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3" r:id="rId1"/>
    <p:sldMasterId id="2147483710" r:id="rId2"/>
    <p:sldMasterId id="2147483675" r:id="rId3"/>
    <p:sldMasterId id="2147483692" r:id="rId4"/>
    <p:sldMasterId id="2147483663" r:id="rId5"/>
  </p:sldMasterIdLst>
  <p:notesMasterIdLst>
    <p:notesMasterId r:id="rId32"/>
  </p:notesMasterIdLst>
  <p:sldIdLst>
    <p:sldId id="381" r:id="rId6"/>
    <p:sldId id="281" r:id="rId7"/>
    <p:sldId id="327" r:id="rId8"/>
    <p:sldId id="368" r:id="rId9"/>
    <p:sldId id="328" r:id="rId10"/>
    <p:sldId id="345" r:id="rId11"/>
    <p:sldId id="346" r:id="rId12"/>
    <p:sldId id="371" r:id="rId13"/>
    <p:sldId id="373" r:id="rId14"/>
    <p:sldId id="369" r:id="rId15"/>
    <p:sldId id="372" r:id="rId16"/>
    <p:sldId id="374" r:id="rId17"/>
    <p:sldId id="376" r:id="rId18"/>
    <p:sldId id="377" r:id="rId19"/>
    <p:sldId id="379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94" r:id="rId31"/>
  </p:sldIdLst>
  <p:sldSz cx="12192000" cy="6858000"/>
  <p:notesSz cx="6805613" cy="9939338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63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00" autoAdjust="0"/>
    <p:restoredTop sz="93631" autoAdjust="0"/>
  </p:normalViewPr>
  <p:slideViewPr>
    <p:cSldViewPr snapToGrid="0">
      <p:cViewPr varScale="1">
        <p:scale>
          <a:sx n="120" d="100"/>
          <a:sy n="120" d="100"/>
        </p:scale>
        <p:origin x="60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AB8C1-3471-410F-ACEE-39BAB3198798}" type="datetimeFigureOut">
              <a:rPr lang="en-AU" smtClean="0"/>
              <a:t>20/06/2018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5719D-DFCB-4CEC-87CC-849B427A1D2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9490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719D-DFCB-4CEC-87CC-849B427A1D2C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7562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SFLM Baseline Budget</a:t>
            </a:r>
            <a:r>
              <a:rPr lang="en-AU" baseline="0" dirty="0" smtClean="0"/>
              <a:t> can be explained in two ways: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Based on the additional funding given to schools on top of what was provided in the SOF</a:t>
            </a:r>
          </a:p>
          <a:p>
            <a:pPr marL="228600" indent="-228600">
              <a:buAutoNum type="arabicPeriod"/>
            </a:pPr>
            <a:r>
              <a:rPr lang="en-AU" baseline="0" dirty="0" smtClean="0"/>
              <a:t>Based on the formula using the 3 year average per FTE, adjusted by moderation and multiplied by FTE and the casual daily rate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D4C9-F6F1-A144-B84A-A1483B74DE9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4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D4C9-F6F1-A144-B84A-A1483B74DE9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65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D4C9-F6F1-A144-B84A-A1483B74DE9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8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D4C9-F6F1-A144-B84A-A1483B74DE9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0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719D-DFCB-4CEC-87CC-849B427A1D2C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8250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719D-DFCB-4CEC-87CC-849B427A1D2C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872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719D-DFCB-4CEC-87CC-849B427A1D2C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3746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719D-DFCB-4CEC-87CC-849B427A1D2C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975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2CB74-64BD-D64B-BD3C-0D98046339B5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57EC464-1D03-CD4E-96F3-79F166C175AC}" type="datetime2">
              <a:rPr lang="en-AU" smtClean="0"/>
              <a:t>Wednesday, 20 June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[Draft October 2016]</a:t>
            </a:r>
          </a:p>
        </p:txBody>
      </p:sp>
    </p:spTree>
    <p:extLst>
      <p:ext uri="{BB962C8B-B14F-4D97-AF65-F5344CB8AC3E}">
        <p14:creationId xmlns:p14="http://schemas.microsoft.com/office/powerpoint/2010/main" val="1281553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D4C9-F6F1-A144-B84A-A1483B74DE9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94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tx1"/>
                </a:solidFill>
                <a:latin typeface="Calibri" panose="020F0502020204030204" pitchFamily="34" charset="0"/>
              </a:rPr>
              <a:t>Last update in </a:t>
            </a:r>
            <a:r>
              <a:rPr lang="en-AU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SchoolBiz</a:t>
            </a:r>
            <a:r>
              <a:rPr lang="en-AU" dirty="0" smtClean="0">
                <a:solidFill>
                  <a:schemeClr val="tx1"/>
                </a:solidFill>
                <a:latin typeface="Calibri" panose="020F0502020204030204" pitchFamily="34" charset="0"/>
              </a:rPr>
              <a:t> was Week</a:t>
            </a:r>
            <a:r>
              <a:rPr lang="en-AU" baseline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1 of Term 2 (27 April)</a:t>
            </a:r>
            <a:endParaRPr lang="en-A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D4C9-F6F1-A144-B84A-A1483B74DE9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929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FD4C9-F6F1-A144-B84A-A1483B74DE9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1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875"/>
            <a:ext cx="12192000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0"/>
            <a:ext cx="8976320" cy="68580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084851"/>
            <a:ext cx="5822880" cy="1632181"/>
          </a:xfrm>
        </p:spPr>
        <p:txBody>
          <a:bodyPr lIns="0" anchor="b"/>
          <a:lstStyle>
            <a:lvl1pPr>
              <a:defRPr sz="3733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3982211"/>
            <a:ext cx="5822880" cy="1174981"/>
          </a:xfrm>
          <a:solidFill>
            <a:srgbClr val="FFFFFF">
              <a:alpha val="94902"/>
            </a:srgbClr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527382" y="469062"/>
            <a:ext cx="1867805" cy="662572"/>
            <a:chOff x="-3190875" y="-179387"/>
            <a:chExt cx="15528925" cy="5508625"/>
          </a:xfrm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045" name="Straight Connector 1044"/>
          <p:cNvCxnSpPr/>
          <p:nvPr userDrawn="1"/>
        </p:nvCxnSpPr>
        <p:spPr>
          <a:xfrm>
            <a:off x="527381" y="3750836"/>
            <a:ext cx="66247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 userDrawn="1"/>
        </p:nvSpPr>
        <p:spPr>
          <a:xfrm>
            <a:off x="7152117" y="3174772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6E0129-E971-414F-9C50-133062B87FFC}" type="datetime4">
              <a:rPr lang="en-AU" smtClean="0">
                <a:solidFill>
                  <a:prstClr val="white"/>
                </a:solidFill>
              </a:rPr>
              <a:pPr/>
              <a:t>20 June 2018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527382" y="6332835"/>
            <a:ext cx="36484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© NSW Department of Education | </a:t>
            </a:r>
            <a:r>
              <a:rPr lang="en-US" dirty="0">
                <a:solidFill>
                  <a:prstClr val="white"/>
                </a:solidFill>
              </a:rPr>
              <a:t>Document title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 dirty="0">
              <a:solidFill>
                <a:prstClr val="white"/>
              </a:solidFill>
            </a:endParaRP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7466356" y="3582056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42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11041227" cy="94611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600201"/>
            <a:ext cx="11041227" cy="4709119"/>
          </a:xfrm>
        </p:spPr>
        <p:txBody>
          <a:bodyPr>
            <a:normAutofit/>
          </a:bodyPr>
          <a:lstStyle>
            <a:lvl1pPr>
              <a:defRPr sz="1467"/>
            </a:lvl1pPr>
            <a:lvl2pPr>
              <a:defRPr sz="1333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E74F-C2F5-4075-B958-FFE3174EE3A5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225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11041227" cy="9461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600201"/>
            <a:ext cx="11041227" cy="4709119"/>
          </a:xfrm>
        </p:spPr>
        <p:txBody>
          <a:bodyPr>
            <a:normAutofit/>
          </a:bodyPr>
          <a:lstStyle>
            <a:lvl1pPr>
              <a:defRPr sz="1467">
                <a:solidFill>
                  <a:schemeClr val="bg1"/>
                </a:solidFill>
              </a:defRPr>
            </a:lvl1pPr>
            <a:lvl2pPr>
              <a:defRPr sz="1333">
                <a:solidFill>
                  <a:schemeClr val="bg1"/>
                </a:solidFill>
              </a:defRPr>
            </a:lvl2pPr>
            <a:lvl3pPr>
              <a:defRPr sz="1333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5FADBB-9A6F-49B6-A11A-7E10E7916C9D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© NSW Department of Education | </a:t>
            </a:r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687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8400256" y="2875"/>
            <a:ext cx="3791744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8400256" y="0"/>
            <a:ext cx="3791744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400256" y="1316765"/>
            <a:ext cx="30723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7488832" cy="94611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600201"/>
            <a:ext cx="7488832" cy="4709119"/>
          </a:xfrm>
        </p:spPr>
        <p:txBody>
          <a:bodyPr>
            <a:normAutofit/>
          </a:bodyPr>
          <a:lstStyle>
            <a:lvl1pPr>
              <a:defRPr sz="1467"/>
            </a:lvl1pPr>
            <a:lvl2pPr>
              <a:defRPr sz="1333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738D1B-B7CB-48AB-828E-3BBC5D4A4907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Document title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1564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074568"/>
            <a:ext cx="12192000" cy="892221"/>
          </a:xfrm>
          <a:prstGeom prst="rect">
            <a:avLst/>
          </a:prstGeom>
          <a:solidFill>
            <a:srgbClr val="4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2276872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pic>
        <p:nvPicPr>
          <p:cNvPr id="4098" name="Picture 2" descr="C:\Users\johnAq\Desktop\images\DoE_Corporate_PPT_2015_Page_05_Image_00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 b="5501"/>
          <a:stretch/>
        </p:blipFill>
        <p:spPr bwMode="auto">
          <a:xfrm>
            <a:off x="0" y="2276872"/>
            <a:ext cx="12192000" cy="37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3" y="1412776"/>
            <a:ext cx="9697077" cy="864096"/>
          </a:xfrm>
        </p:spPr>
        <p:txBody>
          <a:bodyPr lIns="0"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>
            <a:endCxn id="14" idx="2"/>
          </p:cNvCxnSpPr>
          <p:nvPr userDrawn="1"/>
        </p:nvCxnSpPr>
        <p:spPr>
          <a:xfrm>
            <a:off x="527381" y="1316765"/>
            <a:ext cx="98890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10416480" y="740701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4536D-FED3-495B-B3FE-54ED69616E85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© NSW Department of Education | </a:t>
            </a:r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730719" y="1138436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1184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70954-29DF-465D-BED8-DA6A97ADF9AF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© NSW Department of Education | </a:t>
            </a:r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977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70954-29DF-465D-BED8-DA6A97ADF9AF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© NSW Department of Education | </a:t>
            </a:r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85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20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Date Placeholder 20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A20C-A397-46E0-93A2-33AF0BDEDE49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2067" name="Footer Placeholder 20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Document title</a:t>
            </a:r>
          </a:p>
        </p:txBody>
      </p:sp>
      <p:sp>
        <p:nvSpPr>
          <p:cNvPr id="2068" name="Slide Number Placeholder 20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325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571096"/>
            <a:ext cx="5467019" cy="45462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381" y="1571096"/>
            <a:ext cx="5467019" cy="45462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CA78-0852-45A1-9770-F7B6F0CEFB67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Document title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7481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74639"/>
            <a:ext cx="110550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3" y="1535113"/>
            <a:ext cx="5469136" cy="639763"/>
          </a:xfrm>
        </p:spPr>
        <p:txBody>
          <a:bodyPr lIns="0" anchor="b">
            <a:normAutofit/>
          </a:bodyPr>
          <a:lstStyle>
            <a:lvl1pPr marL="0" indent="0">
              <a:buNone/>
              <a:defRPr sz="2667" b="0"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383" y="2174875"/>
            <a:ext cx="5469136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535113"/>
            <a:ext cx="5486401" cy="639763"/>
          </a:xfrm>
        </p:spPr>
        <p:txBody>
          <a:bodyPr lIns="0" anchor="b">
            <a:normAutofit/>
          </a:bodyPr>
          <a:lstStyle>
            <a:lvl1pPr marL="0" indent="0">
              <a:buNone/>
              <a:defRPr sz="2667" b="0"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174875"/>
            <a:ext cx="548640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3E1A-1664-4A47-96F5-4972C256BECF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Document title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4071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AC514-ABF0-8241-9FCF-17907DD84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5EA964-AF09-994F-8BAC-10C9B4F0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31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875"/>
            <a:ext cx="12192000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0"/>
            <a:ext cx="8976320" cy="68580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084851"/>
            <a:ext cx="5822880" cy="1632181"/>
          </a:xfrm>
        </p:spPr>
        <p:txBody>
          <a:bodyPr lIns="0" anchor="b"/>
          <a:lstStyle>
            <a:lvl1pPr>
              <a:defRPr sz="3733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3982211"/>
            <a:ext cx="5822880" cy="1174981"/>
          </a:xfrm>
          <a:solidFill>
            <a:srgbClr val="FFFFFF">
              <a:alpha val="94902"/>
            </a:srgbClr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527382" y="469062"/>
            <a:ext cx="1867805" cy="662572"/>
            <a:chOff x="-3190875" y="-179387"/>
            <a:chExt cx="15528925" cy="5508625"/>
          </a:xfrm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045" name="Straight Connector 1044"/>
          <p:cNvCxnSpPr/>
          <p:nvPr userDrawn="1"/>
        </p:nvCxnSpPr>
        <p:spPr>
          <a:xfrm>
            <a:off x="527381" y="3750836"/>
            <a:ext cx="66247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 userDrawn="1"/>
        </p:nvSpPr>
        <p:spPr>
          <a:xfrm>
            <a:off x="7152117" y="3174772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6E0129-E971-414F-9C50-133062B87FFC}" type="datetime4">
              <a:rPr lang="en-AU" smtClean="0">
                <a:solidFill>
                  <a:prstClr val="white"/>
                </a:solidFill>
              </a:rPr>
              <a:pPr/>
              <a:t>20 June 2018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527382" y="6332835"/>
            <a:ext cx="36484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© NSW Department of Education | </a:t>
            </a:r>
            <a:r>
              <a:rPr lang="en-US" dirty="0">
                <a:solidFill>
                  <a:prstClr val="white"/>
                </a:solidFill>
              </a:rPr>
              <a:t>Document title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 dirty="0">
              <a:solidFill>
                <a:prstClr val="white"/>
              </a:solidFill>
            </a:endParaRP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7466356" y="3582056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836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875"/>
            <a:ext cx="12192000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0"/>
            <a:ext cx="8976320" cy="68580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084851"/>
            <a:ext cx="5822880" cy="1632181"/>
          </a:xfrm>
        </p:spPr>
        <p:txBody>
          <a:bodyPr lIns="0" anchor="b"/>
          <a:lstStyle>
            <a:lvl1pPr>
              <a:defRPr sz="3733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3982211"/>
            <a:ext cx="5822880" cy="1174981"/>
          </a:xfrm>
          <a:solidFill>
            <a:srgbClr val="FFFFFF">
              <a:alpha val="94902"/>
            </a:srgbClr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527382" y="469062"/>
            <a:ext cx="1867805" cy="662572"/>
            <a:chOff x="-3190875" y="-179387"/>
            <a:chExt cx="15528925" cy="5508625"/>
          </a:xfrm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045" name="Straight Connector 1044"/>
          <p:cNvCxnSpPr/>
          <p:nvPr userDrawn="1"/>
        </p:nvCxnSpPr>
        <p:spPr>
          <a:xfrm>
            <a:off x="527381" y="3750836"/>
            <a:ext cx="66247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 userDrawn="1"/>
        </p:nvSpPr>
        <p:spPr>
          <a:xfrm>
            <a:off x="7152117" y="3174772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6E0129-E971-414F-9C50-133062B87FFC}" type="datetime4">
              <a:rPr lang="en-AU" smtClean="0">
                <a:solidFill>
                  <a:prstClr val="white"/>
                </a:solidFill>
              </a:rPr>
              <a:pPr/>
              <a:t>20 June 2018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527382" y="6332835"/>
            <a:ext cx="36484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© NSW Department of Education | </a:t>
            </a:r>
            <a:r>
              <a:rPr lang="en-US" dirty="0">
                <a:solidFill>
                  <a:prstClr val="white"/>
                </a:solidFill>
              </a:rPr>
              <a:t>Document title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 dirty="0">
              <a:solidFill>
                <a:prstClr val="white"/>
              </a:solidFill>
            </a:endParaRP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7466356" y="3582056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22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86177"/>
            <a:ext cx="12192000" cy="43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1686177"/>
            <a:ext cx="8976320" cy="4365897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523539"/>
            <a:ext cx="5822880" cy="1632181"/>
          </a:xfrm>
        </p:spPr>
        <p:txBody>
          <a:bodyPr lIns="0" anchor="b"/>
          <a:lstStyle>
            <a:lvl1pPr>
              <a:defRPr sz="3733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4420899"/>
            <a:ext cx="5822880" cy="1174981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527382" y="469062"/>
            <a:ext cx="1867805" cy="662572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045" name="Straight Connector 1044"/>
          <p:cNvCxnSpPr/>
          <p:nvPr userDrawn="1"/>
        </p:nvCxnSpPr>
        <p:spPr>
          <a:xfrm>
            <a:off x="527381" y="4189524"/>
            <a:ext cx="66247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 userDrawn="1"/>
        </p:nvSpPr>
        <p:spPr>
          <a:xfrm>
            <a:off x="7152117" y="3613460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6E0129-E971-414F-9C50-133062B87FFC}" type="datetime4">
              <a:rPr lang="en-AU" smtClean="0">
                <a:solidFill>
                  <a:prstClr val="black"/>
                </a:solidFill>
              </a:rPr>
              <a:pPr/>
              <a:t>20 June 2018</a:t>
            </a:fld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527382" y="6332835"/>
            <a:ext cx="36484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>
                <a:solidFill>
                  <a:prstClr val="black"/>
                </a:solidFill>
              </a:rPr>
              <a:t>© NSW Department of Education | Document title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>
                <a:solidFill>
                  <a:prstClr val="black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prstClr val="black"/>
                </a:solidFill>
              </a:rPr>
              <a:pPr/>
              <a:t>‹#›</a:t>
            </a:fld>
            <a:endParaRPr lang="en-AU" dirty="0">
              <a:solidFill>
                <a:prstClr val="black"/>
              </a:solidFill>
            </a:endParaRP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7466356" y="4020744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3219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875"/>
            <a:ext cx="12192000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0"/>
            <a:ext cx="10224459" cy="6858000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084851"/>
            <a:ext cx="6991019" cy="1632181"/>
          </a:xfrm>
        </p:spPr>
        <p:txBody>
          <a:bodyPr lIns="0" anchor="b"/>
          <a:lstStyle>
            <a:lvl1pPr>
              <a:defRPr sz="3733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3982211"/>
            <a:ext cx="6991019" cy="1174981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527382" y="469062"/>
            <a:ext cx="1867805" cy="662572"/>
            <a:chOff x="-3190875" y="-179387"/>
            <a:chExt cx="15528925" cy="5508625"/>
          </a:xfrm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045" name="Straight Connector 1044"/>
          <p:cNvCxnSpPr>
            <a:endCxn id="1047" idx="2"/>
          </p:cNvCxnSpPr>
          <p:nvPr userDrawn="1"/>
        </p:nvCxnSpPr>
        <p:spPr>
          <a:xfrm>
            <a:off x="527382" y="3750836"/>
            <a:ext cx="7680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 userDrawn="1"/>
        </p:nvSpPr>
        <p:spPr>
          <a:xfrm>
            <a:off x="8208235" y="3174772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6E0129-E971-414F-9C50-133062B87FFC}" type="datetime4">
              <a:rPr lang="en-AU" smtClean="0">
                <a:solidFill>
                  <a:prstClr val="white"/>
                </a:solidFill>
              </a:rPr>
              <a:pPr/>
              <a:t>20 June 2018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527382" y="6332835"/>
            <a:ext cx="36484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© NSW Department of Education | </a:t>
            </a:r>
            <a:r>
              <a:rPr lang="en-US" dirty="0">
                <a:solidFill>
                  <a:prstClr val="white"/>
                </a:solidFill>
              </a:rPr>
              <a:t>Document title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 dirty="0">
              <a:solidFill>
                <a:prstClr val="white"/>
              </a:solidFill>
            </a:endParaRPr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8522473" y="3582056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4359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86177"/>
            <a:ext cx="12192000" cy="43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/>
          <p:cNvSpPr/>
          <p:nvPr userDrawn="1"/>
        </p:nvSpPr>
        <p:spPr>
          <a:xfrm>
            <a:off x="0" y="1686177"/>
            <a:ext cx="10224459" cy="4365897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cxnSp>
        <p:nvCxnSpPr>
          <p:cNvPr id="92" name="Straight Connector 91"/>
          <p:cNvCxnSpPr>
            <a:endCxn id="93" idx="2"/>
          </p:cNvCxnSpPr>
          <p:nvPr userDrawn="1"/>
        </p:nvCxnSpPr>
        <p:spPr>
          <a:xfrm>
            <a:off x="527382" y="4178328"/>
            <a:ext cx="7680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 userDrawn="1"/>
        </p:nvSpPr>
        <p:spPr>
          <a:xfrm>
            <a:off x="8208235" y="3602264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8522473" y="4009548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9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9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523539"/>
            <a:ext cx="7200800" cy="1632181"/>
          </a:xfrm>
        </p:spPr>
        <p:txBody>
          <a:bodyPr lIns="0" anchor="b"/>
          <a:lstStyle>
            <a:lvl1pPr>
              <a:defRPr sz="3733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4420899"/>
            <a:ext cx="7200800" cy="1174981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527382" y="469062"/>
            <a:ext cx="1867805" cy="662572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5847-D856-436D-80D7-68382BD3BFF9}" type="datetime4">
              <a:rPr lang="en-AU" smtClean="0">
                <a:solidFill>
                  <a:srgbClr val="425968"/>
                </a:solidFill>
              </a:rPr>
              <a:pPr/>
              <a:t>20 June 2018</a:t>
            </a:fld>
            <a:endParaRPr lang="en-AU" dirty="0">
              <a:solidFill>
                <a:srgbClr val="42596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25968"/>
                </a:solidFill>
              </a:rPr>
              <a:t>© NSW Department of Education | Document title</a:t>
            </a:r>
            <a:endParaRPr lang="en-AU" dirty="0">
              <a:solidFill>
                <a:srgbClr val="425968"/>
              </a:solidFill>
              <a:latin typeface="Montserra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5C9-3689-40D6-BF31-A2E23E708225}" type="slidenum">
              <a:rPr lang="en-AU" smtClean="0">
                <a:solidFill>
                  <a:srgbClr val="425968"/>
                </a:solidFill>
              </a:rPr>
              <a:pPr/>
              <a:t>‹#›</a:t>
            </a:fld>
            <a:r>
              <a:rPr lang="en-AU" dirty="0">
                <a:solidFill>
                  <a:srgbClr val="425968"/>
                </a:solidFill>
              </a:rPr>
              <a:t>e </a:t>
            </a:r>
            <a:fld id="{4A2A1DA9-8CAF-4BCA-B496-545B076AED2D}" type="slidenum">
              <a:rPr lang="en-AU" smtClean="0">
                <a:solidFill>
                  <a:srgbClr val="425968"/>
                </a:solidFill>
              </a:rPr>
              <a:pPr/>
              <a:t>‹#›</a:t>
            </a:fld>
            <a:endParaRPr lang="en-AU" dirty="0">
              <a:solidFill>
                <a:srgbClr val="42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57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875"/>
            <a:ext cx="12192000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96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2" y="2084851"/>
            <a:ext cx="7104789" cy="1632181"/>
          </a:xfrm>
        </p:spPr>
        <p:txBody>
          <a:bodyPr lIns="0" anchor="b"/>
          <a:lstStyle>
            <a:lvl1pPr>
              <a:defRPr sz="3733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2" y="3982211"/>
            <a:ext cx="7104789" cy="1174981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6E0129-E971-414F-9C50-133062B87FFC}" type="datetime4">
              <a:rPr lang="en-AU" smtClean="0">
                <a:solidFill>
                  <a:prstClr val="white"/>
                </a:solidFill>
              </a:rPr>
              <a:pPr/>
              <a:t>20 June 2018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527382" y="6332835"/>
            <a:ext cx="36484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© NSW Department of Education | </a:t>
            </a:r>
            <a:r>
              <a:rPr lang="en-US" dirty="0">
                <a:solidFill>
                  <a:prstClr val="white"/>
                </a:solidFill>
              </a:rPr>
              <a:t>Document title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 dirty="0">
              <a:solidFill>
                <a:prstClr val="white"/>
              </a:solidFill>
            </a:endParaRPr>
          </a:p>
        </p:txBody>
      </p:sp>
      <p:cxnSp>
        <p:nvCxnSpPr>
          <p:cNvPr id="91" name="Straight Connector 90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93" idx="2"/>
          </p:cNvCxnSpPr>
          <p:nvPr userDrawn="1"/>
        </p:nvCxnSpPr>
        <p:spPr>
          <a:xfrm>
            <a:off x="527382" y="3750836"/>
            <a:ext cx="7680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 userDrawn="1"/>
        </p:nvSpPr>
        <p:spPr>
          <a:xfrm>
            <a:off x="8208235" y="3174772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8522473" y="3582056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9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9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9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9495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8400256" y="2875"/>
            <a:ext cx="3791744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8400256" y="0"/>
            <a:ext cx="3791744" cy="68580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400256" y="1316765"/>
            <a:ext cx="30723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7488832" cy="94611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600201"/>
            <a:ext cx="7488832" cy="4709119"/>
          </a:xfrm>
        </p:spPr>
        <p:txBody>
          <a:bodyPr>
            <a:normAutofit/>
          </a:bodyPr>
          <a:lstStyle>
            <a:lvl1pPr>
              <a:defRPr sz="1467"/>
            </a:lvl1pPr>
            <a:lvl2pPr>
              <a:defRPr sz="1333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D4658A-9A5A-4940-B74C-A75CDDC9FA23}" type="datetime4">
              <a:rPr lang="en-AU" smtClean="0">
                <a:solidFill>
                  <a:prstClr val="white"/>
                </a:solidFill>
              </a:rPr>
              <a:pPr/>
              <a:t>20 June 2018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25968"/>
                </a:solidFill>
              </a:rPr>
              <a:t>© NSW Department of Education | Document title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>
                <a:solidFill>
                  <a:srgbClr val="425968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srgbClr val="425968"/>
                </a:solidFill>
              </a:rPr>
              <a:pPr/>
              <a:t>‹#›</a:t>
            </a:fld>
            <a:endParaRPr lang="en-AU" dirty="0">
              <a:solidFill>
                <a:srgbClr val="42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5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8400256" y="2875"/>
            <a:ext cx="3791744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8400256" y="0"/>
            <a:ext cx="3791744" cy="68580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400256" y="1316765"/>
            <a:ext cx="30723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7488832" cy="94611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8288" y="1600201"/>
            <a:ext cx="2880320" cy="4709119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</a:defRPr>
            </a:lvl1pPr>
            <a:lvl2pPr>
              <a:defRPr sz="1333">
                <a:solidFill>
                  <a:schemeClr val="bg1"/>
                </a:solidFill>
              </a:defRPr>
            </a:lvl2pPr>
            <a:lvl3pPr>
              <a:defRPr sz="1333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7648F4-225E-421C-84AF-637B2A3FD680}" type="datetime4">
              <a:rPr lang="en-AU" smtClean="0">
                <a:solidFill>
                  <a:prstClr val="white"/>
                </a:solidFill>
              </a:rPr>
              <a:pPr/>
              <a:t>20 June 2018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25968"/>
                </a:solidFill>
              </a:rPr>
              <a:t>© NSW Department of Education | Document title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>
                <a:solidFill>
                  <a:srgbClr val="425968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srgbClr val="425968"/>
                </a:solidFill>
              </a:rPr>
              <a:pPr/>
              <a:t>‹#›</a:t>
            </a:fld>
            <a:endParaRPr lang="en-AU" dirty="0">
              <a:solidFill>
                <a:srgbClr val="42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5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11041227" cy="94611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600201"/>
            <a:ext cx="11041227" cy="4709119"/>
          </a:xfrm>
        </p:spPr>
        <p:txBody>
          <a:bodyPr>
            <a:normAutofit/>
          </a:bodyPr>
          <a:lstStyle>
            <a:lvl1pPr>
              <a:defRPr sz="1467"/>
            </a:lvl1pPr>
            <a:lvl2pPr>
              <a:defRPr sz="1333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E74F-C2F5-4075-B958-FFE3174EE3A5}" type="datetime4">
              <a:rPr lang="en-AU" smtClean="0">
                <a:solidFill>
                  <a:srgbClr val="425968"/>
                </a:solidFill>
              </a:rPr>
              <a:pPr/>
              <a:t>20 June 2018</a:t>
            </a:fld>
            <a:endParaRPr lang="en-AU" dirty="0">
              <a:solidFill>
                <a:srgbClr val="42596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25968"/>
                </a:solidFill>
              </a:rPr>
              <a:t>© NSW Department of Education |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>
                <a:solidFill>
                  <a:srgbClr val="425968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srgbClr val="425968"/>
                </a:solidFill>
              </a:rPr>
              <a:pPr/>
              <a:t>‹#›</a:t>
            </a:fld>
            <a:endParaRPr lang="en-AU" dirty="0">
              <a:solidFill>
                <a:srgbClr val="42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52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11041227" cy="9461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600201"/>
            <a:ext cx="11041227" cy="4709119"/>
          </a:xfrm>
        </p:spPr>
        <p:txBody>
          <a:bodyPr>
            <a:normAutofit/>
          </a:bodyPr>
          <a:lstStyle>
            <a:lvl1pPr>
              <a:defRPr sz="1467">
                <a:solidFill>
                  <a:schemeClr val="bg1"/>
                </a:solidFill>
              </a:defRPr>
            </a:lvl1pPr>
            <a:lvl2pPr>
              <a:defRPr sz="1333">
                <a:solidFill>
                  <a:schemeClr val="bg1"/>
                </a:solidFill>
              </a:defRPr>
            </a:lvl2pPr>
            <a:lvl3pPr>
              <a:defRPr sz="1333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5FADBB-9A6F-49B6-A11A-7E10E7916C9D}" type="datetime4">
              <a:rPr lang="en-AU" smtClean="0">
                <a:solidFill>
                  <a:prstClr val="white"/>
                </a:solidFill>
              </a:rPr>
              <a:pPr/>
              <a:t>20 June 2018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© NSW Department of Education | </a:t>
            </a:r>
            <a:r>
              <a:rPr lang="en-US" dirty="0">
                <a:solidFill>
                  <a:prstClr val="white"/>
                </a:solidFill>
              </a:rPr>
              <a:t>Document title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282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8400256" y="2875"/>
            <a:ext cx="3791744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8400256" y="0"/>
            <a:ext cx="3791744" cy="6858000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400256" y="1316765"/>
            <a:ext cx="30723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7488832" cy="94611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600201"/>
            <a:ext cx="7488832" cy="4709119"/>
          </a:xfrm>
        </p:spPr>
        <p:txBody>
          <a:bodyPr>
            <a:normAutofit/>
          </a:bodyPr>
          <a:lstStyle>
            <a:lvl1pPr>
              <a:defRPr sz="1467"/>
            </a:lvl1pPr>
            <a:lvl2pPr>
              <a:defRPr sz="1333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738D1B-B7CB-48AB-828E-3BBC5D4A4907}" type="datetime4">
              <a:rPr lang="en-AU" smtClean="0">
                <a:solidFill>
                  <a:prstClr val="white"/>
                </a:solidFill>
              </a:rPr>
              <a:pPr/>
              <a:t>20 June 2018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25968"/>
                </a:solidFill>
              </a:rPr>
              <a:t>© NSW Department of Education | Document title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>
                <a:solidFill>
                  <a:srgbClr val="425968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srgbClr val="425968"/>
                </a:solidFill>
              </a:rPr>
              <a:pPr/>
              <a:t>‹#›</a:t>
            </a:fld>
            <a:endParaRPr lang="en-AU" dirty="0">
              <a:solidFill>
                <a:srgbClr val="42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89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875"/>
            <a:ext cx="12192000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0"/>
            <a:ext cx="8976320" cy="68580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084851"/>
            <a:ext cx="5822880" cy="1632181"/>
          </a:xfrm>
        </p:spPr>
        <p:txBody>
          <a:bodyPr lIns="0" anchor="b"/>
          <a:lstStyle>
            <a:lvl1pPr>
              <a:defRPr sz="3733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3982211"/>
            <a:ext cx="5822880" cy="1174981"/>
          </a:xfrm>
          <a:solidFill>
            <a:srgbClr val="FFFFFF">
              <a:alpha val="94902"/>
            </a:srgbClr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527382" y="469062"/>
            <a:ext cx="1867805" cy="662572"/>
            <a:chOff x="-3190875" y="-179387"/>
            <a:chExt cx="15528925" cy="5508625"/>
          </a:xfrm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</p:grpSp>
      <p:cxnSp>
        <p:nvCxnSpPr>
          <p:cNvPr id="1045" name="Straight Connector 1044"/>
          <p:cNvCxnSpPr/>
          <p:nvPr userDrawn="1"/>
        </p:nvCxnSpPr>
        <p:spPr>
          <a:xfrm>
            <a:off x="527381" y="3750836"/>
            <a:ext cx="66247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 userDrawn="1"/>
        </p:nvSpPr>
        <p:spPr>
          <a:xfrm>
            <a:off x="7152117" y="3174772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6E0129-E971-414F-9C50-133062B87FFC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527382" y="6332835"/>
            <a:ext cx="36484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© NSW Department of Education | </a:t>
            </a:r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7466356" y="3582056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88615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074568"/>
            <a:ext cx="12192000" cy="892221"/>
          </a:xfrm>
          <a:prstGeom prst="rect">
            <a:avLst/>
          </a:prstGeom>
          <a:solidFill>
            <a:srgbClr val="42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2276872"/>
          </a:xfrm>
          <a:prstGeom prst="rect">
            <a:avLst/>
          </a:prstGeom>
          <a:solidFill>
            <a:srgbClr val="00AB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pic>
        <p:nvPicPr>
          <p:cNvPr id="4098" name="Picture 2" descr="C:\Users\johnAq\Desktop\images\DoE_Corporate_PPT_2015_Page_05_Image_000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1" b="5501"/>
          <a:stretch/>
        </p:blipFill>
        <p:spPr bwMode="auto">
          <a:xfrm>
            <a:off x="0" y="2276872"/>
            <a:ext cx="12192000" cy="37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3" y="1412776"/>
            <a:ext cx="9697077" cy="864096"/>
          </a:xfrm>
        </p:spPr>
        <p:txBody>
          <a:bodyPr lIns="0" anchor="t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/>
          <p:cNvCxnSpPr>
            <a:endCxn id="14" idx="2"/>
          </p:cNvCxnSpPr>
          <p:nvPr userDrawn="1"/>
        </p:nvCxnSpPr>
        <p:spPr>
          <a:xfrm>
            <a:off x="527381" y="1316765"/>
            <a:ext cx="98890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10416480" y="740701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prstClr val="white"/>
              </a:solidFill>
            </a:endParaRP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4536D-FED3-495B-B3FE-54ED69616E85}" type="datetime4">
              <a:rPr lang="en-AU" smtClean="0">
                <a:solidFill>
                  <a:prstClr val="white"/>
                </a:solidFill>
              </a:rPr>
              <a:pPr/>
              <a:t>20 June 2018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© NSW Department of Education | </a:t>
            </a:r>
            <a:r>
              <a:rPr lang="en-US" dirty="0">
                <a:solidFill>
                  <a:prstClr val="white"/>
                </a:solidFill>
              </a:rPr>
              <a:t>Document title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 dirty="0">
              <a:solidFill>
                <a:prstClr val="white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730719" y="1138436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590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70954-29DF-465D-BED8-DA6A97ADF9AF}" type="datetime4">
              <a:rPr lang="en-AU" smtClean="0">
                <a:solidFill>
                  <a:prstClr val="white"/>
                </a:solidFill>
              </a:rPr>
              <a:pPr/>
              <a:t>20 June 2018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© NSW Department of Education | </a:t>
            </a:r>
            <a:r>
              <a:rPr lang="en-US" dirty="0">
                <a:solidFill>
                  <a:prstClr val="white"/>
                </a:solidFill>
              </a:rPr>
              <a:t>Document title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48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70954-29DF-465D-BED8-DA6A97ADF9AF}" type="datetime4">
              <a:rPr lang="en-AU" smtClean="0">
                <a:solidFill>
                  <a:prstClr val="white"/>
                </a:solidFill>
              </a:rPr>
              <a:pPr/>
              <a:t>20 June 2018</a:t>
            </a:fld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© NSW Department of Education | </a:t>
            </a:r>
            <a:r>
              <a:rPr lang="en-US" dirty="0">
                <a:solidFill>
                  <a:prstClr val="white"/>
                </a:solidFill>
              </a:rPr>
              <a:t>Document title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>
                <a:solidFill>
                  <a:prstClr val="white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59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itle 206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6" name="Date Placeholder 20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6A20C-A397-46E0-93A2-33AF0BDEDE49}" type="datetime4">
              <a:rPr lang="en-AU" smtClean="0">
                <a:solidFill>
                  <a:srgbClr val="425968"/>
                </a:solidFill>
              </a:rPr>
              <a:pPr/>
              <a:t>20 June 2018</a:t>
            </a:fld>
            <a:endParaRPr lang="en-AU" dirty="0">
              <a:solidFill>
                <a:srgbClr val="425968"/>
              </a:solidFill>
            </a:endParaRPr>
          </a:p>
        </p:txBody>
      </p:sp>
      <p:sp>
        <p:nvSpPr>
          <p:cNvPr id="2067" name="Footer Placeholder 20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25968"/>
                </a:solidFill>
              </a:rPr>
              <a:t>© NSW Department of Education | Document title</a:t>
            </a:r>
          </a:p>
        </p:txBody>
      </p:sp>
      <p:sp>
        <p:nvSpPr>
          <p:cNvPr id="2068" name="Slide Number Placeholder 20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>
                <a:solidFill>
                  <a:srgbClr val="425968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srgbClr val="425968"/>
                </a:solidFill>
              </a:rPr>
              <a:pPr/>
              <a:t>‹#›</a:t>
            </a:fld>
            <a:endParaRPr lang="en-AU" dirty="0">
              <a:solidFill>
                <a:srgbClr val="42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747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571096"/>
            <a:ext cx="5467019" cy="45462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381" y="1571096"/>
            <a:ext cx="5467019" cy="45462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4CA78-0852-45A1-9770-F7B6F0CEFB67}" type="datetime4">
              <a:rPr lang="en-AU" smtClean="0">
                <a:solidFill>
                  <a:srgbClr val="425968"/>
                </a:solidFill>
              </a:rPr>
              <a:pPr/>
              <a:t>20 June 2018</a:t>
            </a:fld>
            <a:endParaRPr lang="en-AU" dirty="0">
              <a:solidFill>
                <a:srgbClr val="425968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25968"/>
                </a:solidFill>
              </a:rPr>
              <a:t>© NSW Department of Education | Document title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>
                <a:solidFill>
                  <a:srgbClr val="425968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srgbClr val="425968"/>
                </a:solidFill>
              </a:rPr>
              <a:pPr/>
              <a:t>‹#›</a:t>
            </a:fld>
            <a:endParaRPr lang="en-AU" dirty="0">
              <a:solidFill>
                <a:srgbClr val="42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96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274639"/>
            <a:ext cx="1105501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3" y="1535113"/>
            <a:ext cx="5469136" cy="639763"/>
          </a:xfrm>
        </p:spPr>
        <p:txBody>
          <a:bodyPr lIns="0" anchor="b">
            <a:normAutofit/>
          </a:bodyPr>
          <a:lstStyle>
            <a:lvl1pPr marL="0" indent="0">
              <a:buNone/>
              <a:defRPr sz="2667" b="0"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383" y="2174875"/>
            <a:ext cx="5469136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1" y="1535113"/>
            <a:ext cx="5486401" cy="639763"/>
          </a:xfrm>
        </p:spPr>
        <p:txBody>
          <a:bodyPr lIns="0" anchor="b">
            <a:normAutofit/>
          </a:bodyPr>
          <a:lstStyle>
            <a:lvl1pPr marL="0" indent="0">
              <a:buNone/>
              <a:defRPr sz="2667" b="0"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1" y="2174875"/>
            <a:ext cx="548640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3E1A-1664-4A47-96F5-4972C256BECF}" type="datetime4">
              <a:rPr lang="en-AU" smtClean="0">
                <a:solidFill>
                  <a:srgbClr val="425968"/>
                </a:solidFill>
              </a:rPr>
              <a:pPr/>
              <a:t>20 June 2018</a:t>
            </a:fld>
            <a:endParaRPr lang="en-AU" dirty="0">
              <a:solidFill>
                <a:srgbClr val="425968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>
                <a:solidFill>
                  <a:srgbClr val="425968"/>
                </a:solidFill>
              </a:rPr>
              <a:t>© NSW Department of Education | Document title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>
                <a:solidFill>
                  <a:srgbClr val="425968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srgbClr val="425968"/>
                </a:solidFill>
              </a:rPr>
              <a:pPr/>
              <a:t>‹#›</a:t>
            </a:fld>
            <a:endParaRPr lang="en-AU" dirty="0">
              <a:solidFill>
                <a:srgbClr val="4259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60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A09-F1E9-4DB7-ABB0-083E71BF1CD7}" type="datetimeFigureOut">
              <a:rPr lang="en-AU" smtClean="0"/>
              <a:t>20/06/2018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36EC-98CD-48A1-8C77-8DB944287F5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69578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A09-F1E9-4DB7-ABB0-083E71BF1CD7}" type="datetimeFigureOut">
              <a:rPr lang="en-AU" smtClean="0"/>
              <a:t>20/06/2018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36EC-98CD-48A1-8C77-8DB944287F5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6017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A09-F1E9-4DB7-ABB0-083E71BF1CD7}" type="datetimeFigureOut">
              <a:rPr lang="en-AU" smtClean="0"/>
              <a:t>20/06/2018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36EC-98CD-48A1-8C77-8DB944287F5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8864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A09-F1E9-4DB7-ABB0-083E71BF1CD7}" type="datetimeFigureOut">
              <a:rPr lang="en-AU" smtClean="0"/>
              <a:t>20/06/2018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36EC-98CD-48A1-8C77-8DB944287F5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433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86177"/>
            <a:ext cx="12192000" cy="43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1686177"/>
            <a:ext cx="8976320" cy="4365897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523539"/>
            <a:ext cx="5822880" cy="1632181"/>
          </a:xfrm>
        </p:spPr>
        <p:txBody>
          <a:bodyPr lIns="0" anchor="b"/>
          <a:lstStyle>
            <a:lvl1pPr>
              <a:defRPr sz="3733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4420899"/>
            <a:ext cx="5822880" cy="1174981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tx2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527382" y="469062"/>
            <a:ext cx="1867805" cy="662572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</p:grpSp>
      <p:cxnSp>
        <p:nvCxnSpPr>
          <p:cNvPr id="1045" name="Straight Connector 1044"/>
          <p:cNvCxnSpPr/>
          <p:nvPr userDrawn="1"/>
        </p:nvCxnSpPr>
        <p:spPr>
          <a:xfrm>
            <a:off x="527381" y="4189524"/>
            <a:ext cx="662473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 userDrawn="1"/>
        </p:nvSpPr>
        <p:spPr>
          <a:xfrm>
            <a:off x="7152117" y="3613460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6E0129-E971-414F-9C50-133062B87FFC}" type="datetime4">
              <a:rPr lang="en-AU" smtClean="0"/>
              <a:pPr/>
              <a:t>20 June 2018</a:t>
            </a:fld>
            <a:endParaRPr lang="en-AU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527382" y="6332835"/>
            <a:ext cx="36484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© NSW Department of Education | Document title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7466356" y="4020744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5284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A09-F1E9-4DB7-ABB0-083E71BF1CD7}" type="datetimeFigureOut">
              <a:rPr lang="en-AU" smtClean="0"/>
              <a:t>20/06/2018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36EC-98CD-48A1-8C77-8DB944287F5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28831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A09-F1E9-4DB7-ABB0-083E71BF1CD7}" type="datetimeFigureOut">
              <a:rPr lang="en-AU" smtClean="0"/>
              <a:t>20/06/2018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36EC-98CD-48A1-8C77-8DB944287F5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47593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A09-F1E9-4DB7-ABB0-083E71BF1CD7}" type="datetimeFigureOut">
              <a:rPr lang="en-AU" smtClean="0"/>
              <a:t>20/06/2018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36EC-98CD-48A1-8C77-8DB944287F5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2759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A09-F1E9-4DB7-ABB0-083E71BF1CD7}" type="datetimeFigureOut">
              <a:rPr lang="en-AU" smtClean="0"/>
              <a:t>20/06/2018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36EC-98CD-48A1-8C77-8DB944287F5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956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A09-F1E9-4DB7-ABB0-083E71BF1CD7}" type="datetimeFigureOut">
              <a:rPr lang="en-AU" smtClean="0"/>
              <a:t>20/06/2018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36EC-98CD-48A1-8C77-8DB944287F5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7625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A09-F1E9-4DB7-ABB0-083E71BF1CD7}" type="datetimeFigureOut">
              <a:rPr lang="en-AU" smtClean="0"/>
              <a:t>20/06/2018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36EC-98CD-48A1-8C77-8DB944287F5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27374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A09-F1E9-4DB7-ABB0-083E71BF1CD7}" type="datetimeFigureOut">
              <a:rPr lang="en-AU" smtClean="0"/>
              <a:t>20/06/2018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E36EC-98CD-48A1-8C77-8DB944287F5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532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875"/>
            <a:ext cx="12192000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0"/>
            <a:ext cx="10224459" cy="6858000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084851"/>
            <a:ext cx="6991019" cy="1632181"/>
          </a:xfrm>
        </p:spPr>
        <p:txBody>
          <a:bodyPr lIns="0" anchor="b"/>
          <a:lstStyle>
            <a:lvl1pPr>
              <a:defRPr sz="3733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3982211"/>
            <a:ext cx="6991019" cy="1174981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527382" y="469062"/>
            <a:ext cx="1867805" cy="662572"/>
            <a:chOff x="-3190875" y="-179387"/>
            <a:chExt cx="15528925" cy="5508625"/>
          </a:xfrm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</p:grpSp>
      <p:cxnSp>
        <p:nvCxnSpPr>
          <p:cNvPr id="1045" name="Straight Connector 1044"/>
          <p:cNvCxnSpPr>
            <a:endCxn id="1047" idx="2"/>
          </p:cNvCxnSpPr>
          <p:nvPr userDrawn="1"/>
        </p:nvCxnSpPr>
        <p:spPr>
          <a:xfrm>
            <a:off x="527382" y="3750836"/>
            <a:ext cx="7680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Oval 1046"/>
          <p:cNvSpPr/>
          <p:nvPr userDrawn="1"/>
        </p:nvSpPr>
        <p:spPr>
          <a:xfrm>
            <a:off x="8208235" y="3174772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6E0129-E971-414F-9C50-133062B87FFC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527382" y="6332835"/>
            <a:ext cx="36484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© NSW Department of Education | </a:t>
            </a:r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8522473" y="3582056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50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1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2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90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1564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86177"/>
            <a:ext cx="12192000" cy="43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/>
          <p:cNvSpPr/>
          <p:nvPr userDrawn="1"/>
        </p:nvSpPr>
        <p:spPr>
          <a:xfrm>
            <a:off x="0" y="1686177"/>
            <a:ext cx="10224459" cy="4365897"/>
          </a:xfrm>
          <a:prstGeom prst="rect">
            <a:avLst/>
          </a:prstGeom>
          <a:solidFill>
            <a:srgbClr val="42596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cxnSp>
        <p:nvCxnSpPr>
          <p:cNvPr id="92" name="Straight Connector 91"/>
          <p:cNvCxnSpPr>
            <a:endCxn id="93" idx="2"/>
          </p:cNvCxnSpPr>
          <p:nvPr userDrawn="1"/>
        </p:nvCxnSpPr>
        <p:spPr>
          <a:xfrm>
            <a:off x="527382" y="4178328"/>
            <a:ext cx="7680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 userDrawn="1"/>
        </p:nvSpPr>
        <p:spPr>
          <a:xfrm>
            <a:off x="8208235" y="3602264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8522473" y="4009548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9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9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9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523539"/>
            <a:ext cx="7200800" cy="1632181"/>
          </a:xfrm>
        </p:spPr>
        <p:txBody>
          <a:bodyPr lIns="0" anchor="b"/>
          <a:lstStyle>
            <a:lvl1pPr>
              <a:defRPr sz="3733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4420899"/>
            <a:ext cx="7200800" cy="1174981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grpSp>
        <p:nvGrpSpPr>
          <p:cNvPr id="53" name="Group 52"/>
          <p:cNvGrpSpPr>
            <a:grpSpLocks noChangeAspect="1"/>
          </p:cNvGrpSpPr>
          <p:nvPr userDrawn="1"/>
        </p:nvGrpSpPr>
        <p:grpSpPr>
          <a:xfrm>
            <a:off x="527382" y="469062"/>
            <a:ext cx="1867805" cy="662572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7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8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1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2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5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8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1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2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3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6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2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5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8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25847-D856-436D-80D7-68382BD3BFF9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Document title</a:t>
            </a:r>
            <a:endParaRPr lang="en-AU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755C9-3689-40D6-BF31-A2E23E708225}" type="slidenum">
              <a:rPr lang="en-AU" smtClean="0"/>
              <a:t>‹#›</a:t>
            </a:fld>
            <a:r>
              <a:rPr lang="en-AU" dirty="0"/>
              <a:t>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25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0"/>
          <a:stretch/>
        </p:blipFill>
        <p:spPr bwMode="auto">
          <a:xfrm>
            <a:off x="0" y="2875"/>
            <a:ext cx="12192000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96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2" y="2084851"/>
            <a:ext cx="7104789" cy="1632181"/>
          </a:xfrm>
        </p:spPr>
        <p:txBody>
          <a:bodyPr lIns="0" anchor="b"/>
          <a:lstStyle>
            <a:lvl1pPr>
              <a:defRPr sz="3733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2" y="3982211"/>
            <a:ext cx="7104789" cy="1174981"/>
          </a:xfrm>
          <a:solidFill>
            <a:srgbClr val="FFFFFF"/>
          </a:solidFill>
        </p:spPr>
        <p:txBody>
          <a:bodyPr lIns="9000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667">
                <a:solidFill>
                  <a:schemeClr val="accent1"/>
                </a:solidFill>
                <a:latin typeface="+mn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6E0129-E971-414F-9C50-133062B87FFC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>
          <a:xfrm>
            <a:off x="527382" y="6332835"/>
            <a:ext cx="364840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© NSW Department of Education | </a:t>
            </a:r>
            <a:r>
              <a:rPr lang="en-US" dirty="0"/>
              <a:t>Document title</a:t>
            </a:r>
            <a:endParaRPr lang="en-AU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91" name="Straight Connector 90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endCxn id="93" idx="2"/>
          </p:cNvCxnSpPr>
          <p:nvPr userDrawn="1"/>
        </p:nvCxnSpPr>
        <p:spPr>
          <a:xfrm>
            <a:off x="527382" y="3750836"/>
            <a:ext cx="768085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 userDrawn="1"/>
        </p:nvSpPr>
        <p:spPr>
          <a:xfrm>
            <a:off x="8208235" y="3174772"/>
            <a:ext cx="1152128" cy="1152128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grpSp>
        <p:nvGrpSpPr>
          <p:cNvPr id="95" name="Group 94"/>
          <p:cNvGrpSpPr/>
          <p:nvPr userDrawn="1"/>
        </p:nvGrpSpPr>
        <p:grpSpPr>
          <a:xfrm>
            <a:off x="8522473" y="3582056"/>
            <a:ext cx="523651" cy="337560"/>
            <a:chOff x="5503863" y="2646363"/>
            <a:chExt cx="576262" cy="371476"/>
          </a:xfrm>
          <a:solidFill>
            <a:schemeClr val="bg1"/>
          </a:solidFill>
        </p:grpSpPr>
        <p:sp>
          <p:nvSpPr>
            <p:cNvPr id="96" name="Freeform 5"/>
            <p:cNvSpPr>
              <a:spLocks noEditPoints="1"/>
            </p:cNvSpPr>
            <p:nvPr/>
          </p:nvSpPr>
          <p:spPr bwMode="auto">
            <a:xfrm>
              <a:off x="5562600" y="2646363"/>
              <a:ext cx="457200" cy="323850"/>
            </a:xfrm>
            <a:custGeom>
              <a:avLst/>
              <a:gdLst>
                <a:gd name="T0" fmla="*/ 3 w 122"/>
                <a:gd name="T1" fmla="*/ 84 h 86"/>
                <a:gd name="T2" fmla="*/ 119 w 122"/>
                <a:gd name="T3" fmla="*/ 84 h 86"/>
                <a:gd name="T4" fmla="*/ 119 w 122"/>
                <a:gd name="T5" fmla="*/ 10 h 86"/>
                <a:gd name="T6" fmla="*/ 113 w 122"/>
                <a:gd name="T7" fmla="*/ 3 h 86"/>
                <a:gd name="T8" fmla="*/ 9 w 122"/>
                <a:gd name="T9" fmla="*/ 3 h 86"/>
                <a:gd name="T10" fmla="*/ 3 w 122"/>
                <a:gd name="T11" fmla="*/ 10 h 86"/>
                <a:gd name="T12" fmla="*/ 3 w 122"/>
                <a:gd name="T13" fmla="*/ 84 h 86"/>
                <a:gd name="T14" fmla="*/ 120 w 122"/>
                <a:gd name="T15" fmla="*/ 86 h 86"/>
                <a:gd name="T16" fmla="*/ 1 w 122"/>
                <a:gd name="T17" fmla="*/ 86 h 86"/>
                <a:gd name="T18" fmla="*/ 0 w 122"/>
                <a:gd name="T19" fmla="*/ 85 h 86"/>
                <a:gd name="T20" fmla="*/ 0 w 122"/>
                <a:gd name="T21" fmla="*/ 10 h 86"/>
                <a:gd name="T22" fmla="*/ 9 w 122"/>
                <a:gd name="T23" fmla="*/ 0 h 86"/>
                <a:gd name="T24" fmla="*/ 113 w 122"/>
                <a:gd name="T25" fmla="*/ 0 h 86"/>
                <a:gd name="T26" fmla="*/ 122 w 122"/>
                <a:gd name="T27" fmla="*/ 10 h 86"/>
                <a:gd name="T28" fmla="*/ 122 w 122"/>
                <a:gd name="T29" fmla="*/ 85 h 86"/>
                <a:gd name="T30" fmla="*/ 120 w 122"/>
                <a:gd name="T31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" h="86">
                  <a:moveTo>
                    <a:pt x="3" y="84"/>
                  </a:moveTo>
                  <a:cubicBezTo>
                    <a:pt x="119" y="84"/>
                    <a:pt x="119" y="84"/>
                    <a:pt x="119" y="8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9" y="6"/>
                    <a:pt x="116" y="3"/>
                    <a:pt x="113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5" y="3"/>
                    <a:pt x="3" y="6"/>
                    <a:pt x="3" y="10"/>
                  </a:cubicBezTo>
                  <a:lnTo>
                    <a:pt x="3" y="84"/>
                  </a:lnTo>
                  <a:close/>
                  <a:moveTo>
                    <a:pt x="120" y="86"/>
                  </a:move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0" y="86"/>
                    <a:pt x="0" y="8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8" y="0"/>
                    <a:pt x="122" y="5"/>
                    <a:pt x="122" y="10"/>
                  </a:cubicBezTo>
                  <a:cubicBezTo>
                    <a:pt x="122" y="85"/>
                    <a:pt x="122" y="85"/>
                    <a:pt x="122" y="85"/>
                  </a:cubicBezTo>
                  <a:cubicBezTo>
                    <a:pt x="122" y="86"/>
                    <a:pt x="121" y="86"/>
                    <a:pt x="120" y="8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97" name="Freeform 6"/>
            <p:cNvSpPr>
              <a:spLocks noEditPoints="1"/>
            </p:cNvSpPr>
            <p:nvPr/>
          </p:nvSpPr>
          <p:spPr bwMode="auto">
            <a:xfrm>
              <a:off x="5503863" y="2962276"/>
              <a:ext cx="576262" cy="55563"/>
            </a:xfrm>
            <a:custGeom>
              <a:avLst/>
              <a:gdLst>
                <a:gd name="T0" fmla="*/ 4 w 154"/>
                <a:gd name="T1" fmla="*/ 2 h 15"/>
                <a:gd name="T2" fmla="*/ 3 w 154"/>
                <a:gd name="T3" fmla="*/ 3 h 15"/>
                <a:gd name="T4" fmla="*/ 3 w 154"/>
                <a:gd name="T5" fmla="*/ 5 h 15"/>
                <a:gd name="T6" fmla="*/ 12 w 154"/>
                <a:gd name="T7" fmla="*/ 12 h 15"/>
                <a:gd name="T8" fmla="*/ 142 w 154"/>
                <a:gd name="T9" fmla="*/ 12 h 15"/>
                <a:gd name="T10" fmla="*/ 151 w 154"/>
                <a:gd name="T11" fmla="*/ 5 h 15"/>
                <a:gd name="T12" fmla="*/ 151 w 154"/>
                <a:gd name="T13" fmla="*/ 3 h 15"/>
                <a:gd name="T14" fmla="*/ 149 w 154"/>
                <a:gd name="T15" fmla="*/ 2 h 15"/>
                <a:gd name="T16" fmla="*/ 4 w 154"/>
                <a:gd name="T17" fmla="*/ 2 h 15"/>
                <a:gd name="T18" fmla="*/ 142 w 154"/>
                <a:gd name="T19" fmla="*/ 15 h 15"/>
                <a:gd name="T20" fmla="*/ 12 w 154"/>
                <a:gd name="T21" fmla="*/ 15 h 15"/>
                <a:gd name="T22" fmla="*/ 0 w 154"/>
                <a:gd name="T23" fmla="*/ 6 h 15"/>
                <a:gd name="T24" fmla="*/ 1 w 154"/>
                <a:gd name="T25" fmla="*/ 2 h 15"/>
                <a:gd name="T26" fmla="*/ 4 w 154"/>
                <a:gd name="T27" fmla="*/ 0 h 15"/>
                <a:gd name="T28" fmla="*/ 149 w 154"/>
                <a:gd name="T29" fmla="*/ 0 h 15"/>
                <a:gd name="T30" fmla="*/ 153 w 154"/>
                <a:gd name="T31" fmla="*/ 2 h 15"/>
                <a:gd name="T32" fmla="*/ 153 w 154"/>
                <a:gd name="T33" fmla="*/ 6 h 15"/>
                <a:gd name="T34" fmla="*/ 142 w 154"/>
                <a:gd name="T3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15">
                  <a:moveTo>
                    <a:pt x="4" y="2"/>
                  </a:moveTo>
                  <a:cubicBezTo>
                    <a:pt x="4" y="2"/>
                    <a:pt x="3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4" y="10"/>
                    <a:pt x="8" y="12"/>
                    <a:pt x="12" y="12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6" y="12"/>
                    <a:pt x="149" y="10"/>
                    <a:pt x="151" y="5"/>
                  </a:cubicBezTo>
                  <a:cubicBezTo>
                    <a:pt x="151" y="4"/>
                    <a:pt x="151" y="4"/>
                    <a:pt x="151" y="3"/>
                  </a:cubicBezTo>
                  <a:cubicBezTo>
                    <a:pt x="150" y="3"/>
                    <a:pt x="150" y="2"/>
                    <a:pt x="149" y="2"/>
                  </a:cubicBezTo>
                  <a:lnTo>
                    <a:pt x="4" y="2"/>
                  </a:lnTo>
                  <a:close/>
                  <a:moveTo>
                    <a:pt x="142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7" y="15"/>
                    <a:pt x="2" y="11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1" y="0"/>
                    <a:pt x="152" y="0"/>
                    <a:pt x="153" y="2"/>
                  </a:cubicBezTo>
                  <a:cubicBezTo>
                    <a:pt x="154" y="3"/>
                    <a:pt x="154" y="5"/>
                    <a:pt x="153" y="6"/>
                  </a:cubicBezTo>
                  <a:cubicBezTo>
                    <a:pt x="152" y="11"/>
                    <a:pt x="147" y="15"/>
                    <a:pt x="142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98" name="Freeform 7"/>
            <p:cNvSpPr>
              <a:spLocks noEditPoints="1"/>
            </p:cNvSpPr>
            <p:nvPr/>
          </p:nvSpPr>
          <p:spPr bwMode="auto">
            <a:xfrm>
              <a:off x="5597525" y="2687638"/>
              <a:ext cx="385762" cy="244475"/>
            </a:xfrm>
            <a:custGeom>
              <a:avLst/>
              <a:gdLst>
                <a:gd name="T0" fmla="*/ 3 w 103"/>
                <a:gd name="T1" fmla="*/ 62 h 65"/>
                <a:gd name="T2" fmla="*/ 101 w 103"/>
                <a:gd name="T3" fmla="*/ 62 h 65"/>
                <a:gd name="T4" fmla="*/ 101 w 103"/>
                <a:gd name="T5" fmla="*/ 6 h 65"/>
                <a:gd name="T6" fmla="*/ 97 w 103"/>
                <a:gd name="T7" fmla="*/ 3 h 65"/>
                <a:gd name="T8" fmla="*/ 6 w 103"/>
                <a:gd name="T9" fmla="*/ 3 h 65"/>
                <a:gd name="T10" fmla="*/ 3 w 103"/>
                <a:gd name="T11" fmla="*/ 6 h 65"/>
                <a:gd name="T12" fmla="*/ 3 w 103"/>
                <a:gd name="T13" fmla="*/ 62 h 65"/>
                <a:gd name="T14" fmla="*/ 102 w 103"/>
                <a:gd name="T15" fmla="*/ 65 h 65"/>
                <a:gd name="T16" fmla="*/ 2 w 103"/>
                <a:gd name="T17" fmla="*/ 65 h 65"/>
                <a:gd name="T18" fmla="*/ 0 w 103"/>
                <a:gd name="T19" fmla="*/ 64 h 65"/>
                <a:gd name="T20" fmla="*/ 0 w 103"/>
                <a:gd name="T21" fmla="*/ 6 h 65"/>
                <a:gd name="T22" fmla="*/ 6 w 103"/>
                <a:gd name="T23" fmla="*/ 0 h 65"/>
                <a:gd name="T24" fmla="*/ 97 w 103"/>
                <a:gd name="T25" fmla="*/ 0 h 65"/>
                <a:gd name="T26" fmla="*/ 103 w 103"/>
                <a:gd name="T27" fmla="*/ 6 h 65"/>
                <a:gd name="T28" fmla="*/ 103 w 103"/>
                <a:gd name="T29" fmla="*/ 64 h 65"/>
                <a:gd name="T30" fmla="*/ 102 w 103"/>
                <a:gd name="T3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3" h="65">
                  <a:moveTo>
                    <a:pt x="3" y="62"/>
                  </a:moveTo>
                  <a:cubicBezTo>
                    <a:pt x="101" y="62"/>
                    <a:pt x="101" y="62"/>
                    <a:pt x="101" y="62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99" y="3"/>
                    <a:pt x="9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3" y="4"/>
                    <a:pt x="3" y="6"/>
                  </a:cubicBezTo>
                  <a:lnTo>
                    <a:pt x="3" y="62"/>
                  </a:lnTo>
                  <a:close/>
                  <a:moveTo>
                    <a:pt x="102" y="65"/>
                  </a:moveTo>
                  <a:cubicBezTo>
                    <a:pt x="2" y="65"/>
                    <a:pt x="2" y="65"/>
                    <a:pt x="2" y="65"/>
                  </a:cubicBezTo>
                  <a:cubicBezTo>
                    <a:pt x="1" y="65"/>
                    <a:pt x="0" y="64"/>
                    <a:pt x="0" y="6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1" y="0"/>
                    <a:pt x="103" y="3"/>
                    <a:pt x="103" y="6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3" y="65"/>
                    <a:pt x="102" y="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  <p:sp>
          <p:nvSpPr>
            <p:cNvPr id="99" name="Freeform 8"/>
            <p:cNvSpPr>
              <a:spLocks noEditPoints="1"/>
            </p:cNvSpPr>
            <p:nvPr/>
          </p:nvSpPr>
          <p:spPr bwMode="auto">
            <a:xfrm>
              <a:off x="5738813" y="2763838"/>
              <a:ext cx="101600" cy="96838"/>
            </a:xfrm>
            <a:custGeom>
              <a:avLst/>
              <a:gdLst>
                <a:gd name="T0" fmla="*/ 13 w 27"/>
                <a:gd name="T1" fmla="*/ 15 h 26"/>
                <a:gd name="T2" fmla="*/ 14 w 27"/>
                <a:gd name="T3" fmla="*/ 15 h 26"/>
                <a:gd name="T4" fmla="*/ 22 w 27"/>
                <a:gd name="T5" fmla="*/ 23 h 26"/>
                <a:gd name="T6" fmla="*/ 24 w 27"/>
                <a:gd name="T7" fmla="*/ 21 h 26"/>
                <a:gd name="T8" fmla="*/ 16 w 27"/>
                <a:gd name="T9" fmla="*/ 13 h 26"/>
                <a:gd name="T10" fmla="*/ 16 w 27"/>
                <a:gd name="T11" fmla="*/ 12 h 26"/>
                <a:gd name="T12" fmla="*/ 16 w 27"/>
                <a:gd name="T13" fmla="*/ 11 h 26"/>
                <a:gd name="T14" fmla="*/ 19 w 27"/>
                <a:gd name="T15" fmla="*/ 7 h 26"/>
                <a:gd name="T16" fmla="*/ 4 w 27"/>
                <a:gd name="T17" fmla="*/ 3 h 26"/>
                <a:gd name="T18" fmla="*/ 8 w 27"/>
                <a:gd name="T19" fmla="*/ 19 h 26"/>
                <a:gd name="T20" fmla="*/ 12 w 27"/>
                <a:gd name="T21" fmla="*/ 15 h 26"/>
                <a:gd name="T22" fmla="*/ 13 w 27"/>
                <a:gd name="T23" fmla="*/ 15 h 26"/>
                <a:gd name="T24" fmla="*/ 22 w 27"/>
                <a:gd name="T25" fmla="*/ 26 h 26"/>
                <a:gd name="T26" fmla="*/ 21 w 27"/>
                <a:gd name="T27" fmla="*/ 26 h 26"/>
                <a:gd name="T28" fmla="*/ 13 w 27"/>
                <a:gd name="T29" fmla="*/ 18 h 26"/>
                <a:gd name="T30" fmla="*/ 9 w 27"/>
                <a:gd name="T31" fmla="*/ 22 h 26"/>
                <a:gd name="T32" fmla="*/ 7 w 27"/>
                <a:gd name="T33" fmla="*/ 22 h 26"/>
                <a:gd name="T34" fmla="*/ 6 w 27"/>
                <a:gd name="T35" fmla="*/ 21 h 26"/>
                <a:gd name="T36" fmla="*/ 0 w 27"/>
                <a:gd name="T37" fmla="*/ 1 h 26"/>
                <a:gd name="T38" fmla="*/ 1 w 27"/>
                <a:gd name="T39" fmla="*/ 0 h 26"/>
                <a:gd name="T40" fmla="*/ 2 w 27"/>
                <a:gd name="T41" fmla="*/ 0 h 26"/>
                <a:gd name="T42" fmla="*/ 22 w 27"/>
                <a:gd name="T43" fmla="*/ 6 h 26"/>
                <a:gd name="T44" fmla="*/ 23 w 27"/>
                <a:gd name="T45" fmla="*/ 7 h 26"/>
                <a:gd name="T46" fmla="*/ 23 w 27"/>
                <a:gd name="T47" fmla="*/ 8 h 26"/>
                <a:gd name="T48" fmla="*/ 19 w 27"/>
                <a:gd name="T49" fmla="*/ 12 h 26"/>
                <a:gd name="T50" fmla="*/ 27 w 27"/>
                <a:gd name="T51" fmla="*/ 20 h 26"/>
                <a:gd name="T52" fmla="*/ 27 w 27"/>
                <a:gd name="T53" fmla="*/ 21 h 26"/>
                <a:gd name="T54" fmla="*/ 27 w 27"/>
                <a:gd name="T55" fmla="*/ 22 h 26"/>
                <a:gd name="T56" fmla="*/ 22 w 27"/>
                <a:gd name="T57" fmla="*/ 26 h 26"/>
                <a:gd name="T58" fmla="*/ 22 w 27"/>
                <a:gd name="T5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" h="26">
                  <a:moveTo>
                    <a:pt x="13" y="15"/>
                  </a:moveTo>
                  <a:cubicBezTo>
                    <a:pt x="13" y="15"/>
                    <a:pt x="13" y="15"/>
                    <a:pt x="14" y="15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3" y="15"/>
                  </a:cubicBezTo>
                  <a:moveTo>
                    <a:pt x="22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8" y="22"/>
                    <a:pt x="7" y="22"/>
                  </a:cubicBezTo>
                  <a:cubicBezTo>
                    <a:pt x="7" y="22"/>
                    <a:pt x="7" y="22"/>
                    <a:pt x="6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6"/>
                    <a:pt x="23" y="6"/>
                    <a:pt x="23" y="7"/>
                  </a:cubicBezTo>
                  <a:cubicBezTo>
                    <a:pt x="23" y="7"/>
                    <a:pt x="23" y="7"/>
                    <a:pt x="23" y="8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1"/>
                  </a:cubicBezTo>
                  <a:cubicBezTo>
                    <a:pt x="27" y="21"/>
                    <a:pt x="27" y="21"/>
                    <a:pt x="27" y="22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3375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8400256" y="2875"/>
            <a:ext cx="3791744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8400256" y="0"/>
            <a:ext cx="3791744" cy="68580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400256" y="1316765"/>
            <a:ext cx="30723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7488832" cy="94611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600201"/>
            <a:ext cx="7488832" cy="4709119"/>
          </a:xfrm>
        </p:spPr>
        <p:txBody>
          <a:bodyPr>
            <a:normAutofit/>
          </a:bodyPr>
          <a:lstStyle>
            <a:lvl1pPr>
              <a:defRPr sz="1467"/>
            </a:lvl1pPr>
            <a:lvl2pPr>
              <a:defRPr sz="1333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D4658A-9A5A-4940-B74C-A75CDDC9FA23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Document title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747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4" r="32686" b="10140"/>
          <a:stretch/>
        </p:blipFill>
        <p:spPr bwMode="auto">
          <a:xfrm>
            <a:off x="8400256" y="2875"/>
            <a:ext cx="3791744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8400256" y="0"/>
            <a:ext cx="3791744" cy="6858000"/>
          </a:xfrm>
          <a:prstGeom prst="rect">
            <a:avLst/>
          </a:prstGeom>
          <a:solidFill>
            <a:srgbClr val="00ABC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400256" y="1316765"/>
            <a:ext cx="307234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7488832" cy="94611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8288" y="1600201"/>
            <a:ext cx="2880320" cy="4709119"/>
          </a:xfrm>
        </p:spPr>
        <p:txBody>
          <a:bodyPr>
            <a:normAutofit/>
          </a:bodyPr>
          <a:lstStyle>
            <a:lvl1pPr>
              <a:defRPr sz="1333">
                <a:solidFill>
                  <a:schemeClr val="bg1"/>
                </a:solidFill>
              </a:defRPr>
            </a:lvl1pPr>
            <a:lvl2pPr>
              <a:defRPr sz="1333">
                <a:solidFill>
                  <a:schemeClr val="bg1"/>
                </a:solidFill>
              </a:defRPr>
            </a:lvl2pPr>
            <a:lvl3pPr>
              <a:defRPr sz="1333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0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7648F4-225E-421C-84AF-637B2A3FD680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Document title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388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11041227" cy="94611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1" y="1600201"/>
            <a:ext cx="11041227" cy="470911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360363" y="6332835"/>
            <a:ext cx="2208245" cy="365125"/>
          </a:xfrm>
          <a:prstGeom prst="rect">
            <a:avLst/>
          </a:prstGeom>
        </p:spPr>
        <p:txBody>
          <a:bodyPr rIns="0" anchor="b"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fld id="{D3F25847-D856-436D-80D7-68382BD3BFF9}" type="datetime4">
              <a:rPr lang="en-AU" smtClean="0">
                <a:solidFill>
                  <a:srgbClr val="425968"/>
                </a:solidFill>
              </a:rPr>
              <a:pPr/>
              <a:t>20 June 2018</a:t>
            </a:fld>
            <a:endParaRPr lang="en-AU" dirty="0">
              <a:solidFill>
                <a:srgbClr val="425968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2" y="6332835"/>
            <a:ext cx="3648407" cy="365125"/>
          </a:xfrm>
          <a:prstGeom prst="rect">
            <a:avLst/>
          </a:prstGeom>
        </p:spPr>
        <p:txBody>
          <a:bodyPr lIns="0" anchor="b"/>
          <a:lstStyle>
            <a:lvl1pPr algn="l">
              <a:defRPr sz="933">
                <a:solidFill>
                  <a:schemeClr val="tx2"/>
                </a:solidFill>
              </a:defRPr>
            </a:lvl1pPr>
          </a:lstStyle>
          <a:p>
            <a:r>
              <a:rPr lang="en-AU" dirty="0">
                <a:solidFill>
                  <a:srgbClr val="425968"/>
                </a:solidFill>
              </a:rPr>
              <a:t>© NSW Department of Education | Document title</a:t>
            </a:r>
            <a:endParaRPr lang="en-AU" dirty="0">
              <a:solidFill>
                <a:srgbClr val="425968"/>
              </a:solidFill>
              <a:latin typeface="Montserra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332835"/>
            <a:ext cx="2844800" cy="365125"/>
          </a:xfrm>
          <a:prstGeom prst="rect">
            <a:avLst/>
          </a:prstGeom>
        </p:spPr>
        <p:txBody>
          <a:bodyPr anchor="b"/>
          <a:lstStyle>
            <a:lvl1pPr algn="ctr">
              <a:defRPr sz="933">
                <a:solidFill>
                  <a:schemeClr val="tx2"/>
                </a:solidFill>
              </a:defRPr>
            </a:lvl1pPr>
          </a:lstStyle>
          <a:p>
            <a:r>
              <a:rPr lang="en-AU" dirty="0">
                <a:solidFill>
                  <a:srgbClr val="425968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srgbClr val="425968"/>
                </a:solidFill>
              </a:rPr>
              <a:pPr/>
              <a:t>‹#›</a:t>
            </a:fld>
            <a:endParaRPr lang="en-AU" dirty="0">
              <a:solidFill>
                <a:srgbClr val="425968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734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sz="32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1600"/>
        </a:spcBef>
        <a:buFont typeface="Arial" panose="020B0604020202020204" pitchFamily="34" charset="0"/>
        <a:buNone/>
        <a:defRPr sz="1467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800"/>
        </a:spcBef>
        <a:buFont typeface="Arial" panose="020B0604020202020204" pitchFamily="34" charset="0"/>
        <a:buNone/>
        <a:defRPr sz="1333" kern="1200">
          <a:solidFill>
            <a:schemeClr val="tx2"/>
          </a:solidFill>
          <a:latin typeface="+mn-lt"/>
          <a:ea typeface="+mn-ea"/>
          <a:cs typeface="+mn-cs"/>
        </a:defRPr>
      </a:lvl2pPr>
      <a:lvl3pPr marL="241294" indent="-241294" algn="l" defTabSz="1219170" rtl="0" eaLnBrk="1" latinLnBrk="0" hangingPunct="1">
        <a:spcBef>
          <a:spcPts val="800"/>
        </a:spcBef>
        <a:buFont typeface="Wingdings" panose="05000000000000000000" pitchFamily="2" charset="2"/>
        <a:buChar char="§"/>
        <a:defRPr sz="1333" kern="1200">
          <a:solidFill>
            <a:schemeClr val="tx2"/>
          </a:solidFill>
          <a:latin typeface="+mn-lt"/>
          <a:ea typeface="+mn-ea"/>
          <a:cs typeface="+mn-cs"/>
        </a:defRPr>
      </a:lvl3pPr>
      <a:lvl4pPr marL="476239" indent="-234945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717533" indent="-241294" algn="l" defTabSz="121917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11041227" cy="94611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1" y="1600201"/>
            <a:ext cx="11041227" cy="470911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360363" y="6332835"/>
            <a:ext cx="2208245" cy="365125"/>
          </a:xfrm>
          <a:prstGeom prst="rect">
            <a:avLst/>
          </a:prstGeom>
        </p:spPr>
        <p:txBody>
          <a:bodyPr rIns="0" anchor="b"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fld id="{D3F25847-D856-436D-80D7-68382BD3BFF9}" type="datetime4">
              <a:rPr lang="en-AU" smtClean="0">
                <a:solidFill>
                  <a:srgbClr val="425968"/>
                </a:solidFill>
              </a:rPr>
              <a:pPr/>
              <a:t>20 June 2018</a:t>
            </a:fld>
            <a:endParaRPr lang="en-AU" dirty="0">
              <a:solidFill>
                <a:srgbClr val="425968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2" y="6332835"/>
            <a:ext cx="3648407" cy="365125"/>
          </a:xfrm>
          <a:prstGeom prst="rect">
            <a:avLst/>
          </a:prstGeom>
        </p:spPr>
        <p:txBody>
          <a:bodyPr lIns="0" anchor="b"/>
          <a:lstStyle>
            <a:lvl1pPr algn="l">
              <a:defRPr sz="933">
                <a:solidFill>
                  <a:schemeClr val="tx2"/>
                </a:solidFill>
              </a:defRPr>
            </a:lvl1pPr>
          </a:lstStyle>
          <a:p>
            <a:r>
              <a:rPr lang="en-AU" dirty="0">
                <a:solidFill>
                  <a:srgbClr val="425968"/>
                </a:solidFill>
              </a:rPr>
              <a:t>© NSW Department of Education | Document title</a:t>
            </a:r>
            <a:endParaRPr lang="en-AU" dirty="0">
              <a:solidFill>
                <a:srgbClr val="425968"/>
              </a:solidFill>
              <a:latin typeface="Montserra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332835"/>
            <a:ext cx="2844800" cy="365125"/>
          </a:xfrm>
          <a:prstGeom prst="rect">
            <a:avLst/>
          </a:prstGeom>
        </p:spPr>
        <p:txBody>
          <a:bodyPr anchor="b"/>
          <a:lstStyle>
            <a:lvl1pPr algn="ctr">
              <a:defRPr sz="933">
                <a:solidFill>
                  <a:schemeClr val="tx2"/>
                </a:solidFill>
              </a:defRPr>
            </a:lvl1pPr>
          </a:lstStyle>
          <a:p>
            <a:r>
              <a:rPr lang="en-AU" dirty="0">
                <a:solidFill>
                  <a:srgbClr val="425968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srgbClr val="425968"/>
                </a:solidFill>
              </a:rPr>
              <a:pPr/>
              <a:t>‹#›</a:t>
            </a:fld>
            <a:endParaRPr lang="en-AU" dirty="0">
              <a:solidFill>
                <a:srgbClr val="425968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4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sz="32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1600"/>
        </a:spcBef>
        <a:buFont typeface="Arial" panose="020B0604020202020204" pitchFamily="34" charset="0"/>
        <a:buNone/>
        <a:defRPr sz="1467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800"/>
        </a:spcBef>
        <a:buFont typeface="Arial" panose="020B0604020202020204" pitchFamily="34" charset="0"/>
        <a:buNone/>
        <a:defRPr sz="1333" kern="1200">
          <a:solidFill>
            <a:schemeClr val="tx2"/>
          </a:solidFill>
          <a:latin typeface="+mn-lt"/>
          <a:ea typeface="+mn-ea"/>
          <a:cs typeface="+mn-cs"/>
        </a:defRPr>
      </a:lvl2pPr>
      <a:lvl3pPr marL="241294" indent="-241294" algn="l" defTabSz="1219170" rtl="0" eaLnBrk="1" latinLnBrk="0" hangingPunct="1">
        <a:spcBef>
          <a:spcPts val="800"/>
        </a:spcBef>
        <a:buFont typeface="Wingdings" panose="05000000000000000000" pitchFamily="2" charset="2"/>
        <a:buChar char="§"/>
        <a:defRPr sz="1333" kern="1200">
          <a:solidFill>
            <a:schemeClr val="tx2"/>
          </a:solidFill>
          <a:latin typeface="+mn-lt"/>
          <a:ea typeface="+mn-ea"/>
          <a:cs typeface="+mn-cs"/>
        </a:defRPr>
      </a:lvl3pPr>
      <a:lvl4pPr marL="476239" indent="-234945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717533" indent="-241294" algn="l" defTabSz="121917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11041227" cy="94611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1" y="1600201"/>
            <a:ext cx="11041227" cy="470911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360363" y="6332835"/>
            <a:ext cx="2208245" cy="365125"/>
          </a:xfrm>
          <a:prstGeom prst="rect">
            <a:avLst/>
          </a:prstGeom>
        </p:spPr>
        <p:txBody>
          <a:bodyPr rIns="0" anchor="b"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fld id="{D3F25847-D856-436D-80D7-68382BD3BFF9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2" y="6332835"/>
            <a:ext cx="3648407" cy="365125"/>
          </a:xfrm>
          <a:prstGeom prst="rect">
            <a:avLst/>
          </a:prstGeom>
        </p:spPr>
        <p:txBody>
          <a:bodyPr lIns="0" anchor="b"/>
          <a:lstStyle>
            <a:lvl1pPr algn="l">
              <a:defRPr sz="933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© NSW Department of Education | Document title</a:t>
            </a:r>
            <a:endParaRPr lang="en-AU" dirty="0">
              <a:latin typeface="+mj-l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332835"/>
            <a:ext cx="2844800" cy="365125"/>
          </a:xfrm>
          <a:prstGeom prst="rect">
            <a:avLst/>
          </a:prstGeom>
        </p:spPr>
        <p:txBody>
          <a:bodyPr anchor="b"/>
          <a:lstStyle>
            <a:lvl1pPr algn="ctr">
              <a:defRPr sz="933">
                <a:solidFill>
                  <a:schemeClr val="tx2"/>
                </a:solidFill>
              </a:defRPr>
            </a:lvl1pPr>
          </a:lstStyle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8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715" r:id="rId17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sz="32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1600"/>
        </a:spcBef>
        <a:buFont typeface="Arial" panose="020B0604020202020204" pitchFamily="34" charset="0"/>
        <a:buNone/>
        <a:defRPr sz="1467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800"/>
        </a:spcBef>
        <a:buFont typeface="Arial" panose="020B0604020202020204" pitchFamily="34" charset="0"/>
        <a:buNone/>
        <a:defRPr sz="1333" kern="1200">
          <a:solidFill>
            <a:schemeClr val="tx2"/>
          </a:solidFill>
          <a:latin typeface="+mn-lt"/>
          <a:ea typeface="+mn-ea"/>
          <a:cs typeface="+mn-cs"/>
        </a:defRPr>
      </a:lvl2pPr>
      <a:lvl3pPr marL="241294" indent="-241294" algn="l" defTabSz="1219170" rtl="0" eaLnBrk="1" latinLnBrk="0" hangingPunct="1">
        <a:spcBef>
          <a:spcPts val="800"/>
        </a:spcBef>
        <a:buFont typeface="Wingdings" panose="05000000000000000000" pitchFamily="2" charset="2"/>
        <a:buChar char="§"/>
        <a:defRPr sz="1333" kern="1200">
          <a:solidFill>
            <a:schemeClr val="tx2"/>
          </a:solidFill>
          <a:latin typeface="+mn-lt"/>
          <a:ea typeface="+mn-ea"/>
          <a:cs typeface="+mn-cs"/>
        </a:defRPr>
      </a:lvl3pPr>
      <a:lvl4pPr marL="476239" indent="-234945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717533" indent="-241294" algn="l" defTabSz="121917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381" y="356659"/>
            <a:ext cx="11041227" cy="94611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1" y="1600201"/>
            <a:ext cx="11041227" cy="470911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360363" y="6332835"/>
            <a:ext cx="2208245" cy="365125"/>
          </a:xfrm>
          <a:prstGeom prst="rect">
            <a:avLst/>
          </a:prstGeom>
        </p:spPr>
        <p:txBody>
          <a:bodyPr rIns="0" anchor="b"/>
          <a:lstStyle>
            <a:lvl1pPr algn="r">
              <a:defRPr sz="933">
                <a:solidFill>
                  <a:schemeClr val="tx2"/>
                </a:solidFill>
              </a:defRPr>
            </a:lvl1pPr>
          </a:lstStyle>
          <a:p>
            <a:fld id="{D3F25847-D856-436D-80D7-68382BD3BFF9}" type="datetime4">
              <a:rPr lang="en-AU" smtClean="0">
                <a:solidFill>
                  <a:srgbClr val="425968"/>
                </a:solidFill>
              </a:rPr>
              <a:pPr/>
              <a:t>20 June 2018</a:t>
            </a:fld>
            <a:endParaRPr lang="en-AU" dirty="0">
              <a:solidFill>
                <a:srgbClr val="425968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7382" y="6332835"/>
            <a:ext cx="3648407" cy="365125"/>
          </a:xfrm>
          <a:prstGeom prst="rect">
            <a:avLst/>
          </a:prstGeom>
        </p:spPr>
        <p:txBody>
          <a:bodyPr lIns="0" anchor="b"/>
          <a:lstStyle>
            <a:lvl1pPr algn="l">
              <a:defRPr sz="933">
                <a:solidFill>
                  <a:schemeClr val="tx2"/>
                </a:solidFill>
              </a:defRPr>
            </a:lvl1pPr>
          </a:lstStyle>
          <a:p>
            <a:r>
              <a:rPr lang="en-AU" dirty="0">
                <a:solidFill>
                  <a:srgbClr val="425968"/>
                </a:solidFill>
              </a:rPr>
              <a:t>© NSW Department of Education | Document title</a:t>
            </a:r>
            <a:endParaRPr lang="en-AU" dirty="0">
              <a:solidFill>
                <a:srgbClr val="425968"/>
              </a:solidFill>
              <a:latin typeface="Montserrat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332835"/>
            <a:ext cx="2844800" cy="365125"/>
          </a:xfrm>
          <a:prstGeom prst="rect">
            <a:avLst/>
          </a:prstGeom>
        </p:spPr>
        <p:txBody>
          <a:bodyPr anchor="b"/>
          <a:lstStyle>
            <a:lvl1pPr algn="ctr">
              <a:defRPr sz="933">
                <a:solidFill>
                  <a:schemeClr val="tx2"/>
                </a:solidFill>
              </a:defRPr>
            </a:lvl1pPr>
          </a:lstStyle>
          <a:p>
            <a:r>
              <a:rPr lang="en-AU" dirty="0">
                <a:solidFill>
                  <a:srgbClr val="425968"/>
                </a:solidFill>
              </a:rPr>
              <a:t>Page </a:t>
            </a:r>
            <a:fld id="{4A2A1DA9-8CAF-4BCA-B496-545B076AED2D}" type="slidenum">
              <a:rPr lang="en-AU" smtClean="0">
                <a:solidFill>
                  <a:srgbClr val="425968"/>
                </a:solidFill>
              </a:rPr>
              <a:pPr/>
              <a:t>‹#›</a:t>
            </a:fld>
            <a:endParaRPr lang="en-AU" dirty="0">
              <a:solidFill>
                <a:srgbClr val="425968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27381" y="1316765"/>
            <a:ext cx="11041227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41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/>
  <p:txStyles>
    <p:titleStyle>
      <a:lvl1pPr algn="l" defTabSz="1219170" rtl="0" eaLnBrk="1" latinLnBrk="0" hangingPunct="1">
        <a:spcBef>
          <a:spcPct val="0"/>
        </a:spcBef>
        <a:buNone/>
        <a:defRPr sz="32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1600"/>
        </a:spcBef>
        <a:buFont typeface="Arial" panose="020B0604020202020204" pitchFamily="34" charset="0"/>
        <a:buNone/>
        <a:defRPr sz="1467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1219170" rtl="0" eaLnBrk="1" latinLnBrk="0" hangingPunct="1">
        <a:spcBef>
          <a:spcPts val="800"/>
        </a:spcBef>
        <a:buFont typeface="Arial" panose="020B0604020202020204" pitchFamily="34" charset="0"/>
        <a:buNone/>
        <a:defRPr sz="1333" kern="1200">
          <a:solidFill>
            <a:schemeClr val="tx2"/>
          </a:solidFill>
          <a:latin typeface="+mn-lt"/>
          <a:ea typeface="+mn-ea"/>
          <a:cs typeface="+mn-cs"/>
        </a:defRPr>
      </a:lvl2pPr>
      <a:lvl3pPr marL="241294" indent="-241294" algn="l" defTabSz="1219170" rtl="0" eaLnBrk="1" latinLnBrk="0" hangingPunct="1">
        <a:spcBef>
          <a:spcPts val="800"/>
        </a:spcBef>
        <a:buFont typeface="Wingdings" panose="05000000000000000000" pitchFamily="2" charset="2"/>
        <a:buChar char="§"/>
        <a:defRPr sz="1333" kern="1200">
          <a:solidFill>
            <a:schemeClr val="tx2"/>
          </a:solidFill>
          <a:latin typeface="+mn-lt"/>
          <a:ea typeface="+mn-ea"/>
          <a:cs typeface="+mn-cs"/>
        </a:defRPr>
      </a:lvl3pPr>
      <a:lvl4pPr marL="476239" indent="-234945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717533" indent="-241294" algn="l" defTabSz="121917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D1A09-F1E9-4DB7-ABB0-083E71BF1CD7}" type="datetimeFigureOut">
              <a:rPr lang="en-AU" smtClean="0"/>
              <a:t>20/06/2018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E36EC-98CD-48A1-8C77-8DB944287F5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209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9487" y="3276504"/>
            <a:ext cx="863728" cy="137176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pPr marL="11516">
              <a:spcBef>
                <a:spcPts val="91"/>
              </a:spcBef>
            </a:pPr>
            <a:r>
              <a:rPr sz="816" spc="-5" dirty="0">
                <a:latin typeface="Calibri"/>
                <a:cs typeface="Calibri"/>
              </a:rPr>
              <a:t>Office</a:t>
            </a:r>
            <a:r>
              <a:rPr sz="816" spc="-50" dirty="0">
                <a:latin typeface="Calibri"/>
                <a:cs typeface="Calibri"/>
              </a:rPr>
              <a:t> </a:t>
            </a:r>
            <a:r>
              <a:rPr sz="816" spc="-5" dirty="0">
                <a:latin typeface="Calibri"/>
                <a:cs typeface="Calibri"/>
              </a:rPr>
              <a:t>Management</a:t>
            </a:r>
            <a:endParaRPr sz="816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29109" y="4370232"/>
            <a:ext cx="929291" cy="5343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2914057" y="4354843"/>
            <a:ext cx="919158" cy="5497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 txBox="1"/>
          <p:nvPr/>
        </p:nvSpPr>
        <p:spPr>
          <a:xfrm>
            <a:off x="2914057" y="4354843"/>
            <a:ext cx="944343" cy="549766"/>
          </a:xfrm>
          <a:prstGeom prst="rect">
            <a:avLst/>
          </a:prstGeom>
          <a:ln w="3177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2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25" dirty="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589" dirty="0">
              <a:latin typeface="Times New Roman"/>
              <a:cs typeface="Times New Roman"/>
            </a:endParaRPr>
          </a:p>
          <a:p>
            <a:pPr marL="309214" marR="107678" indent="-195202"/>
            <a:r>
              <a:rPr sz="725" spc="-5" dirty="0">
                <a:latin typeface="Calibri"/>
                <a:cs typeface="Calibri"/>
              </a:rPr>
              <a:t>Executive</a:t>
            </a:r>
            <a:r>
              <a:rPr sz="725" spc="-41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Assistant  CL3/4 x3  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849" y="2460649"/>
            <a:ext cx="844228" cy="5765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7" name="object 7"/>
          <p:cNvSpPr/>
          <p:nvPr/>
        </p:nvSpPr>
        <p:spPr>
          <a:xfrm>
            <a:off x="1508794" y="2446336"/>
            <a:ext cx="844968" cy="647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8"/>
          <p:cNvSpPr txBox="1"/>
          <p:nvPr/>
        </p:nvSpPr>
        <p:spPr>
          <a:xfrm>
            <a:off x="1519094" y="2480639"/>
            <a:ext cx="834668" cy="565763"/>
          </a:xfrm>
          <a:prstGeom prst="rect">
            <a:avLst/>
          </a:prstGeom>
          <a:ln w="3177">
            <a:solidFill>
              <a:srgbClr val="404040"/>
            </a:solidFill>
          </a:ln>
        </p:spPr>
        <p:txBody>
          <a:bodyPr vert="horz" wrap="square" lIns="0" tIns="4031" rIns="0" bIns="0" rtlCol="0">
            <a:spAutoFit/>
          </a:bodyPr>
          <a:lstStyle/>
          <a:p>
            <a:pPr>
              <a:spcBef>
                <a:spcPts val="32"/>
              </a:spcBef>
            </a:pPr>
            <a:endParaRPr sz="725" dirty="0">
              <a:latin typeface="Times New Roman"/>
              <a:cs typeface="Times New Roman"/>
            </a:endParaRPr>
          </a:p>
          <a:p>
            <a:pPr marL="44338" marR="38004" indent="215356"/>
            <a:r>
              <a:rPr sz="725" spc="-5" dirty="0">
                <a:latin typeface="Calibri"/>
                <a:cs typeface="Calibri"/>
              </a:rPr>
              <a:t>Director  Corporate Financial  Planning &amp;</a:t>
            </a:r>
            <a:r>
              <a:rPr sz="725" spc="-27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Strategy</a:t>
            </a:r>
            <a:endParaRPr sz="725" dirty="0">
              <a:latin typeface="Calibri"/>
              <a:cs typeface="Calibri"/>
            </a:endParaRPr>
          </a:p>
          <a:p>
            <a:pPr algn="ctr">
              <a:lnSpc>
                <a:spcPts val="871"/>
              </a:lnSpc>
            </a:pPr>
            <a:endParaRPr sz="725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71084" y="2460649"/>
            <a:ext cx="822199" cy="4483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 txBox="1"/>
          <p:nvPr/>
        </p:nvSpPr>
        <p:spPr>
          <a:xfrm>
            <a:off x="2465256" y="2458933"/>
            <a:ext cx="828027" cy="450346"/>
          </a:xfrm>
          <a:prstGeom prst="rect">
            <a:avLst/>
          </a:prstGeom>
          <a:solidFill>
            <a:srgbClr val="D1DAB4"/>
          </a:solidFill>
          <a:ln w="3177">
            <a:solidFill>
              <a:srgbClr val="404040"/>
            </a:solidFill>
          </a:ln>
        </p:spPr>
        <p:txBody>
          <a:bodyPr vert="horz" wrap="square" lIns="0" tIns="4031" rIns="0" bIns="0" rtlCol="0">
            <a:spAutoFit/>
          </a:bodyPr>
          <a:lstStyle/>
          <a:p>
            <a:pPr>
              <a:spcBef>
                <a:spcPts val="32"/>
              </a:spcBef>
            </a:pPr>
            <a:endParaRPr sz="725" dirty="0">
              <a:latin typeface="Times New Roman"/>
              <a:cs typeface="Times New Roman"/>
            </a:endParaRPr>
          </a:p>
          <a:p>
            <a:pPr marL="48369" marR="42611" indent="211325"/>
            <a:r>
              <a:rPr sz="725" spc="-5" dirty="0">
                <a:latin typeface="Calibri"/>
                <a:cs typeface="Calibri"/>
              </a:rPr>
              <a:t>Director  Corporate</a:t>
            </a:r>
            <a:r>
              <a:rPr sz="725" spc="-32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Financial</a:t>
            </a:r>
            <a:endParaRPr sz="725" dirty="0">
              <a:latin typeface="Calibri"/>
              <a:cs typeface="Calibri"/>
            </a:endParaRPr>
          </a:p>
          <a:p>
            <a:pPr marL="161805" marR="155471" algn="ctr">
              <a:spcBef>
                <a:spcPts val="5"/>
              </a:spcBef>
            </a:pPr>
            <a:r>
              <a:rPr sz="725" spc="-5" dirty="0">
                <a:latin typeface="Calibri"/>
                <a:cs typeface="Calibri"/>
              </a:rPr>
              <a:t>Management  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994546" y="2460650"/>
            <a:ext cx="755658" cy="754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/>
          <p:nvPr/>
        </p:nvSpPr>
        <p:spPr>
          <a:xfrm>
            <a:off x="5978413" y="2446334"/>
            <a:ext cx="810076" cy="7692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3" name="object 13"/>
          <p:cNvSpPr txBox="1"/>
          <p:nvPr/>
        </p:nvSpPr>
        <p:spPr>
          <a:xfrm>
            <a:off x="5988714" y="2458934"/>
            <a:ext cx="730138" cy="528618"/>
          </a:xfrm>
          <a:prstGeom prst="rect">
            <a:avLst/>
          </a:prstGeom>
          <a:ln w="3177">
            <a:solidFill>
              <a:srgbClr val="404040"/>
            </a:solidFill>
          </a:ln>
        </p:spPr>
        <p:txBody>
          <a:bodyPr vert="horz" wrap="square" lIns="0" tIns="77736" rIns="0" bIns="0" rtlCol="0">
            <a:spAutoFit/>
          </a:bodyPr>
          <a:lstStyle/>
          <a:p>
            <a:pPr marL="78887" marR="72553" algn="ctr">
              <a:spcBef>
                <a:spcPts val="612"/>
              </a:spcBef>
            </a:pPr>
            <a:r>
              <a:rPr sz="725" spc="-5" dirty="0">
                <a:latin typeface="Calibri"/>
                <a:cs typeface="Calibri"/>
              </a:rPr>
              <a:t>Director  Finance</a:t>
            </a:r>
            <a:r>
              <a:rPr sz="725" spc="-45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Shared  Services</a:t>
            </a:r>
            <a:endParaRPr sz="725" dirty="0">
              <a:latin typeface="Calibri"/>
              <a:cs typeface="Calibri"/>
            </a:endParaRPr>
          </a:p>
          <a:p>
            <a:pPr algn="ctr">
              <a:lnSpc>
                <a:spcPts val="866"/>
              </a:lnSpc>
            </a:pPr>
            <a:endParaRPr sz="725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3867" y="2460650"/>
            <a:ext cx="856060" cy="7549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5" name="object 15"/>
          <p:cNvSpPr/>
          <p:nvPr/>
        </p:nvSpPr>
        <p:spPr>
          <a:xfrm>
            <a:off x="7609536" y="2446334"/>
            <a:ext cx="848308" cy="7504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6" name="object 16"/>
          <p:cNvSpPr/>
          <p:nvPr/>
        </p:nvSpPr>
        <p:spPr>
          <a:xfrm>
            <a:off x="7609536" y="2446334"/>
            <a:ext cx="848757" cy="750868"/>
          </a:xfrm>
          <a:custGeom>
            <a:avLst/>
            <a:gdLst/>
            <a:ahLst/>
            <a:cxnLst/>
            <a:rect l="l" t="t" r="r" b="b"/>
            <a:pathLst>
              <a:path w="935990" h="828039">
                <a:moveTo>
                  <a:pt x="0" y="827584"/>
                </a:moveTo>
                <a:lnTo>
                  <a:pt x="0" y="0"/>
                </a:lnTo>
                <a:lnTo>
                  <a:pt x="935495" y="0"/>
                </a:lnTo>
                <a:lnTo>
                  <a:pt x="935495" y="827584"/>
                </a:lnTo>
                <a:lnTo>
                  <a:pt x="0" y="827584"/>
                </a:lnTo>
                <a:close/>
              </a:path>
            </a:pathLst>
          </a:custGeom>
          <a:ln w="3177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7" name="object 17"/>
          <p:cNvSpPr/>
          <p:nvPr/>
        </p:nvSpPr>
        <p:spPr>
          <a:xfrm>
            <a:off x="7630137" y="2467671"/>
            <a:ext cx="807297" cy="708833"/>
          </a:xfrm>
          <a:custGeom>
            <a:avLst/>
            <a:gdLst/>
            <a:ahLst/>
            <a:cxnLst/>
            <a:rect l="l" t="t" r="r" b="b"/>
            <a:pathLst>
              <a:path w="890270" h="781685">
                <a:moveTo>
                  <a:pt x="0" y="781337"/>
                </a:moveTo>
                <a:lnTo>
                  <a:pt x="0" y="0"/>
                </a:lnTo>
                <a:lnTo>
                  <a:pt x="890059" y="0"/>
                </a:lnTo>
                <a:lnTo>
                  <a:pt x="890059" y="781337"/>
                </a:lnTo>
                <a:lnTo>
                  <a:pt x="0" y="781337"/>
                </a:lnTo>
                <a:close/>
              </a:path>
            </a:pathLst>
          </a:custGeom>
          <a:ln w="3177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 txBox="1"/>
          <p:nvPr/>
        </p:nvSpPr>
        <p:spPr>
          <a:xfrm>
            <a:off x="7621278" y="2525314"/>
            <a:ext cx="825148" cy="568893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45490" marR="39156" indent="-576" algn="ctr">
              <a:spcBef>
                <a:spcPts val="86"/>
              </a:spcBef>
            </a:pPr>
            <a:r>
              <a:rPr sz="725" spc="-5" dirty="0">
                <a:latin typeface="Calibri"/>
                <a:cs typeface="Calibri"/>
              </a:rPr>
              <a:t>Executive Director  Strategic Resource  Management  External Affairs</a:t>
            </a:r>
            <a:r>
              <a:rPr sz="725" spc="-14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and  Regulation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46396" y="2460649"/>
            <a:ext cx="1044231" cy="4725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0" name="object 20"/>
          <p:cNvSpPr/>
          <p:nvPr/>
        </p:nvSpPr>
        <p:spPr>
          <a:xfrm>
            <a:off x="3516469" y="2448801"/>
            <a:ext cx="1078415" cy="456745"/>
          </a:xfrm>
          <a:custGeom>
            <a:avLst/>
            <a:gdLst/>
            <a:ahLst/>
            <a:cxnLst/>
            <a:rect l="l" t="t" r="r" b="b"/>
            <a:pathLst>
              <a:path w="1151889" h="899795">
                <a:moveTo>
                  <a:pt x="0" y="899795"/>
                </a:moveTo>
                <a:lnTo>
                  <a:pt x="0" y="0"/>
                </a:lnTo>
                <a:lnTo>
                  <a:pt x="1151316" y="0"/>
                </a:lnTo>
                <a:lnTo>
                  <a:pt x="1151316" y="899795"/>
                </a:lnTo>
                <a:lnTo>
                  <a:pt x="0" y="899795"/>
                </a:lnTo>
                <a:close/>
              </a:path>
            </a:pathLst>
          </a:custGeom>
          <a:ln w="3177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1" name="object 21"/>
          <p:cNvSpPr/>
          <p:nvPr/>
        </p:nvSpPr>
        <p:spPr>
          <a:xfrm>
            <a:off x="3551943" y="2467671"/>
            <a:ext cx="1010915" cy="414479"/>
          </a:xfrm>
          <a:custGeom>
            <a:avLst/>
            <a:gdLst/>
            <a:ahLst/>
            <a:cxnLst/>
            <a:rect l="l" t="t" r="r" b="b"/>
            <a:pathLst>
              <a:path w="1106170" h="854075">
                <a:moveTo>
                  <a:pt x="0" y="853548"/>
                </a:moveTo>
                <a:lnTo>
                  <a:pt x="0" y="0"/>
                </a:lnTo>
                <a:lnTo>
                  <a:pt x="1105880" y="0"/>
                </a:lnTo>
                <a:lnTo>
                  <a:pt x="1105880" y="853548"/>
                </a:lnTo>
                <a:lnTo>
                  <a:pt x="0" y="853548"/>
                </a:lnTo>
                <a:close/>
              </a:path>
            </a:pathLst>
          </a:custGeom>
          <a:ln w="3177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2" name="object 22"/>
          <p:cNvSpPr txBox="1"/>
          <p:nvPr/>
        </p:nvSpPr>
        <p:spPr>
          <a:xfrm>
            <a:off x="3543085" y="2460374"/>
            <a:ext cx="1020926" cy="448602"/>
          </a:xfrm>
          <a:prstGeom prst="rect">
            <a:avLst/>
          </a:prstGeom>
          <a:solidFill>
            <a:srgbClr val="D1DAB4"/>
          </a:solidFill>
        </p:spPr>
        <p:txBody>
          <a:bodyPr vert="horz" wrap="square" lIns="0" tIns="2303" rIns="0" bIns="0" rtlCol="0">
            <a:spAutoFit/>
          </a:bodyPr>
          <a:lstStyle/>
          <a:p>
            <a:pPr>
              <a:spcBef>
                <a:spcPts val="18"/>
              </a:spcBef>
            </a:pPr>
            <a:endParaRPr sz="725" dirty="0">
              <a:latin typeface="Times New Roman"/>
              <a:cs typeface="Times New Roman"/>
            </a:endParaRPr>
          </a:p>
          <a:p>
            <a:pPr marL="45490" marR="38580" indent="311518"/>
            <a:r>
              <a:rPr sz="725" spc="-5" dirty="0">
                <a:latin typeface="Calibri"/>
                <a:cs typeface="Calibri"/>
              </a:rPr>
              <a:t>Director  Corporate Finance</a:t>
            </a:r>
            <a:r>
              <a:rPr sz="725" spc="-14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Policy</a:t>
            </a:r>
            <a:endParaRPr sz="725" dirty="0">
              <a:latin typeface="Calibri"/>
              <a:cs typeface="Calibri"/>
            </a:endParaRPr>
          </a:p>
          <a:p>
            <a:pPr marL="109405" marR="103071" algn="ctr">
              <a:spcBef>
                <a:spcPts val="5"/>
              </a:spcBef>
            </a:pPr>
            <a:r>
              <a:rPr sz="725" spc="-5" dirty="0">
                <a:latin typeface="Calibri"/>
                <a:cs typeface="Calibri"/>
              </a:rPr>
              <a:t>and Office of the</a:t>
            </a:r>
            <a:r>
              <a:rPr sz="725" spc="-59" dirty="0">
                <a:latin typeface="Calibri"/>
                <a:cs typeface="Calibri"/>
              </a:rPr>
              <a:t> </a:t>
            </a:r>
            <a:r>
              <a:rPr sz="725" spc="-9" dirty="0">
                <a:latin typeface="Calibri"/>
                <a:cs typeface="Calibri"/>
              </a:rPr>
              <a:t>CFO  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420771" y="375189"/>
            <a:ext cx="3110572" cy="524589"/>
          </a:xfrm>
          <a:prstGeom prst="rect">
            <a:avLst/>
          </a:prstGeom>
        </p:spPr>
        <p:txBody>
          <a:bodyPr vert="horz" wrap="square" lIns="0" tIns="11516" rIns="0" bIns="0" rtlCol="0" anchor="b">
            <a:spAutoFit/>
          </a:bodyPr>
          <a:lstStyle/>
          <a:p>
            <a:pPr marL="11516">
              <a:lnSpc>
                <a:spcPts val="1954"/>
              </a:lnSpc>
              <a:spcBef>
                <a:spcPts val="91"/>
              </a:spcBef>
            </a:pPr>
            <a:r>
              <a:rPr sz="1200" spc="-5" dirty="0"/>
              <a:t>Corporate</a:t>
            </a:r>
            <a:r>
              <a:rPr sz="1200" spc="-9" dirty="0"/>
              <a:t> </a:t>
            </a:r>
            <a:r>
              <a:rPr sz="1200" spc="-5" dirty="0"/>
              <a:t>Finance</a:t>
            </a:r>
          </a:p>
          <a:p>
            <a:pPr marL="11516">
              <a:lnSpc>
                <a:spcPts val="1954"/>
              </a:lnSpc>
            </a:pPr>
            <a:r>
              <a:rPr sz="1200" b="1" spc="-5" dirty="0">
                <a:latin typeface="Calibri"/>
                <a:cs typeface="Calibri"/>
              </a:rPr>
              <a:t>Corporate Finance Leadership</a:t>
            </a:r>
            <a:r>
              <a:rPr sz="1200" b="1" spc="-54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Team</a:t>
            </a:r>
          </a:p>
        </p:txBody>
      </p:sp>
      <p:sp>
        <p:nvSpPr>
          <p:cNvPr id="24" name="object 24"/>
          <p:cNvSpPr/>
          <p:nvPr/>
        </p:nvSpPr>
        <p:spPr>
          <a:xfrm>
            <a:off x="2980614" y="3491760"/>
            <a:ext cx="856060" cy="67071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5" name="object 25"/>
          <p:cNvSpPr/>
          <p:nvPr/>
        </p:nvSpPr>
        <p:spPr>
          <a:xfrm>
            <a:off x="2966295" y="3474163"/>
            <a:ext cx="848308" cy="6687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6" name="object 26"/>
          <p:cNvSpPr txBox="1"/>
          <p:nvPr/>
        </p:nvSpPr>
        <p:spPr>
          <a:xfrm>
            <a:off x="2966295" y="3474162"/>
            <a:ext cx="848757" cy="274434"/>
          </a:xfrm>
          <a:prstGeom prst="rect">
            <a:avLst/>
          </a:prstGeom>
          <a:ln w="3177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25" dirty="0">
              <a:latin typeface="Times New Roman"/>
              <a:cs typeface="Times New Roman"/>
            </a:endParaRPr>
          </a:p>
          <a:p>
            <a:pPr marL="21305" marR="15547" algn="ctr">
              <a:spcBef>
                <a:spcPts val="421"/>
              </a:spcBef>
            </a:pPr>
            <a:r>
              <a:rPr sz="725" spc="-5" dirty="0">
                <a:latin typeface="Calibri"/>
                <a:cs typeface="Calibri"/>
              </a:rPr>
              <a:t>Office Mgr/EA to</a:t>
            </a:r>
            <a:r>
              <a:rPr sz="725" spc="-68" dirty="0">
                <a:latin typeface="Calibri"/>
                <a:cs typeface="Calibri"/>
              </a:rPr>
              <a:t> </a:t>
            </a:r>
            <a:r>
              <a:rPr sz="725" spc="-9" dirty="0">
                <a:latin typeface="Calibri"/>
                <a:cs typeface="Calibri"/>
              </a:rPr>
              <a:t>CFO  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539450" y="2460650"/>
            <a:ext cx="754930" cy="73874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/>
          <p:nvPr/>
        </p:nvSpPr>
        <p:spPr>
          <a:xfrm>
            <a:off x="8522601" y="2446334"/>
            <a:ext cx="750454" cy="7342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9" name="object 29"/>
          <p:cNvSpPr/>
          <p:nvPr/>
        </p:nvSpPr>
        <p:spPr>
          <a:xfrm>
            <a:off x="8522601" y="2446334"/>
            <a:ext cx="750868" cy="734745"/>
          </a:xfrm>
          <a:custGeom>
            <a:avLst/>
            <a:gdLst/>
            <a:ahLst/>
            <a:cxnLst/>
            <a:rect l="l" t="t" r="r" b="b"/>
            <a:pathLst>
              <a:path w="828040" h="810260">
                <a:moveTo>
                  <a:pt x="0" y="809734"/>
                </a:moveTo>
                <a:lnTo>
                  <a:pt x="0" y="0"/>
                </a:lnTo>
                <a:lnTo>
                  <a:pt x="827584" y="0"/>
                </a:lnTo>
                <a:lnTo>
                  <a:pt x="827584" y="809734"/>
                </a:lnTo>
                <a:lnTo>
                  <a:pt x="0" y="809734"/>
                </a:lnTo>
                <a:close/>
              </a:path>
            </a:pathLst>
          </a:custGeom>
          <a:ln w="3177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0" name="object 30"/>
          <p:cNvSpPr/>
          <p:nvPr/>
        </p:nvSpPr>
        <p:spPr>
          <a:xfrm>
            <a:off x="8543939" y="2467672"/>
            <a:ext cx="708833" cy="692710"/>
          </a:xfrm>
          <a:custGeom>
            <a:avLst/>
            <a:gdLst/>
            <a:ahLst/>
            <a:cxnLst/>
            <a:rect l="l" t="t" r="r" b="b"/>
            <a:pathLst>
              <a:path w="781684" h="763904">
                <a:moveTo>
                  <a:pt x="0" y="763487"/>
                </a:moveTo>
                <a:lnTo>
                  <a:pt x="0" y="0"/>
                </a:lnTo>
                <a:lnTo>
                  <a:pt x="781337" y="0"/>
                </a:lnTo>
                <a:lnTo>
                  <a:pt x="781337" y="763487"/>
                </a:lnTo>
                <a:lnTo>
                  <a:pt x="0" y="763487"/>
                </a:lnTo>
                <a:close/>
              </a:path>
            </a:pathLst>
          </a:custGeom>
          <a:ln w="3177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1" name="object 31"/>
          <p:cNvSpPr txBox="1"/>
          <p:nvPr/>
        </p:nvSpPr>
        <p:spPr>
          <a:xfrm>
            <a:off x="8534710" y="2627582"/>
            <a:ext cx="726683" cy="345755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235510" marR="85797" indent="-144530">
              <a:spcBef>
                <a:spcPts val="86"/>
              </a:spcBef>
            </a:pPr>
            <a:r>
              <a:rPr sz="725" spc="-5" dirty="0">
                <a:latin typeface="Calibri"/>
                <a:cs typeface="Calibri"/>
              </a:rPr>
              <a:t>Chief</a:t>
            </a:r>
            <a:r>
              <a:rPr sz="725" spc="-45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Financial  Officer  NESA</a:t>
            </a:r>
            <a:endParaRPr sz="725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61594" y="1156182"/>
            <a:ext cx="983746" cy="91933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3" name="object 33"/>
          <p:cNvSpPr txBox="1"/>
          <p:nvPr/>
        </p:nvSpPr>
        <p:spPr>
          <a:xfrm>
            <a:off x="4357578" y="1152167"/>
            <a:ext cx="987761" cy="446276"/>
          </a:xfrm>
          <a:prstGeom prst="rect">
            <a:avLst/>
          </a:prstGeom>
          <a:solidFill>
            <a:srgbClr val="D1DAB4"/>
          </a:solidFill>
          <a:ln w="3177">
            <a:solidFill>
              <a:srgbClr val="40404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25" dirty="0">
              <a:latin typeface="Times New Roman"/>
              <a:cs typeface="Times New Roman"/>
            </a:endParaRPr>
          </a:p>
          <a:p>
            <a:pPr>
              <a:spcBef>
                <a:spcPts val="32"/>
              </a:spcBef>
            </a:pPr>
            <a:endParaRPr sz="725" dirty="0">
              <a:latin typeface="Times New Roman"/>
              <a:cs typeface="Times New Roman"/>
            </a:endParaRPr>
          </a:p>
          <a:p>
            <a:pPr marL="69098" marR="63340" algn="ctr"/>
            <a:r>
              <a:rPr sz="725" spc="-5" dirty="0">
                <a:latin typeface="Calibri"/>
                <a:cs typeface="Calibri"/>
              </a:rPr>
              <a:t>Chief Financial</a:t>
            </a:r>
            <a:r>
              <a:rPr sz="725" spc="-23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Officer  (Executive Director)  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933316" y="2054921"/>
            <a:ext cx="2903278" cy="391557"/>
          </a:xfrm>
          <a:custGeom>
            <a:avLst/>
            <a:gdLst/>
            <a:ahLst/>
            <a:cxnLst/>
            <a:rect l="l" t="t" r="r" b="b"/>
            <a:pathLst>
              <a:path w="3201670" h="431800">
                <a:moveTo>
                  <a:pt x="0" y="431642"/>
                </a:moveTo>
                <a:lnTo>
                  <a:pt x="0" y="135496"/>
                </a:lnTo>
                <a:lnTo>
                  <a:pt x="3201616" y="135496"/>
                </a:lnTo>
                <a:lnTo>
                  <a:pt x="3201616" y="0"/>
                </a:lnTo>
              </a:path>
            </a:pathLst>
          </a:custGeom>
          <a:ln w="9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5" name="object 35"/>
          <p:cNvSpPr/>
          <p:nvPr/>
        </p:nvSpPr>
        <p:spPr>
          <a:xfrm>
            <a:off x="2879477" y="2054921"/>
            <a:ext cx="1957208" cy="391557"/>
          </a:xfrm>
          <a:custGeom>
            <a:avLst/>
            <a:gdLst/>
            <a:ahLst/>
            <a:cxnLst/>
            <a:rect l="l" t="t" r="r" b="b"/>
            <a:pathLst>
              <a:path w="2158365" h="431800">
                <a:moveTo>
                  <a:pt x="0" y="431642"/>
                </a:moveTo>
                <a:lnTo>
                  <a:pt x="0" y="135496"/>
                </a:lnTo>
                <a:lnTo>
                  <a:pt x="2158210" y="135496"/>
                </a:lnTo>
                <a:lnTo>
                  <a:pt x="2158210" y="0"/>
                </a:lnTo>
              </a:path>
            </a:pathLst>
          </a:custGeom>
          <a:ln w="9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6" name="object 36"/>
          <p:cNvSpPr/>
          <p:nvPr/>
        </p:nvSpPr>
        <p:spPr>
          <a:xfrm>
            <a:off x="3433490" y="2177789"/>
            <a:ext cx="1480430" cy="1296744"/>
          </a:xfrm>
          <a:custGeom>
            <a:avLst/>
            <a:gdLst/>
            <a:ahLst/>
            <a:cxnLst/>
            <a:rect l="l" t="t" r="r" b="b"/>
            <a:pathLst>
              <a:path w="1632585" h="1430020">
                <a:moveTo>
                  <a:pt x="0" y="1429611"/>
                </a:moveTo>
                <a:lnTo>
                  <a:pt x="0" y="0"/>
                </a:lnTo>
                <a:lnTo>
                  <a:pt x="1632451" y="0"/>
                </a:lnTo>
              </a:path>
            </a:pathLst>
          </a:custGeom>
          <a:ln w="9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7" name="object 37"/>
          <p:cNvSpPr/>
          <p:nvPr/>
        </p:nvSpPr>
        <p:spPr>
          <a:xfrm>
            <a:off x="4053718" y="2054921"/>
            <a:ext cx="1077932" cy="391557"/>
          </a:xfrm>
          <a:custGeom>
            <a:avLst/>
            <a:gdLst/>
            <a:ahLst/>
            <a:cxnLst/>
            <a:rect l="l" t="t" r="r" b="b"/>
            <a:pathLst>
              <a:path w="1188720" h="431800">
                <a:moveTo>
                  <a:pt x="0" y="431642"/>
                </a:moveTo>
                <a:lnTo>
                  <a:pt x="0" y="135496"/>
                </a:lnTo>
                <a:lnTo>
                  <a:pt x="1188638" y="135496"/>
                </a:lnTo>
                <a:lnTo>
                  <a:pt x="1188638" y="0"/>
                </a:lnTo>
              </a:path>
            </a:pathLst>
          </a:custGeom>
          <a:ln w="9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8" name="object 38"/>
          <p:cNvSpPr/>
          <p:nvPr/>
        </p:nvSpPr>
        <p:spPr>
          <a:xfrm>
            <a:off x="4836545" y="2054921"/>
            <a:ext cx="1517282" cy="391557"/>
          </a:xfrm>
          <a:custGeom>
            <a:avLst/>
            <a:gdLst/>
            <a:ahLst/>
            <a:cxnLst/>
            <a:rect l="l" t="t" r="r" b="b"/>
            <a:pathLst>
              <a:path w="1673225" h="431800">
                <a:moveTo>
                  <a:pt x="1673019" y="431642"/>
                </a:moveTo>
                <a:lnTo>
                  <a:pt x="1673019" y="135496"/>
                </a:lnTo>
                <a:lnTo>
                  <a:pt x="0" y="135496"/>
                </a:lnTo>
                <a:lnTo>
                  <a:pt x="0" y="0"/>
                </a:lnTo>
              </a:path>
            </a:pathLst>
          </a:custGeom>
          <a:ln w="914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39" name="object 39"/>
          <p:cNvSpPr/>
          <p:nvPr/>
        </p:nvSpPr>
        <p:spPr>
          <a:xfrm>
            <a:off x="4836545" y="2054921"/>
            <a:ext cx="3196945" cy="391557"/>
          </a:xfrm>
          <a:custGeom>
            <a:avLst/>
            <a:gdLst/>
            <a:ahLst/>
            <a:cxnLst/>
            <a:rect l="l" t="t" r="r" b="b"/>
            <a:pathLst>
              <a:path w="3525520" h="431800">
                <a:moveTo>
                  <a:pt x="3525334" y="431642"/>
                </a:moveTo>
                <a:lnTo>
                  <a:pt x="3525334" y="135496"/>
                </a:lnTo>
                <a:lnTo>
                  <a:pt x="0" y="135496"/>
                </a:lnTo>
                <a:lnTo>
                  <a:pt x="0" y="0"/>
                </a:lnTo>
              </a:path>
            </a:pathLst>
          </a:custGeom>
          <a:ln w="914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0" name="object 40"/>
          <p:cNvSpPr/>
          <p:nvPr/>
        </p:nvSpPr>
        <p:spPr>
          <a:xfrm>
            <a:off x="4836545" y="2054921"/>
            <a:ext cx="4061825" cy="391557"/>
          </a:xfrm>
          <a:custGeom>
            <a:avLst/>
            <a:gdLst/>
            <a:ahLst/>
            <a:cxnLst/>
            <a:rect l="l" t="t" r="r" b="b"/>
            <a:pathLst>
              <a:path w="4479290" h="431800">
                <a:moveTo>
                  <a:pt x="4478679" y="431642"/>
                </a:moveTo>
                <a:lnTo>
                  <a:pt x="4478679" y="135496"/>
                </a:lnTo>
                <a:lnTo>
                  <a:pt x="0" y="135496"/>
                </a:lnTo>
                <a:lnTo>
                  <a:pt x="0" y="0"/>
                </a:lnTo>
              </a:path>
            </a:pathLst>
          </a:custGeom>
          <a:ln w="914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1" name="object 41"/>
          <p:cNvSpPr/>
          <p:nvPr/>
        </p:nvSpPr>
        <p:spPr>
          <a:xfrm>
            <a:off x="6809400" y="2460650"/>
            <a:ext cx="754930" cy="75493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2" name="object 42"/>
          <p:cNvSpPr/>
          <p:nvPr/>
        </p:nvSpPr>
        <p:spPr>
          <a:xfrm>
            <a:off x="6793613" y="2446334"/>
            <a:ext cx="750454" cy="7504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3" name="object 43"/>
          <p:cNvSpPr txBox="1"/>
          <p:nvPr/>
        </p:nvSpPr>
        <p:spPr>
          <a:xfrm>
            <a:off x="6804282" y="2458934"/>
            <a:ext cx="781364" cy="474297"/>
          </a:xfrm>
          <a:prstGeom prst="rect">
            <a:avLst/>
          </a:prstGeom>
          <a:ln w="3177">
            <a:solidFill>
              <a:srgbClr val="7F7F7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725" dirty="0">
              <a:latin typeface="Times New Roman"/>
              <a:cs typeface="Times New Roman"/>
            </a:endParaRPr>
          </a:p>
          <a:p>
            <a:pPr>
              <a:spcBef>
                <a:spcPts val="36"/>
              </a:spcBef>
            </a:pPr>
            <a:endParaRPr sz="907" dirty="0">
              <a:latin typeface="Times New Roman"/>
              <a:cs typeface="Times New Roman"/>
            </a:endParaRPr>
          </a:p>
          <a:p>
            <a:pPr marL="67947" marR="60461" indent="143379"/>
            <a:r>
              <a:rPr sz="725" spc="-5" dirty="0">
                <a:latin typeface="Calibri"/>
                <a:cs typeface="Calibri"/>
              </a:rPr>
              <a:t>Director  Schools</a:t>
            </a:r>
            <a:r>
              <a:rPr sz="725" spc="-41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Finance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836546" y="2054921"/>
            <a:ext cx="2332641" cy="391557"/>
          </a:xfrm>
          <a:custGeom>
            <a:avLst/>
            <a:gdLst/>
            <a:ahLst/>
            <a:cxnLst/>
            <a:rect l="l" t="t" r="r" b="b"/>
            <a:pathLst>
              <a:path w="2572384" h="431800">
                <a:moveTo>
                  <a:pt x="2571989" y="431642"/>
                </a:moveTo>
                <a:lnTo>
                  <a:pt x="2571989" y="135496"/>
                </a:lnTo>
                <a:lnTo>
                  <a:pt x="0" y="135496"/>
                </a:lnTo>
                <a:lnTo>
                  <a:pt x="0" y="0"/>
                </a:lnTo>
              </a:path>
            </a:pathLst>
          </a:custGeom>
          <a:ln w="914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5" name="object 45"/>
          <p:cNvSpPr/>
          <p:nvPr/>
        </p:nvSpPr>
        <p:spPr>
          <a:xfrm>
            <a:off x="4722507" y="2463993"/>
            <a:ext cx="957226" cy="5607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6" name="object 46"/>
          <p:cNvSpPr/>
          <p:nvPr/>
        </p:nvSpPr>
        <p:spPr>
          <a:xfrm>
            <a:off x="4712206" y="2454428"/>
            <a:ext cx="950677" cy="841271"/>
          </a:xfrm>
          <a:custGeom>
            <a:avLst/>
            <a:gdLst/>
            <a:ahLst/>
            <a:cxnLst/>
            <a:rect l="l" t="t" r="r" b="b"/>
            <a:pathLst>
              <a:path w="1048385" h="927735">
                <a:moveTo>
                  <a:pt x="0" y="0"/>
                </a:moveTo>
                <a:lnTo>
                  <a:pt x="0" y="927381"/>
                </a:lnTo>
                <a:lnTo>
                  <a:pt x="1048273" y="927381"/>
                </a:lnTo>
                <a:lnTo>
                  <a:pt x="1048273" y="0"/>
                </a:lnTo>
                <a:lnTo>
                  <a:pt x="0" y="0"/>
                </a:lnTo>
                <a:close/>
              </a:path>
            </a:pathLst>
          </a:custGeom>
          <a:solidFill>
            <a:srgbClr val="D1DAB4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7" name="object 47"/>
          <p:cNvSpPr/>
          <p:nvPr/>
        </p:nvSpPr>
        <p:spPr>
          <a:xfrm>
            <a:off x="4712206" y="2454428"/>
            <a:ext cx="930393" cy="478803"/>
          </a:xfrm>
          <a:custGeom>
            <a:avLst/>
            <a:gdLst/>
            <a:ahLst/>
            <a:cxnLst/>
            <a:rect l="l" t="t" r="r" b="b"/>
            <a:pathLst>
              <a:path w="1048385" h="927735">
                <a:moveTo>
                  <a:pt x="0" y="927381"/>
                </a:moveTo>
                <a:lnTo>
                  <a:pt x="0" y="0"/>
                </a:lnTo>
                <a:lnTo>
                  <a:pt x="1048273" y="0"/>
                </a:lnTo>
                <a:lnTo>
                  <a:pt x="1048273" y="927381"/>
                </a:lnTo>
                <a:lnTo>
                  <a:pt x="0" y="927381"/>
                </a:lnTo>
                <a:close/>
              </a:path>
            </a:pathLst>
          </a:custGeom>
          <a:ln w="3177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8" name="object 48"/>
          <p:cNvSpPr/>
          <p:nvPr/>
        </p:nvSpPr>
        <p:spPr>
          <a:xfrm>
            <a:off x="4732806" y="2475029"/>
            <a:ext cx="909793" cy="799812"/>
          </a:xfrm>
          <a:custGeom>
            <a:avLst/>
            <a:gdLst/>
            <a:ahLst/>
            <a:cxnLst/>
            <a:rect l="l" t="t" r="r" b="b"/>
            <a:pathLst>
              <a:path w="1003300" h="882014">
                <a:moveTo>
                  <a:pt x="0" y="881945"/>
                </a:moveTo>
                <a:lnTo>
                  <a:pt x="0" y="0"/>
                </a:lnTo>
                <a:lnTo>
                  <a:pt x="1002837" y="0"/>
                </a:lnTo>
                <a:lnTo>
                  <a:pt x="1002837" y="881945"/>
                </a:lnTo>
                <a:lnTo>
                  <a:pt x="0" y="881945"/>
                </a:lnTo>
                <a:close/>
              </a:path>
            </a:pathLst>
          </a:custGeom>
          <a:ln w="3177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9" name="object 49"/>
          <p:cNvSpPr txBox="1"/>
          <p:nvPr/>
        </p:nvSpPr>
        <p:spPr>
          <a:xfrm>
            <a:off x="4723946" y="2578289"/>
            <a:ext cx="972635" cy="345755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8043" marR="112860" indent="576" algn="ctr">
              <a:spcBef>
                <a:spcPts val="86"/>
              </a:spcBef>
            </a:pPr>
            <a:r>
              <a:rPr sz="725" spc="-5" dirty="0">
                <a:latin typeface="Calibri"/>
                <a:cs typeface="Calibri"/>
              </a:rPr>
              <a:t>Director  Corporate</a:t>
            </a:r>
            <a:r>
              <a:rPr sz="725" spc="-36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Finance</a:t>
            </a:r>
            <a:endParaRPr sz="725" dirty="0">
              <a:latin typeface="Calibri"/>
              <a:cs typeface="Calibri"/>
            </a:endParaRPr>
          </a:p>
          <a:p>
            <a:pPr marL="43762" marR="37428" algn="ctr">
              <a:spcBef>
                <a:spcPts val="5"/>
              </a:spcBef>
            </a:pPr>
            <a:r>
              <a:rPr sz="725" spc="-5" dirty="0">
                <a:latin typeface="Calibri"/>
                <a:cs typeface="Calibri"/>
              </a:rPr>
              <a:t>Systems</a:t>
            </a:r>
            <a:r>
              <a:rPr sz="725" spc="-59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Improvement  </a:t>
            </a:r>
            <a:endParaRPr sz="725" dirty="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748256" y="2177789"/>
            <a:ext cx="439350" cy="276969"/>
          </a:xfrm>
          <a:custGeom>
            <a:avLst/>
            <a:gdLst/>
            <a:ahLst/>
            <a:cxnLst/>
            <a:rect l="l" t="t" r="r" b="b"/>
            <a:pathLst>
              <a:path w="484504" h="305435">
                <a:moveTo>
                  <a:pt x="484380" y="305070"/>
                </a:moveTo>
                <a:lnTo>
                  <a:pt x="484380" y="0"/>
                </a:lnTo>
                <a:lnTo>
                  <a:pt x="0" y="0"/>
                </a:lnTo>
              </a:path>
            </a:pathLst>
          </a:custGeom>
          <a:ln w="9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2" name="object 52"/>
          <p:cNvSpPr/>
          <p:nvPr/>
        </p:nvSpPr>
        <p:spPr>
          <a:xfrm>
            <a:off x="3385667" y="4142951"/>
            <a:ext cx="5182" cy="211900"/>
          </a:xfrm>
          <a:custGeom>
            <a:avLst/>
            <a:gdLst/>
            <a:ahLst/>
            <a:cxnLst/>
            <a:rect l="l" t="t" r="r" b="b"/>
            <a:pathLst>
              <a:path w="5714" h="233679">
                <a:moveTo>
                  <a:pt x="0" y="233670"/>
                </a:moveTo>
                <a:lnTo>
                  <a:pt x="5679" y="0"/>
                </a:lnTo>
              </a:path>
            </a:pathLst>
          </a:custGeom>
          <a:ln w="9141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5" name="object 55"/>
          <p:cNvSpPr/>
          <p:nvPr/>
        </p:nvSpPr>
        <p:spPr>
          <a:xfrm>
            <a:off x="5122012" y="2177789"/>
            <a:ext cx="986953" cy="0"/>
          </a:xfrm>
          <a:custGeom>
            <a:avLst/>
            <a:gdLst/>
            <a:ahLst/>
            <a:cxnLst/>
            <a:rect l="l" t="t" r="r" b="b"/>
            <a:pathLst>
              <a:path w="1088389">
                <a:moveTo>
                  <a:pt x="0" y="0"/>
                </a:moveTo>
                <a:lnTo>
                  <a:pt x="1088030" y="0"/>
                </a:lnTo>
              </a:path>
            </a:pathLst>
          </a:custGeom>
          <a:ln w="91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6" name="object 56"/>
          <p:cNvSpPr txBox="1"/>
          <p:nvPr/>
        </p:nvSpPr>
        <p:spPr>
          <a:xfrm>
            <a:off x="9002553" y="180950"/>
            <a:ext cx="1259315" cy="497715"/>
          </a:xfrm>
          <a:prstGeom prst="rect">
            <a:avLst/>
          </a:prstGeom>
        </p:spPr>
        <p:txBody>
          <a:bodyPr vert="horz" wrap="square" lIns="0" tIns="52974" rIns="0" bIns="0" rtlCol="0">
            <a:spAutoFit/>
          </a:bodyPr>
          <a:lstStyle/>
          <a:p>
            <a:pPr marL="11516">
              <a:spcBef>
                <a:spcPts val="416"/>
              </a:spcBef>
            </a:pPr>
            <a:r>
              <a:rPr sz="1632" b="1" spc="-5" dirty="0">
                <a:solidFill>
                  <a:srgbClr val="50632A"/>
                </a:solidFill>
                <a:latin typeface="Calibri"/>
                <a:cs typeface="Calibri"/>
              </a:rPr>
              <a:t>February</a:t>
            </a:r>
            <a:r>
              <a:rPr sz="1632" b="1" spc="-86" dirty="0">
                <a:solidFill>
                  <a:srgbClr val="50632A"/>
                </a:solidFill>
                <a:latin typeface="Calibri"/>
                <a:cs typeface="Calibri"/>
              </a:rPr>
              <a:t> </a:t>
            </a:r>
            <a:r>
              <a:rPr sz="1632" b="1" spc="-5" dirty="0">
                <a:solidFill>
                  <a:srgbClr val="50632A"/>
                </a:solidFill>
                <a:latin typeface="Calibri"/>
                <a:cs typeface="Calibri"/>
              </a:rPr>
              <a:t>2018</a:t>
            </a:r>
            <a:endParaRPr sz="1632">
              <a:latin typeface="Calibri"/>
              <a:cs typeface="Calibri"/>
            </a:endParaRPr>
          </a:p>
          <a:p>
            <a:pPr marL="610367">
              <a:spcBef>
                <a:spcPts val="218"/>
              </a:spcBef>
            </a:pPr>
            <a:r>
              <a:rPr sz="1088" b="1" spc="-5" dirty="0">
                <a:latin typeface="Calibri"/>
                <a:cs typeface="Calibri"/>
              </a:rPr>
              <a:t>Org chart</a:t>
            </a:r>
            <a:r>
              <a:rPr sz="1088" b="1" spc="-86" dirty="0">
                <a:latin typeface="Calibri"/>
                <a:cs typeface="Calibri"/>
              </a:rPr>
              <a:t> </a:t>
            </a:r>
            <a:r>
              <a:rPr sz="1088" b="1" dirty="0">
                <a:latin typeface="Calibri"/>
                <a:cs typeface="Calibri"/>
              </a:rPr>
              <a:t>1</a:t>
            </a:r>
            <a:endParaRPr sz="1088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9402147" y="2460650"/>
            <a:ext cx="754930" cy="73874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8" name="object 58"/>
          <p:cNvSpPr/>
          <p:nvPr/>
        </p:nvSpPr>
        <p:spPr>
          <a:xfrm>
            <a:off x="9387832" y="2446334"/>
            <a:ext cx="749719" cy="7342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9" name="object 59"/>
          <p:cNvSpPr/>
          <p:nvPr/>
        </p:nvSpPr>
        <p:spPr>
          <a:xfrm>
            <a:off x="9387832" y="2446334"/>
            <a:ext cx="750292" cy="734745"/>
          </a:xfrm>
          <a:custGeom>
            <a:avLst/>
            <a:gdLst/>
            <a:ahLst/>
            <a:cxnLst/>
            <a:rect l="l" t="t" r="r" b="b"/>
            <a:pathLst>
              <a:path w="827404" h="810260">
                <a:moveTo>
                  <a:pt x="0" y="809734"/>
                </a:moveTo>
                <a:lnTo>
                  <a:pt x="0" y="0"/>
                </a:lnTo>
                <a:lnTo>
                  <a:pt x="826773" y="0"/>
                </a:lnTo>
                <a:lnTo>
                  <a:pt x="826773" y="809734"/>
                </a:lnTo>
                <a:lnTo>
                  <a:pt x="0" y="809734"/>
                </a:lnTo>
                <a:close/>
              </a:path>
            </a:pathLst>
          </a:custGeom>
          <a:ln w="3177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0" name="object 60"/>
          <p:cNvSpPr/>
          <p:nvPr/>
        </p:nvSpPr>
        <p:spPr>
          <a:xfrm>
            <a:off x="9408433" y="2467672"/>
            <a:ext cx="708833" cy="692710"/>
          </a:xfrm>
          <a:custGeom>
            <a:avLst/>
            <a:gdLst/>
            <a:ahLst/>
            <a:cxnLst/>
            <a:rect l="l" t="t" r="r" b="b"/>
            <a:pathLst>
              <a:path w="781684" h="763904">
                <a:moveTo>
                  <a:pt x="0" y="763487"/>
                </a:moveTo>
                <a:lnTo>
                  <a:pt x="0" y="0"/>
                </a:lnTo>
                <a:lnTo>
                  <a:pt x="781337" y="0"/>
                </a:lnTo>
                <a:lnTo>
                  <a:pt x="781337" y="763487"/>
                </a:lnTo>
                <a:lnTo>
                  <a:pt x="0" y="763487"/>
                </a:lnTo>
                <a:close/>
              </a:path>
            </a:pathLst>
          </a:custGeom>
          <a:ln w="3177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1" name="object 61"/>
          <p:cNvSpPr txBox="1"/>
          <p:nvPr/>
        </p:nvSpPr>
        <p:spPr>
          <a:xfrm>
            <a:off x="9399573" y="2627582"/>
            <a:ext cx="726683" cy="345755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35701" marR="29943" indent="168715">
              <a:spcBef>
                <a:spcPts val="86"/>
              </a:spcBef>
            </a:pPr>
            <a:r>
              <a:rPr sz="725" spc="-5" dirty="0">
                <a:latin typeface="Calibri"/>
                <a:cs typeface="Calibri"/>
              </a:rPr>
              <a:t>Manager  Business</a:t>
            </a:r>
            <a:r>
              <a:rPr sz="725" spc="-32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Strategy  Aboriginal</a:t>
            </a:r>
            <a:r>
              <a:rPr sz="725" spc="-18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Affairs</a:t>
            </a:r>
            <a:endParaRPr sz="725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836546" y="2054921"/>
            <a:ext cx="4926128" cy="391557"/>
          </a:xfrm>
          <a:custGeom>
            <a:avLst/>
            <a:gdLst/>
            <a:ahLst/>
            <a:cxnLst/>
            <a:rect l="l" t="t" r="r" b="b"/>
            <a:pathLst>
              <a:path w="5432425" h="431800">
                <a:moveTo>
                  <a:pt x="5432024" y="431642"/>
                </a:moveTo>
                <a:lnTo>
                  <a:pt x="5432024" y="125760"/>
                </a:lnTo>
                <a:lnTo>
                  <a:pt x="0" y="125760"/>
                </a:lnTo>
                <a:lnTo>
                  <a:pt x="0" y="0"/>
                </a:lnTo>
              </a:path>
            </a:pathLst>
          </a:custGeom>
          <a:ln w="914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3" name="object 63"/>
          <p:cNvSpPr/>
          <p:nvPr/>
        </p:nvSpPr>
        <p:spPr>
          <a:xfrm>
            <a:off x="8980893" y="3399454"/>
            <a:ext cx="754930" cy="73874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4" name="object 64"/>
          <p:cNvSpPr/>
          <p:nvPr/>
        </p:nvSpPr>
        <p:spPr>
          <a:xfrm>
            <a:off x="8963309" y="3384402"/>
            <a:ext cx="750454" cy="73426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5" name="object 65"/>
          <p:cNvSpPr/>
          <p:nvPr/>
        </p:nvSpPr>
        <p:spPr>
          <a:xfrm>
            <a:off x="8963309" y="3384402"/>
            <a:ext cx="750868" cy="734745"/>
          </a:xfrm>
          <a:custGeom>
            <a:avLst/>
            <a:gdLst/>
            <a:ahLst/>
            <a:cxnLst/>
            <a:rect l="l" t="t" r="r" b="b"/>
            <a:pathLst>
              <a:path w="828040" h="810260">
                <a:moveTo>
                  <a:pt x="0" y="809734"/>
                </a:moveTo>
                <a:lnTo>
                  <a:pt x="0" y="0"/>
                </a:lnTo>
                <a:lnTo>
                  <a:pt x="827584" y="0"/>
                </a:lnTo>
                <a:lnTo>
                  <a:pt x="827584" y="809734"/>
                </a:lnTo>
                <a:lnTo>
                  <a:pt x="0" y="809734"/>
                </a:lnTo>
                <a:close/>
              </a:path>
            </a:pathLst>
          </a:custGeom>
          <a:ln w="3177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6" name="object 66"/>
          <p:cNvSpPr/>
          <p:nvPr/>
        </p:nvSpPr>
        <p:spPr>
          <a:xfrm>
            <a:off x="8983910" y="3405003"/>
            <a:ext cx="709409" cy="693286"/>
          </a:xfrm>
          <a:custGeom>
            <a:avLst/>
            <a:gdLst/>
            <a:ahLst/>
            <a:cxnLst/>
            <a:rect l="l" t="t" r="r" b="b"/>
            <a:pathLst>
              <a:path w="782320" h="764539">
                <a:moveTo>
                  <a:pt x="0" y="764298"/>
                </a:moveTo>
                <a:lnTo>
                  <a:pt x="0" y="0"/>
                </a:lnTo>
                <a:lnTo>
                  <a:pt x="782148" y="0"/>
                </a:lnTo>
                <a:lnTo>
                  <a:pt x="782148" y="764298"/>
                </a:lnTo>
                <a:lnTo>
                  <a:pt x="0" y="764298"/>
                </a:lnTo>
                <a:close/>
              </a:path>
            </a:pathLst>
          </a:custGeom>
          <a:ln w="3177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7" name="object 67"/>
          <p:cNvSpPr txBox="1"/>
          <p:nvPr/>
        </p:nvSpPr>
        <p:spPr>
          <a:xfrm>
            <a:off x="8975051" y="3565650"/>
            <a:ext cx="727259" cy="345755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40307" marR="33397" algn="ctr">
              <a:spcBef>
                <a:spcPts val="86"/>
              </a:spcBef>
            </a:pPr>
            <a:r>
              <a:rPr sz="725" spc="-5" dirty="0">
                <a:latin typeface="Calibri"/>
                <a:cs typeface="Calibri"/>
              </a:rPr>
              <a:t>Finance</a:t>
            </a:r>
            <a:r>
              <a:rPr sz="725" spc="-59" dirty="0">
                <a:latin typeface="Calibri"/>
                <a:cs typeface="Calibri"/>
              </a:rPr>
              <a:t> </a:t>
            </a:r>
            <a:r>
              <a:rPr sz="725" spc="-5" dirty="0">
                <a:latin typeface="Calibri"/>
                <a:cs typeface="Calibri"/>
              </a:rPr>
              <a:t>Manager  Strategy and  Evaluation</a:t>
            </a:r>
            <a:endParaRPr sz="725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836545" y="2054921"/>
            <a:ext cx="4502326" cy="1329565"/>
          </a:xfrm>
          <a:custGeom>
            <a:avLst/>
            <a:gdLst/>
            <a:ahLst/>
            <a:cxnLst/>
            <a:rect l="l" t="t" r="r" b="b"/>
            <a:pathLst>
              <a:path w="4965065" h="1466214">
                <a:moveTo>
                  <a:pt x="4964696" y="1466122"/>
                </a:moveTo>
                <a:lnTo>
                  <a:pt x="4964696" y="135496"/>
                </a:lnTo>
                <a:lnTo>
                  <a:pt x="0" y="135496"/>
                </a:lnTo>
                <a:lnTo>
                  <a:pt x="0" y="0"/>
                </a:lnTo>
              </a:path>
            </a:pathLst>
          </a:custGeom>
          <a:ln w="9141">
            <a:solidFill>
              <a:srgbClr val="000000"/>
            </a:solidFill>
            <a:prstDash val="dot"/>
          </a:ln>
        </p:spPr>
        <p:txBody>
          <a:bodyPr wrap="square" lIns="0" tIns="0" rIns="0" bIns="0" rtlCol="0"/>
          <a:lstStyle/>
          <a:p>
            <a:endParaRPr sz="1632"/>
          </a:p>
        </p:txBody>
      </p:sp>
    </p:spTree>
    <p:extLst>
      <p:ext uri="{BB962C8B-B14F-4D97-AF65-F5344CB8AC3E}">
        <p14:creationId xmlns:p14="http://schemas.microsoft.com/office/powerpoint/2010/main" val="292594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386" y="335877"/>
            <a:ext cx="11041227" cy="946116"/>
          </a:xfrm>
        </p:spPr>
        <p:txBody>
          <a:bodyPr/>
          <a:lstStyle/>
          <a:p>
            <a:r>
              <a:rPr lang="en-AU" dirty="0" smtClean="0"/>
              <a:t>Training Feedback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7381" y="1438940"/>
            <a:ext cx="11246405" cy="5083183"/>
          </a:xfrm>
        </p:spPr>
        <p:txBody>
          <a:bodyPr>
            <a:normAutofit fontScale="77500" lnSpcReduction="20000"/>
          </a:bodyPr>
          <a:lstStyle/>
          <a:p>
            <a:r>
              <a:rPr lang="en-AU" sz="2000" dirty="0"/>
              <a:t> </a:t>
            </a:r>
            <a:r>
              <a:rPr lang="en-AU" sz="1700" u="sng" dirty="0" smtClean="0"/>
              <a:t>General </a:t>
            </a:r>
            <a:r>
              <a:rPr lang="en-AU" sz="1700" u="sng" dirty="0"/>
              <a:t>Training </a:t>
            </a:r>
            <a:r>
              <a:rPr lang="en-AU" sz="1700" u="sng" dirty="0" smtClean="0"/>
              <a:t>Feedback (as at 21 May)</a:t>
            </a:r>
            <a:endParaRPr lang="en-AU" sz="17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700" dirty="0"/>
              <a:t>82% of survey respondents agreed the trainer provided a high level of engagement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700" dirty="0"/>
              <a:t>81% of respondents reported experiencing no technical </a:t>
            </a:r>
            <a:r>
              <a:rPr lang="en-AU" sz="1700" dirty="0" smtClean="0"/>
              <a:t>issues (in relation to virtual training rooms)</a:t>
            </a:r>
            <a:endParaRPr lang="en-AU" sz="17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700" dirty="0"/>
              <a:t>91% of respondents indicated that there was sufficient time to interact and ask questions during their session</a:t>
            </a:r>
          </a:p>
          <a:p>
            <a:r>
              <a:rPr lang="en-AU" sz="1700" dirty="0"/>
              <a:t> </a:t>
            </a:r>
            <a:r>
              <a:rPr lang="en-AU" sz="1700" u="sng" dirty="0"/>
              <a:t>System: Staff Planning Modules Feedback</a:t>
            </a:r>
            <a:endParaRPr lang="en-AU" sz="17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92% of respondents agreed that the session helped them understand how to navigate the eFPT for staff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91% agreed that the scenarios &amp; examples helped support their understanding of staff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92% agreed that the content was consistent with objectives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700" dirty="0"/>
              <a:t>77% agreed that they found the eFPT for staff planning very user </a:t>
            </a:r>
            <a:r>
              <a:rPr lang="en-AU" sz="1700" dirty="0" smtClean="0"/>
              <a:t>friendly</a:t>
            </a:r>
            <a:r>
              <a:rPr lang="en-AU" sz="1700" dirty="0"/>
              <a:t> </a:t>
            </a:r>
          </a:p>
          <a:p>
            <a:r>
              <a:rPr lang="en-AU" sz="1700" u="sng" dirty="0"/>
              <a:t>System: Financial Planning Modules Feedback</a:t>
            </a:r>
            <a:endParaRPr lang="en-AU" sz="17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700" dirty="0"/>
              <a:t>86% of respondents agreed that the session helped them understand how to navigate the eFPT for financial planning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700" dirty="0"/>
              <a:t>82% agreed that the scenarios &amp; examples helped support their understanding of staff planning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700" dirty="0"/>
              <a:t>87% agreed that the content was consistent with objectives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1700" dirty="0"/>
              <a:t>69% agreed that they found the eFPT for staff planning very user friendly</a:t>
            </a:r>
          </a:p>
          <a:p>
            <a:endParaRPr lang="en-A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0129-E971-414F-9C50-133062B87FFC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</a:t>
            </a:r>
            <a:r>
              <a:rPr lang="en-US" dirty="0"/>
              <a:t>eFPT Consultation Pack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9404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386" y="335877"/>
            <a:ext cx="11041227" cy="946116"/>
          </a:xfrm>
        </p:spPr>
        <p:txBody>
          <a:bodyPr/>
          <a:lstStyle/>
          <a:p>
            <a:r>
              <a:rPr lang="en-AU" dirty="0" smtClean="0"/>
              <a:t>Training Feedback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7381" y="1438940"/>
            <a:ext cx="11246405" cy="5083183"/>
          </a:xfrm>
        </p:spPr>
        <p:txBody>
          <a:bodyPr>
            <a:normAutofit/>
          </a:bodyPr>
          <a:lstStyle/>
          <a:p>
            <a:r>
              <a:rPr lang="en-AU" sz="2000" b="1" dirty="0"/>
              <a:t>Qualitative </a:t>
            </a:r>
            <a:r>
              <a:rPr lang="en-AU" sz="2000" b="1" dirty="0" smtClean="0"/>
              <a:t>Comments</a:t>
            </a:r>
            <a:endParaRPr lang="en-AU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A</a:t>
            </a:r>
            <a:r>
              <a:rPr lang="en-AU" sz="2000" dirty="0" smtClean="0"/>
              <a:t> </a:t>
            </a:r>
            <a:r>
              <a:rPr lang="en-AU" sz="2000" dirty="0"/>
              <a:t>number of participants </a:t>
            </a:r>
            <a:r>
              <a:rPr lang="en-AU" sz="2000" dirty="0" smtClean="0"/>
              <a:t>requested </a:t>
            </a:r>
            <a:r>
              <a:rPr lang="en-AU" sz="2000" dirty="0"/>
              <a:t>full copy of the slides post the session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Participants requesting more webinars be made available once schools have access to the revised </a:t>
            </a:r>
            <a:r>
              <a:rPr lang="en-AU" sz="2000" dirty="0" err="1"/>
              <a:t>eFPT</a:t>
            </a:r>
            <a:r>
              <a:rPr lang="en-AU" sz="2000" dirty="0"/>
              <a:t> and face-to-face support and coaching after the training period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Some participants saying pace of sessions too fast and that there is a lot of assumed knowledge – this feedback coming across Staff Planning, Financial Planning and Finance Essentials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AU" sz="2000" dirty="0"/>
              <a:t>Technical issues </a:t>
            </a:r>
            <a:r>
              <a:rPr lang="en-AU" sz="2000" dirty="0" smtClean="0"/>
              <a:t>were reported </a:t>
            </a:r>
            <a:r>
              <a:rPr lang="en-AU" sz="2000" dirty="0"/>
              <a:t>in the qualitative feedback – some of these appear to be related to school internet connections (with audio or sessions dropping out and screen freezing) and a fair number relate to issues with training links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0129-E971-414F-9C50-133062B87FFC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</a:t>
            </a:r>
            <a:r>
              <a:rPr lang="en-US" dirty="0"/>
              <a:t>eFPT Consultation Pack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1360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386" y="335877"/>
            <a:ext cx="11041227" cy="946116"/>
          </a:xfrm>
        </p:spPr>
        <p:txBody>
          <a:bodyPr/>
          <a:lstStyle/>
          <a:p>
            <a:r>
              <a:rPr lang="en-AU" dirty="0" smtClean="0"/>
              <a:t>EFPT System usage and Feedback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44913" y="3136361"/>
            <a:ext cx="9903720" cy="4274266"/>
          </a:xfrm>
        </p:spPr>
        <p:txBody>
          <a:bodyPr>
            <a:normAutofit/>
          </a:bodyPr>
          <a:lstStyle/>
          <a:p>
            <a:endParaRPr lang="en-A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0129-E971-414F-9C50-133062B87FFC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</a:t>
            </a:r>
            <a:r>
              <a:rPr lang="en-US" dirty="0"/>
              <a:t>eFPT Consultation Pack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12</a:t>
            </a:fld>
            <a:endParaRPr lang="en-AU" dirty="0"/>
          </a:p>
        </p:txBody>
      </p:sp>
      <p:pic>
        <p:nvPicPr>
          <p:cNvPr id="1026" name="Chart 5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44" y="1859838"/>
            <a:ext cx="8076551" cy="43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96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386" y="335877"/>
            <a:ext cx="11041227" cy="946116"/>
          </a:xfrm>
        </p:spPr>
        <p:txBody>
          <a:bodyPr/>
          <a:lstStyle/>
          <a:p>
            <a:r>
              <a:rPr lang="en-AU" dirty="0" smtClean="0"/>
              <a:t>EFPT Systems issues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1640" y="1707930"/>
            <a:ext cx="9627061" cy="4228245"/>
          </a:xfrm>
        </p:spPr>
        <p:txBody>
          <a:bodyPr>
            <a:normAutofit/>
          </a:bodyPr>
          <a:lstStyle/>
          <a:p>
            <a:r>
              <a:rPr lang="en-AU" dirty="0"/>
              <a:t>Why do we need to plan/budget? Why is </a:t>
            </a:r>
            <a:r>
              <a:rPr lang="en-AU" dirty="0" smtClean="0"/>
              <a:t>eFPT </a:t>
            </a:r>
            <a:r>
              <a:rPr lang="en-AU" dirty="0"/>
              <a:t>so </a:t>
            </a:r>
            <a:r>
              <a:rPr lang="en-AU" dirty="0" smtClean="0"/>
              <a:t>complicated?</a:t>
            </a:r>
          </a:p>
          <a:p>
            <a:r>
              <a:rPr lang="en-AU" dirty="0" smtClean="0"/>
              <a:t>Why </a:t>
            </a:r>
            <a:r>
              <a:rPr lang="en-AU" dirty="0"/>
              <a:t>weren’t those defects found in SIT &amp; </a:t>
            </a:r>
            <a:r>
              <a:rPr lang="en-AU" dirty="0" smtClean="0"/>
              <a:t>UAT</a:t>
            </a:r>
            <a:endParaRPr lang="en-AU" dirty="0"/>
          </a:p>
          <a:p>
            <a:r>
              <a:rPr lang="en-AU" dirty="0"/>
              <a:t>Was there anything </a:t>
            </a:r>
            <a:r>
              <a:rPr lang="en-AU" dirty="0" smtClean="0"/>
              <a:t>we </a:t>
            </a:r>
            <a:r>
              <a:rPr lang="en-AU" dirty="0"/>
              <a:t>could have done to prevent them before go live</a:t>
            </a:r>
            <a:r>
              <a:rPr lang="en-AU" dirty="0" smtClean="0"/>
              <a:t>?</a:t>
            </a:r>
          </a:p>
          <a:p>
            <a:r>
              <a:rPr lang="en-AU" dirty="0"/>
              <a:t>Schools Overview Report and eFPT – </a:t>
            </a:r>
            <a:r>
              <a:rPr lang="en-AU" dirty="0" smtClean="0"/>
              <a:t>they do </a:t>
            </a:r>
            <a:r>
              <a:rPr lang="en-AU" dirty="0"/>
              <a:t>not reconcile</a:t>
            </a:r>
          </a:p>
          <a:p>
            <a:r>
              <a:rPr lang="en-AU" dirty="0" smtClean="0"/>
              <a:t>OMSEE 4 vs Approved SBAR </a:t>
            </a:r>
          </a:p>
          <a:p>
            <a:r>
              <a:rPr lang="en-AU" dirty="0" smtClean="0"/>
              <a:t>Hard to balance SBAR and identify Equity funded FTEs</a:t>
            </a:r>
            <a:endParaRPr lang="en-AU" dirty="0"/>
          </a:p>
          <a:p>
            <a:r>
              <a:rPr lang="en-AU" dirty="0" smtClean="0"/>
              <a:t>Training was </a:t>
            </a:r>
            <a:r>
              <a:rPr lang="en-AU" dirty="0"/>
              <a:t>inadequate</a:t>
            </a:r>
          </a:p>
          <a:p>
            <a:r>
              <a:rPr lang="en-AU" dirty="0"/>
              <a:t>Wrong data loaded from interim tool to phase 2 </a:t>
            </a:r>
          </a:p>
          <a:p>
            <a:r>
              <a:rPr lang="en-AU" dirty="0" smtClean="0"/>
              <a:t>QRGs </a:t>
            </a:r>
            <a:r>
              <a:rPr lang="en-AU" dirty="0"/>
              <a:t>– not well written, schools can’t </a:t>
            </a:r>
            <a:r>
              <a:rPr lang="en-AU" dirty="0" smtClean="0"/>
              <a:t>follow</a:t>
            </a:r>
            <a:endParaRPr lang="en-AU" dirty="0"/>
          </a:p>
          <a:p>
            <a:r>
              <a:rPr lang="en-AU" dirty="0" smtClean="0"/>
              <a:t>What should I do with my variances?</a:t>
            </a:r>
            <a:endParaRPr lang="en-AU" dirty="0"/>
          </a:p>
          <a:p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0129-E971-414F-9C50-133062B87FFC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</a:t>
            </a:r>
            <a:r>
              <a:rPr lang="en-US" dirty="0"/>
              <a:t>eFPT Consultation Pack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464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386" y="335877"/>
            <a:ext cx="11041227" cy="946116"/>
          </a:xfrm>
        </p:spPr>
        <p:txBody>
          <a:bodyPr/>
          <a:lstStyle/>
          <a:p>
            <a:r>
              <a:rPr lang="en-AU" dirty="0" smtClean="0"/>
              <a:t>EFPT next steps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1640" y="1707930"/>
            <a:ext cx="9627061" cy="4228245"/>
          </a:xfrm>
        </p:spPr>
        <p:txBody>
          <a:bodyPr>
            <a:normAutofit/>
          </a:bodyPr>
          <a:lstStyle/>
          <a:p>
            <a:r>
              <a:rPr lang="en-AU" dirty="0" smtClean="0"/>
              <a:t>Bite size learning recordings to assist in: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100" dirty="0" smtClean="0"/>
              <a:t>Planning for Professional Learning, Beginning Teachers, New arrivals and other funding using casual salaries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 smtClean="0"/>
              <a:t>How to phase my plan over the school calendar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 smtClean="0"/>
              <a:t>WBS funded staff (flexible funding or not)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 smtClean="0"/>
              <a:t>Variance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100" dirty="0" smtClean="0"/>
              <a:t>Budget adjustments</a:t>
            </a:r>
            <a:endParaRPr lang="en-AU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0129-E971-414F-9C50-133062B87FFC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</a:t>
            </a:r>
            <a:r>
              <a:rPr lang="en-US" dirty="0"/>
              <a:t>eFPT Consultation Pack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811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1" y="850284"/>
            <a:ext cx="12198632" cy="59170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FF0000"/>
            </a:solidFill>
          </a:ln>
          <a:effectLst/>
          <a:extLst/>
        </p:spPr>
        <p:txBody>
          <a:bodyPr wrap="none" anchor="ctr"/>
          <a:lstStyle>
            <a:lvl1pPr algn="ctr">
              <a:spcAft>
                <a:spcPct val="30000"/>
              </a:spcAft>
              <a:buSzPct val="2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Aft>
                <a:spcPct val="30000"/>
              </a:spcAft>
              <a:buSzPct val="2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Aft>
                <a:spcPct val="30000"/>
              </a:spcAft>
              <a:buSzPct val="2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Aft>
                <a:spcPct val="30000"/>
              </a:spcAft>
              <a:buSzPct val="2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Aft>
                <a:spcPct val="30000"/>
              </a:spcAft>
              <a:buSzPct val="2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30000"/>
              </a:spcAft>
              <a:buSzPct val="2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30000"/>
              </a:spcAft>
              <a:buSzPct val="2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30000"/>
              </a:spcAft>
              <a:buSzPct val="2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30000"/>
              </a:spcAft>
              <a:buSzPct val="2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AU" sz="240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243418"/>
            <a:ext cx="10972800" cy="75243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w Cen MT"/>
                <a:ea typeface="ＭＳ Ｐゴシック" charset="0"/>
                <a:cs typeface="Tw Cen MT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Tw Cen MT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chemeClr val="tx1"/>
                </a:solidFill>
                <a:latin typeface="+mn-lt"/>
              </a:rPr>
              <a:t>eFPT 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Coaching Support Process Flowchart</a:t>
            </a: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auto">
          <a:xfrm>
            <a:off x="363642" y="2307661"/>
            <a:ext cx="1401999" cy="480000"/>
          </a:xfrm>
          <a:prstGeom prst="homePlate">
            <a:avLst>
              <a:gd name="adj" fmla="val 30078"/>
            </a:avLst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000" tIns="48000" rIns="48000" bIns="48000" rtlCol="0" anchor="ctr" anchorCtr="0"/>
          <a:lstStyle/>
          <a:p>
            <a:pPr algn="ctr" defTabSz="1219170"/>
            <a:r>
              <a:rPr lang="en-AU" sz="1000" kern="0" dirty="0" err="1">
                <a:solidFill>
                  <a:prstClr val="black"/>
                </a:solidFill>
                <a:cs typeface="Arial" panose="020B0604020202020204" pitchFamily="34" charset="0"/>
              </a:rPr>
              <a:t>EDConnect</a:t>
            </a:r>
            <a:r>
              <a:rPr lang="en-AU" sz="1000" kern="0" dirty="0">
                <a:solidFill>
                  <a:prstClr val="black"/>
                </a:solidFill>
                <a:cs typeface="Arial" panose="020B0604020202020204" pitchFamily="34" charset="0"/>
              </a:rPr>
              <a:t> Website Online Form Request</a:t>
            </a:r>
          </a:p>
        </p:txBody>
      </p:sp>
      <p:sp>
        <p:nvSpPr>
          <p:cNvPr id="49" name="AutoShape 8"/>
          <p:cNvSpPr>
            <a:spLocks noChangeArrowheads="1"/>
          </p:cNvSpPr>
          <p:nvPr/>
        </p:nvSpPr>
        <p:spPr bwMode="auto">
          <a:xfrm>
            <a:off x="393377" y="5358377"/>
            <a:ext cx="1452688" cy="651271"/>
          </a:xfrm>
          <a:prstGeom prst="homePlate">
            <a:avLst>
              <a:gd name="adj" fmla="val 30078"/>
            </a:avLst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48000" rIns="0" bIns="48000" rtlCol="0" anchor="ctr" anchorCtr="0"/>
          <a:lstStyle/>
          <a:p>
            <a:pPr algn="ctr" defTabSz="1219170"/>
            <a:r>
              <a:rPr lang="en-AU" sz="1000" kern="0" dirty="0">
                <a:solidFill>
                  <a:prstClr val="black"/>
                </a:solidFill>
                <a:cs typeface="Arial" panose="020B0604020202020204" pitchFamily="34" charset="0"/>
              </a:rPr>
              <a:t>Request for Support from Directors, Educational Leadership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" y="918620"/>
            <a:ext cx="2134521" cy="502573"/>
          </a:xfrm>
          <a:prstGeom prst="rect">
            <a:avLst/>
          </a:prstGeom>
        </p:spPr>
        <p:txBody>
          <a:bodyPr wrap="square" lIns="96000" rIns="96000">
            <a:spAutoFit/>
          </a:bodyPr>
          <a:lstStyle/>
          <a:p>
            <a:pPr algn="ctr" defTabSz="1219170"/>
            <a:r>
              <a:rPr lang="en-AU" sz="1333" b="1" u="sng" kern="0" dirty="0">
                <a:solidFill>
                  <a:prstClr val="black"/>
                </a:solidFill>
                <a:cs typeface="Arial" panose="020B0604020202020204" pitchFamily="34" charset="0"/>
              </a:rPr>
              <a:t>Identification of Coaching Need</a:t>
            </a:r>
          </a:p>
        </p:txBody>
      </p:sp>
      <p:sp>
        <p:nvSpPr>
          <p:cNvPr id="69" name="AutoShape 8"/>
          <p:cNvSpPr>
            <a:spLocks noChangeArrowheads="1"/>
          </p:cNvSpPr>
          <p:nvPr/>
        </p:nvSpPr>
        <p:spPr bwMode="auto">
          <a:xfrm>
            <a:off x="363642" y="1694749"/>
            <a:ext cx="1401999" cy="480000"/>
          </a:xfrm>
          <a:prstGeom prst="homePlate">
            <a:avLst>
              <a:gd name="adj" fmla="val 30078"/>
            </a:avLst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000" tIns="48000" rIns="48000" bIns="48000" rtlCol="0" anchor="ctr" anchorCtr="0"/>
          <a:lstStyle/>
          <a:p>
            <a:pPr algn="ctr" defTabSz="1219170"/>
            <a:r>
              <a:rPr lang="en-AU" sz="1000" kern="0" dirty="0" err="1">
                <a:solidFill>
                  <a:prstClr val="black"/>
                </a:solidFill>
                <a:cs typeface="Arial" panose="020B0604020202020204" pitchFamily="34" charset="0"/>
              </a:rPr>
              <a:t>EDConnect</a:t>
            </a:r>
            <a:r>
              <a:rPr lang="en-AU" sz="1000" kern="0" dirty="0">
                <a:solidFill>
                  <a:prstClr val="black"/>
                </a:solidFill>
                <a:cs typeface="Arial" panose="020B0604020202020204" pitchFamily="34" charset="0"/>
              </a:rPr>
              <a:t> Contact Centre Request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0B5AAAD-C6C5-4F44-8CD3-5ED96C23A430}"/>
              </a:ext>
            </a:extLst>
          </p:cNvPr>
          <p:cNvSpPr/>
          <p:nvPr/>
        </p:nvSpPr>
        <p:spPr>
          <a:xfrm>
            <a:off x="2027428" y="918619"/>
            <a:ext cx="2116513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AU" sz="1333" b="1" u="sng" kern="0" dirty="0">
                <a:solidFill>
                  <a:prstClr val="black"/>
                </a:solidFill>
                <a:cs typeface="Arial" panose="020B0604020202020204" pitchFamily="34" charset="0"/>
              </a:rPr>
              <a:t>Level 0 – 1 Support </a:t>
            </a:r>
            <a:r>
              <a:rPr lang="en-AU" sz="1333" b="1" u="sng" kern="0" dirty="0" err="1">
                <a:solidFill>
                  <a:prstClr val="black"/>
                </a:solidFill>
                <a:cs typeface="Arial" panose="020B0604020202020204" pitchFamily="34" charset="0"/>
              </a:rPr>
              <a:t>EDConnect</a:t>
            </a:r>
            <a:endParaRPr lang="en-AU" sz="1333" b="1" u="sng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2F63C72-29DB-4623-A889-948517169E3A}"/>
              </a:ext>
            </a:extLst>
          </p:cNvPr>
          <p:cNvSpPr/>
          <p:nvPr/>
        </p:nvSpPr>
        <p:spPr>
          <a:xfrm>
            <a:off x="4291021" y="918619"/>
            <a:ext cx="2700395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AU" sz="1333" b="1" u="sng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 Virtual Support - eFPT Schools Business Partners</a:t>
            </a:r>
            <a:endParaRPr lang="en-AU" sz="1333" b="1" u="sng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CB8CB5E8-51AE-43C3-95B9-4B79C0FCE9D8}"/>
              </a:ext>
            </a:extLst>
          </p:cNvPr>
          <p:cNvSpPr/>
          <p:nvPr/>
        </p:nvSpPr>
        <p:spPr>
          <a:xfrm>
            <a:off x="9932303" y="972208"/>
            <a:ext cx="2125720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AU" sz="1333" b="1" u="sng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75377F-EB75-4E64-9A9E-4E1A57CF1F3E}"/>
              </a:ext>
            </a:extLst>
          </p:cNvPr>
          <p:cNvCxnSpPr>
            <a:cxnSpLocks/>
          </p:cNvCxnSpPr>
          <p:nvPr/>
        </p:nvCxnSpPr>
        <p:spPr>
          <a:xfrm>
            <a:off x="2006633" y="826876"/>
            <a:ext cx="0" cy="577865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CF6E825-6356-474D-8275-19813F43DA6F}"/>
              </a:ext>
            </a:extLst>
          </p:cNvPr>
          <p:cNvCxnSpPr>
            <a:cxnSpLocks/>
          </p:cNvCxnSpPr>
          <p:nvPr/>
        </p:nvCxnSpPr>
        <p:spPr>
          <a:xfrm>
            <a:off x="4291020" y="812009"/>
            <a:ext cx="0" cy="579352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E97F380-8DBC-4556-9BEB-A89BF8A872B6}"/>
              </a:ext>
            </a:extLst>
          </p:cNvPr>
          <p:cNvCxnSpPr>
            <a:cxnSpLocks/>
          </p:cNvCxnSpPr>
          <p:nvPr/>
        </p:nvCxnSpPr>
        <p:spPr>
          <a:xfrm>
            <a:off x="9867740" y="811999"/>
            <a:ext cx="0" cy="579353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32">
            <a:extLst>
              <a:ext uri="{FF2B5EF4-FFF2-40B4-BE49-F238E27FC236}">
                <a16:creationId xmlns:a16="http://schemas.microsoft.com/office/drawing/2014/main" id="{E0872790-BA36-40D2-85A6-E038EC9ACD74}"/>
              </a:ext>
            </a:extLst>
          </p:cNvPr>
          <p:cNvSpPr>
            <a:spLocks noChangeAspect="1"/>
          </p:cNvSpPr>
          <p:nvPr/>
        </p:nvSpPr>
        <p:spPr>
          <a:xfrm>
            <a:off x="10009782" y="1556178"/>
            <a:ext cx="161452" cy="18979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000" tIns="48000" rIns="48000" bIns="48000" rtlCol="0" anchor="ctr"/>
          <a:lstStyle/>
          <a:p>
            <a:pPr algn="ctr" defTabSz="1219170"/>
            <a:endParaRPr lang="en-AU" sz="1067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E73F2BE-9F4A-4F4C-BBB7-E45020FF2FBB}"/>
              </a:ext>
            </a:extLst>
          </p:cNvPr>
          <p:cNvSpPr/>
          <p:nvPr/>
        </p:nvSpPr>
        <p:spPr>
          <a:xfrm>
            <a:off x="10147884" y="1486431"/>
            <a:ext cx="1448122" cy="32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67" i="1" kern="0" dirty="0">
                <a:solidFill>
                  <a:prstClr val="black"/>
                </a:solidFill>
                <a:cs typeface="Arial" panose="020B0604020202020204" pitchFamily="34" charset="0"/>
              </a:rPr>
              <a:t>Principal, SAM, BM</a:t>
            </a:r>
          </a:p>
        </p:txBody>
      </p:sp>
      <p:sp>
        <p:nvSpPr>
          <p:cNvPr id="89" name="Rounded Rectangle 32">
            <a:extLst>
              <a:ext uri="{FF2B5EF4-FFF2-40B4-BE49-F238E27FC236}">
                <a16:creationId xmlns:a16="http://schemas.microsoft.com/office/drawing/2014/main" id="{023FE641-E5E8-42F8-B06E-9B43BFD75E2F}"/>
              </a:ext>
            </a:extLst>
          </p:cNvPr>
          <p:cNvSpPr>
            <a:spLocks noChangeAspect="1"/>
          </p:cNvSpPr>
          <p:nvPr/>
        </p:nvSpPr>
        <p:spPr>
          <a:xfrm>
            <a:off x="10009782" y="1823232"/>
            <a:ext cx="161452" cy="189796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48000" rIns="0" bIns="48000" rtlCol="0" anchor="t"/>
          <a:lstStyle/>
          <a:p>
            <a:pPr algn="ctr" defTabSz="1219170"/>
            <a:endParaRPr lang="en-AU" sz="1067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16FB555-FE2B-4678-8C1A-3AA3A1A8E631}"/>
              </a:ext>
            </a:extLst>
          </p:cNvPr>
          <p:cNvSpPr/>
          <p:nvPr/>
        </p:nvSpPr>
        <p:spPr>
          <a:xfrm>
            <a:off x="10147884" y="1740987"/>
            <a:ext cx="1799169" cy="327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67" i="1" kern="0" dirty="0" err="1">
                <a:solidFill>
                  <a:prstClr val="black"/>
                </a:solidFill>
                <a:cs typeface="Arial" panose="020B0604020202020204" pitchFamily="34" charset="0"/>
              </a:rPr>
              <a:t>EDConnect</a:t>
            </a:r>
            <a:r>
              <a:rPr lang="en-AU" sz="1067" i="1" kern="0" dirty="0">
                <a:solidFill>
                  <a:prstClr val="black"/>
                </a:solidFill>
                <a:cs typeface="Arial" panose="020B0604020202020204" pitchFamily="34" charset="0"/>
              </a:rPr>
              <a:t> Contact Centre</a:t>
            </a:r>
          </a:p>
        </p:txBody>
      </p:sp>
      <p:sp>
        <p:nvSpPr>
          <p:cNvPr id="93" name="Rounded Rectangle 32">
            <a:extLst>
              <a:ext uri="{FF2B5EF4-FFF2-40B4-BE49-F238E27FC236}">
                <a16:creationId xmlns:a16="http://schemas.microsoft.com/office/drawing/2014/main" id="{337D55B0-79F2-496F-9894-B28B8874A21F}"/>
              </a:ext>
            </a:extLst>
          </p:cNvPr>
          <p:cNvSpPr>
            <a:spLocks noChangeAspect="1"/>
          </p:cNvSpPr>
          <p:nvPr/>
        </p:nvSpPr>
        <p:spPr>
          <a:xfrm>
            <a:off x="10009782" y="2094120"/>
            <a:ext cx="161452" cy="189796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48000" rIns="0" bIns="48000" rtlCol="0" anchor="t"/>
          <a:lstStyle/>
          <a:p>
            <a:pPr algn="ctr" defTabSz="1219170"/>
            <a:endParaRPr lang="en-AU" sz="1067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EF2BC4E-B1CD-4382-8808-121F5CC857C3}"/>
              </a:ext>
            </a:extLst>
          </p:cNvPr>
          <p:cNvSpPr/>
          <p:nvPr/>
        </p:nvSpPr>
        <p:spPr>
          <a:xfrm>
            <a:off x="10147884" y="2031254"/>
            <a:ext cx="2019553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67" i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Level </a:t>
            </a:r>
            <a:r>
              <a:rPr lang="en-AU" sz="1067" i="1" kern="0" dirty="0">
                <a:solidFill>
                  <a:prstClr val="black"/>
                </a:solidFill>
                <a:cs typeface="Arial" panose="020B0604020202020204" pitchFamily="34" charset="0"/>
              </a:rPr>
              <a:t>2 &amp; 3 Support</a:t>
            </a:r>
          </a:p>
        </p:txBody>
      </p:sp>
      <p:sp>
        <p:nvSpPr>
          <p:cNvPr id="65" name="Rounded Rectangle 32">
            <a:extLst>
              <a:ext uri="{FF2B5EF4-FFF2-40B4-BE49-F238E27FC236}">
                <a16:creationId xmlns:a16="http://schemas.microsoft.com/office/drawing/2014/main" id="{3B4BB8F3-5CAE-4394-BA0F-D7AA3805624B}"/>
              </a:ext>
            </a:extLst>
          </p:cNvPr>
          <p:cNvSpPr>
            <a:spLocks noChangeAspect="1"/>
          </p:cNvSpPr>
          <p:nvPr/>
        </p:nvSpPr>
        <p:spPr>
          <a:xfrm>
            <a:off x="10009782" y="2647677"/>
            <a:ext cx="161452" cy="189796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48000" rIns="0" bIns="48000" rtlCol="0" anchor="ctr"/>
          <a:lstStyle/>
          <a:p>
            <a:pPr algn="ctr" defTabSz="1219170"/>
            <a:endParaRPr lang="en-AU" sz="1067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730B2D1-E75D-4E6D-BCB3-C2F8EFB02BC4}"/>
              </a:ext>
            </a:extLst>
          </p:cNvPr>
          <p:cNvSpPr/>
          <p:nvPr/>
        </p:nvSpPr>
        <p:spPr>
          <a:xfrm>
            <a:off x="10147883" y="2638873"/>
            <a:ext cx="18537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kern="0" dirty="0" smtClean="0">
                <a:cs typeface="Arial" panose="020B0604020202020204" pitchFamily="34" charset="0"/>
              </a:rPr>
              <a:t>Schools Business Partners</a:t>
            </a:r>
            <a:endParaRPr lang="en-AU" sz="1067" i="1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96A3562C-D870-439C-B245-E2F9C4C78744}"/>
              </a:ext>
            </a:extLst>
          </p:cNvPr>
          <p:cNvSpPr>
            <a:spLocks noChangeAspect="1"/>
          </p:cNvSpPr>
          <p:nvPr/>
        </p:nvSpPr>
        <p:spPr>
          <a:xfrm>
            <a:off x="10009782" y="2350371"/>
            <a:ext cx="161452" cy="189796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8000" tIns="48000" rIns="0" bIns="48000" rtlCol="0" anchor="ctr" anchorCtr="0"/>
          <a:lstStyle/>
          <a:p>
            <a:pPr algn="ctr" defTabSz="1219170"/>
            <a:endParaRPr lang="en-AU" sz="1067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A59652A-523F-4845-B823-7E39B915414D}"/>
              </a:ext>
            </a:extLst>
          </p:cNvPr>
          <p:cNvSpPr/>
          <p:nvPr/>
        </p:nvSpPr>
        <p:spPr>
          <a:xfrm>
            <a:off x="10147884" y="2380322"/>
            <a:ext cx="1799169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67" i="1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Coaches</a:t>
            </a:r>
            <a:endParaRPr lang="en-AU" sz="1067" i="1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F82D64E-1F42-9C4D-8732-265D1B38678F}"/>
              </a:ext>
            </a:extLst>
          </p:cNvPr>
          <p:cNvCxnSpPr>
            <a:cxnSpLocks/>
          </p:cNvCxnSpPr>
          <p:nvPr/>
        </p:nvCxnSpPr>
        <p:spPr>
          <a:xfrm>
            <a:off x="6990725" y="826876"/>
            <a:ext cx="692" cy="577865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AutoShape 8">
            <a:extLst>
              <a:ext uri="{FF2B5EF4-FFF2-40B4-BE49-F238E27FC236}">
                <a16:creationId xmlns:a16="http://schemas.microsoft.com/office/drawing/2014/main" id="{C7EBB8B8-BFAA-2046-A98A-D80FF7340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993" y="2956988"/>
            <a:ext cx="1401999" cy="480000"/>
          </a:xfrm>
          <a:prstGeom prst="homePlate">
            <a:avLst>
              <a:gd name="adj" fmla="val 30078"/>
            </a:avLst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000" tIns="48000" rIns="48000" bIns="48000" rtlCol="0" anchor="ctr" anchorCtr="0"/>
          <a:lstStyle/>
          <a:p>
            <a:pPr algn="ctr" defTabSz="1219170"/>
            <a:r>
              <a:rPr lang="en-AU" sz="1000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eFPT Business Partners</a:t>
            </a:r>
            <a:endParaRPr lang="en-AU" sz="1000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0" name="Rounded Rectangle 32">
            <a:extLst>
              <a:ext uri="{FF2B5EF4-FFF2-40B4-BE49-F238E27FC236}">
                <a16:creationId xmlns:a16="http://schemas.microsoft.com/office/drawing/2014/main" id="{559FBEB1-7B42-4E41-90CA-73FB192B4BEB}"/>
              </a:ext>
            </a:extLst>
          </p:cNvPr>
          <p:cNvSpPr/>
          <p:nvPr/>
        </p:nvSpPr>
        <p:spPr>
          <a:xfrm>
            <a:off x="5319272" y="2656185"/>
            <a:ext cx="1253728" cy="382289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8000" tIns="48000" rIns="0" bIns="48000" rtlCol="0" anchor="ctr" anchorCtr="0"/>
          <a:lstStyle/>
          <a:p>
            <a:pPr algn="ctr" defTabSz="1219170"/>
            <a:r>
              <a:rPr lang="en-AU" sz="933" kern="0" dirty="0">
                <a:solidFill>
                  <a:schemeClr val="bg1"/>
                </a:solidFill>
                <a:cs typeface="Arial" panose="020B0604020202020204" pitchFamily="34" charset="0"/>
              </a:rPr>
              <a:t>General </a:t>
            </a:r>
            <a:r>
              <a:rPr lang="en-AU" sz="933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Webinar</a:t>
            </a:r>
            <a:endParaRPr lang="en-AU" sz="933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4" name="Rounded Rectangle 32">
            <a:extLst>
              <a:ext uri="{FF2B5EF4-FFF2-40B4-BE49-F238E27FC236}">
                <a16:creationId xmlns:a16="http://schemas.microsoft.com/office/drawing/2014/main" id="{48DD0809-3A88-A24C-B1A9-E26C13C8DB4A}"/>
              </a:ext>
            </a:extLst>
          </p:cNvPr>
          <p:cNvSpPr/>
          <p:nvPr/>
        </p:nvSpPr>
        <p:spPr>
          <a:xfrm>
            <a:off x="5322189" y="3094695"/>
            <a:ext cx="1250812" cy="306612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8000" tIns="48000" rIns="0" bIns="48000" rtlCol="0" anchor="ctr" anchorCtr="0"/>
          <a:lstStyle/>
          <a:p>
            <a:pPr algn="ctr" defTabSz="1219170"/>
            <a:r>
              <a:rPr lang="en-AU" sz="933" kern="0" dirty="0">
                <a:solidFill>
                  <a:schemeClr val="bg1"/>
                </a:solidFill>
                <a:cs typeface="Arial" panose="020B0604020202020204" pitchFamily="34" charset="0"/>
              </a:rPr>
              <a:t>Special Topic </a:t>
            </a:r>
            <a:r>
              <a:rPr lang="en-AU" sz="933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Webinar</a:t>
            </a:r>
            <a:endParaRPr lang="en-AU" sz="933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5" name="Rounded Rectangle 32">
            <a:extLst>
              <a:ext uri="{FF2B5EF4-FFF2-40B4-BE49-F238E27FC236}">
                <a16:creationId xmlns:a16="http://schemas.microsoft.com/office/drawing/2014/main" id="{3CF291DD-0005-AA44-A8C5-216727490A5C}"/>
              </a:ext>
            </a:extLst>
          </p:cNvPr>
          <p:cNvSpPr/>
          <p:nvPr/>
        </p:nvSpPr>
        <p:spPr>
          <a:xfrm>
            <a:off x="5321265" y="3466689"/>
            <a:ext cx="1253728" cy="382289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8000" tIns="48000" rIns="0" bIns="48000" rtlCol="0" anchor="ctr" anchorCtr="0"/>
          <a:lstStyle/>
          <a:p>
            <a:pPr algn="ctr" defTabSz="1219170"/>
            <a:r>
              <a:rPr lang="en-AU" sz="933" kern="0" dirty="0">
                <a:solidFill>
                  <a:schemeClr val="bg1"/>
                </a:solidFill>
                <a:cs typeface="Arial" panose="020B0604020202020204" pitchFamily="34" charset="0"/>
              </a:rPr>
              <a:t>Staff Planning </a:t>
            </a:r>
            <a:r>
              <a:rPr lang="en-AU" sz="933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Webinar</a:t>
            </a:r>
            <a:endParaRPr lang="en-AU" sz="933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7" name="Rounded Rectangle 32">
            <a:extLst>
              <a:ext uri="{FF2B5EF4-FFF2-40B4-BE49-F238E27FC236}">
                <a16:creationId xmlns:a16="http://schemas.microsoft.com/office/drawing/2014/main" id="{C1D69CB7-40D1-6D43-8F67-CF4B2CEC7431}"/>
              </a:ext>
            </a:extLst>
          </p:cNvPr>
          <p:cNvSpPr/>
          <p:nvPr/>
        </p:nvSpPr>
        <p:spPr>
          <a:xfrm>
            <a:off x="5321836" y="3908061"/>
            <a:ext cx="1253728" cy="382289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8000" tIns="48000" rIns="0" bIns="48000" rtlCol="0" anchor="ctr" anchorCtr="0"/>
          <a:lstStyle/>
          <a:p>
            <a:pPr algn="ctr" defTabSz="1219170"/>
            <a:r>
              <a:rPr lang="en-AU" sz="933" kern="0" dirty="0">
                <a:solidFill>
                  <a:schemeClr val="bg1"/>
                </a:solidFill>
                <a:cs typeface="Arial" panose="020B0604020202020204" pitchFamily="34" charset="0"/>
              </a:rPr>
              <a:t>Financial Planning </a:t>
            </a:r>
            <a:r>
              <a:rPr lang="en-AU" sz="933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Webinar</a:t>
            </a:r>
            <a:endParaRPr lang="en-AU" sz="933" kern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5AB640-ADF0-344B-8FE5-6F1BED11F362}"/>
              </a:ext>
            </a:extLst>
          </p:cNvPr>
          <p:cNvCxnSpPr>
            <a:cxnSpLocks/>
          </p:cNvCxnSpPr>
          <p:nvPr/>
        </p:nvCxnSpPr>
        <p:spPr>
          <a:xfrm>
            <a:off x="1799766" y="3214381"/>
            <a:ext cx="762415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78FD390-A952-6F4C-B1DD-4C9E9D3A9470}"/>
              </a:ext>
            </a:extLst>
          </p:cNvPr>
          <p:cNvCxnSpPr>
            <a:cxnSpLocks/>
          </p:cNvCxnSpPr>
          <p:nvPr/>
        </p:nvCxnSpPr>
        <p:spPr>
          <a:xfrm>
            <a:off x="2362254" y="1978696"/>
            <a:ext cx="434084" cy="0"/>
          </a:xfrm>
          <a:prstGeom prst="line">
            <a:avLst/>
          </a:prstGeom>
          <a:ln w="190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FC25CE5-18F0-B641-802E-4D33256BE38F}"/>
              </a:ext>
            </a:extLst>
          </p:cNvPr>
          <p:cNvCxnSpPr/>
          <p:nvPr/>
        </p:nvCxnSpPr>
        <p:spPr>
          <a:xfrm>
            <a:off x="1799766" y="2547661"/>
            <a:ext cx="29616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1C43576-64D5-494B-8926-93FAD28F38F1}"/>
              </a:ext>
            </a:extLst>
          </p:cNvPr>
          <p:cNvCxnSpPr>
            <a:cxnSpLocks/>
          </p:cNvCxnSpPr>
          <p:nvPr/>
        </p:nvCxnSpPr>
        <p:spPr>
          <a:xfrm>
            <a:off x="2089165" y="1903269"/>
            <a:ext cx="2694" cy="64439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5058451B-ADE1-E149-8A57-4DB9742973CC}"/>
              </a:ext>
            </a:extLst>
          </p:cNvPr>
          <p:cNvSpPr/>
          <p:nvPr/>
        </p:nvSpPr>
        <p:spPr>
          <a:xfrm>
            <a:off x="7118452" y="890210"/>
            <a:ext cx="2700395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AU" sz="1333" b="1" u="sng" kern="0" dirty="0" smtClean="0">
                <a:solidFill>
                  <a:prstClr val="black"/>
                </a:solidFill>
                <a:cs typeface="Arial" panose="020B0604020202020204" pitchFamily="34" charset="0"/>
              </a:rPr>
              <a:t>Coaching - eFPT Schools Business Partners</a:t>
            </a:r>
            <a:endParaRPr lang="en-AU" sz="1333" b="1" u="sng" kern="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D03A73C-D869-DD41-A226-D0563088085E}"/>
              </a:ext>
            </a:extLst>
          </p:cNvPr>
          <p:cNvCxnSpPr>
            <a:cxnSpLocks/>
          </p:cNvCxnSpPr>
          <p:nvPr/>
        </p:nvCxnSpPr>
        <p:spPr>
          <a:xfrm>
            <a:off x="1549053" y="4446652"/>
            <a:ext cx="825844" cy="0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0AD65141-F377-D549-AE19-BA328D0F1CBB}"/>
              </a:ext>
            </a:extLst>
          </p:cNvPr>
          <p:cNvCxnSpPr>
            <a:cxnSpLocks/>
          </p:cNvCxnSpPr>
          <p:nvPr/>
        </p:nvCxnSpPr>
        <p:spPr>
          <a:xfrm>
            <a:off x="2367213" y="1976020"/>
            <a:ext cx="3304" cy="247410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AutoShape 8">
            <a:extLst>
              <a:ext uri="{FF2B5EF4-FFF2-40B4-BE49-F238E27FC236}">
                <a16:creationId xmlns:a16="http://schemas.microsoft.com/office/drawing/2014/main" id="{45D508AA-0DC3-6244-9CE0-D5E061287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59" y="4210122"/>
            <a:ext cx="1401999" cy="480000"/>
          </a:xfrm>
          <a:prstGeom prst="homePlate">
            <a:avLst>
              <a:gd name="adj" fmla="val 30078"/>
            </a:avLst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8000" tIns="48000" rIns="48000" bIns="48000" rtlCol="0" anchor="ctr" anchorCtr="0"/>
          <a:lstStyle/>
          <a:p>
            <a:pPr algn="ctr" defTabSz="1219170"/>
            <a:r>
              <a:rPr lang="en-AU" sz="1000" kern="0" dirty="0">
                <a:solidFill>
                  <a:prstClr val="black"/>
                </a:solidFill>
                <a:cs typeface="Arial" panose="020B0604020202020204" pitchFamily="34" charset="0"/>
              </a:rPr>
              <a:t>Email / Call to LSLD Training Team</a:t>
            </a: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1BD51BC5-15B7-0849-98B1-542B4B55ED40}"/>
              </a:ext>
            </a:extLst>
          </p:cNvPr>
          <p:cNvCxnSpPr>
            <a:cxnSpLocks/>
          </p:cNvCxnSpPr>
          <p:nvPr/>
        </p:nvCxnSpPr>
        <p:spPr>
          <a:xfrm>
            <a:off x="2556928" y="2094120"/>
            <a:ext cx="0" cy="1140202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C0918396-89A1-BE40-8728-8BA3FE644D76}"/>
              </a:ext>
            </a:extLst>
          </p:cNvPr>
          <p:cNvCxnSpPr>
            <a:cxnSpLocks/>
          </p:cNvCxnSpPr>
          <p:nvPr/>
        </p:nvCxnSpPr>
        <p:spPr>
          <a:xfrm>
            <a:off x="2562180" y="2109830"/>
            <a:ext cx="265424" cy="1645"/>
          </a:xfrm>
          <a:prstGeom prst="line">
            <a:avLst/>
          </a:prstGeom>
          <a:ln w="19050"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51CABB8E-8CA6-C043-A61A-76F3CFCDA441}"/>
              </a:ext>
            </a:extLst>
          </p:cNvPr>
          <p:cNvCxnSpPr/>
          <p:nvPr/>
        </p:nvCxnSpPr>
        <p:spPr>
          <a:xfrm>
            <a:off x="1774991" y="1895180"/>
            <a:ext cx="1014360" cy="0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4" name="Rounded Rectangle 32">
            <a:extLst>
              <a:ext uri="{FF2B5EF4-FFF2-40B4-BE49-F238E27FC236}">
                <a16:creationId xmlns:a16="http://schemas.microsoft.com/office/drawing/2014/main" id="{9D868E36-93DC-B944-A0D1-8639C36E683F}"/>
              </a:ext>
            </a:extLst>
          </p:cNvPr>
          <p:cNvSpPr/>
          <p:nvPr/>
        </p:nvSpPr>
        <p:spPr>
          <a:xfrm>
            <a:off x="7896352" y="5547577"/>
            <a:ext cx="1314349" cy="480000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8000" tIns="48000" rIns="0" bIns="48000" rtlCol="0" anchor="ctr" anchorCtr="0"/>
          <a:lstStyle/>
          <a:p>
            <a:pPr algn="ctr" defTabSz="1219170"/>
            <a:r>
              <a:rPr lang="en-AU" sz="10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1:1 School </a:t>
            </a:r>
            <a:r>
              <a:rPr lang="en-AU" sz="1000" kern="0" dirty="0">
                <a:solidFill>
                  <a:schemeClr val="bg1"/>
                </a:solidFill>
                <a:cs typeface="Arial" panose="020B0604020202020204" pitchFamily="34" charset="0"/>
              </a:rPr>
              <a:t>Visit</a:t>
            </a:r>
          </a:p>
        </p:txBody>
      </p:sp>
      <p:sp>
        <p:nvSpPr>
          <p:cNvPr id="255" name="Rounded Rectangle 32">
            <a:extLst>
              <a:ext uri="{FF2B5EF4-FFF2-40B4-BE49-F238E27FC236}">
                <a16:creationId xmlns:a16="http://schemas.microsoft.com/office/drawing/2014/main" id="{2BF7458F-6734-F445-891B-BAAC46D3D282}"/>
              </a:ext>
            </a:extLst>
          </p:cNvPr>
          <p:cNvSpPr/>
          <p:nvPr/>
        </p:nvSpPr>
        <p:spPr>
          <a:xfrm>
            <a:off x="5293222" y="1765572"/>
            <a:ext cx="1327524" cy="636157"/>
          </a:xfrm>
          <a:prstGeom prst="round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48000" rIns="0" bIns="48000" rtlCol="0" anchor="ctr" anchorCtr="0"/>
          <a:lstStyle/>
          <a:p>
            <a:pPr algn="ctr" defTabSz="1219170"/>
            <a:r>
              <a:rPr lang="en-AU" sz="933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AU" sz="933" kern="0" dirty="0">
                <a:solidFill>
                  <a:schemeClr val="bg1"/>
                </a:solidFill>
                <a:cs typeface="Arial" panose="020B0604020202020204" pitchFamily="34" charset="0"/>
              </a:rPr>
              <a:t>Phone Coaching / Screen Sharing</a:t>
            </a:r>
          </a:p>
        </p:txBody>
      </p:sp>
      <p:sp>
        <p:nvSpPr>
          <p:cNvPr id="106" name="Rounded Rectangle 32">
            <a:extLst>
              <a:ext uri="{FF2B5EF4-FFF2-40B4-BE49-F238E27FC236}">
                <a16:creationId xmlns:a16="http://schemas.microsoft.com/office/drawing/2014/main" id="{389A3549-64F1-024C-B987-35414642E2A2}"/>
              </a:ext>
            </a:extLst>
          </p:cNvPr>
          <p:cNvSpPr/>
          <p:nvPr/>
        </p:nvSpPr>
        <p:spPr>
          <a:xfrm>
            <a:off x="2828936" y="1783659"/>
            <a:ext cx="1285240" cy="641918"/>
          </a:xfrm>
          <a:prstGeom prst="round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48000" rIns="0" bIns="48000" rtlCol="0" anchor="ctr" anchorCtr="0"/>
          <a:lstStyle/>
          <a:p>
            <a:pPr algn="ctr" defTabSz="1219170"/>
            <a:r>
              <a:rPr lang="en-AU" sz="1050" kern="0" dirty="0">
                <a:cs typeface="Arial" panose="020B0604020202020204" pitchFamily="34" charset="0"/>
              </a:rPr>
              <a:t>EDConnect </a:t>
            </a:r>
            <a:r>
              <a:rPr lang="en-AU" sz="1050" kern="0" dirty="0" smtClean="0">
                <a:cs typeface="Arial" panose="020B0604020202020204" pitchFamily="34" charset="0"/>
              </a:rPr>
              <a:t>Online </a:t>
            </a:r>
            <a:r>
              <a:rPr lang="en-AU" sz="1050" kern="0" dirty="0" err="1" smtClean="0">
                <a:cs typeface="Arial" panose="020B0604020202020204" pitchFamily="34" charset="0"/>
              </a:rPr>
              <a:t>Reqest</a:t>
            </a:r>
            <a:r>
              <a:rPr lang="en-AU" sz="1050" kern="0" dirty="0" smtClean="0">
                <a:cs typeface="Arial" panose="020B0604020202020204" pitchFamily="34" charset="0"/>
              </a:rPr>
              <a:t> Form</a:t>
            </a:r>
            <a:endParaRPr lang="en-AU" sz="1050" kern="0" dirty="0">
              <a:cs typeface="Arial" panose="020B0604020202020204" pitchFamily="34" charset="0"/>
            </a:endParaRP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003612E5-3D1D-6447-987B-803CFC9D7F30}"/>
              </a:ext>
            </a:extLst>
          </p:cNvPr>
          <p:cNvCxnSpPr>
            <a:stCxn id="267" idx="2"/>
          </p:cNvCxnSpPr>
          <p:nvPr/>
        </p:nvCxnSpPr>
        <p:spPr>
          <a:xfrm flipH="1">
            <a:off x="8497842" y="3104808"/>
            <a:ext cx="580" cy="277032"/>
          </a:xfrm>
          <a:prstGeom prst="line">
            <a:avLst/>
          </a:prstGeom>
          <a:ln w="19050">
            <a:solidFill>
              <a:srgbClr val="7030A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2" name="Rounded Rectangle 32">
            <a:extLst>
              <a:ext uri="{FF2B5EF4-FFF2-40B4-BE49-F238E27FC236}">
                <a16:creationId xmlns:a16="http://schemas.microsoft.com/office/drawing/2014/main" id="{D2CF5B06-E0AC-9D4C-94A2-DA8FC67F2983}"/>
              </a:ext>
            </a:extLst>
          </p:cNvPr>
          <p:cNvSpPr/>
          <p:nvPr/>
        </p:nvSpPr>
        <p:spPr>
          <a:xfrm>
            <a:off x="7916228" y="4066759"/>
            <a:ext cx="1253728" cy="382289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8000" tIns="48000" rIns="0" bIns="48000" rtlCol="0" anchor="ctr" anchorCtr="0"/>
          <a:lstStyle/>
          <a:p>
            <a:pPr algn="ctr" defTabSz="1219170"/>
            <a:r>
              <a:rPr lang="en-AU" sz="933" kern="0" dirty="0">
                <a:solidFill>
                  <a:schemeClr val="bg1"/>
                </a:solidFill>
                <a:cs typeface="Arial" panose="020B0604020202020204" pitchFamily="34" charset="0"/>
              </a:rPr>
              <a:t>Group </a:t>
            </a:r>
            <a:r>
              <a:rPr lang="en-AU" sz="933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Online </a:t>
            </a:r>
            <a:r>
              <a:rPr lang="en-AU" sz="933" kern="0" dirty="0">
                <a:solidFill>
                  <a:schemeClr val="bg1"/>
                </a:solidFill>
                <a:cs typeface="Arial" panose="020B0604020202020204" pitchFamily="34" charset="0"/>
              </a:rPr>
              <a:t>Coaching</a:t>
            </a:r>
          </a:p>
        </p:txBody>
      </p: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08F3F745-E43E-3B40-8496-EA3683FD836E}"/>
              </a:ext>
            </a:extLst>
          </p:cNvPr>
          <p:cNvCxnSpPr>
            <a:cxnSpLocks/>
          </p:cNvCxnSpPr>
          <p:nvPr/>
        </p:nvCxnSpPr>
        <p:spPr>
          <a:xfrm>
            <a:off x="7394747" y="2092390"/>
            <a:ext cx="460339" cy="0"/>
          </a:xfrm>
          <a:prstGeom prst="line">
            <a:avLst/>
          </a:prstGeom>
          <a:ln w="19050">
            <a:solidFill>
              <a:srgbClr val="7030A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61692D61-F011-9945-8671-C4C22B15BB69}"/>
              </a:ext>
            </a:extLst>
          </p:cNvPr>
          <p:cNvCxnSpPr/>
          <p:nvPr/>
        </p:nvCxnSpPr>
        <p:spPr>
          <a:xfrm flipH="1">
            <a:off x="8513480" y="3763526"/>
            <a:ext cx="580" cy="277032"/>
          </a:xfrm>
          <a:prstGeom prst="line">
            <a:avLst/>
          </a:prstGeom>
          <a:ln w="19050">
            <a:solidFill>
              <a:srgbClr val="7030A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05D76C70-F980-CB49-998C-D92880F1344E}"/>
              </a:ext>
            </a:extLst>
          </p:cNvPr>
          <p:cNvCxnSpPr/>
          <p:nvPr/>
        </p:nvCxnSpPr>
        <p:spPr>
          <a:xfrm>
            <a:off x="4170146" y="1976020"/>
            <a:ext cx="1054997" cy="0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BD6FC5F2-13BE-4440-97AD-00846F5B77C5}"/>
              </a:ext>
            </a:extLst>
          </p:cNvPr>
          <p:cNvCxnSpPr>
            <a:cxnSpLocks/>
          </p:cNvCxnSpPr>
          <p:nvPr/>
        </p:nvCxnSpPr>
        <p:spPr>
          <a:xfrm>
            <a:off x="8507596" y="5170100"/>
            <a:ext cx="0" cy="351329"/>
          </a:xfrm>
          <a:prstGeom prst="line">
            <a:avLst/>
          </a:prstGeom>
          <a:ln w="19050">
            <a:solidFill>
              <a:srgbClr val="7030A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05B16F61-DA77-3D45-81B9-25A382CF4CD3}"/>
              </a:ext>
            </a:extLst>
          </p:cNvPr>
          <p:cNvCxnSpPr>
            <a:cxnSpLocks/>
          </p:cNvCxnSpPr>
          <p:nvPr/>
        </p:nvCxnSpPr>
        <p:spPr>
          <a:xfrm flipV="1">
            <a:off x="6573001" y="3243324"/>
            <a:ext cx="799420" cy="6707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A080182D-C14B-4A4B-8E7F-354931A52E94}"/>
              </a:ext>
            </a:extLst>
          </p:cNvPr>
          <p:cNvCxnSpPr>
            <a:cxnSpLocks/>
          </p:cNvCxnSpPr>
          <p:nvPr/>
        </p:nvCxnSpPr>
        <p:spPr>
          <a:xfrm>
            <a:off x="6559603" y="3674675"/>
            <a:ext cx="835144" cy="2266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7F424C2A-7F1D-2546-8E67-E79E0B89D034}"/>
              </a:ext>
            </a:extLst>
          </p:cNvPr>
          <p:cNvCxnSpPr>
            <a:cxnSpLocks/>
          </p:cNvCxnSpPr>
          <p:nvPr/>
        </p:nvCxnSpPr>
        <p:spPr>
          <a:xfrm>
            <a:off x="6573001" y="4136012"/>
            <a:ext cx="821746" cy="1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>
            <a:extLst>
              <a:ext uri="{FF2B5EF4-FFF2-40B4-BE49-F238E27FC236}">
                <a16:creationId xmlns:a16="http://schemas.microsoft.com/office/drawing/2014/main" id="{56866E01-3791-AC45-AA99-2DA9BF1567B1}"/>
              </a:ext>
            </a:extLst>
          </p:cNvPr>
          <p:cNvCxnSpPr>
            <a:cxnSpLocks/>
            <a:stCxn id="255" idx="2"/>
          </p:cNvCxnSpPr>
          <p:nvPr/>
        </p:nvCxnSpPr>
        <p:spPr>
          <a:xfrm flipH="1">
            <a:off x="5948632" y="2401730"/>
            <a:ext cx="8353" cy="228255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965EEC3B-A380-7C49-B067-9EB9E2369099}"/>
              </a:ext>
            </a:extLst>
          </p:cNvPr>
          <p:cNvCxnSpPr>
            <a:cxnSpLocks/>
          </p:cNvCxnSpPr>
          <p:nvPr/>
        </p:nvCxnSpPr>
        <p:spPr>
          <a:xfrm>
            <a:off x="1819271" y="5676984"/>
            <a:ext cx="786831" cy="2687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CD2458D4-65B7-D642-B9E5-122A5C076394}"/>
              </a:ext>
            </a:extLst>
          </p:cNvPr>
          <p:cNvCxnSpPr>
            <a:cxnSpLocks/>
          </p:cNvCxnSpPr>
          <p:nvPr/>
        </p:nvCxnSpPr>
        <p:spPr>
          <a:xfrm flipV="1">
            <a:off x="2592303" y="2174749"/>
            <a:ext cx="13799" cy="3543839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A711D6FB-DA7E-1B48-97ED-A122E5B93AEA}"/>
              </a:ext>
            </a:extLst>
          </p:cNvPr>
          <p:cNvCxnSpPr/>
          <p:nvPr/>
        </p:nvCxnSpPr>
        <p:spPr>
          <a:xfrm flipV="1">
            <a:off x="2606068" y="2182298"/>
            <a:ext cx="210445" cy="8555"/>
          </a:xfrm>
          <a:prstGeom prst="line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" name="TextBox 388">
            <a:extLst>
              <a:ext uri="{FF2B5EF4-FFF2-40B4-BE49-F238E27FC236}">
                <a16:creationId xmlns:a16="http://schemas.microsoft.com/office/drawing/2014/main" id="{97F816D8-CCEF-0540-9CE6-90468F5F50B4}"/>
              </a:ext>
            </a:extLst>
          </p:cNvPr>
          <p:cNvSpPr txBox="1"/>
          <p:nvPr/>
        </p:nvSpPr>
        <p:spPr>
          <a:xfrm>
            <a:off x="10009783" y="1193326"/>
            <a:ext cx="117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600"/>
              </a:spcBef>
            </a:pPr>
            <a:r>
              <a:rPr lang="en-US" sz="1200" u="sng" dirty="0"/>
              <a:t>People</a:t>
            </a:r>
          </a:p>
        </p:txBody>
      </p:sp>
      <p:sp>
        <p:nvSpPr>
          <p:cNvPr id="420" name="Rounded Rectangle 32">
            <a:extLst>
              <a:ext uri="{FF2B5EF4-FFF2-40B4-BE49-F238E27FC236}">
                <a16:creationId xmlns:a16="http://schemas.microsoft.com/office/drawing/2014/main" id="{3A4758EB-F618-4E44-BC02-0A52A794E4E9}"/>
              </a:ext>
            </a:extLst>
          </p:cNvPr>
          <p:cNvSpPr>
            <a:spLocks noChangeAspect="1"/>
          </p:cNvSpPr>
          <p:nvPr/>
        </p:nvSpPr>
        <p:spPr>
          <a:xfrm>
            <a:off x="10012023" y="2935552"/>
            <a:ext cx="148767" cy="1487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8000" tIns="48000" rIns="0" bIns="48000" rtlCol="0" anchor="ctr" anchorCtr="0"/>
          <a:lstStyle/>
          <a:p>
            <a:pPr algn="ctr" defTabSz="1219170"/>
            <a:endParaRPr lang="en-AU" sz="1067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222F1113-1352-FD48-994E-6D4EC9FFE52E}"/>
              </a:ext>
            </a:extLst>
          </p:cNvPr>
          <p:cNvSpPr/>
          <p:nvPr/>
        </p:nvSpPr>
        <p:spPr>
          <a:xfrm>
            <a:off x="10139275" y="2861292"/>
            <a:ext cx="2010444" cy="256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67" i="1" kern="0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Directors Educational Leadership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F35510-076C-D34E-A032-778072FEA402}"/>
              </a:ext>
            </a:extLst>
          </p:cNvPr>
          <p:cNvCxnSpPr>
            <a:cxnSpLocks/>
          </p:cNvCxnSpPr>
          <p:nvPr/>
        </p:nvCxnSpPr>
        <p:spPr>
          <a:xfrm flipH="1">
            <a:off x="7380477" y="2070082"/>
            <a:ext cx="22879" cy="2061007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Rounded Rectangle 32">
            <a:extLst>
              <a:ext uri="{FF2B5EF4-FFF2-40B4-BE49-F238E27FC236}">
                <a16:creationId xmlns:a16="http://schemas.microsoft.com/office/drawing/2014/main" id="{C303A973-9D9F-C147-811B-4D0B8A23DAC2}"/>
              </a:ext>
            </a:extLst>
          </p:cNvPr>
          <p:cNvSpPr/>
          <p:nvPr/>
        </p:nvSpPr>
        <p:spPr>
          <a:xfrm>
            <a:off x="7899530" y="4789162"/>
            <a:ext cx="1314349" cy="480000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8000" tIns="48000" rIns="0" bIns="48000" rtlCol="0" anchor="ctr" anchorCtr="0"/>
          <a:lstStyle/>
          <a:p>
            <a:pPr algn="ctr" defTabSz="1219170"/>
            <a:r>
              <a:rPr lang="en-AU" sz="1000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Drop </a:t>
            </a:r>
            <a:r>
              <a:rPr lang="en-AU" sz="1000" kern="0" dirty="0">
                <a:solidFill>
                  <a:schemeClr val="bg1"/>
                </a:solidFill>
                <a:cs typeface="Arial" panose="020B0604020202020204" pitchFamily="34" charset="0"/>
              </a:rPr>
              <a:t>In Workshops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791AAF7-E05C-6B4F-9841-347719B844A6}"/>
              </a:ext>
            </a:extLst>
          </p:cNvPr>
          <p:cNvCxnSpPr>
            <a:cxnSpLocks/>
          </p:cNvCxnSpPr>
          <p:nvPr/>
        </p:nvCxnSpPr>
        <p:spPr>
          <a:xfrm flipV="1">
            <a:off x="6532357" y="2808868"/>
            <a:ext cx="848120" cy="7049"/>
          </a:xfrm>
          <a:prstGeom prst="line">
            <a:avLst/>
          </a:prstGeom>
          <a:ln w="19050">
            <a:solidFill>
              <a:srgbClr val="7030A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56DF145B-C5DE-604F-83DB-26A4850C13A1}"/>
              </a:ext>
            </a:extLst>
          </p:cNvPr>
          <p:cNvCxnSpPr>
            <a:cxnSpLocks/>
          </p:cNvCxnSpPr>
          <p:nvPr/>
        </p:nvCxnSpPr>
        <p:spPr>
          <a:xfrm>
            <a:off x="6620746" y="1976020"/>
            <a:ext cx="1209186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67780F-D85C-F440-B938-07B88799AC48}"/>
              </a:ext>
            </a:extLst>
          </p:cNvPr>
          <p:cNvCxnSpPr/>
          <p:nvPr/>
        </p:nvCxnSpPr>
        <p:spPr>
          <a:xfrm>
            <a:off x="9596206" y="1984956"/>
            <a:ext cx="0" cy="3889688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871505B-1FB1-5246-9ED1-DA37CC715EAE}"/>
              </a:ext>
            </a:extLst>
          </p:cNvPr>
          <p:cNvCxnSpPr/>
          <p:nvPr/>
        </p:nvCxnSpPr>
        <p:spPr>
          <a:xfrm flipH="1">
            <a:off x="9169956" y="2861292"/>
            <a:ext cx="408997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70ED4C5C-6AF7-B646-9BBD-57CE63F46278}"/>
              </a:ext>
            </a:extLst>
          </p:cNvPr>
          <p:cNvCxnSpPr/>
          <p:nvPr/>
        </p:nvCxnSpPr>
        <p:spPr>
          <a:xfrm flipH="1">
            <a:off x="9169955" y="3565417"/>
            <a:ext cx="408997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6587ADE1-1A2B-204F-ADA1-8B09C0C5ADA5}"/>
              </a:ext>
            </a:extLst>
          </p:cNvPr>
          <p:cNvCxnSpPr/>
          <p:nvPr/>
        </p:nvCxnSpPr>
        <p:spPr>
          <a:xfrm flipH="1">
            <a:off x="9184331" y="4252654"/>
            <a:ext cx="408997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AA550F86-6D5F-2848-A015-7BF248CA15B5}"/>
              </a:ext>
            </a:extLst>
          </p:cNvPr>
          <p:cNvCxnSpPr/>
          <p:nvPr/>
        </p:nvCxnSpPr>
        <p:spPr>
          <a:xfrm flipH="1">
            <a:off x="9201584" y="5011778"/>
            <a:ext cx="408997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4497CFA-C2A7-FF4F-B601-DA5E8C943865}"/>
              </a:ext>
            </a:extLst>
          </p:cNvPr>
          <p:cNvCxnSpPr/>
          <p:nvPr/>
        </p:nvCxnSpPr>
        <p:spPr>
          <a:xfrm flipH="1">
            <a:off x="9201584" y="5874425"/>
            <a:ext cx="408997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Rounded Rectangle 32">
            <a:extLst>
              <a:ext uri="{FF2B5EF4-FFF2-40B4-BE49-F238E27FC236}">
                <a16:creationId xmlns:a16="http://schemas.microsoft.com/office/drawing/2014/main" id="{D69C5D81-AB29-A742-BBBF-0E1061D02404}"/>
              </a:ext>
            </a:extLst>
          </p:cNvPr>
          <p:cNvSpPr/>
          <p:nvPr/>
        </p:nvSpPr>
        <p:spPr>
          <a:xfrm>
            <a:off x="7871558" y="2722519"/>
            <a:ext cx="1253728" cy="382289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8000" tIns="48000" rIns="0" bIns="48000" rtlCol="0" anchor="ctr" anchorCtr="0"/>
          <a:lstStyle/>
          <a:p>
            <a:pPr algn="ctr" defTabSz="1219170"/>
            <a:r>
              <a:rPr lang="en-AU" sz="933" kern="0" dirty="0">
                <a:solidFill>
                  <a:schemeClr val="bg1"/>
                </a:solidFill>
                <a:cs typeface="Arial" panose="020B0604020202020204" pitchFamily="34" charset="0"/>
              </a:rPr>
              <a:t>Short </a:t>
            </a:r>
            <a:r>
              <a:rPr lang="en-AU" sz="933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Phone </a:t>
            </a:r>
            <a:r>
              <a:rPr lang="en-AU" sz="933" kern="0" dirty="0">
                <a:solidFill>
                  <a:schemeClr val="bg1"/>
                </a:solidFill>
                <a:cs typeface="Arial" panose="020B0604020202020204" pitchFamily="34" charset="0"/>
              </a:rPr>
              <a:t>Coaching</a:t>
            </a:r>
          </a:p>
        </p:txBody>
      </p:sp>
      <p:sp>
        <p:nvSpPr>
          <p:cNvPr id="270" name="Rounded Rectangle 32">
            <a:extLst>
              <a:ext uri="{FF2B5EF4-FFF2-40B4-BE49-F238E27FC236}">
                <a16:creationId xmlns:a16="http://schemas.microsoft.com/office/drawing/2014/main" id="{4A2B7E1F-E153-F540-AD9B-84659236E63F}"/>
              </a:ext>
            </a:extLst>
          </p:cNvPr>
          <p:cNvSpPr/>
          <p:nvPr/>
        </p:nvSpPr>
        <p:spPr>
          <a:xfrm>
            <a:off x="7900593" y="3408038"/>
            <a:ext cx="1253733" cy="400908"/>
          </a:xfrm>
          <a:prstGeom prst="round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48000" tIns="48000" rIns="0" bIns="48000" rtlCol="0" anchor="ctr" anchorCtr="0"/>
          <a:lstStyle/>
          <a:p>
            <a:pPr algn="ctr" defTabSz="1219170"/>
            <a:r>
              <a:rPr lang="en-AU" sz="933" kern="0" dirty="0">
                <a:solidFill>
                  <a:schemeClr val="bg1"/>
                </a:solidFill>
                <a:cs typeface="Arial" panose="020B0604020202020204" pitchFamily="34" charset="0"/>
              </a:rPr>
              <a:t>Extended / Follow Up </a:t>
            </a:r>
            <a:r>
              <a:rPr lang="en-AU" sz="933" kern="0" dirty="0" smtClean="0">
                <a:solidFill>
                  <a:schemeClr val="bg1"/>
                </a:solidFill>
                <a:cs typeface="Arial" panose="020B0604020202020204" pitchFamily="34" charset="0"/>
              </a:rPr>
              <a:t>Phone </a:t>
            </a:r>
            <a:r>
              <a:rPr lang="en-AU" sz="933" kern="0" dirty="0">
                <a:solidFill>
                  <a:schemeClr val="bg1"/>
                </a:solidFill>
                <a:cs typeface="Arial" panose="020B0604020202020204" pitchFamily="34" charset="0"/>
              </a:rPr>
              <a:t>Coaching</a:t>
            </a:r>
          </a:p>
        </p:txBody>
      </p:sp>
      <p:sp>
        <p:nvSpPr>
          <p:cNvPr id="185" name="Rounded Rectangle 32">
            <a:extLst>
              <a:ext uri="{FF2B5EF4-FFF2-40B4-BE49-F238E27FC236}">
                <a16:creationId xmlns:a16="http://schemas.microsoft.com/office/drawing/2014/main" id="{69D61E89-F5E9-4D4A-A58A-EF04E373B078}"/>
              </a:ext>
            </a:extLst>
          </p:cNvPr>
          <p:cNvSpPr/>
          <p:nvPr/>
        </p:nvSpPr>
        <p:spPr>
          <a:xfrm>
            <a:off x="7878340" y="1709948"/>
            <a:ext cx="1224883" cy="515411"/>
          </a:xfrm>
          <a:prstGeom prst="round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0" tIns="48000" rIns="0" bIns="48000" rtlCol="0" anchor="ctr" anchorCtr="0"/>
          <a:lstStyle/>
          <a:p>
            <a:pPr algn="ctr" defTabSz="1219170"/>
            <a:r>
              <a:rPr lang="en-AU" sz="933" kern="0" dirty="0" smtClean="0">
                <a:cs typeface="Arial" panose="020B0604020202020204" pitchFamily="34" charset="0"/>
              </a:rPr>
              <a:t>Level 3 Schools Business Partners</a:t>
            </a:r>
            <a:endParaRPr lang="en-AU" sz="933" kern="0" dirty="0">
              <a:cs typeface="Arial" panose="020B0604020202020204" pitchFamily="34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0A76708-A19C-0944-8240-636221791183}"/>
              </a:ext>
            </a:extLst>
          </p:cNvPr>
          <p:cNvCxnSpPr>
            <a:endCxn id="185" idx="3"/>
          </p:cNvCxnSpPr>
          <p:nvPr/>
        </p:nvCxnSpPr>
        <p:spPr>
          <a:xfrm flipH="1" flipV="1">
            <a:off x="9103223" y="1967654"/>
            <a:ext cx="490105" cy="8366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793808A-6E2B-7649-8BBF-29FF4A8EE903}"/>
              </a:ext>
            </a:extLst>
          </p:cNvPr>
          <p:cNvCxnSpPr/>
          <p:nvPr/>
        </p:nvCxnSpPr>
        <p:spPr>
          <a:xfrm flipV="1">
            <a:off x="1035170" y="4796069"/>
            <a:ext cx="0" cy="514919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67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2084851"/>
            <a:ext cx="5822880" cy="1632181"/>
          </a:xfrm>
        </p:spPr>
        <p:txBody>
          <a:bodyPr/>
          <a:lstStyle/>
          <a:p>
            <a:r>
              <a:rPr lang="en-AU" sz="4400" dirty="0">
                <a:latin typeface="Calibri" panose="020F0502020204030204" pitchFamily="34" charset="0"/>
                <a:cs typeface="Arial" panose="020B0604020202020204" pitchFamily="34" charset="0"/>
              </a:rPr>
              <a:t>Sick &amp; </a:t>
            </a:r>
            <a:r>
              <a:rPr lang="en-AU" sz="4400" dirty="0" err="1">
                <a:latin typeface="Calibri" panose="020F0502020204030204" pitchFamily="34" charset="0"/>
                <a:cs typeface="Arial" panose="020B0604020202020204" pitchFamily="34" charset="0"/>
              </a:rPr>
              <a:t>facs</a:t>
            </a:r>
            <a:r>
              <a:rPr lang="en-AU" sz="4400" dirty="0">
                <a:latin typeface="Calibri" panose="020F0502020204030204" pitchFamily="34" charset="0"/>
                <a:cs typeface="Arial" panose="020B0604020202020204" pitchFamily="34" charset="0"/>
              </a:rPr>
              <a:t> leave model (SFLM</a:t>
            </a:r>
            <a:r>
              <a:rPr lang="en-AU" sz="4400" dirty="0" smtClean="0">
                <a:latin typeface="Calibri" panose="020F0502020204030204" pitchFamily="34" charset="0"/>
                <a:cs typeface="Arial" panose="020B0604020202020204" pitchFamily="34" charset="0"/>
              </a:rPr>
              <a:t>) briefing</a:t>
            </a:r>
            <a:endParaRPr lang="en-AU" sz="4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>
                <a:latin typeface="Calibri" panose="020F0502020204030204" pitchFamily="34" charset="0"/>
                <a:cs typeface="Arial" panose="020B0604020202020204" pitchFamily="34" charset="0"/>
              </a:rPr>
              <a:t>Replacement of Shared Risk Model (SRM) from 2018</a:t>
            </a:r>
          </a:p>
        </p:txBody>
      </p:sp>
    </p:spTree>
    <p:extLst>
      <p:ext uri="{BB962C8B-B14F-4D97-AF65-F5344CB8AC3E}">
        <p14:creationId xmlns:p14="http://schemas.microsoft.com/office/powerpoint/2010/main" val="4322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INTRODUCTION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427173"/>
            <a:ext cx="7145156" cy="5272207"/>
          </a:xfrm>
        </p:spPr>
        <p:txBody>
          <a:bodyPr>
            <a:noAutofit/>
          </a:bodyPr>
          <a:lstStyle/>
          <a:p>
            <a:pPr marL="285750" lvl="1" indent="-285750">
              <a:lnSpc>
                <a:spcPct val="150000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AU" sz="2000" dirty="0">
                <a:latin typeface="Calibri" panose="020F0502020204030204" pitchFamily="34" charset="0"/>
              </a:rPr>
              <a:t>The Shared Risk Model (SRM) has been used to support leave reimbursements for fully deployed schools for the past 4 years.</a:t>
            </a:r>
          </a:p>
          <a:p>
            <a:pPr marL="285750" lvl="1" indent="-285750">
              <a:lnSpc>
                <a:spcPct val="150000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AU" sz="2000" dirty="0" smtClean="0">
                <a:latin typeface="Calibri" panose="020F0502020204030204" pitchFamily="34" charset="0"/>
              </a:rPr>
              <a:t>The SRM was discontinued in 2018 and replaced with a new model known as </a:t>
            </a:r>
            <a:r>
              <a:rPr lang="en-AU" sz="2000" b="1" u="sng" dirty="0" smtClean="0">
                <a:latin typeface="Calibri" panose="020F0502020204030204" pitchFamily="34" charset="0"/>
              </a:rPr>
              <a:t>Sick </a:t>
            </a:r>
            <a:r>
              <a:rPr lang="en-AU" sz="2000" b="1" u="sng" dirty="0">
                <a:latin typeface="Calibri" panose="020F0502020204030204" pitchFamily="34" charset="0"/>
              </a:rPr>
              <a:t>&amp; FACS Leave Model (SFLM</a:t>
            </a:r>
            <a:r>
              <a:rPr lang="en-AU" sz="2000" b="1" u="sng" dirty="0" smtClean="0">
                <a:latin typeface="Calibri" panose="020F0502020204030204" pitchFamily="34" charset="0"/>
              </a:rPr>
              <a:t>)</a:t>
            </a:r>
            <a:r>
              <a:rPr lang="en-AU" sz="2000" dirty="0" smtClean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1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0" y="356659"/>
            <a:ext cx="8232797" cy="94611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What is </a:t>
            </a:r>
            <a:r>
              <a:rPr lang="en-US" dirty="0" err="1">
                <a:latin typeface="Calibri" panose="020F0502020204030204" pitchFamily="34" charset="0"/>
              </a:rPr>
              <a:t>sflm</a:t>
            </a:r>
            <a:r>
              <a:rPr lang="en-US" dirty="0">
                <a:latin typeface="Calibri" panose="020F0502020204030204" pitchFamily="34" charset="0"/>
              </a:rPr>
              <a:t>?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0" y="1447801"/>
            <a:ext cx="7488832" cy="4175759"/>
          </a:xfrm>
        </p:spPr>
        <p:txBody>
          <a:bodyPr>
            <a:noAutofit/>
          </a:bodyPr>
          <a:lstStyle/>
          <a:p>
            <a:pPr marL="285750" lvl="1" indent="-285750">
              <a:lnSpc>
                <a:spcPct val="150000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AU" sz="2000" dirty="0" smtClean="0">
                <a:latin typeface="Calibri" panose="020F0502020204030204" pitchFamily="34" charset="0"/>
              </a:rPr>
              <a:t>SFLM </a:t>
            </a:r>
            <a:r>
              <a:rPr lang="en-AU" sz="2000" dirty="0">
                <a:latin typeface="Calibri" panose="020F0502020204030204" pitchFamily="34" charset="0"/>
              </a:rPr>
              <a:t>is a budget management model which provides Sick &amp; FACS leave budget allocations to schools to meet the cost of relief if they decide to replace staff on approved Sick &amp; FACS leave.</a:t>
            </a:r>
          </a:p>
          <a:p>
            <a:pPr marL="285750" lvl="1" indent="-285750">
              <a:lnSpc>
                <a:spcPct val="150000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AU" sz="2000" dirty="0" smtClean="0">
                <a:latin typeface="Calibri" panose="020F0502020204030204" pitchFamily="34" charset="0"/>
              </a:rPr>
              <a:t>Under </a:t>
            </a:r>
            <a:r>
              <a:rPr lang="en-AU" sz="2000" dirty="0">
                <a:latin typeface="Calibri" panose="020F0502020204030204" pitchFamily="34" charset="0"/>
              </a:rPr>
              <a:t>SFLM, Schools are not required to pay Shared Risk Model premiums and no budget reimbursements will be required. </a:t>
            </a:r>
            <a:endParaRPr lang="en-AU" sz="2000" dirty="0" smtClean="0">
              <a:latin typeface="Calibri" panose="020F0502020204030204" pitchFamily="34" charset="0"/>
            </a:endParaRPr>
          </a:p>
          <a:p>
            <a:pPr marL="285750" lvl="1" indent="-285750">
              <a:lnSpc>
                <a:spcPct val="150000"/>
              </a:lnSpc>
              <a:spcBef>
                <a:spcPts val="1600"/>
              </a:spcBef>
              <a:buFont typeface="Arial" charset="0"/>
              <a:buChar char="•"/>
            </a:pPr>
            <a:r>
              <a:rPr lang="en-AU" sz="2000" dirty="0" smtClean="0">
                <a:latin typeface="Calibri" panose="020F0502020204030204" pitchFamily="34" charset="0"/>
              </a:rPr>
              <a:t>The SFLM </a:t>
            </a:r>
            <a:r>
              <a:rPr lang="en-AU" sz="2000" dirty="0">
                <a:latin typeface="Calibri" panose="020F0502020204030204" pitchFamily="34" charset="0"/>
              </a:rPr>
              <a:t>budget allocation will be in addition to the School Operational Funding (SOF) as advised in the </a:t>
            </a:r>
            <a:r>
              <a:rPr lang="en-AU" sz="2000" dirty="0" smtClean="0">
                <a:latin typeface="Calibri" panose="020F0502020204030204" pitchFamily="34" charset="0"/>
              </a:rPr>
              <a:t>School </a:t>
            </a:r>
            <a:r>
              <a:rPr lang="en-AU" sz="2000" dirty="0">
                <a:latin typeface="Calibri" panose="020F0502020204030204" pitchFamily="34" charset="0"/>
              </a:rPr>
              <a:t>Budget Allocation Report (SBAR).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3111" y="1447801"/>
            <a:ext cx="355011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Scope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Sick leave without pay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It is not a cost to schools.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Above Centrally Identified Positions (ACIP)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schools are responsible for the leave related expenses when creating permanent and temporary ACIP.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Accident leave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It is managed by Work Health &amp; Safety (WHS) Directorate,  as the relief costs for accident leave is not funded by SFLM budget.</a:t>
            </a:r>
          </a:p>
        </p:txBody>
      </p:sp>
    </p:spTree>
    <p:extLst>
      <p:ext uri="{BB962C8B-B14F-4D97-AF65-F5344CB8AC3E}">
        <p14:creationId xmlns:p14="http://schemas.microsoft.com/office/powerpoint/2010/main" val="42316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547" y="1311263"/>
            <a:ext cx="7987003" cy="5196840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700" dirty="0" smtClean="0">
                <a:latin typeface="Calibri" panose="020F0502020204030204" pitchFamily="34" charset="0"/>
              </a:rPr>
              <a:t>The SFLM uses </a:t>
            </a:r>
            <a:r>
              <a:rPr lang="en-AU" sz="1700" b="1" u="sng" dirty="0" smtClean="0">
                <a:latin typeface="Calibri" panose="020F0502020204030204" pitchFamily="34" charset="0"/>
              </a:rPr>
              <a:t>3-year rolling average of actual Sick </a:t>
            </a:r>
            <a:r>
              <a:rPr lang="en-AU" sz="1700" b="1" u="sng" dirty="0">
                <a:latin typeface="Calibri" panose="020F0502020204030204" pitchFamily="34" charset="0"/>
              </a:rPr>
              <a:t>and FACS </a:t>
            </a:r>
            <a:r>
              <a:rPr lang="en-AU" sz="1700" b="1" u="sng" dirty="0" smtClean="0">
                <a:latin typeface="Calibri" panose="020F0502020204030204" pitchFamily="34" charset="0"/>
              </a:rPr>
              <a:t>leave days taken per school</a:t>
            </a:r>
            <a:r>
              <a:rPr lang="en-AU" sz="1700" dirty="0" smtClean="0">
                <a:latin typeface="Calibri" panose="020F0502020204030204" pitchFamily="34" charset="0"/>
              </a:rPr>
              <a:t>, and moderated against a state-wide benchmark provided by HR, to derive the </a:t>
            </a:r>
            <a:r>
              <a:rPr lang="en-AU" sz="1700" b="1" dirty="0" smtClean="0">
                <a:latin typeface="Calibri" panose="020F0502020204030204" pitchFamily="34" charset="0"/>
              </a:rPr>
              <a:t>baseline budget </a:t>
            </a:r>
            <a:r>
              <a:rPr lang="en-AU" sz="1700" dirty="0" smtClean="0">
                <a:latin typeface="Calibri" panose="020F0502020204030204" pitchFamily="34" charset="0"/>
              </a:rPr>
              <a:t>for each school at the commencement of each calendar year.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700" dirty="0" smtClean="0">
                <a:latin typeface="Calibri" panose="020F0502020204030204" pitchFamily="34" charset="0"/>
              </a:rPr>
              <a:t>The budget for Sick &amp; FACS leave (i.e. </a:t>
            </a:r>
            <a:r>
              <a:rPr lang="en-AU" sz="1700" b="1" dirty="0" smtClean="0">
                <a:latin typeface="Calibri" panose="020F0502020204030204" pitchFamily="34" charset="0"/>
              </a:rPr>
              <a:t>SFLM baseline budget</a:t>
            </a:r>
            <a:r>
              <a:rPr lang="en-AU" sz="1700" dirty="0" smtClean="0">
                <a:latin typeface="Calibri" panose="020F0502020204030204" pitchFamily="34" charset="0"/>
              </a:rPr>
              <a:t>) is a combined total of two components:</a:t>
            </a:r>
          </a:p>
          <a:p>
            <a:pPr marL="527044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700" b="1" dirty="0" smtClean="0">
                <a:latin typeface="Calibri" panose="020F0502020204030204" pitchFamily="34" charset="0"/>
              </a:rPr>
              <a:t>Operating </a:t>
            </a:r>
            <a:r>
              <a:rPr lang="en-AU" sz="1700" b="1" dirty="0">
                <a:latin typeface="Calibri" panose="020F0502020204030204" pitchFamily="34" charset="0"/>
              </a:rPr>
              <a:t>f</a:t>
            </a:r>
            <a:r>
              <a:rPr lang="en-AU" sz="1700" b="1" dirty="0" smtClean="0">
                <a:latin typeface="Calibri" panose="020F0502020204030204" pitchFamily="34" charset="0"/>
              </a:rPr>
              <a:t>unding </a:t>
            </a:r>
            <a:r>
              <a:rPr lang="en-AU" sz="1700" b="1" dirty="0">
                <a:latin typeface="Calibri" panose="020F0502020204030204" pitchFamily="34" charset="0"/>
              </a:rPr>
              <a:t>notional budget for short term relief</a:t>
            </a:r>
            <a:r>
              <a:rPr lang="en-AU" sz="1700" dirty="0" smtClean="0">
                <a:latin typeface="Calibri" panose="020F0502020204030204" pitchFamily="34" charset="0"/>
              </a:rPr>
              <a:t>: It covers the short-term Sick and FACS leave, and is </a:t>
            </a:r>
            <a:r>
              <a:rPr lang="en-AU" sz="1700" dirty="0">
                <a:latin typeface="Calibri" panose="020F0502020204030204" pitchFamily="34" charset="0"/>
              </a:rPr>
              <a:t>included in SBAR and can be accessed as same as before</a:t>
            </a:r>
            <a:r>
              <a:rPr lang="en-AU" sz="1700" dirty="0" smtClean="0">
                <a:latin typeface="Calibri" panose="020F0502020204030204" pitchFamily="34" charset="0"/>
              </a:rPr>
              <a:t>.</a:t>
            </a:r>
          </a:p>
          <a:p>
            <a:pPr marL="527044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700" b="1" dirty="0" smtClean="0">
                <a:latin typeface="Calibri" panose="020F0502020204030204" pitchFamily="34" charset="0"/>
              </a:rPr>
              <a:t>SFLM </a:t>
            </a:r>
            <a:r>
              <a:rPr lang="en-AU" sz="1700" b="1" dirty="0">
                <a:latin typeface="Calibri" panose="020F0502020204030204" pitchFamily="34" charset="0"/>
              </a:rPr>
              <a:t>Budget</a:t>
            </a:r>
            <a:r>
              <a:rPr lang="en-AU" sz="1700" dirty="0" smtClean="0">
                <a:latin typeface="Calibri" panose="020F0502020204030204" pitchFamily="34" charset="0"/>
              </a:rPr>
              <a:t>: It </a:t>
            </a:r>
            <a:r>
              <a:rPr lang="en-AU" sz="1700" dirty="0">
                <a:latin typeface="Calibri" panose="020F0502020204030204" pitchFamily="34" charset="0"/>
              </a:rPr>
              <a:t>covers the balance of Sick and FACS leave</a:t>
            </a:r>
            <a:r>
              <a:rPr lang="en-AU" sz="1700" dirty="0" smtClean="0">
                <a:latin typeface="Calibri" panose="020F0502020204030204" pitchFamily="34" charset="0"/>
              </a:rPr>
              <a:t>. It </a:t>
            </a:r>
            <a:r>
              <a:rPr lang="en-AU" sz="1700" dirty="0">
                <a:latin typeface="Calibri" panose="020F0502020204030204" pitchFamily="34" charset="0"/>
              </a:rPr>
              <a:t>is the component to replace SRM, schools will receive this budget for the </a:t>
            </a:r>
            <a:r>
              <a:rPr lang="en-AU" sz="1700" dirty="0" smtClean="0">
                <a:latin typeface="Calibri" panose="020F0502020204030204" pitchFamily="34" charset="0"/>
              </a:rPr>
              <a:t>1</a:t>
            </a:r>
            <a:r>
              <a:rPr lang="en-AU" sz="1700" baseline="30000" dirty="0" smtClean="0">
                <a:latin typeface="Calibri" panose="020F0502020204030204" pitchFamily="34" charset="0"/>
              </a:rPr>
              <a:t>st</a:t>
            </a:r>
            <a:r>
              <a:rPr lang="en-AU" sz="1700" dirty="0" smtClean="0">
                <a:latin typeface="Calibri" panose="020F0502020204030204" pitchFamily="34" charset="0"/>
              </a:rPr>
              <a:t> time </a:t>
            </a:r>
            <a:r>
              <a:rPr lang="en-AU" sz="1700" dirty="0">
                <a:latin typeface="Calibri" panose="020F0502020204030204" pitchFamily="34" charset="0"/>
              </a:rPr>
              <a:t>as a budget adjustment during Term 2 of 2018. In future, it will be included in SBAR.</a:t>
            </a:r>
          </a:p>
          <a:p>
            <a:pPr lvl="1">
              <a:lnSpc>
                <a:spcPct val="160000"/>
              </a:lnSpc>
            </a:pPr>
            <a:endParaRPr lang="en-US" sz="1800" dirty="0" smtClean="0">
              <a:latin typeface="Calibri" panose="020F0502020204030204" pitchFamily="34" charset="0"/>
            </a:endParaRPr>
          </a:p>
          <a:p>
            <a:pPr lvl="1">
              <a:lnSpc>
                <a:spcPct val="160000"/>
              </a:lnSpc>
            </a:pPr>
            <a:endParaRPr lang="en-AU" sz="1800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5658" y="365147"/>
            <a:ext cx="8232797" cy="94611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How does </a:t>
            </a:r>
            <a:r>
              <a:rPr lang="en-US" dirty="0" err="1">
                <a:latin typeface="Calibri" panose="020F0502020204030204" pitchFamily="34" charset="0"/>
              </a:rPr>
              <a:t>sflm</a:t>
            </a:r>
            <a:r>
              <a:rPr lang="en-US" dirty="0">
                <a:latin typeface="Calibri" panose="020F0502020204030204" pitchFamily="34" charset="0"/>
              </a:rPr>
              <a:t> work?</a:t>
            </a:r>
            <a:endParaRPr lang="en-A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8505041" y="1311263"/>
            <a:ext cx="355011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A will need $200k for Sick &amp; FACS leave budget based on the 3-year sick and FACS leave days taken.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A would have received $60k in SOF that can be used for relief, based on the short term relief budget formula used in </a:t>
            </a:r>
            <a:r>
              <a:rPr lang="en-US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Globals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A will receive $140k (i.e. $200k-$60k) at the beginning of the school year.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7100" y="5707544"/>
            <a:ext cx="7293895" cy="647382"/>
            <a:chOff x="-334471" y="0"/>
            <a:chExt cx="5246491" cy="380926"/>
          </a:xfrm>
        </p:grpSpPr>
        <p:sp>
          <p:nvSpPr>
            <p:cNvPr id="6" name="Rectangle 5"/>
            <p:cNvSpPr/>
            <p:nvPr/>
          </p:nvSpPr>
          <p:spPr>
            <a:xfrm>
              <a:off x="-334471" y="4505"/>
              <a:ext cx="1300173" cy="361878"/>
            </a:xfrm>
            <a:prstGeom prst="rect">
              <a:avLst/>
            </a:prstGeom>
            <a:ln w="127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r>
                <a:rPr lang="en-AU" sz="1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SFLM Baseline Budget</a:t>
              </a:r>
              <a:endParaRPr lang="en-AU" sz="1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" name="Equals 35"/>
            <p:cNvSpPr/>
            <p:nvPr/>
          </p:nvSpPr>
          <p:spPr>
            <a:xfrm>
              <a:off x="1009650" y="85725"/>
              <a:ext cx="210174" cy="166337"/>
            </a:xfrm>
            <a:prstGeom prst="mathEqual">
              <a:avLst/>
            </a:prstGeom>
            <a:solidFill>
              <a:schemeClr val="bg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276350" y="9525"/>
              <a:ext cx="1333429" cy="371401"/>
            </a:xfrm>
            <a:prstGeom prst="rect">
              <a:avLst/>
            </a:prstGeom>
            <a:ln w="127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r>
                <a:rPr lang="en-AU" sz="1500" b="1" dirty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SFLM Budget (</a:t>
              </a:r>
              <a:r>
                <a:rPr lang="en-AU" sz="1500" b="1" dirty="0" smtClean="0">
                  <a:solidFill>
                    <a:srgbClr val="0000FF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Moderated)</a:t>
              </a:r>
              <a:endParaRPr lang="en-AU" sz="12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62237" y="0"/>
              <a:ext cx="1949783" cy="380365"/>
            </a:xfrm>
            <a:prstGeom prst="rect">
              <a:avLst/>
            </a:prstGeom>
            <a:ln w="127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r>
                <a:rPr lang="en-AU" sz="1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Operational funding notional budget for short term relief</a:t>
              </a:r>
              <a:endParaRPr lang="en-AU" sz="1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0" name="Plus 9"/>
            <p:cNvSpPr/>
            <p:nvPr/>
          </p:nvSpPr>
          <p:spPr>
            <a:xfrm>
              <a:off x="2666217" y="59031"/>
              <a:ext cx="237587" cy="223925"/>
            </a:xfrm>
            <a:prstGeom prst="mathPlus">
              <a:avLst/>
            </a:prstGeom>
            <a:solidFill>
              <a:schemeClr val="bg1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4990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7381" y="2084851"/>
            <a:ext cx="6297962" cy="1632181"/>
          </a:xfrm>
        </p:spPr>
        <p:txBody>
          <a:bodyPr/>
          <a:lstStyle/>
          <a:p>
            <a:r>
              <a:rPr lang="en-AU" dirty="0"/>
              <a:t>Enterprise financial planning tool (</a:t>
            </a:r>
            <a:r>
              <a:rPr lang="en-AU" sz="3600" cap="none" dirty="0" err="1"/>
              <a:t>e</a:t>
            </a:r>
            <a:r>
              <a:rPr lang="en-AU" dirty="0" err="1"/>
              <a:t>fpt</a:t>
            </a:r>
            <a:r>
              <a:rPr lang="en-AU" dirty="0"/>
              <a:t>): </a:t>
            </a:r>
            <a:r>
              <a:rPr lang="en-AU" b="1" dirty="0" smtClean="0"/>
              <a:t>UPDATE</a:t>
            </a:r>
            <a:endParaRPr lang="en-AU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June </a:t>
            </a:r>
            <a:r>
              <a:rPr lang="en-AU" dirty="0"/>
              <a:t>2018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942251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81" y="1450622"/>
            <a:ext cx="7916708" cy="4727221"/>
          </a:xfrm>
        </p:spPr>
        <p:txBody>
          <a:bodyPr>
            <a:noAutofit/>
          </a:bodyPr>
          <a:lstStyle/>
          <a:p>
            <a:pPr marL="285750" lvl="1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AU" sz="2000" b="1" dirty="0" smtClean="0">
                <a:latin typeface="Calibri" panose="020F0502020204030204" pitchFamily="34" charset="0"/>
              </a:rPr>
              <a:t>Key inputs to “SFLM baseline budget”</a:t>
            </a:r>
          </a:p>
          <a:p>
            <a:pPr marL="3429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AU" sz="2000" b="1" dirty="0" smtClean="0">
              <a:latin typeface="Calibri" panose="020F0502020204030204" pitchFamily="34" charset="0"/>
            </a:endParaRPr>
          </a:p>
          <a:p>
            <a:pPr marL="3429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AU" sz="2000" b="1" dirty="0" smtClean="0">
                <a:latin typeface="Calibri" panose="020F0502020204030204" pitchFamily="34" charset="0"/>
              </a:rPr>
              <a:t>Moderation</a:t>
            </a:r>
          </a:p>
          <a:p>
            <a:pPr marL="234945" lvl="3" indent="0">
              <a:lnSpc>
                <a:spcPct val="150000"/>
              </a:lnSpc>
              <a:buNone/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Moderation is applied to ensure the schools that are lower or at benchmark (less days/FTE) won’t be penalised, and at the same time, those higher than the benchmark (more days/FTE) will get budget closer to benchmark.</a:t>
            </a:r>
          </a:p>
          <a:p>
            <a:pPr marL="342900" lvl="1" indent="-3429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AU" sz="2000" b="1" dirty="0" smtClean="0">
                <a:latin typeface="Calibri" panose="020F0502020204030204" pitchFamily="34" charset="0"/>
              </a:rPr>
              <a:t>School Fact Sheet</a:t>
            </a:r>
          </a:p>
          <a:p>
            <a:pPr marL="234945" lvl="3" indent="0">
              <a:lnSpc>
                <a:spcPct val="150000"/>
              </a:lnSpc>
              <a:buNone/>
            </a:pP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A fact sheet will be generated to each school as a step by step guide of SFLM baseline budget allocation.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5658" y="365147"/>
            <a:ext cx="8232797" cy="94611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</a:rPr>
              <a:t>How does </a:t>
            </a:r>
            <a:r>
              <a:rPr lang="en-US" dirty="0" err="1">
                <a:latin typeface="Calibri" panose="020F0502020204030204" pitchFamily="34" charset="0"/>
              </a:rPr>
              <a:t>sflm</a:t>
            </a:r>
            <a:r>
              <a:rPr lang="en-US" dirty="0">
                <a:latin typeface="Calibri" panose="020F0502020204030204" pitchFamily="34" charset="0"/>
              </a:rPr>
              <a:t> work? </a:t>
            </a:r>
            <a:r>
              <a:rPr lang="en-US" sz="1500" dirty="0">
                <a:latin typeface="Calibri" panose="020F0502020204030204" pitchFamily="34" charset="0"/>
              </a:rPr>
              <a:t>(Contd.)</a:t>
            </a:r>
            <a:endParaRPr lang="en-AU" sz="1500" dirty="0"/>
          </a:p>
        </p:txBody>
      </p:sp>
      <p:grpSp>
        <p:nvGrpSpPr>
          <p:cNvPr id="5" name="Group 4"/>
          <p:cNvGrpSpPr/>
          <p:nvPr/>
        </p:nvGrpSpPr>
        <p:grpSpPr>
          <a:xfrm>
            <a:off x="551142" y="2092959"/>
            <a:ext cx="7689747" cy="505461"/>
            <a:chOff x="-59632" y="-2"/>
            <a:chExt cx="4493383" cy="386327"/>
          </a:xfrm>
        </p:grpSpPr>
        <p:sp>
          <p:nvSpPr>
            <p:cNvPr id="6" name="Rectangle 5"/>
            <p:cNvSpPr/>
            <p:nvPr/>
          </p:nvSpPr>
          <p:spPr>
            <a:xfrm>
              <a:off x="1276350" y="0"/>
              <a:ext cx="1467389" cy="38632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r>
                <a:rPr lang="en-AU" sz="1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Moderated Sick &amp; FACS Leave Taken Days per</a:t>
              </a:r>
              <a:r>
                <a:rPr lang="en-AU" sz="15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AU" sz="1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FTE</a:t>
              </a:r>
              <a:endParaRPr lang="en-AU" sz="1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7" name="Multiplication Sign 40"/>
            <p:cNvSpPr/>
            <p:nvPr/>
          </p:nvSpPr>
          <p:spPr>
            <a:xfrm>
              <a:off x="2752725" y="76200"/>
              <a:ext cx="210174" cy="203159"/>
            </a:xfrm>
            <a:prstGeom prst="mathMultiply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67125" y="6955"/>
              <a:ext cx="766626" cy="36475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r>
                <a:rPr lang="en-AU" sz="1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Casual Daily Rate</a:t>
              </a:r>
              <a:endParaRPr lang="en-AU" sz="1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000375" y="9525"/>
              <a:ext cx="412728" cy="37295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r>
                <a:rPr lang="en-AU" sz="1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FTE</a:t>
              </a:r>
              <a:endParaRPr lang="en-AU" sz="1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10" name="Multiplication Sign 43"/>
            <p:cNvSpPr/>
            <p:nvPr/>
          </p:nvSpPr>
          <p:spPr>
            <a:xfrm>
              <a:off x="3456945" y="104793"/>
              <a:ext cx="210174" cy="203159"/>
            </a:xfrm>
            <a:prstGeom prst="mathMultiply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1" name="Equals 38"/>
            <p:cNvSpPr/>
            <p:nvPr/>
          </p:nvSpPr>
          <p:spPr>
            <a:xfrm>
              <a:off x="1009650" y="114300"/>
              <a:ext cx="210174" cy="166337"/>
            </a:xfrm>
            <a:prstGeom prst="mathEqual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59632" y="-2"/>
              <a:ext cx="1031190" cy="382476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4BACC6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300"/>
                </a:spcBef>
                <a:spcAft>
                  <a:spcPts val="0"/>
                </a:spcAft>
              </a:pPr>
              <a:r>
                <a:rPr lang="en-AU" sz="15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SFLM Baseline Budget</a:t>
              </a:r>
              <a:endParaRPr lang="en-AU" sz="15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46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143069"/>
            <a:ext cx="11041227" cy="398107"/>
          </a:xfrm>
        </p:spPr>
        <p:txBody>
          <a:bodyPr/>
          <a:lstStyle/>
          <a:p>
            <a:r>
              <a:rPr lang="en-AU" sz="2000" dirty="0" smtClean="0">
                <a:solidFill>
                  <a:schemeClr val="tx1"/>
                </a:solidFill>
              </a:rPr>
              <a:t>Sample School fact sheet (1/2)</a:t>
            </a: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1082" y="541177"/>
            <a:ext cx="8982666" cy="623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99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381" y="143069"/>
            <a:ext cx="11041227" cy="398107"/>
          </a:xfrm>
        </p:spPr>
        <p:txBody>
          <a:bodyPr/>
          <a:lstStyle/>
          <a:p>
            <a:r>
              <a:rPr lang="en-AU" sz="2000" dirty="0" smtClean="0">
                <a:solidFill>
                  <a:schemeClr val="tx1"/>
                </a:solidFill>
              </a:rPr>
              <a:t>Sample School fact sheet (2/2)</a:t>
            </a: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8164" y="541176"/>
            <a:ext cx="8874955" cy="61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81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678" y="1329534"/>
            <a:ext cx="7916708" cy="5318770"/>
          </a:xfrm>
        </p:spPr>
        <p:txBody>
          <a:bodyPr>
            <a:noAutofit/>
          </a:bodyPr>
          <a:lstStyle/>
          <a:p>
            <a:pPr marL="285750" lvl="1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AU" sz="2000" b="1" dirty="0" smtClean="0">
                <a:latin typeface="Calibri" panose="020F0502020204030204" pitchFamily="34" charset="0"/>
              </a:rPr>
              <a:t>Threshold Test</a:t>
            </a:r>
            <a:endParaRPr lang="en-AU" sz="2000" b="1" dirty="0">
              <a:latin typeface="Calibri" panose="020F0502020204030204" pitchFamily="34" charset="0"/>
            </a:endParaRPr>
          </a:p>
          <a:p>
            <a:pPr marL="584194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 smtClean="0">
                <a:latin typeface="Calibri" panose="020F0502020204030204" pitchFamily="34" charset="0"/>
              </a:rPr>
              <a:t>Corporate Finance will undertake a monitoring process each month for staff taking </a:t>
            </a:r>
            <a:r>
              <a:rPr lang="en-AU" sz="1800" b="1" u="sng" dirty="0" smtClean="0">
                <a:latin typeface="Calibri" panose="020F0502020204030204" pitchFamily="34" charset="0"/>
              </a:rPr>
              <a:t>more than 20 working days</a:t>
            </a:r>
            <a:r>
              <a:rPr lang="en-AU" sz="1800" dirty="0" smtClean="0">
                <a:latin typeface="Calibri" panose="020F0502020204030204" pitchFamily="34" charset="0"/>
              </a:rPr>
              <a:t> of Sick &amp; FACS leave (planned or unplanned) across all schools. (NB: Sick leave without pay is excluded)</a:t>
            </a:r>
          </a:p>
          <a:p>
            <a:pPr marL="584194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 smtClean="0">
                <a:latin typeface="Calibri" panose="020F0502020204030204" pitchFamily="34" charset="0"/>
              </a:rPr>
              <a:t>If schools have staff meet / exceed the threshold, schools will only need to pay the first 15 days of Sick </a:t>
            </a:r>
            <a:r>
              <a:rPr lang="en-AU" sz="1800" dirty="0">
                <a:latin typeface="Calibri" panose="020F0502020204030204" pitchFamily="34" charset="0"/>
              </a:rPr>
              <a:t>&amp; FACS </a:t>
            </a:r>
            <a:r>
              <a:rPr lang="en-AU" sz="1800" dirty="0" smtClean="0">
                <a:latin typeface="Calibri" panose="020F0502020204030204" pitchFamily="34" charset="0"/>
              </a:rPr>
              <a:t>leave taken for that staff, the leave cost </a:t>
            </a:r>
            <a:r>
              <a:rPr lang="en-AU" sz="1800" b="1" u="sng" dirty="0" smtClean="0">
                <a:latin typeface="Calibri" panose="020F0502020204030204" pitchFamily="34" charset="0"/>
              </a:rPr>
              <a:t>over and above 15 days </a:t>
            </a:r>
            <a:r>
              <a:rPr lang="en-AU" sz="1800" dirty="0" smtClean="0">
                <a:latin typeface="Calibri" panose="020F0502020204030204" pitchFamily="34" charset="0"/>
              </a:rPr>
              <a:t>will be provided as </a:t>
            </a:r>
            <a:r>
              <a:rPr lang="en-AU" sz="1800" b="1" dirty="0" smtClean="0">
                <a:latin typeface="Calibri" panose="020F0502020204030204" pitchFamily="34" charset="0"/>
              </a:rPr>
              <a:t>budget adjustment </a:t>
            </a:r>
            <a:r>
              <a:rPr lang="en-AU" sz="1800" dirty="0" smtClean="0">
                <a:latin typeface="Calibri" panose="020F0502020204030204" pitchFamily="34" charset="0"/>
              </a:rPr>
              <a:t>to top up for schools.</a:t>
            </a:r>
            <a:endParaRPr lang="en-AU" sz="1800" dirty="0">
              <a:latin typeface="Calibri" panose="020F0502020204030204" pitchFamily="34" charset="0"/>
            </a:endParaRPr>
          </a:p>
          <a:p>
            <a:pPr marL="285750" lvl="1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AU" sz="2000" b="1" dirty="0" smtClean="0">
                <a:latin typeface="Calibri" panose="020F0502020204030204" pitchFamily="34" charset="0"/>
              </a:rPr>
              <a:t>Budget Adjustment</a:t>
            </a:r>
          </a:p>
          <a:p>
            <a:pPr marL="584194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 smtClean="0">
                <a:latin typeface="Calibri" panose="020F0502020204030204" pitchFamily="34" charset="0"/>
              </a:rPr>
              <a:t>It is based on standard cost, not casual daily rate. </a:t>
            </a:r>
          </a:p>
          <a:p>
            <a:pPr marL="584194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sz="1800" dirty="0" smtClean="0">
                <a:latin typeface="Calibri" panose="020F0502020204030204" pitchFamily="34" charset="0"/>
              </a:rPr>
              <a:t>It will be processed on an incremental basis, where required.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15658" y="365147"/>
            <a:ext cx="8232797" cy="946116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121917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alibri" panose="020F0502020204030204" pitchFamily="34" charset="0"/>
              </a:rPr>
              <a:t>How to manage the budget stress</a:t>
            </a:r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20963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381" y="372027"/>
            <a:ext cx="11041227" cy="946116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How to manage the budget stress </a:t>
            </a:r>
            <a:r>
              <a:rPr lang="en-US" sz="1500" dirty="0">
                <a:latin typeface="Calibri" panose="020F0502020204030204" pitchFamily="34" charset="0"/>
              </a:rPr>
              <a:t>(Contd.)</a:t>
            </a:r>
            <a:endParaRPr lang="en-A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52160" y="3705293"/>
          <a:ext cx="11865668" cy="1858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360">
                  <a:extLst>
                    <a:ext uri="{9D8B030D-6E8A-4147-A177-3AD203B41FA5}">
                      <a16:colId xmlns:a16="http://schemas.microsoft.com/office/drawing/2014/main" val="795781676"/>
                    </a:ext>
                  </a:extLst>
                </a:gridCol>
                <a:gridCol w="1212582">
                  <a:extLst>
                    <a:ext uri="{9D8B030D-6E8A-4147-A177-3AD203B41FA5}">
                      <a16:colId xmlns:a16="http://schemas.microsoft.com/office/drawing/2014/main" val="4092157055"/>
                    </a:ext>
                  </a:extLst>
                </a:gridCol>
                <a:gridCol w="1126071">
                  <a:extLst>
                    <a:ext uri="{9D8B030D-6E8A-4147-A177-3AD203B41FA5}">
                      <a16:colId xmlns:a16="http://schemas.microsoft.com/office/drawing/2014/main" val="391997484"/>
                    </a:ext>
                  </a:extLst>
                </a:gridCol>
                <a:gridCol w="988502">
                  <a:extLst>
                    <a:ext uri="{9D8B030D-6E8A-4147-A177-3AD203B41FA5}">
                      <a16:colId xmlns:a16="http://schemas.microsoft.com/office/drawing/2014/main" val="3088151117"/>
                    </a:ext>
                  </a:extLst>
                </a:gridCol>
                <a:gridCol w="801651">
                  <a:extLst>
                    <a:ext uri="{9D8B030D-6E8A-4147-A177-3AD203B41FA5}">
                      <a16:colId xmlns:a16="http://schemas.microsoft.com/office/drawing/2014/main" val="1538495785"/>
                    </a:ext>
                  </a:extLst>
                </a:gridCol>
                <a:gridCol w="1386834">
                  <a:extLst>
                    <a:ext uri="{9D8B030D-6E8A-4147-A177-3AD203B41FA5}">
                      <a16:colId xmlns:a16="http://schemas.microsoft.com/office/drawing/2014/main" val="2559100251"/>
                    </a:ext>
                  </a:extLst>
                </a:gridCol>
                <a:gridCol w="1183342">
                  <a:extLst>
                    <a:ext uri="{9D8B030D-6E8A-4147-A177-3AD203B41FA5}">
                      <a16:colId xmlns:a16="http://schemas.microsoft.com/office/drawing/2014/main" val="2159615180"/>
                    </a:ext>
                  </a:extLst>
                </a:gridCol>
                <a:gridCol w="1121868">
                  <a:extLst>
                    <a:ext uri="{9D8B030D-6E8A-4147-A177-3AD203B41FA5}">
                      <a16:colId xmlns:a16="http://schemas.microsoft.com/office/drawing/2014/main" val="2825778986"/>
                    </a:ext>
                  </a:extLst>
                </a:gridCol>
                <a:gridCol w="1029661">
                  <a:extLst>
                    <a:ext uri="{9D8B030D-6E8A-4147-A177-3AD203B41FA5}">
                      <a16:colId xmlns:a16="http://schemas.microsoft.com/office/drawing/2014/main" val="3567107341"/>
                    </a:ext>
                  </a:extLst>
                </a:gridCol>
                <a:gridCol w="1065133">
                  <a:extLst>
                    <a:ext uri="{9D8B030D-6E8A-4147-A177-3AD203B41FA5}">
                      <a16:colId xmlns:a16="http://schemas.microsoft.com/office/drawing/2014/main" val="208676848"/>
                    </a:ext>
                  </a:extLst>
                </a:gridCol>
                <a:gridCol w="909664">
                  <a:extLst>
                    <a:ext uri="{9D8B030D-6E8A-4147-A177-3AD203B41FA5}">
                      <a16:colId xmlns:a16="http://schemas.microsoft.com/office/drawing/2014/main" val="771830336"/>
                    </a:ext>
                  </a:extLst>
                </a:gridCol>
              </a:tblGrid>
              <a:tr h="507836">
                <a:tc rowSpan="3"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Employee ID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Designation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Daily</a:t>
                      </a:r>
                      <a:r>
                        <a:rPr lang="en-AU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Rate</a:t>
                      </a:r>
                    </a:p>
                    <a:p>
                      <a:pPr algn="ctr"/>
                      <a:r>
                        <a:rPr lang="en-AU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(Standard Cost)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 Days</a:t>
                      </a:r>
                      <a:r>
                        <a:rPr lang="en-AU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meet</a:t>
                      </a:r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Threshold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 15 Days </a:t>
                      </a:r>
                    </a:p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(paid</a:t>
                      </a:r>
                      <a:r>
                        <a:rPr lang="en-AU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schools)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 Days for Budget Adjustment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 for Budget Adjustment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465283"/>
                  </a:ext>
                </a:extLst>
              </a:tr>
              <a:tr h="362811"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Teaching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Teaching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Teaching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Teaching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Admin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5082168"/>
                  </a:ext>
                </a:extLst>
              </a:tr>
              <a:tr h="337286"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B1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B2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</a:t>
                      </a:r>
                      <a:r>
                        <a:rPr lang="en-AU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applicable</a:t>
                      </a:r>
                      <a:endParaRPr lang="en-AU" sz="16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applicable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C1=B1-15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C2=B2-15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x C1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x</a:t>
                      </a:r>
                      <a:r>
                        <a:rPr lang="en-AU" sz="16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C2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88082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XXXXX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Classroom Teacher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$515.41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$5,154.1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  <a:endParaRPr lang="en-AU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15176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2908" y="5759222"/>
            <a:ext cx="5138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LT Days: Sick and FACS leave taken days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564381" y="1399675"/>
            <a:ext cx="11275296" cy="2092881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spAutoFit/>
          </a:bodyPr>
          <a:lstStyle>
            <a:lvl1pPr marL="0" indent="0" algn="l" defTabSz="1219170" rtl="0" eaLnBrk="1" latinLnBrk="0" hangingPunct="1">
              <a:spcBef>
                <a:spcPts val="1600"/>
              </a:spcBef>
              <a:buFont typeface="Arial" panose="020B0604020202020204" pitchFamily="34" charset="0"/>
              <a:buNone/>
              <a:defRPr sz="1467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800"/>
              </a:spcBef>
              <a:buFont typeface="Arial" panose="020B0604020202020204" pitchFamily="34" charset="0"/>
              <a:buNone/>
              <a:defRPr sz="13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41294" indent="-241294" algn="l" defTabSz="1219170" rtl="0" eaLnBrk="1" latinLnBrk="0" hangingPunct="1">
              <a:spcBef>
                <a:spcPts val="800"/>
              </a:spcBef>
              <a:buFont typeface="Wingdings" panose="05000000000000000000" pitchFamily="2" charset="2"/>
              <a:buChar char="§"/>
              <a:defRPr sz="133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76239" indent="-234945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17533" indent="-241294" algn="l" defTabSz="121917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59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Example: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59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 classroom teacher goes on 32 days of sick leave, 7 days out of 32 are for sick leave without pay, and the standard daily rate is $515.41. 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59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Step 1: This School has passed the threshold test (i.e. 32-7=25 &gt;20).</a:t>
            </a: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596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Step 2: Budget Adjustment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425968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527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C917-029D-49F1-92DA-8A3BE150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56659"/>
            <a:ext cx="7957256" cy="946116"/>
          </a:xfrm>
        </p:spPr>
        <p:txBody>
          <a:bodyPr/>
          <a:lstStyle/>
          <a:p>
            <a:r>
              <a:rPr lang="en-AU" dirty="0" smtClean="0">
                <a:latin typeface="Calibri" panose="020F0502020204030204" pitchFamily="34" charset="0"/>
                <a:cs typeface="Calibri" panose="020F0502020204030204" pitchFamily="34" charset="0"/>
              </a:rPr>
              <a:t>HOW TO MANAGE UNDERS AND OVERS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0060A-2824-45D8-90DB-54C89E39A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8" y="1457132"/>
            <a:ext cx="7875036" cy="5242248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AU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Unders</a:t>
            </a:r>
            <a:r>
              <a:rPr lang="en-A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overs were discussed with SFLM Reference Group prior to endorsement. The </a:t>
            </a: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agreed transitional arrangements are: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2018 calendar year, schools will follow the existing carry forward policies (i.e. remaining funds will rollover to 2019 calendar year), and SFLM budget will be released as operational budget.</a:t>
            </a:r>
          </a:p>
          <a:p>
            <a:pPr marL="285750" lvl="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AU" sz="1800" dirty="0">
                <a:latin typeface="Calibri" panose="020F0502020204030204" pitchFamily="34" charset="0"/>
                <a:cs typeface="Calibri" panose="020F0502020204030204" pitchFamily="34" charset="0"/>
              </a:rPr>
              <a:t>2019 calendar year onwards, SFLM budget will be provided as staffing budget, and these funds will not rollover to following calendar year.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3474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C917-029D-49F1-92DA-8A3BE150C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81" y="356659"/>
            <a:ext cx="7957256" cy="946116"/>
          </a:xfrm>
        </p:spPr>
        <p:txBody>
          <a:bodyPr/>
          <a:lstStyle/>
          <a:p>
            <a:r>
              <a:rPr lang="en-AU" dirty="0" smtClean="0">
                <a:latin typeface="Calibri" panose="020F0502020204030204" pitchFamily="34" charset="0"/>
                <a:cs typeface="Calibri" panose="020F0502020204030204" pitchFamily="34" charset="0"/>
              </a:rPr>
              <a:t>ADDITIONAL INFORMATION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0060A-2824-45D8-90DB-54C89E39A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1" y="1600201"/>
            <a:ext cx="7488832" cy="3954623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budget is based on leave taken days, NOT relief days, schools are expected to utilise the budget to cover Sick &amp; FACS leave, it’s schools’ decision if they want to hire a temporary staff to cover all types of leave (planned or unplanned).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Corporate Finance’s role is to support the SFLM budget adjustments, HR’s existing role within the department remain unchanged. Schools should continue to replace staff on Sick &amp; FACS leave in accordance with the department ‘s policy and applicable legislation.</a:t>
            </a:r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7817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386" y="335877"/>
            <a:ext cx="11041227" cy="946116"/>
          </a:xfrm>
        </p:spPr>
        <p:txBody>
          <a:bodyPr/>
          <a:lstStyle/>
          <a:p>
            <a:r>
              <a:rPr lang="en-AU" dirty="0"/>
              <a:t>What we’ll cover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7381" y="1542357"/>
            <a:ext cx="11246405" cy="50831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eFPT </a:t>
            </a:r>
            <a:r>
              <a:rPr lang="en-AU" sz="2000" dirty="0" smtClean="0"/>
              <a:t>background and overview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About </a:t>
            </a:r>
            <a:r>
              <a:rPr lang="en-AU" sz="2000" dirty="0" smtClean="0"/>
              <a:t>eFPT Release 2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</a:t>
            </a:r>
            <a:r>
              <a:rPr lang="en-AU" sz="2000" dirty="0" smtClean="0"/>
              <a:t>raining </a:t>
            </a:r>
            <a:r>
              <a:rPr lang="en-AU" sz="2000" dirty="0"/>
              <a:t>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Training </a:t>
            </a:r>
            <a:r>
              <a:rPr lang="en-AU" sz="2000" dirty="0" smtClean="0"/>
              <a:t>feedback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Next steps and questions</a:t>
            </a:r>
            <a:endParaRPr lang="en-A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0129-E971-414F-9C50-133062B87FFC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</a:t>
            </a:r>
            <a:r>
              <a:rPr lang="en-US" dirty="0"/>
              <a:t>eFPT Consultation Pack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BDD6D2-F92B-4083-91FB-2BF1F3E3042C}"/>
              </a:ext>
            </a:extLst>
          </p:cNvPr>
          <p:cNvSpPr txBox="1"/>
          <p:nvPr/>
        </p:nvSpPr>
        <p:spPr>
          <a:xfrm>
            <a:off x="6471557" y="1529436"/>
            <a:ext cx="50509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6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386" y="335877"/>
            <a:ext cx="11041227" cy="946116"/>
          </a:xfrm>
        </p:spPr>
        <p:txBody>
          <a:bodyPr/>
          <a:lstStyle/>
          <a:p>
            <a:r>
              <a:rPr lang="en-AU" cap="none" dirty="0" err="1" smtClean="0">
                <a:solidFill>
                  <a:schemeClr val="tx1"/>
                </a:solidFill>
              </a:rPr>
              <a:t>e</a:t>
            </a:r>
            <a:r>
              <a:rPr lang="en-AU" dirty="0" err="1" smtClean="0">
                <a:solidFill>
                  <a:schemeClr val="tx1"/>
                </a:solidFill>
              </a:rPr>
              <a:t>fpt</a:t>
            </a:r>
            <a:r>
              <a:rPr lang="en-AU" dirty="0" smtClean="0">
                <a:solidFill>
                  <a:schemeClr val="tx1"/>
                </a:solidFill>
              </a:rPr>
              <a:t> and it’s aims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7381" y="1438940"/>
            <a:ext cx="11246405" cy="5083183"/>
          </a:xfrm>
        </p:spPr>
        <p:txBody>
          <a:bodyPr>
            <a:normAutofit/>
          </a:bodyPr>
          <a:lstStyle/>
          <a:p>
            <a:r>
              <a:rPr lang="en-AU" sz="2000" dirty="0" smtClean="0"/>
              <a:t>Enterprise Financial Planning Tool (eFPT) </a:t>
            </a:r>
            <a:r>
              <a:rPr lang="en-AU" sz="2000" dirty="0"/>
              <a:t>aims </a:t>
            </a:r>
            <a:r>
              <a:rPr lang="en-AU" sz="2000" dirty="0" smtClean="0"/>
              <a:t>to support </a:t>
            </a:r>
            <a:r>
              <a:rPr lang="en-AU" sz="2000" b="1" dirty="0"/>
              <a:t>better managed schools</a:t>
            </a:r>
            <a:r>
              <a:rPr lang="en-AU" sz="2000" dirty="0"/>
              <a:t> to deliver </a:t>
            </a:r>
            <a:r>
              <a:rPr lang="en-AU" sz="2000" b="1" dirty="0"/>
              <a:t>quality learning outcomes for </a:t>
            </a:r>
            <a:r>
              <a:rPr lang="en-AU" sz="2000" b="1" dirty="0" smtClean="0"/>
              <a:t>students</a:t>
            </a:r>
            <a:endParaRPr lang="en-AU" sz="2000" dirty="0" smtClean="0"/>
          </a:p>
          <a:p>
            <a:r>
              <a:rPr lang="en-AU" sz="2000" dirty="0" smtClean="0"/>
              <a:t>It </a:t>
            </a:r>
            <a:r>
              <a:rPr lang="en-AU" sz="2000" dirty="0"/>
              <a:t>will contribute to this </a:t>
            </a:r>
            <a:r>
              <a:rPr lang="en-AU" sz="2000" dirty="0" smtClean="0"/>
              <a:t>outcome </a:t>
            </a:r>
            <a:r>
              <a:rPr lang="en-AU" sz="2000" dirty="0"/>
              <a:t>by providing a </a:t>
            </a:r>
            <a:r>
              <a:rPr lang="en-AU" sz="2000" b="1" dirty="0"/>
              <a:t>user-friendly system </a:t>
            </a:r>
            <a:r>
              <a:rPr lang="en-AU" sz="2000" dirty="0"/>
              <a:t>that support Principals, SAMs and Business Managers to carry out effective financial planning for </a:t>
            </a:r>
            <a:r>
              <a:rPr lang="en-AU" sz="2000" dirty="0" smtClean="0"/>
              <a:t>schools</a:t>
            </a:r>
          </a:p>
          <a:p>
            <a:r>
              <a:rPr lang="en-AU" sz="2000" dirty="0" smtClean="0"/>
              <a:t>eFPT is built based on best practice budget and financial management principles, but adapted to schools’ needs and departmental finance policies</a:t>
            </a:r>
            <a:endParaRPr lang="en-A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0129-E971-414F-9C50-133062B87FFC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</a:t>
            </a:r>
            <a:r>
              <a:rPr lang="en-US" dirty="0"/>
              <a:t>eFPT Consultation Pack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019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386" y="335877"/>
            <a:ext cx="11041227" cy="946116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who </a:t>
            </a:r>
            <a:r>
              <a:rPr lang="en-AU" dirty="0" smtClean="0">
                <a:solidFill>
                  <a:schemeClr val="tx1"/>
                </a:solidFill>
              </a:rPr>
              <a:t>were engaged with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7381" y="1438940"/>
            <a:ext cx="11246405" cy="50831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User Reference Group – A group of Principals and SAMs referred by the PPA and SPC</a:t>
            </a:r>
          </a:p>
          <a:p>
            <a:pPr marL="584194" lvl="2" indent="-342900">
              <a:buFont typeface="Arial" panose="020B0604020202020204" pitchFamily="34" charset="0"/>
              <a:buChar char="•"/>
            </a:pPr>
            <a:r>
              <a:rPr lang="en-AU" sz="1866" dirty="0" smtClean="0"/>
              <a:t>Integral to the development of </a:t>
            </a:r>
            <a:r>
              <a:rPr lang="en-AU" sz="1866" dirty="0" err="1" smtClean="0"/>
              <a:t>eFPT</a:t>
            </a:r>
            <a:r>
              <a:rPr lang="en-AU" sz="1866" dirty="0" smtClean="0"/>
              <a:t> and were involved in the design and testing of eFPT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PPA </a:t>
            </a:r>
            <a:r>
              <a:rPr lang="en-AU" sz="2000" dirty="0"/>
              <a:t>FARG </a:t>
            </a:r>
            <a:r>
              <a:rPr lang="en-AU" sz="2000" dirty="0" smtClean="0"/>
              <a:t>and the SPC FARG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RAM Principals Working </a:t>
            </a:r>
            <a:r>
              <a:rPr lang="en-AU" sz="2000" dirty="0" smtClean="0"/>
              <a:t>Party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PSA and Industrial </a:t>
            </a:r>
            <a:r>
              <a:rPr lang="en-AU" sz="2000" dirty="0" smtClean="0"/>
              <a:t>Relations</a:t>
            </a:r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LSLD </a:t>
            </a:r>
            <a:r>
              <a:rPr lang="en-A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Steering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Committee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0129-E971-414F-9C50-133062B87FFC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</a:t>
            </a:r>
            <a:r>
              <a:rPr lang="en-US" dirty="0"/>
              <a:t>eFPT Consultation Pack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369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386" y="335877"/>
            <a:ext cx="11041227" cy="946116"/>
          </a:xfrm>
        </p:spPr>
        <p:txBody>
          <a:bodyPr/>
          <a:lstStyle/>
          <a:p>
            <a:r>
              <a:rPr lang="en-AU" dirty="0"/>
              <a:t>Overview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7381" y="1384510"/>
            <a:ext cx="11246405" cy="5083183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School BPC was replaced by </a:t>
            </a:r>
            <a:r>
              <a:rPr lang="en-AU" sz="2000" dirty="0" smtClean="0"/>
              <a:t>the </a:t>
            </a:r>
            <a:r>
              <a:rPr lang="en-AU" sz="2000" b="1" dirty="0"/>
              <a:t>interim excel-based Enterprise Financial Planning Tool (eFPT)</a:t>
            </a:r>
            <a:r>
              <a:rPr lang="en-AU" sz="2000" dirty="0"/>
              <a:t> in Term 4,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The interim solution </a:t>
            </a:r>
            <a:r>
              <a:rPr lang="en-AU" sz="2000" b="1" dirty="0" smtClean="0"/>
              <a:t>was replaced by a SAP integrated </a:t>
            </a:r>
            <a:r>
              <a:rPr lang="en-AU" sz="2000" b="1" dirty="0" err="1" smtClean="0"/>
              <a:t>eFPT</a:t>
            </a:r>
            <a:r>
              <a:rPr lang="en-AU" sz="2000" b="1" dirty="0"/>
              <a:t> </a:t>
            </a:r>
            <a:r>
              <a:rPr lang="en-AU" sz="2000" dirty="0" smtClean="0"/>
              <a:t>because it: </a:t>
            </a:r>
            <a:endParaRPr lang="en-AU" sz="2000" dirty="0"/>
          </a:p>
          <a:p>
            <a:pPr marL="1165225" lvl="1" indent="-360363">
              <a:buFont typeface="Arial" panose="020B0604020202020204" pitchFamily="34" charset="0"/>
              <a:buChar char="•"/>
            </a:pPr>
            <a:r>
              <a:rPr lang="en-AU" sz="2000" dirty="0" smtClean="0"/>
              <a:t>was not </a:t>
            </a:r>
            <a:r>
              <a:rPr lang="en-AU" sz="2000" dirty="0"/>
              <a:t>a dynamic real-time interface with the backend accounting system (SAP) </a:t>
            </a:r>
          </a:p>
          <a:p>
            <a:pPr marL="1165225" lvl="1" indent="-360363">
              <a:buFont typeface="Arial" panose="020B0604020202020204" pitchFamily="34" charset="0"/>
              <a:buChar char="•"/>
            </a:pPr>
            <a:r>
              <a:rPr lang="en-AU" sz="2000" dirty="0"/>
              <a:t>has limited staff and financial planning functionality</a:t>
            </a:r>
          </a:p>
          <a:p>
            <a:pPr marL="1165225" lvl="1" indent="-360363">
              <a:buFont typeface="Arial" panose="020B0604020202020204" pitchFamily="34" charset="0"/>
              <a:buChar char="•"/>
            </a:pPr>
            <a:r>
              <a:rPr lang="en-AU" sz="2000" dirty="0"/>
              <a:t>w</a:t>
            </a:r>
            <a:r>
              <a:rPr lang="en-AU" sz="2000" dirty="0" smtClean="0"/>
              <a:t>as expensive </a:t>
            </a:r>
            <a:r>
              <a:rPr lang="en-AU" sz="2000" dirty="0"/>
              <a:t>to maintain and support in comparison to web-based options</a:t>
            </a:r>
          </a:p>
          <a:p>
            <a:r>
              <a:rPr lang="en-AU" sz="2000" dirty="0" smtClean="0"/>
              <a:t>The SAP integrated </a:t>
            </a:r>
            <a:r>
              <a:rPr lang="en-AU" sz="2000" dirty="0" err="1" smtClean="0"/>
              <a:t>eFPT</a:t>
            </a:r>
            <a:r>
              <a:rPr lang="en-AU" sz="2000" dirty="0" smtClean="0"/>
              <a:t> is made up of three sections: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An overview landing page which gives a snapshot of the current plan for the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A staff planning page where schools enter and vary their staffing costs. This section has a number of tools to assist principals such as the staff calculator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A financial planning page where schools enter and edit their non staff costs. In this section they can also spread planed costs easily by selecting options</a:t>
            </a:r>
          </a:p>
          <a:p>
            <a:r>
              <a:rPr lang="en-AU" sz="2000" dirty="0" smtClean="0"/>
              <a:t>Each page displays the schools current plan which updates dynamically as the user allocates funds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The</a:t>
            </a:r>
            <a:r>
              <a:rPr lang="en-AU" sz="2000" dirty="0" smtClean="0">
                <a:solidFill>
                  <a:srgbClr val="FF0000"/>
                </a:solidFill>
              </a:rPr>
              <a:t> </a:t>
            </a:r>
            <a:r>
              <a:rPr lang="en-A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SAP integrated </a:t>
            </a:r>
            <a:r>
              <a:rPr lang="en-AU" sz="2000" dirty="0"/>
              <a:t>eFPT </a:t>
            </a:r>
            <a:r>
              <a:rPr lang="en-AU" sz="2000" dirty="0" smtClean="0"/>
              <a:t>went </a:t>
            </a:r>
            <a:r>
              <a:rPr lang="en-AU" sz="2000" b="1" dirty="0" smtClean="0"/>
              <a:t>live </a:t>
            </a:r>
            <a:r>
              <a:rPr lang="en-AU" sz="2000" b="1" dirty="0"/>
              <a:t>on 30 April 2018</a:t>
            </a:r>
            <a:r>
              <a:rPr lang="en-AU" sz="2000" dirty="0"/>
              <a:t>. </a:t>
            </a:r>
          </a:p>
          <a:p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0129-E971-414F-9C50-133062B87FFC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</a:t>
            </a:r>
            <a:r>
              <a:rPr lang="en-US" dirty="0"/>
              <a:t>eFPT Consultation Pack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205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386" y="335877"/>
            <a:ext cx="11041227" cy="946116"/>
          </a:xfrm>
        </p:spPr>
        <p:txBody>
          <a:bodyPr/>
          <a:lstStyle/>
          <a:p>
            <a:r>
              <a:rPr lang="en-AU" cap="none" dirty="0" smtClean="0"/>
              <a:t>e</a:t>
            </a:r>
            <a:r>
              <a:rPr lang="en-AU" dirty="0" smtClean="0"/>
              <a:t>FPT Release 2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0129-E971-414F-9C50-133062B87FFC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</a:t>
            </a:r>
            <a:r>
              <a:rPr lang="en-US" dirty="0"/>
              <a:t>eFPT Consultation Pack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596C6734-EFBD-48A5-8A42-CF350C899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1120" y="1984174"/>
            <a:ext cx="3108181" cy="4041181"/>
          </a:xfrm>
        </p:spPr>
        <p:txBody>
          <a:bodyPr>
            <a:normAutofit fontScale="92500" lnSpcReduction="10000"/>
          </a:bodyPr>
          <a:lstStyle/>
          <a:p>
            <a:r>
              <a:rPr lang="en-AU" sz="2000" dirty="0"/>
              <a:t>The enhanced tool is a </a:t>
            </a:r>
            <a:r>
              <a:rPr lang="en-AU" sz="2000" b="1" dirty="0"/>
              <a:t>user-friendly </a:t>
            </a:r>
            <a:r>
              <a:rPr lang="en-AU" sz="2000" dirty="0"/>
              <a:t>web-based solution. </a:t>
            </a:r>
          </a:p>
          <a:p>
            <a:r>
              <a:rPr lang="en-AU" sz="2000" dirty="0"/>
              <a:t>It is a </a:t>
            </a:r>
            <a:r>
              <a:rPr lang="en-AU" sz="2000" b="1" dirty="0"/>
              <a:t>dynamic interface</a:t>
            </a:r>
            <a:r>
              <a:rPr lang="en-AU" sz="2000" dirty="0"/>
              <a:t>; accessing information from the</a:t>
            </a:r>
            <a:r>
              <a:rPr lang="en-AU" sz="2000" b="1" dirty="0"/>
              <a:t> </a:t>
            </a:r>
            <a:r>
              <a:rPr lang="en-AU" sz="2000" dirty="0"/>
              <a:t>organisation’s backend accounting system (SAP). </a:t>
            </a:r>
          </a:p>
          <a:p>
            <a:r>
              <a:rPr lang="en-AU" sz="2000" dirty="0"/>
              <a:t>It will guide users through the financial planning process – making these activities </a:t>
            </a:r>
            <a:r>
              <a:rPr lang="en-AU" sz="2000" b="1" dirty="0"/>
              <a:t>easier and less time consuming </a:t>
            </a:r>
            <a:r>
              <a:rPr lang="en-AU" sz="2000" dirty="0"/>
              <a:t>for schools</a:t>
            </a: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575387" y="1487053"/>
            <a:ext cx="8217632" cy="438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4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386" y="335877"/>
            <a:ext cx="11041227" cy="946116"/>
          </a:xfrm>
        </p:spPr>
        <p:txBody>
          <a:bodyPr/>
          <a:lstStyle/>
          <a:p>
            <a:r>
              <a:rPr lang="en-AU" dirty="0" smtClean="0"/>
              <a:t>Training approach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7381" y="1438940"/>
            <a:ext cx="11246405" cy="5083183"/>
          </a:xfrm>
        </p:spPr>
        <p:txBody>
          <a:bodyPr>
            <a:normAutofit/>
          </a:bodyPr>
          <a:lstStyle/>
          <a:p>
            <a:r>
              <a:rPr lang="en-AU" sz="2000" dirty="0" smtClean="0"/>
              <a:t>Training delivery was through virtual rooms with targeted sessions covering theory (Finance Essentials) and two Systems based sessions (Systems Staff Planning and Systems Financial Planning).</a:t>
            </a:r>
          </a:p>
          <a:p>
            <a:r>
              <a:rPr lang="en-AU" sz="2000" dirty="0" smtClean="0"/>
              <a:t>This allowed more flexibility for attendees as to the time and date of sessions and attendees did not need to travel from their schools</a:t>
            </a:r>
          </a:p>
          <a:p>
            <a:r>
              <a:rPr lang="en-AU" sz="2000" dirty="0" smtClean="0"/>
              <a:t>There were two types of Systems based training offered depending on the profile of the school: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Primary (included Primary, Infant, Environmental Ed, Specific Purposes Schools)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Secondary (included Secondary and Central &amp; Community Schools, Intensive English Centres, distance Ed Centres)</a:t>
            </a:r>
          </a:p>
          <a:p>
            <a:r>
              <a:rPr lang="en-AU" sz="2000" dirty="0" smtClean="0"/>
              <a:t>This allowed for the sessions to be tailored to the needs of these school types and was the result of feedback on training in the interim eFPT.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0129-E971-414F-9C50-133062B87FFC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</a:t>
            </a:r>
            <a:r>
              <a:rPr lang="en-US" dirty="0"/>
              <a:t>eFPT Consultation Pack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718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5386" y="335877"/>
            <a:ext cx="11041227" cy="946116"/>
          </a:xfrm>
        </p:spPr>
        <p:txBody>
          <a:bodyPr/>
          <a:lstStyle/>
          <a:p>
            <a:r>
              <a:rPr lang="en-AU" dirty="0" smtClean="0"/>
              <a:t>Training statistics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27381" y="1438940"/>
            <a:ext cx="11246405" cy="5083183"/>
          </a:xfrm>
        </p:spPr>
        <p:txBody>
          <a:bodyPr>
            <a:normAutofit/>
          </a:bodyPr>
          <a:lstStyle/>
          <a:p>
            <a:r>
              <a:rPr lang="en-AU" sz="2000" dirty="0" smtClean="0"/>
              <a:t>School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96% of schools enrolled in one or more sessions (92 schools did not attend any training)</a:t>
            </a:r>
          </a:p>
          <a:p>
            <a:r>
              <a:rPr lang="en-AU" sz="2000" dirty="0" smtClean="0"/>
              <a:t>As of 20 June</a:t>
            </a:r>
          </a:p>
          <a:p>
            <a:endParaRPr lang="en-AU" sz="2000" dirty="0"/>
          </a:p>
          <a:p>
            <a:endParaRPr lang="en-AU" sz="2000" dirty="0" smtClean="0"/>
          </a:p>
          <a:p>
            <a:endParaRPr lang="en-AU" sz="2000" dirty="0"/>
          </a:p>
          <a:p>
            <a:endParaRPr lang="en-AU" sz="2000" dirty="0" smtClean="0"/>
          </a:p>
          <a:p>
            <a:endParaRPr lang="en-AU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E0129-E971-414F-9C50-133062B87FFC}" type="datetime4">
              <a:rPr lang="en-AU" smtClean="0"/>
              <a:t>20 June 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</a:t>
            </a:r>
            <a:r>
              <a:rPr lang="en-US" dirty="0"/>
              <a:t>eFPT Consultation Pack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 dirty="0"/>
              <a:t>Page </a:t>
            </a:r>
            <a:fld id="{4A2A1DA9-8CAF-4BCA-B496-545B076AED2D}" type="slidenum">
              <a:rPr lang="en-AU" smtClean="0"/>
              <a:pPr/>
              <a:t>9</a:t>
            </a:fld>
            <a:endParaRPr lang="en-AU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923785"/>
              </p:ext>
            </p:extLst>
          </p:nvPr>
        </p:nvGraphicFramePr>
        <p:xfrm>
          <a:off x="526468" y="2945632"/>
          <a:ext cx="74260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8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4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2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Sessions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N</a:t>
                      </a:r>
                      <a:r>
                        <a:rPr lang="en-AU" sz="1600" baseline="30000" dirty="0" smtClean="0"/>
                        <a:t>o</a:t>
                      </a:r>
                      <a:r>
                        <a:rPr lang="en-AU" sz="1600" dirty="0" smtClean="0"/>
                        <a:t> of Enrolments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N</a:t>
                      </a:r>
                      <a:r>
                        <a:rPr lang="en-AU" sz="1600" baseline="30000" dirty="0" smtClean="0"/>
                        <a:t>o</a:t>
                      </a:r>
                      <a:r>
                        <a:rPr lang="en-AU" sz="1600" dirty="0" smtClean="0"/>
                        <a:t> Attendees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err="1" smtClean="0"/>
                        <a:t>eFPT</a:t>
                      </a:r>
                      <a:r>
                        <a:rPr lang="en-AU" sz="1600" dirty="0" smtClean="0"/>
                        <a:t> Finance Essentials</a:t>
                      </a:r>
                      <a:r>
                        <a:rPr lang="en-AU" sz="1600" baseline="0" dirty="0" smtClean="0"/>
                        <a:t> Training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2,834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2,832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err="1" smtClean="0"/>
                        <a:t>eFPT</a:t>
                      </a:r>
                      <a:r>
                        <a:rPr lang="en-AU" sz="1600" dirty="0" smtClean="0"/>
                        <a:t> Systems Financial Planning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4,206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4,203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err="1" smtClean="0"/>
                        <a:t>eFPT</a:t>
                      </a:r>
                      <a:r>
                        <a:rPr lang="en-AU" sz="1600" dirty="0" smtClean="0"/>
                        <a:t> Systems</a:t>
                      </a:r>
                      <a:r>
                        <a:rPr lang="en-AU" sz="1600" baseline="0" dirty="0" smtClean="0"/>
                        <a:t> Staff Planning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4,193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4,190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err="1" smtClean="0"/>
                        <a:t>eFPT</a:t>
                      </a:r>
                      <a:r>
                        <a:rPr lang="en-AU" sz="1600" dirty="0" smtClean="0"/>
                        <a:t> Webinars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887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887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Total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12,120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600" dirty="0" smtClean="0"/>
                        <a:t>12,112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5144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TEMPLATEID" val="1e550058-f64c-45c4-a6fc-52ed6e4f2db2"/>
</p:tagLst>
</file>

<file path=ppt/theme/theme1.xml><?xml version="1.0" encoding="utf-8"?>
<a:theme xmlns:a="http://schemas.openxmlformats.org/drawingml/2006/main" name="4_Office Theme">
  <a:themeElements>
    <a:clrScheme name="Dept of Education">
      <a:dk1>
        <a:sysClr val="windowText" lastClr="000000"/>
      </a:dk1>
      <a:lt1>
        <a:sysClr val="window" lastClr="FFFFFF"/>
      </a:lt1>
      <a:dk2>
        <a:srgbClr val="425968"/>
      </a:dk2>
      <a:lt2>
        <a:srgbClr val="EEECE1"/>
      </a:lt2>
      <a:accent1>
        <a:srgbClr val="00ABC3"/>
      </a:accent1>
      <a:accent2>
        <a:srgbClr val="00B178"/>
      </a:accent2>
      <a:accent3>
        <a:srgbClr val="9ACAEB"/>
      </a:accent3>
      <a:accent4>
        <a:srgbClr val="A87EB1"/>
      </a:accent4>
      <a:accent5>
        <a:srgbClr val="4BACC6"/>
      </a:accent5>
      <a:accent6>
        <a:srgbClr val="FFC623"/>
      </a:accent6>
      <a:hlink>
        <a:srgbClr val="0000FF"/>
      </a:hlink>
      <a:folHlink>
        <a:srgbClr val="800080"/>
      </a:folHlink>
    </a:clrScheme>
    <a:fontScheme name="Dept of Education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Dept of Education">
      <a:dk1>
        <a:sysClr val="windowText" lastClr="000000"/>
      </a:dk1>
      <a:lt1>
        <a:sysClr val="window" lastClr="FFFFFF"/>
      </a:lt1>
      <a:dk2>
        <a:srgbClr val="425968"/>
      </a:dk2>
      <a:lt2>
        <a:srgbClr val="EEECE1"/>
      </a:lt2>
      <a:accent1>
        <a:srgbClr val="00ABC3"/>
      </a:accent1>
      <a:accent2>
        <a:srgbClr val="00B178"/>
      </a:accent2>
      <a:accent3>
        <a:srgbClr val="9ACAEB"/>
      </a:accent3>
      <a:accent4>
        <a:srgbClr val="A87EB1"/>
      </a:accent4>
      <a:accent5>
        <a:srgbClr val="4BACC6"/>
      </a:accent5>
      <a:accent6>
        <a:srgbClr val="FFC623"/>
      </a:accent6>
      <a:hlink>
        <a:srgbClr val="0000FF"/>
      </a:hlink>
      <a:folHlink>
        <a:srgbClr val="800080"/>
      </a:folHlink>
    </a:clrScheme>
    <a:fontScheme name="Dept of Education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Dept of Education">
      <a:dk1>
        <a:sysClr val="windowText" lastClr="000000"/>
      </a:dk1>
      <a:lt1>
        <a:sysClr val="window" lastClr="FFFFFF"/>
      </a:lt1>
      <a:dk2>
        <a:srgbClr val="425968"/>
      </a:dk2>
      <a:lt2>
        <a:srgbClr val="EEECE1"/>
      </a:lt2>
      <a:accent1>
        <a:srgbClr val="00ABC3"/>
      </a:accent1>
      <a:accent2>
        <a:srgbClr val="00B178"/>
      </a:accent2>
      <a:accent3>
        <a:srgbClr val="9ACAEB"/>
      </a:accent3>
      <a:accent4>
        <a:srgbClr val="A87EB1"/>
      </a:accent4>
      <a:accent5>
        <a:srgbClr val="4BACC6"/>
      </a:accent5>
      <a:accent6>
        <a:srgbClr val="FFC623"/>
      </a:accent6>
      <a:hlink>
        <a:srgbClr val="0000FF"/>
      </a:hlink>
      <a:folHlink>
        <a:srgbClr val="800080"/>
      </a:folHlink>
    </a:clrScheme>
    <a:fontScheme name="Dept of Education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Dept of Education">
      <a:dk1>
        <a:sysClr val="windowText" lastClr="000000"/>
      </a:dk1>
      <a:lt1>
        <a:sysClr val="window" lastClr="FFFFFF"/>
      </a:lt1>
      <a:dk2>
        <a:srgbClr val="425968"/>
      </a:dk2>
      <a:lt2>
        <a:srgbClr val="EEECE1"/>
      </a:lt2>
      <a:accent1>
        <a:srgbClr val="00ABC3"/>
      </a:accent1>
      <a:accent2>
        <a:srgbClr val="00B178"/>
      </a:accent2>
      <a:accent3>
        <a:srgbClr val="9ACAEB"/>
      </a:accent3>
      <a:accent4>
        <a:srgbClr val="A87EB1"/>
      </a:accent4>
      <a:accent5>
        <a:srgbClr val="4BACC6"/>
      </a:accent5>
      <a:accent6>
        <a:srgbClr val="FFC623"/>
      </a:accent6>
      <a:hlink>
        <a:srgbClr val="0000FF"/>
      </a:hlink>
      <a:folHlink>
        <a:srgbClr val="800080"/>
      </a:folHlink>
    </a:clrScheme>
    <a:fontScheme name="Dept of Education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FirstRun</Template>
  <TotalTime>0</TotalTime>
  <Words>2288</Words>
  <Application>Microsoft Office PowerPoint</Application>
  <PresentationFormat>Widescreen</PresentationFormat>
  <Paragraphs>321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43" baseType="lpstr">
      <vt:lpstr>ＭＳ Ｐゴシック</vt:lpstr>
      <vt:lpstr>SimSun</vt:lpstr>
      <vt:lpstr>Arial</vt:lpstr>
      <vt:lpstr>Arial Narrow</vt:lpstr>
      <vt:lpstr>Calibri</vt:lpstr>
      <vt:lpstr>Calibri Light</vt:lpstr>
      <vt:lpstr>Courier New</vt:lpstr>
      <vt:lpstr>Montserrat</vt:lpstr>
      <vt:lpstr>Montserrat Light</vt:lpstr>
      <vt:lpstr>Times New Roman</vt:lpstr>
      <vt:lpstr>Tw Cen MT</vt:lpstr>
      <vt:lpstr>Wingdings</vt:lpstr>
      <vt:lpstr>4_Office Theme</vt:lpstr>
      <vt:lpstr>3_Office Theme</vt:lpstr>
      <vt:lpstr>1_Office Theme</vt:lpstr>
      <vt:lpstr>2_Office Theme</vt:lpstr>
      <vt:lpstr>Custom Design</vt:lpstr>
      <vt:lpstr>Corporate Finance Corporate Finance Leadership Team</vt:lpstr>
      <vt:lpstr>Enterprise financial planning tool (efpt): UPDATE</vt:lpstr>
      <vt:lpstr>What we’ll cover</vt:lpstr>
      <vt:lpstr>efpt and it’s aims</vt:lpstr>
      <vt:lpstr>who were engaged with</vt:lpstr>
      <vt:lpstr>Overview </vt:lpstr>
      <vt:lpstr>eFPT Release 2</vt:lpstr>
      <vt:lpstr>Training approach</vt:lpstr>
      <vt:lpstr>Training statistics</vt:lpstr>
      <vt:lpstr>Training Feedback</vt:lpstr>
      <vt:lpstr>Training Feedback</vt:lpstr>
      <vt:lpstr>EFPT System usage and Feedback</vt:lpstr>
      <vt:lpstr>EFPT Systems issues</vt:lpstr>
      <vt:lpstr>EFPT next steps</vt:lpstr>
      <vt:lpstr>PowerPoint Presentation</vt:lpstr>
      <vt:lpstr>Sick &amp; facs leave model (SFLM) briefing</vt:lpstr>
      <vt:lpstr>INTRODUCTION</vt:lpstr>
      <vt:lpstr>What is sflm?</vt:lpstr>
      <vt:lpstr>PowerPoint Presentation</vt:lpstr>
      <vt:lpstr>PowerPoint Presentation</vt:lpstr>
      <vt:lpstr>Sample School fact sheet (1/2)</vt:lpstr>
      <vt:lpstr>Sample School fact sheet (2/2)</vt:lpstr>
      <vt:lpstr>PowerPoint Presentation</vt:lpstr>
      <vt:lpstr>How to manage the budget stress (Contd.)</vt:lpstr>
      <vt:lpstr>HOW TO MANAGE UNDERS AND OVERS</vt:lpstr>
      <vt:lpstr>ADDITIONAL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2017-04-11T23:38:06Z</dcterms:created>
  <dcterms:modified xsi:type="dcterms:W3CDTF">2018-06-20T04:56:43Z</dcterms:modified>
</cp:coreProperties>
</file>