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32" y="9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82AA3F8-DE35-454E-99F9-0FD237D42C05}" type="datetimeFigureOut">
              <a:rPr lang="en-AU" smtClean="0"/>
              <a:t>21/06/2018</a:t>
            </a:fld>
            <a:endParaRPr lang="en-A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A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762FC97-10CE-434F-89DE-58F44F1332B6}" type="slidenum">
              <a:rPr lang="en-AU" smtClean="0"/>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AA3F8-DE35-454E-99F9-0FD237D42C05}" type="datetimeFigureOut">
              <a:rPr lang="en-AU" smtClean="0"/>
              <a:t>21/06/2018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AA3F8-DE35-454E-99F9-0FD237D42C05}" type="datetimeFigureOut">
              <a:rPr lang="en-AU" smtClean="0"/>
              <a:t>21/06/2018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AU"/>
          </a:p>
        </p:txBody>
      </p:sp>
      <p:sp>
        <p:nvSpPr>
          <p:cNvPr id="7" name="Title 1"/>
          <p:cNvSpPr txBox="1">
            <a:spLocks/>
          </p:cNvSpPr>
          <p:nvPr userDrawn="1"/>
        </p:nvSpPr>
        <p:spPr>
          <a:xfrm>
            <a:off x="5364088" y="116632"/>
            <a:ext cx="2688731" cy="548680"/>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dirty="0" err="1" smtClean="0"/>
              <a:t>Gonski</a:t>
            </a:r>
            <a:r>
              <a:rPr lang="en-AU" dirty="0" smtClean="0"/>
              <a:t> 2.0</a:t>
            </a:r>
            <a:endParaRPr lang="en-AU" dirty="0"/>
          </a:p>
        </p:txBody>
      </p:sp>
      <p:pic>
        <p:nvPicPr>
          <p:cNvPr id="8" name="Picture 7" descr="nswppalogo2.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20141" y="26732"/>
            <a:ext cx="504056" cy="499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AA3F8-DE35-454E-99F9-0FD237D42C05}" type="datetimeFigureOut">
              <a:rPr lang="en-AU" smtClean="0"/>
              <a:t>21/06/2018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82AA3F8-DE35-454E-99F9-0FD237D42C05}" type="datetimeFigureOut">
              <a:rPr lang="en-AU" smtClean="0"/>
              <a:t>21/06/2018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62FC97-10CE-434F-89DE-58F44F1332B6}" type="slidenum">
              <a:rPr lang="en-AU" smtClean="0"/>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2AA3F8-DE35-454E-99F9-0FD237D42C05}" type="datetimeFigureOut">
              <a:rPr lang="en-AU" smtClean="0"/>
              <a:t>21/06/2018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2AA3F8-DE35-454E-99F9-0FD237D42C05}" type="datetimeFigureOut">
              <a:rPr lang="en-AU" smtClean="0"/>
              <a:t>21/06/2018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AA3F8-DE35-454E-99F9-0FD237D42C05}" type="datetimeFigureOut">
              <a:rPr lang="en-AU" smtClean="0"/>
              <a:t>21/06/2018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82AA3F8-DE35-454E-99F9-0FD237D42C05}" type="datetimeFigureOut">
              <a:rPr lang="en-AU" smtClean="0"/>
              <a:t>21/06/2018</a:t>
            </a:fld>
            <a:endParaRPr lang="en-AU"/>
          </a:p>
        </p:txBody>
      </p:sp>
      <p:sp>
        <p:nvSpPr>
          <p:cNvPr id="7" name="Slide Number Placeholder 6"/>
          <p:cNvSpPr>
            <a:spLocks noGrp="1"/>
          </p:cNvSpPr>
          <p:nvPr>
            <p:ph type="sldNum" sz="quarter" idx="12"/>
          </p:nvPr>
        </p:nvSpPr>
        <p:spPr/>
        <p:txBody>
          <a:bodyPr/>
          <a:lstStyle/>
          <a:p>
            <a:fld id="{2762FC97-10CE-434F-89DE-58F44F1332B6}" type="slidenum">
              <a:rPr lang="en-AU" smtClean="0"/>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A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AA3F8-DE35-454E-99F9-0FD237D42C05}" type="datetimeFigureOut">
              <a:rPr lang="en-AU" smtClean="0"/>
              <a:t>21/06/2018</a:t>
            </a:fld>
            <a:endParaRPr lang="en-A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AU"/>
          </a:p>
        </p:txBody>
      </p:sp>
      <p:sp>
        <p:nvSpPr>
          <p:cNvPr id="7" name="Slide Number Placeholder 6"/>
          <p:cNvSpPr>
            <a:spLocks noGrp="1"/>
          </p:cNvSpPr>
          <p:nvPr>
            <p:ph type="sldNum" sz="quarter" idx="12"/>
          </p:nvPr>
        </p:nvSpPr>
        <p:spPr/>
        <p:txBody>
          <a:bodyPr/>
          <a:lstStyle/>
          <a:p>
            <a:fld id="{2762FC97-10CE-434F-89DE-58F44F1332B6}"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82AA3F8-DE35-454E-99F9-0FD237D42C05}" type="datetimeFigureOut">
              <a:rPr lang="en-AU" smtClean="0"/>
              <a:t>21/06/2018</a:t>
            </a:fld>
            <a:endParaRPr lang="en-A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A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762FC97-10CE-434F-89DE-58F44F1332B6}"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bit.ly/ppagoog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err="1" smtClean="0"/>
              <a:t>Gonski</a:t>
            </a:r>
            <a:r>
              <a:rPr lang="en-AU" dirty="0" smtClean="0"/>
              <a:t> 2.0</a:t>
            </a:r>
            <a:endParaRPr lang="en-AU" dirty="0"/>
          </a:p>
        </p:txBody>
      </p:sp>
      <p:sp>
        <p:nvSpPr>
          <p:cNvPr id="3" name="Subtitle 2"/>
          <p:cNvSpPr>
            <a:spLocks noGrp="1"/>
          </p:cNvSpPr>
          <p:nvPr>
            <p:ph type="subTitle" idx="1"/>
          </p:nvPr>
        </p:nvSpPr>
        <p:spPr/>
        <p:txBody>
          <a:bodyPr>
            <a:normAutofit fontScale="92500" lnSpcReduction="10000"/>
          </a:bodyPr>
          <a:lstStyle/>
          <a:p>
            <a:r>
              <a:rPr lang="en-AU" dirty="0"/>
              <a:t>Through Growth to Achievement: Report of the Review to Achieve Educational Excellence in Australian Schools </a:t>
            </a:r>
          </a:p>
        </p:txBody>
      </p:sp>
      <p:pic>
        <p:nvPicPr>
          <p:cNvPr id="4" name="Picture 3" descr="nswppalogo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3068959"/>
            <a:ext cx="746728" cy="739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9297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7</a:t>
            </a:r>
            <a:endParaRPr lang="en-AU" dirty="0"/>
          </a:p>
        </p:txBody>
      </p:sp>
      <p:sp>
        <p:nvSpPr>
          <p:cNvPr id="3" name="Content Placeholder 2"/>
          <p:cNvSpPr>
            <a:spLocks noGrp="1"/>
          </p:cNvSpPr>
          <p:nvPr>
            <p:ph idx="1"/>
          </p:nvPr>
        </p:nvSpPr>
        <p:spPr/>
        <p:txBody>
          <a:bodyPr/>
          <a:lstStyle/>
          <a:p>
            <a:r>
              <a:rPr lang="en-AU" dirty="0"/>
              <a:t>Prioritise the acquisition of general capabilities by using learning progressions to support clear and structured approaches to their teaching, assessment, reporting and integration with learning areas</a:t>
            </a:r>
            <a:endParaRPr lang="en-AU" dirty="0"/>
          </a:p>
        </p:txBody>
      </p:sp>
    </p:spTree>
    <p:extLst>
      <p:ext uri="{BB962C8B-B14F-4D97-AF65-F5344CB8AC3E}">
        <p14:creationId xmlns:p14="http://schemas.microsoft.com/office/powerpoint/2010/main" val="85622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8</a:t>
            </a:r>
            <a:endParaRPr lang="en-AU" dirty="0"/>
          </a:p>
        </p:txBody>
      </p:sp>
      <p:sp>
        <p:nvSpPr>
          <p:cNvPr id="3" name="Content Placeholder 2"/>
          <p:cNvSpPr>
            <a:spLocks noGrp="1"/>
          </p:cNvSpPr>
          <p:nvPr>
            <p:ph idx="1"/>
          </p:nvPr>
        </p:nvSpPr>
        <p:spPr/>
        <p:txBody>
          <a:bodyPr/>
          <a:lstStyle/>
          <a:p>
            <a:r>
              <a:rPr lang="en-AU" dirty="0"/>
              <a:t>Strengthen school–community engagement to enrich student learning through the establishment of mechanisms to facilitate quality partnerships between schools, employers, members of the community, community organisations and tertiary institutions</a:t>
            </a:r>
            <a:endParaRPr lang="en-AU" dirty="0"/>
          </a:p>
        </p:txBody>
      </p:sp>
    </p:spTree>
    <p:extLst>
      <p:ext uri="{BB962C8B-B14F-4D97-AF65-F5344CB8AC3E}">
        <p14:creationId xmlns:p14="http://schemas.microsoft.com/office/powerpoint/2010/main" val="127920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9</a:t>
            </a:r>
            <a:endParaRPr lang="en-AU" dirty="0"/>
          </a:p>
        </p:txBody>
      </p:sp>
      <p:sp>
        <p:nvSpPr>
          <p:cNvPr id="3" name="Content Placeholder 2"/>
          <p:cNvSpPr>
            <a:spLocks noGrp="1"/>
          </p:cNvSpPr>
          <p:nvPr>
            <p:ph idx="1"/>
          </p:nvPr>
        </p:nvSpPr>
        <p:spPr/>
        <p:txBody>
          <a:bodyPr/>
          <a:lstStyle/>
          <a:p>
            <a:r>
              <a:rPr lang="en-AU" dirty="0"/>
              <a:t>Establish a comprehensive, national and independent inquiry to investigate and review the objectives, curriculum, assessment provisions and delivery structures for senior secondary schooling, to report within twelve months</a:t>
            </a:r>
            <a:endParaRPr lang="en-AU" dirty="0"/>
          </a:p>
        </p:txBody>
      </p:sp>
    </p:spTree>
    <p:extLst>
      <p:ext uri="{BB962C8B-B14F-4D97-AF65-F5344CB8AC3E}">
        <p14:creationId xmlns:p14="http://schemas.microsoft.com/office/powerpoint/2010/main" val="2191850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10</a:t>
            </a:r>
            <a:endParaRPr lang="en-AU" dirty="0"/>
          </a:p>
        </p:txBody>
      </p:sp>
      <p:sp>
        <p:nvSpPr>
          <p:cNvPr id="3" name="Content Placeholder 2"/>
          <p:cNvSpPr>
            <a:spLocks noGrp="1"/>
          </p:cNvSpPr>
          <p:nvPr>
            <p:ph idx="1"/>
          </p:nvPr>
        </p:nvSpPr>
        <p:spPr/>
        <p:txBody>
          <a:bodyPr/>
          <a:lstStyle/>
          <a:p>
            <a:r>
              <a:rPr lang="en-AU" dirty="0"/>
              <a:t>Accelerate the development of contemporary pedagogy through the use of collaboration, mentoring, observation, and feedback, including from colleagues and students, by incorporating these practices into the core role of teachers and creating the conditions to enable teachers to engage in them</a:t>
            </a:r>
            <a:endParaRPr lang="en-AU" dirty="0"/>
          </a:p>
        </p:txBody>
      </p:sp>
    </p:spTree>
    <p:extLst>
      <p:ext uri="{BB962C8B-B14F-4D97-AF65-F5344CB8AC3E}">
        <p14:creationId xmlns:p14="http://schemas.microsoft.com/office/powerpoint/2010/main" val="3035185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11</a:t>
            </a:r>
            <a:endParaRPr lang="en-AU" dirty="0"/>
          </a:p>
        </p:txBody>
      </p:sp>
      <p:sp>
        <p:nvSpPr>
          <p:cNvPr id="3" name="Content Placeholder 2"/>
          <p:cNvSpPr>
            <a:spLocks noGrp="1"/>
          </p:cNvSpPr>
          <p:nvPr>
            <p:ph idx="1"/>
          </p:nvPr>
        </p:nvSpPr>
        <p:spPr/>
        <p:txBody>
          <a:bodyPr/>
          <a:lstStyle/>
          <a:p>
            <a:r>
              <a:rPr lang="en-AU" dirty="0"/>
              <a:t>Develop a new online and on demand student learning assessment tool based on the Australian Curriculum learning progressions</a:t>
            </a:r>
            <a:endParaRPr lang="en-AU" dirty="0"/>
          </a:p>
        </p:txBody>
      </p:sp>
    </p:spTree>
    <p:extLst>
      <p:ext uri="{BB962C8B-B14F-4D97-AF65-F5344CB8AC3E}">
        <p14:creationId xmlns:p14="http://schemas.microsoft.com/office/powerpoint/2010/main" val="1705757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12</a:t>
            </a:r>
            <a:endParaRPr lang="en-AU" dirty="0"/>
          </a:p>
        </p:txBody>
      </p:sp>
      <p:sp>
        <p:nvSpPr>
          <p:cNvPr id="3" name="Content Placeholder 2"/>
          <p:cNvSpPr>
            <a:spLocks noGrp="1"/>
          </p:cNvSpPr>
          <p:nvPr>
            <p:ph idx="1"/>
          </p:nvPr>
        </p:nvSpPr>
        <p:spPr/>
        <p:txBody>
          <a:bodyPr/>
          <a:lstStyle/>
          <a:p>
            <a:r>
              <a:rPr lang="en-AU" dirty="0"/>
              <a:t>Create the conditions necessary to enable teachers to effectively engage and benefit from professional learning in the use of the Australian Curriculum learning progressions, the new online formative assessment tool and tailored teaching practices to maximise student learning growth</a:t>
            </a:r>
            <a:endParaRPr lang="en-AU" dirty="0"/>
          </a:p>
        </p:txBody>
      </p:sp>
    </p:spTree>
    <p:extLst>
      <p:ext uri="{BB962C8B-B14F-4D97-AF65-F5344CB8AC3E}">
        <p14:creationId xmlns:p14="http://schemas.microsoft.com/office/powerpoint/2010/main" val="16594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13</a:t>
            </a:r>
            <a:endParaRPr lang="en-AU" dirty="0"/>
          </a:p>
        </p:txBody>
      </p:sp>
      <p:sp>
        <p:nvSpPr>
          <p:cNvPr id="3" name="Content Placeholder 2"/>
          <p:cNvSpPr>
            <a:spLocks noGrp="1"/>
          </p:cNvSpPr>
          <p:nvPr>
            <p:ph idx="1"/>
          </p:nvPr>
        </p:nvSpPr>
        <p:spPr/>
        <p:txBody>
          <a:bodyPr/>
          <a:lstStyle/>
          <a:p>
            <a:r>
              <a:rPr lang="en-AU" dirty="0"/>
              <a:t>Create a continuously improving profession through the provision of high-quality professional learning for teachers appropriate to their career stage, development needs and the changes rapidly occurring in society</a:t>
            </a:r>
            <a:endParaRPr lang="en-AU" dirty="0"/>
          </a:p>
        </p:txBody>
      </p:sp>
    </p:spTree>
    <p:extLst>
      <p:ext uri="{BB962C8B-B14F-4D97-AF65-F5344CB8AC3E}">
        <p14:creationId xmlns:p14="http://schemas.microsoft.com/office/powerpoint/2010/main" val="1377504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14</a:t>
            </a:r>
            <a:endParaRPr lang="en-AU" dirty="0"/>
          </a:p>
        </p:txBody>
      </p:sp>
      <p:sp>
        <p:nvSpPr>
          <p:cNvPr id="3" name="Content Placeholder 2"/>
          <p:cNvSpPr>
            <a:spLocks noGrp="1"/>
          </p:cNvSpPr>
          <p:nvPr>
            <p:ph idx="1"/>
          </p:nvPr>
        </p:nvSpPr>
        <p:spPr/>
        <p:txBody>
          <a:bodyPr/>
          <a:lstStyle/>
          <a:p>
            <a:r>
              <a:rPr lang="en-AU" dirty="0"/>
              <a:t>Develop a comprehensive national teacher workforce strategy to better match supply with workforce demands including skill and capability requirements</a:t>
            </a:r>
            <a:endParaRPr lang="en-AU" dirty="0"/>
          </a:p>
        </p:txBody>
      </p:sp>
    </p:spTree>
    <p:extLst>
      <p:ext uri="{BB962C8B-B14F-4D97-AF65-F5344CB8AC3E}">
        <p14:creationId xmlns:p14="http://schemas.microsoft.com/office/powerpoint/2010/main" val="203626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15</a:t>
            </a:r>
            <a:endParaRPr lang="en-AU" dirty="0"/>
          </a:p>
        </p:txBody>
      </p:sp>
      <p:sp>
        <p:nvSpPr>
          <p:cNvPr id="3" name="Content Placeholder 2"/>
          <p:cNvSpPr>
            <a:spLocks noGrp="1"/>
          </p:cNvSpPr>
          <p:nvPr>
            <p:ph idx="1"/>
          </p:nvPr>
        </p:nvSpPr>
        <p:spPr/>
        <p:txBody>
          <a:bodyPr/>
          <a:lstStyle/>
          <a:p>
            <a:r>
              <a:rPr lang="en-AU" dirty="0"/>
              <a:t>Create the conditions to enable teachers to engage in effective induction practices aligned with the nationally endorsed Graduate to Proficient: Australian guidelines for teacher induction and monitor and evaluate the effectiveness of the practices implemented by schools</a:t>
            </a:r>
            <a:endParaRPr lang="en-AU" dirty="0"/>
          </a:p>
        </p:txBody>
      </p:sp>
    </p:spTree>
    <p:extLst>
      <p:ext uri="{BB962C8B-B14F-4D97-AF65-F5344CB8AC3E}">
        <p14:creationId xmlns:p14="http://schemas.microsoft.com/office/powerpoint/2010/main" val="11789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16</a:t>
            </a:r>
            <a:endParaRPr lang="en-AU" dirty="0"/>
          </a:p>
        </p:txBody>
      </p:sp>
      <p:sp>
        <p:nvSpPr>
          <p:cNvPr id="3" name="Content Placeholder 2"/>
          <p:cNvSpPr>
            <a:spLocks noGrp="1"/>
          </p:cNvSpPr>
          <p:nvPr>
            <p:ph idx="1"/>
          </p:nvPr>
        </p:nvSpPr>
        <p:spPr/>
        <p:txBody>
          <a:bodyPr/>
          <a:lstStyle/>
          <a:p>
            <a:r>
              <a:rPr lang="en-AU" dirty="0"/>
              <a:t>Create and provide opportunities for implementation of structured career pathways for teachers with clearly defined roles and development streams that allow for accelerated progression and provide the opportunity for remuneration, recognition and allocation of responsibilities based on expertise</a:t>
            </a:r>
            <a:endParaRPr lang="en-AU" dirty="0"/>
          </a:p>
        </p:txBody>
      </p:sp>
    </p:spTree>
    <p:extLst>
      <p:ext uri="{BB962C8B-B14F-4D97-AF65-F5344CB8AC3E}">
        <p14:creationId xmlns:p14="http://schemas.microsoft.com/office/powerpoint/2010/main" val="67110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Three Priorities</a:t>
            </a:r>
            <a:endParaRPr lang="en-AU" dirty="0"/>
          </a:p>
        </p:txBody>
      </p:sp>
      <p:sp>
        <p:nvSpPr>
          <p:cNvPr id="3" name="Content Placeholder 2"/>
          <p:cNvSpPr>
            <a:spLocks noGrp="1"/>
          </p:cNvSpPr>
          <p:nvPr>
            <p:ph idx="1"/>
          </p:nvPr>
        </p:nvSpPr>
        <p:spPr/>
        <p:txBody>
          <a:bodyPr/>
          <a:lstStyle/>
          <a:p>
            <a:r>
              <a:rPr lang="en-AU" dirty="0" smtClean="0"/>
              <a:t>Deliver at least one year’s growth in learning for every student in every year</a:t>
            </a:r>
          </a:p>
          <a:p>
            <a:r>
              <a:rPr lang="en-AU" dirty="0" smtClean="0"/>
              <a:t>Equip every student to be a creative, connected and engaged learner in a rapidly changing world</a:t>
            </a:r>
          </a:p>
          <a:p>
            <a:r>
              <a:rPr lang="en-AU" dirty="0" smtClean="0"/>
              <a:t>Cultivate an adaptive, innovative and continuously improving education system</a:t>
            </a:r>
            <a:endParaRPr lang="en-AU" dirty="0"/>
          </a:p>
        </p:txBody>
      </p:sp>
    </p:spTree>
    <p:extLst>
      <p:ext uri="{BB962C8B-B14F-4D97-AF65-F5344CB8AC3E}">
        <p14:creationId xmlns:p14="http://schemas.microsoft.com/office/powerpoint/2010/main" val="132616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17</a:t>
            </a:r>
            <a:endParaRPr lang="en-AU" dirty="0"/>
          </a:p>
        </p:txBody>
      </p:sp>
      <p:sp>
        <p:nvSpPr>
          <p:cNvPr id="3" name="Content Placeholder 2"/>
          <p:cNvSpPr>
            <a:spLocks noGrp="1"/>
          </p:cNvSpPr>
          <p:nvPr>
            <p:ph idx="1"/>
          </p:nvPr>
        </p:nvSpPr>
        <p:spPr/>
        <p:txBody>
          <a:bodyPr/>
          <a:lstStyle/>
          <a:p>
            <a:r>
              <a:rPr lang="en-AU" dirty="0"/>
              <a:t>Review and revise the Australian Professional Standard for Principals to prioritise leadership of learning and make maximising the learning growth of every student every year their key focus</a:t>
            </a:r>
            <a:endParaRPr lang="en-AU" dirty="0"/>
          </a:p>
        </p:txBody>
      </p:sp>
    </p:spTree>
    <p:extLst>
      <p:ext uri="{BB962C8B-B14F-4D97-AF65-F5344CB8AC3E}">
        <p14:creationId xmlns:p14="http://schemas.microsoft.com/office/powerpoint/2010/main" val="209173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18</a:t>
            </a:r>
            <a:endParaRPr lang="en-AU" dirty="0"/>
          </a:p>
        </p:txBody>
      </p:sp>
      <p:sp>
        <p:nvSpPr>
          <p:cNvPr id="3" name="Content Placeholder 2"/>
          <p:cNvSpPr>
            <a:spLocks noGrp="1"/>
          </p:cNvSpPr>
          <p:nvPr>
            <p:ph idx="1"/>
          </p:nvPr>
        </p:nvSpPr>
        <p:spPr/>
        <p:txBody>
          <a:bodyPr/>
          <a:lstStyle/>
          <a:p>
            <a:r>
              <a:rPr lang="en-AU" dirty="0"/>
              <a:t>Ensure principals have the professional autonomy and accountability required to lead their school on the improvement journey most relevant to their starting point</a:t>
            </a:r>
            <a:endParaRPr lang="en-AU" dirty="0"/>
          </a:p>
        </p:txBody>
      </p:sp>
    </p:spTree>
    <p:extLst>
      <p:ext uri="{BB962C8B-B14F-4D97-AF65-F5344CB8AC3E}">
        <p14:creationId xmlns:p14="http://schemas.microsoft.com/office/powerpoint/2010/main" val="129956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19</a:t>
            </a:r>
            <a:endParaRPr lang="en-AU" dirty="0"/>
          </a:p>
        </p:txBody>
      </p:sp>
      <p:sp>
        <p:nvSpPr>
          <p:cNvPr id="3" name="Content Placeholder 2"/>
          <p:cNvSpPr>
            <a:spLocks noGrp="1"/>
          </p:cNvSpPr>
          <p:nvPr>
            <p:ph idx="1"/>
          </p:nvPr>
        </p:nvSpPr>
        <p:spPr/>
        <p:txBody>
          <a:bodyPr/>
          <a:lstStyle/>
          <a:p>
            <a:r>
              <a:rPr lang="en-AU" dirty="0"/>
              <a:t>Create and provide opportunities to implement a structured career pathway for school leaders which articulates clearly defined roles and development streams for middle leaders through to experienced principals and provides the opportunity for remuneration, recognition and allocation of responsibilities appropriate to the role</a:t>
            </a:r>
            <a:endParaRPr lang="en-AU" dirty="0"/>
          </a:p>
        </p:txBody>
      </p:sp>
    </p:spTree>
    <p:extLst>
      <p:ext uri="{BB962C8B-B14F-4D97-AF65-F5344CB8AC3E}">
        <p14:creationId xmlns:p14="http://schemas.microsoft.com/office/powerpoint/2010/main" val="235550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20</a:t>
            </a:r>
            <a:endParaRPr lang="en-AU" dirty="0"/>
          </a:p>
        </p:txBody>
      </p:sp>
      <p:sp>
        <p:nvSpPr>
          <p:cNvPr id="3" name="Content Placeholder 2"/>
          <p:cNvSpPr>
            <a:spLocks noGrp="1"/>
          </p:cNvSpPr>
          <p:nvPr>
            <p:ph idx="1"/>
          </p:nvPr>
        </p:nvSpPr>
        <p:spPr/>
        <p:txBody>
          <a:bodyPr/>
          <a:lstStyle/>
          <a:p>
            <a:r>
              <a:rPr lang="en-AU" dirty="0"/>
              <a:t>Provide school leaders with access to a variety of professional learning opportunities appropriate to their career stage and development needs and recognise and harness the skills and experience of high-performing principals by enabling them to share their expertise across schools and throughout the system</a:t>
            </a:r>
            <a:endParaRPr lang="en-AU" dirty="0"/>
          </a:p>
        </p:txBody>
      </p:sp>
    </p:spTree>
    <p:extLst>
      <p:ext uri="{BB962C8B-B14F-4D97-AF65-F5344CB8AC3E}">
        <p14:creationId xmlns:p14="http://schemas.microsoft.com/office/powerpoint/2010/main" val="144099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21</a:t>
            </a:r>
            <a:endParaRPr lang="en-AU" dirty="0"/>
          </a:p>
        </p:txBody>
      </p:sp>
      <p:sp>
        <p:nvSpPr>
          <p:cNvPr id="3" name="Content Placeholder 2"/>
          <p:cNvSpPr>
            <a:spLocks noGrp="1"/>
          </p:cNvSpPr>
          <p:nvPr>
            <p:ph idx="1"/>
          </p:nvPr>
        </p:nvSpPr>
        <p:spPr/>
        <p:txBody>
          <a:bodyPr/>
          <a:lstStyle/>
          <a:p>
            <a:r>
              <a:rPr lang="en-AU" dirty="0"/>
              <a:t>Enhance school and system internal self- review and external quality assurance processes, for the purposes of monitoring and reviewing student learning gain</a:t>
            </a:r>
            <a:endParaRPr lang="en-AU" dirty="0"/>
          </a:p>
        </p:txBody>
      </p:sp>
    </p:spTree>
    <p:extLst>
      <p:ext uri="{BB962C8B-B14F-4D97-AF65-F5344CB8AC3E}">
        <p14:creationId xmlns:p14="http://schemas.microsoft.com/office/powerpoint/2010/main" val="131893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22</a:t>
            </a:r>
            <a:endParaRPr lang="en-AU" dirty="0"/>
          </a:p>
        </p:txBody>
      </p:sp>
      <p:sp>
        <p:nvSpPr>
          <p:cNvPr id="3" name="Content Placeholder 2"/>
          <p:cNvSpPr>
            <a:spLocks noGrp="1"/>
          </p:cNvSpPr>
          <p:nvPr>
            <p:ph idx="1"/>
          </p:nvPr>
        </p:nvSpPr>
        <p:spPr/>
        <p:txBody>
          <a:bodyPr/>
          <a:lstStyle/>
          <a:p>
            <a:r>
              <a:rPr lang="en-AU" dirty="0"/>
              <a:t>Accelerate the introduction of a national Unique Student Identifier for all students to be used throughout their schooling</a:t>
            </a:r>
            <a:endParaRPr lang="en-AU" dirty="0"/>
          </a:p>
        </p:txBody>
      </p:sp>
    </p:spTree>
    <p:extLst>
      <p:ext uri="{BB962C8B-B14F-4D97-AF65-F5344CB8AC3E}">
        <p14:creationId xmlns:p14="http://schemas.microsoft.com/office/powerpoint/2010/main" val="385821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23</a:t>
            </a:r>
            <a:endParaRPr lang="en-AU" dirty="0"/>
          </a:p>
        </p:txBody>
      </p:sp>
      <p:sp>
        <p:nvSpPr>
          <p:cNvPr id="3" name="Content Placeholder 2"/>
          <p:cNvSpPr>
            <a:spLocks noGrp="1"/>
          </p:cNvSpPr>
          <p:nvPr>
            <p:ph idx="1"/>
          </p:nvPr>
        </p:nvSpPr>
        <p:spPr/>
        <p:txBody>
          <a:bodyPr/>
          <a:lstStyle/>
          <a:p>
            <a:r>
              <a:rPr lang="en-AU" dirty="0"/>
              <a:t>Establish an independent institution to coordinate the strategic development of a national research and evidence base through the sourcing and generating of research, and the synthesising and promotion of educational evidence that can be easily accessed and implemented to improve student outcomes</a:t>
            </a:r>
            <a:endParaRPr lang="en-AU" dirty="0"/>
          </a:p>
        </p:txBody>
      </p:sp>
    </p:spTree>
    <p:extLst>
      <p:ext uri="{BB962C8B-B14F-4D97-AF65-F5344CB8AC3E}">
        <p14:creationId xmlns:p14="http://schemas.microsoft.com/office/powerpoint/2010/main" val="2043044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Our preferred implementation</a:t>
            </a:r>
            <a:endParaRPr lang="en-AU" dirty="0"/>
          </a:p>
        </p:txBody>
      </p:sp>
      <p:sp>
        <p:nvSpPr>
          <p:cNvPr id="3" name="Content Placeholder 2"/>
          <p:cNvSpPr>
            <a:spLocks noGrp="1"/>
          </p:cNvSpPr>
          <p:nvPr>
            <p:ph idx="1"/>
          </p:nvPr>
        </p:nvSpPr>
        <p:spPr>
          <a:xfrm>
            <a:off x="1043492" y="2323652"/>
            <a:ext cx="6777317" cy="4057676"/>
          </a:xfrm>
        </p:spPr>
        <p:txBody>
          <a:bodyPr>
            <a:normAutofit/>
          </a:bodyPr>
          <a:lstStyle/>
          <a:p>
            <a:r>
              <a:rPr lang="en-AU" dirty="0" smtClean="0"/>
              <a:t>What is our preferred implementation of these recommendations?</a:t>
            </a:r>
          </a:p>
          <a:p>
            <a:endParaRPr lang="en-AU" dirty="0"/>
          </a:p>
        </p:txBody>
      </p:sp>
    </p:spTree>
    <p:extLst>
      <p:ext uri="{BB962C8B-B14F-4D97-AF65-F5344CB8AC3E}">
        <p14:creationId xmlns:p14="http://schemas.microsoft.com/office/powerpoint/2010/main" val="3029675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Our preferred implementation</a:t>
            </a:r>
            <a:endParaRPr lang="en-AU" dirty="0"/>
          </a:p>
        </p:txBody>
      </p:sp>
      <p:sp>
        <p:nvSpPr>
          <p:cNvPr id="3" name="Content Placeholder 2"/>
          <p:cNvSpPr>
            <a:spLocks noGrp="1"/>
          </p:cNvSpPr>
          <p:nvPr>
            <p:ph idx="1"/>
          </p:nvPr>
        </p:nvSpPr>
        <p:spPr>
          <a:xfrm>
            <a:off x="1043492" y="2323652"/>
            <a:ext cx="6777317" cy="4057676"/>
          </a:xfrm>
        </p:spPr>
        <p:txBody>
          <a:bodyPr>
            <a:normAutofit/>
          </a:bodyPr>
          <a:lstStyle/>
          <a:p>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2038197148"/>
              </p:ext>
            </p:extLst>
          </p:nvPr>
        </p:nvGraphicFramePr>
        <p:xfrm>
          <a:off x="899592" y="2420888"/>
          <a:ext cx="7345436" cy="3200400"/>
        </p:xfrm>
        <a:graphic>
          <a:graphicData uri="http://schemas.openxmlformats.org/drawingml/2006/table">
            <a:tbl>
              <a:tblPr firstRow="1" firstCol="1" bandRow="1">
                <a:tableStyleId>{5C22544A-7EE6-4342-B048-85BDC9FD1C3A}</a:tableStyleId>
              </a:tblPr>
              <a:tblGrid>
                <a:gridCol w="2448020"/>
                <a:gridCol w="2448708"/>
                <a:gridCol w="2448708"/>
              </a:tblGrid>
              <a:tr h="378827">
                <a:tc>
                  <a:txBody>
                    <a:bodyPr/>
                    <a:lstStyle/>
                    <a:p>
                      <a:pPr algn="ctr">
                        <a:spcAft>
                          <a:spcPts val="0"/>
                        </a:spcAft>
                      </a:pPr>
                      <a:r>
                        <a:rPr lang="en-AU" sz="1400" dirty="0">
                          <a:effectLst/>
                        </a:rPr>
                        <a:t>Report recommendation</a:t>
                      </a:r>
                      <a:endParaRPr lang="en-AU" sz="1400" dirty="0">
                        <a:effectLst/>
                        <a:latin typeface="Calibri"/>
                        <a:ea typeface="Calibri"/>
                        <a:cs typeface="Times New Roman"/>
                      </a:endParaRPr>
                    </a:p>
                  </a:txBody>
                  <a:tcPr marL="68519" marR="68519" marT="0" marB="0"/>
                </a:tc>
                <a:tc>
                  <a:txBody>
                    <a:bodyPr/>
                    <a:lstStyle/>
                    <a:p>
                      <a:pPr algn="ctr">
                        <a:spcAft>
                          <a:spcPts val="0"/>
                        </a:spcAft>
                      </a:pPr>
                      <a:r>
                        <a:rPr lang="en-AU" sz="1400" dirty="0">
                          <a:effectLst/>
                        </a:rPr>
                        <a:t>What it means</a:t>
                      </a:r>
                      <a:endParaRPr lang="en-AU" sz="1400" dirty="0">
                        <a:effectLst/>
                        <a:latin typeface="Calibri"/>
                        <a:ea typeface="Calibri"/>
                        <a:cs typeface="Times New Roman"/>
                      </a:endParaRPr>
                    </a:p>
                  </a:txBody>
                  <a:tcPr marL="68519" marR="68519" marT="0" marB="0"/>
                </a:tc>
                <a:tc>
                  <a:txBody>
                    <a:bodyPr/>
                    <a:lstStyle/>
                    <a:p>
                      <a:pPr algn="ctr">
                        <a:spcAft>
                          <a:spcPts val="0"/>
                        </a:spcAft>
                      </a:pPr>
                      <a:r>
                        <a:rPr lang="en-AU" sz="1400">
                          <a:effectLst/>
                        </a:rPr>
                        <a:t>Notes re our preferred implementation</a:t>
                      </a:r>
                      <a:endParaRPr lang="en-AU" sz="1400">
                        <a:effectLst/>
                        <a:latin typeface="Calibri"/>
                        <a:ea typeface="Calibri"/>
                        <a:cs typeface="Times New Roman"/>
                      </a:endParaRPr>
                    </a:p>
                  </a:txBody>
                  <a:tcPr marL="68519" marR="68519" marT="0" marB="0"/>
                </a:tc>
              </a:tr>
              <a:tr h="1894127">
                <a:tc>
                  <a:txBody>
                    <a:bodyPr/>
                    <a:lstStyle/>
                    <a:p>
                      <a:pPr>
                        <a:spcAft>
                          <a:spcPts val="0"/>
                        </a:spcAft>
                      </a:pPr>
                      <a:r>
                        <a:rPr lang="en-AU" sz="1400" dirty="0">
                          <a:effectLst/>
                        </a:rPr>
                        <a:t>1. Embed a focus on individual student achievement through continuous learning progress in the policies and practices of all schools and systems, with the expectation that each student should achieve at least one year’s growth throughout each year of schooling</a:t>
                      </a:r>
                      <a:endParaRPr lang="en-AU" sz="1400" dirty="0">
                        <a:effectLst/>
                        <a:latin typeface="Calibri"/>
                        <a:ea typeface="Calibri"/>
                        <a:cs typeface="Times New Roman"/>
                      </a:endParaRPr>
                    </a:p>
                  </a:txBody>
                  <a:tcPr marL="68519" marR="68519" marT="0" marB="0"/>
                </a:tc>
                <a:tc>
                  <a:txBody>
                    <a:bodyPr/>
                    <a:lstStyle/>
                    <a:p>
                      <a:pPr marL="342900" lvl="0" indent="-342900">
                        <a:spcAft>
                          <a:spcPts val="0"/>
                        </a:spcAft>
                        <a:buFont typeface="Symbol"/>
                        <a:buChar char=""/>
                      </a:pPr>
                      <a:r>
                        <a:rPr lang="en-AU" sz="1400" dirty="0">
                          <a:effectLst/>
                        </a:rPr>
                        <a:t>Every student should get a year’s worth of learning for every year at school. </a:t>
                      </a:r>
                    </a:p>
                    <a:p>
                      <a:pPr marL="342900" lvl="0" indent="-342900">
                        <a:spcAft>
                          <a:spcPts val="0"/>
                        </a:spcAft>
                        <a:buFont typeface="Symbol"/>
                        <a:buChar char=""/>
                      </a:pPr>
                      <a:r>
                        <a:rPr lang="en-AU" sz="1400" dirty="0">
                          <a:effectLst/>
                        </a:rPr>
                        <a:t>The more a student learns each year, the more that student will achieve while at school. </a:t>
                      </a:r>
                    </a:p>
                    <a:p>
                      <a:pPr marL="342900" lvl="0" indent="-342900">
                        <a:spcAft>
                          <a:spcPts val="0"/>
                        </a:spcAft>
                        <a:buFont typeface="Symbol"/>
                        <a:buChar char=""/>
                      </a:pPr>
                      <a:r>
                        <a:rPr lang="en-AU" sz="1400" dirty="0">
                          <a:effectLst/>
                        </a:rPr>
                        <a:t>Schools and Education authorities should make this their central focus.</a:t>
                      </a:r>
                      <a:endParaRPr lang="en-AU" sz="1400" dirty="0">
                        <a:effectLst/>
                        <a:latin typeface="Calibri"/>
                        <a:ea typeface="Calibri"/>
                        <a:cs typeface="Times New Roman"/>
                      </a:endParaRPr>
                    </a:p>
                  </a:txBody>
                  <a:tcPr marL="68519" marR="68519" marT="0" marB="0"/>
                </a:tc>
                <a:tc>
                  <a:txBody>
                    <a:bodyPr/>
                    <a:lstStyle/>
                    <a:p>
                      <a:pPr>
                        <a:spcAft>
                          <a:spcPts val="0"/>
                        </a:spcAft>
                      </a:pPr>
                      <a:r>
                        <a:rPr lang="en-AU" sz="1400" dirty="0">
                          <a:effectLst/>
                        </a:rPr>
                        <a:t> </a:t>
                      </a:r>
                      <a:endParaRPr lang="en-AU" sz="1400" dirty="0">
                        <a:effectLst/>
                        <a:latin typeface="Calibri"/>
                        <a:ea typeface="Calibri"/>
                        <a:cs typeface="Times New Roman"/>
                      </a:endParaRPr>
                    </a:p>
                  </a:txBody>
                  <a:tcPr marL="68519" marR="68519" marT="0" marB="0"/>
                </a:tc>
              </a:tr>
            </a:tbl>
          </a:graphicData>
        </a:graphic>
      </p:graphicFrame>
    </p:spTree>
    <p:extLst>
      <p:ext uri="{BB962C8B-B14F-4D97-AF65-F5344CB8AC3E}">
        <p14:creationId xmlns:p14="http://schemas.microsoft.com/office/powerpoint/2010/main" val="3993055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Our preferred implementation</a:t>
            </a:r>
            <a:endParaRPr lang="en-AU" dirty="0"/>
          </a:p>
        </p:txBody>
      </p:sp>
      <p:sp>
        <p:nvSpPr>
          <p:cNvPr id="3" name="Content Placeholder 2"/>
          <p:cNvSpPr>
            <a:spLocks noGrp="1"/>
          </p:cNvSpPr>
          <p:nvPr>
            <p:ph idx="1"/>
          </p:nvPr>
        </p:nvSpPr>
        <p:spPr>
          <a:xfrm>
            <a:off x="1043492" y="2323652"/>
            <a:ext cx="6777317" cy="4057676"/>
          </a:xfrm>
        </p:spPr>
        <p:txBody>
          <a:bodyPr>
            <a:normAutofit/>
          </a:bodyPr>
          <a:lstStyle/>
          <a:p>
            <a:r>
              <a:rPr lang="en-AU" dirty="0" smtClean="0"/>
              <a:t>What is our preferred implementation of these recommendations?</a:t>
            </a:r>
          </a:p>
          <a:p>
            <a:endParaRPr lang="en-AU" dirty="0" smtClean="0"/>
          </a:p>
          <a:p>
            <a:r>
              <a:rPr lang="en-AU" b="1" u="sng" dirty="0">
                <a:hlinkClick r:id="rId2"/>
              </a:rPr>
              <a:t>http://bit.ly/ppagoogle</a:t>
            </a:r>
            <a:endParaRPr lang="en-AU" dirty="0"/>
          </a:p>
        </p:txBody>
      </p:sp>
    </p:spTree>
    <p:extLst>
      <p:ext uri="{BB962C8B-B14F-4D97-AF65-F5344CB8AC3E}">
        <p14:creationId xmlns:p14="http://schemas.microsoft.com/office/powerpoint/2010/main" val="39930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Recommendations across five areas</a:t>
            </a:r>
            <a:endParaRPr lang="en-AU" dirty="0"/>
          </a:p>
        </p:txBody>
      </p:sp>
      <p:sp>
        <p:nvSpPr>
          <p:cNvPr id="3" name="Content Placeholder 2"/>
          <p:cNvSpPr>
            <a:spLocks noGrp="1"/>
          </p:cNvSpPr>
          <p:nvPr>
            <p:ph idx="1"/>
          </p:nvPr>
        </p:nvSpPr>
        <p:spPr/>
        <p:txBody>
          <a:bodyPr>
            <a:normAutofit lnSpcReduction="10000"/>
          </a:bodyPr>
          <a:lstStyle/>
          <a:p>
            <a:r>
              <a:rPr lang="en-AU" dirty="0" smtClean="0"/>
              <a:t>Laying the foundations for learning</a:t>
            </a:r>
          </a:p>
          <a:p>
            <a:r>
              <a:rPr lang="en-AU" dirty="0" smtClean="0"/>
              <a:t>Equipping every student to grow and succeed in a changing world</a:t>
            </a:r>
          </a:p>
          <a:p>
            <a:r>
              <a:rPr lang="en-AU" dirty="0" smtClean="0"/>
              <a:t>Creating, supporting and valuing a profession of expert educators</a:t>
            </a:r>
          </a:p>
          <a:p>
            <a:r>
              <a:rPr lang="en-AU" dirty="0" smtClean="0"/>
              <a:t>Empowering and supporting school leaders</a:t>
            </a:r>
          </a:p>
          <a:p>
            <a:r>
              <a:rPr lang="en-AU" dirty="0" smtClean="0"/>
              <a:t>Raising and achieving aspirations through innovation and continuous improvement</a:t>
            </a:r>
            <a:endParaRPr lang="en-AU" dirty="0"/>
          </a:p>
        </p:txBody>
      </p:sp>
    </p:spTree>
    <p:extLst>
      <p:ext uri="{BB962C8B-B14F-4D97-AF65-F5344CB8AC3E}">
        <p14:creationId xmlns:p14="http://schemas.microsoft.com/office/powerpoint/2010/main" val="310459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1</a:t>
            </a:r>
            <a:endParaRPr lang="en-AU" dirty="0"/>
          </a:p>
        </p:txBody>
      </p:sp>
      <p:sp>
        <p:nvSpPr>
          <p:cNvPr id="3" name="Content Placeholder 2"/>
          <p:cNvSpPr>
            <a:spLocks noGrp="1"/>
          </p:cNvSpPr>
          <p:nvPr>
            <p:ph idx="1"/>
          </p:nvPr>
        </p:nvSpPr>
        <p:spPr/>
        <p:txBody>
          <a:bodyPr/>
          <a:lstStyle/>
          <a:p>
            <a:r>
              <a:rPr lang="en-AU" dirty="0" smtClean="0"/>
              <a:t>Embed </a:t>
            </a:r>
            <a:r>
              <a:rPr lang="en-AU" dirty="0"/>
              <a:t>a focus on individual student achievement through continuous learning progress in the policies and practices of all schools and systems, with the expectation that each student should achieve at least one year’s growth throughout each year of schooling</a:t>
            </a:r>
            <a:endParaRPr lang="en-AU" dirty="0"/>
          </a:p>
        </p:txBody>
      </p:sp>
    </p:spTree>
    <p:extLst>
      <p:ext uri="{BB962C8B-B14F-4D97-AF65-F5344CB8AC3E}">
        <p14:creationId xmlns:p14="http://schemas.microsoft.com/office/powerpoint/2010/main" val="5239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2</a:t>
            </a:r>
            <a:endParaRPr lang="en-AU" dirty="0"/>
          </a:p>
        </p:txBody>
      </p:sp>
      <p:sp>
        <p:nvSpPr>
          <p:cNvPr id="3" name="Content Placeholder 2"/>
          <p:cNvSpPr>
            <a:spLocks noGrp="1"/>
          </p:cNvSpPr>
          <p:nvPr>
            <p:ph idx="1"/>
          </p:nvPr>
        </p:nvSpPr>
        <p:spPr/>
        <p:txBody>
          <a:bodyPr/>
          <a:lstStyle/>
          <a:p>
            <a:r>
              <a:rPr lang="en-AU" dirty="0" smtClean="0"/>
              <a:t>Develop </a:t>
            </a:r>
            <a:r>
              <a:rPr lang="en-AU" dirty="0"/>
              <a:t>and disseminate evidence-based tools and resources to assist early childhood education providers, primary, and secondary schools to implement best practice approaches to supporting parents and carers to engage in their children’s learning throughout their education</a:t>
            </a:r>
            <a:endParaRPr lang="en-AU" dirty="0"/>
          </a:p>
        </p:txBody>
      </p:sp>
    </p:spTree>
    <p:extLst>
      <p:ext uri="{BB962C8B-B14F-4D97-AF65-F5344CB8AC3E}">
        <p14:creationId xmlns:p14="http://schemas.microsoft.com/office/powerpoint/2010/main" val="353432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3</a:t>
            </a:r>
            <a:endParaRPr lang="en-AU" dirty="0"/>
          </a:p>
        </p:txBody>
      </p:sp>
      <p:sp>
        <p:nvSpPr>
          <p:cNvPr id="3" name="Content Placeholder 2"/>
          <p:cNvSpPr>
            <a:spLocks noGrp="1"/>
          </p:cNvSpPr>
          <p:nvPr>
            <p:ph idx="1"/>
          </p:nvPr>
        </p:nvSpPr>
        <p:spPr/>
        <p:txBody>
          <a:bodyPr/>
          <a:lstStyle/>
          <a:p>
            <a:r>
              <a:rPr lang="en-AU" dirty="0" smtClean="0"/>
              <a:t>Enhance </a:t>
            </a:r>
            <a:r>
              <a:rPr lang="en-AU" dirty="0"/>
              <a:t>the opportunities available to students within schools to be partners in their own learning</a:t>
            </a:r>
            <a:endParaRPr lang="en-AU" dirty="0"/>
          </a:p>
        </p:txBody>
      </p:sp>
    </p:spTree>
    <p:extLst>
      <p:ext uri="{BB962C8B-B14F-4D97-AF65-F5344CB8AC3E}">
        <p14:creationId xmlns:p14="http://schemas.microsoft.com/office/powerpoint/2010/main" val="300167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4</a:t>
            </a:r>
            <a:endParaRPr lang="en-AU" dirty="0"/>
          </a:p>
        </p:txBody>
      </p:sp>
      <p:sp>
        <p:nvSpPr>
          <p:cNvPr id="3" name="Content Placeholder 2"/>
          <p:cNvSpPr>
            <a:spLocks noGrp="1"/>
          </p:cNvSpPr>
          <p:nvPr>
            <p:ph idx="1"/>
          </p:nvPr>
        </p:nvSpPr>
        <p:spPr/>
        <p:txBody>
          <a:bodyPr/>
          <a:lstStyle/>
          <a:p>
            <a:r>
              <a:rPr lang="en-AU" dirty="0"/>
              <a:t>Introduce new reporting arrangements with a focus on both learning attainment and learning gain, to provide meaningful information to students and their parents and carers about individual achievement and learning growth</a:t>
            </a:r>
            <a:endParaRPr lang="en-AU" dirty="0"/>
          </a:p>
        </p:txBody>
      </p:sp>
    </p:spTree>
    <p:extLst>
      <p:ext uri="{BB962C8B-B14F-4D97-AF65-F5344CB8AC3E}">
        <p14:creationId xmlns:p14="http://schemas.microsoft.com/office/powerpoint/2010/main" val="416208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5</a:t>
            </a:r>
            <a:endParaRPr lang="en-AU" dirty="0"/>
          </a:p>
        </p:txBody>
      </p:sp>
      <p:sp>
        <p:nvSpPr>
          <p:cNvPr id="3" name="Content Placeholder 2"/>
          <p:cNvSpPr>
            <a:spLocks noGrp="1"/>
          </p:cNvSpPr>
          <p:nvPr>
            <p:ph idx="1"/>
          </p:nvPr>
        </p:nvSpPr>
        <p:spPr/>
        <p:txBody>
          <a:bodyPr/>
          <a:lstStyle/>
          <a:p>
            <a:r>
              <a:rPr lang="en-AU" dirty="0"/>
              <a:t>Revise the structure of the Australian Curriculum progressively over the next five years to present the learning areas and general capabilities as learning progressions</a:t>
            </a:r>
            <a:endParaRPr lang="en-AU" dirty="0"/>
          </a:p>
        </p:txBody>
      </p:sp>
    </p:spTree>
    <p:extLst>
      <p:ext uri="{BB962C8B-B14F-4D97-AF65-F5344CB8AC3E}">
        <p14:creationId xmlns:p14="http://schemas.microsoft.com/office/powerpoint/2010/main" val="3936523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Recommendation 6</a:t>
            </a:r>
            <a:endParaRPr lang="en-AU" dirty="0"/>
          </a:p>
        </p:txBody>
      </p:sp>
      <p:sp>
        <p:nvSpPr>
          <p:cNvPr id="3" name="Content Placeholder 2"/>
          <p:cNvSpPr>
            <a:spLocks noGrp="1"/>
          </p:cNvSpPr>
          <p:nvPr>
            <p:ph idx="1"/>
          </p:nvPr>
        </p:nvSpPr>
        <p:spPr/>
        <p:txBody>
          <a:bodyPr/>
          <a:lstStyle/>
          <a:p>
            <a:r>
              <a:rPr lang="en-AU" dirty="0"/>
              <a:t>Prioritise the implementation of learning progressions for literacy and numeracy in curriculum delivery during the early years of schooling to ensure the core foundations for learning are developed by age eight</a:t>
            </a:r>
            <a:endParaRPr lang="en-AU" dirty="0"/>
          </a:p>
        </p:txBody>
      </p:sp>
    </p:spTree>
    <p:extLst>
      <p:ext uri="{BB962C8B-B14F-4D97-AF65-F5344CB8AC3E}">
        <p14:creationId xmlns:p14="http://schemas.microsoft.com/office/powerpoint/2010/main" val="299145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45</TotalTime>
  <Words>1000</Words>
  <Application>Microsoft Office PowerPoint</Application>
  <PresentationFormat>On-screen Show (4:3)</PresentationFormat>
  <Paragraphs>73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Austin</vt:lpstr>
      <vt:lpstr>Gonski 2.0</vt:lpstr>
      <vt:lpstr>Three Priorities</vt:lpstr>
      <vt:lpstr>Recommendations across five areas</vt:lpstr>
      <vt:lpstr>Recommendation 1</vt:lpstr>
      <vt:lpstr>Recommendation 2</vt:lpstr>
      <vt:lpstr>Recommendation 3</vt:lpstr>
      <vt:lpstr>Recommendation 4</vt:lpstr>
      <vt:lpstr>Recommendation 5</vt:lpstr>
      <vt:lpstr>Recommendation 6</vt:lpstr>
      <vt:lpstr>Recommendation 7</vt:lpstr>
      <vt:lpstr>Recommendation 8</vt:lpstr>
      <vt:lpstr>Recommendation 9</vt:lpstr>
      <vt:lpstr>Recommendation 10</vt:lpstr>
      <vt:lpstr>Recommendation 11</vt:lpstr>
      <vt:lpstr>Recommendation 12</vt:lpstr>
      <vt:lpstr>Recommendation 13</vt:lpstr>
      <vt:lpstr>Recommendation 14</vt:lpstr>
      <vt:lpstr>Recommendation 15</vt:lpstr>
      <vt:lpstr>Recommendation 16</vt:lpstr>
      <vt:lpstr>Recommendation 17</vt:lpstr>
      <vt:lpstr>Recommendation 18</vt:lpstr>
      <vt:lpstr>Recommendation 19</vt:lpstr>
      <vt:lpstr>Recommendation 20</vt:lpstr>
      <vt:lpstr>Recommendation 21</vt:lpstr>
      <vt:lpstr>Recommendation 22</vt:lpstr>
      <vt:lpstr>Recommendation 23</vt:lpstr>
      <vt:lpstr>Our preferred implementation</vt:lpstr>
      <vt:lpstr>Our preferred implementation</vt:lpstr>
      <vt:lpstr>Our preferred implementation</vt:lpstr>
    </vt:vector>
  </TitlesOfParts>
  <Company>NSW, Department of Education and Training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Gonski 2.0</dc:title>
  <dc:creator>Walker, Rob</dc:creator>
  <cp:lastModifiedBy>Walker, Rob</cp:lastModifiedBy>
  <cp:revision>6</cp:revision>
  <dcterms:created xsi:type="dcterms:W3CDTF">2018-06-21T08:17:25Z</dcterms:created>
  <dcterms:modified xsi:type="dcterms:W3CDTF">2018-06-21T09:03:13Z</dcterms:modified>
</cp:coreProperties>
</file>