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69" r:id="rId2"/>
    <p:sldId id="270" r:id="rId3"/>
    <p:sldId id="27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42"/>
    <p:restoredTop sz="94674"/>
  </p:normalViewPr>
  <p:slideViewPr>
    <p:cSldViewPr snapToGrid="0" snapToObjects="1">
      <p:cViewPr varScale="1">
        <p:scale>
          <a:sx n="117" d="100"/>
          <a:sy n="117" d="100"/>
        </p:scale>
        <p:origin x="1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5EB6-7749-FB45-853F-D8FB807C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E12E-0E28-B141-918A-7793B959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NSWPPA Vision</a:t>
            </a:r>
            <a:endParaRPr lang="en-AU" b="1" dirty="0">
              <a:solidFill>
                <a:schemeClr val="tx1"/>
              </a:solidFill>
            </a:endParaRP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AU" b="1" dirty="0">
              <a:solidFill>
                <a:schemeClr val="tx1"/>
              </a:solidFill>
            </a:endParaRPr>
          </a:p>
          <a:p>
            <a:r>
              <a:rPr lang="en-AU" dirty="0"/>
              <a:t> </a:t>
            </a:r>
          </a:p>
          <a:p>
            <a:r>
              <a:rPr lang="en-AU" b="1" i="1" dirty="0"/>
              <a:t>“</a:t>
            </a:r>
            <a:r>
              <a:rPr lang="en-AU" b="1" i="1" dirty="0">
                <a:solidFill>
                  <a:srgbClr val="0070C0"/>
                </a:solidFill>
              </a:rPr>
              <a:t>to lead, support, advocate for, and empower school leaders </a:t>
            </a:r>
            <a:r>
              <a:rPr lang="en-AU" b="1" i="1">
                <a:solidFill>
                  <a:srgbClr val="0070C0"/>
                </a:solidFill>
              </a:rPr>
              <a:t>to enable </a:t>
            </a:r>
            <a:r>
              <a:rPr lang="en-AU" b="1" i="1" dirty="0">
                <a:solidFill>
                  <a:srgbClr val="0070C0"/>
                </a:solidFill>
              </a:rPr>
              <a:t>student success</a:t>
            </a:r>
            <a:r>
              <a:rPr lang="en-AU" b="1" i="1" dirty="0"/>
              <a:t>”</a:t>
            </a:r>
            <a:endParaRPr lang="en-AU" dirty="0"/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B7361-016F-DD43-A2DA-E8AE1DBD0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314" y="1219201"/>
            <a:ext cx="980302" cy="980302"/>
          </a:xfrm>
          <a:prstGeom prst="rect">
            <a:avLst/>
          </a:prstGeom>
        </p:spPr>
      </p:pic>
      <p:sp>
        <p:nvSpPr>
          <p:cNvPr id="19" name="Diamond 18">
            <a:extLst>
              <a:ext uri="{FF2B5EF4-FFF2-40B4-BE49-F238E27FC236}">
                <a16:creationId xmlns:a16="http://schemas.microsoft.com/office/drawing/2014/main" id="{AF2BB142-5CA0-5449-851C-AECA33CB8FEB}"/>
              </a:ext>
            </a:extLst>
          </p:cNvPr>
          <p:cNvSpPr/>
          <p:nvPr/>
        </p:nvSpPr>
        <p:spPr>
          <a:xfrm>
            <a:off x="5934859" y="1349412"/>
            <a:ext cx="2491740" cy="2491740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9A2575C-7B1D-B548-9DAC-7F1259974AA2}"/>
              </a:ext>
            </a:extLst>
          </p:cNvPr>
          <p:cNvGrpSpPr/>
          <p:nvPr/>
        </p:nvGrpSpPr>
        <p:grpSpPr>
          <a:xfrm>
            <a:off x="6171575" y="1586127"/>
            <a:ext cx="971778" cy="971778"/>
            <a:chOff x="1282560" y="236715"/>
            <a:chExt cx="971778" cy="971778"/>
          </a:xfrm>
        </p:grpSpPr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D012C404-4E80-174E-A25C-59B201D3CD6D}"/>
                </a:ext>
              </a:extLst>
            </p:cNvPr>
            <p:cNvSpPr/>
            <p:nvPr/>
          </p:nvSpPr>
          <p:spPr>
            <a:xfrm>
              <a:off x="1282560" y="236715"/>
              <a:ext cx="971778" cy="971778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ounded Rectangle 5">
              <a:extLst>
                <a:ext uri="{FF2B5EF4-FFF2-40B4-BE49-F238E27FC236}">
                  <a16:creationId xmlns:a16="http://schemas.microsoft.com/office/drawing/2014/main" id="{945BB58E-7655-8D42-83B9-24BE8D89C712}"/>
                </a:ext>
              </a:extLst>
            </p:cNvPr>
            <p:cNvSpPr txBox="1"/>
            <p:nvPr/>
          </p:nvSpPr>
          <p:spPr>
            <a:xfrm>
              <a:off x="1329998" y="284153"/>
              <a:ext cx="876902" cy="8769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b="1" kern="1200" dirty="0">
                  <a:solidFill>
                    <a:schemeClr val="tx1"/>
                  </a:solidFill>
                </a:rPr>
                <a:t>leadership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724FE4E-757E-2F4B-9393-63CC6529B5F4}"/>
              </a:ext>
            </a:extLst>
          </p:cNvPr>
          <p:cNvGrpSpPr/>
          <p:nvPr/>
        </p:nvGrpSpPr>
        <p:grpSpPr>
          <a:xfrm>
            <a:off x="7218106" y="1586127"/>
            <a:ext cx="971778" cy="971778"/>
            <a:chOff x="2329091" y="236715"/>
            <a:chExt cx="971778" cy="971778"/>
          </a:xfrm>
        </p:grpSpPr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0D8FC3EE-5267-2145-B3DA-12BD22CE10DE}"/>
                </a:ext>
              </a:extLst>
            </p:cNvPr>
            <p:cNvSpPr/>
            <p:nvPr/>
          </p:nvSpPr>
          <p:spPr>
            <a:xfrm>
              <a:off x="2329091" y="236715"/>
              <a:ext cx="971778" cy="971778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5">
                <a:hueOff val="-3311292"/>
                <a:satOff val="13270"/>
                <a:lumOff val="287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7">
              <a:extLst>
                <a:ext uri="{FF2B5EF4-FFF2-40B4-BE49-F238E27FC236}">
                  <a16:creationId xmlns:a16="http://schemas.microsoft.com/office/drawing/2014/main" id="{D34194D5-BC54-E74D-A1A1-5C6CFFC9BB61}"/>
                </a:ext>
              </a:extLst>
            </p:cNvPr>
            <p:cNvSpPr txBox="1"/>
            <p:nvPr/>
          </p:nvSpPr>
          <p:spPr>
            <a:xfrm>
              <a:off x="2376529" y="284153"/>
              <a:ext cx="876902" cy="8769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b="1" kern="1200" dirty="0">
                  <a:solidFill>
                    <a:schemeClr val="tx1"/>
                  </a:solidFill>
                </a:rPr>
                <a:t>support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0378447-1DC6-4349-A292-5F41DE6E7F93}"/>
              </a:ext>
            </a:extLst>
          </p:cNvPr>
          <p:cNvGrpSpPr/>
          <p:nvPr/>
        </p:nvGrpSpPr>
        <p:grpSpPr>
          <a:xfrm>
            <a:off x="6171575" y="2632658"/>
            <a:ext cx="971778" cy="971778"/>
            <a:chOff x="1282560" y="1283246"/>
            <a:chExt cx="971778" cy="971778"/>
          </a:xfrm>
        </p:grpSpPr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B67E03CA-DC80-5545-B5BA-D9A415E44E7A}"/>
                </a:ext>
              </a:extLst>
            </p:cNvPr>
            <p:cNvSpPr/>
            <p:nvPr/>
          </p:nvSpPr>
          <p:spPr>
            <a:xfrm>
              <a:off x="1282560" y="1283246"/>
              <a:ext cx="971778" cy="97177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5">
                <a:hueOff val="-6622584"/>
                <a:satOff val="26541"/>
                <a:lumOff val="575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ounded Rectangle 9">
              <a:extLst>
                <a:ext uri="{FF2B5EF4-FFF2-40B4-BE49-F238E27FC236}">
                  <a16:creationId xmlns:a16="http://schemas.microsoft.com/office/drawing/2014/main" id="{D50E4E03-EB78-584C-AE23-76FF8C5DA482}"/>
                </a:ext>
              </a:extLst>
            </p:cNvPr>
            <p:cNvSpPr txBox="1"/>
            <p:nvPr/>
          </p:nvSpPr>
          <p:spPr>
            <a:xfrm>
              <a:off x="1329998" y="1330684"/>
              <a:ext cx="876902" cy="8769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/>
                <a:t>advocacy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336FB34-2BCA-554D-BC67-59E07924DC6D}"/>
              </a:ext>
            </a:extLst>
          </p:cNvPr>
          <p:cNvGrpSpPr/>
          <p:nvPr/>
        </p:nvGrpSpPr>
        <p:grpSpPr>
          <a:xfrm>
            <a:off x="7218106" y="2632658"/>
            <a:ext cx="971778" cy="971778"/>
            <a:chOff x="2329091" y="1283246"/>
            <a:chExt cx="971778" cy="971778"/>
          </a:xfrm>
        </p:grpSpPr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DB39A187-09C7-3C43-AA8C-971E6F9D54C7}"/>
                </a:ext>
              </a:extLst>
            </p:cNvPr>
            <p:cNvSpPr/>
            <p:nvPr/>
          </p:nvSpPr>
          <p:spPr>
            <a:xfrm>
              <a:off x="2329091" y="1283246"/>
              <a:ext cx="971778" cy="971778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11">
              <a:extLst>
                <a:ext uri="{FF2B5EF4-FFF2-40B4-BE49-F238E27FC236}">
                  <a16:creationId xmlns:a16="http://schemas.microsoft.com/office/drawing/2014/main" id="{F114876B-6A3E-2A47-AFC1-BB6E4B5E0D25}"/>
                </a:ext>
              </a:extLst>
            </p:cNvPr>
            <p:cNvSpPr txBox="1"/>
            <p:nvPr/>
          </p:nvSpPr>
          <p:spPr>
            <a:xfrm>
              <a:off x="2376529" y="1330684"/>
              <a:ext cx="876902" cy="8769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/>
                <a:t>empowerment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3251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5EB6-7749-FB45-853F-D8FB807C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E12E-0E28-B141-918A-7793B959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NSWPPA Vision</a:t>
            </a:r>
            <a:endParaRPr lang="en-A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AU" b="1" dirty="0"/>
              <a:t>The NSWPPA is:</a:t>
            </a:r>
            <a:endParaRPr lang="en-AU" dirty="0"/>
          </a:p>
          <a:p>
            <a:pPr lvl="0"/>
            <a:r>
              <a:rPr lang="en-AU" b="1" dirty="0">
                <a:solidFill>
                  <a:schemeClr val="tx1"/>
                </a:solidFill>
              </a:rPr>
              <a:t>A professional association representing 1800 government primary school principals across NSW </a:t>
            </a:r>
          </a:p>
          <a:p>
            <a:pPr lvl="0"/>
            <a:r>
              <a:rPr lang="en-AU" b="1" dirty="0">
                <a:solidFill>
                  <a:schemeClr val="tx1"/>
                </a:solidFill>
              </a:rPr>
              <a:t>Governed by a State Council that is held termly to determine our policy, directions and to collaborate with Senior DoE staff, the Ministry and peak bodies</a:t>
            </a:r>
          </a:p>
          <a:p>
            <a:pPr lvl="0"/>
            <a:r>
              <a:rPr lang="en-AU" b="1" dirty="0">
                <a:solidFill>
                  <a:schemeClr val="tx1"/>
                </a:solidFill>
              </a:rPr>
              <a:t>led by an Executive team, supported by Reference Groups/ Standing Committees &amp; Working Parties who develop &amp; research positions to inform our directions and aspire to work in collaboration with DoE and other stakeholders.</a:t>
            </a:r>
          </a:p>
          <a:p>
            <a:pPr lvl="0"/>
            <a:r>
              <a:rPr lang="en-AU" b="1" dirty="0">
                <a:solidFill>
                  <a:schemeClr val="tx1"/>
                </a:solidFill>
              </a:rPr>
              <a:t>organised geographically throughout NSW into 43 local Area Primary Principal Councils (PPC).</a:t>
            </a: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B7361-016F-DD43-A2DA-E8AE1DBD0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314" y="1219201"/>
            <a:ext cx="980302" cy="98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13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5EB6-7749-FB45-853F-D8FB807C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E12E-0E28-B141-918A-7793B959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chemeClr val="accent1">
                    <a:lumMod val="75000"/>
                  </a:schemeClr>
                </a:solidFill>
              </a:rPr>
              <a:t>NSWPPA Vision</a:t>
            </a:r>
            <a:endParaRPr lang="en-A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AU" b="1" dirty="0"/>
              <a:t>Our leadership is evidenced by:</a:t>
            </a:r>
            <a:endParaRPr lang="en-AU" dirty="0"/>
          </a:p>
          <a:p>
            <a:pPr lvl="0"/>
            <a:r>
              <a:rPr lang="en-AU" dirty="0">
                <a:solidFill>
                  <a:schemeClr val="tx1"/>
                </a:solidFill>
              </a:rPr>
              <a:t>Providing a voice for primary principals to influence policy &amp; direction of the Ministry &amp; Department of Education</a:t>
            </a:r>
          </a:p>
          <a:p>
            <a:pPr lvl="0"/>
            <a:r>
              <a:rPr lang="en-AU" dirty="0">
                <a:solidFill>
                  <a:schemeClr val="tx1"/>
                </a:solidFill>
              </a:rPr>
              <a:t>Providing &amp; support evidence informed &amp; current professional learning to develop leadership capacity</a:t>
            </a:r>
          </a:p>
          <a:p>
            <a:pPr lvl="0"/>
            <a:r>
              <a:rPr lang="en-AU" dirty="0">
                <a:solidFill>
                  <a:schemeClr val="tx1"/>
                </a:solidFill>
              </a:rPr>
              <a:t>Deliver support for principal wellbeing</a:t>
            </a:r>
          </a:p>
          <a:p>
            <a:pPr lvl="0"/>
            <a:r>
              <a:rPr lang="en-AU" dirty="0">
                <a:solidFill>
                  <a:schemeClr val="tx1"/>
                </a:solidFill>
              </a:rPr>
              <a:t>Communicate, collaborate &amp; consult with other peak stakeholder bodies to ensure we achieve priorities</a:t>
            </a:r>
          </a:p>
          <a:p>
            <a:endParaRPr lang="en-AU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B7361-016F-DD43-A2DA-E8AE1DBD0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314" y="1219201"/>
            <a:ext cx="980302" cy="9803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4A560EC-EE3B-F440-A4C3-0163D54784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259" y="4213410"/>
            <a:ext cx="1503952" cy="2142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81258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178</TotalTime>
  <Words>164</Words>
  <Application>Microsoft Macintosh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Corbel</vt:lpstr>
      <vt:lpstr>Wingdings 2</vt:lpstr>
      <vt:lpstr>Frame</vt:lpstr>
      <vt:lpstr>Vision</vt:lpstr>
      <vt:lpstr>Vision</vt:lpstr>
      <vt:lpstr>Vision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President’s Report Term 1 State Council  </dc:title>
  <dc:creator>Phil Seymour</dc:creator>
  <cp:lastModifiedBy>Phil Seymour</cp:lastModifiedBy>
  <cp:revision>27</cp:revision>
  <dcterms:created xsi:type="dcterms:W3CDTF">2018-03-13T04:32:36Z</dcterms:created>
  <dcterms:modified xsi:type="dcterms:W3CDTF">2018-06-21T01:04:12Z</dcterms:modified>
</cp:coreProperties>
</file>