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58" r:id="rId4"/>
    <p:sldId id="271" r:id="rId5"/>
    <p:sldId id="259" r:id="rId6"/>
    <p:sldId id="272" r:id="rId7"/>
    <p:sldId id="270" r:id="rId8"/>
    <p:sldId id="260" r:id="rId9"/>
    <p:sldId id="273" r:id="rId10"/>
    <p:sldId id="261" r:id="rId11"/>
    <p:sldId id="274" r:id="rId12"/>
    <p:sldId id="262" r:id="rId13"/>
    <p:sldId id="277" r:id="rId14"/>
    <p:sldId id="263" r:id="rId15"/>
    <p:sldId id="278" r:id="rId16"/>
    <p:sldId id="264" r:id="rId17"/>
    <p:sldId id="265" r:id="rId18"/>
    <p:sldId id="266" r:id="rId19"/>
    <p:sldId id="267" r:id="rId20"/>
    <p:sldId id="268" r:id="rId21"/>
    <p:sldId id="279" r:id="rId22"/>
    <p:sldId id="26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58"/>
    <p:restoredTop sz="56985"/>
  </p:normalViewPr>
  <p:slideViewPr>
    <p:cSldViewPr snapToGrid="0" snapToObjects="1">
      <p:cViewPr>
        <p:scale>
          <a:sx n="42" d="100"/>
          <a:sy n="42" d="100"/>
        </p:scale>
        <p:origin x="137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9AD8D-8DC0-EE4F-B4D3-A81FED6DFE11}" type="datetimeFigureOut">
              <a:rPr lang="en-US" smtClean="0"/>
              <a:t>6/22/2018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C3367E-1DC1-3E43-A44B-F8177CB6E518}" type="slidenum">
              <a:rPr lang="en-US" smtClean="0"/>
              <a:t>‹#›</a:t>
            </a:fld>
            <a:endParaRPr lang="en-US"/>
          </a:p>
        </p:txBody>
      </p:sp>
    </p:spTree>
    <p:extLst>
      <p:ext uri="{BB962C8B-B14F-4D97-AF65-F5344CB8AC3E}">
        <p14:creationId xmlns:p14="http://schemas.microsoft.com/office/powerpoint/2010/main" val="296788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urveymonkey.com/analyze/8K4M7MC4ECXnYjhLv6pcRPOIVndHwGC3zDqGFojG1E8_3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surveymonkey.com/analyze/browse/8K4M7MC4ECXnYjhLv6pcRPOIVndHwGC3zDqGFojG1E8_3D?respondent_id=6787105767" TargetMode="External"/><Relationship Id="rId13" Type="http://schemas.openxmlformats.org/officeDocument/2006/relationships/hyperlink" Target="https://www.surveymonkey.com/analyze/browse/8K4M7MC4ECXnYjhLv6pcRPOIVndHwGC3zDqGFojG1E8_3D?respondent_id=6785113298" TargetMode="External"/><Relationship Id="rId3" Type="http://schemas.openxmlformats.org/officeDocument/2006/relationships/hyperlink" Target="https://www.surveymonkey.com/analyze/8K4M7MC4ECXnYjhLv6pcRPOIVndHwGC3zDqGFojG1E8_3D" TargetMode="External"/><Relationship Id="rId7" Type="http://schemas.openxmlformats.org/officeDocument/2006/relationships/hyperlink" Target="https://www.surveymonkey.com/analyze/browse/8K4M7MC4ECXnYjhLv6pcRPOIVndHwGC3zDqGFojG1E8_3D?respondent_id=6787332705" TargetMode="External"/><Relationship Id="rId12" Type="http://schemas.openxmlformats.org/officeDocument/2006/relationships/hyperlink" Target="https://www.surveymonkey.com/analyze/browse/8K4M7MC4ECXnYjhLv6pcRPOIVndHwGC3zDqGFojG1E8_3D?respondent_id=6785134248"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urveymonkey.com/analyze/browse/8K4M7MC4ECXnYjhLv6pcRPOIVndHwGC3zDqGFojG1E8_3D?respondent_id=6787499005" TargetMode="External"/><Relationship Id="rId11" Type="http://schemas.openxmlformats.org/officeDocument/2006/relationships/hyperlink" Target="https://www.surveymonkey.com/analyze/browse/8K4M7MC4ECXnYjhLv6pcRPOIVndHwGC3zDqGFojG1E8_3D?respondent_id=6785234727" TargetMode="External"/><Relationship Id="rId5" Type="http://schemas.openxmlformats.org/officeDocument/2006/relationships/hyperlink" Target="https://www.surveymonkey.com/analyze/browse/8K4M7MC4ECXnYjhLv6pcRPOIVndHwGC3zDqGFojG1E8_3D?respondent_id=6787660967" TargetMode="External"/><Relationship Id="rId15" Type="http://schemas.openxmlformats.org/officeDocument/2006/relationships/hyperlink" Target="https://www.surveymonkey.com/analyze/browse/8K4M7MC4ECXnYjhLv6pcRPOIVndHwGC3zDqGFojG1E8_3D?respondent_id=6785024214" TargetMode="External"/><Relationship Id="rId10" Type="http://schemas.openxmlformats.org/officeDocument/2006/relationships/hyperlink" Target="https://www.surveymonkey.com/analyze/browse/8K4M7MC4ECXnYjhLv6pcRPOIVndHwGC3zDqGFojG1E8_3D?respondent_id=6785310894" TargetMode="External"/><Relationship Id="rId4" Type="http://schemas.openxmlformats.org/officeDocument/2006/relationships/hyperlink" Target="https://www.surveymonkey.com/analyze/browse/8K4M7MC4ECXnYjhLv6pcRPOIVndHwGC3zDqGFojG1E8_3D?respondent_id=6790200477" TargetMode="External"/><Relationship Id="rId9" Type="http://schemas.openxmlformats.org/officeDocument/2006/relationships/hyperlink" Target="https://www.surveymonkey.com/analyze/browse/8K4M7MC4ECXnYjhLv6pcRPOIVndHwGC3zDqGFojG1E8_3D?respondent_id=6786842856" TargetMode="External"/><Relationship Id="rId14" Type="http://schemas.openxmlformats.org/officeDocument/2006/relationships/hyperlink" Target="https://www.surveymonkey.com/analyze/browse/8K4M7MC4ECXnYjhLv6pcRPOIVndHwGC3zDqGFojG1E8_3D?respondent_id=6785107198"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17" Type="http://schemas.openxmlformats.org/officeDocument/2006/relationships/hyperlink" Target="https://www.surveymonkey.com/analyze/browse/8K4M7MC4ECXnYjhLv6pcRPOIVndHwGC3zDqGFojG1E8_3D?respondent_id=6786740692" TargetMode="External"/><Relationship Id="rId21" Type="http://schemas.openxmlformats.org/officeDocument/2006/relationships/hyperlink" Target="https://www.surveymonkey.com/analyze/browse/8K4M7MC4ECXnYjhLv6pcRPOIVndHwGC3zDqGFojG1E8_3D?respondent_id=6790302567" TargetMode="External"/><Relationship Id="rId42" Type="http://schemas.openxmlformats.org/officeDocument/2006/relationships/hyperlink" Target="https://www.surveymonkey.com/analyze/browse/8K4M7MC4ECXnYjhLv6pcRPOIVndHwGC3zDqGFojG1E8_3D?respondent_id=6787809506" TargetMode="External"/><Relationship Id="rId63" Type="http://schemas.openxmlformats.org/officeDocument/2006/relationships/hyperlink" Target="https://www.surveymonkey.com/analyze/browse/8K4M7MC4ECXnYjhLv6pcRPOIVndHwGC3zDqGFojG1E8_3D?respondent_id=6787512481" TargetMode="External"/><Relationship Id="rId84" Type="http://schemas.openxmlformats.org/officeDocument/2006/relationships/hyperlink" Target="https://www.surveymonkey.com/analyze/browse/8K4M7MC4ECXnYjhLv6pcRPOIVndHwGC3zDqGFojG1E8_3D?respondent_id=6787326833" TargetMode="External"/><Relationship Id="rId138" Type="http://schemas.openxmlformats.org/officeDocument/2006/relationships/hyperlink" Target="https://www.surveymonkey.com/analyze/browse/8K4M7MC4ECXnYjhLv6pcRPOIVndHwGC3zDqGFojG1E8_3D?respondent_id=6785261401" TargetMode="External"/><Relationship Id="rId159" Type="http://schemas.openxmlformats.org/officeDocument/2006/relationships/hyperlink" Target="https://www.surveymonkey.com/analyze/browse/8K4M7MC4ECXnYjhLv6pcRPOIVndHwGC3zDqGFojG1E8_3D?respondent_id=6785159081" TargetMode="External"/><Relationship Id="rId170" Type="http://schemas.openxmlformats.org/officeDocument/2006/relationships/hyperlink" Target="https://www.surveymonkey.com/analyze/browse/8K4M7MC4ECXnYjhLv6pcRPOIVndHwGC3zDqGFojG1E8_3D?respondent_id=6785109849" TargetMode="External"/><Relationship Id="rId191" Type="http://schemas.openxmlformats.org/officeDocument/2006/relationships/hyperlink" Target="https://www.surveymonkey.com/analyze/browse/8K4M7MC4ECXnYjhLv6pcRPOIVndHwGC3zDqGFojG1E8_3D?respondent_id=6785058451" TargetMode="External"/><Relationship Id="rId196" Type="http://schemas.openxmlformats.org/officeDocument/2006/relationships/hyperlink" Target="https://www.surveymonkey.com/analyze/browse/8K4M7MC4ECXnYjhLv6pcRPOIVndHwGC3zDqGFojG1E8_3D?respondent_id=6785036176" TargetMode="External"/><Relationship Id="rId16" Type="http://schemas.openxmlformats.org/officeDocument/2006/relationships/hyperlink" Target="https://www.surveymonkey.com/analyze/browse/8K4M7MC4ECXnYjhLv6pcRPOIVndHwGC3zDqGFojG1E8_3D?respondent_id=6790448370" TargetMode="External"/><Relationship Id="rId107" Type="http://schemas.openxmlformats.org/officeDocument/2006/relationships/hyperlink" Target="https://www.surveymonkey.com/analyze/browse/8K4M7MC4ECXnYjhLv6pcRPOIVndHwGC3zDqGFojG1E8_3D?respondent_id=6787094416" TargetMode="External"/><Relationship Id="rId11" Type="http://schemas.openxmlformats.org/officeDocument/2006/relationships/hyperlink" Target="https://www.surveymonkey.com/analyze/browse/8K4M7MC4ECXnYjhLv6pcRPOIVndHwGC3zDqGFojG1E8_3D?respondent_id=6796521907" TargetMode="External"/><Relationship Id="rId32" Type="http://schemas.openxmlformats.org/officeDocument/2006/relationships/hyperlink" Target="https://www.surveymonkey.com/analyze/browse/8K4M7MC4ECXnYjhLv6pcRPOIVndHwGC3zDqGFojG1E8_3D?respondent_id=6787999547" TargetMode="External"/><Relationship Id="rId37" Type="http://schemas.openxmlformats.org/officeDocument/2006/relationships/hyperlink" Target="https://www.surveymonkey.com/analyze/browse/8K4M7MC4ECXnYjhLv6pcRPOIVndHwGC3zDqGFojG1E8_3D?respondent_id=6787903046" TargetMode="External"/><Relationship Id="rId53" Type="http://schemas.openxmlformats.org/officeDocument/2006/relationships/hyperlink" Target="https://www.surveymonkey.com/analyze/browse/8K4M7MC4ECXnYjhLv6pcRPOIVndHwGC3zDqGFojG1E8_3D?respondent_id=6787574784" TargetMode="External"/><Relationship Id="rId58" Type="http://schemas.openxmlformats.org/officeDocument/2006/relationships/hyperlink" Target="https://www.surveymonkey.com/analyze/browse/8K4M7MC4ECXnYjhLv6pcRPOIVndHwGC3zDqGFojG1E8_3D?respondent_id=6787525483" TargetMode="External"/><Relationship Id="rId74" Type="http://schemas.openxmlformats.org/officeDocument/2006/relationships/hyperlink" Target="https://www.surveymonkey.com/analyze/browse/8K4M7MC4ECXnYjhLv6pcRPOIVndHwGC3zDqGFojG1E8_3D?respondent_id=6787420820" TargetMode="External"/><Relationship Id="rId79" Type="http://schemas.openxmlformats.org/officeDocument/2006/relationships/hyperlink" Target="https://www.surveymonkey.com/analyze/browse/8K4M7MC4ECXnYjhLv6pcRPOIVndHwGC3zDqGFojG1E8_3D?respondent_id=6787368165" TargetMode="External"/><Relationship Id="rId102" Type="http://schemas.openxmlformats.org/officeDocument/2006/relationships/hyperlink" Target="https://www.surveymonkey.com/analyze/browse/8K4M7MC4ECXnYjhLv6pcRPOIVndHwGC3zDqGFojG1E8_3D?respondent_id=6787171392" TargetMode="External"/><Relationship Id="rId123" Type="http://schemas.openxmlformats.org/officeDocument/2006/relationships/hyperlink" Target="https://www.surveymonkey.com/analyze/browse/8K4M7MC4ECXnYjhLv6pcRPOIVndHwGC3zDqGFojG1E8_3D?respondent_id=6785363487" TargetMode="External"/><Relationship Id="rId128" Type="http://schemas.openxmlformats.org/officeDocument/2006/relationships/hyperlink" Target="https://www.surveymonkey.com/analyze/browse/8K4M7MC4ECXnYjhLv6pcRPOIVndHwGC3zDqGFojG1E8_3D?respondent_id=6785312586" TargetMode="External"/><Relationship Id="rId144" Type="http://schemas.openxmlformats.org/officeDocument/2006/relationships/hyperlink" Target="https://www.surveymonkey.com/analyze/browse/8K4M7MC4ECXnYjhLv6pcRPOIVndHwGC3zDqGFojG1E8_3D?respondent_id=6785228288" TargetMode="External"/><Relationship Id="rId149" Type="http://schemas.openxmlformats.org/officeDocument/2006/relationships/hyperlink" Target="https://www.surveymonkey.com/analyze/browse/8K4M7MC4ECXnYjhLv6pcRPOIVndHwGC3zDqGFojG1E8_3D?respondent_id=6785194333" TargetMode="External"/><Relationship Id="rId5" Type="http://schemas.openxmlformats.org/officeDocument/2006/relationships/hyperlink" Target="https://www.surveymonkey.com/analyze/browse/8K4M7MC4ECXnYjhLv6pcRPOIVndHwGC3zDqGFojG1E8_3D?respondent_id=6804774235" TargetMode="External"/><Relationship Id="rId90" Type="http://schemas.openxmlformats.org/officeDocument/2006/relationships/hyperlink" Target="https://www.surveymonkey.com/analyze/browse/8K4M7MC4ECXnYjhLv6pcRPOIVndHwGC3zDqGFojG1E8_3D?respondent_id=6787284971" TargetMode="External"/><Relationship Id="rId95" Type="http://schemas.openxmlformats.org/officeDocument/2006/relationships/hyperlink" Target="https://www.surveymonkey.com/analyze/browse/8K4M7MC4ECXnYjhLv6pcRPOIVndHwGC3zDqGFojG1E8_3D?respondent_id=6787234368" TargetMode="External"/><Relationship Id="rId160" Type="http://schemas.openxmlformats.org/officeDocument/2006/relationships/hyperlink" Target="https://www.surveymonkey.com/analyze/browse/8K4M7MC4ECXnYjhLv6pcRPOIVndHwGC3zDqGFojG1E8_3D?respondent_id=6785154258" TargetMode="External"/><Relationship Id="rId165" Type="http://schemas.openxmlformats.org/officeDocument/2006/relationships/hyperlink" Target="https://www.surveymonkey.com/analyze/browse/8K4M7MC4ECXnYjhLv6pcRPOIVndHwGC3zDqGFojG1E8_3D?respondent_id=6785121655" TargetMode="External"/><Relationship Id="rId181" Type="http://schemas.openxmlformats.org/officeDocument/2006/relationships/hyperlink" Target="https://www.surveymonkey.com/analyze/browse/8K4M7MC4ECXnYjhLv6pcRPOIVndHwGC3zDqGFojG1E8_3D?respondent_id=6785072605" TargetMode="External"/><Relationship Id="rId186" Type="http://schemas.openxmlformats.org/officeDocument/2006/relationships/hyperlink" Target="https://www.surveymonkey.com/analyze/browse/8K4M7MC4ECXnYjhLv6pcRPOIVndHwGC3zDqGFojG1E8_3D?respondent_id=6785066398" TargetMode="External"/><Relationship Id="rId22" Type="http://schemas.openxmlformats.org/officeDocument/2006/relationships/hyperlink" Target="https://www.surveymonkey.com/analyze/browse/8K4M7MC4ECXnYjhLv6pcRPOIVndHwGC3zDqGFojG1E8_3D?respondent_id=6790279986" TargetMode="External"/><Relationship Id="rId27" Type="http://schemas.openxmlformats.org/officeDocument/2006/relationships/hyperlink" Target="https://www.surveymonkey.com/analyze/browse/8K4M7MC4ECXnYjhLv6pcRPOIVndHwGC3zDqGFojG1E8_3D?respondent_id=6788354879" TargetMode="External"/><Relationship Id="rId43" Type="http://schemas.openxmlformats.org/officeDocument/2006/relationships/hyperlink" Target="https://www.surveymonkey.com/analyze/browse/8K4M7MC4ECXnYjhLv6pcRPOIVndHwGC3zDqGFojG1E8_3D?respondent_id=6787781815" TargetMode="External"/><Relationship Id="rId48" Type="http://schemas.openxmlformats.org/officeDocument/2006/relationships/hyperlink" Target="https://www.surveymonkey.com/analyze/browse/8K4M7MC4ECXnYjhLv6pcRPOIVndHwGC3zDqGFojG1E8_3D?respondent_id=6787668204" TargetMode="External"/><Relationship Id="rId64" Type="http://schemas.openxmlformats.org/officeDocument/2006/relationships/hyperlink" Target="https://www.surveymonkey.com/analyze/browse/8K4M7MC4ECXnYjhLv6pcRPOIVndHwGC3zDqGFojG1E8_3D?respondent_id=6787507206" TargetMode="External"/><Relationship Id="rId69" Type="http://schemas.openxmlformats.org/officeDocument/2006/relationships/hyperlink" Target="https://www.surveymonkey.com/analyze/browse/8K4M7MC4ECXnYjhLv6pcRPOIVndHwGC3zDqGFojG1E8_3D?respondent_id=6787455848" TargetMode="External"/><Relationship Id="rId113" Type="http://schemas.openxmlformats.org/officeDocument/2006/relationships/hyperlink" Target="https://www.surveymonkey.com/analyze/browse/8K4M7MC4ECXnYjhLv6pcRPOIVndHwGC3zDqGFojG1E8_3D?respondent_id=6786940020" TargetMode="External"/><Relationship Id="rId118" Type="http://schemas.openxmlformats.org/officeDocument/2006/relationships/hyperlink" Target="https://www.surveymonkey.com/analyze/browse/8K4M7MC4ECXnYjhLv6pcRPOIVndHwGC3zDqGFojG1E8_3D?respondent_id=6786734891" TargetMode="External"/><Relationship Id="rId134" Type="http://schemas.openxmlformats.org/officeDocument/2006/relationships/hyperlink" Target="https://www.surveymonkey.com/analyze/browse/8K4M7MC4ECXnYjhLv6pcRPOIVndHwGC3zDqGFojG1E8_3D?respondent_id=6785277849" TargetMode="External"/><Relationship Id="rId139" Type="http://schemas.openxmlformats.org/officeDocument/2006/relationships/hyperlink" Target="https://www.surveymonkey.com/analyze/browse/8K4M7MC4ECXnYjhLv6pcRPOIVndHwGC3zDqGFojG1E8_3D?respondent_id=6785256647" TargetMode="External"/><Relationship Id="rId80" Type="http://schemas.openxmlformats.org/officeDocument/2006/relationships/hyperlink" Target="https://www.surveymonkey.com/analyze/browse/8K4M7MC4ECXnYjhLv6pcRPOIVndHwGC3zDqGFojG1E8_3D?respondent_id=6787363544" TargetMode="External"/><Relationship Id="rId85" Type="http://schemas.openxmlformats.org/officeDocument/2006/relationships/hyperlink" Target="https://www.surveymonkey.com/analyze/browse/8K4M7MC4ECXnYjhLv6pcRPOIVndHwGC3zDqGFojG1E8_3D?respondent_id=6787325635" TargetMode="External"/><Relationship Id="rId150" Type="http://schemas.openxmlformats.org/officeDocument/2006/relationships/hyperlink" Target="https://www.surveymonkey.com/analyze/browse/8K4M7MC4ECXnYjhLv6pcRPOIVndHwGC3zDqGFojG1E8_3D?respondent_id=6785184855" TargetMode="External"/><Relationship Id="rId155" Type="http://schemas.openxmlformats.org/officeDocument/2006/relationships/hyperlink" Target="https://www.surveymonkey.com/analyze/browse/8K4M7MC4ECXnYjhLv6pcRPOIVndHwGC3zDqGFojG1E8_3D?respondent_id=6785165795" TargetMode="External"/><Relationship Id="rId171" Type="http://schemas.openxmlformats.org/officeDocument/2006/relationships/hyperlink" Target="https://www.surveymonkey.com/analyze/browse/8K4M7MC4ECXnYjhLv6pcRPOIVndHwGC3zDqGFojG1E8_3D?respondent_id=6785109629" TargetMode="External"/><Relationship Id="rId176" Type="http://schemas.openxmlformats.org/officeDocument/2006/relationships/hyperlink" Target="https://www.surveymonkey.com/analyze/browse/8K4M7MC4ECXnYjhLv6pcRPOIVndHwGC3zDqGFojG1E8_3D?respondent_id=6785084594" TargetMode="External"/><Relationship Id="rId192" Type="http://schemas.openxmlformats.org/officeDocument/2006/relationships/hyperlink" Target="https://www.surveymonkey.com/analyze/browse/8K4M7MC4ECXnYjhLv6pcRPOIVndHwGC3zDqGFojG1E8_3D?respondent_id=6785055662" TargetMode="External"/><Relationship Id="rId197" Type="http://schemas.openxmlformats.org/officeDocument/2006/relationships/hyperlink" Target="https://www.surveymonkey.com/analyze/browse/8K4M7MC4ECXnYjhLv6pcRPOIVndHwGC3zDqGFojG1E8_3D?respondent_id=6785035235" TargetMode="External"/><Relationship Id="rId12" Type="http://schemas.openxmlformats.org/officeDocument/2006/relationships/hyperlink" Target="https://www.surveymonkey.com/analyze/browse/8K4M7MC4ECXnYjhLv6pcRPOIVndHwGC3zDqGFojG1E8_3D?respondent_id=6792994309" TargetMode="External"/><Relationship Id="rId17" Type="http://schemas.openxmlformats.org/officeDocument/2006/relationships/hyperlink" Target="https://www.surveymonkey.com/analyze/browse/8K4M7MC4ECXnYjhLv6pcRPOIVndHwGC3zDqGFojG1E8_3D?respondent_id=6790438375" TargetMode="External"/><Relationship Id="rId33" Type="http://schemas.openxmlformats.org/officeDocument/2006/relationships/hyperlink" Target="https://www.surveymonkey.com/analyze/browse/8K4M7MC4ECXnYjhLv6pcRPOIVndHwGC3zDqGFojG1E8_3D?respondent_id=6787990417" TargetMode="External"/><Relationship Id="rId38" Type="http://schemas.openxmlformats.org/officeDocument/2006/relationships/hyperlink" Target="https://www.surveymonkey.com/analyze/browse/8K4M7MC4ECXnYjhLv6pcRPOIVndHwGC3zDqGFojG1E8_3D?respondent_id=6787892702" TargetMode="External"/><Relationship Id="rId59" Type="http://schemas.openxmlformats.org/officeDocument/2006/relationships/hyperlink" Target="https://www.surveymonkey.com/analyze/browse/8K4M7MC4ECXnYjhLv6pcRPOIVndHwGC3zDqGFojG1E8_3D?respondent_id=6787517202" TargetMode="External"/><Relationship Id="rId103" Type="http://schemas.openxmlformats.org/officeDocument/2006/relationships/hyperlink" Target="https://www.surveymonkey.com/analyze/browse/8K4M7MC4ECXnYjhLv6pcRPOIVndHwGC3zDqGFojG1E8_3D?respondent_id=6787163243" TargetMode="External"/><Relationship Id="rId108" Type="http://schemas.openxmlformats.org/officeDocument/2006/relationships/hyperlink" Target="https://www.surveymonkey.com/analyze/browse/8K4M7MC4ECXnYjhLv6pcRPOIVndHwGC3zDqGFojG1E8_3D?respondent_id=6787080048" TargetMode="External"/><Relationship Id="rId124" Type="http://schemas.openxmlformats.org/officeDocument/2006/relationships/hyperlink" Target="https://www.surveymonkey.com/analyze/browse/8K4M7MC4ECXnYjhLv6pcRPOIVndHwGC3zDqGFojG1E8_3D?respondent_id=6785355635" TargetMode="External"/><Relationship Id="rId129" Type="http://schemas.openxmlformats.org/officeDocument/2006/relationships/hyperlink" Target="https://www.surveymonkey.com/analyze/browse/8K4M7MC4ECXnYjhLv6pcRPOIVndHwGC3zDqGFojG1E8_3D?respondent_id=6785310894" TargetMode="External"/><Relationship Id="rId54" Type="http://schemas.openxmlformats.org/officeDocument/2006/relationships/hyperlink" Target="https://www.surveymonkey.com/analyze/browse/8K4M7MC4ECXnYjhLv6pcRPOIVndHwGC3zDqGFojG1E8_3D?respondent_id=6787570277" TargetMode="External"/><Relationship Id="rId70" Type="http://schemas.openxmlformats.org/officeDocument/2006/relationships/hyperlink" Target="https://www.surveymonkey.com/analyze/browse/8K4M7MC4ECXnYjhLv6pcRPOIVndHwGC3zDqGFojG1E8_3D?respondent_id=6787451014" TargetMode="External"/><Relationship Id="rId75" Type="http://schemas.openxmlformats.org/officeDocument/2006/relationships/hyperlink" Target="https://www.surveymonkey.com/analyze/browse/8K4M7MC4ECXnYjhLv6pcRPOIVndHwGC3zDqGFojG1E8_3D?respondent_id=6787405725" TargetMode="External"/><Relationship Id="rId91" Type="http://schemas.openxmlformats.org/officeDocument/2006/relationships/hyperlink" Target="https://www.surveymonkey.com/analyze/browse/8K4M7MC4ECXnYjhLv6pcRPOIVndHwGC3zDqGFojG1E8_3D?respondent_id=6787280943" TargetMode="External"/><Relationship Id="rId96" Type="http://schemas.openxmlformats.org/officeDocument/2006/relationships/hyperlink" Target="https://www.surveymonkey.com/analyze/browse/8K4M7MC4ECXnYjhLv6pcRPOIVndHwGC3zDqGFojG1E8_3D?respondent_id=6787228250" TargetMode="External"/><Relationship Id="rId140" Type="http://schemas.openxmlformats.org/officeDocument/2006/relationships/hyperlink" Target="https://www.surveymonkey.com/analyze/browse/8K4M7MC4ECXnYjhLv6pcRPOIVndHwGC3zDqGFojG1E8_3D?respondent_id=6785248243" TargetMode="External"/><Relationship Id="rId145" Type="http://schemas.openxmlformats.org/officeDocument/2006/relationships/hyperlink" Target="https://www.surveymonkey.com/analyze/browse/8K4M7MC4ECXnYjhLv6pcRPOIVndHwGC3zDqGFojG1E8_3D?respondent_id=6785217023" TargetMode="External"/><Relationship Id="rId161" Type="http://schemas.openxmlformats.org/officeDocument/2006/relationships/hyperlink" Target="https://www.surveymonkey.com/analyze/browse/8K4M7MC4ECXnYjhLv6pcRPOIVndHwGC3zDqGFojG1E8_3D?respondent_id=6785144798" TargetMode="External"/><Relationship Id="rId166" Type="http://schemas.openxmlformats.org/officeDocument/2006/relationships/hyperlink" Target="https://www.surveymonkey.com/analyze/browse/8K4M7MC4ECXnYjhLv6pcRPOIVndHwGC3zDqGFojG1E8_3D?respondent_id=6785117028" TargetMode="External"/><Relationship Id="rId182" Type="http://schemas.openxmlformats.org/officeDocument/2006/relationships/hyperlink" Target="https://www.surveymonkey.com/analyze/browse/8K4M7MC4ECXnYjhLv6pcRPOIVndHwGC3zDqGFojG1E8_3D?respondent_id=6785072257" TargetMode="External"/><Relationship Id="rId187" Type="http://schemas.openxmlformats.org/officeDocument/2006/relationships/hyperlink" Target="https://www.surveymonkey.com/analyze/browse/8K4M7MC4ECXnYjhLv6pcRPOIVndHwGC3zDqGFojG1E8_3D?respondent_id=6785065821" TargetMode="External"/><Relationship Id="rId1" Type="http://schemas.openxmlformats.org/officeDocument/2006/relationships/notesMaster" Target="../notesMasters/notesMaster1.xml"/><Relationship Id="rId6" Type="http://schemas.openxmlformats.org/officeDocument/2006/relationships/hyperlink" Target="https://www.surveymonkey.com/analyze/browse/8K4M7MC4ECXnYjhLv6pcRPOIVndHwGC3zDqGFojG1E8_3D?respondent_id=6801267173" TargetMode="External"/><Relationship Id="rId23" Type="http://schemas.openxmlformats.org/officeDocument/2006/relationships/hyperlink" Target="https://www.surveymonkey.com/analyze/browse/8K4M7MC4ECXnYjhLv6pcRPOIVndHwGC3zDqGFojG1E8_3D?respondent_id=6790203377" TargetMode="External"/><Relationship Id="rId28" Type="http://schemas.openxmlformats.org/officeDocument/2006/relationships/hyperlink" Target="https://www.surveymonkey.com/analyze/browse/8K4M7MC4ECXnYjhLv6pcRPOIVndHwGC3zDqGFojG1E8_3D?respondent_id=6788147314" TargetMode="External"/><Relationship Id="rId49" Type="http://schemas.openxmlformats.org/officeDocument/2006/relationships/hyperlink" Target="https://www.surveymonkey.com/analyze/browse/8K4M7MC4ECXnYjhLv6pcRPOIVndHwGC3zDqGFojG1E8_3D?respondent_id=6787660967" TargetMode="External"/><Relationship Id="rId114" Type="http://schemas.openxmlformats.org/officeDocument/2006/relationships/hyperlink" Target="https://www.surveymonkey.com/analyze/browse/8K4M7MC4ECXnYjhLv6pcRPOIVndHwGC3zDqGFojG1E8_3D?respondent_id=6786877377" TargetMode="External"/><Relationship Id="rId119" Type="http://schemas.openxmlformats.org/officeDocument/2006/relationships/hyperlink" Target="https://www.surveymonkey.com/analyze/browse/8K4M7MC4ECXnYjhLv6pcRPOIVndHwGC3zDqGFojG1E8_3D?respondent_id=6785592695" TargetMode="External"/><Relationship Id="rId44" Type="http://schemas.openxmlformats.org/officeDocument/2006/relationships/hyperlink" Target="https://www.surveymonkey.com/analyze/browse/8K4M7MC4ECXnYjhLv6pcRPOIVndHwGC3zDqGFojG1E8_3D?respondent_id=6787779229" TargetMode="External"/><Relationship Id="rId60" Type="http://schemas.openxmlformats.org/officeDocument/2006/relationships/hyperlink" Target="https://www.surveymonkey.com/analyze/browse/8K4M7MC4ECXnYjhLv6pcRPOIVndHwGC3zDqGFojG1E8_3D?respondent_id=6787514419" TargetMode="External"/><Relationship Id="rId65" Type="http://schemas.openxmlformats.org/officeDocument/2006/relationships/hyperlink" Target="https://www.surveymonkey.com/analyze/browse/8K4M7MC4ECXnYjhLv6pcRPOIVndHwGC3zDqGFojG1E8_3D?respondent_id=6787489172" TargetMode="External"/><Relationship Id="rId81" Type="http://schemas.openxmlformats.org/officeDocument/2006/relationships/hyperlink" Target="https://www.surveymonkey.com/analyze/browse/8K4M7MC4ECXnYjhLv6pcRPOIVndHwGC3zDqGFojG1E8_3D?respondent_id=6787359552" TargetMode="External"/><Relationship Id="rId86" Type="http://schemas.openxmlformats.org/officeDocument/2006/relationships/hyperlink" Target="https://www.surveymonkey.com/analyze/browse/8K4M7MC4ECXnYjhLv6pcRPOIVndHwGC3zDqGFojG1E8_3D?respondent_id=6787322734" TargetMode="External"/><Relationship Id="rId130" Type="http://schemas.openxmlformats.org/officeDocument/2006/relationships/hyperlink" Target="https://www.surveymonkey.com/analyze/browse/8K4M7MC4ECXnYjhLv6pcRPOIVndHwGC3zDqGFojG1E8_3D?respondent_id=6785293459" TargetMode="External"/><Relationship Id="rId135" Type="http://schemas.openxmlformats.org/officeDocument/2006/relationships/hyperlink" Target="https://www.surveymonkey.com/analyze/browse/8K4M7MC4ECXnYjhLv6pcRPOIVndHwGC3zDqGFojG1E8_3D?respondent_id=6785274257" TargetMode="External"/><Relationship Id="rId151" Type="http://schemas.openxmlformats.org/officeDocument/2006/relationships/hyperlink" Target="https://www.surveymonkey.com/analyze/browse/8K4M7MC4ECXnYjhLv6pcRPOIVndHwGC3zDqGFojG1E8_3D?respondent_id=6785180177" TargetMode="External"/><Relationship Id="rId156" Type="http://schemas.openxmlformats.org/officeDocument/2006/relationships/hyperlink" Target="https://www.surveymonkey.com/analyze/browse/8K4M7MC4ECXnYjhLv6pcRPOIVndHwGC3zDqGFojG1E8_3D?respondent_id=6785163177" TargetMode="External"/><Relationship Id="rId177" Type="http://schemas.openxmlformats.org/officeDocument/2006/relationships/hyperlink" Target="https://www.surveymonkey.com/analyze/browse/8K4M7MC4ECXnYjhLv6pcRPOIVndHwGC3zDqGFojG1E8_3D?respondent_id=6785082755" TargetMode="External"/><Relationship Id="rId198" Type="http://schemas.openxmlformats.org/officeDocument/2006/relationships/hyperlink" Target="https://www.surveymonkey.com/analyze/browse/8K4M7MC4ECXnYjhLv6pcRPOIVndHwGC3zDqGFojG1E8_3D?respondent_id=6785033774" TargetMode="External"/><Relationship Id="rId172" Type="http://schemas.openxmlformats.org/officeDocument/2006/relationships/hyperlink" Target="https://www.surveymonkey.com/analyze/browse/8K4M7MC4ECXnYjhLv6pcRPOIVndHwGC3zDqGFojG1E8_3D?respondent_id=6785108225" TargetMode="External"/><Relationship Id="rId193" Type="http://schemas.openxmlformats.org/officeDocument/2006/relationships/hyperlink" Target="https://www.surveymonkey.com/analyze/browse/8K4M7MC4ECXnYjhLv6pcRPOIVndHwGC3zDqGFojG1E8_3D?respondent_id=6785044564" TargetMode="External"/><Relationship Id="rId13" Type="http://schemas.openxmlformats.org/officeDocument/2006/relationships/hyperlink" Target="https://www.surveymonkey.com/analyze/browse/8K4M7MC4ECXnYjhLv6pcRPOIVndHwGC3zDqGFojG1E8_3D?respondent_id=6790937400" TargetMode="External"/><Relationship Id="rId18" Type="http://schemas.openxmlformats.org/officeDocument/2006/relationships/hyperlink" Target="https://www.surveymonkey.com/analyze/browse/8K4M7MC4ECXnYjhLv6pcRPOIVndHwGC3zDqGFojG1E8_3D?respondent_id=6790399148" TargetMode="External"/><Relationship Id="rId39" Type="http://schemas.openxmlformats.org/officeDocument/2006/relationships/hyperlink" Target="https://www.surveymonkey.com/analyze/browse/8K4M7MC4ECXnYjhLv6pcRPOIVndHwGC3zDqGFojG1E8_3D?respondent_id=6787844373" TargetMode="External"/><Relationship Id="rId109" Type="http://schemas.openxmlformats.org/officeDocument/2006/relationships/hyperlink" Target="https://www.surveymonkey.com/analyze/browse/8K4M7MC4ECXnYjhLv6pcRPOIVndHwGC3zDqGFojG1E8_3D?respondent_id=6787078845" TargetMode="External"/><Relationship Id="rId34" Type="http://schemas.openxmlformats.org/officeDocument/2006/relationships/hyperlink" Target="https://www.surveymonkey.com/analyze/browse/8K4M7MC4ECXnYjhLv6pcRPOIVndHwGC3zDqGFojG1E8_3D?respondent_id=6787963321" TargetMode="External"/><Relationship Id="rId50" Type="http://schemas.openxmlformats.org/officeDocument/2006/relationships/hyperlink" Target="https://www.surveymonkey.com/analyze/browse/8K4M7MC4ECXnYjhLv6pcRPOIVndHwGC3zDqGFojG1E8_3D?respondent_id=6787645611" TargetMode="External"/><Relationship Id="rId55" Type="http://schemas.openxmlformats.org/officeDocument/2006/relationships/hyperlink" Target="https://www.surveymonkey.com/analyze/browse/8K4M7MC4ECXnYjhLv6pcRPOIVndHwGC3zDqGFojG1E8_3D?respondent_id=6787558326" TargetMode="External"/><Relationship Id="rId76" Type="http://schemas.openxmlformats.org/officeDocument/2006/relationships/hyperlink" Target="https://www.surveymonkey.com/analyze/browse/8K4M7MC4ECXnYjhLv6pcRPOIVndHwGC3zDqGFojG1E8_3D?respondent_id=6787394005" TargetMode="External"/><Relationship Id="rId97" Type="http://schemas.openxmlformats.org/officeDocument/2006/relationships/hyperlink" Target="https://www.surveymonkey.com/analyze/browse/8K4M7MC4ECXnYjhLv6pcRPOIVndHwGC3zDqGFojG1E8_3D?respondent_id=6787203830" TargetMode="External"/><Relationship Id="rId104" Type="http://schemas.openxmlformats.org/officeDocument/2006/relationships/hyperlink" Target="https://www.surveymonkey.com/analyze/browse/8K4M7MC4ECXnYjhLv6pcRPOIVndHwGC3zDqGFojG1E8_3D?respondent_id=6787146571" TargetMode="External"/><Relationship Id="rId120" Type="http://schemas.openxmlformats.org/officeDocument/2006/relationships/hyperlink" Target="https://www.surveymonkey.com/analyze/browse/8K4M7MC4ECXnYjhLv6pcRPOIVndHwGC3zDqGFojG1E8_3D?respondent_id=6785473451" TargetMode="External"/><Relationship Id="rId125" Type="http://schemas.openxmlformats.org/officeDocument/2006/relationships/hyperlink" Target="https://www.surveymonkey.com/analyze/browse/8K4M7MC4ECXnYjhLv6pcRPOIVndHwGC3zDqGFojG1E8_3D?respondent_id=6785327943" TargetMode="External"/><Relationship Id="rId141" Type="http://schemas.openxmlformats.org/officeDocument/2006/relationships/hyperlink" Target="https://www.surveymonkey.com/analyze/browse/8K4M7MC4ECXnYjhLv6pcRPOIVndHwGC3zDqGFojG1E8_3D?respondent_id=6785243291" TargetMode="External"/><Relationship Id="rId146" Type="http://schemas.openxmlformats.org/officeDocument/2006/relationships/hyperlink" Target="https://www.surveymonkey.com/analyze/browse/8K4M7MC4ECXnYjhLv6pcRPOIVndHwGC3zDqGFojG1E8_3D?respondent_id=6785204075" TargetMode="External"/><Relationship Id="rId167" Type="http://schemas.openxmlformats.org/officeDocument/2006/relationships/hyperlink" Target="https://www.surveymonkey.com/analyze/browse/8K4M7MC4ECXnYjhLv6pcRPOIVndHwGC3zDqGFojG1E8_3D?respondent_id=6785116189" TargetMode="External"/><Relationship Id="rId188" Type="http://schemas.openxmlformats.org/officeDocument/2006/relationships/hyperlink" Target="https://www.surveymonkey.com/analyze/browse/8K4M7MC4ECXnYjhLv6pcRPOIVndHwGC3zDqGFojG1E8_3D?respondent_id=6785065101" TargetMode="External"/><Relationship Id="rId7" Type="http://schemas.openxmlformats.org/officeDocument/2006/relationships/hyperlink" Target="https://www.surveymonkey.com/analyze/browse/8K4M7MC4ECXnYjhLv6pcRPOIVndHwGC3zDqGFojG1E8_3D?respondent_id=6799124031" TargetMode="External"/><Relationship Id="rId71" Type="http://schemas.openxmlformats.org/officeDocument/2006/relationships/hyperlink" Target="https://www.surveymonkey.com/analyze/browse/8K4M7MC4ECXnYjhLv6pcRPOIVndHwGC3zDqGFojG1E8_3D?respondent_id=6787436838" TargetMode="External"/><Relationship Id="rId92" Type="http://schemas.openxmlformats.org/officeDocument/2006/relationships/hyperlink" Target="https://www.surveymonkey.com/analyze/browse/8K4M7MC4ECXnYjhLv6pcRPOIVndHwGC3zDqGFojG1E8_3D?respondent_id=6787278244" TargetMode="External"/><Relationship Id="rId162" Type="http://schemas.openxmlformats.org/officeDocument/2006/relationships/hyperlink" Target="https://www.surveymonkey.com/analyze/browse/8K4M7MC4ECXnYjhLv6pcRPOIVndHwGC3zDqGFojG1E8_3D?respondent_id=6785135033" TargetMode="External"/><Relationship Id="rId183" Type="http://schemas.openxmlformats.org/officeDocument/2006/relationships/hyperlink" Target="https://www.surveymonkey.com/analyze/browse/8K4M7MC4ECXnYjhLv6pcRPOIVndHwGC3zDqGFojG1E8_3D?respondent_id=6785070493" TargetMode="External"/><Relationship Id="rId2" Type="http://schemas.openxmlformats.org/officeDocument/2006/relationships/slide" Target="../slides/slide16.xml"/><Relationship Id="rId29" Type="http://schemas.openxmlformats.org/officeDocument/2006/relationships/hyperlink" Target="https://www.surveymonkey.com/analyze/browse/8K4M7MC4ECXnYjhLv6pcRPOIVndHwGC3zDqGFojG1E8_3D?respondent_id=6788040839" TargetMode="External"/><Relationship Id="rId24" Type="http://schemas.openxmlformats.org/officeDocument/2006/relationships/hyperlink" Target="https://www.surveymonkey.com/analyze/browse/8K4M7MC4ECXnYjhLv6pcRPOIVndHwGC3zDqGFojG1E8_3D?respondent_id=6790015135" TargetMode="External"/><Relationship Id="rId40" Type="http://schemas.openxmlformats.org/officeDocument/2006/relationships/hyperlink" Target="https://www.surveymonkey.com/analyze/browse/8K4M7MC4ECXnYjhLv6pcRPOIVndHwGC3zDqGFojG1E8_3D?respondent_id=6787829170" TargetMode="External"/><Relationship Id="rId45" Type="http://schemas.openxmlformats.org/officeDocument/2006/relationships/hyperlink" Target="https://www.surveymonkey.com/analyze/browse/8K4M7MC4ECXnYjhLv6pcRPOIVndHwGC3zDqGFojG1E8_3D?respondent_id=6787702051" TargetMode="External"/><Relationship Id="rId66" Type="http://schemas.openxmlformats.org/officeDocument/2006/relationships/hyperlink" Target="https://www.surveymonkey.com/analyze/browse/8K4M7MC4ECXnYjhLv6pcRPOIVndHwGC3zDqGFojG1E8_3D?respondent_id=6787485493" TargetMode="External"/><Relationship Id="rId87" Type="http://schemas.openxmlformats.org/officeDocument/2006/relationships/hyperlink" Target="https://www.surveymonkey.com/analyze/browse/8K4M7MC4ECXnYjhLv6pcRPOIVndHwGC3zDqGFojG1E8_3D?respondent_id=6787318242" TargetMode="External"/><Relationship Id="rId110" Type="http://schemas.openxmlformats.org/officeDocument/2006/relationships/hyperlink" Target="https://www.surveymonkey.com/analyze/browse/8K4M7MC4ECXnYjhLv6pcRPOIVndHwGC3zDqGFojG1E8_3D?respondent_id=6787049227" TargetMode="External"/><Relationship Id="rId115" Type="http://schemas.openxmlformats.org/officeDocument/2006/relationships/hyperlink" Target="https://www.surveymonkey.com/analyze/browse/8K4M7MC4ECXnYjhLv6pcRPOIVndHwGC3zDqGFojG1E8_3D?respondent_id=6786842856" TargetMode="External"/><Relationship Id="rId131" Type="http://schemas.openxmlformats.org/officeDocument/2006/relationships/hyperlink" Target="https://www.surveymonkey.com/analyze/browse/8K4M7MC4ECXnYjhLv6pcRPOIVndHwGC3zDqGFojG1E8_3D?respondent_id=6785288736" TargetMode="External"/><Relationship Id="rId136" Type="http://schemas.openxmlformats.org/officeDocument/2006/relationships/hyperlink" Target="https://www.surveymonkey.com/analyze/browse/8K4M7MC4ECXnYjhLv6pcRPOIVndHwGC3zDqGFojG1E8_3D?respondent_id=6785271536" TargetMode="External"/><Relationship Id="rId157" Type="http://schemas.openxmlformats.org/officeDocument/2006/relationships/hyperlink" Target="https://www.surveymonkey.com/analyze/browse/8K4M7MC4ECXnYjhLv6pcRPOIVndHwGC3zDqGFojG1E8_3D?respondent_id=6785163100" TargetMode="External"/><Relationship Id="rId178" Type="http://schemas.openxmlformats.org/officeDocument/2006/relationships/hyperlink" Target="https://www.surveymonkey.com/analyze/browse/8K4M7MC4ECXnYjhLv6pcRPOIVndHwGC3zDqGFojG1E8_3D?respondent_id=6785077397" TargetMode="External"/><Relationship Id="rId61" Type="http://schemas.openxmlformats.org/officeDocument/2006/relationships/hyperlink" Target="https://www.surveymonkey.com/analyze/browse/8K4M7MC4ECXnYjhLv6pcRPOIVndHwGC3zDqGFojG1E8_3D?respondent_id=6787514316" TargetMode="External"/><Relationship Id="rId82" Type="http://schemas.openxmlformats.org/officeDocument/2006/relationships/hyperlink" Target="https://www.surveymonkey.com/analyze/browse/8K4M7MC4ECXnYjhLv6pcRPOIVndHwGC3zDqGFojG1E8_3D?respondent_id=6787334022" TargetMode="External"/><Relationship Id="rId152" Type="http://schemas.openxmlformats.org/officeDocument/2006/relationships/hyperlink" Target="https://www.surveymonkey.com/analyze/browse/8K4M7MC4ECXnYjhLv6pcRPOIVndHwGC3zDqGFojG1E8_3D?respondent_id=6785176207" TargetMode="External"/><Relationship Id="rId173" Type="http://schemas.openxmlformats.org/officeDocument/2006/relationships/hyperlink" Target="https://www.surveymonkey.com/analyze/browse/8K4M7MC4ECXnYjhLv6pcRPOIVndHwGC3zDqGFojG1E8_3D?respondent_id=6785099593" TargetMode="External"/><Relationship Id="rId194" Type="http://schemas.openxmlformats.org/officeDocument/2006/relationships/hyperlink" Target="https://www.surveymonkey.com/analyze/browse/8K4M7MC4ECXnYjhLv6pcRPOIVndHwGC3zDqGFojG1E8_3D?respondent_id=6785044248" TargetMode="External"/><Relationship Id="rId199" Type="http://schemas.openxmlformats.org/officeDocument/2006/relationships/hyperlink" Target="https://www.surveymonkey.com/analyze/browse/8K4M7MC4ECXnYjhLv6pcRPOIVndHwGC3zDqGFojG1E8_3D?respondent_id=6785024214" TargetMode="External"/><Relationship Id="rId19" Type="http://schemas.openxmlformats.org/officeDocument/2006/relationships/hyperlink" Target="https://www.surveymonkey.com/analyze/browse/8K4M7MC4ECXnYjhLv6pcRPOIVndHwGC3zDqGFojG1E8_3D?respondent_id=6790380857" TargetMode="External"/><Relationship Id="rId14" Type="http://schemas.openxmlformats.org/officeDocument/2006/relationships/hyperlink" Target="https://www.surveymonkey.com/analyze/browse/8K4M7MC4ECXnYjhLv6pcRPOIVndHwGC3zDqGFojG1E8_3D?respondent_id=6790754472" TargetMode="External"/><Relationship Id="rId30" Type="http://schemas.openxmlformats.org/officeDocument/2006/relationships/hyperlink" Target="https://www.surveymonkey.com/analyze/browse/8K4M7MC4ECXnYjhLv6pcRPOIVndHwGC3zDqGFojG1E8_3D?respondent_id=6788010865" TargetMode="External"/><Relationship Id="rId35" Type="http://schemas.openxmlformats.org/officeDocument/2006/relationships/hyperlink" Target="https://www.surveymonkey.com/analyze/browse/8K4M7MC4ECXnYjhLv6pcRPOIVndHwGC3zDqGFojG1E8_3D?respondent_id=6787959587" TargetMode="External"/><Relationship Id="rId56" Type="http://schemas.openxmlformats.org/officeDocument/2006/relationships/hyperlink" Target="https://www.surveymonkey.com/analyze/browse/8K4M7MC4ECXnYjhLv6pcRPOIVndHwGC3zDqGFojG1E8_3D?respondent_id=6787556500" TargetMode="External"/><Relationship Id="rId77" Type="http://schemas.openxmlformats.org/officeDocument/2006/relationships/hyperlink" Target="https://www.surveymonkey.com/analyze/browse/8K4M7MC4ECXnYjhLv6pcRPOIVndHwGC3zDqGFojG1E8_3D?respondent_id=6787385534" TargetMode="External"/><Relationship Id="rId100" Type="http://schemas.openxmlformats.org/officeDocument/2006/relationships/hyperlink" Target="https://www.surveymonkey.com/analyze/browse/8K4M7MC4ECXnYjhLv6pcRPOIVndHwGC3zDqGFojG1E8_3D?respondent_id=6787178903" TargetMode="External"/><Relationship Id="rId105" Type="http://schemas.openxmlformats.org/officeDocument/2006/relationships/hyperlink" Target="https://www.surveymonkey.com/analyze/browse/8K4M7MC4ECXnYjhLv6pcRPOIVndHwGC3zDqGFojG1E8_3D?respondent_id=6787135166" TargetMode="External"/><Relationship Id="rId126" Type="http://schemas.openxmlformats.org/officeDocument/2006/relationships/hyperlink" Target="https://www.surveymonkey.com/analyze/browse/8K4M7MC4ECXnYjhLv6pcRPOIVndHwGC3zDqGFojG1E8_3D?respondent_id=6785326943" TargetMode="External"/><Relationship Id="rId147" Type="http://schemas.openxmlformats.org/officeDocument/2006/relationships/hyperlink" Target="https://www.surveymonkey.com/analyze/browse/8K4M7MC4ECXnYjhLv6pcRPOIVndHwGC3zDqGFojG1E8_3D?respondent_id=6785201769" TargetMode="External"/><Relationship Id="rId168" Type="http://schemas.openxmlformats.org/officeDocument/2006/relationships/hyperlink" Target="https://www.surveymonkey.com/analyze/browse/8K4M7MC4ECXnYjhLv6pcRPOIVndHwGC3zDqGFojG1E8_3D?respondent_id=6785116082" TargetMode="External"/><Relationship Id="rId8" Type="http://schemas.openxmlformats.org/officeDocument/2006/relationships/hyperlink" Target="https://www.surveymonkey.com/analyze/browse/8K4M7MC4ECXnYjhLv6pcRPOIVndHwGC3zDqGFojG1E8_3D?respondent_id=6798846000" TargetMode="External"/><Relationship Id="rId51" Type="http://schemas.openxmlformats.org/officeDocument/2006/relationships/hyperlink" Target="https://www.surveymonkey.com/analyze/browse/8K4M7MC4ECXnYjhLv6pcRPOIVndHwGC3zDqGFojG1E8_3D?respondent_id=6787617408" TargetMode="External"/><Relationship Id="rId72" Type="http://schemas.openxmlformats.org/officeDocument/2006/relationships/hyperlink" Target="https://www.surveymonkey.com/analyze/browse/8K4M7MC4ECXnYjhLv6pcRPOIVndHwGC3zDqGFojG1E8_3D?respondent_id=6787435736" TargetMode="External"/><Relationship Id="rId93" Type="http://schemas.openxmlformats.org/officeDocument/2006/relationships/hyperlink" Target="https://www.surveymonkey.com/analyze/browse/8K4M7MC4ECXnYjhLv6pcRPOIVndHwGC3zDqGFojG1E8_3D?respondent_id=6787256113" TargetMode="External"/><Relationship Id="rId98" Type="http://schemas.openxmlformats.org/officeDocument/2006/relationships/hyperlink" Target="https://www.surveymonkey.com/analyze/browse/8K4M7MC4ECXnYjhLv6pcRPOIVndHwGC3zDqGFojG1E8_3D?respondent_id=6787186404" TargetMode="External"/><Relationship Id="rId121" Type="http://schemas.openxmlformats.org/officeDocument/2006/relationships/hyperlink" Target="https://www.surveymonkey.com/analyze/browse/8K4M7MC4ECXnYjhLv6pcRPOIVndHwGC3zDqGFojG1E8_3D?respondent_id=6785460320" TargetMode="External"/><Relationship Id="rId142" Type="http://schemas.openxmlformats.org/officeDocument/2006/relationships/hyperlink" Target="https://www.surveymonkey.com/analyze/browse/8K4M7MC4ECXnYjhLv6pcRPOIVndHwGC3zDqGFojG1E8_3D?respondent_id=6785238188" TargetMode="External"/><Relationship Id="rId163" Type="http://schemas.openxmlformats.org/officeDocument/2006/relationships/hyperlink" Target="https://www.surveymonkey.com/analyze/browse/8K4M7MC4ECXnYjhLv6pcRPOIVndHwGC3zDqGFojG1E8_3D?respondent_id=6785134248" TargetMode="External"/><Relationship Id="rId184" Type="http://schemas.openxmlformats.org/officeDocument/2006/relationships/hyperlink" Target="https://www.surveymonkey.com/analyze/browse/8K4M7MC4ECXnYjhLv6pcRPOIVndHwGC3zDqGFojG1E8_3D?respondent_id=6785070342" TargetMode="External"/><Relationship Id="rId189" Type="http://schemas.openxmlformats.org/officeDocument/2006/relationships/hyperlink" Target="https://www.surveymonkey.com/analyze/browse/8K4M7MC4ECXnYjhLv6pcRPOIVndHwGC3zDqGFojG1E8_3D?respondent_id=6785060964" TargetMode="External"/><Relationship Id="rId3" Type="http://schemas.openxmlformats.org/officeDocument/2006/relationships/hyperlink" Target="https://www.surveymonkey.com/analyze/8K4M7MC4ECXnYjhLv6pcRPOIVndHwGC3zDqGFojG1E8_3D" TargetMode="External"/><Relationship Id="rId25" Type="http://schemas.openxmlformats.org/officeDocument/2006/relationships/hyperlink" Target="https://www.surveymonkey.com/analyze/browse/8K4M7MC4ECXnYjhLv6pcRPOIVndHwGC3zDqGFojG1E8_3D?respondent_id=6788742757" TargetMode="External"/><Relationship Id="rId46" Type="http://schemas.openxmlformats.org/officeDocument/2006/relationships/hyperlink" Target="https://www.surveymonkey.com/analyze/browse/8K4M7MC4ECXnYjhLv6pcRPOIVndHwGC3zDqGFojG1E8_3D?respondent_id=6787698537" TargetMode="External"/><Relationship Id="rId67" Type="http://schemas.openxmlformats.org/officeDocument/2006/relationships/hyperlink" Target="https://www.surveymonkey.com/analyze/browse/8K4M7MC4ECXnYjhLv6pcRPOIVndHwGC3zDqGFojG1E8_3D?respondent_id=6787467758" TargetMode="External"/><Relationship Id="rId116" Type="http://schemas.openxmlformats.org/officeDocument/2006/relationships/hyperlink" Target="https://www.surveymonkey.com/analyze/browse/8K4M7MC4ECXnYjhLv6pcRPOIVndHwGC3zDqGFojG1E8_3D?respondent_id=6786836968" TargetMode="External"/><Relationship Id="rId137" Type="http://schemas.openxmlformats.org/officeDocument/2006/relationships/hyperlink" Target="https://www.surveymonkey.com/analyze/browse/8K4M7MC4ECXnYjhLv6pcRPOIVndHwGC3zDqGFojG1E8_3D?respondent_id=6785264284" TargetMode="External"/><Relationship Id="rId158" Type="http://schemas.openxmlformats.org/officeDocument/2006/relationships/hyperlink" Target="https://www.surveymonkey.com/analyze/browse/8K4M7MC4ECXnYjhLv6pcRPOIVndHwGC3zDqGFojG1E8_3D?respondent_id=6785160616" TargetMode="External"/><Relationship Id="rId20" Type="http://schemas.openxmlformats.org/officeDocument/2006/relationships/hyperlink" Target="https://www.surveymonkey.com/analyze/browse/8K4M7MC4ECXnYjhLv6pcRPOIVndHwGC3zDqGFojG1E8_3D?respondent_id=6790322154" TargetMode="External"/><Relationship Id="rId41" Type="http://schemas.openxmlformats.org/officeDocument/2006/relationships/hyperlink" Target="https://www.surveymonkey.com/analyze/browse/8K4M7MC4ECXnYjhLv6pcRPOIVndHwGC3zDqGFojG1E8_3D?respondent_id=6787812502" TargetMode="External"/><Relationship Id="rId62" Type="http://schemas.openxmlformats.org/officeDocument/2006/relationships/hyperlink" Target="https://www.surveymonkey.com/analyze/browse/8K4M7MC4ECXnYjhLv6pcRPOIVndHwGC3zDqGFojG1E8_3D?respondent_id=6787512618" TargetMode="External"/><Relationship Id="rId83" Type="http://schemas.openxmlformats.org/officeDocument/2006/relationships/hyperlink" Target="https://www.surveymonkey.com/analyze/browse/8K4M7MC4ECXnYjhLv6pcRPOIVndHwGC3zDqGFojG1E8_3D?respondent_id=6787329877" TargetMode="External"/><Relationship Id="rId88" Type="http://schemas.openxmlformats.org/officeDocument/2006/relationships/hyperlink" Target="https://www.surveymonkey.com/analyze/browse/8K4M7MC4ECXnYjhLv6pcRPOIVndHwGC3zDqGFojG1E8_3D?respondent_id=6787317735" TargetMode="External"/><Relationship Id="rId111" Type="http://schemas.openxmlformats.org/officeDocument/2006/relationships/hyperlink" Target="https://www.surveymonkey.com/analyze/browse/8K4M7MC4ECXnYjhLv6pcRPOIVndHwGC3zDqGFojG1E8_3D?respondent_id=6786976838" TargetMode="External"/><Relationship Id="rId132" Type="http://schemas.openxmlformats.org/officeDocument/2006/relationships/hyperlink" Target="https://www.surveymonkey.com/analyze/browse/8K4M7MC4ECXnYjhLv6pcRPOIVndHwGC3zDqGFojG1E8_3D?respondent_id=6785282953" TargetMode="External"/><Relationship Id="rId153" Type="http://schemas.openxmlformats.org/officeDocument/2006/relationships/hyperlink" Target="https://www.surveymonkey.com/analyze/browse/8K4M7MC4ECXnYjhLv6pcRPOIVndHwGC3zDqGFojG1E8_3D?respondent_id=6785169844" TargetMode="External"/><Relationship Id="rId174" Type="http://schemas.openxmlformats.org/officeDocument/2006/relationships/hyperlink" Target="https://www.surveymonkey.com/analyze/browse/8K4M7MC4ECXnYjhLv6pcRPOIVndHwGC3zDqGFojG1E8_3D?respondent_id=6785096394" TargetMode="External"/><Relationship Id="rId179" Type="http://schemas.openxmlformats.org/officeDocument/2006/relationships/hyperlink" Target="https://www.surveymonkey.com/analyze/browse/8K4M7MC4ECXnYjhLv6pcRPOIVndHwGC3zDqGFojG1E8_3D?respondent_id=6785077164" TargetMode="External"/><Relationship Id="rId195" Type="http://schemas.openxmlformats.org/officeDocument/2006/relationships/hyperlink" Target="https://www.surveymonkey.com/analyze/browse/8K4M7MC4ECXnYjhLv6pcRPOIVndHwGC3zDqGFojG1E8_3D?respondent_id=6785043555" TargetMode="External"/><Relationship Id="rId190" Type="http://schemas.openxmlformats.org/officeDocument/2006/relationships/hyperlink" Target="https://www.surveymonkey.com/analyze/browse/8K4M7MC4ECXnYjhLv6pcRPOIVndHwGC3zDqGFojG1E8_3D?respondent_id=6785058698" TargetMode="External"/><Relationship Id="rId15" Type="http://schemas.openxmlformats.org/officeDocument/2006/relationships/hyperlink" Target="https://www.surveymonkey.com/analyze/browse/8K4M7MC4ECXnYjhLv6pcRPOIVndHwGC3zDqGFojG1E8_3D?respondent_id=6790748243" TargetMode="External"/><Relationship Id="rId36" Type="http://schemas.openxmlformats.org/officeDocument/2006/relationships/hyperlink" Target="https://www.surveymonkey.com/analyze/browse/8K4M7MC4ECXnYjhLv6pcRPOIVndHwGC3zDqGFojG1E8_3D?respondent_id=6787950839" TargetMode="External"/><Relationship Id="rId57" Type="http://schemas.openxmlformats.org/officeDocument/2006/relationships/hyperlink" Target="https://www.surveymonkey.com/analyze/browse/8K4M7MC4ECXnYjhLv6pcRPOIVndHwGC3zDqGFojG1E8_3D?respondent_id=6787536145" TargetMode="External"/><Relationship Id="rId106" Type="http://schemas.openxmlformats.org/officeDocument/2006/relationships/hyperlink" Target="https://www.surveymonkey.com/analyze/browse/8K4M7MC4ECXnYjhLv6pcRPOIVndHwGC3zDqGFojG1E8_3D?respondent_id=6787103737" TargetMode="External"/><Relationship Id="rId127" Type="http://schemas.openxmlformats.org/officeDocument/2006/relationships/hyperlink" Target="https://www.surveymonkey.com/analyze/browse/8K4M7MC4ECXnYjhLv6pcRPOIVndHwGC3zDqGFojG1E8_3D?respondent_id=6785323627" TargetMode="External"/><Relationship Id="rId10" Type="http://schemas.openxmlformats.org/officeDocument/2006/relationships/hyperlink" Target="https://www.surveymonkey.com/analyze/browse/8K4M7MC4ECXnYjhLv6pcRPOIVndHwGC3zDqGFojG1E8_3D?respondent_id=6798488268" TargetMode="External"/><Relationship Id="rId31" Type="http://schemas.openxmlformats.org/officeDocument/2006/relationships/hyperlink" Target="https://www.surveymonkey.com/analyze/browse/8K4M7MC4ECXnYjhLv6pcRPOIVndHwGC3zDqGFojG1E8_3D?respondent_id=6788006224" TargetMode="External"/><Relationship Id="rId52" Type="http://schemas.openxmlformats.org/officeDocument/2006/relationships/hyperlink" Target="https://www.surveymonkey.com/analyze/browse/8K4M7MC4ECXnYjhLv6pcRPOIVndHwGC3zDqGFojG1E8_3D?respondent_id=6787578454" TargetMode="External"/><Relationship Id="rId73" Type="http://schemas.openxmlformats.org/officeDocument/2006/relationships/hyperlink" Target="https://www.surveymonkey.com/analyze/browse/8K4M7MC4ECXnYjhLv6pcRPOIVndHwGC3zDqGFojG1E8_3D?respondent_id=6787424844" TargetMode="External"/><Relationship Id="rId78" Type="http://schemas.openxmlformats.org/officeDocument/2006/relationships/hyperlink" Target="https://www.surveymonkey.com/analyze/browse/8K4M7MC4ECXnYjhLv6pcRPOIVndHwGC3zDqGFojG1E8_3D?respondent_id=6787369944" TargetMode="External"/><Relationship Id="rId94" Type="http://schemas.openxmlformats.org/officeDocument/2006/relationships/hyperlink" Target="https://www.surveymonkey.com/analyze/browse/8K4M7MC4ECXnYjhLv6pcRPOIVndHwGC3zDqGFojG1E8_3D?respondent_id=6787250666" TargetMode="External"/><Relationship Id="rId99" Type="http://schemas.openxmlformats.org/officeDocument/2006/relationships/hyperlink" Target="https://www.surveymonkey.com/analyze/browse/8K4M7MC4ECXnYjhLv6pcRPOIVndHwGC3zDqGFojG1E8_3D?respondent_id=6787183546" TargetMode="External"/><Relationship Id="rId101" Type="http://schemas.openxmlformats.org/officeDocument/2006/relationships/hyperlink" Target="https://www.surveymonkey.com/analyze/browse/8K4M7MC4ECXnYjhLv6pcRPOIVndHwGC3zDqGFojG1E8_3D?respondent_id=6787173786" TargetMode="External"/><Relationship Id="rId122" Type="http://schemas.openxmlformats.org/officeDocument/2006/relationships/hyperlink" Target="https://www.surveymonkey.com/analyze/browse/8K4M7MC4ECXnYjhLv6pcRPOIVndHwGC3zDqGFojG1E8_3D?respondent_id=6785424391" TargetMode="External"/><Relationship Id="rId143" Type="http://schemas.openxmlformats.org/officeDocument/2006/relationships/hyperlink" Target="https://www.surveymonkey.com/analyze/browse/8K4M7MC4ECXnYjhLv6pcRPOIVndHwGC3zDqGFojG1E8_3D?respondent_id=6785231731" TargetMode="External"/><Relationship Id="rId148" Type="http://schemas.openxmlformats.org/officeDocument/2006/relationships/hyperlink" Target="https://www.surveymonkey.com/analyze/browse/8K4M7MC4ECXnYjhLv6pcRPOIVndHwGC3zDqGFojG1E8_3D?respondent_id=6785196372" TargetMode="External"/><Relationship Id="rId164" Type="http://schemas.openxmlformats.org/officeDocument/2006/relationships/hyperlink" Target="https://www.surveymonkey.com/analyze/browse/8K4M7MC4ECXnYjhLv6pcRPOIVndHwGC3zDqGFojG1E8_3D?respondent_id=6785123889" TargetMode="External"/><Relationship Id="rId169" Type="http://schemas.openxmlformats.org/officeDocument/2006/relationships/hyperlink" Target="https://www.surveymonkey.com/analyze/browse/8K4M7MC4ECXnYjhLv6pcRPOIVndHwGC3zDqGFojG1E8_3D?respondent_id=6785115345" TargetMode="External"/><Relationship Id="rId185" Type="http://schemas.openxmlformats.org/officeDocument/2006/relationships/hyperlink" Target="https://www.surveymonkey.com/analyze/browse/8K4M7MC4ECXnYjhLv6pcRPOIVndHwGC3zDqGFojG1E8_3D?respondent_id=6785070275" TargetMode="External"/><Relationship Id="rId4" Type="http://schemas.openxmlformats.org/officeDocument/2006/relationships/hyperlink" Target="https://www.surveymonkey.com/analyze/browse/8K4M7MC4ECXnYjhLv6pcRPOIVndHwGC3zDqGFojG1E8_3D?respondent_id=6804894141" TargetMode="External"/><Relationship Id="rId9" Type="http://schemas.openxmlformats.org/officeDocument/2006/relationships/hyperlink" Target="https://www.surveymonkey.com/analyze/browse/8K4M7MC4ECXnYjhLv6pcRPOIVndHwGC3zDqGFojG1E8_3D?respondent_id=6798687860" TargetMode="External"/><Relationship Id="rId180" Type="http://schemas.openxmlformats.org/officeDocument/2006/relationships/hyperlink" Target="https://www.surveymonkey.com/analyze/browse/8K4M7MC4ECXnYjhLv6pcRPOIVndHwGC3zDqGFojG1E8_3D?respondent_id=6785075887" TargetMode="External"/><Relationship Id="rId26" Type="http://schemas.openxmlformats.org/officeDocument/2006/relationships/hyperlink" Target="https://www.surveymonkey.com/analyze/browse/8K4M7MC4ECXnYjhLv6pcRPOIVndHwGC3zDqGFojG1E8_3D?respondent_id=6788679402" TargetMode="External"/><Relationship Id="rId47" Type="http://schemas.openxmlformats.org/officeDocument/2006/relationships/hyperlink" Target="https://www.surveymonkey.com/analyze/browse/8K4M7MC4ECXnYjhLv6pcRPOIVndHwGC3zDqGFojG1E8_3D?respondent_id=6787692289" TargetMode="External"/><Relationship Id="rId68" Type="http://schemas.openxmlformats.org/officeDocument/2006/relationships/hyperlink" Target="https://www.surveymonkey.com/analyze/browse/8K4M7MC4ECXnYjhLv6pcRPOIVndHwGC3zDqGFojG1E8_3D?respondent_id=6787463477" TargetMode="External"/><Relationship Id="rId89" Type="http://schemas.openxmlformats.org/officeDocument/2006/relationships/hyperlink" Target="https://www.surveymonkey.com/analyze/browse/8K4M7MC4ECXnYjhLv6pcRPOIVndHwGC3zDqGFojG1E8_3D?respondent_id=6787295672" TargetMode="External"/><Relationship Id="rId112" Type="http://schemas.openxmlformats.org/officeDocument/2006/relationships/hyperlink" Target="https://www.surveymonkey.com/analyze/browse/8K4M7MC4ECXnYjhLv6pcRPOIVndHwGC3zDqGFojG1E8_3D?respondent_id=6786965165" TargetMode="External"/><Relationship Id="rId133" Type="http://schemas.openxmlformats.org/officeDocument/2006/relationships/hyperlink" Target="https://www.surveymonkey.com/analyze/browse/8K4M7MC4ECXnYjhLv6pcRPOIVndHwGC3zDqGFojG1E8_3D?respondent_id=6785279099" TargetMode="External"/><Relationship Id="rId154" Type="http://schemas.openxmlformats.org/officeDocument/2006/relationships/hyperlink" Target="https://www.surveymonkey.com/analyze/browse/8K4M7MC4ECXnYjhLv6pcRPOIVndHwGC3zDqGFojG1E8_3D?respondent_id=6785166665" TargetMode="External"/><Relationship Id="rId175" Type="http://schemas.openxmlformats.org/officeDocument/2006/relationships/hyperlink" Target="https://www.surveymonkey.com/analyze/browse/8K4M7MC4ECXnYjhLv6pcRPOIVndHwGC3zDqGFojG1E8_3D?respondent_id=6785090672"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surveymonkey.com/analyze/browse/8K4M7MC4ECXnYjhLv6pcRPOIVndHwGC3zDqGFojG1E8_3D?respondent_id=6787893614" TargetMode="External"/><Relationship Id="rId13" Type="http://schemas.openxmlformats.org/officeDocument/2006/relationships/hyperlink" Target="https://www.surveymonkey.com/analyze/browse/8K4M7MC4ECXnYjhLv6pcRPOIVndHwGC3zDqGFojG1E8_3D?respondent_id=6787328108" TargetMode="External"/><Relationship Id="rId18" Type="http://schemas.openxmlformats.org/officeDocument/2006/relationships/hyperlink" Target="https://www.surveymonkey.com/analyze/browse/8K4M7MC4ECXnYjhLv6pcRPOIVndHwGC3zDqGFojG1E8_3D?respondent_id=6787141862" TargetMode="External"/><Relationship Id="rId26" Type="http://schemas.openxmlformats.org/officeDocument/2006/relationships/hyperlink" Target="https://www.surveymonkey.com/analyze/browse/8K4M7MC4ECXnYjhLv6pcRPOIVndHwGC3zDqGFojG1E8_3D?respondent_id=6785236131" TargetMode="External"/><Relationship Id="rId39" Type="http://schemas.openxmlformats.org/officeDocument/2006/relationships/hyperlink" Target="https://www.surveymonkey.com/analyze/browse/8K4M7MC4ECXnYjhLv6pcRPOIVndHwGC3zDqGFojG1E8_3D?respondent_id=6785039173" TargetMode="External"/><Relationship Id="rId3" Type="http://schemas.openxmlformats.org/officeDocument/2006/relationships/hyperlink" Target="https://www.surveymonkey.com/analyze/8K4M7MC4ECXnYjhLv6pcRPOIVndHwGC3zDqGFojG1E8_3D" TargetMode="External"/><Relationship Id="rId21" Type="http://schemas.openxmlformats.org/officeDocument/2006/relationships/hyperlink" Target="https://www.surveymonkey.com/analyze/browse/8K4M7MC4ECXnYjhLv6pcRPOIVndHwGC3zDqGFojG1E8_3D?respondent_id=6786905518" TargetMode="External"/><Relationship Id="rId34" Type="http://schemas.openxmlformats.org/officeDocument/2006/relationships/hyperlink" Target="https://www.surveymonkey.com/analyze/browse/8K4M7MC4ECXnYjhLv6pcRPOIVndHwGC3zDqGFojG1E8_3D?respondent_id=6785096254" TargetMode="External"/><Relationship Id="rId7" Type="http://schemas.openxmlformats.org/officeDocument/2006/relationships/hyperlink" Target="https://www.surveymonkey.com/analyze/browse/8K4M7MC4ECXnYjhLv6pcRPOIVndHwGC3zDqGFojG1E8_3D?respondent_id=6788073862" TargetMode="External"/><Relationship Id="rId12" Type="http://schemas.openxmlformats.org/officeDocument/2006/relationships/hyperlink" Target="https://www.surveymonkey.com/analyze/browse/8K4M7MC4ECXnYjhLv6pcRPOIVndHwGC3zDqGFojG1E8_3D?respondent_id=6787369252" TargetMode="External"/><Relationship Id="rId17" Type="http://schemas.openxmlformats.org/officeDocument/2006/relationships/hyperlink" Target="https://www.surveymonkey.com/analyze/browse/8K4M7MC4ECXnYjhLv6pcRPOIVndHwGC3zDqGFojG1E8_3D?respondent_id=6787146236" TargetMode="External"/><Relationship Id="rId25" Type="http://schemas.openxmlformats.org/officeDocument/2006/relationships/hyperlink" Target="https://www.surveymonkey.com/analyze/browse/8K4M7MC4ECXnYjhLv6pcRPOIVndHwGC3zDqGFojG1E8_3D?respondent_id=6785335428" TargetMode="External"/><Relationship Id="rId33" Type="http://schemas.openxmlformats.org/officeDocument/2006/relationships/hyperlink" Target="https://www.surveymonkey.com/analyze/browse/8K4M7MC4ECXnYjhLv6pcRPOIVndHwGC3zDqGFojG1E8_3D?respondent_id=6785096522" TargetMode="External"/><Relationship Id="rId38" Type="http://schemas.openxmlformats.org/officeDocument/2006/relationships/hyperlink" Target="https://www.surveymonkey.com/analyze/browse/8K4M7MC4ECXnYjhLv6pcRPOIVndHwGC3zDqGFojG1E8_3D?respondent_id=6785042119" TargetMode="External"/><Relationship Id="rId2" Type="http://schemas.openxmlformats.org/officeDocument/2006/relationships/slide" Target="../slides/slide17.xml"/><Relationship Id="rId16" Type="http://schemas.openxmlformats.org/officeDocument/2006/relationships/hyperlink" Target="https://www.surveymonkey.com/analyze/browse/8K4M7MC4ECXnYjhLv6pcRPOIVndHwGC3zDqGFojG1E8_3D?respondent_id=6787204721" TargetMode="External"/><Relationship Id="rId20" Type="http://schemas.openxmlformats.org/officeDocument/2006/relationships/hyperlink" Target="https://www.surveymonkey.com/analyze/browse/8K4M7MC4ECXnYjhLv6pcRPOIVndHwGC3zDqGFojG1E8_3D?respondent_id=6786953778" TargetMode="External"/><Relationship Id="rId29" Type="http://schemas.openxmlformats.org/officeDocument/2006/relationships/hyperlink" Target="https://www.surveymonkey.com/analyze/browse/8K4M7MC4ECXnYjhLv6pcRPOIVndHwGC3zDqGFojG1E8_3D?respondent_id=6785152351" TargetMode="External"/><Relationship Id="rId1" Type="http://schemas.openxmlformats.org/officeDocument/2006/relationships/notesMaster" Target="../notesMasters/notesMaster1.xml"/><Relationship Id="rId6" Type="http://schemas.openxmlformats.org/officeDocument/2006/relationships/hyperlink" Target="https://www.surveymonkey.com/analyze/browse/8K4M7MC4ECXnYjhLv6pcRPOIVndHwGC3zDqGFojG1E8_3D?respondent_id=6790041006" TargetMode="External"/><Relationship Id="rId11" Type="http://schemas.openxmlformats.org/officeDocument/2006/relationships/hyperlink" Target="https://www.surveymonkey.com/analyze/browse/8K4M7MC4ECXnYjhLv6pcRPOIVndHwGC3zDqGFojG1E8_3D?respondent_id=6787457077" TargetMode="External"/><Relationship Id="rId24" Type="http://schemas.openxmlformats.org/officeDocument/2006/relationships/hyperlink" Target="https://www.surveymonkey.com/analyze/browse/8K4M7MC4ECXnYjhLv6pcRPOIVndHwGC3zDqGFojG1E8_3D?respondent_id=6785336918" TargetMode="External"/><Relationship Id="rId32" Type="http://schemas.openxmlformats.org/officeDocument/2006/relationships/hyperlink" Target="https://www.surveymonkey.com/analyze/browse/8K4M7MC4ECXnYjhLv6pcRPOIVndHwGC3zDqGFojG1E8_3D?respondent_id=6785106182" TargetMode="External"/><Relationship Id="rId37" Type="http://schemas.openxmlformats.org/officeDocument/2006/relationships/hyperlink" Target="https://www.surveymonkey.com/analyze/browse/8K4M7MC4ECXnYjhLv6pcRPOIVndHwGC3zDqGFojG1E8_3D?respondent_id=6785052970" TargetMode="External"/><Relationship Id="rId40" Type="http://schemas.openxmlformats.org/officeDocument/2006/relationships/hyperlink" Target="https://www.surveymonkey.com/analyze/browse/8K4M7MC4ECXnYjhLv6pcRPOIVndHwGC3zDqGFojG1E8_3D?respondent_id=6785031652" TargetMode="External"/><Relationship Id="rId5" Type="http://schemas.openxmlformats.org/officeDocument/2006/relationships/hyperlink" Target="https://www.surveymonkey.com/analyze/browse/8K4M7MC4ECXnYjhLv6pcRPOIVndHwGC3zDqGFojG1E8_3D?respondent_id=6801302086" TargetMode="External"/><Relationship Id="rId15" Type="http://schemas.openxmlformats.org/officeDocument/2006/relationships/hyperlink" Target="https://www.surveymonkey.com/analyze/browse/8K4M7MC4ECXnYjhLv6pcRPOIVndHwGC3zDqGFojG1E8_3D?respondent_id=6787232902" TargetMode="External"/><Relationship Id="rId23" Type="http://schemas.openxmlformats.org/officeDocument/2006/relationships/hyperlink" Target="https://www.surveymonkey.com/analyze/browse/8K4M7MC4ECXnYjhLv6pcRPOIVndHwGC3zDqGFojG1E8_3D?respondent_id=6785453034" TargetMode="External"/><Relationship Id="rId28" Type="http://schemas.openxmlformats.org/officeDocument/2006/relationships/hyperlink" Target="https://www.surveymonkey.com/analyze/browse/8K4M7MC4ECXnYjhLv6pcRPOIVndHwGC3zDqGFojG1E8_3D?respondent_id=6785216716" TargetMode="External"/><Relationship Id="rId36" Type="http://schemas.openxmlformats.org/officeDocument/2006/relationships/hyperlink" Target="https://www.surveymonkey.com/analyze/browse/8K4M7MC4ECXnYjhLv6pcRPOIVndHwGC3zDqGFojG1E8_3D?respondent_id=6785080580" TargetMode="External"/><Relationship Id="rId10" Type="http://schemas.openxmlformats.org/officeDocument/2006/relationships/hyperlink" Target="https://www.surveymonkey.com/analyze/browse/8K4M7MC4ECXnYjhLv6pcRPOIVndHwGC3zDqGFojG1E8_3D?respondent_id=6787499005" TargetMode="External"/><Relationship Id="rId19" Type="http://schemas.openxmlformats.org/officeDocument/2006/relationships/hyperlink" Target="https://www.surveymonkey.com/analyze/browse/8K4M7MC4ECXnYjhLv6pcRPOIVndHwGC3zDqGFojG1E8_3D?respondent_id=6787131239" TargetMode="External"/><Relationship Id="rId31" Type="http://schemas.openxmlformats.org/officeDocument/2006/relationships/hyperlink" Target="https://www.surveymonkey.com/analyze/browse/8K4M7MC4ECXnYjhLv6pcRPOIVndHwGC3zDqGFojG1E8_3D?respondent_id=6785107198" TargetMode="External"/><Relationship Id="rId4" Type="http://schemas.openxmlformats.org/officeDocument/2006/relationships/hyperlink" Target="https://www.surveymonkey.com/analyze/browse/8K4M7MC4ECXnYjhLv6pcRPOIVndHwGC3zDqGFojG1E8_3D?respondent_id=6804937290" TargetMode="External"/><Relationship Id="rId9" Type="http://schemas.openxmlformats.org/officeDocument/2006/relationships/hyperlink" Target="https://www.surveymonkey.com/analyze/browse/8K4M7MC4ECXnYjhLv6pcRPOIVndHwGC3zDqGFojG1E8_3D?respondent_id=6787718309" TargetMode="External"/><Relationship Id="rId14" Type="http://schemas.openxmlformats.org/officeDocument/2006/relationships/hyperlink" Target="https://www.surveymonkey.com/analyze/browse/8K4M7MC4ECXnYjhLv6pcRPOIVndHwGC3zDqGFojG1E8_3D?respondent_id=6787234257" TargetMode="External"/><Relationship Id="rId22" Type="http://schemas.openxmlformats.org/officeDocument/2006/relationships/hyperlink" Target="https://www.surveymonkey.com/analyze/browse/8K4M7MC4ECXnYjhLv6pcRPOIVndHwGC3zDqGFojG1E8_3D?respondent_id=6785487790" TargetMode="External"/><Relationship Id="rId27" Type="http://schemas.openxmlformats.org/officeDocument/2006/relationships/hyperlink" Target="https://www.surveymonkey.com/analyze/browse/8K4M7MC4ECXnYjhLv6pcRPOIVndHwGC3zDqGFojG1E8_3D?respondent_id=6785223903" TargetMode="External"/><Relationship Id="rId30" Type="http://schemas.openxmlformats.org/officeDocument/2006/relationships/hyperlink" Target="https://www.surveymonkey.com/analyze/browse/8K4M7MC4ECXnYjhLv6pcRPOIVndHwGC3zDqGFojG1E8_3D?respondent_id=6785113298" TargetMode="External"/><Relationship Id="rId35" Type="http://schemas.openxmlformats.org/officeDocument/2006/relationships/hyperlink" Target="https://www.surveymonkey.com/analyze/browse/8K4M7MC4ECXnYjhLv6pcRPOIVndHwGC3zDqGFojG1E8_3D?respondent_id=6785086938" TargetMode="External"/></Relationships>
</file>

<file path=ppt/notesSlides/_rels/notesSlide15.xml.rels><?xml version="1.0" encoding="UTF-8" standalone="yes"?>
<Relationships xmlns="http://schemas.openxmlformats.org/package/2006/relationships"><Relationship Id="rId26" Type="http://schemas.openxmlformats.org/officeDocument/2006/relationships/hyperlink" Target="https://www.surveymonkey.com/analyze/browse/8K4M7MC4ECXnYjhLv6pcRPOIVndHwGC3zDqGFojG1E8_3D?respondent_id=6787980269" TargetMode="External"/><Relationship Id="rId21" Type="http://schemas.openxmlformats.org/officeDocument/2006/relationships/hyperlink" Target="https://www.surveymonkey.com/analyze/browse/8K4M7MC4ECXnYjhLv6pcRPOIVndHwGC3zDqGFojG1E8_3D?respondent_id=6790052620" TargetMode="External"/><Relationship Id="rId34" Type="http://schemas.openxmlformats.org/officeDocument/2006/relationships/hyperlink" Target="https://www.surveymonkey.com/analyze/browse/8K4M7MC4ECXnYjhLv6pcRPOIVndHwGC3zDqGFojG1E8_3D?respondent_id=6787554111" TargetMode="External"/><Relationship Id="rId42" Type="http://schemas.openxmlformats.org/officeDocument/2006/relationships/hyperlink" Target="https://www.surveymonkey.com/analyze/browse/8K4M7MC4ECXnYjhLv6pcRPOIVndHwGC3zDqGFojG1E8_3D?respondent_id=6787453667" TargetMode="External"/><Relationship Id="rId47" Type="http://schemas.openxmlformats.org/officeDocument/2006/relationships/hyperlink" Target="https://www.surveymonkey.com/analyze/browse/8K4M7MC4ECXnYjhLv6pcRPOIVndHwGC3zDqGFojG1E8_3D?respondent_id=6787426244" TargetMode="External"/><Relationship Id="rId50" Type="http://schemas.openxmlformats.org/officeDocument/2006/relationships/hyperlink" Target="https://www.surveymonkey.com/analyze/browse/8K4M7MC4ECXnYjhLv6pcRPOIVndHwGC3zDqGFojG1E8_3D?respondent_id=6787309483" TargetMode="External"/><Relationship Id="rId55" Type="http://schemas.openxmlformats.org/officeDocument/2006/relationships/hyperlink" Target="https://www.surveymonkey.com/analyze/browse/8K4M7MC4ECXnYjhLv6pcRPOIVndHwGC3zDqGFojG1E8_3D?respondent_id=6787237881" TargetMode="External"/><Relationship Id="rId63" Type="http://schemas.openxmlformats.org/officeDocument/2006/relationships/hyperlink" Target="https://www.surveymonkey.com/analyze/browse/8K4M7MC4ECXnYjhLv6pcRPOIVndHwGC3zDqGFojG1E8_3D?respondent_id=6787105767" TargetMode="External"/><Relationship Id="rId68" Type="http://schemas.openxmlformats.org/officeDocument/2006/relationships/hyperlink" Target="https://www.surveymonkey.com/analyze/browse/8K4M7MC4ECXnYjhLv6pcRPOIVndHwGC3zDqGFojG1E8_3D?respondent_id=6785506240" TargetMode="External"/><Relationship Id="rId76" Type="http://schemas.openxmlformats.org/officeDocument/2006/relationships/hyperlink" Target="https://www.surveymonkey.com/analyze/browse/8K4M7MC4ECXnYjhLv6pcRPOIVndHwGC3zDqGFojG1E8_3D?respondent_id=6785326539" TargetMode="External"/><Relationship Id="rId84" Type="http://schemas.openxmlformats.org/officeDocument/2006/relationships/hyperlink" Target="https://www.surveymonkey.com/analyze/browse/8K4M7MC4ECXnYjhLv6pcRPOIVndHwGC3zDqGFojG1E8_3D?respondent_id=6785213945" TargetMode="External"/><Relationship Id="rId89" Type="http://schemas.openxmlformats.org/officeDocument/2006/relationships/hyperlink" Target="https://www.surveymonkey.com/analyze/browse/8K4M7MC4ECXnYjhLv6pcRPOIVndHwGC3zDqGFojG1E8_3D?respondent_id=6785120297" TargetMode="External"/><Relationship Id="rId97" Type="http://schemas.openxmlformats.org/officeDocument/2006/relationships/hyperlink" Target="https://www.surveymonkey.com/analyze/browse/8K4M7MC4ECXnYjhLv6pcRPOIVndHwGC3zDqGFojG1E8_3D?respondent_id=6785050840" TargetMode="External"/><Relationship Id="rId7" Type="http://schemas.openxmlformats.org/officeDocument/2006/relationships/hyperlink" Target="https://www.surveymonkey.com/analyze/browse/8K4M7MC4ECXnYjhLv6pcRPOIVndHwGC3zDqGFojG1E8_3D?respondent_id=6798494213" TargetMode="External"/><Relationship Id="rId71" Type="http://schemas.openxmlformats.org/officeDocument/2006/relationships/hyperlink" Target="https://www.surveymonkey.com/analyze/browse/8K4M7MC4ECXnYjhLv6pcRPOIVndHwGC3zDqGFojG1E8_3D?respondent_id=6785399087" TargetMode="External"/><Relationship Id="rId92" Type="http://schemas.openxmlformats.org/officeDocument/2006/relationships/hyperlink" Target="https://www.surveymonkey.com/analyze/browse/8K4M7MC4ECXnYjhLv6pcRPOIVndHwGC3zDqGFojG1E8_3D?respondent_id=6785095804" TargetMode="External"/><Relationship Id="rId2" Type="http://schemas.openxmlformats.org/officeDocument/2006/relationships/slide" Target="../slides/slide18.xml"/><Relationship Id="rId16" Type="http://schemas.openxmlformats.org/officeDocument/2006/relationships/hyperlink" Target="https://www.surveymonkey.com/analyze/browse/8K4M7MC4ECXnYjhLv6pcRPOIVndHwGC3zDqGFojG1E8_3D?respondent_id=6790268493" TargetMode="External"/><Relationship Id="rId29" Type="http://schemas.openxmlformats.org/officeDocument/2006/relationships/hyperlink" Target="https://www.surveymonkey.com/analyze/browse/8K4M7MC4ECXnYjhLv6pcRPOIVndHwGC3zDqGFojG1E8_3D?respondent_id=6787785005" TargetMode="External"/><Relationship Id="rId11" Type="http://schemas.openxmlformats.org/officeDocument/2006/relationships/hyperlink" Target="https://www.surveymonkey.com/analyze/browse/8K4M7MC4ECXnYjhLv6pcRPOIVndHwGC3zDqGFojG1E8_3D?respondent_id=6796559982" TargetMode="External"/><Relationship Id="rId24" Type="http://schemas.openxmlformats.org/officeDocument/2006/relationships/hyperlink" Target="https://www.surveymonkey.com/analyze/browse/8K4M7MC4ECXnYjhLv6pcRPOIVndHwGC3zDqGFojG1E8_3D?respondent_id=6788138048" TargetMode="External"/><Relationship Id="rId32" Type="http://schemas.openxmlformats.org/officeDocument/2006/relationships/hyperlink" Target="https://www.surveymonkey.com/analyze/browse/8K4M7MC4ECXnYjhLv6pcRPOIVndHwGC3zDqGFojG1E8_3D?respondent_id=6787681981" TargetMode="External"/><Relationship Id="rId37" Type="http://schemas.openxmlformats.org/officeDocument/2006/relationships/hyperlink" Target="https://www.surveymonkey.com/analyze/browse/8K4M7MC4ECXnYjhLv6pcRPOIVndHwGC3zDqGFojG1E8_3D?respondent_id=6787539805" TargetMode="External"/><Relationship Id="rId40" Type="http://schemas.openxmlformats.org/officeDocument/2006/relationships/hyperlink" Target="https://www.surveymonkey.com/analyze/browse/8K4M7MC4ECXnYjhLv6pcRPOIVndHwGC3zDqGFojG1E8_3D?respondent_id=6787458248" TargetMode="External"/><Relationship Id="rId45" Type="http://schemas.openxmlformats.org/officeDocument/2006/relationships/hyperlink" Target="https://www.surveymonkey.com/analyze/browse/8K4M7MC4ECXnYjhLv6pcRPOIVndHwGC3zDqGFojG1E8_3D?respondent_id=6787438129" TargetMode="External"/><Relationship Id="rId53" Type="http://schemas.openxmlformats.org/officeDocument/2006/relationships/hyperlink" Target="https://www.surveymonkey.com/analyze/browse/8K4M7MC4ECXnYjhLv6pcRPOIVndHwGC3zDqGFojG1E8_3D?respondent_id=6787241055" TargetMode="External"/><Relationship Id="rId58" Type="http://schemas.openxmlformats.org/officeDocument/2006/relationships/hyperlink" Target="https://www.surveymonkey.com/analyze/browse/8K4M7MC4ECXnYjhLv6pcRPOIVndHwGC3zDqGFojG1E8_3D?respondent_id=6787190305" TargetMode="External"/><Relationship Id="rId66" Type="http://schemas.openxmlformats.org/officeDocument/2006/relationships/hyperlink" Target="https://www.surveymonkey.com/analyze/browse/8K4M7MC4ECXnYjhLv6pcRPOIVndHwGC3zDqGFojG1E8_3D?respondent_id=6786717793" TargetMode="External"/><Relationship Id="rId74" Type="http://schemas.openxmlformats.org/officeDocument/2006/relationships/hyperlink" Target="https://www.surveymonkey.com/analyze/browse/8K4M7MC4ECXnYjhLv6pcRPOIVndHwGC3zDqGFojG1E8_3D?respondent_id=6785333808" TargetMode="External"/><Relationship Id="rId79" Type="http://schemas.openxmlformats.org/officeDocument/2006/relationships/hyperlink" Target="https://www.surveymonkey.com/analyze/browse/8K4M7MC4ECXnYjhLv6pcRPOIVndHwGC3zDqGFojG1E8_3D?respondent_id=6785283810" TargetMode="External"/><Relationship Id="rId87" Type="http://schemas.openxmlformats.org/officeDocument/2006/relationships/hyperlink" Target="https://www.surveymonkey.com/analyze/browse/8K4M7MC4ECXnYjhLv6pcRPOIVndHwGC3zDqGFojG1E8_3D?respondent_id=6785146070" TargetMode="External"/><Relationship Id="rId5" Type="http://schemas.openxmlformats.org/officeDocument/2006/relationships/hyperlink" Target="https://www.surveymonkey.com/analyze/browse/8K4M7MC4ECXnYjhLv6pcRPOIVndHwGC3zDqGFojG1E8_3D?respondent_id=6799123179" TargetMode="External"/><Relationship Id="rId61" Type="http://schemas.openxmlformats.org/officeDocument/2006/relationships/hyperlink" Target="https://www.surveymonkey.com/analyze/browse/8K4M7MC4ECXnYjhLv6pcRPOIVndHwGC3zDqGFojG1E8_3D?respondent_id=6787141660" TargetMode="External"/><Relationship Id="rId82" Type="http://schemas.openxmlformats.org/officeDocument/2006/relationships/hyperlink" Target="https://www.surveymonkey.com/analyze/browse/8K4M7MC4ECXnYjhLv6pcRPOIVndHwGC3zDqGFojG1E8_3D?respondent_id=6785221359" TargetMode="External"/><Relationship Id="rId90" Type="http://schemas.openxmlformats.org/officeDocument/2006/relationships/hyperlink" Target="https://www.surveymonkey.com/analyze/browse/8K4M7MC4ECXnYjhLv6pcRPOIVndHwGC3zDqGFojG1E8_3D?respondent_id=6785116945" TargetMode="External"/><Relationship Id="rId95" Type="http://schemas.openxmlformats.org/officeDocument/2006/relationships/hyperlink" Target="https://www.surveymonkey.com/analyze/browse/8K4M7MC4ECXnYjhLv6pcRPOIVndHwGC3zDqGFojG1E8_3D?respondent_id=6785070542" TargetMode="External"/><Relationship Id="rId19" Type="http://schemas.openxmlformats.org/officeDocument/2006/relationships/hyperlink" Target="https://www.surveymonkey.com/analyze/browse/8K4M7MC4ECXnYjhLv6pcRPOIVndHwGC3zDqGFojG1E8_3D?respondent_id=6790185352" TargetMode="External"/><Relationship Id="rId14" Type="http://schemas.openxmlformats.org/officeDocument/2006/relationships/hyperlink" Target="https://www.surveymonkey.com/analyze/browse/8K4M7MC4ECXnYjhLv6pcRPOIVndHwGC3zDqGFojG1E8_3D?respondent_id=6790480408" TargetMode="External"/><Relationship Id="rId22" Type="http://schemas.openxmlformats.org/officeDocument/2006/relationships/hyperlink" Target="https://www.surveymonkey.com/analyze/browse/8K4M7MC4ECXnYjhLv6pcRPOIVndHwGC3zDqGFojG1E8_3D?respondent_id=6789981016" TargetMode="External"/><Relationship Id="rId27" Type="http://schemas.openxmlformats.org/officeDocument/2006/relationships/hyperlink" Target="https://www.surveymonkey.com/analyze/browse/8K4M7MC4ECXnYjhLv6pcRPOIVndHwGC3zDqGFojG1E8_3D?respondent_id=6787790858" TargetMode="External"/><Relationship Id="rId30" Type="http://schemas.openxmlformats.org/officeDocument/2006/relationships/hyperlink" Target="https://www.surveymonkey.com/analyze/browse/8K4M7MC4ECXnYjhLv6pcRPOIVndHwGC3zDqGFojG1E8_3D?respondent_id=6787769527" TargetMode="External"/><Relationship Id="rId35" Type="http://schemas.openxmlformats.org/officeDocument/2006/relationships/hyperlink" Target="https://www.surveymonkey.com/analyze/browse/8K4M7MC4ECXnYjhLv6pcRPOIVndHwGC3zDqGFojG1E8_3D?respondent_id=6787552282" TargetMode="External"/><Relationship Id="rId43" Type="http://schemas.openxmlformats.org/officeDocument/2006/relationships/hyperlink" Target="https://www.surveymonkey.com/analyze/browse/8K4M7MC4ECXnYjhLv6pcRPOIVndHwGC3zDqGFojG1E8_3D?respondent_id=6787445203" TargetMode="External"/><Relationship Id="rId48" Type="http://schemas.openxmlformats.org/officeDocument/2006/relationships/hyperlink" Target="https://www.surveymonkey.com/analyze/browse/8K4M7MC4ECXnYjhLv6pcRPOIVndHwGC3zDqGFojG1E8_3D?respondent_id=6787372297" TargetMode="External"/><Relationship Id="rId56" Type="http://schemas.openxmlformats.org/officeDocument/2006/relationships/hyperlink" Target="https://www.surveymonkey.com/analyze/browse/8K4M7MC4ECXnYjhLv6pcRPOIVndHwGC3zDqGFojG1E8_3D?respondent_id=6787233554" TargetMode="External"/><Relationship Id="rId64" Type="http://schemas.openxmlformats.org/officeDocument/2006/relationships/hyperlink" Target="https://www.surveymonkey.com/analyze/browse/8K4M7MC4ECXnYjhLv6pcRPOIVndHwGC3zDqGFojG1E8_3D?respondent_id=6787015071" TargetMode="External"/><Relationship Id="rId69" Type="http://schemas.openxmlformats.org/officeDocument/2006/relationships/hyperlink" Target="https://www.surveymonkey.com/analyze/browse/8K4M7MC4ECXnYjhLv6pcRPOIVndHwGC3zDqGFojG1E8_3D?respondent_id=6785410804" TargetMode="External"/><Relationship Id="rId77" Type="http://schemas.openxmlformats.org/officeDocument/2006/relationships/hyperlink" Target="https://www.surveymonkey.com/analyze/browse/8K4M7MC4ECXnYjhLv6pcRPOIVndHwGC3zDqGFojG1E8_3D?respondent_id=6785316579" TargetMode="External"/><Relationship Id="rId8" Type="http://schemas.openxmlformats.org/officeDocument/2006/relationships/hyperlink" Target="https://www.surveymonkey.com/analyze/browse/8K4M7MC4ECXnYjhLv6pcRPOIVndHwGC3zDqGFojG1E8_3D?respondent_id=6798135355" TargetMode="External"/><Relationship Id="rId51" Type="http://schemas.openxmlformats.org/officeDocument/2006/relationships/hyperlink" Target="https://www.surveymonkey.com/analyze/browse/8K4M7MC4ECXnYjhLv6pcRPOIVndHwGC3zDqGFojG1E8_3D?respondent_id=6787305944" TargetMode="External"/><Relationship Id="rId72" Type="http://schemas.openxmlformats.org/officeDocument/2006/relationships/hyperlink" Target="https://www.surveymonkey.com/analyze/browse/8K4M7MC4ECXnYjhLv6pcRPOIVndHwGC3zDqGFojG1E8_3D?respondent_id=6785350927" TargetMode="External"/><Relationship Id="rId80" Type="http://schemas.openxmlformats.org/officeDocument/2006/relationships/hyperlink" Target="https://www.surveymonkey.com/analyze/browse/8K4M7MC4ECXnYjhLv6pcRPOIVndHwGC3zDqGFojG1E8_3D?respondent_id=6785280556" TargetMode="External"/><Relationship Id="rId85" Type="http://schemas.openxmlformats.org/officeDocument/2006/relationships/hyperlink" Target="https://www.surveymonkey.com/analyze/browse/8K4M7MC4ECXnYjhLv6pcRPOIVndHwGC3zDqGFojG1E8_3D?respondent_id=6785167836" TargetMode="External"/><Relationship Id="rId93" Type="http://schemas.openxmlformats.org/officeDocument/2006/relationships/hyperlink" Target="https://www.surveymonkey.com/analyze/browse/8K4M7MC4ECXnYjhLv6pcRPOIVndHwGC3zDqGFojG1E8_3D?respondent_id=6785089244" TargetMode="External"/><Relationship Id="rId3" Type="http://schemas.openxmlformats.org/officeDocument/2006/relationships/hyperlink" Target="https://www.surveymonkey.com/analyze/8K4M7MC4ECXnYjhLv6pcRPOIVndHwGC3zDqGFojG1E8_3D" TargetMode="External"/><Relationship Id="rId12" Type="http://schemas.openxmlformats.org/officeDocument/2006/relationships/hyperlink" Target="https://www.surveymonkey.com/analyze/browse/8K4M7MC4ECXnYjhLv6pcRPOIVndHwGC3zDqGFojG1E8_3D?respondent_id=6793400287" TargetMode="External"/><Relationship Id="rId17" Type="http://schemas.openxmlformats.org/officeDocument/2006/relationships/hyperlink" Target="https://www.surveymonkey.com/analyze/browse/8K4M7MC4ECXnYjhLv6pcRPOIVndHwGC3zDqGFojG1E8_3D?respondent_id=6790233541" TargetMode="External"/><Relationship Id="rId25" Type="http://schemas.openxmlformats.org/officeDocument/2006/relationships/hyperlink" Target="https://www.surveymonkey.com/analyze/browse/8K4M7MC4ECXnYjhLv6pcRPOIVndHwGC3zDqGFojG1E8_3D?respondent_id=6788070026" TargetMode="External"/><Relationship Id="rId33" Type="http://schemas.openxmlformats.org/officeDocument/2006/relationships/hyperlink" Target="https://www.surveymonkey.com/analyze/browse/8K4M7MC4ECXnYjhLv6pcRPOIVndHwGC3zDqGFojG1E8_3D?respondent_id=6787576125" TargetMode="External"/><Relationship Id="rId38" Type="http://schemas.openxmlformats.org/officeDocument/2006/relationships/hyperlink" Target="https://www.surveymonkey.com/analyze/browse/8K4M7MC4ECXnYjhLv6pcRPOIVndHwGC3zDqGFojG1E8_3D?respondent_id=6787507132" TargetMode="External"/><Relationship Id="rId46" Type="http://schemas.openxmlformats.org/officeDocument/2006/relationships/hyperlink" Target="https://www.surveymonkey.com/analyze/browse/8K4M7MC4ECXnYjhLv6pcRPOIVndHwGC3zDqGFojG1E8_3D?respondent_id=6787437475" TargetMode="External"/><Relationship Id="rId59" Type="http://schemas.openxmlformats.org/officeDocument/2006/relationships/hyperlink" Target="https://www.surveymonkey.com/analyze/browse/8K4M7MC4ECXnYjhLv6pcRPOIVndHwGC3zDqGFojG1E8_3D?respondent_id=6787178097" TargetMode="External"/><Relationship Id="rId67" Type="http://schemas.openxmlformats.org/officeDocument/2006/relationships/hyperlink" Target="https://www.surveymonkey.com/analyze/browse/8K4M7MC4ECXnYjhLv6pcRPOIVndHwGC3zDqGFojG1E8_3D?respondent_id=6785629104" TargetMode="External"/><Relationship Id="rId20" Type="http://schemas.openxmlformats.org/officeDocument/2006/relationships/hyperlink" Target="https://www.surveymonkey.com/analyze/browse/8K4M7MC4ECXnYjhLv6pcRPOIVndHwGC3zDqGFojG1E8_3D?respondent_id=6790094206" TargetMode="External"/><Relationship Id="rId41" Type="http://schemas.openxmlformats.org/officeDocument/2006/relationships/hyperlink" Target="https://www.surveymonkey.com/analyze/browse/8K4M7MC4ECXnYjhLv6pcRPOIVndHwGC3zDqGFojG1E8_3D?respondent_id=6787456622" TargetMode="External"/><Relationship Id="rId54" Type="http://schemas.openxmlformats.org/officeDocument/2006/relationships/hyperlink" Target="https://www.surveymonkey.com/analyze/browse/8K4M7MC4ECXnYjhLv6pcRPOIVndHwGC3zDqGFojG1E8_3D?respondent_id=6787240012" TargetMode="External"/><Relationship Id="rId62" Type="http://schemas.openxmlformats.org/officeDocument/2006/relationships/hyperlink" Target="https://www.surveymonkey.com/analyze/browse/8K4M7MC4ECXnYjhLv6pcRPOIVndHwGC3zDqGFojG1E8_3D?respondent_id=6787126398" TargetMode="External"/><Relationship Id="rId70" Type="http://schemas.openxmlformats.org/officeDocument/2006/relationships/hyperlink" Target="https://www.surveymonkey.com/analyze/browse/8K4M7MC4ECXnYjhLv6pcRPOIVndHwGC3zDqGFojG1E8_3D?respondent_id=6785399392" TargetMode="External"/><Relationship Id="rId75" Type="http://schemas.openxmlformats.org/officeDocument/2006/relationships/hyperlink" Target="https://www.surveymonkey.com/analyze/browse/8K4M7MC4ECXnYjhLv6pcRPOIVndHwGC3zDqGFojG1E8_3D?respondent_id=6785326581" TargetMode="External"/><Relationship Id="rId83" Type="http://schemas.openxmlformats.org/officeDocument/2006/relationships/hyperlink" Target="https://www.surveymonkey.com/analyze/browse/8K4M7MC4ECXnYjhLv6pcRPOIVndHwGC3zDqGFojG1E8_3D?respondent_id=6785217324" TargetMode="External"/><Relationship Id="rId88" Type="http://schemas.openxmlformats.org/officeDocument/2006/relationships/hyperlink" Target="https://www.surveymonkey.com/analyze/browse/8K4M7MC4ECXnYjhLv6pcRPOIVndHwGC3zDqGFojG1E8_3D?respondent_id=6785142858" TargetMode="External"/><Relationship Id="rId91" Type="http://schemas.openxmlformats.org/officeDocument/2006/relationships/hyperlink" Target="https://www.surveymonkey.com/analyze/browse/8K4M7MC4ECXnYjhLv6pcRPOIVndHwGC3zDqGFojG1E8_3D?respondent_id=6785097997" TargetMode="External"/><Relationship Id="rId96" Type="http://schemas.openxmlformats.org/officeDocument/2006/relationships/hyperlink" Target="https://www.surveymonkey.com/analyze/browse/8K4M7MC4ECXnYjhLv6pcRPOIVndHwGC3zDqGFojG1E8_3D?respondent_id=6785069826" TargetMode="External"/><Relationship Id="rId1" Type="http://schemas.openxmlformats.org/officeDocument/2006/relationships/notesMaster" Target="../notesMasters/notesMaster1.xml"/><Relationship Id="rId6" Type="http://schemas.openxmlformats.org/officeDocument/2006/relationships/hyperlink" Target="https://www.surveymonkey.com/analyze/browse/8K4M7MC4ECXnYjhLv6pcRPOIVndHwGC3zDqGFojG1E8_3D?respondent_id=6799036963" TargetMode="External"/><Relationship Id="rId15" Type="http://schemas.openxmlformats.org/officeDocument/2006/relationships/hyperlink" Target="https://www.surveymonkey.com/analyze/browse/8K4M7MC4ECXnYjhLv6pcRPOIVndHwGC3zDqGFojG1E8_3D?respondent_id=6790325145" TargetMode="External"/><Relationship Id="rId23" Type="http://schemas.openxmlformats.org/officeDocument/2006/relationships/hyperlink" Target="https://www.surveymonkey.com/analyze/browse/8K4M7MC4ECXnYjhLv6pcRPOIVndHwGC3zDqGFojG1E8_3D?respondent_id=6788645725" TargetMode="External"/><Relationship Id="rId28" Type="http://schemas.openxmlformats.org/officeDocument/2006/relationships/hyperlink" Target="https://www.surveymonkey.com/analyze/browse/8K4M7MC4ECXnYjhLv6pcRPOIVndHwGC3zDqGFojG1E8_3D?respondent_id=6787790513" TargetMode="External"/><Relationship Id="rId36" Type="http://schemas.openxmlformats.org/officeDocument/2006/relationships/hyperlink" Target="https://www.surveymonkey.com/analyze/browse/8K4M7MC4ECXnYjhLv6pcRPOIVndHwGC3zDqGFojG1E8_3D?respondent_id=6787544536" TargetMode="External"/><Relationship Id="rId49" Type="http://schemas.openxmlformats.org/officeDocument/2006/relationships/hyperlink" Target="https://www.surveymonkey.com/analyze/browse/8K4M7MC4ECXnYjhLv6pcRPOIVndHwGC3zDqGFojG1E8_3D?respondent_id=6787342465" TargetMode="External"/><Relationship Id="rId57" Type="http://schemas.openxmlformats.org/officeDocument/2006/relationships/hyperlink" Target="https://www.surveymonkey.com/analyze/browse/8K4M7MC4ECXnYjhLv6pcRPOIVndHwGC3zDqGFojG1E8_3D?respondent_id=6787219397" TargetMode="External"/><Relationship Id="rId10" Type="http://schemas.openxmlformats.org/officeDocument/2006/relationships/hyperlink" Target="https://www.surveymonkey.com/analyze/browse/8K4M7MC4ECXnYjhLv6pcRPOIVndHwGC3zDqGFojG1E8_3D?respondent_id=6796772460" TargetMode="External"/><Relationship Id="rId31" Type="http://schemas.openxmlformats.org/officeDocument/2006/relationships/hyperlink" Target="https://www.surveymonkey.com/analyze/browse/8K4M7MC4ECXnYjhLv6pcRPOIVndHwGC3zDqGFojG1E8_3D?respondent_id=6787691946" TargetMode="External"/><Relationship Id="rId44" Type="http://schemas.openxmlformats.org/officeDocument/2006/relationships/hyperlink" Target="https://www.surveymonkey.com/analyze/browse/8K4M7MC4ECXnYjhLv6pcRPOIVndHwGC3zDqGFojG1E8_3D?respondent_id=6787443700" TargetMode="External"/><Relationship Id="rId52" Type="http://schemas.openxmlformats.org/officeDocument/2006/relationships/hyperlink" Target="https://www.surveymonkey.com/analyze/browse/8K4M7MC4ECXnYjhLv6pcRPOIVndHwGC3zDqGFojG1E8_3D?respondent_id=6787290881" TargetMode="External"/><Relationship Id="rId60" Type="http://schemas.openxmlformats.org/officeDocument/2006/relationships/hyperlink" Target="https://www.surveymonkey.com/analyze/browse/8K4M7MC4ECXnYjhLv6pcRPOIVndHwGC3zDqGFojG1E8_3D?respondent_id=6787151763" TargetMode="External"/><Relationship Id="rId65" Type="http://schemas.openxmlformats.org/officeDocument/2006/relationships/hyperlink" Target="https://www.surveymonkey.com/analyze/browse/8K4M7MC4ECXnYjhLv6pcRPOIVndHwGC3zDqGFojG1E8_3D?respondent_id=6787014069" TargetMode="External"/><Relationship Id="rId73" Type="http://schemas.openxmlformats.org/officeDocument/2006/relationships/hyperlink" Target="https://www.surveymonkey.com/analyze/browse/8K4M7MC4ECXnYjhLv6pcRPOIVndHwGC3zDqGFojG1E8_3D?respondent_id=6785336882" TargetMode="External"/><Relationship Id="rId78" Type="http://schemas.openxmlformats.org/officeDocument/2006/relationships/hyperlink" Target="https://www.surveymonkey.com/analyze/browse/8K4M7MC4ECXnYjhLv6pcRPOIVndHwGC3zDqGFojG1E8_3D?respondent_id=6785284199" TargetMode="External"/><Relationship Id="rId81" Type="http://schemas.openxmlformats.org/officeDocument/2006/relationships/hyperlink" Target="https://www.surveymonkey.com/analyze/browse/8K4M7MC4ECXnYjhLv6pcRPOIVndHwGC3zDqGFojG1E8_3D?respondent_id=6785273738" TargetMode="External"/><Relationship Id="rId86" Type="http://schemas.openxmlformats.org/officeDocument/2006/relationships/hyperlink" Target="https://www.surveymonkey.com/analyze/browse/8K4M7MC4ECXnYjhLv6pcRPOIVndHwGC3zDqGFojG1E8_3D?respondent_id=6785165373" TargetMode="External"/><Relationship Id="rId94" Type="http://schemas.openxmlformats.org/officeDocument/2006/relationships/hyperlink" Target="https://www.surveymonkey.com/analyze/browse/8K4M7MC4ECXnYjhLv6pcRPOIVndHwGC3zDqGFojG1E8_3D?respondent_id=6785070867" TargetMode="External"/><Relationship Id="rId4" Type="http://schemas.openxmlformats.org/officeDocument/2006/relationships/hyperlink" Target="https://www.surveymonkey.com/analyze/browse/8K4M7MC4ECXnYjhLv6pcRPOIVndHwGC3zDqGFojG1E8_3D?respondent_id=6801673112" TargetMode="External"/><Relationship Id="rId9" Type="http://schemas.openxmlformats.org/officeDocument/2006/relationships/hyperlink" Target="https://www.surveymonkey.com/analyze/browse/8K4M7MC4ECXnYjhLv6pcRPOIVndHwGC3zDqGFojG1E8_3D?respondent_id=6797090044" TargetMode="External"/><Relationship Id="rId13" Type="http://schemas.openxmlformats.org/officeDocument/2006/relationships/hyperlink" Target="https://www.surveymonkey.com/analyze/browse/8K4M7MC4ECXnYjhLv6pcRPOIVndHwGC3zDqGFojG1E8_3D?respondent_id=6791183661" TargetMode="External"/><Relationship Id="rId18" Type="http://schemas.openxmlformats.org/officeDocument/2006/relationships/hyperlink" Target="https://www.surveymonkey.com/analyze/browse/8K4M7MC4ECXnYjhLv6pcRPOIVndHwGC3zDqGFojG1E8_3D?respondent_id=6790200477" TargetMode="External"/><Relationship Id="rId39" Type="http://schemas.openxmlformats.org/officeDocument/2006/relationships/hyperlink" Target="https://www.surveymonkey.com/analyze/browse/8K4M7MC4ECXnYjhLv6pcRPOIVndHwGC3zDqGFojG1E8_3D?respondent_id=6787484848"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urveymonkey.com/analyze/8K4M7MC4ECXnYjhLv6pcRPOIVndHwGC3zDqGFojG1E8_3D" TargetMode="External"/><Relationship Id="rId7" Type="http://schemas.openxmlformats.org/officeDocument/2006/relationships/hyperlink" Target="https://www.surveymonkey.com/analyze/browse/8K4M7MC4ECXnYjhLv6pcRPOIVndHwGC3zDqGFojG1E8_3D?respondent_id=6785318327"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surveymonkey.com/analyze/browse/8K4M7MC4ECXnYjhLv6pcRPOIVndHwGC3zDqGFojG1E8_3D?respondent_id=6787232618" TargetMode="External"/><Relationship Id="rId5" Type="http://schemas.openxmlformats.org/officeDocument/2006/relationships/hyperlink" Target="https://www.surveymonkey.com/analyze/browse/8K4M7MC4ECXnYjhLv6pcRPOIVndHwGC3zDqGFojG1E8_3D?respondent_id=6787332705" TargetMode="External"/><Relationship Id="rId4" Type="http://schemas.openxmlformats.org/officeDocument/2006/relationships/hyperlink" Target="https://www.surveymonkey.com/analyze/browse/8K4M7MC4ECXnYjhLv6pcRPOIVndHwGC3zDqGFojG1E8_3D?respondent_id=6796464633" TargetMode="External"/></Relationships>
</file>

<file path=ppt/notesSlides/_rels/notesSlide17.xml.rels><?xml version="1.0" encoding="UTF-8" standalone="yes"?>
<Relationships xmlns="http://schemas.openxmlformats.org/package/2006/relationships"><Relationship Id="rId26" Type="http://schemas.openxmlformats.org/officeDocument/2006/relationships/hyperlink" Target="https://www.surveymonkey.com/analyze/browse/8K4M7MC4ECXnYjhLv6pcRPOIVndHwGC3zDqGFojG1E8_3D?respondent_id=6787748299" TargetMode="External"/><Relationship Id="rId21" Type="http://schemas.openxmlformats.org/officeDocument/2006/relationships/hyperlink" Target="https://www.surveymonkey.com/analyze/browse/8K4M7MC4ECXnYjhLv6pcRPOIVndHwGC3zDqGFojG1E8_3D?respondent_id=6788026246" TargetMode="External"/><Relationship Id="rId42" Type="http://schemas.openxmlformats.org/officeDocument/2006/relationships/hyperlink" Target="https://www.surveymonkey.com/analyze/browse/8K4M7MC4ECXnYjhLv6pcRPOIVndHwGC3zDqGFojG1E8_3D?respondent_id=6787188170" TargetMode="External"/><Relationship Id="rId47" Type="http://schemas.openxmlformats.org/officeDocument/2006/relationships/hyperlink" Target="https://www.surveymonkey.com/analyze/browse/8K4M7MC4ECXnYjhLv6pcRPOIVndHwGC3zDqGFojG1E8_3D?respondent_id=6787063835" TargetMode="External"/><Relationship Id="rId63" Type="http://schemas.openxmlformats.org/officeDocument/2006/relationships/hyperlink" Target="https://www.surveymonkey.com/analyze/browse/8K4M7MC4ECXnYjhLv6pcRPOIVndHwGC3zDqGFojG1E8_3D?respondent_id=6785271524" TargetMode="External"/><Relationship Id="rId68" Type="http://schemas.openxmlformats.org/officeDocument/2006/relationships/hyperlink" Target="https://www.surveymonkey.com/analyze/browse/8K4M7MC4ECXnYjhLv6pcRPOIVndHwGC3zDqGFojG1E8_3D?respondent_id=6785233805" TargetMode="External"/><Relationship Id="rId84" Type="http://schemas.openxmlformats.org/officeDocument/2006/relationships/hyperlink" Target="https://www.surveymonkey.com/analyze/browse/8K4M7MC4ECXnYjhLv6pcRPOIVndHwGC3zDqGFojG1E8_3D?respondent_id=6785141799" TargetMode="External"/><Relationship Id="rId89" Type="http://schemas.openxmlformats.org/officeDocument/2006/relationships/hyperlink" Target="https://www.surveymonkey.com/analyze/browse/8K4M7MC4ECXnYjhLv6pcRPOIVndHwGC3zDqGFojG1E8_3D?respondent_id=6785121636" TargetMode="External"/><Relationship Id="rId112" Type="http://schemas.openxmlformats.org/officeDocument/2006/relationships/hyperlink" Target="https://www.surveymonkey.com/analyze/browse/8K4M7MC4ECXnYjhLv6pcRPOIVndHwGC3zDqGFojG1E8_3D?respondent_id=6785051196" TargetMode="External"/><Relationship Id="rId2" Type="http://schemas.openxmlformats.org/officeDocument/2006/relationships/slide" Target="../slides/slide20.xml"/><Relationship Id="rId16" Type="http://schemas.openxmlformats.org/officeDocument/2006/relationships/hyperlink" Target="https://www.surveymonkey.com/analyze/browse/8K4M7MC4ECXnYjhLv6pcRPOIVndHwGC3zDqGFojG1E8_3D?respondent_id=6790014745" TargetMode="External"/><Relationship Id="rId29" Type="http://schemas.openxmlformats.org/officeDocument/2006/relationships/hyperlink" Target="https://www.surveymonkey.com/analyze/browse/8K4M7MC4ECXnYjhLv6pcRPOIVndHwGC3zDqGFojG1E8_3D?respondent_id=6787677031" TargetMode="External"/><Relationship Id="rId107" Type="http://schemas.openxmlformats.org/officeDocument/2006/relationships/hyperlink" Target="https://www.surveymonkey.com/analyze/browse/8K4M7MC4ECXnYjhLv6pcRPOIVndHwGC3zDqGFojG1E8_3D?respondent_id=6785063809" TargetMode="External"/><Relationship Id="rId11" Type="http://schemas.openxmlformats.org/officeDocument/2006/relationships/hyperlink" Target="https://www.surveymonkey.com/analyze/browse/8K4M7MC4ECXnYjhLv6pcRPOIVndHwGC3zDqGFojG1E8_3D?respondent_id=6790614305" TargetMode="External"/><Relationship Id="rId24" Type="http://schemas.openxmlformats.org/officeDocument/2006/relationships/hyperlink" Target="https://www.surveymonkey.com/analyze/browse/8K4M7MC4ECXnYjhLv6pcRPOIVndHwGC3zDqGFojG1E8_3D?respondent_id=6787781223" TargetMode="External"/><Relationship Id="rId32" Type="http://schemas.openxmlformats.org/officeDocument/2006/relationships/hyperlink" Target="https://www.surveymonkey.com/analyze/browse/8K4M7MC4ECXnYjhLv6pcRPOIVndHwGC3zDqGFojG1E8_3D?respondent_id=6787571203" TargetMode="External"/><Relationship Id="rId37" Type="http://schemas.openxmlformats.org/officeDocument/2006/relationships/hyperlink" Target="https://www.surveymonkey.com/analyze/browse/8K4M7MC4ECXnYjhLv6pcRPOIVndHwGC3zDqGFojG1E8_3D?respondent_id=6787392183" TargetMode="External"/><Relationship Id="rId40" Type="http://schemas.openxmlformats.org/officeDocument/2006/relationships/hyperlink" Target="https://www.surveymonkey.com/analyze/browse/8K4M7MC4ECXnYjhLv6pcRPOIVndHwGC3zDqGFojG1E8_3D?respondent_id=6787221761" TargetMode="External"/><Relationship Id="rId45" Type="http://schemas.openxmlformats.org/officeDocument/2006/relationships/hyperlink" Target="https://www.surveymonkey.com/analyze/browse/8K4M7MC4ECXnYjhLv6pcRPOIVndHwGC3zDqGFojG1E8_3D?respondent_id=6787150377" TargetMode="External"/><Relationship Id="rId53" Type="http://schemas.openxmlformats.org/officeDocument/2006/relationships/hyperlink" Target="https://www.surveymonkey.com/analyze/browse/8K4M7MC4ECXnYjhLv6pcRPOIVndHwGC3zDqGFojG1E8_3D?respondent_id=6785638226" TargetMode="External"/><Relationship Id="rId58" Type="http://schemas.openxmlformats.org/officeDocument/2006/relationships/hyperlink" Target="https://www.surveymonkey.com/analyze/browse/8K4M7MC4ECXnYjhLv6pcRPOIVndHwGC3zDqGFojG1E8_3D?respondent_id=6785353514" TargetMode="External"/><Relationship Id="rId66" Type="http://schemas.openxmlformats.org/officeDocument/2006/relationships/hyperlink" Target="https://www.surveymonkey.com/analyze/browse/8K4M7MC4ECXnYjhLv6pcRPOIVndHwGC3zDqGFojG1E8_3D?respondent_id=6785241984" TargetMode="External"/><Relationship Id="rId74" Type="http://schemas.openxmlformats.org/officeDocument/2006/relationships/hyperlink" Target="https://www.surveymonkey.com/analyze/browse/8K4M7MC4ECXnYjhLv6pcRPOIVndHwGC3zDqGFojG1E8_3D?respondent_id=6785214373" TargetMode="External"/><Relationship Id="rId79" Type="http://schemas.openxmlformats.org/officeDocument/2006/relationships/hyperlink" Target="https://www.surveymonkey.com/analyze/browse/8K4M7MC4ECXnYjhLv6pcRPOIVndHwGC3zDqGFojG1E8_3D?respondent_id=6785162784" TargetMode="External"/><Relationship Id="rId87" Type="http://schemas.openxmlformats.org/officeDocument/2006/relationships/hyperlink" Target="https://www.surveymonkey.com/analyze/browse/8K4M7MC4ECXnYjhLv6pcRPOIVndHwGC3zDqGFojG1E8_3D?respondent_id=6785132820" TargetMode="External"/><Relationship Id="rId102" Type="http://schemas.openxmlformats.org/officeDocument/2006/relationships/hyperlink" Target="https://www.surveymonkey.com/analyze/browse/8K4M7MC4ECXnYjhLv6pcRPOIVndHwGC3zDqGFojG1E8_3D?respondent_id=6785094732" TargetMode="External"/><Relationship Id="rId110" Type="http://schemas.openxmlformats.org/officeDocument/2006/relationships/hyperlink" Target="https://www.surveymonkey.com/analyze/browse/8K4M7MC4ECXnYjhLv6pcRPOIVndHwGC3zDqGFojG1E8_3D?respondent_id=6785057881" TargetMode="External"/><Relationship Id="rId5" Type="http://schemas.openxmlformats.org/officeDocument/2006/relationships/hyperlink" Target="https://www.surveymonkey.com/analyze/browse/8K4M7MC4ECXnYjhLv6pcRPOIVndHwGC3zDqGFojG1E8_3D?respondent_id=6802138559" TargetMode="External"/><Relationship Id="rId61" Type="http://schemas.openxmlformats.org/officeDocument/2006/relationships/hyperlink" Target="https://www.surveymonkey.com/analyze/browse/8K4M7MC4ECXnYjhLv6pcRPOIVndHwGC3zDqGFojG1E8_3D?respondent_id=6785314398" TargetMode="External"/><Relationship Id="rId82" Type="http://schemas.openxmlformats.org/officeDocument/2006/relationships/hyperlink" Target="https://www.surveymonkey.com/analyze/browse/8K4M7MC4ECXnYjhLv6pcRPOIVndHwGC3zDqGFojG1E8_3D?respondent_id=6785148799" TargetMode="External"/><Relationship Id="rId90" Type="http://schemas.openxmlformats.org/officeDocument/2006/relationships/hyperlink" Target="https://www.surveymonkey.com/analyze/browse/8K4M7MC4ECXnYjhLv6pcRPOIVndHwGC3zDqGFojG1E8_3D?respondent_id=6785121288" TargetMode="External"/><Relationship Id="rId95" Type="http://schemas.openxmlformats.org/officeDocument/2006/relationships/hyperlink" Target="https://www.surveymonkey.com/analyze/browse/8K4M7MC4ECXnYjhLv6pcRPOIVndHwGC3zDqGFojG1E8_3D?respondent_id=6785102697" TargetMode="External"/><Relationship Id="rId19" Type="http://schemas.openxmlformats.org/officeDocument/2006/relationships/hyperlink" Target="https://www.surveymonkey.com/analyze/browse/8K4M7MC4ECXnYjhLv6pcRPOIVndHwGC3zDqGFojG1E8_3D?respondent_id=6788173892" TargetMode="External"/><Relationship Id="rId14" Type="http://schemas.openxmlformats.org/officeDocument/2006/relationships/hyperlink" Target="https://www.surveymonkey.com/analyze/browse/8K4M7MC4ECXnYjhLv6pcRPOIVndHwGC3zDqGFojG1E8_3D?respondent_id=6790189155" TargetMode="External"/><Relationship Id="rId22" Type="http://schemas.openxmlformats.org/officeDocument/2006/relationships/hyperlink" Target="https://www.surveymonkey.com/analyze/browse/8K4M7MC4ECXnYjhLv6pcRPOIVndHwGC3zDqGFojG1E8_3D?respondent_id=6787955857" TargetMode="External"/><Relationship Id="rId27" Type="http://schemas.openxmlformats.org/officeDocument/2006/relationships/hyperlink" Target="https://www.surveymonkey.com/analyze/browse/8K4M7MC4ECXnYjhLv6pcRPOIVndHwGC3zDqGFojG1E8_3D?respondent_id=6787718843" TargetMode="External"/><Relationship Id="rId30" Type="http://schemas.openxmlformats.org/officeDocument/2006/relationships/hyperlink" Target="https://www.surveymonkey.com/analyze/browse/8K4M7MC4ECXnYjhLv6pcRPOIVndHwGC3zDqGFojG1E8_3D?respondent_id=6787668003" TargetMode="External"/><Relationship Id="rId35" Type="http://schemas.openxmlformats.org/officeDocument/2006/relationships/hyperlink" Target="https://www.surveymonkey.com/analyze/browse/8K4M7MC4ECXnYjhLv6pcRPOIVndHwGC3zDqGFojG1E8_3D?respondent_id=6787458535" TargetMode="External"/><Relationship Id="rId43" Type="http://schemas.openxmlformats.org/officeDocument/2006/relationships/hyperlink" Target="https://www.surveymonkey.com/analyze/browse/8K4M7MC4ECXnYjhLv6pcRPOIVndHwGC3zDqGFojG1E8_3D?respondent_id=6787168846" TargetMode="External"/><Relationship Id="rId48" Type="http://schemas.openxmlformats.org/officeDocument/2006/relationships/hyperlink" Target="https://www.surveymonkey.com/analyze/browse/8K4M7MC4ECXnYjhLv6pcRPOIVndHwGC3zDqGFojG1E8_3D?respondent_id=6787017583" TargetMode="External"/><Relationship Id="rId56" Type="http://schemas.openxmlformats.org/officeDocument/2006/relationships/hyperlink" Target="https://www.surveymonkey.com/analyze/browse/8K4M7MC4ECXnYjhLv6pcRPOIVndHwGC3zDqGFojG1E8_3D?respondent_id=6785467739" TargetMode="External"/><Relationship Id="rId64" Type="http://schemas.openxmlformats.org/officeDocument/2006/relationships/hyperlink" Target="https://www.surveymonkey.com/analyze/browse/8K4M7MC4ECXnYjhLv6pcRPOIVndHwGC3zDqGFojG1E8_3D?respondent_id=6785268251" TargetMode="External"/><Relationship Id="rId69" Type="http://schemas.openxmlformats.org/officeDocument/2006/relationships/hyperlink" Target="https://www.surveymonkey.com/analyze/browse/8K4M7MC4ECXnYjhLv6pcRPOIVndHwGC3zDqGFojG1E8_3D?respondent_id=6785230529" TargetMode="External"/><Relationship Id="rId77" Type="http://schemas.openxmlformats.org/officeDocument/2006/relationships/hyperlink" Target="https://www.surveymonkey.com/analyze/browse/8K4M7MC4ECXnYjhLv6pcRPOIVndHwGC3zDqGFojG1E8_3D?respondent_id=6785175534" TargetMode="External"/><Relationship Id="rId100" Type="http://schemas.openxmlformats.org/officeDocument/2006/relationships/hyperlink" Target="https://www.surveymonkey.com/analyze/browse/8K4M7MC4ECXnYjhLv6pcRPOIVndHwGC3zDqGFojG1E8_3D?respondent_id=6785098778" TargetMode="External"/><Relationship Id="rId105" Type="http://schemas.openxmlformats.org/officeDocument/2006/relationships/hyperlink" Target="https://www.surveymonkey.com/analyze/browse/8K4M7MC4ECXnYjhLv6pcRPOIVndHwGC3zDqGFojG1E8_3D?respondent_id=6785081108" TargetMode="External"/><Relationship Id="rId113" Type="http://schemas.openxmlformats.org/officeDocument/2006/relationships/hyperlink" Target="https://www.surveymonkey.com/analyze/browse/8K4M7MC4ECXnYjhLv6pcRPOIVndHwGC3zDqGFojG1E8_3D?respondent_id=6785040922" TargetMode="External"/><Relationship Id="rId8" Type="http://schemas.openxmlformats.org/officeDocument/2006/relationships/hyperlink" Target="https://www.surveymonkey.com/analyze/browse/8K4M7MC4ECXnYjhLv6pcRPOIVndHwGC3zDqGFojG1E8_3D?respondent_id=6796525069" TargetMode="External"/><Relationship Id="rId51" Type="http://schemas.openxmlformats.org/officeDocument/2006/relationships/hyperlink" Target="https://www.surveymonkey.com/analyze/browse/8K4M7MC4ECXnYjhLv6pcRPOIVndHwGC3zDqGFojG1E8_3D?respondent_id=6786825085" TargetMode="External"/><Relationship Id="rId72" Type="http://schemas.openxmlformats.org/officeDocument/2006/relationships/hyperlink" Target="https://www.surveymonkey.com/analyze/browse/8K4M7MC4ECXnYjhLv6pcRPOIVndHwGC3zDqGFojG1E8_3D?respondent_id=6785220844" TargetMode="External"/><Relationship Id="rId80" Type="http://schemas.openxmlformats.org/officeDocument/2006/relationships/hyperlink" Target="https://www.surveymonkey.com/analyze/browse/8K4M7MC4ECXnYjhLv6pcRPOIVndHwGC3zDqGFojG1E8_3D?respondent_id=6785151859" TargetMode="External"/><Relationship Id="rId85" Type="http://schemas.openxmlformats.org/officeDocument/2006/relationships/hyperlink" Target="https://www.surveymonkey.com/analyze/browse/8K4M7MC4ECXnYjhLv6pcRPOIVndHwGC3zDqGFojG1E8_3D?respondent_id=6785136505" TargetMode="External"/><Relationship Id="rId93" Type="http://schemas.openxmlformats.org/officeDocument/2006/relationships/hyperlink" Target="https://www.surveymonkey.com/analyze/browse/8K4M7MC4ECXnYjhLv6pcRPOIVndHwGC3zDqGFojG1E8_3D?respondent_id=6785108880" TargetMode="External"/><Relationship Id="rId98" Type="http://schemas.openxmlformats.org/officeDocument/2006/relationships/hyperlink" Target="https://www.surveymonkey.com/analyze/browse/8K4M7MC4ECXnYjhLv6pcRPOIVndHwGC3zDqGFojG1E8_3D?respondent_id=6785100443" TargetMode="External"/><Relationship Id="rId3" Type="http://schemas.openxmlformats.org/officeDocument/2006/relationships/hyperlink" Target="https://www.surveymonkey.com/analyze/8K4M7MC4ECXnYjhLv6pcRPOIVndHwGC3zDqGFojG1E8_3D" TargetMode="External"/><Relationship Id="rId12" Type="http://schemas.openxmlformats.org/officeDocument/2006/relationships/hyperlink" Target="https://www.surveymonkey.com/analyze/browse/8K4M7MC4ECXnYjhLv6pcRPOIVndHwGC3zDqGFojG1E8_3D?respondent_id=6790510629" TargetMode="External"/><Relationship Id="rId17" Type="http://schemas.openxmlformats.org/officeDocument/2006/relationships/hyperlink" Target="https://www.surveymonkey.com/analyze/browse/8K4M7MC4ECXnYjhLv6pcRPOIVndHwGC3zDqGFojG1E8_3D?respondent_id=6789392110" TargetMode="External"/><Relationship Id="rId25" Type="http://schemas.openxmlformats.org/officeDocument/2006/relationships/hyperlink" Target="https://www.surveymonkey.com/analyze/browse/8K4M7MC4ECXnYjhLv6pcRPOIVndHwGC3zDqGFojG1E8_3D?respondent_id=6787751274" TargetMode="External"/><Relationship Id="rId33" Type="http://schemas.openxmlformats.org/officeDocument/2006/relationships/hyperlink" Target="https://www.surveymonkey.com/analyze/browse/8K4M7MC4ECXnYjhLv6pcRPOIVndHwGC3zDqGFojG1E8_3D?respondent_id=6787535260" TargetMode="External"/><Relationship Id="rId38" Type="http://schemas.openxmlformats.org/officeDocument/2006/relationships/hyperlink" Target="https://www.surveymonkey.com/analyze/browse/8K4M7MC4ECXnYjhLv6pcRPOIVndHwGC3zDqGFojG1E8_3D?respondent_id=6787278495" TargetMode="External"/><Relationship Id="rId46" Type="http://schemas.openxmlformats.org/officeDocument/2006/relationships/hyperlink" Target="https://www.surveymonkey.com/analyze/browse/8K4M7MC4ECXnYjhLv6pcRPOIVndHwGC3zDqGFojG1E8_3D?respondent_id=6787100438" TargetMode="External"/><Relationship Id="rId59" Type="http://schemas.openxmlformats.org/officeDocument/2006/relationships/hyperlink" Target="https://www.surveymonkey.com/analyze/browse/8K4M7MC4ECXnYjhLv6pcRPOIVndHwGC3zDqGFojG1E8_3D?respondent_id=6785350803" TargetMode="External"/><Relationship Id="rId67" Type="http://schemas.openxmlformats.org/officeDocument/2006/relationships/hyperlink" Target="https://www.surveymonkey.com/analyze/browse/8K4M7MC4ECXnYjhLv6pcRPOIVndHwGC3zDqGFojG1E8_3D?respondent_id=6785234727" TargetMode="External"/><Relationship Id="rId103" Type="http://schemas.openxmlformats.org/officeDocument/2006/relationships/hyperlink" Target="https://www.surveymonkey.com/analyze/browse/8K4M7MC4ECXnYjhLv6pcRPOIVndHwGC3zDqGFojG1E8_3D?respondent_id=6785093413" TargetMode="External"/><Relationship Id="rId108" Type="http://schemas.openxmlformats.org/officeDocument/2006/relationships/hyperlink" Target="https://www.surveymonkey.com/analyze/browse/8K4M7MC4ECXnYjhLv6pcRPOIVndHwGC3zDqGFojG1E8_3D?respondent_id=6785061751" TargetMode="External"/><Relationship Id="rId20" Type="http://schemas.openxmlformats.org/officeDocument/2006/relationships/hyperlink" Target="https://www.surveymonkey.com/analyze/browse/8K4M7MC4ECXnYjhLv6pcRPOIVndHwGC3zDqGFojG1E8_3D?respondent_id=6788031342" TargetMode="External"/><Relationship Id="rId41" Type="http://schemas.openxmlformats.org/officeDocument/2006/relationships/hyperlink" Target="https://www.surveymonkey.com/analyze/browse/8K4M7MC4ECXnYjhLv6pcRPOIVndHwGC3zDqGFojG1E8_3D?respondent_id=6787188546" TargetMode="External"/><Relationship Id="rId54" Type="http://schemas.openxmlformats.org/officeDocument/2006/relationships/hyperlink" Target="https://www.surveymonkey.com/analyze/browse/8K4M7MC4ECXnYjhLv6pcRPOIVndHwGC3zDqGFojG1E8_3D?respondent_id=6785492841" TargetMode="External"/><Relationship Id="rId62" Type="http://schemas.openxmlformats.org/officeDocument/2006/relationships/hyperlink" Target="https://www.surveymonkey.com/analyze/browse/8K4M7MC4ECXnYjhLv6pcRPOIVndHwGC3zDqGFojG1E8_3D?respondent_id=6785312291" TargetMode="External"/><Relationship Id="rId70" Type="http://schemas.openxmlformats.org/officeDocument/2006/relationships/hyperlink" Target="https://www.surveymonkey.com/analyze/browse/8K4M7MC4ECXnYjhLv6pcRPOIVndHwGC3zDqGFojG1E8_3D?respondent_id=6785228198" TargetMode="External"/><Relationship Id="rId75" Type="http://schemas.openxmlformats.org/officeDocument/2006/relationships/hyperlink" Target="https://www.surveymonkey.com/analyze/browse/8K4M7MC4ECXnYjhLv6pcRPOIVndHwGC3zDqGFojG1E8_3D?respondent_id=6785212985" TargetMode="External"/><Relationship Id="rId83" Type="http://schemas.openxmlformats.org/officeDocument/2006/relationships/hyperlink" Target="https://www.surveymonkey.com/analyze/browse/8K4M7MC4ECXnYjhLv6pcRPOIVndHwGC3zDqGFojG1E8_3D?respondent_id=6785145682" TargetMode="External"/><Relationship Id="rId88" Type="http://schemas.openxmlformats.org/officeDocument/2006/relationships/hyperlink" Target="https://www.surveymonkey.com/analyze/browse/8K4M7MC4ECXnYjhLv6pcRPOIVndHwGC3zDqGFojG1E8_3D?respondent_id=6785129190" TargetMode="External"/><Relationship Id="rId91" Type="http://schemas.openxmlformats.org/officeDocument/2006/relationships/hyperlink" Target="https://www.surveymonkey.com/analyze/browse/8K4M7MC4ECXnYjhLv6pcRPOIVndHwGC3zDqGFojG1E8_3D?respondent_id=6785118316" TargetMode="External"/><Relationship Id="rId96" Type="http://schemas.openxmlformats.org/officeDocument/2006/relationships/hyperlink" Target="https://www.surveymonkey.com/analyze/browse/8K4M7MC4ECXnYjhLv6pcRPOIVndHwGC3zDqGFojG1E8_3D?respondent_id=6785102126" TargetMode="External"/><Relationship Id="rId111" Type="http://schemas.openxmlformats.org/officeDocument/2006/relationships/hyperlink" Target="https://www.surveymonkey.com/analyze/browse/8K4M7MC4ECXnYjhLv6pcRPOIVndHwGC3zDqGFojG1E8_3D?respondent_id=6785054677" TargetMode="External"/><Relationship Id="rId1" Type="http://schemas.openxmlformats.org/officeDocument/2006/relationships/notesMaster" Target="../notesMasters/notesMaster1.xml"/><Relationship Id="rId6" Type="http://schemas.openxmlformats.org/officeDocument/2006/relationships/hyperlink" Target="https://www.surveymonkey.com/analyze/browse/8K4M7MC4ECXnYjhLv6pcRPOIVndHwGC3zDqGFojG1E8_3D?respondent_id=6799155639" TargetMode="External"/><Relationship Id="rId15" Type="http://schemas.openxmlformats.org/officeDocument/2006/relationships/hyperlink" Target="https://www.surveymonkey.com/analyze/browse/8K4M7MC4ECXnYjhLv6pcRPOIVndHwGC3zDqGFojG1E8_3D?respondent_id=6790164489" TargetMode="External"/><Relationship Id="rId23" Type="http://schemas.openxmlformats.org/officeDocument/2006/relationships/hyperlink" Target="https://www.surveymonkey.com/analyze/browse/8K4M7MC4ECXnYjhLv6pcRPOIVndHwGC3zDqGFojG1E8_3D?respondent_id=6787844652" TargetMode="External"/><Relationship Id="rId28" Type="http://schemas.openxmlformats.org/officeDocument/2006/relationships/hyperlink" Target="https://www.surveymonkey.com/analyze/browse/8K4M7MC4ECXnYjhLv6pcRPOIVndHwGC3zDqGFojG1E8_3D?respondent_id=6787685732" TargetMode="External"/><Relationship Id="rId36" Type="http://schemas.openxmlformats.org/officeDocument/2006/relationships/hyperlink" Target="https://www.surveymonkey.com/analyze/browse/8K4M7MC4ECXnYjhLv6pcRPOIVndHwGC3zDqGFojG1E8_3D?respondent_id=6787408967" TargetMode="External"/><Relationship Id="rId49" Type="http://schemas.openxmlformats.org/officeDocument/2006/relationships/hyperlink" Target="https://www.surveymonkey.com/analyze/browse/8K4M7MC4ECXnYjhLv6pcRPOIVndHwGC3zDqGFojG1E8_3D?respondent_id=6786991349" TargetMode="External"/><Relationship Id="rId57" Type="http://schemas.openxmlformats.org/officeDocument/2006/relationships/hyperlink" Target="https://www.surveymonkey.com/analyze/browse/8K4M7MC4ECXnYjhLv6pcRPOIVndHwGC3zDqGFojG1E8_3D?respondent_id=6785353888" TargetMode="External"/><Relationship Id="rId106" Type="http://schemas.openxmlformats.org/officeDocument/2006/relationships/hyperlink" Target="https://www.surveymonkey.com/analyze/browse/8K4M7MC4ECXnYjhLv6pcRPOIVndHwGC3zDqGFojG1E8_3D?respondent_id=6785067401" TargetMode="External"/><Relationship Id="rId10" Type="http://schemas.openxmlformats.org/officeDocument/2006/relationships/hyperlink" Target="https://www.surveymonkey.com/analyze/browse/8K4M7MC4ECXnYjhLv6pcRPOIVndHwGC3zDqGFojG1E8_3D?respondent_id=6790753537" TargetMode="External"/><Relationship Id="rId31" Type="http://schemas.openxmlformats.org/officeDocument/2006/relationships/hyperlink" Target="https://www.surveymonkey.com/analyze/browse/8K4M7MC4ECXnYjhLv6pcRPOIVndHwGC3zDqGFojG1E8_3D?respondent_id=6787588278" TargetMode="External"/><Relationship Id="rId44" Type="http://schemas.openxmlformats.org/officeDocument/2006/relationships/hyperlink" Target="https://www.surveymonkey.com/analyze/browse/8K4M7MC4ECXnYjhLv6pcRPOIVndHwGC3zDqGFojG1E8_3D?respondent_id=6787168199" TargetMode="External"/><Relationship Id="rId52" Type="http://schemas.openxmlformats.org/officeDocument/2006/relationships/hyperlink" Target="https://www.surveymonkey.com/analyze/browse/8K4M7MC4ECXnYjhLv6pcRPOIVndHwGC3zDqGFojG1E8_3D?respondent_id=6785683858" TargetMode="External"/><Relationship Id="rId60" Type="http://schemas.openxmlformats.org/officeDocument/2006/relationships/hyperlink" Target="https://www.surveymonkey.com/analyze/browse/8K4M7MC4ECXnYjhLv6pcRPOIVndHwGC3zDqGFojG1E8_3D?respondent_id=6785329337" TargetMode="External"/><Relationship Id="rId65" Type="http://schemas.openxmlformats.org/officeDocument/2006/relationships/hyperlink" Target="https://www.surveymonkey.com/analyze/browse/8K4M7MC4ECXnYjhLv6pcRPOIVndHwGC3zDqGFojG1E8_3D?respondent_id=6785249212" TargetMode="External"/><Relationship Id="rId73" Type="http://schemas.openxmlformats.org/officeDocument/2006/relationships/hyperlink" Target="https://www.surveymonkey.com/analyze/browse/8K4M7MC4ECXnYjhLv6pcRPOIVndHwGC3zDqGFojG1E8_3D?respondent_id=6785215157" TargetMode="External"/><Relationship Id="rId78" Type="http://schemas.openxmlformats.org/officeDocument/2006/relationships/hyperlink" Target="https://www.surveymonkey.com/analyze/browse/8K4M7MC4ECXnYjhLv6pcRPOIVndHwGC3zDqGFojG1E8_3D?respondent_id=6785163014" TargetMode="External"/><Relationship Id="rId81" Type="http://schemas.openxmlformats.org/officeDocument/2006/relationships/hyperlink" Target="https://www.surveymonkey.com/analyze/browse/8K4M7MC4ECXnYjhLv6pcRPOIVndHwGC3zDqGFojG1E8_3D?respondent_id=6785149371" TargetMode="External"/><Relationship Id="rId86" Type="http://schemas.openxmlformats.org/officeDocument/2006/relationships/hyperlink" Target="https://www.surveymonkey.com/analyze/browse/8K4M7MC4ECXnYjhLv6pcRPOIVndHwGC3zDqGFojG1E8_3D?respondent_id=6785133052" TargetMode="External"/><Relationship Id="rId94" Type="http://schemas.openxmlformats.org/officeDocument/2006/relationships/hyperlink" Target="https://www.surveymonkey.com/analyze/browse/8K4M7MC4ECXnYjhLv6pcRPOIVndHwGC3zDqGFojG1E8_3D?respondent_id=6785108096" TargetMode="External"/><Relationship Id="rId99" Type="http://schemas.openxmlformats.org/officeDocument/2006/relationships/hyperlink" Target="https://www.surveymonkey.com/analyze/browse/8K4M7MC4ECXnYjhLv6pcRPOIVndHwGC3zDqGFojG1E8_3D?respondent_id=6785099928" TargetMode="External"/><Relationship Id="rId101" Type="http://schemas.openxmlformats.org/officeDocument/2006/relationships/hyperlink" Target="https://www.surveymonkey.com/analyze/browse/8K4M7MC4ECXnYjhLv6pcRPOIVndHwGC3zDqGFojG1E8_3D?respondent_id=6785095932" TargetMode="External"/><Relationship Id="rId4" Type="http://schemas.openxmlformats.org/officeDocument/2006/relationships/hyperlink" Target="https://www.surveymonkey.com/analyze/browse/8K4M7MC4ECXnYjhLv6pcRPOIVndHwGC3zDqGFojG1E8_3D?respondent_id=6804151352" TargetMode="External"/><Relationship Id="rId9" Type="http://schemas.openxmlformats.org/officeDocument/2006/relationships/hyperlink" Target="https://www.surveymonkey.com/analyze/browse/8K4M7MC4ECXnYjhLv6pcRPOIVndHwGC3zDqGFojG1E8_3D?respondent_id=6790793718" TargetMode="External"/><Relationship Id="rId13" Type="http://schemas.openxmlformats.org/officeDocument/2006/relationships/hyperlink" Target="https://www.surveymonkey.com/analyze/browse/8K4M7MC4ECXnYjhLv6pcRPOIVndHwGC3zDqGFojG1E8_3D?respondent_id=6790310013" TargetMode="External"/><Relationship Id="rId18" Type="http://schemas.openxmlformats.org/officeDocument/2006/relationships/hyperlink" Target="https://www.surveymonkey.com/analyze/browse/8K4M7MC4ECXnYjhLv6pcRPOIVndHwGC3zDqGFojG1E8_3D?respondent_id=6788327669" TargetMode="External"/><Relationship Id="rId39" Type="http://schemas.openxmlformats.org/officeDocument/2006/relationships/hyperlink" Target="https://www.surveymonkey.com/analyze/browse/8K4M7MC4ECXnYjhLv6pcRPOIVndHwGC3zDqGFojG1E8_3D?respondent_id=6787267290" TargetMode="External"/><Relationship Id="rId109" Type="http://schemas.openxmlformats.org/officeDocument/2006/relationships/hyperlink" Target="https://www.surveymonkey.com/analyze/browse/8K4M7MC4ECXnYjhLv6pcRPOIVndHwGC3zDqGFojG1E8_3D?respondent_id=6785058149" TargetMode="External"/><Relationship Id="rId34" Type="http://schemas.openxmlformats.org/officeDocument/2006/relationships/hyperlink" Target="https://www.surveymonkey.com/analyze/browse/8K4M7MC4ECXnYjhLv6pcRPOIVndHwGC3zDqGFojG1E8_3D?respondent_id=6787471682" TargetMode="External"/><Relationship Id="rId50" Type="http://schemas.openxmlformats.org/officeDocument/2006/relationships/hyperlink" Target="https://www.surveymonkey.com/analyze/browse/8K4M7MC4ECXnYjhLv6pcRPOIVndHwGC3zDqGFojG1E8_3D?respondent_id=6786941822" TargetMode="External"/><Relationship Id="rId55" Type="http://schemas.openxmlformats.org/officeDocument/2006/relationships/hyperlink" Target="https://www.surveymonkey.com/analyze/browse/8K4M7MC4ECXnYjhLv6pcRPOIVndHwGC3zDqGFojG1E8_3D?respondent_id=6785481118" TargetMode="External"/><Relationship Id="rId76" Type="http://schemas.openxmlformats.org/officeDocument/2006/relationships/hyperlink" Target="https://www.surveymonkey.com/analyze/browse/8K4M7MC4ECXnYjhLv6pcRPOIVndHwGC3zDqGFojG1E8_3D?respondent_id=6785209588" TargetMode="External"/><Relationship Id="rId97" Type="http://schemas.openxmlformats.org/officeDocument/2006/relationships/hyperlink" Target="https://www.surveymonkey.com/analyze/browse/8K4M7MC4ECXnYjhLv6pcRPOIVndHwGC3zDqGFojG1E8_3D?respondent_id=6785101261" TargetMode="External"/><Relationship Id="rId104" Type="http://schemas.openxmlformats.org/officeDocument/2006/relationships/hyperlink" Target="https://www.surveymonkey.com/analyze/browse/8K4M7MC4ECXnYjhLv6pcRPOIVndHwGC3zDqGFojG1E8_3D?respondent_id=6785092187" TargetMode="External"/><Relationship Id="rId7" Type="http://schemas.openxmlformats.org/officeDocument/2006/relationships/hyperlink" Target="https://www.surveymonkey.com/analyze/browse/8K4M7MC4ECXnYjhLv6pcRPOIVndHwGC3zDqGFojG1E8_3D?respondent_id=6799003507" TargetMode="External"/><Relationship Id="rId71" Type="http://schemas.openxmlformats.org/officeDocument/2006/relationships/hyperlink" Target="https://www.surveymonkey.com/analyze/browse/8K4M7MC4ECXnYjhLv6pcRPOIVndHwGC3zDqGFojG1E8_3D?respondent_id=6785222246" TargetMode="External"/><Relationship Id="rId92" Type="http://schemas.openxmlformats.org/officeDocument/2006/relationships/hyperlink" Target="https://www.surveymonkey.com/analyze/browse/8K4M7MC4ECXnYjhLv6pcRPOIVndHwGC3zDqGFojG1E8_3D?respondent_id=6785112449"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surveymonkey.com/analyze/browse/8K4M7MC4ECXnYjhLv6pcRPOIVndHwGC3zDqGFojG1E8_3D?respondent_id=6790753537" TargetMode="External"/><Relationship Id="rId13" Type="http://schemas.openxmlformats.org/officeDocument/2006/relationships/hyperlink" Target="https://www.surveymonkey.com/analyze/browse/8K4M7MC4ECXnYjhLv6pcRPOIVndHwGC3zDqGFojG1E8_3D?respondent_id=6788354879" TargetMode="External"/><Relationship Id="rId18" Type="http://schemas.openxmlformats.org/officeDocument/2006/relationships/hyperlink" Target="https://www.surveymonkey.com/analyze/browse/8K4M7MC4ECXnYjhLv6pcRPOIVndHwGC3zDqGFojG1E8_3D?respondent_id=6787570277" TargetMode="External"/><Relationship Id="rId26" Type="http://schemas.openxmlformats.org/officeDocument/2006/relationships/hyperlink" Target="https://www.surveymonkey.com/analyze/browse/8K4M7MC4ECXnYjhLv6pcRPOIVndHwGC3zDqGFojG1E8_3D?respondent_id=6787063835" TargetMode="External"/><Relationship Id="rId39" Type="http://schemas.openxmlformats.org/officeDocument/2006/relationships/hyperlink" Target="https://www.surveymonkey.com/analyze/browse/8K4M7MC4ECXnYjhLv6pcRPOIVndHwGC3zDqGFojG1E8_3D?respondent_id=6785133052" TargetMode="External"/><Relationship Id="rId3" Type="http://schemas.openxmlformats.org/officeDocument/2006/relationships/hyperlink" Target="https://www.surveymonkey.com/analyze/8K4M7MC4ECXnYjhLv6pcRPOIVndHwGC3zDqGFojG1E8_3D" TargetMode="External"/><Relationship Id="rId21" Type="http://schemas.openxmlformats.org/officeDocument/2006/relationships/hyperlink" Target="https://www.surveymonkey.com/analyze/browse/8K4M7MC4ECXnYjhLv6pcRPOIVndHwGC3zDqGFojG1E8_3D?respondent_id=6787438129" TargetMode="External"/><Relationship Id="rId34" Type="http://schemas.openxmlformats.org/officeDocument/2006/relationships/hyperlink" Target="https://www.surveymonkey.com/analyze/browse/8K4M7MC4ECXnYjhLv6pcRPOIVndHwGC3zDqGFojG1E8_3D?respondent_id=6785284199" TargetMode="External"/><Relationship Id="rId42" Type="http://schemas.openxmlformats.org/officeDocument/2006/relationships/hyperlink" Target="https://www.surveymonkey.com/analyze/browse/8K4M7MC4ECXnYjhLv6pcRPOIVndHwGC3zDqGFojG1E8_3D?respondent_id=6785102697" TargetMode="External"/><Relationship Id="rId7" Type="http://schemas.openxmlformats.org/officeDocument/2006/relationships/hyperlink" Target="https://www.surveymonkey.com/analyze/browse/8K4M7MC4ECXnYjhLv6pcRPOIVndHwGC3zDqGFojG1E8_3D?respondent_id=6791183661" TargetMode="External"/><Relationship Id="rId12" Type="http://schemas.openxmlformats.org/officeDocument/2006/relationships/hyperlink" Target="https://www.surveymonkey.com/analyze/browse/8K4M7MC4ECXnYjhLv6pcRPOIVndHwGC3zDqGFojG1E8_3D?respondent_id=6789392110" TargetMode="External"/><Relationship Id="rId17" Type="http://schemas.openxmlformats.org/officeDocument/2006/relationships/hyperlink" Target="https://www.surveymonkey.com/analyze/browse/8K4M7MC4ECXnYjhLv6pcRPOIVndHwGC3zDqGFojG1E8_3D?respondent_id=6787844373" TargetMode="External"/><Relationship Id="rId25" Type="http://schemas.openxmlformats.org/officeDocument/2006/relationships/hyperlink" Target="https://www.surveymonkey.com/analyze/browse/8K4M7MC4ECXnYjhLv6pcRPOIVndHwGC3zDqGFojG1E8_3D?respondent_id=6787150377" TargetMode="External"/><Relationship Id="rId33" Type="http://schemas.openxmlformats.org/officeDocument/2006/relationships/hyperlink" Target="https://www.surveymonkey.com/analyze/browse/8K4M7MC4ECXnYjhLv6pcRPOIVndHwGC3zDqGFojG1E8_3D?respondent_id=6785333808" TargetMode="External"/><Relationship Id="rId38" Type="http://schemas.openxmlformats.org/officeDocument/2006/relationships/hyperlink" Target="https://www.surveymonkey.com/analyze/browse/8K4M7MC4ECXnYjhLv6pcRPOIVndHwGC3zDqGFojG1E8_3D?respondent_id=6785145682" TargetMode="External"/><Relationship Id="rId2" Type="http://schemas.openxmlformats.org/officeDocument/2006/relationships/slide" Target="../slides/slide3.xml"/><Relationship Id="rId16" Type="http://schemas.openxmlformats.org/officeDocument/2006/relationships/hyperlink" Target="https://www.surveymonkey.com/analyze/browse/8K4M7MC4ECXnYjhLv6pcRPOIVndHwGC3zDqGFojG1E8_3D?respondent_id=6788031342" TargetMode="External"/><Relationship Id="rId20" Type="http://schemas.openxmlformats.org/officeDocument/2006/relationships/hyperlink" Target="https://www.surveymonkey.com/analyze/browse/8K4M7MC4ECXnYjhLv6pcRPOIVndHwGC3zDqGFojG1E8_3D?respondent_id=6787463477" TargetMode="External"/><Relationship Id="rId29" Type="http://schemas.openxmlformats.org/officeDocument/2006/relationships/hyperlink" Target="https://www.surveymonkey.com/analyze/browse/8K4M7MC4ECXnYjhLv6pcRPOIVndHwGC3zDqGFojG1E8_3D?respondent_id=6785683858" TargetMode="External"/><Relationship Id="rId41" Type="http://schemas.openxmlformats.org/officeDocument/2006/relationships/hyperlink" Target="https://www.surveymonkey.com/analyze/browse/8K4M7MC4ECXnYjhLv6pcRPOIVndHwGC3zDqGFojG1E8_3D?respondent_id=6785118316" TargetMode="External"/><Relationship Id="rId1" Type="http://schemas.openxmlformats.org/officeDocument/2006/relationships/notesMaster" Target="../notesMasters/notesMaster1.xml"/><Relationship Id="rId6" Type="http://schemas.openxmlformats.org/officeDocument/2006/relationships/hyperlink" Target="https://www.surveymonkey.com/analyze/browse/8K4M7MC4ECXnYjhLv6pcRPOIVndHwGC3zDqGFojG1E8_3D?respondent_id=6797090044" TargetMode="External"/><Relationship Id="rId11" Type="http://schemas.openxmlformats.org/officeDocument/2006/relationships/hyperlink" Target="https://www.surveymonkey.com/analyze/browse/8K4M7MC4ECXnYjhLv6pcRPOIVndHwGC3zDqGFojG1E8_3D?respondent_id=6790015135" TargetMode="External"/><Relationship Id="rId24" Type="http://schemas.openxmlformats.org/officeDocument/2006/relationships/hyperlink" Target="https://www.surveymonkey.com/analyze/browse/8K4M7MC4ECXnYjhLv6pcRPOIVndHwGC3zDqGFojG1E8_3D?respondent_id=6787168846" TargetMode="External"/><Relationship Id="rId32" Type="http://schemas.openxmlformats.org/officeDocument/2006/relationships/hyperlink" Target="https://www.surveymonkey.com/analyze/browse/8K4M7MC4ECXnYjhLv6pcRPOIVndHwGC3zDqGFojG1E8_3D?respondent_id=6785350803" TargetMode="External"/><Relationship Id="rId37" Type="http://schemas.openxmlformats.org/officeDocument/2006/relationships/hyperlink" Target="https://www.surveymonkey.com/analyze/browse/8K4M7MC4ECXnYjhLv6pcRPOIVndHwGC3zDqGFojG1E8_3D?respondent_id=6785176207" TargetMode="External"/><Relationship Id="rId40" Type="http://schemas.openxmlformats.org/officeDocument/2006/relationships/hyperlink" Target="https://www.surveymonkey.com/analyze/browse/8K4M7MC4ECXnYjhLv6pcRPOIVndHwGC3zDqGFojG1E8_3D?respondent_id=6785121288" TargetMode="External"/><Relationship Id="rId45" Type="http://schemas.openxmlformats.org/officeDocument/2006/relationships/hyperlink" Target="https://www.surveymonkey.com/analyze/browse/8K4M7MC4ECXnYjhLv6pcRPOIVndHwGC3zDqGFojG1E8_3D?respondent_id=6785026926" TargetMode="External"/><Relationship Id="rId5" Type="http://schemas.openxmlformats.org/officeDocument/2006/relationships/hyperlink" Target="https://www.surveymonkey.com/analyze/browse/8K4M7MC4ECXnYjhLv6pcRPOIVndHwGC3zDqGFojG1E8_3D?respondent_id=6798687860" TargetMode="External"/><Relationship Id="rId15" Type="http://schemas.openxmlformats.org/officeDocument/2006/relationships/hyperlink" Target="https://www.surveymonkey.com/analyze/browse/8K4M7MC4ECXnYjhLv6pcRPOIVndHwGC3zDqGFojG1E8_3D?respondent_id=6788138048" TargetMode="External"/><Relationship Id="rId23" Type="http://schemas.openxmlformats.org/officeDocument/2006/relationships/hyperlink" Target="https://www.surveymonkey.com/analyze/browse/8K4M7MC4ECXnYjhLv6pcRPOIVndHwGC3zDqGFojG1E8_3D?respondent_id=6787190305" TargetMode="External"/><Relationship Id="rId28" Type="http://schemas.openxmlformats.org/officeDocument/2006/relationships/hyperlink" Target="https://www.surveymonkey.com/analyze/browse/8K4M7MC4ECXnYjhLv6pcRPOIVndHwGC3zDqGFojG1E8_3D?respondent_id=6787015071" TargetMode="External"/><Relationship Id="rId36" Type="http://schemas.openxmlformats.org/officeDocument/2006/relationships/hyperlink" Target="https://www.surveymonkey.com/analyze/browse/8K4M7MC4ECXnYjhLv6pcRPOIVndHwGC3zDqGFojG1E8_3D?respondent_id=6785184855" TargetMode="External"/><Relationship Id="rId10" Type="http://schemas.openxmlformats.org/officeDocument/2006/relationships/hyperlink" Target="https://www.surveymonkey.com/analyze/browse/8K4M7MC4ECXnYjhLv6pcRPOIVndHwGC3zDqGFojG1E8_3D?respondent_id=6790164489" TargetMode="External"/><Relationship Id="rId19" Type="http://schemas.openxmlformats.org/officeDocument/2006/relationships/hyperlink" Target="https://www.surveymonkey.com/analyze/browse/8K4M7MC4ECXnYjhLv6pcRPOIVndHwGC3zDqGFojG1E8_3D?respondent_id=6787552282" TargetMode="External"/><Relationship Id="rId31" Type="http://schemas.openxmlformats.org/officeDocument/2006/relationships/hyperlink" Target="https://www.surveymonkey.com/analyze/browse/8K4M7MC4ECXnYjhLv6pcRPOIVndHwGC3zDqGFojG1E8_3D?respondent_id=6785399392" TargetMode="External"/><Relationship Id="rId44" Type="http://schemas.openxmlformats.org/officeDocument/2006/relationships/hyperlink" Target="https://www.surveymonkey.com/analyze/browse/8K4M7MC4ECXnYjhLv6pcRPOIVndHwGC3zDqGFojG1E8_3D?respondent_id=6785080580" TargetMode="External"/><Relationship Id="rId4" Type="http://schemas.openxmlformats.org/officeDocument/2006/relationships/hyperlink" Target="https://www.surveymonkey.com/analyze/browse/8K4M7MC4ECXnYjhLv6pcRPOIVndHwGC3zDqGFojG1E8_3D?respondent_id=6799155639" TargetMode="External"/><Relationship Id="rId9" Type="http://schemas.openxmlformats.org/officeDocument/2006/relationships/hyperlink" Target="https://www.surveymonkey.com/analyze/browse/8K4M7MC4ECXnYjhLv6pcRPOIVndHwGC3zDqGFojG1E8_3D?respondent_id=6790268493" TargetMode="External"/><Relationship Id="rId14" Type="http://schemas.openxmlformats.org/officeDocument/2006/relationships/hyperlink" Target="https://www.surveymonkey.com/analyze/browse/8K4M7MC4ECXnYjhLv6pcRPOIVndHwGC3zDqGFojG1E8_3D?respondent_id=6788147314" TargetMode="External"/><Relationship Id="rId22" Type="http://schemas.openxmlformats.org/officeDocument/2006/relationships/hyperlink" Target="https://www.surveymonkey.com/analyze/browse/8K4M7MC4ECXnYjhLv6pcRPOIVndHwGC3zDqGFojG1E8_3D?respondent_id=6787278495" TargetMode="External"/><Relationship Id="rId27" Type="http://schemas.openxmlformats.org/officeDocument/2006/relationships/hyperlink" Target="https://www.surveymonkey.com/analyze/browse/8K4M7MC4ECXnYjhLv6pcRPOIVndHwGC3zDqGFojG1E8_3D?respondent_id=6787017583" TargetMode="External"/><Relationship Id="rId30" Type="http://schemas.openxmlformats.org/officeDocument/2006/relationships/hyperlink" Target="https://www.surveymonkey.com/analyze/browse/8K4M7MC4ECXnYjhLv6pcRPOIVndHwGC3zDqGFojG1E8_3D?respondent_id=6785410804" TargetMode="External"/><Relationship Id="rId35" Type="http://schemas.openxmlformats.org/officeDocument/2006/relationships/hyperlink" Target="https://www.surveymonkey.com/analyze/browse/8K4M7MC4ECXnYjhLv6pcRPOIVndHwGC3zDqGFojG1E8_3D?respondent_id=6785271524" TargetMode="External"/><Relationship Id="rId43" Type="http://schemas.openxmlformats.org/officeDocument/2006/relationships/hyperlink" Target="https://www.surveymonkey.com/analyze/browse/8K4M7MC4ECXnYjhLv6pcRPOIVndHwGC3zDqGFojG1E8_3D?respondent_id=6785102126" TargetMode="External"/></Relationships>
</file>

<file path=ppt/notesSlides/_rels/notesSlide3.xml.rels><?xml version="1.0" encoding="UTF-8" standalone="yes"?>
<Relationships xmlns="http://schemas.openxmlformats.org/package/2006/relationships"><Relationship Id="rId13" Type="http://schemas.openxmlformats.org/officeDocument/2006/relationships/hyperlink" Target="https://www.surveymonkey.com/analyze/browse/8K4M7MC4ECXnYjhLv6pcRPOIVndHwGC3zDqGFojG1E8_3D?respondent_id=6790233541" TargetMode="External"/><Relationship Id="rId18" Type="http://schemas.openxmlformats.org/officeDocument/2006/relationships/hyperlink" Target="https://www.surveymonkey.com/analyze/browse/8K4M7MC4ECXnYjhLv6pcRPOIVndHwGC3zDqGFojG1E8_3D?respondent_id=6788006224" TargetMode="External"/><Relationship Id="rId26" Type="http://schemas.openxmlformats.org/officeDocument/2006/relationships/hyperlink" Target="https://www.surveymonkey.com/analyze/browse/8K4M7MC4ECXnYjhLv6pcRPOIVndHwGC3zDqGFojG1E8_3D?respondent_id=6787751274" TargetMode="External"/><Relationship Id="rId39" Type="http://schemas.openxmlformats.org/officeDocument/2006/relationships/hyperlink" Target="https://www.surveymonkey.com/analyze/browse/8K4M7MC4ECXnYjhLv6pcRPOIVndHwGC3zDqGFojG1E8_3D?respondent_id=6787317735" TargetMode="External"/><Relationship Id="rId21" Type="http://schemas.openxmlformats.org/officeDocument/2006/relationships/hyperlink" Target="https://www.surveymonkey.com/analyze/browse/8K4M7MC4ECXnYjhLv6pcRPOIVndHwGC3zDqGFojG1E8_3D?respondent_id=6787955857" TargetMode="External"/><Relationship Id="rId34" Type="http://schemas.openxmlformats.org/officeDocument/2006/relationships/hyperlink" Target="https://www.surveymonkey.com/analyze/browse/8K4M7MC4ECXnYjhLv6pcRPOIVndHwGC3zDqGFojG1E8_3D?respondent_id=6787455848" TargetMode="External"/><Relationship Id="rId42" Type="http://schemas.openxmlformats.org/officeDocument/2006/relationships/hyperlink" Target="https://www.surveymonkey.com/analyze/browse/8K4M7MC4ECXnYjhLv6pcRPOIVndHwGC3zDqGFojG1E8_3D?respondent_id=6787203830" TargetMode="External"/><Relationship Id="rId47" Type="http://schemas.openxmlformats.org/officeDocument/2006/relationships/hyperlink" Target="https://www.surveymonkey.com/analyze/browse/8K4M7MC4ECXnYjhLv6pcRPOIVndHwGC3zDqGFojG1E8_3D?respondent_id=6787078845" TargetMode="External"/><Relationship Id="rId50" Type="http://schemas.openxmlformats.org/officeDocument/2006/relationships/hyperlink" Target="https://www.surveymonkey.com/analyze/browse/8K4M7MC4ECXnYjhLv6pcRPOIVndHwGC3zDqGFojG1E8_3D?respondent_id=6785355635" TargetMode="External"/><Relationship Id="rId55" Type="http://schemas.openxmlformats.org/officeDocument/2006/relationships/hyperlink" Target="https://www.surveymonkey.com/analyze/browse/8K4M7MC4ECXnYjhLv6pcRPOIVndHwGC3zDqGFojG1E8_3D?respondent_id=6785268251" TargetMode="External"/><Relationship Id="rId63" Type="http://schemas.openxmlformats.org/officeDocument/2006/relationships/hyperlink" Target="https://www.surveymonkey.com/analyze/browse/8K4M7MC4ECXnYjhLv6pcRPOIVndHwGC3zDqGFojG1E8_3D?respondent_id=6785163014" TargetMode="External"/><Relationship Id="rId68" Type="http://schemas.openxmlformats.org/officeDocument/2006/relationships/hyperlink" Target="https://www.surveymonkey.com/analyze/browse/8K4M7MC4ECXnYjhLv6pcRPOIVndHwGC3zDqGFojG1E8_3D?respondent_id=6785120297" TargetMode="External"/><Relationship Id="rId7" Type="http://schemas.openxmlformats.org/officeDocument/2006/relationships/hyperlink" Target="https://www.surveymonkey.com/analyze/browse/8K4M7MC4ECXnYjhLv6pcRPOIVndHwGC3zDqGFojG1E8_3D?respondent_id=6798494213" TargetMode="External"/><Relationship Id="rId71" Type="http://schemas.openxmlformats.org/officeDocument/2006/relationships/hyperlink" Target="https://www.surveymonkey.com/analyze/browse/8K4M7MC4ECXnYjhLv6pcRPOIVndHwGC3zDqGFojG1E8_3D?respondent_id=6785099928" TargetMode="External"/><Relationship Id="rId2" Type="http://schemas.openxmlformats.org/officeDocument/2006/relationships/slide" Target="../slides/slide5.xml"/><Relationship Id="rId16" Type="http://schemas.openxmlformats.org/officeDocument/2006/relationships/hyperlink" Target="https://www.surveymonkey.com/analyze/browse/8K4M7MC4ECXnYjhLv6pcRPOIVndHwGC3zDqGFojG1E8_3D?respondent_id=6788645725" TargetMode="External"/><Relationship Id="rId29" Type="http://schemas.openxmlformats.org/officeDocument/2006/relationships/hyperlink" Target="https://www.surveymonkey.com/analyze/browse/8K4M7MC4ECXnYjhLv6pcRPOIVndHwGC3zDqGFojG1E8_3D?respondent_id=6787578454" TargetMode="External"/><Relationship Id="rId11" Type="http://schemas.openxmlformats.org/officeDocument/2006/relationships/hyperlink" Target="https://www.surveymonkey.com/analyze/browse/8K4M7MC4ECXnYjhLv6pcRPOIVndHwGC3zDqGFojG1E8_3D?respondent_id=6790614305" TargetMode="External"/><Relationship Id="rId24" Type="http://schemas.openxmlformats.org/officeDocument/2006/relationships/hyperlink" Target="https://www.surveymonkey.com/analyze/browse/8K4M7MC4ECXnYjhLv6pcRPOIVndHwGC3zDqGFojG1E8_3D?respondent_id=6787790513" TargetMode="External"/><Relationship Id="rId32" Type="http://schemas.openxmlformats.org/officeDocument/2006/relationships/hyperlink" Target="https://www.surveymonkey.com/analyze/browse/8K4M7MC4ECXnYjhLv6pcRPOIVndHwGC3zDqGFojG1E8_3D?respondent_id=6787485493" TargetMode="External"/><Relationship Id="rId37" Type="http://schemas.openxmlformats.org/officeDocument/2006/relationships/hyperlink" Target="https://www.surveymonkey.com/analyze/browse/8K4M7MC4ECXnYjhLv6pcRPOIVndHwGC3zDqGFojG1E8_3D?respondent_id=6787392183" TargetMode="External"/><Relationship Id="rId40" Type="http://schemas.openxmlformats.org/officeDocument/2006/relationships/hyperlink" Target="https://www.surveymonkey.com/analyze/browse/8K4M7MC4ECXnYjhLv6pcRPOIVndHwGC3zDqGFojG1E8_3D?respondent_id=6787290881" TargetMode="External"/><Relationship Id="rId45" Type="http://schemas.openxmlformats.org/officeDocument/2006/relationships/hyperlink" Target="https://www.surveymonkey.com/analyze/browse/8K4M7MC4ECXnYjhLv6pcRPOIVndHwGC3zDqGFojG1E8_3D?respondent_id=6787146236" TargetMode="External"/><Relationship Id="rId53" Type="http://schemas.openxmlformats.org/officeDocument/2006/relationships/hyperlink" Target="https://www.surveymonkey.com/analyze/browse/8K4M7MC4ECXnYjhLv6pcRPOIVndHwGC3zDqGFojG1E8_3D?respondent_id=6785312291" TargetMode="External"/><Relationship Id="rId58" Type="http://schemas.openxmlformats.org/officeDocument/2006/relationships/hyperlink" Target="https://www.surveymonkey.com/analyze/browse/8K4M7MC4ECXnYjhLv6pcRPOIVndHwGC3zDqGFojG1E8_3D?respondent_id=6785217324" TargetMode="External"/><Relationship Id="rId66" Type="http://schemas.openxmlformats.org/officeDocument/2006/relationships/hyperlink" Target="https://www.surveymonkey.com/analyze/browse/8K4M7MC4ECXnYjhLv6pcRPOIVndHwGC3zDqGFojG1E8_3D?respondent_id=6785149371" TargetMode="External"/><Relationship Id="rId74" Type="http://schemas.openxmlformats.org/officeDocument/2006/relationships/hyperlink" Target="https://www.surveymonkey.com/analyze/browse/8K4M7MC4ECXnYjhLv6pcRPOIVndHwGC3zDqGFojG1E8_3D?respondent_id=6785058451" TargetMode="External"/><Relationship Id="rId5" Type="http://schemas.openxmlformats.org/officeDocument/2006/relationships/hyperlink" Target="https://www.surveymonkey.com/analyze/browse/8K4M7MC4ECXnYjhLv6pcRPOIVndHwGC3zDqGFojG1E8_3D?respondent_id=6804151352" TargetMode="External"/><Relationship Id="rId15" Type="http://schemas.openxmlformats.org/officeDocument/2006/relationships/hyperlink" Target="https://www.surveymonkey.com/analyze/browse/8K4M7MC4ECXnYjhLv6pcRPOIVndHwGC3zDqGFojG1E8_3D?respondent_id=6790041006" TargetMode="External"/><Relationship Id="rId23" Type="http://schemas.openxmlformats.org/officeDocument/2006/relationships/hyperlink" Target="https://www.surveymonkey.com/analyze/browse/8K4M7MC4ECXnYjhLv6pcRPOIVndHwGC3zDqGFojG1E8_3D?respondent_id=6787844373" TargetMode="External"/><Relationship Id="rId28" Type="http://schemas.openxmlformats.org/officeDocument/2006/relationships/hyperlink" Target="https://www.surveymonkey.com/analyze/browse/8K4M7MC4ECXnYjhLv6pcRPOIVndHwGC3zDqGFojG1E8_3D?respondent_id=6787645611" TargetMode="External"/><Relationship Id="rId36" Type="http://schemas.openxmlformats.org/officeDocument/2006/relationships/hyperlink" Target="https://www.surveymonkey.com/analyze/browse/8K4M7MC4ECXnYjhLv6pcRPOIVndHwGC3zDqGFojG1E8_3D?respondent_id=6787424844" TargetMode="External"/><Relationship Id="rId49" Type="http://schemas.openxmlformats.org/officeDocument/2006/relationships/hyperlink" Target="https://www.surveymonkey.com/analyze/browse/8K4M7MC4ECXnYjhLv6pcRPOIVndHwGC3zDqGFojG1E8_3D?respondent_id=6785467739" TargetMode="External"/><Relationship Id="rId57" Type="http://schemas.openxmlformats.org/officeDocument/2006/relationships/hyperlink" Target="https://www.surveymonkey.com/analyze/browse/8K4M7MC4ECXnYjhLv6pcRPOIVndHwGC3zDqGFojG1E8_3D?respondent_id=6785228198" TargetMode="External"/><Relationship Id="rId61" Type="http://schemas.openxmlformats.org/officeDocument/2006/relationships/hyperlink" Target="https://www.surveymonkey.com/analyze/browse/8K4M7MC4ECXnYjhLv6pcRPOIVndHwGC3zDqGFojG1E8_3D?respondent_id=6785169844" TargetMode="External"/><Relationship Id="rId10" Type="http://schemas.openxmlformats.org/officeDocument/2006/relationships/hyperlink" Target="https://www.surveymonkey.com/analyze/browse/8K4M7MC4ECXnYjhLv6pcRPOIVndHwGC3zDqGFojG1E8_3D?respondent_id=6790748243" TargetMode="External"/><Relationship Id="rId19" Type="http://schemas.openxmlformats.org/officeDocument/2006/relationships/hyperlink" Target="https://www.surveymonkey.com/analyze/browse/8K4M7MC4ECXnYjhLv6pcRPOIVndHwGC3zDqGFojG1E8_3D?respondent_id=6787980269" TargetMode="External"/><Relationship Id="rId31" Type="http://schemas.openxmlformats.org/officeDocument/2006/relationships/hyperlink" Target="https://www.surveymonkey.com/analyze/browse/8K4M7MC4ECXnYjhLv6pcRPOIVndHwGC3zDqGFojG1E8_3D?respondent_id=6787554111" TargetMode="External"/><Relationship Id="rId44" Type="http://schemas.openxmlformats.org/officeDocument/2006/relationships/hyperlink" Target="https://www.surveymonkey.com/analyze/browse/8K4M7MC4ECXnYjhLv6pcRPOIVndHwGC3zDqGFojG1E8_3D?respondent_id=6787178097" TargetMode="External"/><Relationship Id="rId52" Type="http://schemas.openxmlformats.org/officeDocument/2006/relationships/hyperlink" Target="https://www.surveymonkey.com/analyze/browse/8K4M7MC4ECXnYjhLv6pcRPOIVndHwGC3zDqGFojG1E8_3D?respondent_id=6785336882" TargetMode="External"/><Relationship Id="rId60" Type="http://schemas.openxmlformats.org/officeDocument/2006/relationships/hyperlink" Target="https://www.surveymonkey.com/analyze/browse/8K4M7MC4ECXnYjhLv6pcRPOIVndHwGC3zDqGFojG1E8_3D?respondent_id=6785196372" TargetMode="External"/><Relationship Id="rId65" Type="http://schemas.openxmlformats.org/officeDocument/2006/relationships/hyperlink" Target="https://www.surveymonkey.com/analyze/browse/8K4M7MC4ECXnYjhLv6pcRPOIVndHwGC3zDqGFojG1E8_3D?respondent_id=6785151859" TargetMode="External"/><Relationship Id="rId73" Type="http://schemas.openxmlformats.org/officeDocument/2006/relationships/hyperlink" Target="https://www.surveymonkey.com/analyze/browse/8K4M7MC4ECXnYjhLv6pcRPOIVndHwGC3zDqGFojG1E8_3D?respondent_id=6785095932" TargetMode="External"/><Relationship Id="rId4" Type="http://schemas.openxmlformats.org/officeDocument/2006/relationships/hyperlink" Target="https://www.surveymonkey.com/analyze/browse/8K4M7MC4ECXnYjhLv6pcRPOIVndHwGC3zDqGFojG1E8_3D?respondent_id=6804894141" TargetMode="External"/><Relationship Id="rId9" Type="http://schemas.openxmlformats.org/officeDocument/2006/relationships/hyperlink" Target="https://www.surveymonkey.com/analyze/browse/8K4M7MC4ECXnYjhLv6pcRPOIVndHwGC3zDqGFojG1E8_3D?respondent_id=6796464633" TargetMode="External"/><Relationship Id="rId14" Type="http://schemas.openxmlformats.org/officeDocument/2006/relationships/hyperlink" Target="https://www.surveymonkey.com/analyze/browse/8K4M7MC4ECXnYjhLv6pcRPOIVndHwGC3zDqGFojG1E8_3D?respondent_id=6790052620" TargetMode="External"/><Relationship Id="rId22" Type="http://schemas.openxmlformats.org/officeDocument/2006/relationships/hyperlink" Target="https://www.surveymonkey.com/analyze/browse/8K4M7MC4ECXnYjhLv6pcRPOIVndHwGC3zDqGFojG1E8_3D?respondent_id=6787844652" TargetMode="External"/><Relationship Id="rId27" Type="http://schemas.openxmlformats.org/officeDocument/2006/relationships/hyperlink" Target="https://www.surveymonkey.com/analyze/browse/8K4M7MC4ECXnYjhLv6pcRPOIVndHwGC3zDqGFojG1E8_3D?respondent_id=6787681981" TargetMode="External"/><Relationship Id="rId30" Type="http://schemas.openxmlformats.org/officeDocument/2006/relationships/hyperlink" Target="https://www.surveymonkey.com/analyze/browse/8K4M7MC4ECXnYjhLv6pcRPOIVndHwGC3zDqGFojG1E8_3D?respondent_id=6787556500" TargetMode="External"/><Relationship Id="rId35" Type="http://schemas.openxmlformats.org/officeDocument/2006/relationships/hyperlink" Target="https://www.surveymonkey.com/analyze/browse/8K4M7MC4ECXnYjhLv6pcRPOIVndHwGC3zDqGFojG1E8_3D?respondent_id=6787437475" TargetMode="External"/><Relationship Id="rId43" Type="http://schemas.openxmlformats.org/officeDocument/2006/relationships/hyperlink" Target="https://www.surveymonkey.com/analyze/browse/8K4M7MC4ECXnYjhLv6pcRPOIVndHwGC3zDqGFojG1E8_3D?respondent_id=6787188170" TargetMode="External"/><Relationship Id="rId48" Type="http://schemas.openxmlformats.org/officeDocument/2006/relationships/hyperlink" Target="https://www.surveymonkey.com/analyze/browse/8K4M7MC4ECXnYjhLv6pcRPOIVndHwGC3zDqGFojG1E8_3D?respondent_id=6786717793" TargetMode="External"/><Relationship Id="rId56" Type="http://schemas.openxmlformats.org/officeDocument/2006/relationships/hyperlink" Target="https://www.surveymonkey.com/analyze/browse/8K4M7MC4ECXnYjhLv6pcRPOIVndHwGC3zDqGFojG1E8_3D?respondent_id=6785264284" TargetMode="External"/><Relationship Id="rId64" Type="http://schemas.openxmlformats.org/officeDocument/2006/relationships/hyperlink" Target="https://www.surveymonkey.com/analyze/browse/8K4M7MC4ECXnYjhLv6pcRPOIVndHwGC3zDqGFojG1E8_3D?respondent_id=6785160616" TargetMode="External"/><Relationship Id="rId69" Type="http://schemas.openxmlformats.org/officeDocument/2006/relationships/hyperlink" Target="https://www.surveymonkey.com/analyze/browse/8K4M7MC4ECXnYjhLv6pcRPOIVndHwGC3zDqGFojG1E8_3D?respondent_id=6785116945" TargetMode="External"/><Relationship Id="rId8" Type="http://schemas.openxmlformats.org/officeDocument/2006/relationships/hyperlink" Target="https://www.surveymonkey.com/analyze/browse/8K4M7MC4ECXnYjhLv6pcRPOIVndHwGC3zDqGFojG1E8_3D?respondent_id=6796772460" TargetMode="External"/><Relationship Id="rId51" Type="http://schemas.openxmlformats.org/officeDocument/2006/relationships/hyperlink" Target="https://www.surveymonkey.com/analyze/browse/8K4M7MC4ECXnYjhLv6pcRPOIVndHwGC3zDqGFojG1E8_3D?respondent_id=6785353888" TargetMode="External"/><Relationship Id="rId72" Type="http://schemas.openxmlformats.org/officeDocument/2006/relationships/hyperlink" Target="https://www.surveymonkey.com/analyze/browse/8K4M7MC4ECXnYjhLv6pcRPOIVndHwGC3zDqGFojG1E8_3D?respondent_id=6785097997" TargetMode="External"/><Relationship Id="rId3" Type="http://schemas.openxmlformats.org/officeDocument/2006/relationships/hyperlink" Target="https://www.surveymonkey.com/analyze/8K4M7MC4ECXnYjhLv6pcRPOIVndHwGC3zDqGFojG1E8_3D" TargetMode="External"/><Relationship Id="rId12" Type="http://schemas.openxmlformats.org/officeDocument/2006/relationships/hyperlink" Target="https://www.surveymonkey.com/analyze/browse/8K4M7MC4ECXnYjhLv6pcRPOIVndHwGC3zDqGFojG1E8_3D?respondent_id=6790510629" TargetMode="External"/><Relationship Id="rId17" Type="http://schemas.openxmlformats.org/officeDocument/2006/relationships/hyperlink" Target="https://www.surveymonkey.com/analyze/browse/8K4M7MC4ECXnYjhLv6pcRPOIVndHwGC3zDqGFojG1E8_3D?respondent_id=6788173892" TargetMode="External"/><Relationship Id="rId25" Type="http://schemas.openxmlformats.org/officeDocument/2006/relationships/hyperlink" Target="https://www.surveymonkey.com/analyze/browse/8K4M7MC4ECXnYjhLv6pcRPOIVndHwGC3zDqGFojG1E8_3D?respondent_id=6787779229" TargetMode="External"/><Relationship Id="rId33" Type="http://schemas.openxmlformats.org/officeDocument/2006/relationships/hyperlink" Target="https://www.surveymonkey.com/analyze/browse/8K4M7MC4ECXnYjhLv6pcRPOIVndHwGC3zDqGFojG1E8_3D?respondent_id=6787458535" TargetMode="External"/><Relationship Id="rId38" Type="http://schemas.openxmlformats.org/officeDocument/2006/relationships/hyperlink" Target="https://www.surveymonkey.com/analyze/browse/8K4M7MC4ECXnYjhLv6pcRPOIVndHwGC3zDqGFojG1E8_3D?respondent_id=6787328108" TargetMode="External"/><Relationship Id="rId46" Type="http://schemas.openxmlformats.org/officeDocument/2006/relationships/hyperlink" Target="https://www.surveymonkey.com/analyze/browse/8K4M7MC4ECXnYjhLv6pcRPOIVndHwGC3zDqGFojG1E8_3D?respondent_id=6787080048" TargetMode="External"/><Relationship Id="rId59" Type="http://schemas.openxmlformats.org/officeDocument/2006/relationships/hyperlink" Target="https://www.surveymonkey.com/analyze/browse/8K4M7MC4ECXnYjhLv6pcRPOIVndHwGC3zDqGFojG1E8_3D?respondent_id=6785215157" TargetMode="External"/><Relationship Id="rId67" Type="http://schemas.openxmlformats.org/officeDocument/2006/relationships/hyperlink" Target="https://www.surveymonkey.com/analyze/browse/8K4M7MC4ECXnYjhLv6pcRPOIVndHwGC3zDqGFojG1E8_3D?respondent_id=6785132820" TargetMode="External"/><Relationship Id="rId20" Type="http://schemas.openxmlformats.org/officeDocument/2006/relationships/hyperlink" Target="https://www.surveymonkey.com/analyze/browse/8K4M7MC4ECXnYjhLv6pcRPOIVndHwGC3zDqGFojG1E8_3D?respondent_id=6787963321" TargetMode="External"/><Relationship Id="rId41" Type="http://schemas.openxmlformats.org/officeDocument/2006/relationships/hyperlink" Target="https://www.surveymonkey.com/analyze/browse/8K4M7MC4ECXnYjhLv6pcRPOIVndHwGC3zDqGFojG1E8_3D?respondent_id=6787237881" TargetMode="External"/><Relationship Id="rId54" Type="http://schemas.openxmlformats.org/officeDocument/2006/relationships/hyperlink" Target="https://www.surveymonkey.com/analyze/browse/8K4M7MC4ECXnYjhLv6pcRPOIVndHwGC3zDqGFojG1E8_3D?respondent_id=6785273738" TargetMode="External"/><Relationship Id="rId62" Type="http://schemas.openxmlformats.org/officeDocument/2006/relationships/hyperlink" Target="https://www.surveymonkey.com/analyze/browse/8K4M7MC4ECXnYjhLv6pcRPOIVndHwGC3zDqGFojG1E8_3D?respondent_id=6785167836" TargetMode="External"/><Relationship Id="rId70" Type="http://schemas.openxmlformats.org/officeDocument/2006/relationships/hyperlink" Target="https://www.surveymonkey.com/analyze/browse/8K4M7MC4ECXnYjhLv6pcRPOIVndHwGC3zDqGFojG1E8_3D?respondent_id=6785100443" TargetMode="External"/><Relationship Id="rId75" Type="http://schemas.openxmlformats.org/officeDocument/2006/relationships/hyperlink" Target="https://www.surveymonkey.com/user/language?languageid=1&amp;ut_source=footer" TargetMode="External"/><Relationship Id="rId1" Type="http://schemas.openxmlformats.org/officeDocument/2006/relationships/notesMaster" Target="../notesMasters/notesMaster1.xml"/><Relationship Id="rId6" Type="http://schemas.openxmlformats.org/officeDocument/2006/relationships/hyperlink" Target="https://www.surveymonkey.com/analyze/browse/8K4M7MC4ECXnYjhLv6pcRPOIVndHwGC3zDqGFojG1E8_3D?respondent_id=679912317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urveymonkey.com/analyze/8K4M7MC4ECXnYjhLv6pcRPOIVndHwGC3zDqGFojG1E8_3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www.surveymonkey.com/analyze/browse/8K4M7MC4ECXnYjhLv6pcRPOIVndHwGC3zDqGFojG1E8_3D?respondent_id=6790279986" TargetMode="External"/><Relationship Id="rId18" Type="http://schemas.openxmlformats.org/officeDocument/2006/relationships/hyperlink" Target="https://www.surveymonkey.com/analyze/browse/8K4M7MC4ECXnYjhLv6pcRPOIVndHwGC3zDqGFojG1E8_3D?respondent_id=6787781815" TargetMode="External"/><Relationship Id="rId26" Type="http://schemas.openxmlformats.org/officeDocument/2006/relationships/hyperlink" Target="https://www.surveymonkey.com/analyze/browse/8K4M7MC4ECXnYjhLv6pcRPOIVndHwGC3zDqGFojG1E8_3D?respondent_id=6787512618" TargetMode="External"/><Relationship Id="rId39" Type="http://schemas.openxmlformats.org/officeDocument/2006/relationships/hyperlink" Target="https://www.surveymonkey.com/analyze/browse/8K4M7MC4ECXnYjhLv6pcRPOIVndHwGC3zDqGFojG1E8_3D?respondent_id=6787280943" TargetMode="External"/><Relationship Id="rId21" Type="http://schemas.openxmlformats.org/officeDocument/2006/relationships/hyperlink" Target="https://www.surveymonkey.com/analyze/browse/8K4M7MC4ECXnYjhLv6pcRPOIVndHwGC3zDqGFojG1E8_3D?respondent_id=6787692289" TargetMode="External"/><Relationship Id="rId34" Type="http://schemas.openxmlformats.org/officeDocument/2006/relationships/hyperlink" Target="https://www.surveymonkey.com/analyze/browse/8K4M7MC4ECXnYjhLv6pcRPOIVndHwGC3zDqGFojG1E8_3D?respondent_id=6787368165" TargetMode="External"/><Relationship Id="rId42" Type="http://schemas.openxmlformats.org/officeDocument/2006/relationships/hyperlink" Target="https://www.surveymonkey.com/analyze/browse/8K4M7MC4ECXnYjhLv6pcRPOIVndHwGC3zDqGFojG1E8_3D?respondent_id=6787233554" TargetMode="External"/><Relationship Id="rId47" Type="http://schemas.openxmlformats.org/officeDocument/2006/relationships/hyperlink" Target="https://www.surveymonkey.com/analyze/browse/8K4M7MC4ECXnYjhLv6pcRPOIVndHwGC3zDqGFojG1E8_3D?respondent_id=6786825085" TargetMode="External"/><Relationship Id="rId50" Type="http://schemas.openxmlformats.org/officeDocument/2006/relationships/hyperlink" Target="https://www.surveymonkey.com/analyze/browse/8K4M7MC4ECXnYjhLv6pcRPOIVndHwGC3zDqGFojG1E8_3D?respondent_id=6785481118" TargetMode="External"/><Relationship Id="rId55" Type="http://schemas.openxmlformats.org/officeDocument/2006/relationships/hyperlink" Target="https://www.surveymonkey.com/analyze/browse/8K4M7MC4ECXnYjhLv6pcRPOIVndHwGC3zDqGFojG1E8_3D?respondent_id=6785288736" TargetMode="External"/><Relationship Id="rId63" Type="http://schemas.openxmlformats.org/officeDocument/2006/relationships/hyperlink" Target="https://www.surveymonkey.com/analyze/browse/8K4M7MC4ECXnYjhLv6pcRPOIVndHwGC3zDqGFojG1E8_3D?respondent_id=6785216716" TargetMode="External"/><Relationship Id="rId68" Type="http://schemas.openxmlformats.org/officeDocument/2006/relationships/hyperlink" Target="https://www.surveymonkey.com/analyze/browse/8K4M7MC4ECXnYjhLv6pcRPOIVndHwGC3zDqGFojG1E8_3D?respondent_id=6785129190" TargetMode="External"/><Relationship Id="rId76" Type="http://schemas.openxmlformats.org/officeDocument/2006/relationships/hyperlink" Target="https://www.surveymonkey.com/analyze/browse/8K4M7MC4ECXnYjhLv6pcRPOIVndHwGC3zDqGFojG1E8_3D?respondent_id=6785090672" TargetMode="External"/><Relationship Id="rId84" Type="http://schemas.openxmlformats.org/officeDocument/2006/relationships/hyperlink" Target="https://www.surveymonkey.com/analyze/browse/8K4M7MC4ECXnYjhLv6pcRPOIVndHwGC3zDqGFojG1E8_3D?respondent_id=6785058698" TargetMode="External"/><Relationship Id="rId7" Type="http://schemas.openxmlformats.org/officeDocument/2006/relationships/hyperlink" Target="https://www.surveymonkey.com/analyze/browse/8K4M7MC4ECXnYjhLv6pcRPOIVndHwGC3zDqGFojG1E8_3D?respondent_id=6798846000" TargetMode="External"/><Relationship Id="rId71" Type="http://schemas.openxmlformats.org/officeDocument/2006/relationships/hyperlink" Target="https://www.surveymonkey.com/analyze/browse/8K4M7MC4ECXnYjhLv6pcRPOIVndHwGC3zDqGFojG1E8_3D?respondent_id=6785109629" TargetMode="External"/><Relationship Id="rId2" Type="http://schemas.openxmlformats.org/officeDocument/2006/relationships/slide" Target="../slides/slide8.xml"/><Relationship Id="rId16" Type="http://schemas.openxmlformats.org/officeDocument/2006/relationships/hyperlink" Target="https://www.surveymonkey.com/analyze/browse/8K4M7MC4ECXnYjhLv6pcRPOIVndHwGC3zDqGFojG1E8_3D?respondent_id=6787903046" TargetMode="External"/><Relationship Id="rId29" Type="http://schemas.openxmlformats.org/officeDocument/2006/relationships/hyperlink" Target="https://www.surveymonkey.com/analyze/browse/8K4M7MC4ECXnYjhLv6pcRPOIVndHwGC3zDqGFojG1E8_3D?respondent_id=6787467758" TargetMode="External"/><Relationship Id="rId11" Type="http://schemas.openxmlformats.org/officeDocument/2006/relationships/hyperlink" Target="https://www.surveymonkey.com/analyze/browse/8K4M7MC4ECXnYjhLv6pcRPOIVndHwGC3zDqGFojG1E8_3D?respondent_id=6790310013" TargetMode="External"/><Relationship Id="rId24" Type="http://schemas.openxmlformats.org/officeDocument/2006/relationships/hyperlink" Target="https://www.surveymonkey.com/analyze/browse/8K4M7MC4ECXnYjhLv6pcRPOIVndHwGC3zDqGFojG1E8_3D?respondent_id=6787544536" TargetMode="External"/><Relationship Id="rId32" Type="http://schemas.openxmlformats.org/officeDocument/2006/relationships/hyperlink" Target="https://www.surveymonkey.com/analyze/browse/8K4M7MC4ECXnYjhLv6pcRPOIVndHwGC3zDqGFojG1E8_3D?respondent_id=6787420820" TargetMode="External"/><Relationship Id="rId37" Type="http://schemas.openxmlformats.org/officeDocument/2006/relationships/hyperlink" Target="https://www.surveymonkey.com/analyze/browse/8K4M7MC4ECXnYjhLv6pcRPOIVndHwGC3zDqGFojG1E8_3D?respondent_id=6787305944" TargetMode="External"/><Relationship Id="rId40" Type="http://schemas.openxmlformats.org/officeDocument/2006/relationships/hyperlink" Target="https://www.surveymonkey.com/analyze/browse/8K4M7MC4ECXnYjhLv6pcRPOIVndHwGC3zDqGFojG1E8_3D?respondent_id=6787278244" TargetMode="External"/><Relationship Id="rId45" Type="http://schemas.openxmlformats.org/officeDocument/2006/relationships/hyperlink" Target="https://www.surveymonkey.com/analyze/browse/8K4M7MC4ECXnYjhLv6pcRPOIVndHwGC3zDqGFojG1E8_3D?respondent_id=6786991349" TargetMode="External"/><Relationship Id="rId53" Type="http://schemas.openxmlformats.org/officeDocument/2006/relationships/hyperlink" Target="https://www.surveymonkey.com/analyze/browse/8K4M7MC4ECXnYjhLv6pcRPOIVndHwGC3zDqGFojG1E8_3D?respondent_id=6785336918" TargetMode="External"/><Relationship Id="rId58" Type="http://schemas.openxmlformats.org/officeDocument/2006/relationships/hyperlink" Target="https://www.surveymonkey.com/analyze/browse/8K4M7MC4ECXnYjhLv6pcRPOIVndHwGC3zDqGFojG1E8_3D?respondent_id=6785271536" TargetMode="External"/><Relationship Id="rId66" Type="http://schemas.openxmlformats.org/officeDocument/2006/relationships/hyperlink" Target="https://www.surveymonkey.com/analyze/browse/8K4M7MC4ECXnYjhLv6pcRPOIVndHwGC3zDqGFojG1E8_3D?respondent_id=6785135033" TargetMode="External"/><Relationship Id="rId74" Type="http://schemas.openxmlformats.org/officeDocument/2006/relationships/hyperlink" Target="https://www.surveymonkey.com/analyze/browse/8K4M7MC4ECXnYjhLv6pcRPOIVndHwGC3zDqGFojG1E8_3D?respondent_id=6785106182" TargetMode="External"/><Relationship Id="rId79" Type="http://schemas.openxmlformats.org/officeDocument/2006/relationships/hyperlink" Target="https://www.surveymonkey.com/analyze/browse/8K4M7MC4ECXnYjhLv6pcRPOIVndHwGC3zDqGFojG1E8_3D?respondent_id=6785075887" TargetMode="External"/><Relationship Id="rId5" Type="http://schemas.openxmlformats.org/officeDocument/2006/relationships/hyperlink" Target="https://www.surveymonkey.com/analyze/browse/8K4M7MC4ECXnYjhLv6pcRPOIVndHwGC3zDqGFojG1E8_3D?respondent_id=6801267173" TargetMode="External"/><Relationship Id="rId61" Type="http://schemas.openxmlformats.org/officeDocument/2006/relationships/hyperlink" Target="https://www.surveymonkey.com/analyze/browse/8K4M7MC4ECXnYjhLv6pcRPOIVndHwGC3zDqGFojG1E8_3D?respondent_id=6785238188" TargetMode="External"/><Relationship Id="rId82" Type="http://schemas.openxmlformats.org/officeDocument/2006/relationships/hyperlink" Target="https://www.surveymonkey.com/analyze/browse/8K4M7MC4ECXnYjhLv6pcRPOIVndHwGC3zDqGFojG1E8_3D?respondent_id=6785065821" TargetMode="External"/><Relationship Id="rId19" Type="http://schemas.openxmlformats.org/officeDocument/2006/relationships/hyperlink" Target="https://www.surveymonkey.com/analyze/browse/8K4M7MC4ECXnYjhLv6pcRPOIVndHwGC3zDqGFojG1E8_3D?respondent_id=6787781223" TargetMode="External"/><Relationship Id="rId4" Type="http://schemas.openxmlformats.org/officeDocument/2006/relationships/hyperlink" Target="https://www.surveymonkey.com/analyze/browse/8K4M7MC4ECXnYjhLv6pcRPOIVndHwGC3zDqGFojG1E8_3D?respondent_id=6801673112" TargetMode="External"/><Relationship Id="rId9" Type="http://schemas.openxmlformats.org/officeDocument/2006/relationships/hyperlink" Target="https://www.surveymonkey.com/analyze/browse/8K4M7MC4ECXnYjhLv6pcRPOIVndHwGC3zDqGFojG1E8_3D?respondent_id=6790380857" TargetMode="External"/><Relationship Id="rId14" Type="http://schemas.openxmlformats.org/officeDocument/2006/relationships/hyperlink" Target="https://www.surveymonkey.com/analyze/browse/8K4M7MC4ECXnYjhLv6pcRPOIVndHwGC3zDqGFojG1E8_3D?respondent_id=6790094206" TargetMode="External"/><Relationship Id="rId22" Type="http://schemas.openxmlformats.org/officeDocument/2006/relationships/hyperlink" Target="https://www.surveymonkey.com/analyze/browse/8K4M7MC4ECXnYjhLv6pcRPOIVndHwGC3zDqGFojG1E8_3D?respondent_id=6787685732" TargetMode="External"/><Relationship Id="rId27" Type="http://schemas.openxmlformats.org/officeDocument/2006/relationships/hyperlink" Target="https://www.surveymonkey.com/analyze/browse/8K4M7MC4ECXnYjhLv6pcRPOIVndHwGC3zDqGFojG1E8_3D?respondent_id=6787489172" TargetMode="External"/><Relationship Id="rId30" Type="http://schemas.openxmlformats.org/officeDocument/2006/relationships/hyperlink" Target="https://www.surveymonkey.com/analyze/browse/8K4M7MC4ECXnYjhLv6pcRPOIVndHwGC3zDqGFojG1E8_3D?respondent_id=6787451014" TargetMode="External"/><Relationship Id="rId35" Type="http://schemas.openxmlformats.org/officeDocument/2006/relationships/hyperlink" Target="https://www.surveymonkey.com/analyze/browse/8K4M7MC4ECXnYjhLv6pcRPOIVndHwGC3zDqGFojG1E8_3D?respondent_id=6787342465" TargetMode="External"/><Relationship Id="rId43" Type="http://schemas.openxmlformats.org/officeDocument/2006/relationships/hyperlink" Target="https://www.surveymonkey.com/analyze/browse/8K4M7MC4ECXnYjhLv6pcRPOIVndHwGC3zDqGFojG1E8_3D?respondent_id=6787221761" TargetMode="External"/><Relationship Id="rId48" Type="http://schemas.openxmlformats.org/officeDocument/2006/relationships/hyperlink" Target="https://www.surveymonkey.com/analyze/browse/8K4M7MC4ECXnYjhLv6pcRPOIVndHwGC3zDqGFojG1E8_3D?respondent_id=6786734891" TargetMode="External"/><Relationship Id="rId56" Type="http://schemas.openxmlformats.org/officeDocument/2006/relationships/hyperlink" Target="https://www.surveymonkey.com/analyze/browse/8K4M7MC4ECXnYjhLv6pcRPOIVndHwGC3zDqGFojG1E8_3D?respondent_id=6785280556" TargetMode="External"/><Relationship Id="rId64" Type="http://schemas.openxmlformats.org/officeDocument/2006/relationships/hyperlink" Target="https://www.surveymonkey.com/analyze/browse/8K4M7MC4ECXnYjhLv6pcRPOIVndHwGC3zDqGFojG1E8_3D?respondent_id=6785201769" TargetMode="External"/><Relationship Id="rId69" Type="http://schemas.openxmlformats.org/officeDocument/2006/relationships/hyperlink" Target="https://www.surveymonkey.com/analyze/browse/8K4M7MC4ECXnYjhLv6pcRPOIVndHwGC3zDqGFojG1E8_3D?respondent_id=6785121636" TargetMode="External"/><Relationship Id="rId77" Type="http://schemas.openxmlformats.org/officeDocument/2006/relationships/hyperlink" Target="https://www.surveymonkey.com/analyze/browse/8K4M7MC4ECXnYjhLv6pcRPOIVndHwGC3zDqGFojG1E8_3D?respondent_id=6785082755" TargetMode="External"/><Relationship Id="rId8" Type="http://schemas.openxmlformats.org/officeDocument/2006/relationships/hyperlink" Target="https://www.surveymonkey.com/analyze/browse/8K4M7MC4ECXnYjhLv6pcRPOIVndHwGC3zDqGFojG1E8_3D?respondent_id=6790480408" TargetMode="External"/><Relationship Id="rId51" Type="http://schemas.openxmlformats.org/officeDocument/2006/relationships/hyperlink" Target="https://www.surveymonkey.com/analyze/browse/8K4M7MC4ECXnYjhLv6pcRPOIVndHwGC3zDqGFojG1E8_3D?respondent_id=6785453034" TargetMode="External"/><Relationship Id="rId72" Type="http://schemas.openxmlformats.org/officeDocument/2006/relationships/hyperlink" Target="https://www.surveymonkey.com/analyze/browse/8K4M7MC4ECXnYjhLv6pcRPOIVndHwGC3zDqGFojG1E8_3D?respondent_id=6785108225" TargetMode="External"/><Relationship Id="rId80" Type="http://schemas.openxmlformats.org/officeDocument/2006/relationships/hyperlink" Target="https://www.surveymonkey.com/analyze/browse/8K4M7MC4ECXnYjhLv6pcRPOIVndHwGC3zDqGFojG1E8_3D?respondent_id=6785072605" TargetMode="External"/><Relationship Id="rId85" Type="http://schemas.openxmlformats.org/officeDocument/2006/relationships/hyperlink" Target="https://www.surveymonkey.com/analyze/browse/8K4M7MC4ECXnYjhLv6pcRPOIVndHwGC3zDqGFojG1E8_3D?respondent_id=6785055662" TargetMode="External"/><Relationship Id="rId3" Type="http://schemas.openxmlformats.org/officeDocument/2006/relationships/hyperlink" Target="https://www.surveymonkey.com/analyze/8K4M7MC4ECXnYjhLv6pcRPOIVndHwGC3zDqGFojG1E8_3D" TargetMode="External"/><Relationship Id="rId12" Type="http://schemas.openxmlformats.org/officeDocument/2006/relationships/hyperlink" Target="https://www.surveymonkey.com/analyze/browse/8K4M7MC4ECXnYjhLv6pcRPOIVndHwGC3zDqGFojG1E8_3D?respondent_id=6790302567" TargetMode="External"/><Relationship Id="rId17" Type="http://schemas.openxmlformats.org/officeDocument/2006/relationships/hyperlink" Target="https://www.surveymonkey.com/analyze/browse/8K4M7MC4ECXnYjhLv6pcRPOIVndHwGC3zDqGFojG1E8_3D?respondent_id=6787829170" TargetMode="External"/><Relationship Id="rId25" Type="http://schemas.openxmlformats.org/officeDocument/2006/relationships/hyperlink" Target="https://www.surveymonkey.com/analyze/browse/8K4M7MC4ECXnYjhLv6pcRPOIVndHwGC3zDqGFojG1E8_3D?respondent_id=6787536145" TargetMode="External"/><Relationship Id="rId33" Type="http://schemas.openxmlformats.org/officeDocument/2006/relationships/hyperlink" Target="https://www.surveymonkey.com/analyze/browse/8K4M7MC4ECXnYjhLv6pcRPOIVndHwGC3zDqGFojG1E8_3D?respondent_id=6787372297" TargetMode="External"/><Relationship Id="rId38" Type="http://schemas.openxmlformats.org/officeDocument/2006/relationships/hyperlink" Target="https://www.surveymonkey.com/analyze/browse/8K4M7MC4ECXnYjhLv6pcRPOIVndHwGC3zDqGFojG1E8_3D?respondent_id=6787295672" TargetMode="External"/><Relationship Id="rId46" Type="http://schemas.openxmlformats.org/officeDocument/2006/relationships/hyperlink" Target="https://www.surveymonkey.com/analyze/browse/8K4M7MC4ECXnYjhLv6pcRPOIVndHwGC3zDqGFojG1E8_3D?respondent_id=6786836968" TargetMode="External"/><Relationship Id="rId59" Type="http://schemas.openxmlformats.org/officeDocument/2006/relationships/hyperlink" Target="https://www.surveymonkey.com/analyze/browse/8K4M7MC4ECXnYjhLv6pcRPOIVndHwGC3zDqGFojG1E8_3D?respondent_id=6785249212" TargetMode="External"/><Relationship Id="rId67" Type="http://schemas.openxmlformats.org/officeDocument/2006/relationships/hyperlink" Target="https://www.surveymonkey.com/analyze/browse/8K4M7MC4ECXnYjhLv6pcRPOIVndHwGC3zDqGFojG1E8_3D?respondent_id=6785136505" TargetMode="External"/><Relationship Id="rId20" Type="http://schemas.openxmlformats.org/officeDocument/2006/relationships/hyperlink" Target="https://www.surveymonkey.com/analyze/browse/8K4M7MC4ECXnYjhLv6pcRPOIVndHwGC3zDqGFojG1E8_3D?respondent_id=6787698537" TargetMode="External"/><Relationship Id="rId41" Type="http://schemas.openxmlformats.org/officeDocument/2006/relationships/hyperlink" Target="https://www.surveymonkey.com/analyze/browse/8K4M7MC4ECXnYjhLv6pcRPOIVndHwGC3zDqGFojG1E8_3D?respondent_id=6787250666" TargetMode="External"/><Relationship Id="rId54" Type="http://schemas.openxmlformats.org/officeDocument/2006/relationships/hyperlink" Target="https://www.surveymonkey.com/analyze/browse/8K4M7MC4ECXnYjhLv6pcRPOIVndHwGC3zDqGFojG1E8_3D?respondent_id=6785335428" TargetMode="External"/><Relationship Id="rId62" Type="http://schemas.openxmlformats.org/officeDocument/2006/relationships/hyperlink" Target="https://www.surveymonkey.com/analyze/browse/8K4M7MC4ECXnYjhLv6pcRPOIVndHwGC3zDqGFojG1E8_3D?respondent_id=6785231731" TargetMode="External"/><Relationship Id="rId70" Type="http://schemas.openxmlformats.org/officeDocument/2006/relationships/hyperlink" Target="https://www.surveymonkey.com/analyze/browse/8K4M7MC4ECXnYjhLv6pcRPOIVndHwGC3zDqGFojG1E8_3D?respondent_id=6785112449" TargetMode="External"/><Relationship Id="rId75" Type="http://schemas.openxmlformats.org/officeDocument/2006/relationships/hyperlink" Target="https://www.surveymonkey.com/analyze/browse/8K4M7MC4ECXnYjhLv6pcRPOIVndHwGC3zDqGFojG1E8_3D?respondent_id=6785098778" TargetMode="External"/><Relationship Id="rId83" Type="http://schemas.openxmlformats.org/officeDocument/2006/relationships/hyperlink" Target="https://www.surveymonkey.com/analyze/browse/8K4M7MC4ECXnYjhLv6pcRPOIVndHwGC3zDqGFojG1E8_3D?respondent_id=6785061751" TargetMode="External"/><Relationship Id="rId1" Type="http://schemas.openxmlformats.org/officeDocument/2006/relationships/notesMaster" Target="../notesMasters/notesMaster1.xml"/><Relationship Id="rId6" Type="http://schemas.openxmlformats.org/officeDocument/2006/relationships/hyperlink" Target="https://www.surveymonkey.com/analyze/browse/8K4M7MC4ECXnYjhLv6pcRPOIVndHwGC3zDqGFojG1E8_3D?respondent_id=6799124031" TargetMode="External"/><Relationship Id="rId15" Type="http://schemas.openxmlformats.org/officeDocument/2006/relationships/hyperlink" Target="https://www.surveymonkey.com/analyze/browse/8K4M7MC4ECXnYjhLv6pcRPOIVndHwGC3zDqGFojG1E8_3D?respondent_id=6788040839" TargetMode="External"/><Relationship Id="rId23" Type="http://schemas.openxmlformats.org/officeDocument/2006/relationships/hyperlink" Target="https://www.surveymonkey.com/analyze/browse/8K4M7MC4ECXnYjhLv6pcRPOIVndHwGC3zDqGFojG1E8_3D?respondent_id=6787668003" TargetMode="External"/><Relationship Id="rId28" Type="http://schemas.openxmlformats.org/officeDocument/2006/relationships/hyperlink" Target="https://www.surveymonkey.com/analyze/browse/8K4M7MC4ECXnYjhLv6pcRPOIVndHwGC3zDqGFojG1E8_3D?respondent_id=6787484848" TargetMode="External"/><Relationship Id="rId36" Type="http://schemas.openxmlformats.org/officeDocument/2006/relationships/hyperlink" Target="https://www.surveymonkey.com/analyze/browse/8K4M7MC4ECXnYjhLv6pcRPOIVndHwGC3zDqGFojG1E8_3D?respondent_id=6787322734" TargetMode="External"/><Relationship Id="rId49" Type="http://schemas.openxmlformats.org/officeDocument/2006/relationships/hyperlink" Target="https://www.surveymonkey.com/analyze/browse/8K4M7MC4ECXnYjhLv6pcRPOIVndHwGC3zDqGFojG1E8_3D?respondent_id=6785506240" TargetMode="External"/><Relationship Id="rId57" Type="http://schemas.openxmlformats.org/officeDocument/2006/relationships/hyperlink" Target="https://www.surveymonkey.com/analyze/browse/8K4M7MC4ECXnYjhLv6pcRPOIVndHwGC3zDqGFojG1E8_3D?respondent_id=6785274257" TargetMode="External"/><Relationship Id="rId10" Type="http://schemas.openxmlformats.org/officeDocument/2006/relationships/hyperlink" Target="https://www.surveymonkey.com/analyze/browse/8K4M7MC4ECXnYjhLv6pcRPOIVndHwGC3zDqGFojG1E8_3D?respondent_id=6790325145" TargetMode="External"/><Relationship Id="rId31" Type="http://schemas.openxmlformats.org/officeDocument/2006/relationships/hyperlink" Target="https://www.surveymonkey.com/analyze/browse/8K4M7MC4ECXnYjhLv6pcRPOIVndHwGC3zDqGFojG1E8_3D?respondent_id=6787435736" TargetMode="External"/><Relationship Id="rId44" Type="http://schemas.openxmlformats.org/officeDocument/2006/relationships/hyperlink" Target="https://www.surveymonkey.com/analyze/browse/8K4M7MC4ECXnYjhLv6pcRPOIVndHwGC3zDqGFojG1E8_3D?respondent_id=6787141862" TargetMode="External"/><Relationship Id="rId52" Type="http://schemas.openxmlformats.org/officeDocument/2006/relationships/hyperlink" Target="https://www.surveymonkey.com/analyze/browse/8K4M7MC4ECXnYjhLv6pcRPOIVndHwGC3zDqGFojG1E8_3D?respondent_id=6785399087" TargetMode="External"/><Relationship Id="rId60" Type="http://schemas.openxmlformats.org/officeDocument/2006/relationships/hyperlink" Target="https://www.surveymonkey.com/analyze/browse/8K4M7MC4ECXnYjhLv6pcRPOIVndHwGC3zDqGFojG1E8_3D?respondent_id=6785241984" TargetMode="External"/><Relationship Id="rId65" Type="http://schemas.openxmlformats.org/officeDocument/2006/relationships/hyperlink" Target="https://www.surveymonkey.com/analyze/browse/8K4M7MC4ECXnYjhLv6pcRPOIVndHwGC3zDqGFojG1E8_3D?respondent_id=6785154258" TargetMode="External"/><Relationship Id="rId73" Type="http://schemas.openxmlformats.org/officeDocument/2006/relationships/hyperlink" Target="https://www.surveymonkey.com/analyze/browse/8K4M7MC4ECXnYjhLv6pcRPOIVndHwGC3zDqGFojG1E8_3D?respondent_id=6785108096" TargetMode="External"/><Relationship Id="rId78" Type="http://schemas.openxmlformats.org/officeDocument/2006/relationships/hyperlink" Target="https://www.surveymonkey.com/analyze/browse/8K4M7MC4ECXnYjhLv6pcRPOIVndHwGC3zDqGFojG1E8_3D?respondent_id=6785077397" TargetMode="External"/><Relationship Id="rId81" Type="http://schemas.openxmlformats.org/officeDocument/2006/relationships/hyperlink" Target="https://www.surveymonkey.com/analyze/browse/8K4M7MC4ECXnYjhLv6pcRPOIVndHwGC3zDqGFojG1E8_3D?respondent_id=6785070867" TargetMode="External"/><Relationship Id="rId86" Type="http://schemas.openxmlformats.org/officeDocument/2006/relationships/hyperlink" Target="https://www.surveymonkey.com/analyze/browse/8K4M7MC4ECXnYjhLv6pcRPOIVndHwGC3zDqGFojG1E8_3D?respondent_id=678504092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6" Type="http://schemas.openxmlformats.org/officeDocument/2006/relationships/hyperlink" Target="https://www.surveymonkey.com/analyze/browse/8K4M7MC4ECXnYjhLv6pcRPOIVndHwGC3zDqGFojG1E8_3D?respondent_id=6787893614" TargetMode="External"/><Relationship Id="rId117" Type="http://schemas.openxmlformats.org/officeDocument/2006/relationships/hyperlink" Target="https://www.surveymonkey.com/analyze/browse/8K4M7MC4ECXnYjhLv6pcRPOIVndHwGC3zDqGFojG1E8_3D?respondent_id=6785070275" TargetMode="External"/><Relationship Id="rId21" Type="http://schemas.openxmlformats.org/officeDocument/2006/relationships/hyperlink" Target="https://www.surveymonkey.com/analyze/browse/8K4M7MC4ECXnYjhLv6pcRPOIVndHwGC3zDqGFojG1E8_3D?respondent_id=6788010865" TargetMode="External"/><Relationship Id="rId42" Type="http://schemas.openxmlformats.org/officeDocument/2006/relationships/hyperlink" Target="https://www.surveymonkey.com/analyze/browse/8K4M7MC4ECXnYjhLv6pcRPOIVndHwGC3zDqGFojG1E8_3D?respondent_id=6787453667" TargetMode="External"/><Relationship Id="rId47" Type="http://schemas.openxmlformats.org/officeDocument/2006/relationships/hyperlink" Target="https://www.surveymonkey.com/analyze/browse/8K4M7MC4ECXnYjhLv6pcRPOIVndHwGC3zDqGFojG1E8_3D?respondent_id=6787385534" TargetMode="External"/><Relationship Id="rId63" Type="http://schemas.openxmlformats.org/officeDocument/2006/relationships/hyperlink" Target="https://www.surveymonkey.com/analyze/browse/8K4M7MC4ECXnYjhLv6pcRPOIVndHwGC3zDqGFojG1E8_3D?respondent_id=6787126398" TargetMode="External"/><Relationship Id="rId68" Type="http://schemas.openxmlformats.org/officeDocument/2006/relationships/hyperlink" Target="https://www.surveymonkey.com/analyze/browse/8K4M7MC4ECXnYjhLv6pcRPOIVndHwGC3zDqGFojG1E8_3D?respondent_id=6786941822" TargetMode="External"/><Relationship Id="rId84" Type="http://schemas.openxmlformats.org/officeDocument/2006/relationships/hyperlink" Target="https://www.surveymonkey.com/analyze/browse/8K4M7MC4ECXnYjhLv6pcRPOIVndHwGC3zDqGFojG1E8_3D?respondent_id=6785277849" TargetMode="External"/><Relationship Id="rId89" Type="http://schemas.openxmlformats.org/officeDocument/2006/relationships/hyperlink" Target="https://www.surveymonkey.com/analyze/browse/8K4M7MC4ECXnYjhLv6pcRPOIVndHwGC3zDqGFojG1E8_3D?respondent_id=6785209588" TargetMode="External"/><Relationship Id="rId112" Type="http://schemas.openxmlformats.org/officeDocument/2006/relationships/hyperlink" Target="https://www.surveymonkey.com/analyze/browse/8K4M7MC4ECXnYjhLv6pcRPOIVndHwGC3zDqGFojG1E8_3D?respondent_id=6785086938" TargetMode="External"/><Relationship Id="rId16" Type="http://schemas.openxmlformats.org/officeDocument/2006/relationships/hyperlink" Target="https://www.surveymonkey.com/analyze/browse/8K4M7MC4ECXnYjhLv6pcRPOIVndHwGC3zDqGFojG1E8_3D?respondent_id=6788742757" TargetMode="External"/><Relationship Id="rId107" Type="http://schemas.openxmlformats.org/officeDocument/2006/relationships/hyperlink" Target="https://www.surveymonkey.com/analyze/browse/8K4M7MC4ECXnYjhLv6pcRPOIVndHwGC3zDqGFojG1E8_3D?respondent_id=6785096394" TargetMode="External"/><Relationship Id="rId11" Type="http://schemas.openxmlformats.org/officeDocument/2006/relationships/hyperlink" Target="https://www.surveymonkey.com/analyze/browse/8K4M7MC4ECXnYjhLv6pcRPOIVndHwGC3zDqGFojG1E8_3D?respondent_id=6790448370" TargetMode="External"/><Relationship Id="rId32" Type="http://schemas.openxmlformats.org/officeDocument/2006/relationships/hyperlink" Target="https://www.surveymonkey.com/analyze/browse/8K4M7MC4ECXnYjhLv6pcRPOIVndHwGC3zDqGFojG1E8_3D?respondent_id=6787617408" TargetMode="External"/><Relationship Id="rId37" Type="http://schemas.openxmlformats.org/officeDocument/2006/relationships/hyperlink" Target="https://www.surveymonkey.com/analyze/browse/8K4M7MC4ECXnYjhLv6pcRPOIVndHwGC3zDqGFojG1E8_3D?respondent_id=6787517202" TargetMode="External"/><Relationship Id="rId53" Type="http://schemas.openxmlformats.org/officeDocument/2006/relationships/hyperlink" Target="https://www.surveymonkey.com/analyze/browse/8K4M7MC4ECXnYjhLv6pcRPOIVndHwGC3zDqGFojG1E8_3D?respondent_id=6787232618" TargetMode="External"/><Relationship Id="rId58" Type="http://schemas.openxmlformats.org/officeDocument/2006/relationships/hyperlink" Target="https://www.surveymonkey.com/analyze/browse/8K4M7MC4ECXnYjhLv6pcRPOIVndHwGC3zDqGFojG1E8_3D?respondent_id=6787178903" TargetMode="External"/><Relationship Id="rId74" Type="http://schemas.openxmlformats.org/officeDocument/2006/relationships/hyperlink" Target="https://www.surveymonkey.com/analyze/browse/8K4M7MC4ECXnYjhLv6pcRPOIVndHwGC3zDqGFojG1E8_3D?respondent_id=6785353514" TargetMode="External"/><Relationship Id="rId79" Type="http://schemas.openxmlformats.org/officeDocument/2006/relationships/hyperlink" Target="https://www.surveymonkey.com/analyze/browse/8K4M7MC4ECXnYjhLv6pcRPOIVndHwGC3zDqGFojG1E8_3D?respondent_id=6785326539" TargetMode="External"/><Relationship Id="rId102" Type="http://schemas.openxmlformats.org/officeDocument/2006/relationships/hyperlink" Target="https://www.surveymonkey.com/analyze/browse/8K4M7MC4ECXnYjhLv6pcRPOIVndHwGC3zDqGFojG1E8_3D?respondent_id=6785115345" TargetMode="External"/><Relationship Id="rId123" Type="http://schemas.openxmlformats.org/officeDocument/2006/relationships/hyperlink" Target="https://www.surveymonkey.com/analyze/browse/8K4M7MC4ECXnYjhLv6pcRPOIVndHwGC3zDqGFojG1E8_3D?respondent_id=6785035235" TargetMode="External"/><Relationship Id="rId5" Type="http://schemas.openxmlformats.org/officeDocument/2006/relationships/hyperlink" Target="https://www.surveymonkey.com/analyze/browse/8K4M7MC4ECXnYjhLv6pcRPOIVndHwGC3zDqGFojG1E8_3D?respondent_id=6798488268" TargetMode="External"/><Relationship Id="rId61" Type="http://schemas.openxmlformats.org/officeDocument/2006/relationships/hyperlink" Target="https://www.surveymonkey.com/analyze/browse/8K4M7MC4ECXnYjhLv6pcRPOIVndHwGC3zDqGFojG1E8_3D?respondent_id=6787163243" TargetMode="External"/><Relationship Id="rId82" Type="http://schemas.openxmlformats.org/officeDocument/2006/relationships/hyperlink" Target="https://www.surveymonkey.com/analyze/browse/8K4M7MC4ECXnYjhLv6pcRPOIVndHwGC3zDqGFojG1E8_3D?respondent_id=6785282953" TargetMode="External"/><Relationship Id="rId90" Type="http://schemas.openxmlformats.org/officeDocument/2006/relationships/hyperlink" Target="https://www.surveymonkey.com/analyze/browse/8K4M7MC4ECXnYjhLv6pcRPOIVndHwGC3zDqGFojG1E8_3D?respondent_id=6785180177" TargetMode="External"/><Relationship Id="rId95" Type="http://schemas.openxmlformats.org/officeDocument/2006/relationships/hyperlink" Target="https://www.surveymonkey.com/analyze/browse/8K4M7MC4ECXnYjhLv6pcRPOIVndHwGC3zDqGFojG1E8_3D?respondent_id=6785159081" TargetMode="External"/><Relationship Id="rId19" Type="http://schemas.openxmlformats.org/officeDocument/2006/relationships/hyperlink" Target="https://www.surveymonkey.com/analyze/browse/8K4M7MC4ECXnYjhLv6pcRPOIVndHwGC3zDqGFojG1E8_3D?respondent_id=6788070026" TargetMode="External"/><Relationship Id="rId14" Type="http://schemas.openxmlformats.org/officeDocument/2006/relationships/hyperlink" Target="https://www.surveymonkey.com/analyze/browse/8K4M7MC4ECXnYjhLv6pcRPOIVndHwGC3zDqGFojG1E8_3D?respondent_id=6790189155" TargetMode="External"/><Relationship Id="rId22" Type="http://schemas.openxmlformats.org/officeDocument/2006/relationships/hyperlink" Target="https://www.surveymonkey.com/analyze/browse/8K4M7MC4ECXnYjhLv6pcRPOIVndHwGC3zDqGFojG1E8_3D?respondent_id=6787999547" TargetMode="External"/><Relationship Id="rId27" Type="http://schemas.openxmlformats.org/officeDocument/2006/relationships/hyperlink" Target="https://www.surveymonkey.com/analyze/browse/8K4M7MC4ECXnYjhLv6pcRPOIVndHwGC3zDqGFojG1E8_3D?respondent_id=6787892702" TargetMode="External"/><Relationship Id="rId30" Type="http://schemas.openxmlformats.org/officeDocument/2006/relationships/hyperlink" Target="https://www.surveymonkey.com/analyze/browse/8K4M7MC4ECXnYjhLv6pcRPOIVndHwGC3zDqGFojG1E8_3D?respondent_id=6787769527" TargetMode="External"/><Relationship Id="rId35" Type="http://schemas.openxmlformats.org/officeDocument/2006/relationships/hyperlink" Target="https://www.surveymonkey.com/analyze/browse/8K4M7MC4ECXnYjhLv6pcRPOIVndHwGC3zDqGFojG1E8_3D?respondent_id=6787539805" TargetMode="External"/><Relationship Id="rId43" Type="http://schemas.openxmlformats.org/officeDocument/2006/relationships/hyperlink" Target="https://www.surveymonkey.com/analyze/browse/8K4M7MC4ECXnYjhLv6pcRPOIVndHwGC3zDqGFojG1E8_3D?respondent_id=6787436838" TargetMode="External"/><Relationship Id="rId48" Type="http://schemas.openxmlformats.org/officeDocument/2006/relationships/hyperlink" Target="https://www.surveymonkey.com/analyze/browse/8K4M7MC4ECXnYjhLv6pcRPOIVndHwGC3zDqGFojG1E8_3D?respondent_id=6787359552" TargetMode="External"/><Relationship Id="rId56" Type="http://schemas.openxmlformats.org/officeDocument/2006/relationships/hyperlink" Target="https://www.surveymonkey.com/analyze/browse/8K4M7MC4ECXnYjhLv6pcRPOIVndHwGC3zDqGFojG1E8_3D?respondent_id=6787188546" TargetMode="External"/><Relationship Id="rId64" Type="http://schemas.openxmlformats.org/officeDocument/2006/relationships/hyperlink" Target="https://www.surveymonkey.com/analyze/browse/8K4M7MC4ECXnYjhLv6pcRPOIVndHwGC3zDqGFojG1E8_3D?respondent_id=6787105767" TargetMode="External"/><Relationship Id="rId69" Type="http://schemas.openxmlformats.org/officeDocument/2006/relationships/hyperlink" Target="https://www.surveymonkey.com/analyze/browse/8K4M7MC4ECXnYjhLv6pcRPOIVndHwGC3zDqGFojG1E8_3D?respondent_id=6786740692" TargetMode="External"/><Relationship Id="rId77" Type="http://schemas.openxmlformats.org/officeDocument/2006/relationships/hyperlink" Target="https://www.surveymonkey.com/analyze/browse/8K4M7MC4ECXnYjhLv6pcRPOIVndHwGC3zDqGFojG1E8_3D?respondent_id=6785326943" TargetMode="External"/><Relationship Id="rId100" Type="http://schemas.openxmlformats.org/officeDocument/2006/relationships/hyperlink" Target="https://www.surveymonkey.com/analyze/browse/8K4M7MC4ECXnYjhLv6pcRPOIVndHwGC3zDqGFojG1E8_3D?respondent_id=6785116189" TargetMode="External"/><Relationship Id="rId105" Type="http://schemas.openxmlformats.org/officeDocument/2006/relationships/hyperlink" Target="https://www.surveymonkey.com/analyze/browse/8K4M7MC4ECXnYjhLv6pcRPOIVndHwGC3zDqGFojG1E8_3D?respondent_id=6785099593" TargetMode="External"/><Relationship Id="rId113" Type="http://schemas.openxmlformats.org/officeDocument/2006/relationships/hyperlink" Target="https://www.surveymonkey.com/analyze/browse/8K4M7MC4ECXnYjhLv6pcRPOIVndHwGC3zDqGFojG1E8_3D?respondent_id=6785084594" TargetMode="External"/><Relationship Id="rId118" Type="http://schemas.openxmlformats.org/officeDocument/2006/relationships/hyperlink" Target="https://www.surveymonkey.com/analyze/browse/8K4M7MC4ECXnYjhLv6pcRPOIVndHwGC3zDqGFojG1E8_3D?respondent_id=6785065101" TargetMode="External"/><Relationship Id="rId8" Type="http://schemas.openxmlformats.org/officeDocument/2006/relationships/hyperlink" Target="https://www.surveymonkey.com/analyze/browse/8K4M7MC4ECXnYjhLv6pcRPOIVndHwGC3zDqGFojG1E8_3D?respondent_id=6790937400" TargetMode="External"/><Relationship Id="rId51" Type="http://schemas.openxmlformats.org/officeDocument/2006/relationships/hyperlink" Target="https://www.surveymonkey.com/analyze/browse/8K4M7MC4ECXnYjhLv6pcRPOIVndHwGC3zDqGFojG1E8_3D?respondent_id=6787234368" TargetMode="External"/><Relationship Id="rId72" Type="http://schemas.openxmlformats.org/officeDocument/2006/relationships/hyperlink" Target="https://www.surveymonkey.com/analyze/browse/8K4M7MC4ECXnYjhLv6pcRPOIVndHwGC3zDqGFojG1E8_3D?respondent_id=6785424391" TargetMode="External"/><Relationship Id="rId80" Type="http://schemas.openxmlformats.org/officeDocument/2006/relationships/hyperlink" Target="https://www.surveymonkey.com/analyze/browse/8K4M7MC4ECXnYjhLv6pcRPOIVndHwGC3zDqGFojG1E8_3D?respondent_id=6785314398" TargetMode="External"/><Relationship Id="rId85" Type="http://schemas.openxmlformats.org/officeDocument/2006/relationships/hyperlink" Target="https://www.surveymonkey.com/analyze/browse/8K4M7MC4ECXnYjhLv6pcRPOIVndHwGC3zDqGFojG1E8_3D?respondent_id=6785248243" TargetMode="External"/><Relationship Id="rId93" Type="http://schemas.openxmlformats.org/officeDocument/2006/relationships/hyperlink" Target="https://www.surveymonkey.com/analyze/browse/8K4M7MC4ECXnYjhLv6pcRPOIVndHwGC3zDqGFojG1E8_3D?respondent_id=6785163100" TargetMode="External"/><Relationship Id="rId98" Type="http://schemas.openxmlformats.org/officeDocument/2006/relationships/hyperlink" Target="https://www.surveymonkey.com/analyze/browse/8K4M7MC4ECXnYjhLv6pcRPOIVndHwGC3zDqGFojG1E8_3D?respondent_id=6785142858" TargetMode="External"/><Relationship Id="rId121" Type="http://schemas.openxmlformats.org/officeDocument/2006/relationships/hyperlink" Target="https://www.surveymonkey.com/analyze/browse/8K4M7MC4ECXnYjhLv6pcRPOIVndHwGC3zDqGFojG1E8_3D?respondent_id=6785050840" TargetMode="External"/><Relationship Id="rId3" Type="http://schemas.openxmlformats.org/officeDocument/2006/relationships/hyperlink" Target="https://www.surveymonkey.com/analyze/8K4M7MC4ECXnYjhLv6pcRPOIVndHwGC3zDqGFojG1E8_3D" TargetMode="External"/><Relationship Id="rId12" Type="http://schemas.openxmlformats.org/officeDocument/2006/relationships/hyperlink" Target="https://www.surveymonkey.com/analyze/browse/8K4M7MC4ECXnYjhLv6pcRPOIVndHwGC3zDqGFojG1E8_3D?respondent_id=6790322154" TargetMode="External"/><Relationship Id="rId17" Type="http://schemas.openxmlformats.org/officeDocument/2006/relationships/hyperlink" Target="https://www.surveymonkey.com/analyze/browse/8K4M7MC4ECXnYjhLv6pcRPOIVndHwGC3zDqGFojG1E8_3D?respondent_id=6788679402" TargetMode="External"/><Relationship Id="rId25" Type="http://schemas.openxmlformats.org/officeDocument/2006/relationships/hyperlink" Target="https://www.surveymonkey.com/analyze/browse/8K4M7MC4ECXnYjhLv6pcRPOIVndHwGC3zDqGFojG1E8_3D?respondent_id=6787950839" TargetMode="External"/><Relationship Id="rId33" Type="http://schemas.openxmlformats.org/officeDocument/2006/relationships/hyperlink" Target="https://www.surveymonkey.com/analyze/browse/8K4M7MC4ECXnYjhLv6pcRPOIVndHwGC3zDqGFojG1E8_3D?respondent_id=6787588278" TargetMode="External"/><Relationship Id="rId38" Type="http://schemas.openxmlformats.org/officeDocument/2006/relationships/hyperlink" Target="https://www.surveymonkey.com/analyze/browse/8K4M7MC4ECXnYjhLv6pcRPOIVndHwGC3zDqGFojG1E8_3D?respondent_id=6787514316" TargetMode="External"/><Relationship Id="rId46" Type="http://schemas.openxmlformats.org/officeDocument/2006/relationships/hyperlink" Target="https://www.surveymonkey.com/analyze/browse/8K4M7MC4ECXnYjhLv6pcRPOIVndHwGC3zDqGFojG1E8_3D?respondent_id=6787405725" TargetMode="External"/><Relationship Id="rId59" Type="http://schemas.openxmlformats.org/officeDocument/2006/relationships/hyperlink" Target="https://www.surveymonkey.com/analyze/browse/8K4M7MC4ECXnYjhLv6pcRPOIVndHwGC3zDqGFojG1E8_3D?respondent_id=6787171392" TargetMode="External"/><Relationship Id="rId67" Type="http://schemas.openxmlformats.org/officeDocument/2006/relationships/hyperlink" Target="https://www.surveymonkey.com/analyze/browse/8K4M7MC4ECXnYjhLv6pcRPOIVndHwGC3zDqGFojG1E8_3D?respondent_id=6786965165" TargetMode="External"/><Relationship Id="rId103" Type="http://schemas.openxmlformats.org/officeDocument/2006/relationships/hyperlink" Target="https://www.surveymonkey.com/analyze/browse/8K4M7MC4ECXnYjhLv6pcRPOIVndHwGC3zDqGFojG1E8_3D?respondent_id=6785108880" TargetMode="External"/><Relationship Id="rId108" Type="http://schemas.openxmlformats.org/officeDocument/2006/relationships/hyperlink" Target="https://www.surveymonkey.com/analyze/browse/8K4M7MC4ECXnYjhLv6pcRPOIVndHwGC3zDqGFojG1E8_3D?respondent_id=6785095804" TargetMode="External"/><Relationship Id="rId116" Type="http://schemas.openxmlformats.org/officeDocument/2006/relationships/hyperlink" Target="https://www.surveymonkey.com/analyze/browse/8K4M7MC4ECXnYjhLv6pcRPOIVndHwGC3zDqGFojG1E8_3D?respondent_id=6785070342" TargetMode="External"/><Relationship Id="rId20" Type="http://schemas.openxmlformats.org/officeDocument/2006/relationships/hyperlink" Target="https://www.surveymonkey.com/analyze/browse/8K4M7MC4ECXnYjhLv6pcRPOIVndHwGC3zDqGFojG1E8_3D?respondent_id=6788026246" TargetMode="External"/><Relationship Id="rId41" Type="http://schemas.openxmlformats.org/officeDocument/2006/relationships/hyperlink" Target="https://www.surveymonkey.com/analyze/browse/8K4M7MC4ECXnYjhLv6pcRPOIVndHwGC3zDqGFojG1E8_3D?respondent_id=6787458248" TargetMode="External"/><Relationship Id="rId54" Type="http://schemas.openxmlformats.org/officeDocument/2006/relationships/hyperlink" Target="https://www.surveymonkey.com/analyze/browse/8K4M7MC4ECXnYjhLv6pcRPOIVndHwGC3zDqGFojG1E8_3D?respondent_id=6787228250" TargetMode="External"/><Relationship Id="rId62" Type="http://schemas.openxmlformats.org/officeDocument/2006/relationships/hyperlink" Target="https://www.surveymonkey.com/analyze/browse/8K4M7MC4ECXnYjhLv6pcRPOIVndHwGC3zDqGFojG1E8_3D?respondent_id=6787146571" TargetMode="External"/><Relationship Id="rId70" Type="http://schemas.openxmlformats.org/officeDocument/2006/relationships/hyperlink" Target="https://www.surveymonkey.com/analyze/browse/8K4M7MC4ECXnYjhLv6pcRPOIVndHwGC3zDqGFojG1E8_3D?respondent_id=6785638226" TargetMode="External"/><Relationship Id="rId75" Type="http://schemas.openxmlformats.org/officeDocument/2006/relationships/hyperlink" Target="https://www.surveymonkey.com/analyze/browse/8K4M7MC4ECXnYjhLv6pcRPOIVndHwGC3zDqGFojG1E8_3D?respondent_id=6785350927" TargetMode="External"/><Relationship Id="rId83" Type="http://schemas.openxmlformats.org/officeDocument/2006/relationships/hyperlink" Target="https://www.surveymonkey.com/analyze/browse/8K4M7MC4ECXnYjhLv6pcRPOIVndHwGC3zDqGFojG1E8_3D?respondent_id=6785279099" TargetMode="External"/><Relationship Id="rId88" Type="http://schemas.openxmlformats.org/officeDocument/2006/relationships/hyperlink" Target="https://www.surveymonkey.com/analyze/browse/8K4M7MC4ECXnYjhLv6pcRPOIVndHwGC3zDqGFojG1E8_3D?respondent_id=6785213945" TargetMode="External"/><Relationship Id="rId91" Type="http://schemas.openxmlformats.org/officeDocument/2006/relationships/hyperlink" Target="https://www.surveymonkey.com/analyze/browse/8K4M7MC4ECXnYjhLv6pcRPOIVndHwGC3zDqGFojG1E8_3D?respondent_id=6785175534" TargetMode="External"/><Relationship Id="rId96" Type="http://schemas.openxmlformats.org/officeDocument/2006/relationships/hyperlink" Target="https://www.surveymonkey.com/analyze/browse/8K4M7MC4ECXnYjhLv6pcRPOIVndHwGC3zDqGFojG1E8_3D?respondent_id=6785152351" TargetMode="External"/><Relationship Id="rId111" Type="http://schemas.openxmlformats.org/officeDocument/2006/relationships/hyperlink" Target="https://www.surveymonkey.com/analyze/browse/8K4M7MC4ECXnYjhLv6pcRPOIVndHwGC3zDqGFojG1E8_3D?respondent_id=6785089244" TargetMode="External"/><Relationship Id="rId1" Type="http://schemas.openxmlformats.org/officeDocument/2006/relationships/notesMaster" Target="../notesMasters/notesMaster1.xml"/><Relationship Id="rId6" Type="http://schemas.openxmlformats.org/officeDocument/2006/relationships/hyperlink" Target="https://www.surveymonkey.com/analyze/browse/8K4M7MC4ECXnYjhLv6pcRPOIVndHwGC3zDqGFojG1E8_3D?respondent_id=6796559982" TargetMode="External"/><Relationship Id="rId15" Type="http://schemas.openxmlformats.org/officeDocument/2006/relationships/hyperlink" Target="https://www.surveymonkey.com/analyze/browse/8K4M7MC4ECXnYjhLv6pcRPOIVndHwGC3zDqGFojG1E8_3D?respondent_id=6790014745" TargetMode="External"/><Relationship Id="rId23" Type="http://schemas.openxmlformats.org/officeDocument/2006/relationships/hyperlink" Target="https://www.surveymonkey.com/analyze/browse/8K4M7MC4ECXnYjhLv6pcRPOIVndHwGC3zDqGFojG1E8_3D?respondent_id=6787990417" TargetMode="External"/><Relationship Id="rId28" Type="http://schemas.openxmlformats.org/officeDocument/2006/relationships/hyperlink" Target="https://www.surveymonkey.com/analyze/browse/8K4M7MC4ECXnYjhLv6pcRPOIVndHwGC3zDqGFojG1E8_3D?respondent_id=6787809506" TargetMode="External"/><Relationship Id="rId36" Type="http://schemas.openxmlformats.org/officeDocument/2006/relationships/hyperlink" Target="https://www.surveymonkey.com/analyze/browse/8K4M7MC4ECXnYjhLv6pcRPOIVndHwGC3zDqGFojG1E8_3D?respondent_id=6787525483" TargetMode="External"/><Relationship Id="rId49" Type="http://schemas.openxmlformats.org/officeDocument/2006/relationships/hyperlink" Target="https://www.surveymonkey.com/analyze/browse/8K4M7MC4ECXnYjhLv6pcRPOIVndHwGC3zDqGFojG1E8_3D?respondent_id=6787241055" TargetMode="External"/><Relationship Id="rId57" Type="http://schemas.openxmlformats.org/officeDocument/2006/relationships/hyperlink" Target="https://www.surveymonkey.com/analyze/browse/8K4M7MC4ECXnYjhLv6pcRPOIVndHwGC3zDqGFojG1E8_3D?respondent_id=6787183546" TargetMode="External"/><Relationship Id="rId106" Type="http://schemas.openxmlformats.org/officeDocument/2006/relationships/hyperlink" Target="https://www.surveymonkey.com/analyze/browse/8K4M7MC4ECXnYjhLv6pcRPOIVndHwGC3zDqGFojG1E8_3D?respondent_id=6785096522" TargetMode="External"/><Relationship Id="rId114" Type="http://schemas.openxmlformats.org/officeDocument/2006/relationships/hyperlink" Target="https://www.surveymonkey.com/analyze/browse/8K4M7MC4ECXnYjhLv6pcRPOIVndHwGC3zDqGFojG1E8_3D?respondent_id=6785081108" TargetMode="External"/><Relationship Id="rId119" Type="http://schemas.openxmlformats.org/officeDocument/2006/relationships/hyperlink" Target="https://www.surveymonkey.com/analyze/browse/8K4M7MC4ECXnYjhLv6pcRPOIVndHwGC3zDqGFojG1E8_3D?respondent_id=6785058149" TargetMode="External"/><Relationship Id="rId10" Type="http://schemas.openxmlformats.org/officeDocument/2006/relationships/hyperlink" Target="https://www.surveymonkey.com/analyze/browse/8K4M7MC4ECXnYjhLv6pcRPOIVndHwGC3zDqGFojG1E8_3D?respondent_id=6790754472" TargetMode="External"/><Relationship Id="rId31" Type="http://schemas.openxmlformats.org/officeDocument/2006/relationships/hyperlink" Target="https://www.surveymonkey.com/analyze/browse/8K4M7MC4ECXnYjhLv6pcRPOIVndHwGC3zDqGFojG1E8_3D?respondent_id=6787718309" TargetMode="External"/><Relationship Id="rId44" Type="http://schemas.openxmlformats.org/officeDocument/2006/relationships/hyperlink" Target="https://www.surveymonkey.com/analyze/browse/8K4M7MC4ECXnYjhLv6pcRPOIVndHwGC3zDqGFojG1E8_3D?respondent_id=6787426244" TargetMode="External"/><Relationship Id="rId52" Type="http://schemas.openxmlformats.org/officeDocument/2006/relationships/hyperlink" Target="https://www.surveymonkey.com/analyze/browse/8K4M7MC4ECXnYjhLv6pcRPOIVndHwGC3zDqGFojG1E8_3D?respondent_id=6787232902" TargetMode="External"/><Relationship Id="rId60" Type="http://schemas.openxmlformats.org/officeDocument/2006/relationships/hyperlink" Target="https://www.surveymonkey.com/analyze/browse/8K4M7MC4ECXnYjhLv6pcRPOIVndHwGC3zDqGFojG1E8_3D?respondent_id=6787168199" TargetMode="External"/><Relationship Id="rId65" Type="http://schemas.openxmlformats.org/officeDocument/2006/relationships/hyperlink" Target="https://www.surveymonkey.com/analyze/browse/8K4M7MC4ECXnYjhLv6pcRPOIVndHwGC3zDqGFojG1E8_3D?respondent_id=6787094416" TargetMode="External"/><Relationship Id="rId73" Type="http://schemas.openxmlformats.org/officeDocument/2006/relationships/hyperlink" Target="https://www.surveymonkey.com/analyze/browse/8K4M7MC4ECXnYjhLv6pcRPOIVndHwGC3zDqGFojG1E8_3D?respondent_id=6785363487" TargetMode="External"/><Relationship Id="rId78" Type="http://schemas.openxmlformats.org/officeDocument/2006/relationships/hyperlink" Target="https://www.surveymonkey.com/analyze/browse/8K4M7MC4ECXnYjhLv6pcRPOIVndHwGC3zDqGFojG1E8_3D?respondent_id=6785326581" TargetMode="External"/><Relationship Id="rId81" Type="http://schemas.openxmlformats.org/officeDocument/2006/relationships/hyperlink" Target="https://www.surveymonkey.com/analyze/browse/8K4M7MC4ECXnYjhLv6pcRPOIVndHwGC3zDqGFojG1E8_3D?respondent_id=6785283810" TargetMode="External"/><Relationship Id="rId86" Type="http://schemas.openxmlformats.org/officeDocument/2006/relationships/hyperlink" Target="https://www.surveymonkey.com/analyze/browse/8K4M7MC4ECXnYjhLv6pcRPOIVndHwGC3zDqGFojG1E8_3D?respondent_id=6785228288" TargetMode="External"/><Relationship Id="rId94" Type="http://schemas.openxmlformats.org/officeDocument/2006/relationships/hyperlink" Target="https://www.surveymonkey.com/analyze/browse/8K4M7MC4ECXnYjhLv6pcRPOIVndHwGC3zDqGFojG1E8_3D?respondent_id=6785162784" TargetMode="External"/><Relationship Id="rId99" Type="http://schemas.openxmlformats.org/officeDocument/2006/relationships/hyperlink" Target="https://www.surveymonkey.com/analyze/browse/8K4M7MC4ECXnYjhLv6pcRPOIVndHwGC3zDqGFojG1E8_3D?respondent_id=6785123889" TargetMode="External"/><Relationship Id="rId101" Type="http://schemas.openxmlformats.org/officeDocument/2006/relationships/hyperlink" Target="https://www.surveymonkey.com/analyze/browse/8K4M7MC4ECXnYjhLv6pcRPOIVndHwGC3zDqGFojG1E8_3D?respondent_id=6785116082" TargetMode="External"/><Relationship Id="rId122" Type="http://schemas.openxmlformats.org/officeDocument/2006/relationships/hyperlink" Target="https://www.surveymonkey.com/analyze/browse/8K4M7MC4ECXnYjhLv6pcRPOIVndHwGC3zDqGFojG1E8_3D?respondent_id=6785044564" TargetMode="External"/><Relationship Id="rId4" Type="http://schemas.openxmlformats.org/officeDocument/2006/relationships/hyperlink" Target="https://www.surveymonkey.com/analyze/browse/8K4M7MC4ECXnYjhLv6pcRPOIVndHwGC3zDqGFojG1E8_3D?respondent_id=6804774235" TargetMode="External"/><Relationship Id="rId9" Type="http://schemas.openxmlformats.org/officeDocument/2006/relationships/hyperlink" Target="https://www.surveymonkey.com/analyze/browse/8K4M7MC4ECXnYjhLv6pcRPOIVndHwGC3zDqGFojG1E8_3D?respondent_id=6790793718" TargetMode="External"/><Relationship Id="rId13" Type="http://schemas.openxmlformats.org/officeDocument/2006/relationships/hyperlink" Target="https://www.surveymonkey.com/analyze/browse/8K4M7MC4ECXnYjhLv6pcRPOIVndHwGC3zDqGFojG1E8_3D?respondent_id=6790203377" TargetMode="External"/><Relationship Id="rId18" Type="http://schemas.openxmlformats.org/officeDocument/2006/relationships/hyperlink" Target="https://www.surveymonkey.com/analyze/browse/8K4M7MC4ECXnYjhLv6pcRPOIVndHwGC3zDqGFojG1E8_3D?respondent_id=6788327669" TargetMode="External"/><Relationship Id="rId39" Type="http://schemas.openxmlformats.org/officeDocument/2006/relationships/hyperlink" Target="https://www.surveymonkey.com/analyze/browse/8K4M7MC4ECXnYjhLv6pcRPOIVndHwGC3zDqGFojG1E8_3D?respondent_id=6787512481" TargetMode="External"/><Relationship Id="rId109" Type="http://schemas.openxmlformats.org/officeDocument/2006/relationships/hyperlink" Target="https://www.surveymonkey.com/analyze/browse/8K4M7MC4ECXnYjhLv6pcRPOIVndHwGC3zDqGFojG1E8_3D?respondent_id=6785094732" TargetMode="External"/><Relationship Id="rId34" Type="http://schemas.openxmlformats.org/officeDocument/2006/relationships/hyperlink" Target="https://www.surveymonkey.com/analyze/browse/8K4M7MC4ECXnYjhLv6pcRPOIVndHwGC3zDqGFojG1E8_3D?respondent_id=6787574784" TargetMode="External"/><Relationship Id="rId50" Type="http://schemas.openxmlformats.org/officeDocument/2006/relationships/hyperlink" Target="https://www.surveymonkey.com/analyze/browse/8K4M7MC4ECXnYjhLv6pcRPOIVndHwGC3zDqGFojG1E8_3D?respondent_id=6787240012" TargetMode="External"/><Relationship Id="rId55" Type="http://schemas.openxmlformats.org/officeDocument/2006/relationships/hyperlink" Target="https://www.surveymonkey.com/analyze/browse/8K4M7MC4ECXnYjhLv6pcRPOIVndHwGC3zDqGFojG1E8_3D?respondent_id=6787219397" TargetMode="External"/><Relationship Id="rId76" Type="http://schemas.openxmlformats.org/officeDocument/2006/relationships/hyperlink" Target="https://www.surveymonkey.com/analyze/browse/8K4M7MC4ECXnYjhLv6pcRPOIVndHwGC3zDqGFojG1E8_3D?respondent_id=6785329337" TargetMode="External"/><Relationship Id="rId97" Type="http://schemas.openxmlformats.org/officeDocument/2006/relationships/hyperlink" Target="https://www.surveymonkey.com/analyze/browse/8K4M7MC4ECXnYjhLv6pcRPOIVndHwGC3zDqGFojG1E8_3D?respondent_id=6785146070" TargetMode="External"/><Relationship Id="rId104" Type="http://schemas.openxmlformats.org/officeDocument/2006/relationships/hyperlink" Target="https://www.surveymonkey.com/analyze/browse/8K4M7MC4ECXnYjhLv6pcRPOIVndHwGC3zDqGFojG1E8_3D?respondent_id=6785101261" TargetMode="External"/><Relationship Id="rId120" Type="http://schemas.openxmlformats.org/officeDocument/2006/relationships/hyperlink" Target="https://www.surveymonkey.com/analyze/browse/8K4M7MC4ECXnYjhLv6pcRPOIVndHwGC3zDqGFojG1E8_3D?respondent_id=6785051196" TargetMode="External"/><Relationship Id="rId7" Type="http://schemas.openxmlformats.org/officeDocument/2006/relationships/hyperlink" Target="https://www.surveymonkey.com/analyze/browse/8K4M7MC4ECXnYjhLv6pcRPOIVndHwGC3zDqGFojG1E8_3D?respondent_id=6792994309" TargetMode="External"/><Relationship Id="rId71" Type="http://schemas.openxmlformats.org/officeDocument/2006/relationships/hyperlink" Target="https://www.surveymonkey.com/analyze/browse/8K4M7MC4ECXnYjhLv6pcRPOIVndHwGC3zDqGFojG1E8_3D?respondent_id=6785492841" TargetMode="External"/><Relationship Id="rId92" Type="http://schemas.openxmlformats.org/officeDocument/2006/relationships/hyperlink" Target="https://www.surveymonkey.com/analyze/browse/8K4M7MC4ECXnYjhLv6pcRPOIVndHwGC3zDqGFojG1E8_3D?respondent_id=6785166665" TargetMode="External"/><Relationship Id="rId2" Type="http://schemas.openxmlformats.org/officeDocument/2006/relationships/slide" Target="../slides/slide10.xml"/><Relationship Id="rId29" Type="http://schemas.openxmlformats.org/officeDocument/2006/relationships/hyperlink" Target="https://www.surveymonkey.com/analyze/browse/8K4M7MC4ECXnYjhLv6pcRPOIVndHwGC3zDqGFojG1E8_3D?respondent_id=6787785005" TargetMode="External"/><Relationship Id="rId24" Type="http://schemas.openxmlformats.org/officeDocument/2006/relationships/hyperlink" Target="https://www.surveymonkey.com/analyze/browse/8K4M7MC4ECXnYjhLv6pcRPOIVndHwGC3zDqGFojG1E8_3D?respondent_id=6787959587" TargetMode="External"/><Relationship Id="rId40" Type="http://schemas.openxmlformats.org/officeDocument/2006/relationships/hyperlink" Target="https://www.surveymonkey.com/analyze/browse/8K4M7MC4ECXnYjhLv6pcRPOIVndHwGC3zDqGFojG1E8_3D?respondent_id=6787507206" TargetMode="External"/><Relationship Id="rId45" Type="http://schemas.openxmlformats.org/officeDocument/2006/relationships/hyperlink" Target="https://www.surveymonkey.com/analyze/browse/8K4M7MC4ECXnYjhLv6pcRPOIVndHwGC3zDqGFojG1E8_3D?respondent_id=6787408967" TargetMode="External"/><Relationship Id="rId66" Type="http://schemas.openxmlformats.org/officeDocument/2006/relationships/hyperlink" Target="https://www.surveymonkey.com/analyze/browse/8K4M7MC4ECXnYjhLv6pcRPOIVndHwGC3zDqGFojG1E8_3D?respondent_id=6787049227" TargetMode="External"/><Relationship Id="rId87" Type="http://schemas.openxmlformats.org/officeDocument/2006/relationships/hyperlink" Target="https://www.surveymonkey.com/analyze/browse/8K4M7MC4ECXnYjhLv6pcRPOIVndHwGC3zDqGFojG1E8_3D?respondent_id=6785217023" TargetMode="External"/><Relationship Id="rId110" Type="http://schemas.openxmlformats.org/officeDocument/2006/relationships/hyperlink" Target="https://www.surveymonkey.com/analyze/browse/8K4M7MC4ECXnYjhLv6pcRPOIVndHwGC3zDqGFojG1E8_3D?respondent_id=6785092187" TargetMode="External"/><Relationship Id="rId115" Type="http://schemas.openxmlformats.org/officeDocument/2006/relationships/hyperlink" Target="https://www.surveymonkey.com/analyze/browse/8K4M7MC4ECXnYjhLv6pcRPOIVndHwGC3zDqGFojG1E8_3D?respondent_id=678507054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6" Type="http://schemas.openxmlformats.org/officeDocument/2006/relationships/hyperlink" Target="https://www.surveymonkey.com/analyze/browse/8K4M7MC4ECXnYjhLv6pcRPOIVndHwGC3zDqGFojG1E8_3D?respondent_id=6787576125" TargetMode="External"/><Relationship Id="rId117" Type="http://schemas.openxmlformats.org/officeDocument/2006/relationships/hyperlink" Target="https://www.surveymonkey.com/analyze/browse/8K4M7MC4ECXnYjhLv6pcRPOIVndHwGC3zDqGFojG1E8_3D?respondent_id=6785042119" TargetMode="External"/><Relationship Id="rId21" Type="http://schemas.openxmlformats.org/officeDocument/2006/relationships/hyperlink" Target="https://www.surveymonkey.com/analyze/browse/8K4M7MC4ECXnYjhLv6pcRPOIVndHwGC3zDqGFojG1E8_3D?respondent_id=6787718843" TargetMode="External"/><Relationship Id="rId42" Type="http://schemas.openxmlformats.org/officeDocument/2006/relationships/hyperlink" Target="https://www.surveymonkey.com/analyze/browse/8K4M7MC4ECXnYjhLv6pcRPOIVndHwGC3zDqGFojG1E8_3D?respondent_id=6787329877" TargetMode="External"/><Relationship Id="rId47" Type="http://schemas.openxmlformats.org/officeDocument/2006/relationships/hyperlink" Target="https://www.surveymonkey.com/analyze/browse/8K4M7MC4ECXnYjhLv6pcRPOIVndHwGC3zDqGFojG1E8_3D?respondent_id=6787284971" TargetMode="External"/><Relationship Id="rId63" Type="http://schemas.openxmlformats.org/officeDocument/2006/relationships/hyperlink" Target="https://www.surveymonkey.com/analyze/browse/8K4M7MC4ECXnYjhLv6pcRPOIVndHwGC3zDqGFojG1E8_3D?respondent_id=6786940020" TargetMode="External"/><Relationship Id="rId68" Type="http://schemas.openxmlformats.org/officeDocument/2006/relationships/hyperlink" Target="https://www.surveymonkey.com/analyze/browse/8K4M7MC4ECXnYjhLv6pcRPOIVndHwGC3zDqGFojG1E8_3D?respondent_id=6785487790" TargetMode="External"/><Relationship Id="rId84" Type="http://schemas.openxmlformats.org/officeDocument/2006/relationships/hyperlink" Target="https://www.surveymonkey.com/analyze/browse/8K4M7MC4ECXnYjhLv6pcRPOIVndHwGC3zDqGFojG1E8_3D?respondent_id=6785222246" TargetMode="External"/><Relationship Id="rId89" Type="http://schemas.openxmlformats.org/officeDocument/2006/relationships/hyperlink" Target="https://www.surveymonkey.com/analyze/browse/8K4M7MC4ECXnYjhLv6pcRPOIVndHwGC3zDqGFojG1E8_3D?respondent_id=6785204075" TargetMode="External"/><Relationship Id="rId112" Type="http://schemas.openxmlformats.org/officeDocument/2006/relationships/hyperlink" Target="https://www.surveymonkey.com/analyze/browse/8K4M7MC4ECXnYjhLv6pcRPOIVndHwGC3zDqGFojG1E8_3D?respondent_id=6785057881" TargetMode="External"/><Relationship Id="rId16" Type="http://schemas.openxmlformats.org/officeDocument/2006/relationships/hyperlink" Target="https://www.surveymonkey.com/analyze/browse/8K4M7MC4ECXnYjhLv6pcRPOIVndHwGC3zDqGFojG1E8_3D?respondent_id=6789981016" TargetMode="External"/><Relationship Id="rId107" Type="http://schemas.openxmlformats.org/officeDocument/2006/relationships/hyperlink" Target="https://www.surveymonkey.com/analyze/browse/8K4M7MC4ECXnYjhLv6pcRPOIVndHwGC3zDqGFojG1E8_3D?respondent_id=6785069826" TargetMode="External"/><Relationship Id="rId11" Type="http://schemas.openxmlformats.org/officeDocument/2006/relationships/hyperlink" Target="https://www.surveymonkey.com/analyze/browse/8K4M7MC4ECXnYjhLv6pcRPOIVndHwGC3zDqGFojG1E8_3D?respondent_id=6796521907" TargetMode="External"/><Relationship Id="rId32" Type="http://schemas.openxmlformats.org/officeDocument/2006/relationships/hyperlink" Target="https://www.surveymonkey.com/analyze/browse/8K4M7MC4ECXnYjhLv6pcRPOIVndHwGC3zDqGFojG1E8_3D?respondent_id=6787471682" TargetMode="External"/><Relationship Id="rId37" Type="http://schemas.openxmlformats.org/officeDocument/2006/relationships/hyperlink" Target="https://www.surveymonkey.com/analyze/browse/8K4M7MC4ECXnYjhLv6pcRPOIVndHwGC3zDqGFojG1E8_3D?respondent_id=6787394005" TargetMode="External"/><Relationship Id="rId53" Type="http://schemas.openxmlformats.org/officeDocument/2006/relationships/hyperlink" Target="https://www.surveymonkey.com/analyze/browse/8K4M7MC4ECXnYjhLv6pcRPOIVndHwGC3zDqGFojG1E8_3D?respondent_id=6787173786" TargetMode="External"/><Relationship Id="rId58" Type="http://schemas.openxmlformats.org/officeDocument/2006/relationships/hyperlink" Target="https://www.surveymonkey.com/analyze/browse/8K4M7MC4ECXnYjhLv6pcRPOIVndHwGC3zDqGFojG1E8_3D?respondent_id=6787103737" TargetMode="External"/><Relationship Id="rId74" Type="http://schemas.openxmlformats.org/officeDocument/2006/relationships/hyperlink" Target="https://www.surveymonkey.com/analyze/browse/8K4M7MC4ECXnYjhLv6pcRPOIVndHwGC3zDqGFojG1E8_3D?respondent_id=6785316579" TargetMode="External"/><Relationship Id="rId79" Type="http://schemas.openxmlformats.org/officeDocument/2006/relationships/hyperlink" Target="https://www.surveymonkey.com/analyze/browse/8K4M7MC4ECXnYjhLv6pcRPOIVndHwGC3zDqGFojG1E8_3D?respondent_id=6785243291" TargetMode="External"/><Relationship Id="rId102" Type="http://schemas.openxmlformats.org/officeDocument/2006/relationships/hyperlink" Target="https://www.surveymonkey.com/analyze/browse/8K4M7MC4ECXnYjhLv6pcRPOIVndHwGC3zDqGFojG1E8_3D?respondent_id=6785093413" TargetMode="External"/><Relationship Id="rId5" Type="http://schemas.openxmlformats.org/officeDocument/2006/relationships/hyperlink" Target="https://www.surveymonkey.com/analyze/browse/8K4M7MC4ECXnYjhLv6pcRPOIVndHwGC3zDqGFojG1E8_3D?respondent_id=6802138559" TargetMode="External"/><Relationship Id="rId61" Type="http://schemas.openxmlformats.org/officeDocument/2006/relationships/hyperlink" Target="https://www.surveymonkey.com/analyze/browse/8K4M7MC4ECXnYjhLv6pcRPOIVndHwGC3zDqGFojG1E8_3D?respondent_id=6786976838" TargetMode="External"/><Relationship Id="rId82" Type="http://schemas.openxmlformats.org/officeDocument/2006/relationships/hyperlink" Target="https://www.surveymonkey.com/analyze/browse/8K4M7MC4ECXnYjhLv6pcRPOIVndHwGC3zDqGFojG1E8_3D?respondent_id=6785230529" TargetMode="External"/><Relationship Id="rId90" Type="http://schemas.openxmlformats.org/officeDocument/2006/relationships/hyperlink" Target="https://www.surveymonkey.com/analyze/browse/8K4M7MC4ECXnYjhLv6pcRPOIVndHwGC3zDqGFojG1E8_3D?respondent_id=6785194333" TargetMode="External"/><Relationship Id="rId95" Type="http://schemas.openxmlformats.org/officeDocument/2006/relationships/hyperlink" Target="https://www.surveymonkey.com/analyze/browse/8K4M7MC4ECXnYjhLv6pcRPOIVndHwGC3zDqGFojG1E8_3D?respondent_id=6785144798" TargetMode="External"/><Relationship Id="rId19" Type="http://schemas.openxmlformats.org/officeDocument/2006/relationships/hyperlink" Target="https://www.surveymonkey.com/analyze/browse/8K4M7MC4ECXnYjhLv6pcRPOIVndHwGC3zDqGFojG1E8_3D?respondent_id=6787790858" TargetMode="External"/><Relationship Id="rId14" Type="http://schemas.openxmlformats.org/officeDocument/2006/relationships/hyperlink" Target="https://www.surveymonkey.com/analyze/browse/8K4M7MC4ECXnYjhLv6pcRPOIVndHwGC3zDqGFojG1E8_3D?respondent_id=6790399148" TargetMode="External"/><Relationship Id="rId22" Type="http://schemas.openxmlformats.org/officeDocument/2006/relationships/hyperlink" Target="https://www.surveymonkey.com/analyze/browse/8K4M7MC4ECXnYjhLv6pcRPOIVndHwGC3zDqGFojG1E8_3D?respondent_id=6787702051" TargetMode="External"/><Relationship Id="rId27" Type="http://schemas.openxmlformats.org/officeDocument/2006/relationships/hyperlink" Target="https://www.surveymonkey.com/analyze/browse/8K4M7MC4ECXnYjhLv6pcRPOIVndHwGC3zDqGFojG1E8_3D?respondent_id=6787571203" TargetMode="External"/><Relationship Id="rId30" Type="http://schemas.openxmlformats.org/officeDocument/2006/relationships/hyperlink" Target="https://www.surveymonkey.com/analyze/browse/8K4M7MC4ECXnYjhLv6pcRPOIVndHwGC3zDqGFojG1E8_3D?respondent_id=6787514419" TargetMode="External"/><Relationship Id="rId35" Type="http://schemas.openxmlformats.org/officeDocument/2006/relationships/hyperlink" Target="https://www.surveymonkey.com/analyze/browse/8K4M7MC4ECXnYjhLv6pcRPOIVndHwGC3zDqGFojG1E8_3D?respondent_id=6787445203" TargetMode="External"/><Relationship Id="rId43" Type="http://schemas.openxmlformats.org/officeDocument/2006/relationships/hyperlink" Target="https://www.surveymonkey.com/analyze/browse/8K4M7MC4ECXnYjhLv6pcRPOIVndHwGC3zDqGFojG1E8_3D?respondent_id=6787326833" TargetMode="External"/><Relationship Id="rId48" Type="http://schemas.openxmlformats.org/officeDocument/2006/relationships/hyperlink" Target="https://www.surveymonkey.com/analyze/browse/8K4M7MC4ECXnYjhLv6pcRPOIVndHwGC3zDqGFojG1E8_3D?respondent_id=6787267290" TargetMode="External"/><Relationship Id="rId56" Type="http://schemas.openxmlformats.org/officeDocument/2006/relationships/hyperlink" Target="https://www.surveymonkey.com/analyze/browse/8K4M7MC4ECXnYjhLv6pcRPOIVndHwGC3zDqGFojG1E8_3D?respondent_id=6787135166" TargetMode="External"/><Relationship Id="rId64" Type="http://schemas.openxmlformats.org/officeDocument/2006/relationships/hyperlink" Target="https://www.surveymonkey.com/analyze/browse/8K4M7MC4ECXnYjhLv6pcRPOIVndHwGC3zDqGFojG1E8_3D?respondent_id=6786905518" TargetMode="External"/><Relationship Id="rId69" Type="http://schemas.openxmlformats.org/officeDocument/2006/relationships/hyperlink" Target="https://www.surveymonkey.com/analyze/browse/8K4M7MC4ECXnYjhLv6pcRPOIVndHwGC3zDqGFojG1E8_3D?respondent_id=6785473451" TargetMode="External"/><Relationship Id="rId77" Type="http://schemas.openxmlformats.org/officeDocument/2006/relationships/hyperlink" Target="https://www.surveymonkey.com/analyze/browse/8K4M7MC4ECXnYjhLv6pcRPOIVndHwGC3zDqGFojG1E8_3D?respondent_id=6785261401" TargetMode="External"/><Relationship Id="rId100" Type="http://schemas.openxmlformats.org/officeDocument/2006/relationships/hyperlink" Target="https://www.surveymonkey.com/analyze/browse/8K4M7MC4ECXnYjhLv6pcRPOIVndHwGC3zDqGFojG1E8_3D?respondent_id=6785101110" TargetMode="External"/><Relationship Id="rId105" Type="http://schemas.openxmlformats.org/officeDocument/2006/relationships/hyperlink" Target="https://www.surveymonkey.com/analyze/browse/8K4M7MC4ECXnYjhLv6pcRPOIVndHwGC3zDqGFojG1E8_3D?respondent_id=6785072257" TargetMode="External"/><Relationship Id="rId113" Type="http://schemas.openxmlformats.org/officeDocument/2006/relationships/hyperlink" Target="https://www.surveymonkey.com/analyze/browse/8K4M7MC4ECXnYjhLv6pcRPOIVndHwGC3zDqGFojG1E8_3D?respondent_id=6785054677" TargetMode="External"/><Relationship Id="rId118" Type="http://schemas.openxmlformats.org/officeDocument/2006/relationships/hyperlink" Target="https://www.surveymonkey.com/analyze/browse/8K4M7MC4ECXnYjhLv6pcRPOIVndHwGC3zDqGFojG1E8_3D?respondent_id=6785039173" TargetMode="External"/><Relationship Id="rId8" Type="http://schemas.openxmlformats.org/officeDocument/2006/relationships/hyperlink" Target="https://www.surveymonkey.com/analyze/browse/8K4M7MC4ECXnYjhLv6pcRPOIVndHwGC3zDqGFojG1E8_3D?respondent_id=6799003507" TargetMode="External"/><Relationship Id="rId51" Type="http://schemas.openxmlformats.org/officeDocument/2006/relationships/hyperlink" Target="https://www.surveymonkey.com/analyze/browse/8K4M7MC4ECXnYjhLv6pcRPOIVndHwGC3zDqGFojG1E8_3D?respondent_id=6787204721" TargetMode="External"/><Relationship Id="rId72" Type="http://schemas.openxmlformats.org/officeDocument/2006/relationships/hyperlink" Target="https://www.surveymonkey.com/analyze/browse/8K4M7MC4ECXnYjhLv6pcRPOIVndHwGC3zDqGFojG1E8_3D?respondent_id=6785323627" TargetMode="External"/><Relationship Id="rId80" Type="http://schemas.openxmlformats.org/officeDocument/2006/relationships/hyperlink" Target="https://www.surveymonkey.com/analyze/browse/8K4M7MC4ECXnYjhLv6pcRPOIVndHwGC3zDqGFojG1E8_3D?respondent_id=6785236131" TargetMode="External"/><Relationship Id="rId85" Type="http://schemas.openxmlformats.org/officeDocument/2006/relationships/hyperlink" Target="https://www.surveymonkey.com/analyze/browse/8K4M7MC4ECXnYjhLv6pcRPOIVndHwGC3zDqGFojG1E8_3D?respondent_id=6785221359" TargetMode="External"/><Relationship Id="rId93" Type="http://schemas.openxmlformats.org/officeDocument/2006/relationships/hyperlink" Target="https://www.surveymonkey.com/analyze/browse/8K4M7MC4ECXnYjhLv6pcRPOIVndHwGC3zDqGFojG1E8_3D?respondent_id=6785163177" TargetMode="External"/><Relationship Id="rId98" Type="http://schemas.openxmlformats.org/officeDocument/2006/relationships/hyperlink" Target="https://www.surveymonkey.com/analyze/browse/8K4M7MC4ECXnYjhLv6pcRPOIVndHwGC3zDqGFojG1E8_3D?respondent_id=6785117028" TargetMode="External"/><Relationship Id="rId121" Type="http://schemas.openxmlformats.org/officeDocument/2006/relationships/hyperlink" Target="https://www.surveymonkey.com/analyze/browse/8K4M7MC4ECXnYjhLv6pcRPOIVndHwGC3zDqGFojG1E8_3D?respondent_id=6785033774" TargetMode="External"/><Relationship Id="rId3" Type="http://schemas.openxmlformats.org/officeDocument/2006/relationships/hyperlink" Target="https://www.surveymonkey.com/analyze/8K4M7MC4ECXnYjhLv6pcRPOIVndHwGC3zDqGFojG1E8_3D" TargetMode="External"/><Relationship Id="rId12" Type="http://schemas.openxmlformats.org/officeDocument/2006/relationships/hyperlink" Target="https://www.surveymonkey.com/analyze/browse/8K4M7MC4ECXnYjhLv6pcRPOIVndHwGC3zDqGFojG1E8_3D?respondent_id=6793400287" TargetMode="External"/><Relationship Id="rId17" Type="http://schemas.openxmlformats.org/officeDocument/2006/relationships/hyperlink" Target="https://www.surveymonkey.com/analyze/browse/8K4M7MC4ECXnYjhLv6pcRPOIVndHwGC3zDqGFojG1E8_3D?respondent_id=6788073862" TargetMode="External"/><Relationship Id="rId25" Type="http://schemas.openxmlformats.org/officeDocument/2006/relationships/hyperlink" Target="https://www.surveymonkey.com/analyze/browse/8K4M7MC4ECXnYjhLv6pcRPOIVndHwGC3zDqGFojG1E8_3D?respondent_id=6787668204" TargetMode="External"/><Relationship Id="rId33" Type="http://schemas.openxmlformats.org/officeDocument/2006/relationships/hyperlink" Target="https://www.surveymonkey.com/analyze/browse/8K4M7MC4ECXnYjhLv6pcRPOIVndHwGC3zDqGFojG1E8_3D?respondent_id=6787457077" TargetMode="External"/><Relationship Id="rId38" Type="http://schemas.openxmlformats.org/officeDocument/2006/relationships/hyperlink" Target="https://www.surveymonkey.com/analyze/browse/8K4M7MC4ECXnYjhLv6pcRPOIVndHwGC3zDqGFojG1E8_3D?respondent_id=6787369944" TargetMode="External"/><Relationship Id="rId46" Type="http://schemas.openxmlformats.org/officeDocument/2006/relationships/hyperlink" Target="https://www.surveymonkey.com/analyze/browse/8K4M7MC4ECXnYjhLv6pcRPOIVndHwGC3zDqGFojG1E8_3D?respondent_id=6787309483" TargetMode="External"/><Relationship Id="rId59" Type="http://schemas.openxmlformats.org/officeDocument/2006/relationships/hyperlink" Target="https://www.surveymonkey.com/analyze/browse/8K4M7MC4ECXnYjhLv6pcRPOIVndHwGC3zDqGFojG1E8_3D?respondent_id=6787100438" TargetMode="External"/><Relationship Id="rId67" Type="http://schemas.openxmlformats.org/officeDocument/2006/relationships/hyperlink" Target="https://www.surveymonkey.com/analyze/browse/8K4M7MC4ECXnYjhLv6pcRPOIVndHwGC3zDqGFojG1E8_3D?respondent_id=6785592695" TargetMode="External"/><Relationship Id="rId103" Type="http://schemas.openxmlformats.org/officeDocument/2006/relationships/hyperlink" Target="https://www.surveymonkey.com/analyze/browse/8K4M7MC4ECXnYjhLv6pcRPOIVndHwGC3zDqGFojG1E8_3D?respondent_id=6785080580" TargetMode="External"/><Relationship Id="rId108" Type="http://schemas.openxmlformats.org/officeDocument/2006/relationships/hyperlink" Target="https://www.surveymonkey.com/analyze/browse/8K4M7MC4ECXnYjhLv6pcRPOIVndHwGC3zDqGFojG1E8_3D?respondent_id=6785067401" TargetMode="External"/><Relationship Id="rId116" Type="http://schemas.openxmlformats.org/officeDocument/2006/relationships/hyperlink" Target="https://www.surveymonkey.com/analyze/browse/8K4M7MC4ECXnYjhLv6pcRPOIVndHwGC3zDqGFojG1E8_3D?respondent_id=6785043555" TargetMode="External"/><Relationship Id="rId20" Type="http://schemas.openxmlformats.org/officeDocument/2006/relationships/hyperlink" Target="https://www.surveymonkey.com/analyze/browse/8K4M7MC4ECXnYjhLv6pcRPOIVndHwGC3zDqGFojG1E8_3D?respondent_id=6787748299" TargetMode="External"/><Relationship Id="rId41" Type="http://schemas.openxmlformats.org/officeDocument/2006/relationships/hyperlink" Target="https://www.surveymonkey.com/analyze/browse/8K4M7MC4ECXnYjhLv6pcRPOIVndHwGC3zDqGFojG1E8_3D?respondent_id=6787334022" TargetMode="External"/><Relationship Id="rId54" Type="http://schemas.openxmlformats.org/officeDocument/2006/relationships/hyperlink" Target="https://www.surveymonkey.com/analyze/browse/8K4M7MC4ECXnYjhLv6pcRPOIVndHwGC3zDqGFojG1E8_3D?respondent_id=6787151763" TargetMode="External"/><Relationship Id="rId62" Type="http://schemas.openxmlformats.org/officeDocument/2006/relationships/hyperlink" Target="https://www.surveymonkey.com/analyze/browse/8K4M7MC4ECXnYjhLv6pcRPOIVndHwGC3zDqGFojG1E8_3D?respondent_id=6786953778" TargetMode="External"/><Relationship Id="rId70" Type="http://schemas.openxmlformats.org/officeDocument/2006/relationships/hyperlink" Target="https://www.surveymonkey.com/analyze/browse/8K4M7MC4ECXnYjhLv6pcRPOIVndHwGC3zDqGFojG1E8_3D?respondent_id=6785460320" TargetMode="External"/><Relationship Id="rId75" Type="http://schemas.openxmlformats.org/officeDocument/2006/relationships/hyperlink" Target="https://www.surveymonkey.com/analyze/browse/8K4M7MC4ECXnYjhLv6pcRPOIVndHwGC3zDqGFojG1E8_3D?respondent_id=6785312586" TargetMode="External"/><Relationship Id="rId83" Type="http://schemas.openxmlformats.org/officeDocument/2006/relationships/hyperlink" Target="https://www.surveymonkey.com/analyze/browse/8K4M7MC4ECXnYjhLv6pcRPOIVndHwGC3zDqGFojG1E8_3D?respondent_id=6785223903" TargetMode="External"/><Relationship Id="rId88" Type="http://schemas.openxmlformats.org/officeDocument/2006/relationships/hyperlink" Target="https://www.surveymonkey.com/analyze/browse/8K4M7MC4ECXnYjhLv6pcRPOIVndHwGC3zDqGFojG1E8_3D?respondent_id=6785212985" TargetMode="External"/><Relationship Id="rId91" Type="http://schemas.openxmlformats.org/officeDocument/2006/relationships/hyperlink" Target="https://www.surveymonkey.com/analyze/browse/8K4M7MC4ECXnYjhLv6pcRPOIVndHwGC3zDqGFojG1E8_3D?respondent_id=6785165795" TargetMode="External"/><Relationship Id="rId96" Type="http://schemas.openxmlformats.org/officeDocument/2006/relationships/hyperlink" Target="https://www.surveymonkey.com/analyze/browse/8K4M7MC4ECXnYjhLv6pcRPOIVndHwGC3zDqGFojG1E8_3D?respondent_id=6785141799" TargetMode="External"/><Relationship Id="rId111" Type="http://schemas.openxmlformats.org/officeDocument/2006/relationships/hyperlink" Target="https://www.surveymonkey.com/analyze/browse/8K4M7MC4ECXnYjhLv6pcRPOIVndHwGC3zDqGFojG1E8_3D?respondent_id=6785060964" TargetMode="External"/><Relationship Id="rId1" Type="http://schemas.openxmlformats.org/officeDocument/2006/relationships/notesMaster" Target="../notesMasters/notesMaster1.xml"/><Relationship Id="rId6" Type="http://schemas.openxmlformats.org/officeDocument/2006/relationships/hyperlink" Target="https://www.surveymonkey.com/analyze/browse/8K4M7MC4ECXnYjhLv6pcRPOIVndHwGC3zDqGFojG1E8_3D?respondent_id=6801302086" TargetMode="External"/><Relationship Id="rId15" Type="http://schemas.openxmlformats.org/officeDocument/2006/relationships/hyperlink" Target="https://www.surveymonkey.com/analyze/browse/8K4M7MC4ECXnYjhLv6pcRPOIVndHwGC3zDqGFojG1E8_3D?respondent_id=6790185352" TargetMode="External"/><Relationship Id="rId23" Type="http://schemas.openxmlformats.org/officeDocument/2006/relationships/hyperlink" Target="https://www.surveymonkey.com/analyze/browse/8K4M7MC4ECXnYjhLv6pcRPOIVndHwGC3zDqGFojG1E8_3D?respondent_id=6787691946" TargetMode="External"/><Relationship Id="rId28" Type="http://schemas.openxmlformats.org/officeDocument/2006/relationships/hyperlink" Target="https://www.surveymonkey.com/analyze/browse/8K4M7MC4ECXnYjhLv6pcRPOIVndHwGC3zDqGFojG1E8_3D?respondent_id=6787558326" TargetMode="External"/><Relationship Id="rId36" Type="http://schemas.openxmlformats.org/officeDocument/2006/relationships/hyperlink" Target="https://www.surveymonkey.com/analyze/browse/8K4M7MC4ECXnYjhLv6pcRPOIVndHwGC3zDqGFojG1E8_3D?respondent_id=6787443700" TargetMode="External"/><Relationship Id="rId49" Type="http://schemas.openxmlformats.org/officeDocument/2006/relationships/hyperlink" Target="https://www.surveymonkey.com/analyze/browse/8K4M7MC4ECXnYjhLv6pcRPOIVndHwGC3zDqGFojG1E8_3D?respondent_id=6787256113" TargetMode="External"/><Relationship Id="rId57" Type="http://schemas.openxmlformats.org/officeDocument/2006/relationships/hyperlink" Target="https://www.surveymonkey.com/analyze/browse/8K4M7MC4ECXnYjhLv6pcRPOIVndHwGC3zDqGFojG1E8_3D?respondent_id=6787131239" TargetMode="External"/><Relationship Id="rId106" Type="http://schemas.openxmlformats.org/officeDocument/2006/relationships/hyperlink" Target="https://www.surveymonkey.com/analyze/browse/8K4M7MC4ECXnYjhLv6pcRPOIVndHwGC3zDqGFojG1E8_3D?respondent_id=6785070493" TargetMode="External"/><Relationship Id="rId114" Type="http://schemas.openxmlformats.org/officeDocument/2006/relationships/hyperlink" Target="https://www.surveymonkey.com/analyze/browse/8K4M7MC4ECXnYjhLv6pcRPOIVndHwGC3zDqGFojG1E8_3D?respondent_id=6785052970" TargetMode="External"/><Relationship Id="rId119" Type="http://schemas.openxmlformats.org/officeDocument/2006/relationships/hyperlink" Target="https://www.surveymonkey.com/analyze/browse/8K4M7MC4ECXnYjhLv6pcRPOIVndHwGC3zDqGFojG1E8_3D?respondent_id=6785036635" TargetMode="External"/><Relationship Id="rId10" Type="http://schemas.openxmlformats.org/officeDocument/2006/relationships/hyperlink" Target="https://www.surveymonkey.com/analyze/browse/8K4M7MC4ECXnYjhLv6pcRPOIVndHwGC3zDqGFojG1E8_3D?respondent_id=6796525069" TargetMode="External"/><Relationship Id="rId31" Type="http://schemas.openxmlformats.org/officeDocument/2006/relationships/hyperlink" Target="https://www.surveymonkey.com/analyze/browse/8K4M7MC4ECXnYjhLv6pcRPOIVndHwGC3zDqGFojG1E8_3D?respondent_id=6787507132" TargetMode="External"/><Relationship Id="rId44" Type="http://schemas.openxmlformats.org/officeDocument/2006/relationships/hyperlink" Target="https://www.surveymonkey.com/analyze/browse/8K4M7MC4ECXnYjhLv6pcRPOIVndHwGC3zDqGFojG1E8_3D?respondent_id=6787325635" TargetMode="External"/><Relationship Id="rId52" Type="http://schemas.openxmlformats.org/officeDocument/2006/relationships/hyperlink" Target="https://www.surveymonkey.com/analyze/browse/8K4M7MC4ECXnYjhLv6pcRPOIVndHwGC3zDqGFojG1E8_3D?respondent_id=6787186404" TargetMode="External"/><Relationship Id="rId60" Type="http://schemas.openxmlformats.org/officeDocument/2006/relationships/hyperlink" Target="https://www.surveymonkey.com/analyze/browse/8K4M7MC4ECXnYjhLv6pcRPOIVndHwGC3zDqGFojG1E8_3D?respondent_id=6787014069" TargetMode="External"/><Relationship Id="rId65" Type="http://schemas.openxmlformats.org/officeDocument/2006/relationships/hyperlink" Target="https://www.surveymonkey.com/analyze/browse/8K4M7MC4ECXnYjhLv6pcRPOIVndHwGC3zDqGFojG1E8_3D?respondent_id=6786877377" TargetMode="External"/><Relationship Id="rId73" Type="http://schemas.openxmlformats.org/officeDocument/2006/relationships/hyperlink" Target="https://www.surveymonkey.com/analyze/browse/8K4M7MC4ECXnYjhLv6pcRPOIVndHwGC3zDqGFojG1E8_3D?respondent_id=6785318327" TargetMode="External"/><Relationship Id="rId78" Type="http://schemas.openxmlformats.org/officeDocument/2006/relationships/hyperlink" Target="https://www.surveymonkey.com/analyze/browse/8K4M7MC4ECXnYjhLv6pcRPOIVndHwGC3zDqGFojG1E8_3D?respondent_id=6785256647" TargetMode="External"/><Relationship Id="rId81" Type="http://schemas.openxmlformats.org/officeDocument/2006/relationships/hyperlink" Target="https://www.surveymonkey.com/analyze/browse/8K4M7MC4ECXnYjhLv6pcRPOIVndHwGC3zDqGFojG1E8_3D?respondent_id=6785233805" TargetMode="External"/><Relationship Id="rId86" Type="http://schemas.openxmlformats.org/officeDocument/2006/relationships/hyperlink" Target="https://www.surveymonkey.com/analyze/browse/8K4M7MC4ECXnYjhLv6pcRPOIVndHwGC3zDqGFojG1E8_3D?respondent_id=6785220844" TargetMode="External"/><Relationship Id="rId94" Type="http://schemas.openxmlformats.org/officeDocument/2006/relationships/hyperlink" Target="https://www.surveymonkey.com/analyze/browse/8K4M7MC4ECXnYjhLv6pcRPOIVndHwGC3zDqGFojG1E8_3D?respondent_id=6785148799" TargetMode="External"/><Relationship Id="rId99" Type="http://schemas.openxmlformats.org/officeDocument/2006/relationships/hyperlink" Target="https://www.surveymonkey.com/analyze/browse/8K4M7MC4ECXnYjhLv6pcRPOIVndHwGC3zDqGFojG1E8_3D?respondent_id=6785109849" TargetMode="External"/><Relationship Id="rId101" Type="http://schemas.openxmlformats.org/officeDocument/2006/relationships/hyperlink" Target="https://www.surveymonkey.com/analyze/browse/8K4M7MC4ECXnYjhLv6pcRPOIVndHwGC3zDqGFojG1E8_3D?respondent_id=6785096254" TargetMode="External"/><Relationship Id="rId122" Type="http://schemas.openxmlformats.org/officeDocument/2006/relationships/hyperlink" Target="https://www.surveymonkey.com/analyze/browse/8K4M7MC4ECXnYjhLv6pcRPOIVndHwGC3zDqGFojG1E8_3D?respondent_id=6785031652" TargetMode="External"/><Relationship Id="rId4" Type="http://schemas.openxmlformats.org/officeDocument/2006/relationships/hyperlink" Target="https://www.surveymonkey.com/analyze/browse/8K4M7MC4ECXnYjhLv6pcRPOIVndHwGC3zDqGFojG1E8_3D?respondent_id=6804937290" TargetMode="External"/><Relationship Id="rId9" Type="http://schemas.openxmlformats.org/officeDocument/2006/relationships/hyperlink" Target="https://www.surveymonkey.com/analyze/browse/8K4M7MC4ECXnYjhLv6pcRPOIVndHwGC3zDqGFojG1E8_3D?respondent_id=6798135355" TargetMode="External"/><Relationship Id="rId13" Type="http://schemas.openxmlformats.org/officeDocument/2006/relationships/hyperlink" Target="https://www.surveymonkey.com/analyze/browse/8K4M7MC4ECXnYjhLv6pcRPOIVndHwGC3zDqGFojG1E8_3D?respondent_id=6790438375" TargetMode="External"/><Relationship Id="rId18" Type="http://schemas.openxmlformats.org/officeDocument/2006/relationships/hyperlink" Target="https://www.surveymonkey.com/analyze/browse/8K4M7MC4ECXnYjhLv6pcRPOIVndHwGC3zDqGFojG1E8_3D?respondent_id=6787812502" TargetMode="External"/><Relationship Id="rId39" Type="http://schemas.openxmlformats.org/officeDocument/2006/relationships/hyperlink" Target="https://www.surveymonkey.com/analyze/browse/8K4M7MC4ECXnYjhLv6pcRPOIVndHwGC3zDqGFojG1E8_3D?respondent_id=6787369252" TargetMode="External"/><Relationship Id="rId109" Type="http://schemas.openxmlformats.org/officeDocument/2006/relationships/hyperlink" Target="https://www.surveymonkey.com/analyze/browse/8K4M7MC4ECXnYjhLv6pcRPOIVndHwGC3zDqGFojG1E8_3D?respondent_id=6785066398" TargetMode="External"/><Relationship Id="rId34" Type="http://schemas.openxmlformats.org/officeDocument/2006/relationships/hyperlink" Target="https://www.surveymonkey.com/analyze/browse/8K4M7MC4ECXnYjhLv6pcRPOIVndHwGC3zDqGFojG1E8_3D?respondent_id=6787456622" TargetMode="External"/><Relationship Id="rId50" Type="http://schemas.openxmlformats.org/officeDocument/2006/relationships/hyperlink" Target="https://www.surveymonkey.com/analyze/browse/8K4M7MC4ECXnYjhLv6pcRPOIVndHwGC3zDqGFojG1E8_3D?respondent_id=6787234257" TargetMode="External"/><Relationship Id="rId55" Type="http://schemas.openxmlformats.org/officeDocument/2006/relationships/hyperlink" Target="https://www.surveymonkey.com/analyze/browse/8K4M7MC4ECXnYjhLv6pcRPOIVndHwGC3zDqGFojG1E8_3D?respondent_id=6787141660" TargetMode="External"/><Relationship Id="rId76" Type="http://schemas.openxmlformats.org/officeDocument/2006/relationships/hyperlink" Target="https://www.surveymonkey.com/analyze/browse/8K4M7MC4ECXnYjhLv6pcRPOIVndHwGC3zDqGFojG1E8_3D?respondent_id=6785293459" TargetMode="External"/><Relationship Id="rId97" Type="http://schemas.openxmlformats.org/officeDocument/2006/relationships/hyperlink" Target="https://www.surveymonkey.com/analyze/browse/8K4M7MC4ECXnYjhLv6pcRPOIVndHwGC3zDqGFojG1E8_3D?respondent_id=6785121655" TargetMode="External"/><Relationship Id="rId104" Type="http://schemas.openxmlformats.org/officeDocument/2006/relationships/hyperlink" Target="https://www.surveymonkey.com/analyze/browse/8K4M7MC4ECXnYjhLv6pcRPOIVndHwGC3zDqGFojG1E8_3D?respondent_id=6785077164" TargetMode="External"/><Relationship Id="rId120" Type="http://schemas.openxmlformats.org/officeDocument/2006/relationships/hyperlink" Target="https://www.surveymonkey.com/analyze/browse/8K4M7MC4ECXnYjhLv6pcRPOIVndHwGC3zDqGFojG1E8_3D?respondent_id=6785036176" TargetMode="External"/><Relationship Id="rId7" Type="http://schemas.openxmlformats.org/officeDocument/2006/relationships/hyperlink" Target="https://www.surveymonkey.com/analyze/browse/8K4M7MC4ECXnYjhLv6pcRPOIVndHwGC3zDqGFojG1E8_3D?respondent_id=6799036963" TargetMode="External"/><Relationship Id="rId71" Type="http://schemas.openxmlformats.org/officeDocument/2006/relationships/hyperlink" Target="https://www.surveymonkey.com/analyze/browse/8K4M7MC4ECXnYjhLv6pcRPOIVndHwGC3zDqGFojG1E8_3D?respondent_id=6785327943" TargetMode="External"/><Relationship Id="rId92" Type="http://schemas.openxmlformats.org/officeDocument/2006/relationships/hyperlink" Target="https://www.surveymonkey.com/analyze/browse/8K4M7MC4ECXnYjhLv6pcRPOIVndHwGC3zDqGFojG1E8_3D?respondent_id=6785165373" TargetMode="External"/><Relationship Id="rId2" Type="http://schemas.openxmlformats.org/officeDocument/2006/relationships/slide" Target="../slides/slide12.xml"/><Relationship Id="rId29" Type="http://schemas.openxmlformats.org/officeDocument/2006/relationships/hyperlink" Target="https://www.surveymonkey.com/analyze/browse/8K4M7MC4ECXnYjhLv6pcRPOIVndHwGC3zDqGFojG1E8_3D?respondent_id=6787535260" TargetMode="External"/><Relationship Id="rId24" Type="http://schemas.openxmlformats.org/officeDocument/2006/relationships/hyperlink" Target="https://www.surveymonkey.com/analyze/browse/8K4M7MC4ECXnYjhLv6pcRPOIVndHwGC3zDqGFojG1E8_3D?respondent_id=6787677031" TargetMode="External"/><Relationship Id="rId40" Type="http://schemas.openxmlformats.org/officeDocument/2006/relationships/hyperlink" Target="https://www.surveymonkey.com/analyze/browse/8K4M7MC4ECXnYjhLv6pcRPOIVndHwGC3zDqGFojG1E8_3D?respondent_id=6787363544" TargetMode="External"/><Relationship Id="rId45" Type="http://schemas.openxmlformats.org/officeDocument/2006/relationships/hyperlink" Target="https://www.surveymonkey.com/analyze/browse/8K4M7MC4ECXnYjhLv6pcRPOIVndHwGC3zDqGFojG1E8_3D?respondent_id=6787318242" TargetMode="External"/><Relationship Id="rId66" Type="http://schemas.openxmlformats.org/officeDocument/2006/relationships/hyperlink" Target="https://www.surveymonkey.com/analyze/browse/8K4M7MC4ECXnYjhLv6pcRPOIVndHwGC3zDqGFojG1E8_3D?respondent_id=6785629104" TargetMode="External"/><Relationship Id="rId87" Type="http://schemas.openxmlformats.org/officeDocument/2006/relationships/hyperlink" Target="https://www.surveymonkey.com/analyze/browse/8K4M7MC4ECXnYjhLv6pcRPOIVndHwGC3zDqGFojG1E8_3D?respondent_id=6785214373" TargetMode="External"/><Relationship Id="rId110" Type="http://schemas.openxmlformats.org/officeDocument/2006/relationships/hyperlink" Target="https://www.surveymonkey.com/analyze/browse/8K4M7MC4ECXnYjhLv6pcRPOIVndHwGC3zDqGFojG1E8_3D?respondent_id=6785063809" TargetMode="External"/><Relationship Id="rId115" Type="http://schemas.openxmlformats.org/officeDocument/2006/relationships/hyperlink" Target="https://www.surveymonkey.com/analyze/browse/8K4M7MC4ECXnYjhLv6pcRPOIVndHwGC3zDqGFojG1E8_3D?respondent_id=678504424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u="none" strike="noStrike" kern="1200" dirty="0" smtClean="0">
                <a:solidFill>
                  <a:schemeClr val="tx1"/>
                </a:solidFill>
                <a:effectLst/>
                <a:latin typeface="+mn-lt"/>
                <a:ea typeface="+mn-ea"/>
                <a:cs typeface="+mn-cs"/>
                <a:hlinkClick r:id="rId3"/>
              </a:rPr>
              <a:t>Day per Week</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20.05%</a:t>
            </a:r>
          </a:p>
          <a:p>
            <a:pPr fontAlgn="t"/>
            <a:r>
              <a:rPr lang="en-US" sz="1200" b="0" i="0" kern="1200" dirty="0" smtClean="0">
                <a:solidFill>
                  <a:schemeClr val="tx1"/>
                </a:solidFill>
                <a:effectLst/>
                <a:latin typeface="+mn-lt"/>
                <a:ea typeface="+mn-ea"/>
                <a:cs typeface="+mn-cs"/>
              </a:rPr>
              <a:t>89</a:t>
            </a:r>
          </a:p>
          <a:p>
            <a:pPr fontAlgn="t"/>
            <a:r>
              <a:rPr lang="en-US" sz="1200" b="0" i="0" u="none" strike="noStrike" kern="1200" dirty="0" smtClean="0">
                <a:solidFill>
                  <a:schemeClr val="tx1"/>
                </a:solidFill>
                <a:effectLst/>
                <a:latin typeface="+mn-lt"/>
                <a:ea typeface="+mn-ea"/>
                <a:cs typeface="+mn-cs"/>
                <a:hlinkClick r:id="rId3"/>
              </a:rPr>
              <a:t>SAM</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15.09%</a:t>
            </a:r>
          </a:p>
          <a:p>
            <a:pPr fontAlgn="t"/>
            <a:r>
              <a:rPr lang="en-US" sz="1200" b="0" i="0" kern="1200" dirty="0" smtClean="0">
                <a:solidFill>
                  <a:schemeClr val="tx1"/>
                </a:solidFill>
                <a:effectLst/>
                <a:latin typeface="+mn-lt"/>
                <a:ea typeface="+mn-ea"/>
                <a:cs typeface="+mn-cs"/>
              </a:rPr>
              <a:t>67</a:t>
            </a:r>
          </a:p>
          <a:p>
            <a:pPr fontAlgn="t"/>
            <a:r>
              <a:rPr lang="en-US" sz="1200" b="0" i="0" u="none" strike="noStrike" kern="1200" dirty="0" smtClean="0">
                <a:solidFill>
                  <a:schemeClr val="tx1"/>
                </a:solidFill>
                <a:effectLst/>
                <a:latin typeface="+mn-lt"/>
                <a:ea typeface="+mn-ea"/>
                <a:cs typeface="+mn-cs"/>
                <a:hlinkClick r:id="rId3"/>
              </a:rPr>
              <a:t>SAO</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13.51%</a:t>
            </a:r>
          </a:p>
          <a:p>
            <a:pPr fontAlgn="t"/>
            <a:r>
              <a:rPr lang="en-US" sz="1200" b="0" i="0" kern="1200" dirty="0" smtClean="0">
                <a:solidFill>
                  <a:schemeClr val="tx1"/>
                </a:solidFill>
                <a:effectLst/>
                <a:latin typeface="+mn-lt"/>
                <a:ea typeface="+mn-ea"/>
                <a:cs typeface="+mn-cs"/>
              </a:rPr>
              <a:t>60</a:t>
            </a:r>
          </a:p>
          <a:p>
            <a:pPr fontAlgn="t"/>
            <a:r>
              <a:rPr lang="en-US" sz="1200" b="0" i="0" u="none" strike="noStrike" kern="1200" dirty="0" smtClean="0">
                <a:solidFill>
                  <a:schemeClr val="tx1"/>
                </a:solidFill>
                <a:effectLst/>
                <a:latin typeface="+mn-lt"/>
                <a:ea typeface="+mn-ea"/>
                <a:cs typeface="+mn-cs"/>
                <a:hlinkClick r:id="rId3"/>
              </a:rPr>
              <a:t>Extra</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11.94%</a:t>
            </a:r>
          </a:p>
          <a:p>
            <a:pPr fontAlgn="t"/>
            <a:r>
              <a:rPr lang="en-US" sz="1200" b="0" i="0" kern="1200" dirty="0" smtClean="0">
                <a:solidFill>
                  <a:schemeClr val="tx1"/>
                </a:solidFill>
                <a:effectLst/>
                <a:latin typeface="+mn-lt"/>
                <a:ea typeface="+mn-ea"/>
                <a:cs typeface="+mn-cs"/>
              </a:rPr>
              <a:t>53</a:t>
            </a:r>
          </a:p>
          <a:p>
            <a:pPr fontAlgn="t"/>
            <a:r>
              <a:rPr lang="en-US" sz="1200" b="0" i="0" u="none" strike="noStrike" kern="1200" dirty="0" smtClean="0">
                <a:solidFill>
                  <a:schemeClr val="tx1"/>
                </a:solidFill>
                <a:effectLst/>
                <a:latin typeface="+mn-lt"/>
                <a:ea typeface="+mn-ea"/>
                <a:cs typeface="+mn-cs"/>
                <a:hlinkClick r:id="rId3"/>
              </a:rPr>
              <a:t>Teacher</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10.36%</a:t>
            </a:r>
          </a:p>
          <a:p>
            <a:pPr fontAlgn="t"/>
            <a:r>
              <a:rPr lang="en-US" sz="1200" b="0" i="0" kern="1200" dirty="0" smtClean="0">
                <a:solidFill>
                  <a:schemeClr val="tx1"/>
                </a:solidFill>
                <a:effectLst/>
                <a:latin typeface="+mn-lt"/>
                <a:ea typeface="+mn-ea"/>
                <a:cs typeface="+mn-cs"/>
              </a:rPr>
              <a:t>46</a:t>
            </a:r>
          </a:p>
          <a:p>
            <a:pPr fontAlgn="t"/>
            <a:r>
              <a:rPr lang="en-US" sz="1200" b="0" i="0" u="none" strike="noStrike" kern="1200" dirty="0" smtClean="0">
                <a:solidFill>
                  <a:schemeClr val="tx1"/>
                </a:solidFill>
                <a:effectLst/>
                <a:latin typeface="+mn-lt"/>
                <a:ea typeface="+mn-ea"/>
                <a:cs typeface="+mn-cs"/>
                <a:hlinkClick r:id="rId3"/>
              </a:rPr>
              <a:t>Teaching Principal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9.46%</a:t>
            </a:r>
          </a:p>
          <a:p>
            <a:pPr fontAlgn="t"/>
            <a:r>
              <a:rPr lang="en-US" sz="1200" b="0" i="0" kern="1200" dirty="0" smtClean="0">
                <a:solidFill>
                  <a:schemeClr val="tx1"/>
                </a:solidFill>
                <a:effectLst/>
                <a:latin typeface="+mn-lt"/>
                <a:ea typeface="+mn-ea"/>
                <a:cs typeface="+mn-cs"/>
              </a:rPr>
              <a:t>42</a:t>
            </a:r>
          </a:p>
          <a:p>
            <a:pPr fontAlgn="t"/>
            <a:r>
              <a:rPr lang="en-US" sz="1200" b="0" i="0" u="none" strike="noStrike" kern="1200" dirty="0" smtClean="0">
                <a:solidFill>
                  <a:schemeClr val="tx1"/>
                </a:solidFill>
                <a:effectLst/>
                <a:latin typeface="+mn-lt"/>
                <a:ea typeface="+mn-ea"/>
                <a:cs typeface="+mn-cs"/>
                <a:hlinkClick r:id="rId3"/>
              </a:rPr>
              <a:t>Business Manager</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9.01%</a:t>
            </a:r>
          </a:p>
          <a:p>
            <a:pPr fontAlgn="t"/>
            <a:r>
              <a:rPr lang="en-US" sz="1200" b="0" i="0" kern="1200" dirty="0" smtClean="0">
                <a:solidFill>
                  <a:schemeClr val="tx1"/>
                </a:solidFill>
                <a:effectLst/>
                <a:latin typeface="+mn-lt"/>
                <a:ea typeface="+mn-ea"/>
                <a:cs typeface="+mn-cs"/>
              </a:rPr>
              <a:t>40</a:t>
            </a:r>
          </a:p>
          <a:p>
            <a:pPr fontAlgn="t"/>
            <a:r>
              <a:rPr lang="en-US" sz="1200" b="0" i="0" u="none" strike="noStrike" kern="1200" dirty="0" smtClean="0">
                <a:solidFill>
                  <a:schemeClr val="tx1"/>
                </a:solidFill>
                <a:effectLst/>
                <a:latin typeface="+mn-lt"/>
                <a:ea typeface="+mn-ea"/>
                <a:cs typeface="+mn-cs"/>
                <a:hlinkClick r:id="rId3"/>
              </a:rPr>
              <a:t>Work Load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8.78%</a:t>
            </a:r>
          </a:p>
          <a:p>
            <a:pPr fontAlgn="t"/>
            <a:r>
              <a:rPr lang="en-US" sz="1200" b="0" i="0" kern="1200" dirty="0" smtClean="0">
                <a:solidFill>
                  <a:schemeClr val="tx1"/>
                </a:solidFill>
                <a:effectLst/>
                <a:latin typeface="+mn-lt"/>
                <a:ea typeface="+mn-ea"/>
                <a:cs typeface="+mn-cs"/>
              </a:rPr>
              <a:t>39</a:t>
            </a:r>
          </a:p>
          <a:p>
            <a:pPr fontAlgn="t"/>
            <a:r>
              <a:rPr lang="en-US" sz="1200" b="0" i="0" u="none" strike="noStrike" kern="1200" dirty="0" smtClean="0">
                <a:solidFill>
                  <a:schemeClr val="tx1"/>
                </a:solidFill>
                <a:effectLst/>
                <a:latin typeface="+mn-lt"/>
                <a:ea typeface="+mn-ea"/>
                <a:cs typeface="+mn-cs"/>
                <a:hlinkClick r:id="rId3"/>
              </a:rPr>
              <a:t>Executive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8.78%</a:t>
            </a:r>
          </a:p>
          <a:p>
            <a:pPr fontAlgn="t"/>
            <a:r>
              <a:rPr lang="en-US" sz="1200" b="0" i="0" kern="1200" dirty="0" smtClean="0">
                <a:solidFill>
                  <a:schemeClr val="tx1"/>
                </a:solidFill>
                <a:effectLst/>
                <a:latin typeface="+mn-lt"/>
                <a:ea typeface="+mn-ea"/>
                <a:cs typeface="+mn-cs"/>
              </a:rPr>
              <a:t>39</a:t>
            </a:r>
          </a:p>
          <a:p>
            <a:pPr fontAlgn="t"/>
            <a:r>
              <a:rPr lang="en-US" sz="1200" b="0" i="0" u="none" strike="noStrike" kern="1200" dirty="0" smtClean="0">
                <a:solidFill>
                  <a:schemeClr val="tx1"/>
                </a:solidFill>
                <a:effectLst/>
                <a:latin typeface="+mn-lt"/>
                <a:ea typeface="+mn-ea"/>
                <a:cs typeface="+mn-cs"/>
                <a:hlinkClick r:id="rId3"/>
              </a:rPr>
              <a:t>Additional SASS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7.43%</a:t>
            </a:r>
          </a:p>
          <a:p>
            <a:pPr fontAlgn="t"/>
            <a:r>
              <a:rPr lang="en-US" sz="1200" b="0" i="0" kern="1200" dirty="0" smtClean="0">
                <a:solidFill>
                  <a:schemeClr val="tx1"/>
                </a:solidFill>
                <a:effectLst/>
                <a:latin typeface="+mn-lt"/>
                <a:ea typeface="+mn-ea"/>
                <a:cs typeface="+mn-cs"/>
              </a:rPr>
              <a:t>33</a:t>
            </a:r>
          </a:p>
          <a:p>
            <a:pPr fontAlgn="t"/>
            <a:r>
              <a:rPr lang="en-US" sz="1200" b="0" i="0" u="none" strike="noStrike" kern="1200" dirty="0" smtClean="0">
                <a:solidFill>
                  <a:schemeClr val="tx1"/>
                </a:solidFill>
                <a:effectLst/>
                <a:latin typeface="+mn-lt"/>
                <a:ea typeface="+mn-ea"/>
                <a:cs typeface="+mn-cs"/>
                <a:hlinkClick r:id="rId3"/>
              </a:rPr>
              <a:t>SASS Staff</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6.53%</a:t>
            </a:r>
          </a:p>
          <a:p>
            <a:pPr fontAlgn="t"/>
            <a:r>
              <a:rPr lang="en-US" sz="1200" b="0" i="0" kern="1200" dirty="0" smtClean="0">
                <a:solidFill>
                  <a:schemeClr val="tx1"/>
                </a:solidFill>
                <a:effectLst/>
                <a:latin typeface="+mn-lt"/>
                <a:ea typeface="+mn-ea"/>
                <a:cs typeface="+mn-cs"/>
              </a:rPr>
              <a:t>29</a:t>
            </a:r>
          </a:p>
          <a:p>
            <a:pPr fontAlgn="t"/>
            <a:r>
              <a:rPr lang="en-US" sz="1200" b="0" i="0" u="none" strike="noStrike" kern="1200" dirty="0" smtClean="0">
                <a:solidFill>
                  <a:schemeClr val="tx1"/>
                </a:solidFill>
                <a:effectLst/>
                <a:latin typeface="+mn-lt"/>
                <a:ea typeface="+mn-ea"/>
                <a:cs typeface="+mn-cs"/>
                <a:hlinkClick r:id="rId3"/>
              </a:rPr>
              <a:t>School Plan</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4.95%</a:t>
            </a:r>
          </a:p>
          <a:p>
            <a:pPr fontAlgn="t"/>
            <a:r>
              <a:rPr lang="en-US" sz="1200" b="0" i="0" kern="1200" dirty="0" smtClean="0">
                <a:solidFill>
                  <a:schemeClr val="tx1"/>
                </a:solidFill>
                <a:effectLst/>
                <a:latin typeface="+mn-lt"/>
                <a:ea typeface="+mn-ea"/>
                <a:cs typeface="+mn-cs"/>
              </a:rPr>
              <a:t>22</a:t>
            </a:r>
          </a:p>
          <a:p>
            <a:pPr fontAlgn="t"/>
            <a:r>
              <a:rPr lang="en-US" sz="1200" b="0" i="0" u="none" strike="noStrike" kern="1200" dirty="0" smtClean="0">
                <a:solidFill>
                  <a:schemeClr val="tx1"/>
                </a:solidFill>
                <a:effectLst/>
                <a:latin typeface="+mn-lt"/>
                <a:ea typeface="+mn-ea"/>
                <a:cs typeface="+mn-cs"/>
                <a:hlinkClick r:id="rId3"/>
              </a:rPr>
              <a:t>Exec</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4.28%</a:t>
            </a:r>
          </a:p>
          <a:p>
            <a:pPr fontAlgn="t"/>
            <a:r>
              <a:rPr lang="en-US" sz="1200" b="0" i="0" kern="1200" dirty="0" smtClean="0">
                <a:solidFill>
                  <a:schemeClr val="tx1"/>
                </a:solidFill>
                <a:effectLst/>
                <a:latin typeface="+mn-lt"/>
                <a:ea typeface="+mn-ea"/>
                <a:cs typeface="+mn-cs"/>
              </a:rPr>
              <a:t>19</a:t>
            </a:r>
          </a:p>
          <a:p>
            <a:pPr fontAlgn="t"/>
            <a:r>
              <a:rPr lang="en-US" sz="1200" b="0" i="0" u="none" strike="noStrike" kern="1200" dirty="0" smtClean="0">
                <a:solidFill>
                  <a:schemeClr val="tx1"/>
                </a:solidFill>
                <a:effectLst/>
                <a:latin typeface="+mn-lt"/>
                <a:ea typeface="+mn-ea"/>
                <a:cs typeface="+mn-cs"/>
                <a:hlinkClick r:id="rId3"/>
              </a:rPr>
              <a:t>Retired Principal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2.70%</a:t>
            </a:r>
          </a:p>
          <a:p>
            <a:pPr fontAlgn="t"/>
            <a:r>
              <a:rPr lang="en-US" sz="1200" b="0" i="0" kern="1200" dirty="0" smtClean="0">
                <a:solidFill>
                  <a:schemeClr val="tx1"/>
                </a:solidFill>
                <a:effectLst/>
                <a:latin typeface="+mn-lt"/>
                <a:ea typeface="+mn-ea"/>
                <a:cs typeface="+mn-cs"/>
              </a:rPr>
              <a:t>12</a:t>
            </a:r>
          </a:p>
          <a:p>
            <a:pPr fontAlgn="t"/>
            <a:r>
              <a:rPr lang="en-US" sz="1200" b="0" i="0" u="none" strike="noStrike" kern="1200" dirty="0" smtClean="0">
                <a:solidFill>
                  <a:schemeClr val="tx1"/>
                </a:solidFill>
                <a:effectLst/>
                <a:latin typeface="+mn-lt"/>
                <a:ea typeface="+mn-ea"/>
                <a:cs typeface="+mn-cs"/>
                <a:hlinkClick r:id="rId3"/>
              </a:rPr>
              <a:t>Instructional Leader</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2.03%</a:t>
            </a:r>
          </a:p>
          <a:p>
            <a:pPr fontAlgn="t"/>
            <a:r>
              <a:rPr lang="en-US" sz="1200" b="0" i="0" kern="1200" dirty="0" smtClean="0">
                <a:solidFill>
                  <a:schemeClr val="tx1"/>
                </a:solidFill>
                <a:effectLst/>
                <a:latin typeface="+mn-lt"/>
                <a:ea typeface="+mn-ea"/>
                <a:cs typeface="+mn-cs"/>
              </a:rPr>
              <a:t>9</a:t>
            </a:r>
          </a:p>
          <a:p>
            <a:pPr fontAlgn="t"/>
            <a:r>
              <a:rPr lang="en-US" sz="1200" b="0" i="0" u="none" strike="noStrike" kern="1200" dirty="0" smtClean="0">
                <a:solidFill>
                  <a:schemeClr val="tx1"/>
                </a:solidFill>
                <a:effectLst/>
                <a:latin typeface="+mn-lt"/>
                <a:ea typeface="+mn-ea"/>
                <a:cs typeface="+mn-cs"/>
                <a:hlinkClick r:id="rId3"/>
              </a:rPr>
              <a:t>Programs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2.03%</a:t>
            </a:r>
          </a:p>
          <a:p>
            <a:pPr fontAlgn="t"/>
            <a:r>
              <a:rPr lang="en-US" sz="1200" b="0" i="0" kern="1200" dirty="0" smtClean="0">
                <a:solidFill>
                  <a:schemeClr val="tx1"/>
                </a:solidFill>
                <a:effectLst/>
                <a:latin typeface="+mn-lt"/>
                <a:ea typeface="+mn-ea"/>
                <a:cs typeface="+mn-cs"/>
              </a:rPr>
              <a:t>9</a:t>
            </a:r>
          </a:p>
          <a:p>
            <a:pPr fontAlgn="t"/>
            <a:r>
              <a:rPr lang="en-US" sz="1200" b="0" i="0" u="none" strike="noStrike" kern="1200" dirty="0" smtClean="0">
                <a:solidFill>
                  <a:schemeClr val="tx1"/>
                </a:solidFill>
                <a:effectLst/>
                <a:latin typeface="+mn-lt"/>
                <a:ea typeface="+mn-ea"/>
                <a:cs typeface="+mn-cs"/>
                <a:hlinkClick r:id="rId3"/>
              </a:rPr>
              <a:t>New School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1.35%</a:t>
            </a:r>
          </a:p>
          <a:p>
            <a:pPr fontAlgn="t"/>
            <a:r>
              <a:rPr lang="en-US" sz="1200" b="0" i="0" kern="1200" dirty="0" smtClean="0">
                <a:solidFill>
                  <a:schemeClr val="tx1"/>
                </a:solidFill>
                <a:effectLst/>
                <a:latin typeface="+mn-lt"/>
                <a:ea typeface="+mn-ea"/>
                <a:cs typeface="+mn-cs"/>
              </a:rPr>
              <a:t>6</a:t>
            </a:r>
          </a:p>
          <a:p>
            <a:pPr fontAlgn="t"/>
            <a:r>
              <a:rPr lang="en-US" sz="1200" b="0" i="0" u="none" strike="noStrike" kern="1200" dirty="0" smtClean="0">
                <a:solidFill>
                  <a:schemeClr val="tx1"/>
                </a:solidFill>
                <a:effectLst/>
                <a:latin typeface="+mn-lt"/>
                <a:ea typeface="+mn-ea"/>
                <a:cs typeface="+mn-cs"/>
                <a:hlinkClick r:id="rId3"/>
              </a:rPr>
              <a:t>Deputy Principal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1.35%</a:t>
            </a:r>
          </a:p>
          <a:p>
            <a:pPr fontAlgn="t"/>
            <a:r>
              <a:rPr lang="en-US" sz="1200" b="0" i="0" kern="1200" dirty="0" smtClean="0">
                <a:solidFill>
                  <a:schemeClr val="tx1"/>
                </a:solidFill>
                <a:effectLst/>
                <a:latin typeface="+mn-lt"/>
                <a:ea typeface="+mn-ea"/>
                <a:cs typeface="+mn-cs"/>
              </a:rPr>
              <a:t>6</a:t>
            </a:r>
          </a:p>
          <a:p>
            <a:pPr fontAlgn="t"/>
            <a:r>
              <a:rPr lang="en-US" sz="1200" b="0" i="0" u="none" strike="noStrike" kern="1200" dirty="0" smtClean="0">
                <a:solidFill>
                  <a:schemeClr val="tx1"/>
                </a:solidFill>
                <a:effectLst/>
                <a:latin typeface="+mn-lt"/>
                <a:ea typeface="+mn-ea"/>
                <a:cs typeface="+mn-cs"/>
                <a:hlinkClick r:id="rId3"/>
              </a:rPr>
              <a:t>Admin Duties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1.13%</a:t>
            </a:r>
          </a:p>
          <a:p>
            <a:pPr fontAlgn="t"/>
            <a:r>
              <a:rPr lang="en-US" sz="1200" b="0" i="0" kern="1200" dirty="0" smtClean="0">
                <a:solidFill>
                  <a:schemeClr val="tx1"/>
                </a:solidFill>
                <a:effectLst/>
                <a:latin typeface="+mn-lt"/>
                <a:ea typeface="+mn-ea"/>
                <a:cs typeface="+mn-cs"/>
              </a:rPr>
              <a:t>5</a:t>
            </a:r>
          </a:p>
          <a:p>
            <a:pPr fontAlgn="t"/>
            <a:r>
              <a:rPr lang="en-US" sz="1200" b="0" i="0" u="none" strike="noStrike" kern="1200" dirty="0" smtClean="0">
                <a:solidFill>
                  <a:schemeClr val="tx1"/>
                </a:solidFill>
                <a:effectLst/>
                <a:latin typeface="+mn-lt"/>
                <a:ea typeface="+mn-ea"/>
                <a:cs typeface="+mn-cs"/>
                <a:hlinkClick r:id="rId3"/>
              </a:rPr>
              <a:t>Limited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1.13%</a:t>
            </a:r>
          </a:p>
          <a:p>
            <a:pPr fontAlgn="t"/>
            <a:r>
              <a:rPr lang="en-US" sz="1200" b="0" i="0" kern="1200" dirty="0" smtClean="0">
                <a:solidFill>
                  <a:schemeClr val="tx1"/>
                </a:solidFill>
                <a:effectLst/>
                <a:latin typeface="+mn-lt"/>
                <a:ea typeface="+mn-ea"/>
                <a:cs typeface="+mn-cs"/>
              </a:rPr>
              <a:t>5</a:t>
            </a:r>
          </a:p>
          <a:p>
            <a:pPr fontAlgn="t"/>
            <a:r>
              <a:rPr lang="en-US" sz="1200" b="0" i="0" u="none" strike="noStrike" kern="1200" dirty="0" smtClean="0">
                <a:solidFill>
                  <a:schemeClr val="tx1"/>
                </a:solidFill>
                <a:effectLst/>
                <a:latin typeface="+mn-lt"/>
                <a:ea typeface="+mn-ea"/>
                <a:cs typeface="+mn-cs"/>
                <a:hlinkClick r:id="rId3"/>
              </a:rPr>
              <a:t>Professional Learning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0.90%</a:t>
            </a:r>
          </a:p>
          <a:p>
            <a:pPr fontAlgn="t"/>
            <a:r>
              <a:rPr lang="en-US" sz="1200" b="0" i="0" kern="1200" dirty="0" smtClean="0">
                <a:solidFill>
                  <a:schemeClr val="tx1"/>
                </a:solidFill>
                <a:effectLst/>
                <a:latin typeface="+mn-lt"/>
                <a:ea typeface="+mn-ea"/>
                <a:cs typeface="+mn-cs"/>
              </a:rPr>
              <a:t>4</a:t>
            </a:r>
          </a:p>
          <a:p>
            <a:pPr fontAlgn="t"/>
            <a:r>
              <a:rPr lang="en-US" sz="1200" b="0" i="0" u="none" strike="noStrike" kern="1200" dirty="0" smtClean="0">
                <a:solidFill>
                  <a:schemeClr val="tx1"/>
                </a:solidFill>
                <a:effectLst/>
                <a:latin typeface="+mn-lt"/>
                <a:ea typeface="+mn-ea"/>
                <a:cs typeface="+mn-cs"/>
                <a:hlinkClick r:id="rId3"/>
              </a:rPr>
              <a:t>Stress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0.90%</a:t>
            </a:r>
          </a:p>
          <a:p>
            <a:pPr fontAlgn="t"/>
            <a:r>
              <a:rPr lang="en-US" sz="1200" b="0" i="0" kern="1200" dirty="0" smtClean="0">
                <a:solidFill>
                  <a:schemeClr val="tx1"/>
                </a:solidFill>
                <a:effectLst/>
                <a:latin typeface="+mn-lt"/>
                <a:ea typeface="+mn-ea"/>
                <a:cs typeface="+mn-cs"/>
              </a:rPr>
              <a:t>4</a:t>
            </a:r>
          </a:p>
          <a:p>
            <a:pPr fontAlgn="t"/>
            <a:r>
              <a:rPr lang="en-US" sz="1200" b="0" i="0" u="none" strike="noStrike" kern="1200" dirty="0" smtClean="0">
                <a:solidFill>
                  <a:schemeClr val="tx1"/>
                </a:solidFill>
                <a:effectLst/>
                <a:latin typeface="+mn-lt"/>
                <a:ea typeface="+mn-ea"/>
                <a:cs typeface="+mn-cs"/>
                <a:hlinkClick r:id="rId3"/>
              </a:rPr>
              <a:t>DP Position</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0.45%</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Combined with QTSS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0.45%</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Employed an SLSO</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0.45%</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Educational Leadership</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0.45%</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New Systems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0.45%</a:t>
            </a:r>
          </a:p>
          <a:p>
            <a:pPr fontAlgn="t"/>
            <a:r>
              <a:rPr lang="en-US" sz="1200" b="0" i="0" kern="1200" dirty="0" smtClean="0">
                <a:solidFill>
                  <a:schemeClr val="tx1"/>
                </a:solidFill>
                <a:effectLst/>
                <a:latin typeface="+mn-lt"/>
                <a:ea typeface="+mn-ea"/>
                <a:cs typeface="+mn-cs"/>
              </a:rPr>
              <a:t>2</a:t>
            </a:r>
          </a:p>
          <a:p>
            <a:pPr fontAlgn="t"/>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s</a:t>
            </a:r>
          </a:p>
          <a:p>
            <a:pPr fontAlgn="t"/>
            <a:r>
              <a:rPr lang="en-US" sz="1200" b="0" i="0" u="none" strike="noStrike" kern="1200" dirty="0" smtClean="0">
                <a:solidFill>
                  <a:schemeClr val="tx1"/>
                </a:solidFill>
                <a:effectLst/>
                <a:latin typeface="+mn-lt"/>
                <a:ea typeface="+mn-ea"/>
                <a:cs typeface="+mn-cs"/>
                <a:hlinkClick r:id="rId3"/>
              </a:rPr>
              <a:t>+ New Tag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No tags</a:t>
            </a:r>
          </a:p>
          <a:p>
            <a:pPr fontAlgn="t"/>
            <a:r>
              <a:rPr lang="en-US" sz="1200" b="0" i="0" u="none" strike="noStrike" kern="1200" dirty="0" smtClean="0">
                <a:solidFill>
                  <a:schemeClr val="tx1"/>
                </a:solidFill>
                <a:effectLst/>
                <a:latin typeface="+mn-lt"/>
                <a:ea typeface="+mn-ea"/>
                <a:cs typeface="+mn-cs"/>
                <a:hlinkClick r:id="rId3"/>
              </a:rPr>
              <a:t>Untagged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100%</a:t>
            </a:r>
          </a:p>
          <a:p>
            <a:pPr fontAlgn="t"/>
            <a:r>
              <a:rPr lang="en-US" sz="1200" b="0" i="0" kern="1200" dirty="0" smtClean="0">
                <a:solidFill>
                  <a:schemeClr val="tx1"/>
                </a:solidFill>
                <a:effectLst/>
                <a:latin typeface="+mn-lt"/>
                <a:ea typeface="+mn-ea"/>
                <a:cs typeface="+mn-cs"/>
              </a:rPr>
              <a:t>444</a:t>
            </a:r>
          </a:p>
          <a:p>
            <a:pPr fontAlgn="t"/>
            <a:r>
              <a:rPr lang="en-US" sz="1200" b="0" i="0" u="none" strike="noStrike" kern="1200" dirty="0" smtClean="0">
                <a:solidFill>
                  <a:schemeClr val="tx1"/>
                </a:solidFill>
                <a:effectLst/>
                <a:latin typeface="+mn-lt"/>
                <a:ea typeface="+mn-ea"/>
                <a:cs typeface="+mn-cs"/>
                <a:hlinkClick r:id="rId3"/>
              </a:rPr>
              <a:t>View all</a:t>
            </a: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DC3367E-1DC1-3E43-A44B-F8177CB6E518}" type="slidenum">
              <a:rPr lang="en-US" smtClean="0"/>
              <a:t>2</a:t>
            </a:fld>
            <a:endParaRPr lang="en-US"/>
          </a:p>
        </p:txBody>
      </p:sp>
    </p:spTree>
    <p:extLst>
      <p:ext uri="{BB962C8B-B14F-4D97-AF65-F5344CB8AC3E}">
        <p14:creationId xmlns:p14="http://schemas.microsoft.com/office/powerpoint/2010/main" val="1673694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13</a:t>
            </a:fld>
            <a:endParaRPr lang="en-US"/>
          </a:p>
        </p:txBody>
      </p:sp>
    </p:spTree>
    <p:extLst>
      <p:ext uri="{BB962C8B-B14F-4D97-AF65-F5344CB8AC3E}">
        <p14:creationId xmlns:p14="http://schemas.microsoft.com/office/powerpoint/2010/main" val="4258459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smtClean="0">
                <a:solidFill>
                  <a:schemeClr val="tx1"/>
                </a:solidFill>
                <a:effectLst/>
                <a:latin typeface="+mn-lt"/>
                <a:ea typeface="+mn-ea"/>
                <a:cs typeface="+mn-cs"/>
              </a:rPr>
              <a:t>Combined with QTSS allocation to release Deputy Principals to have class time team teaching. An Assistant Principal Administration has been created to completed tasks across the school.</a:t>
            </a:r>
          </a:p>
          <a:p>
            <a:pPr fontAlgn="t"/>
            <a:r>
              <a:rPr lang="en-US" sz="1200" b="0" i="0" kern="1200" dirty="0" smtClean="0">
                <a:solidFill>
                  <a:schemeClr val="tx1"/>
                </a:solidFill>
                <a:effectLst/>
                <a:latin typeface="+mn-lt"/>
                <a:ea typeface="+mn-ea"/>
                <a:cs typeface="+mn-cs"/>
              </a:rPr>
              <a:t>3/29/2018 9:30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employed 2 days a week a skilled SAO to do the budget tool and monthly SAP reconciliation with the budget and reports with each other. She also does NCDD, enters tree audit, mail merges for certificates, WWCC, mandatory training checks for all staff, check on casuals </a:t>
            </a:r>
            <a:r>
              <a:rPr lang="en-US" sz="1200" b="0" i="0" kern="1200" dirty="0" err="1" smtClean="0">
                <a:solidFill>
                  <a:schemeClr val="tx1"/>
                </a:solidFill>
                <a:effectLst/>
                <a:latin typeface="+mn-lt"/>
                <a:ea typeface="+mn-ea"/>
                <a:cs typeface="+mn-cs"/>
              </a:rPr>
              <a:t>ecpc</a:t>
            </a:r>
            <a:r>
              <a:rPr lang="en-US" sz="1200" b="0" i="0" kern="1200" dirty="0" smtClean="0">
                <a:solidFill>
                  <a:schemeClr val="tx1"/>
                </a:solidFill>
                <a:effectLst/>
                <a:latin typeface="+mn-lt"/>
                <a:ea typeface="+mn-ea"/>
                <a:cs typeface="+mn-cs"/>
              </a:rPr>
              <a:t> and training, sorting of many excel type </a:t>
            </a:r>
            <a:r>
              <a:rPr lang="en-US" sz="1200" b="0" i="0" kern="1200" dirty="0" err="1" smtClean="0">
                <a:solidFill>
                  <a:schemeClr val="tx1"/>
                </a:solidFill>
                <a:effectLst/>
                <a:latin typeface="+mn-lt"/>
                <a:ea typeface="+mn-ea"/>
                <a:cs typeface="+mn-cs"/>
              </a:rPr>
              <a:t>cata</a:t>
            </a:r>
            <a:r>
              <a:rPr lang="en-US" sz="1200" b="0" i="0" kern="1200" dirty="0" smtClean="0">
                <a:solidFill>
                  <a:schemeClr val="tx1"/>
                </a:solidFill>
                <a:effectLst/>
                <a:latin typeface="+mn-lt"/>
                <a:ea typeface="+mn-ea"/>
                <a:cs typeface="+mn-cs"/>
              </a:rPr>
              <a:t> checks for the DoE. 1 day a week I employ a Communications Officer to design mugs, teaspoons, website, photos of anaphylaxis students and new students for reports, stationery, covers for ASR and school Plan </a:t>
            </a:r>
            <a:r>
              <a:rPr lang="en-US" sz="1200" b="0" i="0" kern="1200" dirty="0" err="1" smtClean="0">
                <a:solidFill>
                  <a:schemeClr val="tx1"/>
                </a:solidFill>
                <a:effectLst/>
                <a:latin typeface="+mn-lt"/>
                <a:ea typeface="+mn-ea"/>
                <a:cs typeface="+mn-cs"/>
              </a:rPr>
              <a:t>etc</a:t>
            </a:r>
            <a:r>
              <a:rPr lang="en-US" sz="1200" b="0" i="0" kern="1200" dirty="0" smtClean="0">
                <a:solidFill>
                  <a:schemeClr val="tx1"/>
                </a:solidFill>
                <a:effectLst/>
                <a:latin typeface="+mn-lt"/>
                <a:ea typeface="+mn-ea"/>
                <a:cs typeface="+mn-cs"/>
              </a:rPr>
              <a:t> An essential resource to keep me sane!!!!!!</a:t>
            </a:r>
          </a:p>
          <a:p>
            <a:pPr fontAlgn="t"/>
            <a:r>
              <a:rPr lang="en-US" sz="1200" b="0" i="0" kern="1200" dirty="0" smtClean="0">
                <a:solidFill>
                  <a:schemeClr val="tx1"/>
                </a:solidFill>
                <a:effectLst/>
                <a:latin typeface="+mn-lt"/>
                <a:ea typeface="+mn-ea"/>
                <a:cs typeface="+mn-cs"/>
              </a:rPr>
              <a:t>3/28/2018 12:01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Our funds allowed us to employ a Business Manager 2 days a week.</a:t>
            </a:r>
          </a:p>
          <a:p>
            <a:pPr fontAlgn="t"/>
            <a:r>
              <a:rPr lang="en-US" sz="1200" b="0" i="0" kern="1200" dirty="0" smtClean="0">
                <a:solidFill>
                  <a:schemeClr val="tx1"/>
                </a:solidFill>
                <a:effectLst/>
                <a:latin typeface="+mn-lt"/>
                <a:ea typeface="+mn-ea"/>
                <a:cs typeface="+mn-cs"/>
              </a:rPr>
              <a:t>3/28/2018 10:28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 three Newcastle Schools (SSP) have combined funding to provide additional support in the areas of WHS compliance and Risk Assessments along with liaison with Assisted School Travel.</a:t>
            </a:r>
          </a:p>
          <a:p>
            <a:pPr fontAlgn="t"/>
            <a:r>
              <a:rPr lang="en-US" sz="1200" b="0" i="0" kern="1200" dirty="0" smtClean="0">
                <a:solidFill>
                  <a:schemeClr val="tx1"/>
                </a:solidFill>
                <a:effectLst/>
                <a:latin typeface="+mn-lt"/>
                <a:ea typeface="+mn-ea"/>
                <a:cs typeface="+mn-cs"/>
              </a:rPr>
              <a:t>3/28/2018 9:05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Have a pool - using it to employ my GA more so I am not dealing with pool issues - only have a GA 2 days a week Also use some for office staff - routine things like typing minutes, doing pays for ASTP. All low level, time consuming things I had no one else to use to to them, freeing me up for ... working in educational things!</a:t>
            </a:r>
          </a:p>
          <a:p>
            <a:pPr fontAlgn="t"/>
            <a:r>
              <a:rPr lang="en-US" sz="1200" b="0" i="0" kern="1200" dirty="0" smtClean="0">
                <a:solidFill>
                  <a:schemeClr val="tx1"/>
                </a:solidFill>
                <a:effectLst/>
                <a:latin typeface="+mn-lt"/>
                <a:ea typeface="+mn-ea"/>
                <a:cs typeface="+mn-cs"/>
              </a:rPr>
              <a:t>3/28/2018 7:35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have a job share situation for our SAM position. We use the money to pay for one of the SAMs to come in on the same day as other SAM so they overlap one day. This is our finance meeting day. We spend 2 1/2 hours getting our finance, budget, SAO job allocations </a:t>
            </a:r>
            <a:r>
              <a:rPr lang="en-US" sz="1200" b="0" i="0" kern="1200" dirty="0" err="1" smtClean="0">
                <a:solidFill>
                  <a:schemeClr val="tx1"/>
                </a:solidFill>
                <a:effectLst/>
                <a:latin typeface="+mn-lt"/>
                <a:ea typeface="+mn-ea"/>
                <a:cs typeface="+mn-cs"/>
              </a:rPr>
              <a:t>organised</a:t>
            </a:r>
            <a:r>
              <a:rPr lang="en-US" sz="1200" b="0" i="0" kern="1200" dirty="0" smtClean="0">
                <a:solidFill>
                  <a:schemeClr val="tx1"/>
                </a:solidFill>
                <a:effectLst/>
                <a:latin typeface="+mn-lt"/>
                <a:ea typeface="+mn-ea"/>
                <a:cs typeface="+mn-cs"/>
              </a:rPr>
              <a:t>. Also helps with continuity for rest of admin staff.</a:t>
            </a:r>
          </a:p>
          <a:p>
            <a:pPr fontAlgn="t"/>
            <a:r>
              <a:rPr lang="en-US" sz="1200" b="0" i="0" kern="1200" dirty="0" smtClean="0">
                <a:solidFill>
                  <a:schemeClr val="tx1"/>
                </a:solidFill>
                <a:effectLst/>
                <a:latin typeface="+mn-lt"/>
                <a:ea typeface="+mn-ea"/>
                <a:cs typeface="+mn-cs"/>
              </a:rPr>
              <a:t>3/28/2018 6:08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Doesn't help me per se, helps my school.....</a:t>
            </a:r>
          </a:p>
          <a:p>
            <a:pPr fontAlgn="t"/>
            <a:r>
              <a:rPr lang="en-US" sz="1200" b="0" i="0" kern="1200" dirty="0" smtClean="0">
                <a:solidFill>
                  <a:schemeClr val="tx1"/>
                </a:solidFill>
                <a:effectLst/>
                <a:latin typeface="+mn-lt"/>
                <a:ea typeface="+mn-ea"/>
                <a:cs typeface="+mn-cs"/>
              </a:rPr>
              <a:t>3/27/2018 9:06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Consultant re WHS</a:t>
            </a:r>
          </a:p>
          <a:p>
            <a:pPr fontAlgn="t"/>
            <a:r>
              <a:rPr lang="en-US" sz="1200" b="0" i="0" kern="1200" dirty="0" smtClean="0">
                <a:solidFill>
                  <a:schemeClr val="tx1"/>
                </a:solidFill>
                <a:effectLst/>
                <a:latin typeface="+mn-lt"/>
                <a:ea typeface="+mn-ea"/>
                <a:cs typeface="+mn-cs"/>
              </a:rPr>
              <a:t>3/27/2018 8:13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School Admin Officer is employed 1 day per week to support me with preparing admin activities for me to endorse.</a:t>
            </a:r>
          </a:p>
          <a:p>
            <a:pPr fontAlgn="t"/>
            <a:r>
              <a:rPr lang="en-US" sz="1200" b="0" i="0" kern="1200" dirty="0" smtClean="0">
                <a:solidFill>
                  <a:schemeClr val="tx1"/>
                </a:solidFill>
                <a:effectLst/>
                <a:latin typeface="+mn-lt"/>
                <a:ea typeface="+mn-ea"/>
                <a:cs typeface="+mn-cs"/>
              </a:rPr>
              <a:t>3/27/2018 7:00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 days per week business manager</a:t>
            </a:r>
          </a:p>
          <a:p>
            <a:pPr fontAlgn="t"/>
            <a:r>
              <a:rPr lang="en-US" sz="1200" b="0" i="0" kern="1200" dirty="0" smtClean="0">
                <a:solidFill>
                  <a:schemeClr val="tx1"/>
                </a:solidFill>
                <a:effectLst/>
                <a:latin typeface="+mn-lt"/>
                <a:ea typeface="+mn-ea"/>
                <a:cs typeface="+mn-cs"/>
              </a:rPr>
              <a:t>3/27/2018 6:45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also employed a SAO a day a week but couldn't choose 2 options.</a:t>
            </a:r>
          </a:p>
          <a:p>
            <a:pPr fontAlgn="t"/>
            <a:r>
              <a:rPr lang="en-US" sz="1200" b="0" i="0" kern="1200" dirty="0" smtClean="0">
                <a:solidFill>
                  <a:schemeClr val="tx1"/>
                </a:solidFill>
                <a:effectLst/>
                <a:latin typeface="+mn-lt"/>
                <a:ea typeface="+mn-ea"/>
                <a:cs typeface="+mn-cs"/>
              </a:rPr>
              <a:t>3/27/2018 6:40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Support the principal in terms managing the school</a:t>
            </a:r>
          </a:p>
          <a:p>
            <a:pPr fontAlgn="t"/>
            <a:r>
              <a:rPr lang="en-US" sz="1200" b="0" i="0" kern="1200" dirty="0" smtClean="0">
                <a:solidFill>
                  <a:schemeClr val="tx1"/>
                </a:solidFill>
                <a:effectLst/>
                <a:latin typeface="+mn-lt"/>
                <a:ea typeface="+mn-ea"/>
                <a:cs typeface="+mn-cs"/>
              </a:rPr>
              <a:t>3/27/2018 5:30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s</a:t>
            </a:r>
          </a:p>
          <a:p>
            <a:pPr fontAlgn="t"/>
            <a:r>
              <a:rPr lang="en-US" sz="1200" b="0" i="0" u="none" strike="noStrike" kern="1200" dirty="0" smtClean="0">
                <a:solidFill>
                  <a:schemeClr val="tx1"/>
                </a:solidFill>
                <a:effectLst/>
                <a:latin typeface="+mn-lt"/>
                <a:ea typeface="+mn-ea"/>
                <a:cs typeface="+mn-cs"/>
                <a:hlinkClick r:id="rId3"/>
              </a:rPr>
              <a:t>Cloud View</a:t>
            </a:r>
            <a:endParaRPr lang="en-US" sz="1200" b="0" i="0" u="none" strike="noStrike" kern="1200" dirty="0" smtClean="0">
              <a:solidFill>
                <a:schemeClr val="tx1"/>
              </a:solidFill>
              <a:effectLst/>
              <a:latin typeface="+mn-lt"/>
              <a:ea typeface="+mn-ea"/>
              <a:cs typeface="+mn-cs"/>
            </a:endParaRPr>
          </a:p>
          <a:p>
            <a:pPr fontAlgn="t"/>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3"/>
              </a:rPr>
              <a:t>SAO</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25%</a:t>
            </a:r>
          </a:p>
          <a:p>
            <a:r>
              <a:rPr lang="en-US" sz="1200" b="0" i="0" kern="1200" dirty="0" smtClean="0">
                <a:solidFill>
                  <a:schemeClr val="tx1"/>
                </a:solidFill>
                <a:effectLst/>
                <a:latin typeface="+mn-lt"/>
                <a:ea typeface="+mn-ea"/>
                <a:cs typeface="+mn-cs"/>
              </a:rPr>
              <a:t>3</a:t>
            </a:r>
          </a:p>
          <a:p>
            <a:r>
              <a:rPr lang="en-US" sz="1200" b="0" i="0" u="none" strike="noStrike" kern="1200" dirty="0" smtClean="0">
                <a:solidFill>
                  <a:schemeClr val="tx1"/>
                </a:solidFill>
                <a:effectLst/>
                <a:latin typeface="+mn-lt"/>
                <a:ea typeface="+mn-ea"/>
                <a:cs typeface="+mn-cs"/>
                <a:hlinkClick r:id="rId3"/>
              </a:rPr>
              <a:t>Staff</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25%</a:t>
            </a:r>
          </a:p>
          <a:p>
            <a:r>
              <a:rPr lang="en-US" sz="1200" b="0" i="0" kern="1200" dirty="0" smtClean="0">
                <a:solidFill>
                  <a:schemeClr val="tx1"/>
                </a:solidFill>
                <a:effectLst/>
                <a:latin typeface="+mn-lt"/>
                <a:ea typeface="+mn-ea"/>
                <a:cs typeface="+mn-cs"/>
              </a:rPr>
              <a:t>3</a:t>
            </a:r>
          </a:p>
          <a:p>
            <a:r>
              <a:rPr lang="en-US" sz="1200" b="0" i="0" u="none" strike="noStrike" kern="1200" dirty="0" smtClean="0">
                <a:solidFill>
                  <a:schemeClr val="tx1"/>
                </a:solidFill>
                <a:effectLst/>
                <a:latin typeface="+mn-lt"/>
                <a:ea typeface="+mn-ea"/>
                <a:cs typeface="+mn-cs"/>
                <a:hlinkClick r:id="rId3"/>
              </a:rPr>
              <a:t>Business Manager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16.67%</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Admin</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16.67%</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WHS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16.67%</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Principal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16.67%</a:t>
            </a:r>
          </a:p>
          <a:p>
            <a:r>
              <a:rPr lang="en-US" sz="1200" b="0" i="0" kern="1200" dirty="0" smtClean="0">
                <a:solidFill>
                  <a:schemeClr val="tx1"/>
                </a:solidFill>
                <a:effectLst/>
                <a:latin typeface="+mn-lt"/>
                <a:ea typeface="+mn-ea"/>
                <a:cs typeface="+mn-cs"/>
              </a:rPr>
              <a:t>2</a:t>
            </a:r>
          </a:p>
          <a:p>
            <a:pPr fontAlgn="t"/>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C3367E-1DC1-3E43-A44B-F8177CB6E518}" type="slidenum">
              <a:rPr lang="en-US" smtClean="0"/>
              <a:t>14</a:t>
            </a:fld>
            <a:endParaRPr lang="en-US"/>
          </a:p>
        </p:txBody>
      </p:sp>
    </p:spTree>
    <p:extLst>
      <p:ext uri="{BB962C8B-B14F-4D97-AF65-F5344CB8AC3E}">
        <p14:creationId xmlns:p14="http://schemas.microsoft.com/office/powerpoint/2010/main" val="1686584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15</a:t>
            </a:fld>
            <a:endParaRPr lang="en-US"/>
          </a:p>
        </p:txBody>
      </p:sp>
    </p:spTree>
    <p:extLst>
      <p:ext uri="{BB962C8B-B14F-4D97-AF65-F5344CB8AC3E}">
        <p14:creationId xmlns:p14="http://schemas.microsoft.com/office/powerpoint/2010/main" val="774564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smtClean="0">
                <a:effectLst/>
              </a:rPr>
              <a:t>Also used funds (limited as they were) to help fund a community of schools initiative.</a:t>
            </a:r>
          </a:p>
          <a:p>
            <a:pPr fontAlgn="t"/>
            <a:r>
              <a:rPr lang="en-US" sz="1200" b="0" kern="1200" dirty="0" smtClean="0">
                <a:solidFill>
                  <a:schemeClr val="tx1"/>
                </a:solidFill>
                <a:effectLst/>
                <a:latin typeface="+mn-lt"/>
                <a:ea typeface="+mn-ea"/>
                <a:cs typeface="+mn-cs"/>
              </a:rPr>
              <a:t>4/5/2018 5:55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
              </a:rPr>
              <a:t>View respondent's answers</a:t>
            </a:r>
            <a:endParaRPr lang="en-US" dirty="0" smtClean="0">
              <a:effectLst/>
            </a:endParaRPr>
          </a:p>
          <a:p>
            <a:pPr fontAlgn="t"/>
            <a:r>
              <a:rPr lang="en-US" dirty="0" smtClean="0">
                <a:effectLst/>
              </a:rPr>
              <a:t>Use of one SASS day to support Principal by looking after WHS issues, </a:t>
            </a:r>
            <a:r>
              <a:rPr lang="en-US" dirty="0" err="1" smtClean="0">
                <a:effectLst/>
              </a:rPr>
              <a:t>organising</a:t>
            </a:r>
            <a:r>
              <a:rPr lang="en-US" dirty="0" smtClean="0">
                <a:effectLst/>
              </a:rPr>
              <a:t> compliance training and updating WHS Training records and the WHS folder, </a:t>
            </a:r>
            <a:r>
              <a:rPr lang="en-US" dirty="0" err="1" smtClean="0">
                <a:effectLst/>
              </a:rPr>
              <a:t>organising</a:t>
            </a:r>
            <a:r>
              <a:rPr lang="en-US" dirty="0" smtClean="0">
                <a:effectLst/>
              </a:rPr>
              <a:t> and preparing aspects of the newsletter, weekly staff bulletins, updating record cards</a:t>
            </a:r>
          </a:p>
          <a:p>
            <a:pPr fontAlgn="t"/>
            <a:r>
              <a:rPr lang="en-US" sz="1200" b="0" kern="1200" dirty="0" smtClean="0">
                <a:solidFill>
                  <a:schemeClr val="tx1"/>
                </a:solidFill>
                <a:effectLst/>
                <a:latin typeface="+mn-lt"/>
                <a:ea typeface="+mn-ea"/>
                <a:cs typeface="+mn-cs"/>
              </a:rPr>
              <a:t>4/5/2018 4:17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
              </a:rPr>
              <a:t>View respondent's answers</a:t>
            </a:r>
            <a:endParaRPr lang="en-US" dirty="0" smtClean="0">
              <a:effectLst/>
            </a:endParaRPr>
          </a:p>
          <a:p>
            <a:pPr fontAlgn="t"/>
            <a:r>
              <a:rPr lang="en-US" dirty="0" smtClean="0">
                <a:effectLst/>
              </a:rPr>
              <a:t>I have released my SAM to support me in tasks but I have also employed a skilled SASS person to ensure her work load is not effected.</a:t>
            </a:r>
          </a:p>
          <a:p>
            <a:pPr fontAlgn="t"/>
            <a:r>
              <a:rPr lang="en-US" sz="1200" b="0" kern="1200" dirty="0" smtClean="0">
                <a:solidFill>
                  <a:schemeClr val="tx1"/>
                </a:solidFill>
                <a:effectLst/>
                <a:latin typeface="+mn-lt"/>
                <a:ea typeface="+mn-ea"/>
                <a:cs typeface="+mn-cs"/>
              </a:rPr>
              <a:t>4/4/2018 8:30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
              </a:rPr>
              <a:t>View respondent's answers</a:t>
            </a:r>
            <a:endParaRPr lang="en-US" dirty="0" smtClean="0">
              <a:effectLst/>
            </a:endParaRPr>
          </a:p>
          <a:p>
            <a:pPr fontAlgn="t"/>
            <a:r>
              <a:rPr lang="en-US" dirty="0" smtClean="0">
                <a:effectLst/>
              </a:rPr>
              <a:t>Paying for my very capable SAM to do WH&amp;S, finance, maintenance </a:t>
            </a:r>
            <a:r>
              <a:rPr lang="en-US" dirty="0" err="1" smtClean="0">
                <a:effectLst/>
              </a:rPr>
              <a:t>etc</a:t>
            </a:r>
            <a:endParaRPr lang="en-US" dirty="0" smtClean="0">
              <a:effectLst/>
            </a:endParaRPr>
          </a:p>
          <a:p>
            <a:pPr fontAlgn="t"/>
            <a:r>
              <a:rPr lang="en-US" sz="1200" b="0" kern="1200" dirty="0" smtClean="0">
                <a:solidFill>
                  <a:schemeClr val="tx1"/>
                </a:solidFill>
                <a:effectLst/>
                <a:latin typeface="+mn-lt"/>
                <a:ea typeface="+mn-ea"/>
                <a:cs typeface="+mn-cs"/>
              </a:rPr>
              <a:t>4/3/2018 4:55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
              </a:rPr>
              <a:t>View respondent's answers</a:t>
            </a:r>
            <a:endParaRPr lang="en-US" dirty="0" smtClean="0">
              <a:effectLst/>
            </a:endParaRPr>
          </a:p>
          <a:p>
            <a:pPr fontAlgn="t"/>
            <a:r>
              <a:rPr lang="en-US" dirty="0" smtClean="0">
                <a:effectLst/>
              </a:rPr>
              <a:t>SASS personal support for 1 day per week.</a:t>
            </a:r>
          </a:p>
          <a:p>
            <a:pPr fontAlgn="t"/>
            <a:r>
              <a:rPr lang="en-US" sz="1200" b="0" kern="1200" dirty="0" smtClean="0">
                <a:solidFill>
                  <a:schemeClr val="tx1"/>
                </a:solidFill>
                <a:effectLst/>
                <a:latin typeface="+mn-lt"/>
                <a:ea typeface="+mn-ea"/>
                <a:cs typeface="+mn-cs"/>
              </a:rPr>
              <a:t>4/3/2018 12:52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
              </a:rPr>
              <a:t>View respondent's answers</a:t>
            </a:r>
            <a:endParaRPr lang="en-US" dirty="0" smtClean="0">
              <a:effectLst/>
            </a:endParaRPr>
          </a:p>
          <a:p>
            <a:pPr fontAlgn="t"/>
            <a:r>
              <a:rPr lang="en-US" dirty="0" smtClean="0">
                <a:effectLst/>
              </a:rPr>
              <a:t>Relieve me of WHS admin, Newsletter Admin, other menial tasks</a:t>
            </a:r>
          </a:p>
          <a:p>
            <a:pPr fontAlgn="t"/>
            <a:r>
              <a:rPr lang="en-US" sz="1200" b="0" kern="1200" dirty="0" smtClean="0">
                <a:solidFill>
                  <a:schemeClr val="tx1"/>
                </a:solidFill>
                <a:effectLst/>
                <a:latin typeface="+mn-lt"/>
                <a:ea typeface="+mn-ea"/>
                <a:cs typeface="+mn-cs"/>
              </a:rPr>
              <a:t>4/3/2018 10:59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
              </a:rPr>
              <a:t>View respondent's answers</a:t>
            </a:r>
            <a:endParaRPr lang="en-US" dirty="0" smtClean="0">
              <a:effectLst/>
            </a:endParaRPr>
          </a:p>
          <a:p>
            <a:pPr fontAlgn="t"/>
            <a:r>
              <a:rPr lang="en-US" dirty="0" smtClean="0">
                <a:effectLst/>
              </a:rPr>
              <a:t>I have employed a SASS two days a week to assist me with my administrative workload.</a:t>
            </a:r>
          </a:p>
          <a:p>
            <a:pPr fontAlgn="t"/>
            <a:r>
              <a:rPr lang="en-US" sz="1200" b="0" kern="1200" dirty="0" smtClean="0">
                <a:solidFill>
                  <a:schemeClr val="tx1"/>
                </a:solidFill>
                <a:effectLst/>
                <a:latin typeface="+mn-lt"/>
                <a:ea typeface="+mn-ea"/>
                <a:cs typeface="+mn-cs"/>
              </a:rPr>
              <a:t>4/3/2018 8:47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
              </a:rPr>
              <a:t>View respondent's answers</a:t>
            </a:r>
            <a:endParaRPr lang="en-US" dirty="0" smtClean="0">
              <a:effectLst/>
            </a:endParaRPr>
          </a:p>
          <a:p>
            <a:pPr fontAlgn="t"/>
            <a:r>
              <a:rPr lang="en-US" dirty="0" smtClean="0">
                <a:effectLst/>
              </a:rPr>
              <a:t>Current SASS not able to step up to a relieving SAM role for two days a week to enable the SAM to take on Business Manager role. Current SAM is not able to do more. Funds being used for additional SASS time.</a:t>
            </a:r>
          </a:p>
          <a:p>
            <a:pPr fontAlgn="t"/>
            <a:r>
              <a:rPr lang="en-US" sz="1200" b="0" kern="1200" dirty="0" smtClean="0">
                <a:solidFill>
                  <a:schemeClr val="tx1"/>
                </a:solidFill>
                <a:effectLst/>
                <a:latin typeface="+mn-lt"/>
                <a:ea typeface="+mn-ea"/>
                <a:cs typeface="+mn-cs"/>
              </a:rPr>
              <a:t>4/2/2018 10:23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
              </a:rPr>
              <a:t>View respondent's answers</a:t>
            </a:r>
            <a:endParaRPr lang="en-US" dirty="0" smtClean="0">
              <a:effectLst/>
            </a:endParaRPr>
          </a:p>
          <a:p>
            <a:pPr fontAlgn="t"/>
            <a:r>
              <a:rPr lang="en-US" dirty="0" smtClean="0">
                <a:effectLst/>
              </a:rPr>
              <a:t>We have a few hours a day for the sass staff person to complete paper work that the Principal would have to do, but we have also topped up the time with money from our RAM because our allocation wasn't enough.</a:t>
            </a:r>
          </a:p>
          <a:p>
            <a:pPr fontAlgn="t"/>
            <a:r>
              <a:rPr lang="en-US" sz="1200" b="0" kern="1200" dirty="0" smtClean="0">
                <a:solidFill>
                  <a:schemeClr val="tx1"/>
                </a:solidFill>
                <a:effectLst/>
                <a:latin typeface="+mn-lt"/>
                <a:ea typeface="+mn-ea"/>
                <a:cs typeface="+mn-cs"/>
              </a:rPr>
              <a:t>3/30/2018 1:05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
              </a:rPr>
              <a:t>View respondent's answers</a:t>
            </a:r>
            <a:endParaRPr lang="en-US" dirty="0" smtClean="0">
              <a:effectLst/>
            </a:endParaRPr>
          </a:p>
          <a:p>
            <a:pPr fontAlgn="t"/>
            <a:r>
              <a:rPr lang="en-US" dirty="0" smtClean="0">
                <a:effectLst/>
              </a:rPr>
              <a:t>Thank you? I'd like a response that matched or bettered the emerging work loads or a reduction in work load. Pretty sad that we are describing these funds as valuable. Juxtapose this monetary figure to our burgeoning accountability the scales do not balance. I don't want to be grateful for crumbs that make no significant impact. What needs to happen before we get some common sense?</a:t>
            </a:r>
          </a:p>
          <a:p>
            <a:pPr fontAlgn="t"/>
            <a:r>
              <a:rPr lang="en-US" sz="1200" b="0" kern="1200" dirty="0" smtClean="0">
                <a:solidFill>
                  <a:schemeClr val="tx1"/>
                </a:solidFill>
                <a:effectLst/>
                <a:latin typeface="+mn-lt"/>
                <a:ea typeface="+mn-ea"/>
                <a:cs typeface="+mn-cs"/>
              </a:rPr>
              <a:t>3/29/2018 7:13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
              </a:rPr>
              <a:t>View respondent's answers</a:t>
            </a:r>
            <a:endParaRPr lang="en-US" dirty="0" smtClean="0">
              <a:effectLst/>
            </a:endParaRPr>
          </a:p>
          <a:p>
            <a:pPr fontAlgn="t"/>
            <a:r>
              <a:rPr lang="en-US" dirty="0" smtClean="0">
                <a:effectLst/>
              </a:rPr>
              <a:t>2 extra SAO days for administrative duties.</a:t>
            </a:r>
          </a:p>
          <a:p>
            <a:pPr fontAlgn="t"/>
            <a:r>
              <a:rPr lang="en-US" sz="1200" b="0" kern="1200" dirty="0" smtClean="0">
                <a:solidFill>
                  <a:schemeClr val="tx1"/>
                </a:solidFill>
                <a:effectLst/>
                <a:latin typeface="+mn-lt"/>
                <a:ea typeface="+mn-ea"/>
                <a:cs typeface="+mn-cs"/>
              </a:rPr>
              <a:t>3/29/2018 4:19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
              </a:rPr>
              <a:t>View respondent's answers</a:t>
            </a:r>
            <a:endParaRPr lang="en-US" dirty="0" smtClean="0">
              <a:effectLst/>
            </a:endParaRPr>
          </a:p>
          <a:p>
            <a:pPr fontAlgn="t"/>
            <a:r>
              <a:rPr lang="en-US" dirty="0" smtClean="0">
                <a:effectLst/>
              </a:rPr>
              <a:t>I have </a:t>
            </a:r>
            <a:r>
              <a:rPr lang="en-US" dirty="0" err="1" smtClean="0">
                <a:effectLst/>
              </a:rPr>
              <a:t>empolyed</a:t>
            </a:r>
            <a:r>
              <a:rPr lang="en-US" dirty="0" smtClean="0">
                <a:effectLst/>
              </a:rPr>
              <a:t> additional SAO time to perform administrative task like newsletter preparation </a:t>
            </a:r>
            <a:r>
              <a:rPr lang="en-US" dirty="0" err="1" smtClean="0">
                <a:effectLst/>
              </a:rPr>
              <a:t>etc</a:t>
            </a:r>
            <a:r>
              <a:rPr lang="en-US" dirty="0" smtClean="0">
                <a:effectLst/>
              </a:rPr>
              <a:t> so I can focus more on the instructional leadership and teaching and </a:t>
            </a:r>
            <a:r>
              <a:rPr lang="en-US" dirty="0" err="1" smtClean="0">
                <a:effectLst/>
              </a:rPr>
              <a:t>learing</a:t>
            </a:r>
            <a:r>
              <a:rPr lang="en-US" dirty="0" smtClean="0">
                <a:effectLst/>
              </a:rPr>
              <a:t> within the school.</a:t>
            </a:r>
          </a:p>
          <a:p>
            <a:pPr fontAlgn="t"/>
            <a:r>
              <a:rPr lang="en-US" sz="1200" b="0" kern="1200" dirty="0" smtClean="0">
                <a:solidFill>
                  <a:schemeClr val="tx1"/>
                </a:solidFill>
                <a:effectLst/>
                <a:latin typeface="+mn-lt"/>
                <a:ea typeface="+mn-ea"/>
                <a:cs typeface="+mn-cs"/>
              </a:rPr>
              <a:t>3/29/2018 4:13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
              </a:rPr>
              <a:t>View respondent's answers</a:t>
            </a:r>
            <a:endParaRPr lang="en-US" dirty="0" smtClean="0">
              <a:effectLst/>
            </a:endParaRPr>
          </a:p>
          <a:p>
            <a:pPr fontAlgn="t"/>
            <a:r>
              <a:rPr lang="en-US" dirty="0" smtClean="0">
                <a:effectLst/>
              </a:rPr>
              <a:t>The bulk of the funds has been used to buy more SAO time to support my SAM in carrying out tasks in my place- AMU, Public Works, Trees, follow up from Fire Safety Compliance etc. It is allowing my 1.0 SAO to learn to run the very busy Office and us to provide PL and experience to upskill her to become SAM ready- succession planning. The smaller portion has provided some time for executive release to carry out WHS and NESA compliance/accreditation workload. This has allowed me to work collaboratively with Stage teams, Learning Support Teams and individual teachers in a structured and timetabled manner, no interruptions. I have a greater connection with individual needs, stage and school trends and linking them to data analysis. I have a significant number of new teachers this year and already I can see a greater openness, because of my weekly connections, to identifying "I need help/advice" (from me) being seen as the norm not the fear of 'I might be going to get in trouble'.</a:t>
            </a:r>
          </a:p>
          <a:p>
            <a:pPr fontAlgn="t"/>
            <a:r>
              <a:rPr lang="en-US" sz="1200" b="0" kern="1200" dirty="0" smtClean="0">
                <a:solidFill>
                  <a:schemeClr val="tx1"/>
                </a:solidFill>
                <a:effectLst/>
                <a:latin typeface="+mn-lt"/>
                <a:ea typeface="+mn-ea"/>
                <a:cs typeface="+mn-cs"/>
              </a:rPr>
              <a:t>3/29/2018 12:10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
              </a:rPr>
              <a:t>View respondent's answers</a:t>
            </a:r>
            <a:endParaRPr lang="en-US" dirty="0" smtClean="0">
              <a:effectLst/>
            </a:endParaRPr>
          </a:p>
          <a:p>
            <a:pPr fontAlgn="t"/>
            <a:r>
              <a:rPr lang="en-US" dirty="0" smtClean="0">
                <a:effectLst/>
              </a:rPr>
              <a:t>Purchased additional SASS time to release the SAM from some of her duties to assist me with management.</a:t>
            </a:r>
          </a:p>
          <a:p>
            <a:pPr fontAlgn="t"/>
            <a:r>
              <a:rPr lang="en-US" sz="1200" b="0" kern="1200" dirty="0" smtClean="0">
                <a:solidFill>
                  <a:schemeClr val="tx1"/>
                </a:solidFill>
                <a:effectLst/>
                <a:latin typeface="+mn-lt"/>
                <a:ea typeface="+mn-ea"/>
                <a:cs typeface="+mn-cs"/>
              </a:rPr>
              <a:t>3/29/2018 12:04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
              </a:rPr>
              <a:t>View respondent's answers</a:t>
            </a:r>
            <a:endParaRPr lang="en-US" dirty="0" smtClean="0">
              <a:effectLst/>
            </a:endParaRPr>
          </a:p>
          <a:p>
            <a:pPr fontAlgn="t"/>
            <a:r>
              <a:rPr lang="en-US" dirty="0" smtClean="0">
                <a:effectLst/>
              </a:rPr>
              <a:t>3 days/week SAO support reporting directly to the principal</a:t>
            </a:r>
          </a:p>
          <a:p>
            <a:pPr fontAlgn="t"/>
            <a:r>
              <a:rPr lang="en-US" sz="1200" b="0" kern="1200" dirty="0" smtClean="0">
                <a:solidFill>
                  <a:schemeClr val="tx1"/>
                </a:solidFill>
                <a:effectLst/>
                <a:latin typeface="+mn-lt"/>
                <a:ea typeface="+mn-ea"/>
                <a:cs typeface="+mn-cs"/>
              </a:rPr>
              <a:t>3/29/2018 11:37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
              </a:rPr>
              <a:t>View respondent's answers</a:t>
            </a:r>
            <a:endParaRPr lang="en-US" dirty="0" smtClean="0">
              <a:effectLst/>
            </a:endParaRPr>
          </a:p>
          <a:p>
            <a:pPr fontAlgn="t"/>
            <a:r>
              <a:rPr lang="en-US" dirty="0" smtClean="0">
                <a:effectLst/>
              </a:rPr>
              <a:t>Employing additional SASS. 3 days per week.</a:t>
            </a:r>
          </a:p>
          <a:p>
            <a:pPr fontAlgn="t"/>
            <a:r>
              <a:rPr lang="en-US" sz="1200" b="0" kern="1200" dirty="0" smtClean="0">
                <a:solidFill>
                  <a:schemeClr val="tx1"/>
                </a:solidFill>
                <a:effectLst/>
                <a:latin typeface="+mn-lt"/>
                <a:ea typeface="+mn-ea"/>
                <a:cs typeface="+mn-cs"/>
              </a:rPr>
              <a:t>3/29/2018 11:24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
              </a:rPr>
              <a:t>View respondent's answers</a:t>
            </a:r>
            <a:endParaRPr lang="en-US" dirty="0" smtClean="0">
              <a:effectLst/>
            </a:endParaRPr>
          </a:p>
          <a:p>
            <a:pPr fontAlgn="t"/>
            <a:r>
              <a:rPr lang="en-US" dirty="0" smtClean="0">
                <a:effectLst/>
              </a:rPr>
              <a:t>Am using in 2 capacities - regular SASS employed on fortnightly basis till end year. Release of executive to complete school related projects </a:t>
            </a:r>
            <a:r>
              <a:rPr lang="en-US" dirty="0" err="1" smtClean="0">
                <a:effectLst/>
              </a:rPr>
              <a:t>eg</a:t>
            </a:r>
            <a:r>
              <a:rPr lang="en-US" dirty="0" smtClean="0">
                <a:effectLst/>
              </a:rPr>
              <a:t>. SEF / ASR &amp; School Plan as needed.</a:t>
            </a:r>
          </a:p>
          <a:p>
            <a:pPr fontAlgn="t"/>
            <a:r>
              <a:rPr lang="en-US" sz="1200" b="0" kern="1200" dirty="0" smtClean="0">
                <a:solidFill>
                  <a:schemeClr val="tx1"/>
                </a:solidFill>
                <a:effectLst/>
                <a:latin typeface="+mn-lt"/>
                <a:ea typeface="+mn-ea"/>
                <a:cs typeface="+mn-cs"/>
              </a:rPr>
              <a:t>3/29/2018 10:44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0"/>
              </a:rPr>
              <a:t>View respondent's answers</a:t>
            </a:r>
            <a:endParaRPr lang="en-US" dirty="0" smtClean="0">
              <a:effectLst/>
            </a:endParaRPr>
          </a:p>
          <a:p>
            <a:pPr fontAlgn="t"/>
            <a:r>
              <a:rPr lang="en-US" dirty="0" smtClean="0">
                <a:effectLst/>
              </a:rPr>
              <a:t>Additional SASS time to assist with administrative workload</a:t>
            </a:r>
          </a:p>
          <a:p>
            <a:pPr fontAlgn="t"/>
            <a:r>
              <a:rPr lang="en-US" sz="1200" b="0" kern="1200" dirty="0" smtClean="0">
                <a:solidFill>
                  <a:schemeClr val="tx1"/>
                </a:solidFill>
                <a:effectLst/>
                <a:latin typeface="+mn-lt"/>
                <a:ea typeface="+mn-ea"/>
                <a:cs typeface="+mn-cs"/>
              </a:rPr>
              <a:t>3/29/2018 10:32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1"/>
              </a:rPr>
              <a:t>View respondent's answers</a:t>
            </a:r>
            <a:endParaRPr lang="en-US" dirty="0" smtClean="0">
              <a:effectLst/>
            </a:endParaRPr>
          </a:p>
          <a:p>
            <a:pPr fontAlgn="t"/>
            <a:r>
              <a:rPr lang="en-US" dirty="0" smtClean="0">
                <a:effectLst/>
              </a:rPr>
              <a:t>Not enough money to make any difference at all to me. Sass can't do my job</a:t>
            </a:r>
          </a:p>
          <a:p>
            <a:pPr fontAlgn="t"/>
            <a:r>
              <a:rPr lang="en-US" sz="1200" b="0" kern="1200" dirty="0" smtClean="0">
                <a:solidFill>
                  <a:schemeClr val="tx1"/>
                </a:solidFill>
                <a:effectLst/>
                <a:latin typeface="+mn-lt"/>
                <a:ea typeface="+mn-ea"/>
                <a:cs typeface="+mn-cs"/>
              </a:rPr>
              <a:t>3/29/2018 10:17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2"/>
              </a:rPr>
              <a:t>View respondent's answers</a:t>
            </a:r>
            <a:endParaRPr lang="en-US" dirty="0" smtClean="0">
              <a:effectLst/>
            </a:endParaRPr>
          </a:p>
          <a:p>
            <a:pPr fontAlgn="t"/>
            <a:r>
              <a:rPr lang="en-US" dirty="0" smtClean="0">
                <a:effectLst/>
              </a:rPr>
              <a:t>SAM is released one day per week to assist the principal with school financial management.</a:t>
            </a:r>
          </a:p>
          <a:p>
            <a:pPr fontAlgn="t"/>
            <a:r>
              <a:rPr lang="en-US" sz="1200" b="0" kern="1200" dirty="0" smtClean="0">
                <a:solidFill>
                  <a:schemeClr val="tx1"/>
                </a:solidFill>
                <a:effectLst/>
                <a:latin typeface="+mn-lt"/>
                <a:ea typeface="+mn-ea"/>
                <a:cs typeface="+mn-cs"/>
              </a:rPr>
              <a:t>3/29/2018 9:32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3"/>
              </a:rPr>
              <a:t>View respondent's answers</a:t>
            </a:r>
            <a:endParaRPr lang="en-US" dirty="0" smtClean="0">
              <a:effectLst/>
            </a:endParaRPr>
          </a:p>
          <a:p>
            <a:pPr fontAlgn="t"/>
            <a:r>
              <a:rPr lang="en-US" dirty="0" smtClean="0">
                <a:effectLst/>
              </a:rPr>
              <a:t>I have allocated the funding to employ a SAO for an additional day. However now the SAM has been advocating that if she is to perform the duties that other schools are asking a business manager to perform then she should be paid the hourly rate of a business manager for completing those duties. Consequently the SAO should then paid the hourly rate of a SAM if she completes some of the SAM duties. This has really opened up a can of worms! My allocation of only $11 000 will not cover these additional demands of SASS staff. It seems to me that we were better off with me doing those additional admin duties that I thought I could pass over. What is now the solution to this additional problem that has resulted.</a:t>
            </a:r>
          </a:p>
          <a:p>
            <a:pPr fontAlgn="t"/>
            <a:r>
              <a:rPr lang="en-US" sz="1200" b="0" kern="1200" dirty="0" smtClean="0">
                <a:solidFill>
                  <a:schemeClr val="tx1"/>
                </a:solidFill>
                <a:effectLst/>
                <a:latin typeface="+mn-lt"/>
                <a:ea typeface="+mn-ea"/>
                <a:cs typeface="+mn-cs"/>
              </a:rPr>
              <a:t>3/29/2018 8:07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4"/>
              </a:rPr>
              <a:t>View respondent's answers</a:t>
            </a:r>
            <a:endParaRPr lang="en-US" dirty="0" smtClean="0">
              <a:effectLst/>
            </a:endParaRPr>
          </a:p>
          <a:p>
            <a:pPr fontAlgn="t"/>
            <a:r>
              <a:rPr lang="en-US" dirty="0" smtClean="0">
                <a:effectLst/>
              </a:rPr>
              <a:t>Employed a SAO 2-3 </a:t>
            </a:r>
            <a:r>
              <a:rPr lang="en-US" dirty="0" err="1" smtClean="0">
                <a:effectLst/>
              </a:rPr>
              <a:t>dpw</a:t>
            </a:r>
            <a:r>
              <a:rPr lang="en-US" dirty="0" smtClean="0">
                <a:effectLst/>
              </a:rPr>
              <a:t> to assist with </a:t>
            </a:r>
            <a:r>
              <a:rPr lang="en-US" dirty="0" err="1" smtClean="0">
                <a:effectLst/>
              </a:rPr>
              <a:t>MyPL</a:t>
            </a:r>
            <a:r>
              <a:rPr lang="en-US" dirty="0" smtClean="0">
                <a:effectLst/>
              </a:rPr>
              <a:t>, Teacher pays, A-Z tool, WH&amp;S, School Report, School Plan and risk assessments, some school maintenance </a:t>
            </a:r>
            <a:r>
              <a:rPr lang="en-US" dirty="0" err="1" smtClean="0">
                <a:effectLst/>
              </a:rPr>
              <a:t>eg</a:t>
            </a:r>
            <a:r>
              <a:rPr lang="en-US" dirty="0" smtClean="0">
                <a:effectLst/>
              </a:rPr>
              <a:t> quotes </a:t>
            </a:r>
            <a:r>
              <a:rPr lang="en-US" dirty="0" err="1" smtClean="0">
                <a:effectLst/>
              </a:rPr>
              <a:t>etc</a:t>
            </a:r>
            <a:endParaRPr lang="en-US" dirty="0" smtClean="0">
              <a:effectLst/>
            </a:endParaRPr>
          </a:p>
          <a:p>
            <a:pPr fontAlgn="t"/>
            <a:r>
              <a:rPr lang="en-US" sz="1200" b="0" kern="1200" dirty="0" smtClean="0">
                <a:solidFill>
                  <a:schemeClr val="tx1"/>
                </a:solidFill>
                <a:effectLst/>
                <a:latin typeface="+mn-lt"/>
                <a:ea typeface="+mn-ea"/>
                <a:cs typeface="+mn-cs"/>
              </a:rPr>
              <a:t>3/29/2018 12:27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5"/>
              </a:rPr>
              <a:t>View respondent's answers</a:t>
            </a:r>
            <a:endParaRPr lang="en-US" dirty="0" smtClean="0">
              <a:effectLst/>
            </a:endParaRPr>
          </a:p>
          <a:p>
            <a:pPr fontAlgn="t"/>
            <a:r>
              <a:rPr lang="en-US" dirty="0" smtClean="0">
                <a:effectLst/>
              </a:rPr>
              <a:t>This funding has saved my sanity! Thank you so much! The tasks I have now been able to allocate to office personnel has allowed to focus on the students - teaching and learning.</a:t>
            </a:r>
          </a:p>
          <a:p>
            <a:pPr fontAlgn="t"/>
            <a:r>
              <a:rPr lang="en-US" sz="1200" b="0" kern="1200" dirty="0" smtClean="0">
                <a:solidFill>
                  <a:schemeClr val="tx1"/>
                </a:solidFill>
                <a:effectLst/>
                <a:latin typeface="+mn-lt"/>
                <a:ea typeface="+mn-ea"/>
                <a:cs typeface="+mn-cs"/>
              </a:rPr>
              <a:t>3/29/2018 12:02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6"/>
              </a:rPr>
              <a:t>View respondent's answers</a:t>
            </a:r>
            <a:endParaRPr lang="en-US" dirty="0" smtClean="0">
              <a:effectLst/>
            </a:endParaRPr>
          </a:p>
          <a:p>
            <a:pPr fontAlgn="t"/>
            <a:r>
              <a:rPr lang="en-US" dirty="0" smtClean="0">
                <a:effectLst/>
              </a:rPr>
              <a:t>Extra SASS time to complete some administrative tasks such as inputting attendance/</a:t>
            </a:r>
            <a:r>
              <a:rPr lang="en-US" dirty="0" err="1" smtClean="0">
                <a:effectLst/>
              </a:rPr>
              <a:t>behaviour</a:t>
            </a:r>
            <a:r>
              <a:rPr lang="en-US" dirty="0" smtClean="0">
                <a:effectLst/>
              </a:rPr>
              <a:t> data, newsletters, student awards which I would do as a teaching principal</a:t>
            </a:r>
          </a:p>
          <a:p>
            <a:pPr fontAlgn="t"/>
            <a:r>
              <a:rPr lang="en-US" sz="1200" b="0" kern="1200" dirty="0" smtClean="0">
                <a:solidFill>
                  <a:schemeClr val="tx1"/>
                </a:solidFill>
                <a:effectLst/>
                <a:latin typeface="+mn-lt"/>
                <a:ea typeface="+mn-ea"/>
                <a:cs typeface="+mn-cs"/>
              </a:rPr>
              <a:t>3/28/2018 9:12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7"/>
              </a:rPr>
              <a:t>View respondent's answers</a:t>
            </a:r>
            <a:endParaRPr lang="en-US" dirty="0" smtClean="0">
              <a:effectLst/>
            </a:endParaRPr>
          </a:p>
          <a:p>
            <a:pPr fontAlgn="t"/>
            <a:r>
              <a:rPr lang="en-US" dirty="0" smtClean="0">
                <a:effectLst/>
              </a:rPr>
              <a:t>SASS member employed to complete administrative tasks - media releases, promotional materials, typing policies </a:t>
            </a:r>
            <a:r>
              <a:rPr lang="en-US" dirty="0" err="1" smtClean="0">
                <a:effectLst/>
              </a:rPr>
              <a:t>etc</a:t>
            </a:r>
            <a:r>
              <a:rPr lang="en-US" dirty="0" smtClean="0">
                <a:effectLst/>
              </a:rPr>
              <a:t> - community liaison.</a:t>
            </a:r>
          </a:p>
          <a:p>
            <a:pPr fontAlgn="t"/>
            <a:r>
              <a:rPr lang="en-US" sz="1200" b="0" kern="1200" dirty="0" smtClean="0">
                <a:solidFill>
                  <a:schemeClr val="tx1"/>
                </a:solidFill>
                <a:effectLst/>
                <a:latin typeface="+mn-lt"/>
                <a:ea typeface="+mn-ea"/>
                <a:cs typeface="+mn-cs"/>
              </a:rPr>
              <a:t>3/28/2018 6:47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8"/>
              </a:rPr>
              <a:t>View respondent's answers</a:t>
            </a:r>
            <a:endParaRPr lang="en-US" dirty="0" smtClean="0">
              <a:effectLst/>
            </a:endParaRPr>
          </a:p>
          <a:p>
            <a:pPr fontAlgn="t"/>
            <a:r>
              <a:rPr lang="en-US" dirty="0" smtClean="0">
                <a:effectLst/>
              </a:rPr>
              <a:t>Extra day in the office as we work on LMBR implementation.</a:t>
            </a:r>
          </a:p>
          <a:p>
            <a:pPr fontAlgn="t"/>
            <a:r>
              <a:rPr lang="en-US" sz="1200" b="0" kern="1200" dirty="0" smtClean="0">
                <a:solidFill>
                  <a:schemeClr val="tx1"/>
                </a:solidFill>
                <a:effectLst/>
                <a:latin typeface="+mn-lt"/>
                <a:ea typeface="+mn-ea"/>
                <a:cs typeface="+mn-cs"/>
              </a:rPr>
              <a:t>3/28/2018 5:17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9"/>
              </a:rPr>
              <a:t>View respondent's answers</a:t>
            </a:r>
            <a:endParaRPr lang="en-US" dirty="0" smtClean="0">
              <a:effectLst/>
            </a:endParaRPr>
          </a:p>
          <a:p>
            <a:pPr fontAlgn="t"/>
            <a:r>
              <a:rPr lang="en-US" dirty="0" smtClean="0">
                <a:effectLst/>
              </a:rPr>
              <a:t>I used the funds to ensure I had admin staff to assist in some admin tasks. I lost a day a week in the office due to having 449 students - this really needs to be addressed - 1 less student loses one full day in the office. I don't have any off class Exec so need support in office for admin. My funds would barely be enough to cover an Exec teacher to be released one day a week.</a:t>
            </a:r>
          </a:p>
          <a:p>
            <a:pPr fontAlgn="t"/>
            <a:r>
              <a:rPr lang="en-US" sz="1200" b="0" kern="1200" dirty="0" smtClean="0">
                <a:solidFill>
                  <a:schemeClr val="tx1"/>
                </a:solidFill>
                <a:effectLst/>
                <a:latin typeface="+mn-lt"/>
                <a:ea typeface="+mn-ea"/>
                <a:cs typeface="+mn-cs"/>
              </a:rPr>
              <a:t>3/28/2018 4:50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0"/>
              </a:rPr>
              <a:t>View respondent's answers</a:t>
            </a:r>
            <a:endParaRPr lang="en-US" dirty="0" smtClean="0">
              <a:effectLst/>
            </a:endParaRPr>
          </a:p>
          <a:p>
            <a:pPr fontAlgn="t"/>
            <a:r>
              <a:rPr lang="en-US" dirty="0" smtClean="0">
                <a:effectLst/>
              </a:rPr>
              <a:t>In a big tp2 school it has been a welcome drop in the bucket, but the stress of teaching as well as completing all activities required of principals is ever increasing; the load keeps growing, my staff are very flexible and their help is amazing but this then impacts on their teaching/ learning and our students' learning outcomes. Everyone feels the impact on their wellbeing, their ability to be </a:t>
            </a:r>
            <a:r>
              <a:rPr lang="en-US" dirty="0" err="1" smtClean="0">
                <a:effectLst/>
              </a:rPr>
              <a:t>truely</a:t>
            </a:r>
            <a:r>
              <a:rPr lang="en-US" dirty="0" smtClean="0">
                <a:effectLst/>
              </a:rPr>
              <a:t> productive teachers and enjoy the profession they have chosen.</a:t>
            </a:r>
          </a:p>
          <a:p>
            <a:pPr fontAlgn="t"/>
            <a:r>
              <a:rPr lang="en-US" sz="1200" b="0" kern="1200" dirty="0" smtClean="0">
                <a:solidFill>
                  <a:schemeClr val="tx1"/>
                </a:solidFill>
                <a:effectLst/>
                <a:latin typeface="+mn-lt"/>
                <a:ea typeface="+mn-ea"/>
                <a:cs typeface="+mn-cs"/>
              </a:rPr>
              <a:t>3/28/2018 4:45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1"/>
              </a:rPr>
              <a:t>View respondent's answers</a:t>
            </a:r>
            <a:endParaRPr lang="en-US" dirty="0" smtClean="0">
              <a:effectLst/>
            </a:endParaRPr>
          </a:p>
          <a:p>
            <a:pPr fontAlgn="t"/>
            <a:r>
              <a:rPr lang="en-US" dirty="0" smtClean="0">
                <a:effectLst/>
              </a:rPr>
              <a:t>extra office person who assists with WHS and policy </a:t>
            </a:r>
            <a:r>
              <a:rPr lang="en-US" dirty="0" err="1" smtClean="0">
                <a:effectLst/>
              </a:rPr>
              <a:t>implementatin</a:t>
            </a:r>
            <a:r>
              <a:rPr lang="en-US" dirty="0" smtClean="0">
                <a:effectLst/>
              </a:rPr>
              <a:t> 2 days a week</a:t>
            </a:r>
          </a:p>
          <a:p>
            <a:pPr fontAlgn="t"/>
            <a:r>
              <a:rPr lang="en-US" sz="1200" b="0" kern="1200" dirty="0" smtClean="0">
                <a:solidFill>
                  <a:schemeClr val="tx1"/>
                </a:solidFill>
                <a:effectLst/>
                <a:latin typeface="+mn-lt"/>
                <a:ea typeface="+mn-ea"/>
                <a:cs typeface="+mn-cs"/>
              </a:rPr>
              <a:t>3/28/2018 4:39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2"/>
              </a:rPr>
              <a:t>View respondent's answers</a:t>
            </a:r>
            <a:endParaRPr lang="en-US" dirty="0" smtClean="0">
              <a:effectLst/>
            </a:endParaRPr>
          </a:p>
          <a:p>
            <a:pPr fontAlgn="t"/>
            <a:r>
              <a:rPr lang="en-US" dirty="0" smtClean="0">
                <a:effectLst/>
              </a:rPr>
              <a:t>We have employed an extra member of SASS 3 days per week. It has been extremely beneficial for our school.</a:t>
            </a:r>
          </a:p>
          <a:p>
            <a:pPr fontAlgn="t"/>
            <a:r>
              <a:rPr lang="en-US" sz="1200" b="0" kern="1200" dirty="0" smtClean="0">
                <a:solidFill>
                  <a:schemeClr val="tx1"/>
                </a:solidFill>
                <a:effectLst/>
                <a:latin typeface="+mn-lt"/>
                <a:ea typeface="+mn-ea"/>
                <a:cs typeface="+mn-cs"/>
              </a:rPr>
              <a:t>3/28/2018 4:30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3"/>
              </a:rPr>
              <a:t>View respondent's answers</a:t>
            </a:r>
            <a:endParaRPr lang="en-US" dirty="0" smtClean="0">
              <a:effectLst/>
            </a:endParaRPr>
          </a:p>
          <a:p>
            <a:pPr fontAlgn="t"/>
            <a:r>
              <a:rPr lang="en-US" dirty="0" smtClean="0">
                <a:effectLst/>
              </a:rPr>
              <a:t>I employed a SASS staff member 1 day a week to work on administration tasks that I would normally do </a:t>
            </a:r>
            <a:r>
              <a:rPr lang="en-US" dirty="0" err="1" smtClean="0">
                <a:effectLst/>
              </a:rPr>
              <a:t>eg</a:t>
            </a:r>
            <a:r>
              <a:rPr lang="en-US" dirty="0" smtClean="0">
                <a:effectLst/>
              </a:rPr>
              <a:t> WH&amp;S, </a:t>
            </a:r>
            <a:r>
              <a:rPr lang="en-US" dirty="0" err="1" smtClean="0">
                <a:effectLst/>
              </a:rPr>
              <a:t>MyPl</a:t>
            </a:r>
            <a:r>
              <a:rPr lang="en-US" dirty="0" smtClean="0">
                <a:effectLst/>
              </a:rPr>
              <a:t> </a:t>
            </a:r>
            <a:r>
              <a:rPr lang="en-US" dirty="0" err="1" smtClean="0">
                <a:effectLst/>
              </a:rPr>
              <a:t>etc</a:t>
            </a:r>
            <a:endParaRPr lang="en-US" dirty="0" smtClean="0">
              <a:effectLst/>
            </a:endParaRPr>
          </a:p>
          <a:p>
            <a:pPr fontAlgn="t"/>
            <a:r>
              <a:rPr lang="en-US" sz="1200" b="0" kern="1200" dirty="0" smtClean="0">
                <a:solidFill>
                  <a:schemeClr val="tx1"/>
                </a:solidFill>
                <a:effectLst/>
                <a:latin typeface="+mn-lt"/>
                <a:ea typeface="+mn-ea"/>
                <a:cs typeface="+mn-cs"/>
              </a:rPr>
              <a:t>3/28/2018 4:04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4"/>
              </a:rPr>
              <a:t>View respondent's answers</a:t>
            </a:r>
            <a:endParaRPr lang="en-US" dirty="0" smtClean="0">
              <a:effectLst/>
            </a:endParaRPr>
          </a:p>
          <a:p>
            <a:pPr fontAlgn="t"/>
            <a:r>
              <a:rPr lang="en-US" dirty="0" smtClean="0">
                <a:effectLst/>
              </a:rPr>
              <a:t>Funds </a:t>
            </a:r>
            <a:r>
              <a:rPr lang="en-US" dirty="0" err="1" smtClean="0">
                <a:effectLst/>
              </a:rPr>
              <a:t>utilised</a:t>
            </a:r>
            <a:r>
              <a:rPr lang="en-US" dirty="0" smtClean="0">
                <a:effectLst/>
              </a:rPr>
              <a:t> to buy an extra sass day in the office. I've tried to offload some tasks but it is most likely having the effect of helping the office staff cope with the LMBR tasks and undertake them without having to be paid so much overtime. I'm still working at having them pick up tasks that can lighten my workload but there's much that they are not able to pick up because of the skillset/experience/background understanding required...not because they don't wish to... It is a work in progress!</a:t>
            </a:r>
          </a:p>
          <a:p>
            <a:pPr fontAlgn="t"/>
            <a:r>
              <a:rPr lang="en-US" sz="1200" b="0" kern="1200" dirty="0" smtClean="0">
                <a:solidFill>
                  <a:schemeClr val="tx1"/>
                </a:solidFill>
                <a:effectLst/>
                <a:latin typeface="+mn-lt"/>
                <a:ea typeface="+mn-ea"/>
                <a:cs typeface="+mn-cs"/>
              </a:rPr>
              <a:t>3/28/2018 4:00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5"/>
              </a:rPr>
              <a:t>View respondent's answers</a:t>
            </a:r>
            <a:endParaRPr lang="en-US" dirty="0" smtClean="0">
              <a:effectLst/>
            </a:endParaRPr>
          </a:p>
          <a:p>
            <a:pPr fontAlgn="t"/>
            <a:r>
              <a:rPr lang="en-US" dirty="0" smtClean="0">
                <a:effectLst/>
              </a:rPr>
              <a:t>SASS staff member to take on some of my administrative tasks </a:t>
            </a:r>
            <a:r>
              <a:rPr lang="en-US" dirty="0" err="1" smtClean="0">
                <a:effectLst/>
              </a:rPr>
              <a:t>eg</a:t>
            </a:r>
            <a:r>
              <a:rPr lang="en-US" dirty="0" smtClean="0">
                <a:effectLst/>
              </a:rPr>
              <a:t>. WHS compliance, mandatory training register, website update</a:t>
            </a:r>
          </a:p>
          <a:p>
            <a:pPr fontAlgn="t"/>
            <a:r>
              <a:rPr lang="en-US" sz="1200" b="0" kern="1200" dirty="0" smtClean="0">
                <a:solidFill>
                  <a:schemeClr val="tx1"/>
                </a:solidFill>
                <a:effectLst/>
                <a:latin typeface="+mn-lt"/>
                <a:ea typeface="+mn-ea"/>
                <a:cs typeface="+mn-cs"/>
              </a:rPr>
              <a:t>3/28/2018 3:51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6"/>
              </a:rPr>
              <a:t>View respondent's answers</a:t>
            </a:r>
            <a:endParaRPr lang="en-US" dirty="0" smtClean="0">
              <a:effectLst/>
            </a:endParaRPr>
          </a:p>
          <a:p>
            <a:pPr fontAlgn="t"/>
            <a:r>
              <a:rPr lang="en-US" dirty="0" smtClean="0">
                <a:effectLst/>
              </a:rPr>
              <a:t>I have employed a SAO for one day per week to assist with administrative duties.</a:t>
            </a:r>
          </a:p>
          <a:p>
            <a:pPr fontAlgn="t"/>
            <a:r>
              <a:rPr lang="en-US" sz="1200" b="0" kern="1200" dirty="0" smtClean="0">
                <a:solidFill>
                  <a:schemeClr val="tx1"/>
                </a:solidFill>
                <a:effectLst/>
                <a:latin typeface="+mn-lt"/>
                <a:ea typeface="+mn-ea"/>
                <a:cs typeface="+mn-cs"/>
              </a:rPr>
              <a:t>3/28/2018 3:04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7"/>
              </a:rPr>
              <a:t>View respondent's answers</a:t>
            </a:r>
            <a:endParaRPr lang="en-US" dirty="0" smtClean="0">
              <a:effectLst/>
            </a:endParaRPr>
          </a:p>
          <a:p>
            <a:pPr fontAlgn="t"/>
            <a:r>
              <a:rPr lang="en-US" dirty="0" smtClean="0">
                <a:effectLst/>
              </a:rPr>
              <a:t>Employ an Arabic speaking SAO (she is only allocated .44 and used the money so she is full time. Much needed in my community.</a:t>
            </a:r>
          </a:p>
          <a:p>
            <a:pPr fontAlgn="t"/>
            <a:r>
              <a:rPr lang="en-US" sz="1200" b="0" kern="1200" dirty="0" smtClean="0">
                <a:solidFill>
                  <a:schemeClr val="tx1"/>
                </a:solidFill>
                <a:effectLst/>
                <a:latin typeface="+mn-lt"/>
                <a:ea typeface="+mn-ea"/>
                <a:cs typeface="+mn-cs"/>
              </a:rPr>
              <a:t>3/28/2018 2:55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8"/>
              </a:rPr>
              <a:t>View respondent's answers</a:t>
            </a:r>
            <a:endParaRPr lang="en-US" dirty="0" smtClean="0">
              <a:effectLst/>
            </a:endParaRPr>
          </a:p>
          <a:p>
            <a:pPr fontAlgn="t"/>
            <a:r>
              <a:rPr lang="en-US" dirty="0" smtClean="0">
                <a:effectLst/>
              </a:rPr>
              <a:t>As a teaching principal having extra SAM time to assist me with the new initiatives associated with LMBR has been invaluable.</a:t>
            </a:r>
          </a:p>
          <a:p>
            <a:pPr fontAlgn="t"/>
            <a:r>
              <a:rPr lang="en-US" sz="1200" b="0" kern="1200" dirty="0" smtClean="0">
                <a:solidFill>
                  <a:schemeClr val="tx1"/>
                </a:solidFill>
                <a:effectLst/>
                <a:latin typeface="+mn-lt"/>
                <a:ea typeface="+mn-ea"/>
                <a:cs typeface="+mn-cs"/>
              </a:rPr>
              <a:t>3/28/2018 2:13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9"/>
              </a:rPr>
              <a:t>View respondent's answers</a:t>
            </a:r>
            <a:endParaRPr lang="en-US" dirty="0" smtClean="0">
              <a:effectLst/>
            </a:endParaRPr>
          </a:p>
          <a:p>
            <a:pPr fontAlgn="t"/>
            <a:r>
              <a:rPr lang="en-US" dirty="0" smtClean="0">
                <a:effectLst/>
              </a:rPr>
              <a:t>SAO hours for administration</a:t>
            </a:r>
          </a:p>
          <a:p>
            <a:pPr fontAlgn="t"/>
            <a:r>
              <a:rPr lang="en-US" sz="1200" b="0" kern="1200" dirty="0" smtClean="0">
                <a:solidFill>
                  <a:schemeClr val="tx1"/>
                </a:solidFill>
                <a:effectLst/>
                <a:latin typeface="+mn-lt"/>
                <a:ea typeface="+mn-ea"/>
                <a:cs typeface="+mn-cs"/>
              </a:rPr>
              <a:t>3/28/2018 2:00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0"/>
              </a:rPr>
              <a:t>View respondent's answers</a:t>
            </a:r>
            <a:endParaRPr lang="en-US" dirty="0" smtClean="0">
              <a:effectLst/>
            </a:endParaRPr>
          </a:p>
          <a:p>
            <a:pPr fontAlgn="t"/>
            <a:r>
              <a:rPr lang="en-US" dirty="0" smtClean="0">
                <a:effectLst/>
              </a:rPr>
              <a:t>Higher duties for a SAO to act as a SAM.</a:t>
            </a:r>
          </a:p>
          <a:p>
            <a:pPr fontAlgn="t"/>
            <a:r>
              <a:rPr lang="en-US" sz="1200" b="0" kern="1200" dirty="0" smtClean="0">
                <a:solidFill>
                  <a:schemeClr val="tx1"/>
                </a:solidFill>
                <a:effectLst/>
                <a:latin typeface="+mn-lt"/>
                <a:ea typeface="+mn-ea"/>
                <a:cs typeface="+mn-cs"/>
              </a:rPr>
              <a:t>3/28/2018 1:47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1"/>
              </a:rPr>
              <a:t>View respondent's answers</a:t>
            </a:r>
            <a:endParaRPr lang="en-US" dirty="0" smtClean="0">
              <a:effectLst/>
            </a:endParaRPr>
          </a:p>
          <a:p>
            <a:pPr fontAlgn="t"/>
            <a:r>
              <a:rPr lang="en-US" dirty="0" smtClean="0">
                <a:effectLst/>
              </a:rPr>
              <a:t>I have </a:t>
            </a:r>
            <a:r>
              <a:rPr lang="en-US" dirty="0" err="1" smtClean="0">
                <a:effectLst/>
              </a:rPr>
              <a:t>utilised</a:t>
            </a:r>
            <a:r>
              <a:rPr lang="en-US" dirty="0" smtClean="0">
                <a:effectLst/>
              </a:rPr>
              <a:t> this for extra SASS time so I can also give them some additional admin tasks to relieve some of my paperwork</a:t>
            </a:r>
          </a:p>
          <a:p>
            <a:pPr fontAlgn="t"/>
            <a:r>
              <a:rPr lang="en-US" sz="1200" b="0" kern="1200" dirty="0" smtClean="0">
                <a:solidFill>
                  <a:schemeClr val="tx1"/>
                </a:solidFill>
                <a:effectLst/>
                <a:latin typeface="+mn-lt"/>
                <a:ea typeface="+mn-ea"/>
                <a:cs typeface="+mn-cs"/>
              </a:rPr>
              <a:t>3/28/2018 1:44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2"/>
              </a:rPr>
              <a:t>View respondent's answers</a:t>
            </a:r>
            <a:endParaRPr lang="en-US" dirty="0" smtClean="0">
              <a:effectLst/>
            </a:endParaRPr>
          </a:p>
          <a:p>
            <a:pPr fontAlgn="t"/>
            <a:r>
              <a:rPr lang="en-US" dirty="0" smtClean="0">
                <a:effectLst/>
              </a:rPr>
              <a:t>SAM uses one day per week to complete H&amp;S paperwork and keep on track of other paperwork around </a:t>
            </a:r>
            <a:r>
              <a:rPr lang="en-US" dirty="0" err="1" smtClean="0">
                <a:effectLst/>
              </a:rPr>
              <a:t>wwcc</a:t>
            </a:r>
            <a:r>
              <a:rPr lang="en-US" dirty="0" smtClean="0">
                <a:effectLst/>
              </a:rPr>
              <a:t> </a:t>
            </a:r>
            <a:r>
              <a:rPr lang="en-US" dirty="0" err="1" smtClean="0">
                <a:effectLst/>
              </a:rPr>
              <a:t>ets</a:t>
            </a:r>
            <a:endParaRPr lang="en-US" dirty="0" smtClean="0">
              <a:effectLst/>
            </a:endParaRPr>
          </a:p>
          <a:p>
            <a:pPr fontAlgn="t"/>
            <a:r>
              <a:rPr lang="en-US" sz="1200" b="0" kern="1200" dirty="0" smtClean="0">
                <a:solidFill>
                  <a:schemeClr val="tx1"/>
                </a:solidFill>
                <a:effectLst/>
                <a:latin typeface="+mn-lt"/>
                <a:ea typeface="+mn-ea"/>
                <a:cs typeface="+mn-cs"/>
              </a:rPr>
              <a:t>3/28/2018 1:23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3"/>
              </a:rPr>
              <a:t>View respondent's answers</a:t>
            </a:r>
            <a:endParaRPr lang="en-US" dirty="0" smtClean="0">
              <a:effectLst/>
            </a:endParaRPr>
          </a:p>
          <a:p>
            <a:pPr fontAlgn="t"/>
            <a:r>
              <a:rPr lang="en-US" dirty="0" smtClean="0">
                <a:effectLst/>
              </a:rPr>
              <a:t>I am using the money to ensure their is someone in the office every day - my SAM only works 0.696 so these funds are being used to cover 2 of the 3 days a fortnight where there is no one in the office.</a:t>
            </a:r>
          </a:p>
          <a:p>
            <a:pPr fontAlgn="t"/>
            <a:r>
              <a:rPr lang="en-US" sz="1200" b="0" kern="1200" dirty="0" smtClean="0">
                <a:solidFill>
                  <a:schemeClr val="tx1"/>
                </a:solidFill>
                <a:effectLst/>
                <a:latin typeface="+mn-lt"/>
                <a:ea typeface="+mn-ea"/>
                <a:cs typeface="+mn-cs"/>
              </a:rPr>
              <a:t>3/28/2018 1:21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4"/>
              </a:rPr>
              <a:t>View respondent's answers</a:t>
            </a:r>
            <a:endParaRPr lang="en-US" dirty="0" smtClean="0">
              <a:effectLst/>
            </a:endParaRPr>
          </a:p>
          <a:p>
            <a:pPr fontAlgn="t"/>
            <a:r>
              <a:rPr lang="en-US" dirty="0" smtClean="0">
                <a:effectLst/>
              </a:rPr>
              <a:t>Also a little Exec release. Will also pay for some Principal's coverage to attend some PL.</a:t>
            </a:r>
          </a:p>
          <a:p>
            <a:pPr fontAlgn="t"/>
            <a:r>
              <a:rPr lang="en-US" sz="1200" b="0" kern="1200" dirty="0" smtClean="0">
                <a:solidFill>
                  <a:schemeClr val="tx1"/>
                </a:solidFill>
                <a:effectLst/>
                <a:latin typeface="+mn-lt"/>
                <a:ea typeface="+mn-ea"/>
                <a:cs typeface="+mn-cs"/>
              </a:rPr>
              <a:t>3/28/2018 12:27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5"/>
              </a:rPr>
              <a:t>View respondent's answers</a:t>
            </a:r>
            <a:endParaRPr lang="en-US" dirty="0" smtClean="0">
              <a:effectLst/>
            </a:endParaRPr>
          </a:p>
          <a:p>
            <a:pPr fontAlgn="t"/>
            <a:r>
              <a:rPr lang="en-US" dirty="0" smtClean="0">
                <a:effectLst/>
              </a:rPr>
              <a:t>The SAM and other office staff have continued to struggle with aspects of LMBR and the workload associated with adopting the new systems and processes, and it was felt that support in this area is a priority.</a:t>
            </a:r>
          </a:p>
          <a:p>
            <a:pPr fontAlgn="t"/>
            <a:r>
              <a:rPr lang="en-US" sz="1200" b="0" kern="1200" dirty="0" smtClean="0">
                <a:solidFill>
                  <a:schemeClr val="tx1"/>
                </a:solidFill>
                <a:effectLst/>
                <a:latin typeface="+mn-lt"/>
                <a:ea typeface="+mn-ea"/>
                <a:cs typeface="+mn-cs"/>
              </a:rPr>
              <a:t>3/28/2018 12:25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6"/>
              </a:rPr>
              <a:t>View respondent's answers</a:t>
            </a:r>
            <a:endParaRPr lang="en-US" dirty="0" smtClean="0">
              <a:effectLst/>
            </a:endParaRPr>
          </a:p>
          <a:p>
            <a:pPr fontAlgn="t"/>
            <a:r>
              <a:rPr lang="en-US" dirty="0" smtClean="0">
                <a:effectLst/>
              </a:rPr>
              <a:t>New systems (EBS and SAP) have created a large additional amount of administrative work. The minor amount given is not sufficient to offset the increased amount of administrative work the new school management systems have created. At the end of the day, the Principal remains responsible for all decisions and actions in the school. How can their work be effectually delegated? Principal will still need to be consulted and sign off anything and supervise or rectify if necessary. Are we really saving any tasks or adding again in a different form?</a:t>
            </a:r>
          </a:p>
          <a:p>
            <a:pPr fontAlgn="t"/>
            <a:r>
              <a:rPr lang="en-US" sz="1200" b="0" kern="1200" dirty="0" smtClean="0">
                <a:solidFill>
                  <a:schemeClr val="tx1"/>
                </a:solidFill>
                <a:effectLst/>
                <a:latin typeface="+mn-lt"/>
                <a:ea typeface="+mn-ea"/>
                <a:cs typeface="+mn-cs"/>
              </a:rPr>
              <a:t>3/28/2018 12:21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7"/>
              </a:rPr>
              <a:t>View respondent's answers</a:t>
            </a:r>
            <a:endParaRPr lang="en-US" dirty="0" smtClean="0">
              <a:effectLst/>
            </a:endParaRPr>
          </a:p>
          <a:p>
            <a:pPr fontAlgn="t"/>
            <a:r>
              <a:rPr lang="en-US" dirty="0" smtClean="0">
                <a:effectLst/>
              </a:rPr>
              <a:t>Higher duties so SASS take on extra responsibility including administration that has landed on Principal's desk.</a:t>
            </a:r>
          </a:p>
          <a:p>
            <a:pPr fontAlgn="t"/>
            <a:r>
              <a:rPr lang="en-US" sz="1200" b="0" kern="1200" dirty="0" smtClean="0">
                <a:solidFill>
                  <a:schemeClr val="tx1"/>
                </a:solidFill>
                <a:effectLst/>
                <a:latin typeface="+mn-lt"/>
                <a:ea typeface="+mn-ea"/>
                <a:cs typeface="+mn-cs"/>
              </a:rPr>
              <a:t>3/28/2018 12:05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8"/>
              </a:rPr>
              <a:t>View respondent's answers</a:t>
            </a:r>
            <a:endParaRPr lang="en-US" dirty="0" smtClean="0">
              <a:effectLst/>
            </a:endParaRPr>
          </a:p>
          <a:p>
            <a:pPr fontAlgn="t"/>
            <a:r>
              <a:rPr lang="en-US" dirty="0" smtClean="0">
                <a:effectLst/>
              </a:rPr>
              <a:t>I have employed 2 days a week a skilled SAO to do the budget tool and monthly SAP reconciliation with the budget and reports with each other. She also does NCDD, enters tree audit, mail merges for certificates, WWCC, mandatory training checks for all staff, check on casuals </a:t>
            </a:r>
            <a:r>
              <a:rPr lang="en-US" dirty="0" err="1" smtClean="0">
                <a:effectLst/>
              </a:rPr>
              <a:t>ecpc</a:t>
            </a:r>
            <a:r>
              <a:rPr lang="en-US" dirty="0" smtClean="0">
                <a:effectLst/>
              </a:rPr>
              <a:t> and training, sorting of many excel type </a:t>
            </a:r>
            <a:r>
              <a:rPr lang="en-US" dirty="0" err="1" smtClean="0">
                <a:effectLst/>
              </a:rPr>
              <a:t>cata</a:t>
            </a:r>
            <a:r>
              <a:rPr lang="en-US" dirty="0" smtClean="0">
                <a:effectLst/>
              </a:rPr>
              <a:t> checks for the DoE. 1 day a week I employ a Communications Officer to design mugs, teaspoons, website, photos of anaphylaxis students and new students for reports, stationery, covers for ASR and school Plan </a:t>
            </a:r>
            <a:r>
              <a:rPr lang="en-US" dirty="0" err="1" smtClean="0">
                <a:effectLst/>
              </a:rPr>
              <a:t>etc</a:t>
            </a:r>
            <a:r>
              <a:rPr lang="en-US" dirty="0" smtClean="0">
                <a:effectLst/>
              </a:rPr>
              <a:t> An essential resource to keep me sane!!!!!!</a:t>
            </a:r>
          </a:p>
          <a:p>
            <a:pPr fontAlgn="t"/>
            <a:r>
              <a:rPr lang="en-US" sz="1200" b="0" kern="1200" dirty="0" smtClean="0">
                <a:solidFill>
                  <a:schemeClr val="tx1"/>
                </a:solidFill>
                <a:effectLst/>
                <a:latin typeface="+mn-lt"/>
                <a:ea typeface="+mn-ea"/>
                <a:cs typeface="+mn-cs"/>
              </a:rPr>
              <a:t>3/28/2018 12:01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9"/>
              </a:rPr>
              <a:t>View respondent's answers</a:t>
            </a:r>
            <a:endParaRPr lang="en-US" dirty="0" smtClean="0">
              <a:effectLst/>
            </a:endParaRPr>
          </a:p>
          <a:p>
            <a:pPr fontAlgn="t"/>
            <a:r>
              <a:rPr lang="en-US" dirty="0" smtClean="0">
                <a:effectLst/>
              </a:rPr>
              <a:t>I have used the funding to employ a SAO to support my SAM of three days a week.</a:t>
            </a:r>
          </a:p>
          <a:p>
            <a:pPr fontAlgn="t"/>
            <a:r>
              <a:rPr lang="en-US" sz="1200" b="0" kern="1200" dirty="0" smtClean="0">
                <a:solidFill>
                  <a:schemeClr val="tx1"/>
                </a:solidFill>
                <a:effectLst/>
                <a:latin typeface="+mn-lt"/>
                <a:ea typeface="+mn-ea"/>
                <a:cs typeface="+mn-cs"/>
              </a:rPr>
              <a:t>3/28/2018 11:52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0"/>
              </a:rPr>
              <a:t>View respondent's answers</a:t>
            </a:r>
            <a:endParaRPr lang="en-US" dirty="0" smtClean="0">
              <a:effectLst/>
            </a:endParaRPr>
          </a:p>
          <a:p>
            <a:pPr fontAlgn="t"/>
            <a:r>
              <a:rPr lang="en-US" dirty="0" smtClean="0">
                <a:effectLst/>
              </a:rPr>
              <a:t>I have employed a SAO 1 day per week and she is working on the WHS self-assessment tool, A-Z Tool and all aspects of student health care plans, and other compliance processes.</a:t>
            </a:r>
          </a:p>
          <a:p>
            <a:pPr fontAlgn="t"/>
            <a:r>
              <a:rPr lang="en-US" sz="1200" b="0" kern="1200" dirty="0" smtClean="0">
                <a:solidFill>
                  <a:schemeClr val="tx1"/>
                </a:solidFill>
                <a:effectLst/>
                <a:latin typeface="+mn-lt"/>
                <a:ea typeface="+mn-ea"/>
                <a:cs typeface="+mn-cs"/>
              </a:rPr>
              <a:t>3/28/2018 11:36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1"/>
              </a:rPr>
              <a:t>View respondent's answers</a:t>
            </a:r>
            <a:endParaRPr lang="en-US" dirty="0" smtClean="0">
              <a:effectLst/>
            </a:endParaRPr>
          </a:p>
          <a:p>
            <a:pPr fontAlgn="t"/>
            <a:r>
              <a:rPr lang="en-US" dirty="0" smtClean="0">
                <a:effectLst/>
              </a:rPr>
              <a:t>It actually makes more sense to release Exec but when we first heard about these funds it was our understanding that it needed to be SASS. I have allocated it this way for 2017 but wont do the same in 2018 as SASS don't have the understanding of reforms, plans </a:t>
            </a:r>
            <a:r>
              <a:rPr lang="en-US" dirty="0" err="1" smtClean="0">
                <a:effectLst/>
              </a:rPr>
              <a:t>etc</a:t>
            </a:r>
            <a:r>
              <a:rPr lang="en-US" dirty="0" smtClean="0">
                <a:effectLst/>
              </a:rPr>
              <a:t> to be able to complete these tasks.</a:t>
            </a:r>
          </a:p>
          <a:p>
            <a:pPr fontAlgn="t"/>
            <a:r>
              <a:rPr lang="en-US" sz="1200" b="0" kern="1200" dirty="0" smtClean="0">
                <a:solidFill>
                  <a:schemeClr val="tx1"/>
                </a:solidFill>
                <a:effectLst/>
                <a:latin typeface="+mn-lt"/>
                <a:ea typeface="+mn-ea"/>
                <a:cs typeface="+mn-cs"/>
              </a:rPr>
              <a:t>3/28/2018 11:13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2"/>
              </a:rPr>
              <a:t>View respondent's answers</a:t>
            </a:r>
            <a:endParaRPr lang="en-US" dirty="0" smtClean="0">
              <a:effectLst/>
            </a:endParaRPr>
          </a:p>
          <a:p>
            <a:pPr fontAlgn="t"/>
            <a:r>
              <a:rPr lang="en-US" dirty="0" smtClean="0">
                <a:effectLst/>
              </a:rPr>
              <a:t>Release of SAM to concentrate on financial matters.</a:t>
            </a:r>
          </a:p>
          <a:p>
            <a:pPr fontAlgn="t"/>
            <a:r>
              <a:rPr lang="en-US" sz="1200" b="0" kern="1200" dirty="0" smtClean="0">
                <a:solidFill>
                  <a:schemeClr val="tx1"/>
                </a:solidFill>
                <a:effectLst/>
                <a:latin typeface="+mn-lt"/>
                <a:ea typeface="+mn-ea"/>
                <a:cs typeface="+mn-cs"/>
              </a:rPr>
              <a:t>3/28/2018 11:11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3"/>
              </a:rPr>
              <a:t>View respondent's answers</a:t>
            </a:r>
            <a:endParaRPr lang="en-US" dirty="0" smtClean="0">
              <a:effectLst/>
            </a:endParaRPr>
          </a:p>
          <a:p>
            <a:pPr fontAlgn="t"/>
            <a:r>
              <a:rPr lang="en-US" dirty="0" smtClean="0">
                <a:effectLst/>
              </a:rPr>
              <a:t>Working on particular projects I would normally do including, but not limited to, school website updates, school newsletters etc.</a:t>
            </a:r>
          </a:p>
          <a:p>
            <a:pPr fontAlgn="t"/>
            <a:r>
              <a:rPr lang="en-US" sz="1200" b="0" kern="1200" dirty="0" smtClean="0">
                <a:solidFill>
                  <a:schemeClr val="tx1"/>
                </a:solidFill>
                <a:effectLst/>
                <a:latin typeface="+mn-lt"/>
                <a:ea typeface="+mn-ea"/>
                <a:cs typeface="+mn-cs"/>
              </a:rPr>
              <a:t>3/28/2018 11:09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4"/>
              </a:rPr>
              <a:t>View respondent's answers</a:t>
            </a:r>
            <a:endParaRPr lang="en-US" dirty="0" smtClean="0">
              <a:effectLst/>
            </a:endParaRPr>
          </a:p>
          <a:p>
            <a:pPr fontAlgn="t"/>
            <a:r>
              <a:rPr lang="en-US" dirty="0" smtClean="0">
                <a:effectLst/>
              </a:rPr>
              <a:t>I have employed an experienced SAO 3 days per week to complete many administrative tasks that would come to me. These include maintaining WHS folder, follow-up phone calls arranging meetings, maintenance issues </a:t>
            </a:r>
            <a:r>
              <a:rPr lang="en-US" dirty="0" err="1" smtClean="0">
                <a:effectLst/>
              </a:rPr>
              <a:t>etc</a:t>
            </a:r>
            <a:r>
              <a:rPr lang="en-US" dirty="0" smtClean="0">
                <a:effectLst/>
              </a:rPr>
              <a:t>, administrative tasks around </a:t>
            </a:r>
            <a:r>
              <a:rPr lang="en-US" dirty="0" err="1" smtClean="0">
                <a:effectLst/>
              </a:rPr>
              <a:t>Taleo</a:t>
            </a:r>
            <a:r>
              <a:rPr lang="en-US" dirty="0" smtClean="0">
                <a:effectLst/>
              </a:rPr>
              <a:t>. Pretty much anything that appears through the week that can be done by a SAO rather than me is passed on. This time has freed me up enormously. I am now able to focus much more on leading and managing the school rather than on an increasing amount of </a:t>
            </a:r>
            <a:r>
              <a:rPr lang="en-US" dirty="0" err="1" smtClean="0">
                <a:effectLst/>
              </a:rPr>
              <a:t>administrivia</a:t>
            </a:r>
            <a:r>
              <a:rPr lang="en-US" dirty="0" smtClean="0">
                <a:effectLst/>
              </a:rPr>
              <a:t>.</a:t>
            </a:r>
          </a:p>
          <a:p>
            <a:pPr fontAlgn="t"/>
            <a:r>
              <a:rPr lang="en-US" sz="1200" b="0" kern="1200" dirty="0" smtClean="0">
                <a:solidFill>
                  <a:schemeClr val="tx1"/>
                </a:solidFill>
                <a:effectLst/>
                <a:latin typeface="+mn-lt"/>
                <a:ea typeface="+mn-ea"/>
                <a:cs typeface="+mn-cs"/>
              </a:rPr>
              <a:t>3/28/2018 11:02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5"/>
              </a:rPr>
              <a:t>View respondent's answers</a:t>
            </a:r>
            <a:endParaRPr lang="en-US" dirty="0" smtClean="0">
              <a:effectLst/>
            </a:endParaRPr>
          </a:p>
          <a:p>
            <a:pPr fontAlgn="t"/>
            <a:r>
              <a:rPr lang="en-US" dirty="0" smtClean="0">
                <a:effectLst/>
              </a:rPr>
              <a:t>Having a FULL TIME SAM or admin person should just be a given in EVERY school setting. Unfortunately I had to use this money, coupled with school funds, to make that happen in mine. It would have been amazing to use it for </a:t>
            </a:r>
            <a:r>
              <a:rPr lang="en-US" dirty="0" err="1" smtClean="0">
                <a:effectLst/>
              </a:rPr>
              <a:t>CoS</a:t>
            </a:r>
            <a:r>
              <a:rPr lang="en-US" dirty="0" smtClean="0">
                <a:effectLst/>
              </a:rPr>
              <a:t> initiatives or additional release to get through the mountain of work!</a:t>
            </a:r>
          </a:p>
          <a:p>
            <a:pPr fontAlgn="t"/>
            <a:r>
              <a:rPr lang="en-US" sz="1200" b="0" kern="1200" dirty="0" smtClean="0">
                <a:solidFill>
                  <a:schemeClr val="tx1"/>
                </a:solidFill>
                <a:effectLst/>
                <a:latin typeface="+mn-lt"/>
                <a:ea typeface="+mn-ea"/>
                <a:cs typeface="+mn-cs"/>
              </a:rPr>
              <a:t>3/28/2018 11:01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6"/>
              </a:rPr>
              <a:t>View respondent's answers</a:t>
            </a:r>
            <a:endParaRPr lang="en-US" dirty="0" smtClean="0">
              <a:effectLst/>
            </a:endParaRPr>
          </a:p>
          <a:p>
            <a:pPr fontAlgn="t"/>
            <a:r>
              <a:rPr lang="en-US" dirty="0" smtClean="0">
                <a:effectLst/>
              </a:rPr>
              <a:t>Additional SAO time to assist with finance and assets tasks</a:t>
            </a:r>
          </a:p>
          <a:p>
            <a:pPr fontAlgn="t"/>
            <a:r>
              <a:rPr lang="en-US" sz="1200" b="0" kern="1200" dirty="0" smtClean="0">
                <a:solidFill>
                  <a:schemeClr val="tx1"/>
                </a:solidFill>
                <a:effectLst/>
                <a:latin typeface="+mn-lt"/>
                <a:ea typeface="+mn-ea"/>
                <a:cs typeface="+mn-cs"/>
              </a:rPr>
              <a:t>3/28/2018 10:49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7"/>
              </a:rPr>
              <a:t>View respondent's answers</a:t>
            </a:r>
            <a:endParaRPr lang="en-US" dirty="0" smtClean="0">
              <a:effectLst/>
            </a:endParaRPr>
          </a:p>
          <a:p>
            <a:pPr fontAlgn="t"/>
            <a:r>
              <a:rPr lang="en-US" dirty="0" smtClean="0">
                <a:effectLst/>
              </a:rPr>
              <a:t>Mixture of additional SASS and relief for exec staff</a:t>
            </a:r>
          </a:p>
          <a:p>
            <a:pPr fontAlgn="t"/>
            <a:r>
              <a:rPr lang="en-US" sz="1200" b="0" kern="1200" dirty="0" smtClean="0">
                <a:solidFill>
                  <a:schemeClr val="tx1"/>
                </a:solidFill>
                <a:effectLst/>
                <a:latin typeface="+mn-lt"/>
                <a:ea typeface="+mn-ea"/>
                <a:cs typeface="+mn-cs"/>
              </a:rPr>
              <a:t>3/28/2018 10:43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8"/>
              </a:rPr>
              <a:t>View respondent's answers</a:t>
            </a:r>
            <a:endParaRPr lang="en-US" dirty="0" smtClean="0">
              <a:effectLst/>
            </a:endParaRPr>
          </a:p>
          <a:p>
            <a:pPr fontAlgn="t"/>
            <a:r>
              <a:rPr lang="en-US" dirty="0" smtClean="0">
                <a:effectLst/>
              </a:rPr>
              <a:t>I would really like to employ a business manager but at this stage I can't afford one. The extra funds were handy to give my SAOs some extra time but I eventually will look at employing a Business manager.</a:t>
            </a:r>
          </a:p>
          <a:p>
            <a:pPr fontAlgn="t"/>
            <a:r>
              <a:rPr lang="en-US" sz="1200" b="0" kern="1200" dirty="0" smtClean="0">
                <a:solidFill>
                  <a:schemeClr val="tx1"/>
                </a:solidFill>
                <a:effectLst/>
                <a:latin typeface="+mn-lt"/>
                <a:ea typeface="+mn-ea"/>
                <a:cs typeface="+mn-cs"/>
              </a:rPr>
              <a:t>3/28/2018 10:39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9"/>
              </a:rPr>
              <a:t>View respondent's answers</a:t>
            </a:r>
            <a:endParaRPr lang="en-US" dirty="0" smtClean="0">
              <a:effectLst/>
            </a:endParaRPr>
          </a:p>
          <a:p>
            <a:pPr fontAlgn="t"/>
            <a:r>
              <a:rPr lang="en-US" dirty="0" smtClean="0">
                <a:effectLst/>
              </a:rPr>
              <a:t>I have increased the SASS time to enable me to move a number of 'admin' and compliance tasks to my SAM. Funds have purchased more SASS time to enable the SAM and I to re-distribute tasks. This decision was made as purchasing SASS time enabled the funds to go further.</a:t>
            </a:r>
          </a:p>
          <a:p>
            <a:pPr fontAlgn="t"/>
            <a:r>
              <a:rPr lang="en-US" sz="1200" b="0" kern="1200" dirty="0" smtClean="0">
                <a:solidFill>
                  <a:schemeClr val="tx1"/>
                </a:solidFill>
                <a:effectLst/>
                <a:latin typeface="+mn-lt"/>
                <a:ea typeface="+mn-ea"/>
                <a:cs typeface="+mn-cs"/>
              </a:rPr>
              <a:t>3/28/2018 10:37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0"/>
              </a:rPr>
              <a:t>View respondent's answers</a:t>
            </a:r>
            <a:endParaRPr lang="en-US" dirty="0" smtClean="0">
              <a:effectLst/>
            </a:endParaRPr>
          </a:p>
          <a:p>
            <a:pPr fontAlgn="t"/>
            <a:r>
              <a:rPr lang="en-US" dirty="0" smtClean="0">
                <a:effectLst/>
              </a:rPr>
              <a:t>The funding should be increased to enable all schools to employ a business manager at least 3 days per week. Additional support from directors are not the solution to issues faced at a school operational level.</a:t>
            </a:r>
          </a:p>
          <a:p>
            <a:pPr fontAlgn="t"/>
            <a:r>
              <a:rPr lang="en-US" sz="1200" b="0" kern="1200" dirty="0" smtClean="0">
                <a:solidFill>
                  <a:schemeClr val="tx1"/>
                </a:solidFill>
                <a:effectLst/>
                <a:latin typeface="+mn-lt"/>
                <a:ea typeface="+mn-ea"/>
                <a:cs typeface="+mn-cs"/>
              </a:rPr>
              <a:t>3/28/2018 10:37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1"/>
              </a:rPr>
              <a:t>View respondent's answers</a:t>
            </a:r>
            <a:endParaRPr lang="en-US" dirty="0" smtClean="0">
              <a:effectLst/>
            </a:endParaRPr>
          </a:p>
          <a:p>
            <a:pPr fontAlgn="t"/>
            <a:r>
              <a:rPr lang="en-US" dirty="0" smtClean="0">
                <a:effectLst/>
              </a:rPr>
              <a:t>used to employ SAO 1 day/week to work on matters such as professional development records, mandatory training compliance, WHS compliance, record keeping.</a:t>
            </a:r>
          </a:p>
          <a:p>
            <a:pPr fontAlgn="t"/>
            <a:r>
              <a:rPr lang="en-US" sz="1200" b="0" kern="1200" dirty="0" smtClean="0">
                <a:solidFill>
                  <a:schemeClr val="tx1"/>
                </a:solidFill>
                <a:effectLst/>
                <a:latin typeface="+mn-lt"/>
                <a:ea typeface="+mn-ea"/>
                <a:cs typeface="+mn-cs"/>
              </a:rPr>
              <a:t>3/28/2018 10:36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2"/>
              </a:rPr>
              <a:t>View respondent's answers</a:t>
            </a:r>
            <a:endParaRPr lang="en-US" dirty="0" smtClean="0">
              <a:effectLst/>
            </a:endParaRPr>
          </a:p>
          <a:p>
            <a:pPr fontAlgn="t"/>
            <a:r>
              <a:rPr lang="en-US" dirty="0" smtClean="0">
                <a:effectLst/>
              </a:rPr>
              <a:t>Additional SASS time was purchased to assist with Health &amp; Safety and compliance tasks.</a:t>
            </a:r>
          </a:p>
          <a:p>
            <a:pPr fontAlgn="t"/>
            <a:r>
              <a:rPr lang="en-US" sz="1200" b="0" kern="1200" dirty="0" smtClean="0">
                <a:solidFill>
                  <a:schemeClr val="tx1"/>
                </a:solidFill>
                <a:effectLst/>
                <a:latin typeface="+mn-lt"/>
                <a:ea typeface="+mn-ea"/>
                <a:cs typeface="+mn-cs"/>
              </a:rPr>
              <a:t>3/28/2018 10:36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3"/>
              </a:rPr>
              <a:t>View respondent's answers</a:t>
            </a:r>
            <a:endParaRPr lang="en-US" dirty="0" smtClean="0">
              <a:effectLst/>
            </a:endParaRPr>
          </a:p>
          <a:p>
            <a:pPr fontAlgn="t"/>
            <a:r>
              <a:rPr lang="en-US" dirty="0" smtClean="0">
                <a:effectLst/>
              </a:rPr>
              <a:t>The school's administration manager is provided with additional time each week to undertake specific managerial tasks which was previously done by the principal, including managing H&amp;S, some assets. This additional support is working well in our context and I would welcome even more time which can be provided for the school's SAM to dedicate to non-educational tasks so the principal can allocate more time to educational tasks.</a:t>
            </a:r>
          </a:p>
          <a:p>
            <a:pPr fontAlgn="t"/>
            <a:r>
              <a:rPr lang="en-US" sz="1200" b="0" kern="1200" dirty="0" smtClean="0">
                <a:solidFill>
                  <a:schemeClr val="tx1"/>
                </a:solidFill>
                <a:effectLst/>
                <a:latin typeface="+mn-lt"/>
                <a:ea typeface="+mn-ea"/>
                <a:cs typeface="+mn-cs"/>
              </a:rPr>
              <a:t>3/28/2018 10:33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4"/>
              </a:rPr>
              <a:t>View respondent's answers</a:t>
            </a:r>
            <a:endParaRPr lang="en-US" dirty="0" smtClean="0">
              <a:effectLst/>
            </a:endParaRPr>
          </a:p>
          <a:p>
            <a:pPr fontAlgn="t"/>
            <a:r>
              <a:rPr lang="en-US" dirty="0" smtClean="0">
                <a:effectLst/>
              </a:rPr>
              <a:t>This has been a huge positive in allowing more time to be spent on educational leadership.</a:t>
            </a:r>
          </a:p>
          <a:p>
            <a:pPr fontAlgn="t"/>
            <a:r>
              <a:rPr lang="en-US" sz="1200" b="0" kern="1200" dirty="0" smtClean="0">
                <a:solidFill>
                  <a:schemeClr val="tx1"/>
                </a:solidFill>
                <a:effectLst/>
                <a:latin typeface="+mn-lt"/>
                <a:ea typeface="+mn-ea"/>
                <a:cs typeface="+mn-cs"/>
              </a:rPr>
              <a:t>3/28/2018 10:23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5"/>
              </a:rPr>
              <a:t>View respondent's answers</a:t>
            </a:r>
            <a:endParaRPr lang="en-US" dirty="0" smtClean="0">
              <a:effectLst/>
            </a:endParaRPr>
          </a:p>
          <a:p>
            <a:pPr fontAlgn="t"/>
            <a:r>
              <a:rPr lang="en-US" dirty="0" smtClean="0">
                <a:effectLst/>
              </a:rPr>
              <a:t>The SASS support has been invaluable in helping me to manage the demands of the teaching principal role.</a:t>
            </a:r>
          </a:p>
          <a:p>
            <a:pPr fontAlgn="t"/>
            <a:r>
              <a:rPr lang="en-US" sz="1200" b="0" kern="1200" dirty="0" smtClean="0">
                <a:solidFill>
                  <a:schemeClr val="tx1"/>
                </a:solidFill>
                <a:effectLst/>
                <a:latin typeface="+mn-lt"/>
                <a:ea typeface="+mn-ea"/>
                <a:cs typeface="+mn-cs"/>
              </a:rPr>
              <a:t>3/28/2018 10:21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6"/>
              </a:rPr>
              <a:t>View respondent's answers</a:t>
            </a:r>
            <a:endParaRPr lang="en-US" dirty="0" smtClean="0">
              <a:effectLst/>
            </a:endParaRPr>
          </a:p>
          <a:p>
            <a:pPr fontAlgn="t"/>
            <a:r>
              <a:rPr lang="en-US" dirty="0" smtClean="0">
                <a:effectLst/>
              </a:rPr>
              <a:t>Coincidentally the amount our school was allocated matched exactly to the cost of employing a SASS member one day per week. This has assisted with my administrative workload but has not added to my accountancy skills. The business manager idea is fabulous but needs to be appropriately funded to support principals dealing with complex accountancy procedures and responsibilities. We are educational leaders not accountants and yet we have responsibility for managing millions of dollars through a complex accounting system. It is my view that principals need more expert support to manage school finances.</a:t>
            </a:r>
          </a:p>
          <a:p>
            <a:pPr fontAlgn="t"/>
            <a:r>
              <a:rPr lang="en-US" sz="1200" b="0" kern="1200" dirty="0" smtClean="0">
                <a:solidFill>
                  <a:schemeClr val="tx1"/>
                </a:solidFill>
                <a:effectLst/>
                <a:latin typeface="+mn-lt"/>
                <a:ea typeface="+mn-ea"/>
                <a:cs typeface="+mn-cs"/>
              </a:rPr>
              <a:t>3/28/2018 10:12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7"/>
              </a:rPr>
              <a:t>View respondent's answers</a:t>
            </a:r>
            <a:endParaRPr lang="en-US" dirty="0" smtClean="0">
              <a:effectLst/>
            </a:endParaRPr>
          </a:p>
          <a:p>
            <a:pPr fontAlgn="t"/>
            <a:r>
              <a:rPr lang="en-US" dirty="0" smtClean="0">
                <a:effectLst/>
              </a:rPr>
              <a:t>This small amount helps my SAM, not me. Unless I can appoint a Business Manager, my workload will remain unchanged.</a:t>
            </a:r>
          </a:p>
          <a:p>
            <a:pPr fontAlgn="t"/>
            <a:r>
              <a:rPr lang="en-US" sz="1200" b="0" kern="1200" dirty="0" smtClean="0">
                <a:solidFill>
                  <a:schemeClr val="tx1"/>
                </a:solidFill>
                <a:effectLst/>
                <a:latin typeface="+mn-lt"/>
                <a:ea typeface="+mn-ea"/>
                <a:cs typeface="+mn-cs"/>
              </a:rPr>
              <a:t>3/28/2018 10:09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8"/>
              </a:rPr>
              <a:t>View respondent's answers</a:t>
            </a:r>
            <a:endParaRPr lang="en-US" dirty="0" smtClean="0">
              <a:effectLst/>
            </a:endParaRPr>
          </a:p>
          <a:p>
            <a:pPr fontAlgn="t"/>
            <a:r>
              <a:rPr lang="en-US" dirty="0" smtClean="0">
                <a:effectLst/>
              </a:rPr>
              <a:t>My SASS staff was overwhelmed even though she is an overachiever and very intelligent. She does </a:t>
            </a:r>
            <a:r>
              <a:rPr lang="en-US" dirty="0" err="1" smtClean="0">
                <a:effectLst/>
              </a:rPr>
              <a:t>alot</a:t>
            </a:r>
            <a:r>
              <a:rPr lang="en-US" dirty="0" smtClean="0">
                <a:effectLst/>
              </a:rPr>
              <a:t> of things that I can't find time to do as a TP</a:t>
            </a:r>
          </a:p>
          <a:p>
            <a:pPr fontAlgn="t"/>
            <a:r>
              <a:rPr lang="en-US" sz="1200" b="0" kern="1200" dirty="0" smtClean="0">
                <a:solidFill>
                  <a:schemeClr val="tx1"/>
                </a:solidFill>
                <a:effectLst/>
                <a:latin typeface="+mn-lt"/>
                <a:ea typeface="+mn-ea"/>
                <a:cs typeface="+mn-cs"/>
              </a:rPr>
              <a:t>3/28/2018 10:05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9"/>
              </a:rPr>
              <a:t>View respondent's answers</a:t>
            </a:r>
            <a:endParaRPr lang="en-US" dirty="0" smtClean="0">
              <a:effectLst/>
            </a:endParaRPr>
          </a:p>
          <a:p>
            <a:pPr fontAlgn="t"/>
            <a:r>
              <a:rPr lang="en-US" dirty="0" smtClean="0">
                <a:effectLst/>
              </a:rPr>
              <a:t>One day per week SAO employed to assist with admin load </a:t>
            </a:r>
            <a:r>
              <a:rPr lang="en-US" dirty="0" err="1" smtClean="0">
                <a:effectLst/>
              </a:rPr>
              <a:t>eg</a:t>
            </a:r>
            <a:r>
              <a:rPr lang="en-US" dirty="0" smtClean="0">
                <a:effectLst/>
              </a:rPr>
              <a:t> Health Plans, Working with </a:t>
            </a:r>
            <a:r>
              <a:rPr lang="en-US" dirty="0" err="1" smtClean="0">
                <a:effectLst/>
              </a:rPr>
              <a:t>Chn</a:t>
            </a:r>
            <a:r>
              <a:rPr lang="en-US" dirty="0" smtClean="0">
                <a:effectLst/>
              </a:rPr>
              <a:t>, WHS</a:t>
            </a:r>
          </a:p>
          <a:p>
            <a:pPr fontAlgn="t"/>
            <a:r>
              <a:rPr lang="en-US" sz="1200" b="0" kern="1200" dirty="0" smtClean="0">
                <a:solidFill>
                  <a:schemeClr val="tx1"/>
                </a:solidFill>
                <a:effectLst/>
                <a:latin typeface="+mn-lt"/>
                <a:ea typeface="+mn-ea"/>
                <a:cs typeface="+mn-cs"/>
              </a:rPr>
              <a:t>3/28/2018 10:03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0"/>
              </a:rPr>
              <a:t>View respondent's answers</a:t>
            </a:r>
            <a:endParaRPr lang="en-US" dirty="0" smtClean="0">
              <a:effectLst/>
            </a:endParaRPr>
          </a:p>
          <a:p>
            <a:pPr fontAlgn="t"/>
            <a:r>
              <a:rPr lang="en-US" dirty="0" smtClean="0">
                <a:effectLst/>
              </a:rPr>
              <a:t>Not enough funds for a BM so used time to release a very competent SAM to follow up some aspects of admin management. SAMs are definitely well underpaid for what we are expecting of them though.</a:t>
            </a:r>
          </a:p>
          <a:p>
            <a:pPr fontAlgn="t"/>
            <a:r>
              <a:rPr lang="en-US" sz="1200" b="0" kern="1200" dirty="0" smtClean="0">
                <a:solidFill>
                  <a:schemeClr val="tx1"/>
                </a:solidFill>
                <a:effectLst/>
                <a:latin typeface="+mn-lt"/>
                <a:ea typeface="+mn-ea"/>
                <a:cs typeface="+mn-cs"/>
              </a:rPr>
              <a:t>3/28/2018 9:56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1"/>
              </a:rPr>
              <a:t>View respondent's answers</a:t>
            </a:r>
            <a:endParaRPr lang="en-US" dirty="0" smtClean="0">
              <a:effectLst/>
            </a:endParaRPr>
          </a:p>
          <a:p>
            <a:pPr fontAlgn="t"/>
            <a:r>
              <a:rPr lang="en-US" dirty="0" smtClean="0">
                <a:effectLst/>
              </a:rPr>
              <a:t>I have employed a SAO for one day per week to help with the paperwork side of many tasks such as WHS, </a:t>
            </a:r>
            <a:r>
              <a:rPr lang="en-US" dirty="0" err="1" smtClean="0">
                <a:effectLst/>
              </a:rPr>
              <a:t>etc</a:t>
            </a:r>
            <a:endParaRPr lang="en-US" dirty="0" smtClean="0">
              <a:effectLst/>
            </a:endParaRPr>
          </a:p>
          <a:p>
            <a:pPr fontAlgn="t"/>
            <a:r>
              <a:rPr lang="en-US" sz="1200" b="0" kern="1200" dirty="0" smtClean="0">
                <a:solidFill>
                  <a:schemeClr val="tx1"/>
                </a:solidFill>
                <a:effectLst/>
                <a:latin typeface="+mn-lt"/>
                <a:ea typeface="+mn-ea"/>
                <a:cs typeface="+mn-cs"/>
              </a:rPr>
              <a:t>3/28/2018 9:55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2"/>
              </a:rPr>
              <a:t>View respondent's answers</a:t>
            </a:r>
            <a:endParaRPr lang="en-US" dirty="0" smtClean="0">
              <a:effectLst/>
            </a:endParaRPr>
          </a:p>
          <a:p>
            <a:pPr fontAlgn="t"/>
            <a:r>
              <a:rPr lang="en-US" dirty="0" smtClean="0">
                <a:effectLst/>
              </a:rPr>
              <a:t>Money has been a great help. I have employed a SASS one day a week for Administrative jobs which then allows me to use that time as an Instructional Leader in my classrooms with other staff - fantastic !</a:t>
            </a:r>
          </a:p>
          <a:p>
            <a:pPr fontAlgn="t"/>
            <a:r>
              <a:rPr lang="en-US" sz="1200" b="0" kern="1200" dirty="0" smtClean="0">
                <a:solidFill>
                  <a:schemeClr val="tx1"/>
                </a:solidFill>
                <a:effectLst/>
                <a:latin typeface="+mn-lt"/>
                <a:ea typeface="+mn-ea"/>
                <a:cs typeface="+mn-cs"/>
              </a:rPr>
              <a:t>3/28/2018 9:50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3"/>
              </a:rPr>
              <a:t>View respondent's answers</a:t>
            </a:r>
            <a:endParaRPr lang="en-US" dirty="0" smtClean="0">
              <a:effectLst/>
            </a:endParaRPr>
          </a:p>
          <a:p>
            <a:pPr fontAlgn="t"/>
            <a:r>
              <a:rPr lang="en-US" dirty="0" smtClean="0">
                <a:effectLst/>
              </a:rPr>
              <a:t>Additional SASS hours for a current employee. Her role on this day is to ensure all of the WHS compliance tasks are up date, mandatory training is scheduled and completed, all risk management plans and excursion documentation is satisfactory, Inductions completed for volunteers or new people to the site</a:t>
            </a:r>
          </a:p>
          <a:p>
            <a:pPr fontAlgn="t"/>
            <a:r>
              <a:rPr lang="en-US" sz="1200" b="0" kern="1200" dirty="0" smtClean="0">
                <a:solidFill>
                  <a:schemeClr val="tx1"/>
                </a:solidFill>
                <a:effectLst/>
                <a:latin typeface="+mn-lt"/>
                <a:ea typeface="+mn-ea"/>
                <a:cs typeface="+mn-cs"/>
              </a:rPr>
              <a:t>3/28/2018 9:48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4"/>
              </a:rPr>
              <a:t>View respondent's answers</a:t>
            </a:r>
            <a:endParaRPr lang="en-US" dirty="0" smtClean="0">
              <a:effectLst/>
            </a:endParaRPr>
          </a:p>
          <a:p>
            <a:pPr fontAlgn="t"/>
            <a:r>
              <a:rPr lang="en-US" dirty="0" smtClean="0">
                <a:effectLst/>
              </a:rPr>
              <a:t>Using these funds for an extra SASS day over a period of weeks this year allows some admin tasks to be performed by SASS instead of myself </a:t>
            </a:r>
            <a:r>
              <a:rPr lang="en-US" dirty="0" err="1" smtClean="0">
                <a:effectLst/>
              </a:rPr>
              <a:t>eg</a:t>
            </a:r>
            <a:r>
              <a:rPr lang="en-US" dirty="0" smtClean="0">
                <a:effectLst/>
              </a:rPr>
              <a:t> liaising with Assets Management personnel</a:t>
            </a:r>
          </a:p>
          <a:p>
            <a:pPr fontAlgn="t"/>
            <a:r>
              <a:rPr lang="en-US" sz="1200" b="0" kern="1200" dirty="0" smtClean="0">
                <a:solidFill>
                  <a:schemeClr val="tx1"/>
                </a:solidFill>
                <a:effectLst/>
                <a:latin typeface="+mn-lt"/>
                <a:ea typeface="+mn-ea"/>
                <a:cs typeface="+mn-cs"/>
              </a:rPr>
              <a:t>3/28/2018 9:40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5"/>
              </a:rPr>
              <a:t>View respondent's answers</a:t>
            </a:r>
            <a:endParaRPr lang="en-US" dirty="0" smtClean="0">
              <a:effectLst/>
            </a:endParaRPr>
          </a:p>
          <a:p>
            <a:pPr fontAlgn="t"/>
            <a:r>
              <a:rPr lang="en-US" dirty="0" smtClean="0">
                <a:effectLst/>
              </a:rPr>
              <a:t>Also will be using the funds for various teacher release to support curriculum and planning in the school</a:t>
            </a:r>
          </a:p>
          <a:p>
            <a:pPr fontAlgn="t"/>
            <a:r>
              <a:rPr lang="en-US" sz="1200" b="0" kern="1200" dirty="0" smtClean="0">
                <a:solidFill>
                  <a:schemeClr val="tx1"/>
                </a:solidFill>
                <a:effectLst/>
                <a:latin typeface="+mn-lt"/>
                <a:ea typeface="+mn-ea"/>
                <a:cs typeface="+mn-cs"/>
              </a:rPr>
              <a:t>3/28/2018 9:34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6"/>
              </a:rPr>
              <a:t>View respondent's answers</a:t>
            </a:r>
            <a:endParaRPr lang="en-US" dirty="0" smtClean="0">
              <a:effectLst/>
            </a:endParaRPr>
          </a:p>
          <a:p>
            <a:pPr fontAlgn="t"/>
            <a:r>
              <a:rPr lang="en-US" dirty="0" smtClean="0">
                <a:effectLst/>
              </a:rPr>
              <a:t>I have used the funds for extra SAO time as well as time to cover my SAM and permanent SAOs when they have an </a:t>
            </a:r>
            <a:r>
              <a:rPr lang="en-US" dirty="0" err="1" smtClean="0">
                <a:effectLst/>
              </a:rPr>
              <a:t>occassional</a:t>
            </a:r>
            <a:r>
              <a:rPr lang="en-US" dirty="0" smtClean="0">
                <a:effectLst/>
              </a:rPr>
              <a:t> day off in lieu of the many extra hours they work to try to keep on top of their workload. My SAM went to the SAM conference yesterday and said the women at her table were depressed with the news of more work being included in the DOE expectations </a:t>
            </a:r>
            <a:r>
              <a:rPr lang="en-US" dirty="0" err="1" smtClean="0">
                <a:effectLst/>
              </a:rPr>
              <a:t>eg</a:t>
            </a:r>
            <a:r>
              <a:rPr lang="en-US" dirty="0" smtClean="0">
                <a:effectLst/>
              </a:rPr>
              <a:t> the details of parent volunteers needing to be entered onto ECPC each TERM plus copies taken and stored - so more paperwork. The union rep seemed oblivious to what was being asked of them and how it added another task to their workload.</a:t>
            </a:r>
          </a:p>
          <a:p>
            <a:pPr fontAlgn="t"/>
            <a:r>
              <a:rPr lang="en-US" sz="1200" b="0" kern="1200" dirty="0" smtClean="0">
                <a:solidFill>
                  <a:schemeClr val="tx1"/>
                </a:solidFill>
                <a:effectLst/>
                <a:latin typeface="+mn-lt"/>
                <a:ea typeface="+mn-ea"/>
                <a:cs typeface="+mn-cs"/>
              </a:rPr>
              <a:t>3/28/2018 9:30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7"/>
              </a:rPr>
              <a:t>View respondent's answers</a:t>
            </a:r>
            <a:endParaRPr lang="en-US" dirty="0" smtClean="0">
              <a:effectLst/>
            </a:endParaRPr>
          </a:p>
          <a:p>
            <a:pPr fontAlgn="t"/>
            <a:r>
              <a:rPr lang="en-US" dirty="0" smtClean="0">
                <a:effectLst/>
              </a:rPr>
              <a:t>Pay a SASS one day per week to complete admin tasks</a:t>
            </a:r>
          </a:p>
          <a:p>
            <a:pPr fontAlgn="t"/>
            <a:r>
              <a:rPr lang="en-US" sz="1200" b="0" kern="1200" dirty="0" smtClean="0">
                <a:solidFill>
                  <a:schemeClr val="tx1"/>
                </a:solidFill>
                <a:effectLst/>
                <a:latin typeface="+mn-lt"/>
                <a:ea typeface="+mn-ea"/>
                <a:cs typeface="+mn-cs"/>
              </a:rPr>
              <a:t>3/28/2018 9:23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8"/>
              </a:rPr>
              <a:t>View respondent's answers</a:t>
            </a:r>
            <a:endParaRPr lang="en-US" dirty="0" smtClean="0">
              <a:effectLst/>
            </a:endParaRPr>
          </a:p>
          <a:p>
            <a:pPr fontAlgn="t"/>
            <a:r>
              <a:rPr lang="en-US" dirty="0" smtClean="0">
                <a:effectLst/>
              </a:rPr>
              <a:t>I have funded one additional SAO day to support school based systems and processes.</a:t>
            </a:r>
          </a:p>
          <a:p>
            <a:pPr fontAlgn="t"/>
            <a:r>
              <a:rPr lang="en-US" sz="1200" b="0" kern="1200" dirty="0" smtClean="0">
                <a:solidFill>
                  <a:schemeClr val="tx1"/>
                </a:solidFill>
                <a:effectLst/>
                <a:latin typeface="+mn-lt"/>
                <a:ea typeface="+mn-ea"/>
                <a:cs typeface="+mn-cs"/>
              </a:rPr>
              <a:t>3/28/2018 9:22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9"/>
              </a:rPr>
              <a:t>View respondent's answers</a:t>
            </a:r>
            <a:endParaRPr lang="en-US" dirty="0" smtClean="0">
              <a:effectLst/>
            </a:endParaRPr>
          </a:p>
          <a:p>
            <a:pPr fontAlgn="t"/>
            <a:r>
              <a:rPr lang="en-US" dirty="0" smtClean="0">
                <a:effectLst/>
              </a:rPr>
              <a:t>Additional SAO time to support principal with admin tasks.</a:t>
            </a:r>
          </a:p>
          <a:p>
            <a:pPr fontAlgn="t"/>
            <a:r>
              <a:rPr lang="en-US" sz="1200" b="0" kern="1200" dirty="0" smtClean="0">
                <a:solidFill>
                  <a:schemeClr val="tx1"/>
                </a:solidFill>
                <a:effectLst/>
                <a:latin typeface="+mn-lt"/>
                <a:ea typeface="+mn-ea"/>
                <a:cs typeface="+mn-cs"/>
              </a:rPr>
              <a:t>3/28/2018 9:20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0"/>
              </a:rPr>
              <a:t>View respondent's answers</a:t>
            </a:r>
            <a:endParaRPr lang="en-US" dirty="0" smtClean="0">
              <a:effectLst/>
            </a:endParaRPr>
          </a:p>
          <a:p>
            <a:pPr fontAlgn="t"/>
            <a:r>
              <a:rPr lang="en-US" dirty="0" smtClean="0">
                <a:effectLst/>
              </a:rPr>
              <a:t>I have employed two of my part time SAOs 1 day extra each. So far they have checked currency of health care Plans, expiry dates on epi pens and asthma inhalers, documented and communicated court orders and AVOs to staff, </a:t>
            </a:r>
            <a:r>
              <a:rPr lang="en-US" dirty="0" err="1" smtClean="0">
                <a:effectLst/>
              </a:rPr>
              <a:t>Yr</a:t>
            </a:r>
            <a:r>
              <a:rPr lang="en-US" dirty="0" smtClean="0">
                <a:effectLst/>
              </a:rPr>
              <a:t> 6-7 admin, input onto FM Web for maintenance, among other things. They will also be working on compliance - WHS, My PL, NCCD and all the other acronyms.</a:t>
            </a:r>
          </a:p>
          <a:p>
            <a:pPr fontAlgn="t"/>
            <a:r>
              <a:rPr lang="en-US" sz="1200" b="0" kern="1200" dirty="0" smtClean="0">
                <a:solidFill>
                  <a:schemeClr val="tx1"/>
                </a:solidFill>
                <a:effectLst/>
                <a:latin typeface="+mn-lt"/>
                <a:ea typeface="+mn-ea"/>
                <a:cs typeface="+mn-cs"/>
              </a:rPr>
              <a:t>3/28/2018 9:18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1"/>
              </a:rPr>
              <a:t>View respondent's answers</a:t>
            </a:r>
            <a:endParaRPr lang="en-US" dirty="0" smtClean="0">
              <a:effectLst/>
            </a:endParaRPr>
          </a:p>
          <a:p>
            <a:pPr fontAlgn="t"/>
            <a:r>
              <a:rPr lang="en-US" dirty="0" smtClean="0">
                <a:effectLst/>
              </a:rPr>
              <a:t>SAM released two half days as PA. Takes on filing, school promotion, preparing finance reports, setting meeting based on emails, redirects traffic back to teachers and exec on low level management/</a:t>
            </a:r>
            <a:r>
              <a:rPr lang="en-US" dirty="0" err="1" smtClean="0">
                <a:effectLst/>
              </a:rPr>
              <a:t>behaviour</a:t>
            </a:r>
            <a:r>
              <a:rPr lang="en-US" dirty="0" smtClean="0">
                <a:effectLst/>
              </a:rPr>
              <a:t> tasks, types letters of response etc.</a:t>
            </a:r>
          </a:p>
          <a:p>
            <a:pPr fontAlgn="t"/>
            <a:r>
              <a:rPr lang="en-US" sz="1200" b="0" kern="1200" dirty="0" smtClean="0">
                <a:solidFill>
                  <a:schemeClr val="tx1"/>
                </a:solidFill>
                <a:effectLst/>
                <a:latin typeface="+mn-lt"/>
                <a:ea typeface="+mn-ea"/>
                <a:cs typeface="+mn-cs"/>
              </a:rPr>
              <a:t>3/28/2018 9:06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2"/>
              </a:rPr>
              <a:t>View respondent's answers</a:t>
            </a:r>
            <a:endParaRPr lang="en-US" dirty="0" smtClean="0">
              <a:effectLst/>
            </a:endParaRPr>
          </a:p>
          <a:p>
            <a:pPr fontAlgn="t"/>
            <a:r>
              <a:rPr lang="en-US" dirty="0" smtClean="0">
                <a:effectLst/>
              </a:rPr>
              <a:t>Additional hours for SAM to take on admin tasks and finance.</a:t>
            </a:r>
          </a:p>
          <a:p>
            <a:pPr fontAlgn="t"/>
            <a:r>
              <a:rPr lang="en-US" sz="1200" b="0" kern="1200" dirty="0" smtClean="0">
                <a:solidFill>
                  <a:schemeClr val="tx1"/>
                </a:solidFill>
                <a:effectLst/>
                <a:latin typeface="+mn-lt"/>
                <a:ea typeface="+mn-ea"/>
                <a:cs typeface="+mn-cs"/>
              </a:rPr>
              <a:t>3/28/2018 9:04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3"/>
              </a:rPr>
              <a:t>View respondent's answers</a:t>
            </a:r>
            <a:endParaRPr lang="en-US" dirty="0" smtClean="0">
              <a:effectLst/>
            </a:endParaRPr>
          </a:p>
          <a:p>
            <a:pPr fontAlgn="t"/>
            <a:r>
              <a:rPr lang="en-US" dirty="0" smtClean="0">
                <a:effectLst/>
              </a:rPr>
              <a:t>Really appreciate the consideration to enable more time for educational leadership rather than filling out forms to justify the employment of a corporate DoE employee. Poor, unchallenged information from the PSA has directed SAMs to the strong impression that this funding is their allocation for support.</a:t>
            </a:r>
          </a:p>
          <a:p>
            <a:pPr fontAlgn="t"/>
            <a:r>
              <a:rPr lang="en-US" sz="1200" b="0" kern="1200" dirty="0" smtClean="0">
                <a:solidFill>
                  <a:schemeClr val="tx1"/>
                </a:solidFill>
                <a:effectLst/>
                <a:latin typeface="+mn-lt"/>
                <a:ea typeface="+mn-ea"/>
                <a:cs typeface="+mn-cs"/>
              </a:rPr>
              <a:t>3/28/2018 9:03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4"/>
              </a:rPr>
              <a:t>View respondent's answers</a:t>
            </a:r>
            <a:endParaRPr lang="en-US" dirty="0" smtClean="0">
              <a:effectLst/>
            </a:endParaRPr>
          </a:p>
          <a:p>
            <a:pPr fontAlgn="t"/>
            <a:r>
              <a:rPr lang="en-US" dirty="0" smtClean="0">
                <a:effectLst/>
              </a:rPr>
              <a:t>While the funding is appreciated, it is not even enough to cover what we need with all the requirements of LMBR.</a:t>
            </a:r>
          </a:p>
          <a:p>
            <a:pPr fontAlgn="t"/>
            <a:r>
              <a:rPr lang="en-US" sz="1200" b="0" kern="1200" dirty="0" smtClean="0">
                <a:solidFill>
                  <a:schemeClr val="tx1"/>
                </a:solidFill>
                <a:effectLst/>
                <a:latin typeface="+mn-lt"/>
                <a:ea typeface="+mn-ea"/>
                <a:cs typeface="+mn-cs"/>
              </a:rPr>
              <a:t>3/28/2018 9:02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5"/>
              </a:rPr>
              <a:t>View respondent's answers</a:t>
            </a:r>
            <a:endParaRPr lang="en-US" dirty="0" smtClean="0">
              <a:effectLst/>
            </a:endParaRPr>
          </a:p>
          <a:p>
            <a:pPr fontAlgn="t"/>
            <a:r>
              <a:rPr lang="en-US" dirty="0" smtClean="0">
                <a:effectLst/>
              </a:rPr>
              <a:t>This model has not made a difference to me as yet, since we have needed to train a SAO to take on some SAM tasks before releasing the SAM to do the work to support me.</a:t>
            </a:r>
          </a:p>
          <a:p>
            <a:pPr fontAlgn="t"/>
            <a:r>
              <a:rPr lang="en-US" sz="1200" b="0" kern="1200" dirty="0" smtClean="0">
                <a:solidFill>
                  <a:schemeClr val="tx1"/>
                </a:solidFill>
                <a:effectLst/>
                <a:latin typeface="+mn-lt"/>
                <a:ea typeface="+mn-ea"/>
                <a:cs typeface="+mn-cs"/>
              </a:rPr>
              <a:t>3/28/2018 9:01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6"/>
              </a:rPr>
              <a:t>View respondent's answers</a:t>
            </a:r>
            <a:endParaRPr lang="en-US" dirty="0" smtClean="0">
              <a:effectLst/>
            </a:endParaRPr>
          </a:p>
          <a:p>
            <a:pPr fontAlgn="t"/>
            <a:r>
              <a:rPr lang="en-US" dirty="0" smtClean="0">
                <a:effectLst/>
              </a:rPr>
              <a:t>I would have loved to use this to purely support me in my principal role but I have had to </a:t>
            </a:r>
            <a:r>
              <a:rPr lang="en-US" dirty="0" err="1" smtClean="0">
                <a:effectLst/>
              </a:rPr>
              <a:t>usew</a:t>
            </a:r>
            <a:r>
              <a:rPr lang="en-US" dirty="0" smtClean="0">
                <a:effectLst/>
              </a:rPr>
              <a:t> this to support an already stretched administration staff.</a:t>
            </a:r>
          </a:p>
          <a:p>
            <a:pPr fontAlgn="t"/>
            <a:r>
              <a:rPr lang="en-US" sz="1200" b="0" kern="1200" dirty="0" smtClean="0">
                <a:solidFill>
                  <a:schemeClr val="tx1"/>
                </a:solidFill>
                <a:effectLst/>
                <a:latin typeface="+mn-lt"/>
                <a:ea typeface="+mn-ea"/>
                <a:cs typeface="+mn-cs"/>
              </a:rPr>
              <a:t>3/28/2018 8:59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7"/>
              </a:rPr>
              <a:t>View respondent's answers</a:t>
            </a:r>
            <a:endParaRPr lang="en-US" dirty="0" smtClean="0">
              <a:effectLst/>
            </a:endParaRPr>
          </a:p>
          <a:p>
            <a:pPr fontAlgn="t"/>
            <a:r>
              <a:rPr lang="en-US" dirty="0" smtClean="0">
                <a:effectLst/>
              </a:rPr>
              <a:t>Additional SASS have been employed to assist with Principal administration tasks</a:t>
            </a:r>
          </a:p>
          <a:p>
            <a:pPr fontAlgn="t"/>
            <a:r>
              <a:rPr lang="en-US" sz="1200" b="0" kern="1200" dirty="0" smtClean="0">
                <a:solidFill>
                  <a:schemeClr val="tx1"/>
                </a:solidFill>
                <a:effectLst/>
                <a:latin typeface="+mn-lt"/>
                <a:ea typeface="+mn-ea"/>
                <a:cs typeface="+mn-cs"/>
              </a:rPr>
              <a:t>3/28/2018 8:59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8"/>
              </a:rPr>
              <a:t>View respondent's answers</a:t>
            </a:r>
            <a:endParaRPr lang="en-US" dirty="0" smtClean="0">
              <a:effectLst/>
            </a:endParaRPr>
          </a:p>
          <a:p>
            <a:pPr fontAlgn="t"/>
            <a:r>
              <a:rPr lang="en-US" dirty="0" smtClean="0">
                <a:effectLst/>
              </a:rPr>
              <a:t>I would love a business manager, but my funding does not support this.</a:t>
            </a:r>
          </a:p>
          <a:p>
            <a:pPr fontAlgn="t"/>
            <a:r>
              <a:rPr lang="en-US" sz="1200" b="0" kern="1200" dirty="0" smtClean="0">
                <a:solidFill>
                  <a:schemeClr val="tx1"/>
                </a:solidFill>
                <a:effectLst/>
                <a:latin typeface="+mn-lt"/>
                <a:ea typeface="+mn-ea"/>
                <a:cs typeface="+mn-cs"/>
              </a:rPr>
              <a:t>3/28/2018 8:50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9"/>
              </a:rPr>
              <a:t>View respondent's answers</a:t>
            </a:r>
            <a:endParaRPr lang="en-US" dirty="0" smtClean="0">
              <a:effectLst/>
            </a:endParaRPr>
          </a:p>
          <a:p>
            <a:pPr fontAlgn="t"/>
            <a:r>
              <a:rPr lang="en-US" dirty="0" smtClean="0">
                <a:effectLst/>
              </a:rPr>
              <a:t>Also some on executive release.</a:t>
            </a:r>
          </a:p>
          <a:p>
            <a:pPr fontAlgn="t"/>
            <a:r>
              <a:rPr lang="en-US" sz="1200" b="0" kern="1200" dirty="0" smtClean="0">
                <a:solidFill>
                  <a:schemeClr val="tx1"/>
                </a:solidFill>
                <a:effectLst/>
                <a:latin typeface="+mn-lt"/>
                <a:ea typeface="+mn-ea"/>
                <a:cs typeface="+mn-cs"/>
              </a:rPr>
              <a:t>3/28/2018 8:45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0"/>
              </a:rPr>
              <a:t>View respondent's answers</a:t>
            </a:r>
            <a:endParaRPr lang="en-US" dirty="0" smtClean="0">
              <a:effectLst/>
            </a:endParaRPr>
          </a:p>
          <a:p>
            <a:pPr fontAlgn="t"/>
            <a:r>
              <a:rPr lang="en-US" dirty="0" smtClean="0">
                <a:effectLst/>
              </a:rPr>
              <a:t>I have employed a SASS member one day per week as a school community engagement officer. This person also looks after WHS. This has also freed up my SAM to work with me on other tasks such as the annual report.</a:t>
            </a:r>
          </a:p>
          <a:p>
            <a:pPr fontAlgn="t"/>
            <a:r>
              <a:rPr lang="en-US" sz="1200" b="0" kern="1200" dirty="0" smtClean="0">
                <a:solidFill>
                  <a:schemeClr val="tx1"/>
                </a:solidFill>
                <a:effectLst/>
                <a:latin typeface="+mn-lt"/>
                <a:ea typeface="+mn-ea"/>
                <a:cs typeface="+mn-cs"/>
              </a:rPr>
              <a:t>3/28/2018 8:44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1"/>
              </a:rPr>
              <a:t>View respondent's answers</a:t>
            </a:r>
            <a:endParaRPr lang="en-US" dirty="0" smtClean="0">
              <a:effectLst/>
            </a:endParaRPr>
          </a:p>
          <a:p>
            <a:pPr fontAlgn="t"/>
            <a:r>
              <a:rPr lang="en-US" dirty="0" smtClean="0">
                <a:effectLst/>
              </a:rPr>
              <a:t>And some for release for Executive.</a:t>
            </a:r>
          </a:p>
          <a:p>
            <a:pPr fontAlgn="t"/>
            <a:r>
              <a:rPr lang="en-US" sz="1200" b="0" kern="1200" dirty="0" smtClean="0">
                <a:solidFill>
                  <a:schemeClr val="tx1"/>
                </a:solidFill>
                <a:effectLst/>
                <a:latin typeface="+mn-lt"/>
                <a:ea typeface="+mn-ea"/>
                <a:cs typeface="+mn-cs"/>
              </a:rPr>
              <a:t>3/28/2018 8:43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2"/>
              </a:rPr>
              <a:t>View respondent's answers</a:t>
            </a:r>
            <a:endParaRPr lang="en-US" dirty="0" smtClean="0">
              <a:effectLst/>
            </a:endParaRPr>
          </a:p>
          <a:p>
            <a:pPr fontAlgn="t"/>
            <a:r>
              <a:rPr lang="en-US" dirty="0" smtClean="0">
                <a:effectLst/>
              </a:rPr>
              <a:t>As well as extra RFF for exec</a:t>
            </a:r>
          </a:p>
          <a:p>
            <a:pPr fontAlgn="t"/>
            <a:r>
              <a:rPr lang="en-US" sz="1200" b="0" kern="1200" dirty="0" smtClean="0">
                <a:solidFill>
                  <a:schemeClr val="tx1"/>
                </a:solidFill>
                <a:effectLst/>
                <a:latin typeface="+mn-lt"/>
                <a:ea typeface="+mn-ea"/>
                <a:cs typeface="+mn-cs"/>
              </a:rPr>
              <a:t>3/28/2018 8:33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3"/>
              </a:rPr>
              <a:t>View respondent's answers</a:t>
            </a:r>
            <a:endParaRPr lang="en-US" dirty="0" smtClean="0">
              <a:effectLst/>
            </a:endParaRPr>
          </a:p>
          <a:p>
            <a:pPr fontAlgn="t"/>
            <a:r>
              <a:rPr lang="en-US" dirty="0" smtClean="0">
                <a:effectLst/>
              </a:rPr>
              <a:t>Attendance at targeted professional learning</a:t>
            </a:r>
          </a:p>
          <a:p>
            <a:pPr fontAlgn="t"/>
            <a:r>
              <a:rPr lang="en-US" sz="1200" b="0" kern="1200" dirty="0" smtClean="0">
                <a:solidFill>
                  <a:schemeClr val="tx1"/>
                </a:solidFill>
                <a:effectLst/>
                <a:latin typeface="+mn-lt"/>
                <a:ea typeface="+mn-ea"/>
                <a:cs typeface="+mn-cs"/>
              </a:rPr>
              <a:t>3/28/2018 8:31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4"/>
              </a:rPr>
              <a:t>View respondent's answers</a:t>
            </a:r>
            <a:endParaRPr lang="en-US" dirty="0" smtClean="0">
              <a:effectLst/>
            </a:endParaRPr>
          </a:p>
          <a:p>
            <a:pPr fontAlgn="t"/>
            <a:r>
              <a:rPr lang="en-US" dirty="0" smtClean="0">
                <a:effectLst/>
              </a:rPr>
              <a:t>this is due to the fact that SAP has caused a huge amount of stress and doubling up on SASS, it has meant that jobs that were able to be done in 5 minutes now take 30 minutes minimum, It means that instead of me supporting them by picking up additional roles I can gain some of my own time back and still get the jobs that I need to run the school completed, because the systems that are put in don't work correctly before they are put into schools and the amount of money given for the size of the school meant it would have the most impact on SASS.</a:t>
            </a:r>
          </a:p>
          <a:p>
            <a:pPr fontAlgn="t"/>
            <a:r>
              <a:rPr lang="en-US" sz="1200" b="0" kern="1200" dirty="0" smtClean="0">
                <a:solidFill>
                  <a:schemeClr val="tx1"/>
                </a:solidFill>
                <a:effectLst/>
                <a:latin typeface="+mn-lt"/>
                <a:ea typeface="+mn-ea"/>
                <a:cs typeface="+mn-cs"/>
              </a:rPr>
              <a:t>3/28/2018 8:24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5"/>
              </a:rPr>
              <a:t>View respondent's answers</a:t>
            </a:r>
            <a:endParaRPr lang="en-US" dirty="0" smtClean="0">
              <a:effectLst/>
            </a:endParaRPr>
          </a:p>
          <a:p>
            <a:pPr fontAlgn="t"/>
            <a:r>
              <a:rPr lang="en-US" dirty="0" smtClean="0">
                <a:effectLst/>
              </a:rPr>
              <a:t>training SASS staff to manage WHS and compliances such as PL, permission to travel, data input.</a:t>
            </a:r>
          </a:p>
          <a:p>
            <a:pPr fontAlgn="t"/>
            <a:r>
              <a:rPr lang="en-US" sz="1200" b="0" kern="1200" dirty="0" smtClean="0">
                <a:solidFill>
                  <a:schemeClr val="tx1"/>
                </a:solidFill>
                <a:effectLst/>
                <a:latin typeface="+mn-lt"/>
                <a:ea typeface="+mn-ea"/>
                <a:cs typeface="+mn-cs"/>
              </a:rPr>
              <a:t>3/28/2018 8:22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6"/>
              </a:rPr>
              <a:t>View respondent's answers</a:t>
            </a:r>
            <a:endParaRPr lang="en-US" dirty="0" smtClean="0">
              <a:effectLst/>
            </a:endParaRPr>
          </a:p>
          <a:p>
            <a:pPr fontAlgn="t"/>
            <a:r>
              <a:rPr lang="en-US" dirty="0" smtClean="0">
                <a:effectLst/>
              </a:rPr>
              <a:t>In 2018 our TP funding did not increase due to schools paying on costs so these funds have been used to supplement our TP funding.</a:t>
            </a:r>
          </a:p>
          <a:p>
            <a:pPr fontAlgn="t"/>
            <a:r>
              <a:rPr lang="en-US" sz="1200" b="0" kern="1200" dirty="0" smtClean="0">
                <a:solidFill>
                  <a:schemeClr val="tx1"/>
                </a:solidFill>
                <a:effectLst/>
                <a:latin typeface="+mn-lt"/>
                <a:ea typeface="+mn-ea"/>
                <a:cs typeface="+mn-cs"/>
              </a:rPr>
              <a:t>3/28/2018 8:12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7"/>
              </a:rPr>
              <a:t>View respondent's answers</a:t>
            </a:r>
            <a:endParaRPr lang="en-US" dirty="0" smtClean="0">
              <a:effectLst/>
            </a:endParaRPr>
          </a:p>
          <a:p>
            <a:pPr fontAlgn="t"/>
            <a:r>
              <a:rPr lang="en-US" dirty="0" smtClean="0">
                <a:effectLst/>
              </a:rPr>
              <a:t>Previously the school </a:t>
            </a:r>
            <a:r>
              <a:rPr lang="en-US" dirty="0" err="1" smtClean="0">
                <a:effectLst/>
              </a:rPr>
              <a:t>utilised</a:t>
            </a:r>
            <a:r>
              <a:rPr lang="en-US" dirty="0" smtClean="0">
                <a:effectLst/>
              </a:rPr>
              <a:t> equity funds, have now reallocated this funding towards other programs.</a:t>
            </a:r>
          </a:p>
          <a:p>
            <a:pPr fontAlgn="t"/>
            <a:r>
              <a:rPr lang="en-US" sz="1200" b="0" kern="1200" dirty="0" smtClean="0">
                <a:solidFill>
                  <a:schemeClr val="tx1"/>
                </a:solidFill>
                <a:effectLst/>
                <a:latin typeface="+mn-lt"/>
                <a:ea typeface="+mn-ea"/>
                <a:cs typeface="+mn-cs"/>
              </a:rPr>
              <a:t>3/28/2018 8:05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8"/>
              </a:rPr>
              <a:t>View respondent's answers</a:t>
            </a:r>
            <a:endParaRPr lang="en-US" dirty="0" smtClean="0">
              <a:effectLst/>
            </a:endParaRPr>
          </a:p>
          <a:p>
            <a:pPr fontAlgn="t"/>
            <a:r>
              <a:rPr lang="en-US" dirty="0" smtClean="0">
                <a:effectLst/>
              </a:rPr>
              <a:t>I use my SASS staff member for additional administrative tasks, including WHS management of documentation and updates and attendance monitoring as examples.</a:t>
            </a:r>
          </a:p>
          <a:p>
            <a:pPr fontAlgn="t"/>
            <a:r>
              <a:rPr lang="en-US" sz="1200" b="0" kern="1200" dirty="0" smtClean="0">
                <a:solidFill>
                  <a:schemeClr val="tx1"/>
                </a:solidFill>
                <a:effectLst/>
                <a:latin typeface="+mn-lt"/>
                <a:ea typeface="+mn-ea"/>
                <a:cs typeface="+mn-cs"/>
              </a:rPr>
              <a:t>3/28/2018 8:04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9"/>
              </a:rPr>
              <a:t>View respondent's answers</a:t>
            </a:r>
            <a:endParaRPr lang="en-US" dirty="0" smtClean="0">
              <a:effectLst/>
            </a:endParaRPr>
          </a:p>
          <a:p>
            <a:pPr fontAlgn="t"/>
            <a:r>
              <a:rPr lang="en-US" dirty="0" smtClean="0">
                <a:effectLst/>
              </a:rPr>
              <a:t>Not enough funding provided. It really has made no difference to the workload. The fact that now principals are expected to be Instructional Leaders and working consistently with teachers in classrooms on top of the workload demands of MANAGING and leading a school is outrageous. Particularly in a complex school! ALL schools need a business manager be it part, or full-time and ALL schools need a full-time Instructional Leader or more depending on size. The statistics regarding the health and wellbeing of principals needs to focused on more seriously and the outcomes addressed.</a:t>
            </a:r>
          </a:p>
          <a:p>
            <a:pPr fontAlgn="t"/>
            <a:r>
              <a:rPr lang="en-US" sz="1200" b="0" kern="1200" dirty="0" smtClean="0">
                <a:solidFill>
                  <a:schemeClr val="tx1"/>
                </a:solidFill>
                <a:effectLst/>
                <a:latin typeface="+mn-lt"/>
                <a:ea typeface="+mn-ea"/>
                <a:cs typeface="+mn-cs"/>
              </a:rPr>
              <a:t>3/28/2018 8:02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0"/>
              </a:rPr>
              <a:t>View respondent's answers</a:t>
            </a:r>
            <a:endParaRPr lang="en-US" dirty="0" smtClean="0">
              <a:effectLst/>
            </a:endParaRPr>
          </a:p>
          <a:p>
            <a:pPr fontAlgn="t"/>
            <a:r>
              <a:rPr lang="en-US" dirty="0" smtClean="0">
                <a:effectLst/>
              </a:rPr>
              <a:t>I am paying my SAM overtime to support my ASR and WHS requirements above the already many additional activities she is completing before and after school. This has really helped me.</a:t>
            </a:r>
          </a:p>
          <a:p>
            <a:pPr fontAlgn="t"/>
            <a:r>
              <a:rPr lang="en-US" sz="1200" b="0" kern="1200" dirty="0" smtClean="0">
                <a:solidFill>
                  <a:schemeClr val="tx1"/>
                </a:solidFill>
                <a:effectLst/>
                <a:latin typeface="+mn-lt"/>
                <a:ea typeface="+mn-ea"/>
                <a:cs typeface="+mn-cs"/>
              </a:rPr>
              <a:t>3/28/2018 8:00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1"/>
              </a:rPr>
              <a:t>View respondent's answers</a:t>
            </a:r>
            <a:endParaRPr lang="en-US" dirty="0" smtClean="0">
              <a:effectLst/>
            </a:endParaRPr>
          </a:p>
          <a:p>
            <a:pPr fontAlgn="t"/>
            <a:r>
              <a:rPr lang="en-US" dirty="0" smtClean="0">
                <a:effectLst/>
              </a:rPr>
              <a:t>Although SASS was the easiest option, there's only so much of my work that I can delegate to them. I would prefer more executive </a:t>
            </a:r>
            <a:r>
              <a:rPr lang="en-US" dirty="0" err="1" smtClean="0">
                <a:effectLst/>
              </a:rPr>
              <a:t>asistance</a:t>
            </a:r>
            <a:r>
              <a:rPr lang="en-US" dirty="0" smtClean="0">
                <a:effectLst/>
              </a:rPr>
              <a:t>.</a:t>
            </a:r>
          </a:p>
          <a:p>
            <a:pPr fontAlgn="t"/>
            <a:r>
              <a:rPr lang="en-US" sz="1200" b="0" kern="1200" dirty="0" smtClean="0">
                <a:solidFill>
                  <a:schemeClr val="tx1"/>
                </a:solidFill>
                <a:effectLst/>
                <a:latin typeface="+mn-lt"/>
                <a:ea typeface="+mn-ea"/>
                <a:cs typeface="+mn-cs"/>
              </a:rPr>
              <a:t>3/28/2018 7:59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2"/>
              </a:rPr>
              <a:t>View respondent's answers</a:t>
            </a:r>
            <a:endParaRPr lang="en-US" dirty="0" smtClean="0">
              <a:effectLst/>
            </a:endParaRPr>
          </a:p>
          <a:p>
            <a:pPr fontAlgn="t"/>
            <a:r>
              <a:rPr lang="en-US" dirty="0" smtClean="0">
                <a:effectLst/>
              </a:rPr>
              <a:t>My school is a split site primary school with 2 campuses and the principal support and additional school funds goes to extra SAO and GA due to running 2 offices and maintaining two campuses with virtually no recognition or </a:t>
            </a:r>
            <a:r>
              <a:rPr lang="en-US" dirty="0" err="1" smtClean="0">
                <a:effectLst/>
              </a:rPr>
              <a:t>suport</a:t>
            </a:r>
            <a:r>
              <a:rPr lang="en-US" dirty="0" smtClean="0">
                <a:effectLst/>
              </a:rPr>
              <a:t> from D of E. This is unequitable when </a:t>
            </a:r>
            <a:r>
              <a:rPr lang="en-US" dirty="0" err="1" smtClean="0">
                <a:effectLst/>
              </a:rPr>
              <a:t>multicampus</a:t>
            </a:r>
            <a:r>
              <a:rPr lang="en-US" dirty="0" smtClean="0">
                <a:effectLst/>
              </a:rPr>
              <a:t> secondary schools get additional staff and principal. The principal support has not supported me in getting my job done in any way as it has simply gone to make up the shortfall in having two campuses.</a:t>
            </a:r>
          </a:p>
          <a:p>
            <a:pPr fontAlgn="t"/>
            <a:r>
              <a:rPr lang="en-US" sz="1200" b="0" kern="1200" dirty="0" smtClean="0">
                <a:solidFill>
                  <a:schemeClr val="tx1"/>
                </a:solidFill>
                <a:effectLst/>
                <a:latin typeface="+mn-lt"/>
                <a:ea typeface="+mn-ea"/>
                <a:cs typeface="+mn-cs"/>
              </a:rPr>
              <a:t>3/28/2018 7:56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3"/>
              </a:rPr>
              <a:t>View respondent's answers</a:t>
            </a:r>
            <a:endParaRPr lang="en-US" dirty="0" smtClean="0">
              <a:effectLst/>
            </a:endParaRPr>
          </a:p>
          <a:p>
            <a:pPr fontAlgn="t"/>
            <a:r>
              <a:rPr lang="en-US" dirty="0" smtClean="0">
                <a:effectLst/>
              </a:rPr>
              <a:t>Although I made the decision to employ a SASS to do additional compliance work, it would have been better to release an executive member who had more policy knowledge. Unfortunately there was not enough money to do so.</a:t>
            </a:r>
          </a:p>
          <a:p>
            <a:pPr fontAlgn="t"/>
            <a:r>
              <a:rPr lang="en-US" sz="1200" b="0" kern="1200" dirty="0" smtClean="0">
                <a:solidFill>
                  <a:schemeClr val="tx1"/>
                </a:solidFill>
                <a:effectLst/>
                <a:latin typeface="+mn-lt"/>
                <a:ea typeface="+mn-ea"/>
                <a:cs typeface="+mn-cs"/>
              </a:rPr>
              <a:t>3/28/2018 7:50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4"/>
              </a:rPr>
              <a:t>View respondent's answers</a:t>
            </a:r>
            <a:endParaRPr lang="en-US" dirty="0" smtClean="0">
              <a:effectLst/>
            </a:endParaRPr>
          </a:p>
          <a:p>
            <a:pPr fontAlgn="t"/>
            <a:r>
              <a:rPr lang="en-US" dirty="0" smtClean="0">
                <a:effectLst/>
              </a:rPr>
              <a:t>Being able to employ additional SAO has had a dual effect, allowed SAM to work on other matters and I have felt comfortable giving more administrative work to Admin to manage. Thank you, it has made a big difference.</a:t>
            </a:r>
          </a:p>
          <a:p>
            <a:pPr fontAlgn="t"/>
            <a:r>
              <a:rPr lang="en-US" sz="1200" b="0" kern="1200" dirty="0" smtClean="0">
                <a:solidFill>
                  <a:schemeClr val="tx1"/>
                </a:solidFill>
                <a:effectLst/>
                <a:latin typeface="+mn-lt"/>
                <a:ea typeface="+mn-ea"/>
                <a:cs typeface="+mn-cs"/>
              </a:rPr>
              <a:t>3/28/2018 7:46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5"/>
              </a:rPr>
              <a:t>View respondent's answers</a:t>
            </a:r>
            <a:endParaRPr lang="en-US" dirty="0" smtClean="0">
              <a:effectLst/>
            </a:endParaRPr>
          </a:p>
          <a:p>
            <a:pPr fontAlgn="t"/>
            <a:r>
              <a:rPr lang="en-US" dirty="0" smtClean="0">
                <a:effectLst/>
              </a:rPr>
              <a:t>Using as extra SASS support but they are limited to what they can do. Has only made a marginal difference.</a:t>
            </a:r>
          </a:p>
          <a:p>
            <a:pPr fontAlgn="t"/>
            <a:r>
              <a:rPr lang="en-US" sz="1200" b="0" kern="1200" dirty="0" smtClean="0">
                <a:solidFill>
                  <a:schemeClr val="tx1"/>
                </a:solidFill>
                <a:effectLst/>
                <a:latin typeface="+mn-lt"/>
                <a:ea typeface="+mn-ea"/>
                <a:cs typeface="+mn-cs"/>
              </a:rPr>
              <a:t>3/28/2018 7:34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6"/>
              </a:rPr>
              <a:t>View respondent's answers</a:t>
            </a:r>
            <a:endParaRPr lang="en-US" dirty="0" smtClean="0">
              <a:effectLst/>
            </a:endParaRPr>
          </a:p>
          <a:p>
            <a:pPr fontAlgn="t"/>
            <a:r>
              <a:rPr lang="en-US" dirty="0" err="1" smtClean="0">
                <a:effectLst/>
              </a:rPr>
              <a:t>Focussing</a:t>
            </a:r>
            <a:r>
              <a:rPr lang="en-US" dirty="0" smtClean="0">
                <a:effectLst/>
              </a:rPr>
              <a:t> on getting our WH&amp;S processes and procedures up to scratch. Been fantastic</a:t>
            </a:r>
          </a:p>
          <a:p>
            <a:pPr fontAlgn="t"/>
            <a:r>
              <a:rPr lang="en-US" sz="1200" b="0" kern="1200" dirty="0" smtClean="0">
                <a:solidFill>
                  <a:schemeClr val="tx1"/>
                </a:solidFill>
                <a:effectLst/>
                <a:latin typeface="+mn-lt"/>
                <a:ea typeface="+mn-ea"/>
                <a:cs typeface="+mn-cs"/>
              </a:rPr>
              <a:t>3/28/2018 7:31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7"/>
              </a:rPr>
              <a:t>View respondent's answers</a:t>
            </a:r>
            <a:endParaRPr lang="en-US" dirty="0" smtClean="0">
              <a:effectLst/>
            </a:endParaRPr>
          </a:p>
          <a:p>
            <a:pPr fontAlgn="t"/>
            <a:r>
              <a:rPr lang="en-US" dirty="0" smtClean="0">
                <a:effectLst/>
              </a:rPr>
              <a:t>Employed an SLSO to do the newsletter, school website, upload photos, monitor our media pages, and other </a:t>
            </a:r>
            <a:r>
              <a:rPr lang="en-US" dirty="0" err="1" smtClean="0">
                <a:effectLst/>
              </a:rPr>
              <a:t>minir</a:t>
            </a:r>
            <a:r>
              <a:rPr lang="en-US" dirty="0" smtClean="0">
                <a:effectLst/>
              </a:rPr>
              <a:t> administrative tasks.</a:t>
            </a:r>
          </a:p>
          <a:p>
            <a:pPr fontAlgn="t"/>
            <a:r>
              <a:rPr lang="en-US" sz="1200" b="0" kern="1200" dirty="0" smtClean="0">
                <a:solidFill>
                  <a:schemeClr val="tx1"/>
                </a:solidFill>
                <a:effectLst/>
                <a:latin typeface="+mn-lt"/>
                <a:ea typeface="+mn-ea"/>
                <a:cs typeface="+mn-cs"/>
              </a:rPr>
              <a:t>3/28/2018 7:26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8"/>
              </a:rPr>
              <a:t>View respondent's answers</a:t>
            </a:r>
            <a:endParaRPr lang="en-US" dirty="0" smtClean="0">
              <a:effectLst/>
            </a:endParaRPr>
          </a:p>
          <a:p>
            <a:pPr fontAlgn="t"/>
            <a:r>
              <a:rPr lang="en-US" dirty="0" smtClean="0">
                <a:effectLst/>
              </a:rPr>
              <a:t>Will be used to help get compliance tasks </a:t>
            </a:r>
            <a:r>
              <a:rPr lang="en-US" dirty="0" err="1" smtClean="0">
                <a:effectLst/>
              </a:rPr>
              <a:t>organised</a:t>
            </a:r>
            <a:r>
              <a:rPr lang="en-US" dirty="0" smtClean="0">
                <a:effectLst/>
              </a:rPr>
              <a:t>, filed, etc. As a TP2 I do not have the time to get these things </a:t>
            </a:r>
            <a:r>
              <a:rPr lang="en-US" dirty="0" err="1" smtClean="0">
                <a:effectLst/>
              </a:rPr>
              <a:t>finalised</a:t>
            </a:r>
            <a:r>
              <a:rPr lang="en-US" dirty="0" smtClean="0">
                <a:effectLst/>
              </a:rPr>
              <a:t> without it being an enormous stress. The compliance is the same regardless of the size of the school!</a:t>
            </a:r>
          </a:p>
          <a:p>
            <a:pPr fontAlgn="t"/>
            <a:r>
              <a:rPr lang="en-US" sz="1200" b="0" kern="1200" dirty="0" smtClean="0">
                <a:solidFill>
                  <a:schemeClr val="tx1"/>
                </a:solidFill>
                <a:effectLst/>
                <a:latin typeface="+mn-lt"/>
                <a:ea typeface="+mn-ea"/>
                <a:cs typeface="+mn-cs"/>
              </a:rPr>
              <a:t>3/28/2018 7:25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9"/>
              </a:rPr>
              <a:t>View respondent's answers</a:t>
            </a:r>
            <a:endParaRPr lang="en-US" dirty="0" smtClean="0">
              <a:effectLst/>
            </a:endParaRPr>
          </a:p>
          <a:p>
            <a:pPr fontAlgn="t"/>
            <a:r>
              <a:rPr lang="en-US" dirty="0" smtClean="0">
                <a:effectLst/>
              </a:rPr>
              <a:t>Hasn’t really resulted in a reduced workload. Still doing most of the same things myself.</a:t>
            </a:r>
          </a:p>
          <a:p>
            <a:pPr fontAlgn="t"/>
            <a:r>
              <a:rPr lang="en-US" sz="1200" b="0" kern="1200" dirty="0" smtClean="0">
                <a:solidFill>
                  <a:schemeClr val="tx1"/>
                </a:solidFill>
                <a:effectLst/>
                <a:latin typeface="+mn-lt"/>
                <a:ea typeface="+mn-ea"/>
                <a:cs typeface="+mn-cs"/>
              </a:rPr>
              <a:t>3/28/2018 7:15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0"/>
              </a:rPr>
              <a:t>View respondent's answers</a:t>
            </a:r>
            <a:endParaRPr lang="en-US" dirty="0" smtClean="0">
              <a:effectLst/>
            </a:endParaRPr>
          </a:p>
          <a:p>
            <a:pPr fontAlgn="t"/>
            <a:r>
              <a:rPr lang="en-US" dirty="0" smtClean="0">
                <a:effectLst/>
              </a:rPr>
              <a:t>I would like to see a model where funding is directed to training of Business Mangers who would be shared across schools to directly support the Admin of the compliance in schools for the Department. This would see them responsible for Budget Monitoring/ HR, WHS, DATA collections and A to Z policy compliance. Colleagues across my network would have been keen for this model but finding people with skills is near impossible and we would have had to source training and it defeats the purpose. Money spent it training admin staff would see schools get bang for their $$$$$</a:t>
            </a:r>
          </a:p>
          <a:p>
            <a:pPr fontAlgn="t"/>
            <a:r>
              <a:rPr lang="en-US" sz="1200" b="0" kern="1200" dirty="0" smtClean="0">
                <a:solidFill>
                  <a:schemeClr val="tx1"/>
                </a:solidFill>
                <a:effectLst/>
                <a:latin typeface="+mn-lt"/>
                <a:ea typeface="+mn-ea"/>
                <a:cs typeface="+mn-cs"/>
              </a:rPr>
              <a:t>3/28/2018 6:51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1"/>
              </a:rPr>
              <a:t>View respondent's answers</a:t>
            </a:r>
            <a:endParaRPr lang="en-US" dirty="0" smtClean="0">
              <a:effectLst/>
            </a:endParaRPr>
          </a:p>
          <a:p>
            <a:pPr fontAlgn="t"/>
            <a:r>
              <a:rPr lang="en-US" dirty="0" smtClean="0">
                <a:effectLst/>
              </a:rPr>
              <a:t>Amount provided was appreciated but not nearly enough to make any real difference. We have a great need to support the staff / students and ensure safety in the classrooms. This allocation has allowed me 1 SLSO day per week to help make the workplace safer!</a:t>
            </a:r>
          </a:p>
          <a:p>
            <a:pPr fontAlgn="t"/>
            <a:r>
              <a:rPr lang="en-US" sz="1200" b="0" kern="1200" dirty="0" smtClean="0">
                <a:solidFill>
                  <a:schemeClr val="tx1"/>
                </a:solidFill>
                <a:effectLst/>
                <a:latin typeface="+mn-lt"/>
                <a:ea typeface="+mn-ea"/>
                <a:cs typeface="+mn-cs"/>
              </a:rPr>
              <a:t>3/28/2018 6:48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2"/>
              </a:rPr>
              <a:t>View respondent's answers</a:t>
            </a:r>
            <a:endParaRPr lang="en-US" dirty="0" smtClean="0">
              <a:effectLst/>
            </a:endParaRPr>
          </a:p>
          <a:p>
            <a:pPr fontAlgn="t"/>
            <a:r>
              <a:rPr lang="en-US" dirty="0" smtClean="0">
                <a:effectLst/>
              </a:rPr>
              <a:t>This suited best this year. If funds remain available I would seek a business manager in 2019.</a:t>
            </a:r>
          </a:p>
          <a:p>
            <a:pPr fontAlgn="t"/>
            <a:r>
              <a:rPr lang="en-US" sz="1200" b="0" kern="1200" dirty="0" smtClean="0">
                <a:solidFill>
                  <a:schemeClr val="tx1"/>
                </a:solidFill>
                <a:effectLst/>
                <a:latin typeface="+mn-lt"/>
                <a:ea typeface="+mn-ea"/>
                <a:cs typeface="+mn-cs"/>
              </a:rPr>
              <a:t>3/28/2018 6:39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3"/>
              </a:rPr>
              <a:t>View respondent's answers</a:t>
            </a:r>
            <a:endParaRPr lang="en-US" dirty="0" smtClean="0">
              <a:effectLst/>
            </a:endParaRPr>
          </a:p>
          <a:p>
            <a:pPr fontAlgn="t"/>
            <a:r>
              <a:rPr lang="en-US" dirty="0" smtClean="0">
                <a:effectLst/>
              </a:rPr>
              <a:t>Tasks removed from P desk to SASS who work additional hours. SASS take Flexi leave to compensate. SAM works additional hours and is paid overtime.</a:t>
            </a:r>
          </a:p>
          <a:p>
            <a:pPr fontAlgn="t"/>
            <a:r>
              <a:rPr lang="en-US" sz="1200" b="0" kern="1200" dirty="0" smtClean="0">
                <a:solidFill>
                  <a:schemeClr val="tx1"/>
                </a:solidFill>
                <a:effectLst/>
                <a:latin typeface="+mn-lt"/>
                <a:ea typeface="+mn-ea"/>
                <a:cs typeface="+mn-cs"/>
              </a:rPr>
              <a:t>3/28/2018 6:19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4"/>
              </a:rPr>
              <a:t>View respondent's answers</a:t>
            </a:r>
            <a:endParaRPr lang="en-US" dirty="0" smtClean="0">
              <a:effectLst/>
            </a:endParaRPr>
          </a:p>
          <a:p>
            <a:pPr fontAlgn="t"/>
            <a:r>
              <a:rPr lang="en-US" dirty="0" smtClean="0">
                <a:effectLst/>
              </a:rPr>
              <a:t>We have a job share situation for our SAM position. We use the money to pay for one of the SAMs to come in on the same day as other SAM so they overlap one day. This is our finance meeting day. We spend 2 1/2 hours getting our finance, budget, SAO job allocations </a:t>
            </a:r>
            <a:r>
              <a:rPr lang="en-US" dirty="0" err="1" smtClean="0">
                <a:effectLst/>
              </a:rPr>
              <a:t>organised</a:t>
            </a:r>
            <a:r>
              <a:rPr lang="en-US" dirty="0" smtClean="0">
                <a:effectLst/>
              </a:rPr>
              <a:t>. Also helps with continuity for rest of admin staff.</a:t>
            </a:r>
          </a:p>
          <a:p>
            <a:pPr fontAlgn="t"/>
            <a:r>
              <a:rPr lang="en-US" sz="1200" b="0" kern="1200" dirty="0" smtClean="0">
                <a:solidFill>
                  <a:schemeClr val="tx1"/>
                </a:solidFill>
                <a:effectLst/>
                <a:latin typeface="+mn-lt"/>
                <a:ea typeface="+mn-ea"/>
                <a:cs typeface="+mn-cs"/>
              </a:rPr>
              <a:t>3/28/2018 6:08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5"/>
              </a:rPr>
              <a:t>View respondent's answers</a:t>
            </a:r>
            <a:endParaRPr lang="en-US" dirty="0" smtClean="0">
              <a:effectLst/>
            </a:endParaRPr>
          </a:p>
          <a:p>
            <a:pPr fontAlgn="t"/>
            <a:r>
              <a:rPr lang="en-US" dirty="0" smtClean="0">
                <a:effectLst/>
              </a:rPr>
              <a:t>I have planned to expend it with SASS, however have found it very difficult to staff this.</a:t>
            </a:r>
          </a:p>
          <a:p>
            <a:pPr fontAlgn="t"/>
            <a:r>
              <a:rPr lang="en-US" sz="1200" b="0" kern="1200" dirty="0" smtClean="0">
                <a:solidFill>
                  <a:schemeClr val="tx1"/>
                </a:solidFill>
                <a:effectLst/>
                <a:latin typeface="+mn-lt"/>
                <a:ea typeface="+mn-ea"/>
                <a:cs typeface="+mn-cs"/>
              </a:rPr>
              <a:t>3/28/2018 6:06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6"/>
              </a:rPr>
              <a:t>View respondent's answers</a:t>
            </a:r>
            <a:endParaRPr lang="en-US" dirty="0" smtClean="0">
              <a:effectLst/>
            </a:endParaRPr>
          </a:p>
          <a:p>
            <a:pPr fontAlgn="t"/>
            <a:r>
              <a:rPr lang="en-US" dirty="0" smtClean="0">
                <a:effectLst/>
              </a:rPr>
              <a:t>SASS staff to help track Finance and H&amp;S. Also using to have outside provider to set up processes for H&amp;S.</a:t>
            </a:r>
          </a:p>
          <a:p>
            <a:pPr fontAlgn="t"/>
            <a:r>
              <a:rPr lang="en-US" sz="1200" b="0" kern="1200" dirty="0" smtClean="0">
                <a:solidFill>
                  <a:schemeClr val="tx1"/>
                </a:solidFill>
                <a:effectLst/>
                <a:latin typeface="+mn-lt"/>
                <a:ea typeface="+mn-ea"/>
                <a:cs typeface="+mn-cs"/>
              </a:rPr>
              <a:t>3/28/2018 5:36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7"/>
              </a:rPr>
              <a:t>View respondent's answers</a:t>
            </a:r>
            <a:endParaRPr lang="en-US" dirty="0" smtClean="0">
              <a:effectLst/>
            </a:endParaRPr>
          </a:p>
          <a:p>
            <a:pPr fontAlgn="t"/>
            <a:r>
              <a:rPr lang="en-US" dirty="0" smtClean="0">
                <a:effectLst/>
              </a:rPr>
              <a:t>SAS staff employed 4 days per week to assist principal directly as well as assist in the office as required. Roles include Health Care plans, filing, catering </a:t>
            </a:r>
            <a:r>
              <a:rPr lang="en-US" dirty="0" err="1" smtClean="0">
                <a:effectLst/>
              </a:rPr>
              <a:t>organisation</a:t>
            </a:r>
            <a:r>
              <a:rPr lang="en-US" dirty="0" smtClean="0">
                <a:effectLst/>
              </a:rPr>
              <a:t>, meeting </a:t>
            </a:r>
            <a:r>
              <a:rPr lang="en-US" dirty="0" err="1" smtClean="0">
                <a:effectLst/>
              </a:rPr>
              <a:t>organisation</a:t>
            </a:r>
            <a:r>
              <a:rPr lang="en-US" dirty="0" smtClean="0">
                <a:effectLst/>
              </a:rPr>
              <a:t>, obtaining quotes, </a:t>
            </a:r>
            <a:r>
              <a:rPr lang="en-US" dirty="0" err="1" smtClean="0">
                <a:effectLst/>
              </a:rPr>
              <a:t>etc</a:t>
            </a:r>
            <a:endParaRPr lang="en-US" dirty="0" smtClean="0">
              <a:effectLst/>
            </a:endParaRPr>
          </a:p>
          <a:p>
            <a:pPr fontAlgn="t"/>
            <a:r>
              <a:rPr lang="en-US" sz="1200" b="0" kern="1200" dirty="0" smtClean="0">
                <a:solidFill>
                  <a:schemeClr val="tx1"/>
                </a:solidFill>
                <a:effectLst/>
                <a:latin typeface="+mn-lt"/>
                <a:ea typeface="+mn-ea"/>
                <a:cs typeface="+mn-cs"/>
              </a:rPr>
              <a:t>3/28/2018 5:34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8"/>
              </a:rPr>
              <a:t>View respondent's answers</a:t>
            </a:r>
            <a:endParaRPr lang="en-US" dirty="0" smtClean="0">
              <a:effectLst/>
            </a:endParaRPr>
          </a:p>
          <a:p>
            <a:pPr fontAlgn="t"/>
            <a:r>
              <a:rPr lang="en-US" dirty="0" smtClean="0">
                <a:effectLst/>
              </a:rPr>
              <a:t>I have employed an amazing SAS staff for 3 days a week who is performing more at a Business Manager level, however is not officially on a contract as Business Manager as such as this suits the individual and our context. The support I am getting in administrative tasks (finance, H &amp; S, Assets etc.) has been invaluable and is starting to allow me to focus more, on my staff and students, and lead teaching and learning more effectively.</a:t>
            </a:r>
          </a:p>
          <a:p>
            <a:pPr fontAlgn="t"/>
            <a:r>
              <a:rPr lang="en-US" sz="1200" b="0" kern="1200" dirty="0" smtClean="0">
                <a:solidFill>
                  <a:schemeClr val="tx1"/>
                </a:solidFill>
                <a:effectLst/>
                <a:latin typeface="+mn-lt"/>
                <a:ea typeface="+mn-ea"/>
                <a:cs typeface="+mn-cs"/>
              </a:rPr>
              <a:t>3/27/2018 11:39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9"/>
              </a:rPr>
              <a:t>View respondent's answers</a:t>
            </a:r>
            <a:endParaRPr lang="en-US" dirty="0" smtClean="0">
              <a:effectLst/>
            </a:endParaRPr>
          </a:p>
          <a:p>
            <a:pPr fontAlgn="t"/>
            <a:r>
              <a:rPr lang="en-US" dirty="0" smtClean="0">
                <a:effectLst/>
              </a:rPr>
              <a:t>I have employed additional SASS to help manage the mountain of </a:t>
            </a:r>
            <a:r>
              <a:rPr lang="en-US" dirty="0" err="1" smtClean="0">
                <a:effectLst/>
              </a:rPr>
              <a:t>adminstration</a:t>
            </a:r>
            <a:r>
              <a:rPr lang="en-US" dirty="0" smtClean="0">
                <a:effectLst/>
              </a:rPr>
              <a:t> that we are now faced with.</a:t>
            </a:r>
          </a:p>
          <a:p>
            <a:pPr fontAlgn="t"/>
            <a:r>
              <a:rPr lang="en-US" sz="1200" b="0" kern="1200" dirty="0" smtClean="0">
                <a:solidFill>
                  <a:schemeClr val="tx1"/>
                </a:solidFill>
                <a:effectLst/>
                <a:latin typeface="+mn-lt"/>
                <a:ea typeface="+mn-ea"/>
                <a:cs typeface="+mn-cs"/>
              </a:rPr>
              <a:t>3/27/2018 10:43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0"/>
              </a:rPr>
              <a:t>View respondent's answers</a:t>
            </a:r>
            <a:endParaRPr lang="en-US" dirty="0" smtClean="0">
              <a:effectLst/>
            </a:endParaRPr>
          </a:p>
          <a:p>
            <a:pPr fontAlgn="t"/>
            <a:r>
              <a:rPr lang="en-US" dirty="0" smtClean="0">
                <a:effectLst/>
              </a:rPr>
              <a:t>The extra funding is very much appreciated however it doesn’t go near what is needed. If it was doubled that would be acceptable just. I am an a highly effective distributive leader achieving excellent results across student, staff, school, community learning and wellbeing, I and my DP work 70-80hours/week which I know is unhealthy but there is no other option due to limited resources.</a:t>
            </a:r>
          </a:p>
          <a:p>
            <a:pPr fontAlgn="t"/>
            <a:r>
              <a:rPr lang="en-US" sz="1200" b="0" kern="1200" dirty="0" smtClean="0">
                <a:solidFill>
                  <a:schemeClr val="tx1"/>
                </a:solidFill>
                <a:effectLst/>
                <a:latin typeface="+mn-lt"/>
                <a:ea typeface="+mn-ea"/>
                <a:cs typeface="+mn-cs"/>
              </a:rPr>
              <a:t>3/27/2018 10:36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1"/>
              </a:rPr>
              <a:t>View respondent's answers</a:t>
            </a:r>
            <a:endParaRPr lang="en-US" dirty="0" smtClean="0">
              <a:effectLst/>
            </a:endParaRPr>
          </a:p>
          <a:p>
            <a:pPr fontAlgn="t"/>
            <a:r>
              <a:rPr lang="en-US" dirty="0" smtClean="0">
                <a:effectLst/>
              </a:rPr>
              <a:t>I would asked that DoE consider reversing the funding model, small schools should receive more. We do not have the funds either through RAM or other sources to take someone off class or hire a Business Manager. Those that do not have a DP or not able to release an aspiring leader are still disadvantaged by the funding.</a:t>
            </a:r>
          </a:p>
          <a:p>
            <a:pPr fontAlgn="t"/>
            <a:r>
              <a:rPr lang="en-US" sz="1200" b="0" kern="1200" dirty="0" smtClean="0">
                <a:solidFill>
                  <a:schemeClr val="tx1"/>
                </a:solidFill>
                <a:effectLst/>
                <a:latin typeface="+mn-lt"/>
                <a:ea typeface="+mn-ea"/>
                <a:cs typeface="+mn-cs"/>
              </a:rPr>
              <a:t>3/27/2018 10:16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2"/>
              </a:rPr>
              <a:t>View respondent's answers</a:t>
            </a:r>
            <a:endParaRPr lang="en-US" dirty="0" smtClean="0">
              <a:effectLst/>
            </a:endParaRPr>
          </a:p>
          <a:p>
            <a:pPr fontAlgn="t"/>
            <a:r>
              <a:rPr lang="en-US" dirty="0" smtClean="0">
                <a:effectLst/>
              </a:rPr>
              <a:t>I have employed a SAO an additional day (funding received doesn't cover total expense). My plan was to allocate her to undertake some of my WHS responsibilities and processes but to date I could employ a SASS member every day at the moment to monitor and manage all of the FM Web logged calls and maintenance that is underway/required every day, let alone touch the sides of my WHS responsibilities!</a:t>
            </a:r>
          </a:p>
          <a:p>
            <a:pPr fontAlgn="t"/>
            <a:r>
              <a:rPr lang="en-US" sz="1200" b="0" kern="1200" dirty="0" smtClean="0">
                <a:solidFill>
                  <a:schemeClr val="tx1"/>
                </a:solidFill>
                <a:effectLst/>
                <a:latin typeface="+mn-lt"/>
                <a:ea typeface="+mn-ea"/>
                <a:cs typeface="+mn-cs"/>
              </a:rPr>
              <a:t>3/27/2018 9:42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3"/>
              </a:rPr>
              <a:t>View respondent's answers</a:t>
            </a:r>
            <a:endParaRPr lang="en-US" dirty="0" smtClean="0">
              <a:effectLst/>
            </a:endParaRPr>
          </a:p>
          <a:p>
            <a:pPr fontAlgn="t"/>
            <a:r>
              <a:rPr lang="en-US" dirty="0" smtClean="0">
                <a:effectLst/>
              </a:rPr>
              <a:t>I have hired a SAO for one day per week to complete tasks related to Health and Safety compliance, other compliance tasks and publishing the school newsletter.</a:t>
            </a:r>
          </a:p>
          <a:p>
            <a:pPr fontAlgn="t"/>
            <a:r>
              <a:rPr lang="en-US" sz="1200" b="0" kern="1200" dirty="0" smtClean="0">
                <a:solidFill>
                  <a:schemeClr val="tx1"/>
                </a:solidFill>
                <a:effectLst/>
                <a:latin typeface="+mn-lt"/>
                <a:ea typeface="+mn-ea"/>
                <a:cs typeface="+mn-cs"/>
              </a:rPr>
              <a:t>3/27/2018 9:37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4"/>
              </a:rPr>
              <a:t>View respondent's answers</a:t>
            </a:r>
            <a:endParaRPr lang="en-US" dirty="0" smtClean="0">
              <a:effectLst/>
            </a:endParaRPr>
          </a:p>
          <a:p>
            <a:pPr fontAlgn="t"/>
            <a:r>
              <a:rPr lang="en-US" dirty="0" smtClean="0">
                <a:effectLst/>
              </a:rPr>
              <a:t>Had I been able to find a great relieving SAM, I would have run a 0.6 BM</a:t>
            </a:r>
          </a:p>
          <a:p>
            <a:pPr fontAlgn="t"/>
            <a:r>
              <a:rPr lang="en-US" sz="1200" b="0" kern="1200" dirty="0" smtClean="0">
                <a:solidFill>
                  <a:schemeClr val="tx1"/>
                </a:solidFill>
                <a:effectLst/>
                <a:latin typeface="+mn-lt"/>
                <a:ea typeface="+mn-ea"/>
                <a:cs typeface="+mn-cs"/>
              </a:rPr>
              <a:t>3/27/2018 9:18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5"/>
              </a:rPr>
              <a:t>View respondent's answers</a:t>
            </a:r>
            <a:endParaRPr lang="en-US" dirty="0" smtClean="0">
              <a:effectLst/>
            </a:endParaRPr>
          </a:p>
          <a:p>
            <a:pPr fontAlgn="t"/>
            <a:r>
              <a:rPr lang="en-US" dirty="0" smtClean="0">
                <a:effectLst/>
              </a:rPr>
              <a:t>Additional hours each day for SAM and additional executive time.</a:t>
            </a:r>
          </a:p>
          <a:p>
            <a:pPr fontAlgn="t"/>
            <a:r>
              <a:rPr lang="en-US" sz="1200" b="0" kern="1200" dirty="0" smtClean="0">
                <a:solidFill>
                  <a:schemeClr val="tx1"/>
                </a:solidFill>
                <a:effectLst/>
                <a:latin typeface="+mn-lt"/>
                <a:ea typeface="+mn-ea"/>
                <a:cs typeface="+mn-cs"/>
              </a:rPr>
              <a:t>3/27/2018 9:17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6"/>
              </a:rPr>
              <a:t>View respondent's answers</a:t>
            </a:r>
            <a:endParaRPr lang="en-US" dirty="0" smtClean="0">
              <a:effectLst/>
            </a:endParaRPr>
          </a:p>
          <a:p>
            <a:pPr fontAlgn="t"/>
            <a:r>
              <a:rPr lang="en-US" dirty="0" smtClean="0">
                <a:effectLst/>
              </a:rPr>
              <a:t>Duties include managing social media presence, Health &amp; Safety activities, management of maintenance works</a:t>
            </a:r>
          </a:p>
          <a:p>
            <a:pPr fontAlgn="t"/>
            <a:r>
              <a:rPr lang="en-US" sz="1200" b="0" kern="1200" dirty="0" smtClean="0">
                <a:solidFill>
                  <a:schemeClr val="tx1"/>
                </a:solidFill>
                <a:effectLst/>
                <a:latin typeface="+mn-lt"/>
                <a:ea typeface="+mn-ea"/>
                <a:cs typeface="+mn-cs"/>
              </a:rPr>
              <a:t>3/27/2018 9:15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7"/>
              </a:rPr>
              <a:t>View respondent's answers</a:t>
            </a:r>
            <a:endParaRPr lang="en-US" dirty="0" smtClean="0">
              <a:effectLst/>
            </a:endParaRPr>
          </a:p>
          <a:p>
            <a:pPr fontAlgn="t"/>
            <a:r>
              <a:rPr lang="en-US" dirty="0" smtClean="0">
                <a:effectLst/>
              </a:rPr>
              <a:t>Extra SASS so SAM can take on some roles of the Principal e.g. Community Use, WWCC, budgeting. SASS then pick up extra roles such as </a:t>
            </a:r>
            <a:r>
              <a:rPr lang="en-US" dirty="0" err="1" smtClean="0">
                <a:effectLst/>
              </a:rPr>
              <a:t>Stocktake</a:t>
            </a:r>
            <a:r>
              <a:rPr lang="en-US" dirty="0" smtClean="0">
                <a:effectLst/>
              </a:rPr>
              <a:t>, etc.</a:t>
            </a:r>
          </a:p>
          <a:p>
            <a:pPr fontAlgn="t"/>
            <a:r>
              <a:rPr lang="en-US" sz="1200" b="0" kern="1200" dirty="0" smtClean="0">
                <a:solidFill>
                  <a:schemeClr val="tx1"/>
                </a:solidFill>
                <a:effectLst/>
                <a:latin typeface="+mn-lt"/>
                <a:ea typeface="+mn-ea"/>
                <a:cs typeface="+mn-cs"/>
              </a:rPr>
              <a:t>3/27/2018 9:07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8"/>
              </a:rPr>
              <a:t>View respondent's answers</a:t>
            </a:r>
            <a:endParaRPr lang="en-US" dirty="0" smtClean="0">
              <a:effectLst/>
            </a:endParaRPr>
          </a:p>
          <a:p>
            <a:pPr fontAlgn="t"/>
            <a:r>
              <a:rPr lang="en-US" dirty="0" smtClean="0">
                <a:effectLst/>
              </a:rPr>
              <a:t>Doesn't help me per se, helps my school.....</a:t>
            </a:r>
          </a:p>
          <a:p>
            <a:pPr fontAlgn="t"/>
            <a:r>
              <a:rPr lang="en-US" sz="1200" b="0" kern="1200" dirty="0" smtClean="0">
                <a:solidFill>
                  <a:schemeClr val="tx1"/>
                </a:solidFill>
                <a:effectLst/>
                <a:latin typeface="+mn-lt"/>
                <a:ea typeface="+mn-ea"/>
                <a:cs typeface="+mn-cs"/>
              </a:rPr>
              <a:t>3/27/2018 9:06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9"/>
              </a:rPr>
              <a:t>View respondent's answers</a:t>
            </a:r>
            <a:endParaRPr lang="en-US" dirty="0" smtClean="0">
              <a:effectLst/>
            </a:endParaRPr>
          </a:p>
          <a:p>
            <a:pPr fontAlgn="t"/>
            <a:r>
              <a:rPr lang="en-US" dirty="0" smtClean="0">
                <a:effectLst/>
              </a:rPr>
              <a:t>I have released an SASS staff member to work essentially in a Personal assistant role and this has been a great helping managing and reducing some of the workload!</a:t>
            </a:r>
          </a:p>
          <a:p>
            <a:pPr fontAlgn="t"/>
            <a:r>
              <a:rPr lang="en-US" sz="1200" b="0" kern="1200" dirty="0" smtClean="0">
                <a:solidFill>
                  <a:schemeClr val="tx1"/>
                </a:solidFill>
                <a:effectLst/>
                <a:latin typeface="+mn-lt"/>
                <a:ea typeface="+mn-ea"/>
                <a:cs typeface="+mn-cs"/>
              </a:rPr>
              <a:t>3/27/2018 8:54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0"/>
              </a:rPr>
              <a:t>View respondent's answers</a:t>
            </a:r>
            <a:endParaRPr lang="en-US" dirty="0" smtClean="0">
              <a:effectLst/>
            </a:endParaRPr>
          </a:p>
          <a:p>
            <a:pPr fontAlgn="t"/>
            <a:r>
              <a:rPr lang="en-US" dirty="0" smtClean="0">
                <a:effectLst/>
              </a:rPr>
              <a:t>0.2 SAO = $11000 which was the money my school received. This allowed me to top my SAO position up to 0.8. I now have one SAM and a 0.8 SAO. Nowhere near enough to get the job done.</a:t>
            </a:r>
          </a:p>
          <a:p>
            <a:pPr fontAlgn="t"/>
            <a:r>
              <a:rPr lang="en-US" sz="1200" b="0" kern="1200" dirty="0" smtClean="0">
                <a:solidFill>
                  <a:schemeClr val="tx1"/>
                </a:solidFill>
                <a:effectLst/>
                <a:latin typeface="+mn-lt"/>
                <a:ea typeface="+mn-ea"/>
                <a:cs typeface="+mn-cs"/>
              </a:rPr>
              <a:t>3/27/2018 8:50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1"/>
              </a:rPr>
              <a:t>View respondent's answers</a:t>
            </a:r>
            <a:endParaRPr lang="en-US" dirty="0" smtClean="0">
              <a:effectLst/>
            </a:endParaRPr>
          </a:p>
          <a:p>
            <a:pPr fontAlgn="t"/>
            <a:r>
              <a:rPr lang="en-US" dirty="0" smtClean="0">
                <a:effectLst/>
              </a:rPr>
              <a:t>This is brilliant- I am lucky to have found someone on staff who has the skills to support so many time-consuming jobs. My best planning tip would be- as a big primary school- I could do with more.</a:t>
            </a:r>
          </a:p>
          <a:p>
            <a:pPr fontAlgn="t"/>
            <a:r>
              <a:rPr lang="en-US" sz="1200" b="0" kern="1200" dirty="0" smtClean="0">
                <a:solidFill>
                  <a:schemeClr val="tx1"/>
                </a:solidFill>
                <a:effectLst/>
                <a:latin typeface="+mn-lt"/>
                <a:ea typeface="+mn-ea"/>
                <a:cs typeface="+mn-cs"/>
              </a:rPr>
              <a:t>3/27/2018 8:46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2"/>
              </a:rPr>
              <a:t>View respondent's answers</a:t>
            </a:r>
            <a:endParaRPr lang="en-US" dirty="0" smtClean="0">
              <a:effectLst/>
            </a:endParaRPr>
          </a:p>
          <a:p>
            <a:pPr fontAlgn="t"/>
            <a:r>
              <a:rPr lang="en-US" dirty="0" smtClean="0">
                <a:effectLst/>
              </a:rPr>
              <a:t>To be honest, I'm just getting a SASS to help me file and complete admin jobs. However, </a:t>
            </a:r>
            <a:r>
              <a:rPr lang="en-US" dirty="0" err="1" smtClean="0">
                <a:effectLst/>
              </a:rPr>
              <a:t>i'm</a:t>
            </a:r>
            <a:r>
              <a:rPr lang="en-US" dirty="0" smtClean="0">
                <a:effectLst/>
              </a:rPr>
              <a:t> finding it difficult as the time I take explaining what I need to do, I might as well just do it myself. I haven't been able to source anyone with the knowledge I require for them to complete the jobs I need done.</a:t>
            </a:r>
          </a:p>
          <a:p>
            <a:pPr fontAlgn="t"/>
            <a:r>
              <a:rPr lang="en-US" sz="1200" b="0" kern="1200" dirty="0" smtClean="0">
                <a:solidFill>
                  <a:schemeClr val="tx1"/>
                </a:solidFill>
                <a:effectLst/>
                <a:latin typeface="+mn-lt"/>
                <a:ea typeface="+mn-ea"/>
                <a:cs typeface="+mn-cs"/>
              </a:rPr>
              <a:t>3/27/2018 8:43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3"/>
              </a:rPr>
              <a:t>View respondent's answers</a:t>
            </a:r>
            <a:endParaRPr lang="en-US" dirty="0" smtClean="0">
              <a:effectLst/>
            </a:endParaRPr>
          </a:p>
          <a:p>
            <a:pPr fontAlgn="t"/>
            <a:r>
              <a:rPr lang="en-US" dirty="0" smtClean="0">
                <a:effectLst/>
              </a:rPr>
              <a:t>Extra SAO</a:t>
            </a:r>
          </a:p>
          <a:p>
            <a:pPr fontAlgn="t"/>
            <a:r>
              <a:rPr lang="en-US" sz="1200" b="0" kern="1200" dirty="0" smtClean="0">
                <a:solidFill>
                  <a:schemeClr val="tx1"/>
                </a:solidFill>
                <a:effectLst/>
                <a:latin typeface="+mn-lt"/>
                <a:ea typeface="+mn-ea"/>
                <a:cs typeface="+mn-cs"/>
              </a:rPr>
              <a:t>3/27/2018 8:42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4"/>
              </a:rPr>
              <a:t>View respondent's answers</a:t>
            </a:r>
            <a:endParaRPr lang="en-US" dirty="0" smtClean="0">
              <a:effectLst/>
            </a:endParaRPr>
          </a:p>
          <a:p>
            <a:pPr fontAlgn="t"/>
            <a:r>
              <a:rPr lang="en-US" dirty="0" smtClean="0">
                <a:effectLst/>
              </a:rPr>
              <a:t>The amount of funding was determined by student numbers. This meant very little support for our school- 1 day fortnight SAO As our school has no DP, no off class exec and only 2 GA days a week the workload for the Principal is very high. The model of funding seems to be backwards. Colleagues in larger schools have lots of other support available to distribute the non instructional leadership workload and they were given much higher levels of funding. The support is a good idea however the way it was distributed made no sense.</a:t>
            </a:r>
          </a:p>
          <a:p>
            <a:pPr fontAlgn="t"/>
            <a:r>
              <a:rPr lang="en-US" sz="1200" b="0" kern="1200" dirty="0" smtClean="0">
                <a:solidFill>
                  <a:schemeClr val="tx1"/>
                </a:solidFill>
                <a:effectLst/>
                <a:latin typeface="+mn-lt"/>
                <a:ea typeface="+mn-ea"/>
                <a:cs typeface="+mn-cs"/>
              </a:rPr>
              <a:t>3/27/2018 8:40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5"/>
              </a:rPr>
              <a:t>View respondent's answers</a:t>
            </a:r>
            <a:endParaRPr lang="en-US" dirty="0" smtClean="0">
              <a:effectLst/>
            </a:endParaRPr>
          </a:p>
          <a:p>
            <a:pPr fontAlgn="t"/>
            <a:r>
              <a:rPr lang="en-US" dirty="0" smtClean="0">
                <a:effectLst/>
              </a:rPr>
              <a:t>I have used the funds to employ a SAO one day per week to write the school newsletter, permission notes, follow up with attendance letters - jobs which my SAM could never get done due to her hectic workload which I took on.</a:t>
            </a:r>
          </a:p>
          <a:p>
            <a:pPr fontAlgn="t"/>
            <a:r>
              <a:rPr lang="en-US" sz="1200" b="0" kern="1200" dirty="0" smtClean="0">
                <a:solidFill>
                  <a:schemeClr val="tx1"/>
                </a:solidFill>
                <a:effectLst/>
                <a:latin typeface="+mn-lt"/>
                <a:ea typeface="+mn-ea"/>
                <a:cs typeface="+mn-cs"/>
              </a:rPr>
              <a:t>3/27/2018 8:38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6"/>
              </a:rPr>
              <a:t>View respondent's answers</a:t>
            </a:r>
            <a:endParaRPr lang="en-US" dirty="0" smtClean="0">
              <a:effectLst/>
            </a:endParaRPr>
          </a:p>
          <a:p>
            <a:pPr fontAlgn="t"/>
            <a:r>
              <a:rPr lang="en-US" dirty="0" smtClean="0">
                <a:effectLst/>
              </a:rPr>
              <a:t>1 day per week SAO to manage all website / promotions / newsletter and office admin jobs</a:t>
            </a:r>
          </a:p>
          <a:p>
            <a:pPr fontAlgn="t"/>
            <a:r>
              <a:rPr lang="en-US" sz="1200" b="0" kern="1200" dirty="0" smtClean="0">
                <a:solidFill>
                  <a:schemeClr val="tx1"/>
                </a:solidFill>
                <a:effectLst/>
                <a:latin typeface="+mn-lt"/>
                <a:ea typeface="+mn-ea"/>
                <a:cs typeface="+mn-cs"/>
              </a:rPr>
              <a:t>3/27/2018 8:33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7"/>
              </a:rPr>
              <a:t>View respondent's answers</a:t>
            </a:r>
            <a:endParaRPr lang="en-US" dirty="0" smtClean="0">
              <a:effectLst/>
            </a:endParaRPr>
          </a:p>
          <a:p>
            <a:pPr fontAlgn="t"/>
            <a:r>
              <a:rPr lang="en-US" dirty="0" smtClean="0">
                <a:effectLst/>
              </a:rPr>
              <a:t>Giving more time to SAM has allowed me to focus on working with students and community, along with working side by side with my colleague teachers. Invaluable resource.</a:t>
            </a:r>
          </a:p>
          <a:p>
            <a:pPr fontAlgn="t"/>
            <a:r>
              <a:rPr lang="en-US" sz="1200" b="0" kern="1200" dirty="0" smtClean="0">
                <a:solidFill>
                  <a:schemeClr val="tx1"/>
                </a:solidFill>
                <a:effectLst/>
                <a:latin typeface="+mn-lt"/>
                <a:ea typeface="+mn-ea"/>
                <a:cs typeface="+mn-cs"/>
              </a:rPr>
              <a:t>3/27/2018 8:31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8"/>
              </a:rPr>
              <a:t>View respondent's answers</a:t>
            </a:r>
            <a:endParaRPr lang="en-US" dirty="0" smtClean="0">
              <a:effectLst/>
            </a:endParaRPr>
          </a:p>
          <a:p>
            <a:pPr fontAlgn="t"/>
            <a:r>
              <a:rPr lang="en-US" dirty="0" smtClean="0">
                <a:effectLst/>
              </a:rPr>
              <a:t>Not a good use.</a:t>
            </a:r>
          </a:p>
          <a:p>
            <a:pPr fontAlgn="t"/>
            <a:r>
              <a:rPr lang="en-US" sz="1200" b="0" kern="1200" dirty="0" smtClean="0">
                <a:solidFill>
                  <a:schemeClr val="tx1"/>
                </a:solidFill>
                <a:effectLst/>
                <a:latin typeface="+mn-lt"/>
                <a:ea typeface="+mn-ea"/>
                <a:cs typeface="+mn-cs"/>
              </a:rPr>
              <a:t>3/27/2018 8:28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9"/>
              </a:rPr>
              <a:t>View respondent's answers</a:t>
            </a:r>
            <a:endParaRPr lang="en-US" dirty="0" smtClean="0">
              <a:effectLst/>
            </a:endParaRPr>
          </a:p>
          <a:p>
            <a:pPr fontAlgn="t"/>
            <a:r>
              <a:rPr lang="en-US" dirty="0" err="1" smtClean="0">
                <a:effectLst/>
              </a:rPr>
              <a:t>Panania</a:t>
            </a:r>
            <a:r>
              <a:rPr lang="en-US" dirty="0" smtClean="0">
                <a:effectLst/>
              </a:rPr>
              <a:t> PS is using the funds to support the SAM to support me with additional tasks. It is working really well. She is feeling more valued (although a bit guilty about it) monetarily and I am feeling more supported and less stressed about competing demands. A win-win in my book! Thank you NSWPPA for your advocacy on this and to DoE for being receptive!!!</a:t>
            </a:r>
          </a:p>
          <a:p>
            <a:pPr fontAlgn="t"/>
            <a:r>
              <a:rPr lang="en-US" sz="1200" b="0" kern="1200" dirty="0" smtClean="0">
                <a:solidFill>
                  <a:schemeClr val="tx1"/>
                </a:solidFill>
                <a:effectLst/>
                <a:latin typeface="+mn-lt"/>
                <a:ea typeface="+mn-ea"/>
                <a:cs typeface="+mn-cs"/>
              </a:rPr>
              <a:t>3/27/2018 8:22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0"/>
              </a:rPr>
              <a:t>View respondent's answers</a:t>
            </a:r>
            <a:endParaRPr lang="en-US" dirty="0" smtClean="0">
              <a:effectLst/>
            </a:endParaRPr>
          </a:p>
          <a:p>
            <a:pPr fontAlgn="t"/>
            <a:r>
              <a:rPr lang="en-US" dirty="0" smtClean="0">
                <a:effectLst/>
              </a:rPr>
              <a:t>Already topped up SASS staff with RAM previously. Have just kept the same so I could free up RAM funding for school. Accountability remains the same as the buck stops with the principal, but using the money to ease pressure on office staff eases pressure in myself</a:t>
            </a:r>
          </a:p>
          <a:p>
            <a:pPr fontAlgn="t"/>
            <a:r>
              <a:rPr lang="en-US" sz="1200" b="0" kern="1200" dirty="0" smtClean="0">
                <a:solidFill>
                  <a:schemeClr val="tx1"/>
                </a:solidFill>
                <a:effectLst/>
                <a:latin typeface="+mn-lt"/>
                <a:ea typeface="+mn-ea"/>
                <a:cs typeface="+mn-cs"/>
              </a:rPr>
              <a:t>3/27/2018 8:19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1"/>
              </a:rPr>
              <a:t>View respondent's answers</a:t>
            </a:r>
            <a:endParaRPr lang="en-US" dirty="0" smtClean="0">
              <a:effectLst/>
            </a:endParaRPr>
          </a:p>
          <a:p>
            <a:pPr fontAlgn="t"/>
            <a:r>
              <a:rPr lang="en-US" dirty="0" smtClean="0">
                <a:effectLst/>
              </a:rPr>
              <a:t>I have used extra SASS time assist me to transfer some of my duties including WHS etc.</a:t>
            </a:r>
          </a:p>
          <a:p>
            <a:pPr fontAlgn="t"/>
            <a:r>
              <a:rPr lang="en-US" sz="1200" b="0" kern="1200" dirty="0" smtClean="0">
                <a:solidFill>
                  <a:schemeClr val="tx1"/>
                </a:solidFill>
                <a:effectLst/>
                <a:latin typeface="+mn-lt"/>
                <a:ea typeface="+mn-ea"/>
                <a:cs typeface="+mn-cs"/>
              </a:rPr>
              <a:t>3/27/2018 8:15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2"/>
              </a:rPr>
              <a:t>View respondent's answers</a:t>
            </a:r>
            <a:endParaRPr lang="en-US" dirty="0" smtClean="0">
              <a:effectLst/>
            </a:endParaRPr>
          </a:p>
          <a:p>
            <a:pPr fontAlgn="t"/>
            <a:r>
              <a:rPr lang="en-US" dirty="0" smtClean="0">
                <a:effectLst/>
              </a:rPr>
              <a:t>I really would prefer to employ a business manager but have not found other schools who would be willing to pool resources to employ someone to do so. In my context, it would be better for a business manager to be centrally appointed to a cluster of schools and then we </a:t>
            </a:r>
            <a:r>
              <a:rPr lang="en-US" dirty="0" err="1" smtClean="0">
                <a:effectLst/>
              </a:rPr>
              <a:t>contextualise</a:t>
            </a:r>
            <a:r>
              <a:rPr lang="en-US" dirty="0" smtClean="0">
                <a:effectLst/>
              </a:rPr>
              <a:t> their role statement for specific schools</a:t>
            </a:r>
          </a:p>
          <a:p>
            <a:pPr fontAlgn="t"/>
            <a:r>
              <a:rPr lang="en-US" sz="1200" b="0" kern="1200" dirty="0" smtClean="0">
                <a:solidFill>
                  <a:schemeClr val="tx1"/>
                </a:solidFill>
                <a:effectLst/>
                <a:latin typeface="+mn-lt"/>
                <a:ea typeface="+mn-ea"/>
                <a:cs typeface="+mn-cs"/>
              </a:rPr>
              <a:t>3/27/2018 8:10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3"/>
              </a:rPr>
              <a:t>View respondent's answers</a:t>
            </a:r>
            <a:endParaRPr lang="en-US" dirty="0" smtClean="0">
              <a:effectLst/>
            </a:endParaRPr>
          </a:p>
          <a:p>
            <a:pPr fontAlgn="t"/>
            <a:r>
              <a:rPr lang="en-US" dirty="0" smtClean="0">
                <a:effectLst/>
              </a:rPr>
              <a:t>I employed a SAO to lead all processes in WHS as this is a huge, complex and time consuming aspect of my work. The position covers things such as all audit requirements, mandatory training for staff, risk assessments for all events, meeting minutes and all follow up tasks and ongoing communications with WHS and legal personnel as required. An amazing resource that could be stretched to improve workload of principal but also administration and leadership teams.</a:t>
            </a:r>
          </a:p>
          <a:p>
            <a:pPr fontAlgn="t"/>
            <a:r>
              <a:rPr lang="en-US" sz="1200" b="0" kern="1200" dirty="0" smtClean="0">
                <a:solidFill>
                  <a:schemeClr val="tx1"/>
                </a:solidFill>
                <a:effectLst/>
                <a:latin typeface="+mn-lt"/>
                <a:ea typeface="+mn-ea"/>
                <a:cs typeface="+mn-cs"/>
              </a:rPr>
              <a:t>3/27/2018 8:08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4"/>
              </a:rPr>
              <a:t>View respondent's answers</a:t>
            </a:r>
            <a:endParaRPr lang="en-US" dirty="0" smtClean="0">
              <a:effectLst/>
            </a:endParaRPr>
          </a:p>
          <a:p>
            <a:pPr fontAlgn="t"/>
            <a:r>
              <a:rPr lang="en-US" dirty="0" smtClean="0">
                <a:effectLst/>
              </a:rPr>
              <a:t>My SASS works with myself an teachers in doing typing, paperwork, WHS mandatory work which is releasing my workload somewhat.</a:t>
            </a:r>
          </a:p>
          <a:p>
            <a:pPr fontAlgn="t"/>
            <a:r>
              <a:rPr lang="en-US" sz="1200" b="0" kern="1200" dirty="0" smtClean="0">
                <a:solidFill>
                  <a:schemeClr val="tx1"/>
                </a:solidFill>
                <a:effectLst/>
                <a:latin typeface="+mn-lt"/>
                <a:ea typeface="+mn-ea"/>
                <a:cs typeface="+mn-cs"/>
              </a:rPr>
              <a:t>3/27/2018 8:00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5"/>
              </a:rPr>
              <a:t>View respondent's answers</a:t>
            </a:r>
            <a:endParaRPr lang="en-US" dirty="0" smtClean="0">
              <a:effectLst/>
            </a:endParaRPr>
          </a:p>
          <a:p>
            <a:pPr fontAlgn="t"/>
            <a:r>
              <a:rPr lang="en-US" dirty="0" smtClean="0">
                <a:effectLst/>
              </a:rPr>
              <a:t>I am in the process of finding an extra SAO - but, good ones are hard to come by!!</a:t>
            </a:r>
          </a:p>
          <a:p>
            <a:pPr fontAlgn="t"/>
            <a:r>
              <a:rPr lang="en-US" sz="1200" b="0" kern="1200" dirty="0" smtClean="0">
                <a:solidFill>
                  <a:schemeClr val="tx1"/>
                </a:solidFill>
                <a:effectLst/>
                <a:latin typeface="+mn-lt"/>
                <a:ea typeface="+mn-ea"/>
                <a:cs typeface="+mn-cs"/>
              </a:rPr>
              <a:t>3/27/2018 7:51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6"/>
              </a:rPr>
              <a:t>View respondent's answers</a:t>
            </a:r>
            <a:endParaRPr lang="en-US" dirty="0" smtClean="0">
              <a:effectLst/>
            </a:endParaRPr>
          </a:p>
          <a:p>
            <a:pPr fontAlgn="t"/>
            <a:r>
              <a:rPr lang="en-US" dirty="0" smtClean="0">
                <a:effectLst/>
              </a:rPr>
              <a:t>This is a drop in the ocean! The day is used to update </a:t>
            </a:r>
            <a:r>
              <a:rPr lang="en-US" dirty="0" err="1" smtClean="0">
                <a:effectLst/>
              </a:rPr>
              <a:t>facebook</a:t>
            </a:r>
            <a:r>
              <a:rPr lang="en-US" dirty="0" smtClean="0">
                <a:effectLst/>
              </a:rPr>
              <a:t>, schoolbag, newsletter, website. The mountain of accountability continues to roll over us.</a:t>
            </a:r>
          </a:p>
          <a:p>
            <a:pPr fontAlgn="t"/>
            <a:r>
              <a:rPr lang="en-US" sz="1200" b="0" kern="1200" dirty="0" smtClean="0">
                <a:solidFill>
                  <a:schemeClr val="tx1"/>
                </a:solidFill>
                <a:effectLst/>
                <a:latin typeface="+mn-lt"/>
                <a:ea typeface="+mn-ea"/>
                <a:cs typeface="+mn-cs"/>
              </a:rPr>
              <a:t>3/27/2018 7:49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7"/>
              </a:rPr>
              <a:t>View respondent's answers</a:t>
            </a:r>
            <a:endParaRPr lang="en-US" dirty="0" smtClean="0">
              <a:effectLst/>
            </a:endParaRPr>
          </a:p>
          <a:p>
            <a:pPr fontAlgn="t"/>
            <a:r>
              <a:rPr lang="en-US" dirty="0" smtClean="0">
                <a:effectLst/>
              </a:rPr>
              <a:t>An extra 4 hours/week for SAO: helps my SAM who is alone in the office 3/5 days per week. Not much help or support for me: neither the SAM or SAO have the skill-set to be able to 'lighten my load'.</a:t>
            </a:r>
          </a:p>
          <a:p>
            <a:pPr fontAlgn="t"/>
            <a:r>
              <a:rPr lang="en-US" sz="1200" b="0" kern="1200" dirty="0" smtClean="0">
                <a:solidFill>
                  <a:schemeClr val="tx1"/>
                </a:solidFill>
                <a:effectLst/>
                <a:latin typeface="+mn-lt"/>
                <a:ea typeface="+mn-ea"/>
                <a:cs typeface="+mn-cs"/>
              </a:rPr>
              <a:t>3/27/2018 7:46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8"/>
              </a:rPr>
              <a:t>View respondent's answers</a:t>
            </a:r>
            <a:endParaRPr lang="en-US" dirty="0" smtClean="0">
              <a:effectLst/>
            </a:endParaRPr>
          </a:p>
          <a:p>
            <a:pPr fontAlgn="t"/>
            <a:r>
              <a:rPr lang="en-US" dirty="0" smtClean="0">
                <a:effectLst/>
              </a:rPr>
              <a:t>SASS specifically dedicated to principal support, assist with maintenance issues, social media, WHS, data processing around PDP process, monitoring staff leave.</a:t>
            </a:r>
          </a:p>
          <a:p>
            <a:pPr fontAlgn="t"/>
            <a:r>
              <a:rPr lang="en-US" sz="1200" b="0" kern="1200" dirty="0" smtClean="0">
                <a:solidFill>
                  <a:schemeClr val="tx1"/>
                </a:solidFill>
                <a:effectLst/>
                <a:latin typeface="+mn-lt"/>
                <a:ea typeface="+mn-ea"/>
                <a:cs typeface="+mn-cs"/>
              </a:rPr>
              <a:t>3/27/2018 7:44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9"/>
              </a:rPr>
              <a:t>View respondent's answers</a:t>
            </a:r>
            <a:endParaRPr lang="en-US" dirty="0" smtClean="0">
              <a:effectLst/>
            </a:endParaRPr>
          </a:p>
          <a:p>
            <a:pPr fontAlgn="t"/>
            <a:r>
              <a:rPr lang="en-US" dirty="0" smtClean="0">
                <a:effectLst/>
              </a:rPr>
              <a:t>We have used it to fund extra SASS days as well as releasing the Principal for an extra office day.</a:t>
            </a:r>
          </a:p>
          <a:p>
            <a:pPr fontAlgn="t"/>
            <a:r>
              <a:rPr lang="en-US" sz="1200" b="0" kern="1200" dirty="0" smtClean="0">
                <a:solidFill>
                  <a:schemeClr val="tx1"/>
                </a:solidFill>
                <a:effectLst/>
                <a:latin typeface="+mn-lt"/>
                <a:ea typeface="+mn-ea"/>
                <a:cs typeface="+mn-cs"/>
              </a:rPr>
              <a:t>3/27/2018 7:38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0"/>
              </a:rPr>
              <a:t>View respondent's answers</a:t>
            </a:r>
            <a:endParaRPr lang="en-US" dirty="0" smtClean="0">
              <a:effectLst/>
            </a:endParaRPr>
          </a:p>
          <a:p>
            <a:pPr fontAlgn="t"/>
            <a:r>
              <a:rPr lang="en-US" dirty="0" smtClean="0">
                <a:effectLst/>
              </a:rPr>
              <a:t>I employ a SAO a day a week as a leadership SAO- she supports the whole leadership team on that day. A task list is developed throughout the week by the leadership team.</a:t>
            </a:r>
          </a:p>
          <a:p>
            <a:pPr fontAlgn="t"/>
            <a:r>
              <a:rPr lang="en-US" sz="1200" b="0" kern="1200" dirty="0" smtClean="0">
                <a:solidFill>
                  <a:schemeClr val="tx1"/>
                </a:solidFill>
                <a:effectLst/>
                <a:latin typeface="+mn-lt"/>
                <a:ea typeface="+mn-ea"/>
                <a:cs typeface="+mn-cs"/>
              </a:rPr>
              <a:t>3/27/2018 7:34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1"/>
              </a:rPr>
              <a:t>View respondent's answers</a:t>
            </a:r>
            <a:endParaRPr lang="en-US" dirty="0" smtClean="0">
              <a:effectLst/>
            </a:endParaRPr>
          </a:p>
          <a:p>
            <a:pPr fontAlgn="t"/>
            <a:r>
              <a:rPr lang="en-US" dirty="0" smtClean="0">
                <a:effectLst/>
              </a:rPr>
              <a:t>I used the money to buy additional time for my SAM who has taken on the admin workload of WHS and several other admin procedures. As a teaching principal, reducing the admin load by delegating some to others enables me to focus on the teaching and leadership aspects of my position. Long may this support last!</a:t>
            </a:r>
          </a:p>
          <a:p>
            <a:pPr fontAlgn="t"/>
            <a:r>
              <a:rPr lang="en-US" sz="1200" b="0" kern="1200" dirty="0" smtClean="0">
                <a:solidFill>
                  <a:schemeClr val="tx1"/>
                </a:solidFill>
                <a:effectLst/>
                <a:latin typeface="+mn-lt"/>
                <a:ea typeface="+mn-ea"/>
                <a:cs typeface="+mn-cs"/>
              </a:rPr>
              <a:t>3/27/2018 7:31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2"/>
              </a:rPr>
              <a:t>View respondent's answers</a:t>
            </a:r>
            <a:endParaRPr lang="en-US" dirty="0" smtClean="0">
              <a:effectLst/>
            </a:endParaRPr>
          </a:p>
          <a:p>
            <a:pPr fontAlgn="t"/>
            <a:r>
              <a:rPr lang="en-US" dirty="0" smtClean="0">
                <a:effectLst/>
              </a:rPr>
              <a:t>I am able to employ our SAM an extra day a week</a:t>
            </a:r>
          </a:p>
          <a:p>
            <a:pPr fontAlgn="t"/>
            <a:r>
              <a:rPr lang="en-US" sz="1200" b="0" kern="1200" dirty="0" smtClean="0">
                <a:solidFill>
                  <a:schemeClr val="tx1"/>
                </a:solidFill>
                <a:effectLst/>
                <a:latin typeface="+mn-lt"/>
                <a:ea typeface="+mn-ea"/>
                <a:cs typeface="+mn-cs"/>
              </a:rPr>
              <a:t>3/27/2018 7:27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3"/>
              </a:rPr>
              <a:t>View respondent's answers</a:t>
            </a:r>
            <a:endParaRPr lang="en-US" dirty="0" smtClean="0">
              <a:effectLst/>
            </a:endParaRPr>
          </a:p>
          <a:p>
            <a:pPr fontAlgn="t"/>
            <a:r>
              <a:rPr lang="en-US" dirty="0" smtClean="0">
                <a:effectLst/>
              </a:rPr>
              <a:t>This additional resource has freed up some time to get Into the classrooms. Appreciate this tremendously. Especially as a beginning Principal</a:t>
            </a:r>
          </a:p>
          <a:p>
            <a:pPr fontAlgn="t"/>
            <a:r>
              <a:rPr lang="en-US" sz="1200" b="0" kern="1200" dirty="0" smtClean="0">
                <a:solidFill>
                  <a:schemeClr val="tx1"/>
                </a:solidFill>
                <a:effectLst/>
                <a:latin typeface="+mn-lt"/>
                <a:ea typeface="+mn-ea"/>
                <a:cs typeface="+mn-cs"/>
              </a:rPr>
              <a:t>3/27/2018 7:25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4"/>
              </a:rPr>
              <a:t>View respondent's answers</a:t>
            </a:r>
            <a:endParaRPr lang="en-US" dirty="0" smtClean="0">
              <a:effectLst/>
            </a:endParaRPr>
          </a:p>
          <a:p>
            <a:pPr fontAlgn="t"/>
            <a:r>
              <a:rPr lang="en-US" dirty="0" smtClean="0">
                <a:effectLst/>
              </a:rPr>
              <a:t>Administration tasks that would be done by the principal: *new website transfer of information and training *contact with external providers *extra curricular </a:t>
            </a:r>
            <a:r>
              <a:rPr lang="en-US" dirty="0" err="1" smtClean="0">
                <a:effectLst/>
              </a:rPr>
              <a:t>adminstration</a:t>
            </a:r>
            <a:r>
              <a:rPr lang="en-US" dirty="0" smtClean="0">
                <a:effectLst/>
              </a:rPr>
              <a:t> *preschool/high school contact not necessary for the principal to have direct contact *office </a:t>
            </a:r>
            <a:r>
              <a:rPr lang="en-US" dirty="0" err="1" smtClean="0">
                <a:effectLst/>
              </a:rPr>
              <a:t>adminstration</a:t>
            </a:r>
            <a:r>
              <a:rPr lang="en-US" dirty="0" smtClean="0">
                <a:effectLst/>
              </a:rPr>
              <a:t> *making appointments *support with AZT *support with assets *support with tree maintenance *support with cleaning contractor administration *support with PL presentations and preparations *support with ICE *support with visitors to the school</a:t>
            </a:r>
          </a:p>
          <a:p>
            <a:pPr fontAlgn="t"/>
            <a:r>
              <a:rPr lang="en-US" sz="1200" b="0" kern="1200" dirty="0" smtClean="0">
                <a:solidFill>
                  <a:schemeClr val="tx1"/>
                </a:solidFill>
                <a:effectLst/>
                <a:latin typeface="+mn-lt"/>
                <a:ea typeface="+mn-ea"/>
                <a:cs typeface="+mn-cs"/>
              </a:rPr>
              <a:t>3/27/2018 7:24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5"/>
              </a:rPr>
              <a:t>View respondent's answers</a:t>
            </a:r>
            <a:endParaRPr lang="en-US" dirty="0" smtClean="0">
              <a:effectLst/>
            </a:endParaRPr>
          </a:p>
          <a:p>
            <a:pPr fontAlgn="t"/>
            <a:r>
              <a:rPr lang="en-US" dirty="0" smtClean="0">
                <a:effectLst/>
              </a:rPr>
              <a:t>I am using the funds to pay keep my GA full time after falling 10 students below the number for a full time GA. His skills in building, technology and general business are second to none. He handles assets, maintenance, tree audits, technology </a:t>
            </a:r>
            <a:r>
              <a:rPr lang="en-US" dirty="0" err="1" smtClean="0">
                <a:effectLst/>
              </a:rPr>
              <a:t>etc</a:t>
            </a:r>
            <a:r>
              <a:rPr lang="en-US" dirty="0" smtClean="0">
                <a:effectLst/>
              </a:rPr>
              <a:t> </a:t>
            </a:r>
            <a:r>
              <a:rPr lang="en-US" dirty="0" err="1" smtClean="0">
                <a:effectLst/>
              </a:rPr>
              <a:t>etc</a:t>
            </a:r>
            <a:r>
              <a:rPr lang="en-US" dirty="0" smtClean="0">
                <a:effectLst/>
              </a:rPr>
              <a:t> </a:t>
            </a:r>
            <a:r>
              <a:rPr lang="en-US" dirty="0" err="1" smtClean="0">
                <a:effectLst/>
              </a:rPr>
              <a:t>etc</a:t>
            </a:r>
            <a:r>
              <a:rPr lang="en-US" dirty="0" smtClean="0">
                <a:effectLst/>
              </a:rPr>
              <a:t> etc. Worth his weight in gold! THIS IS NOTHING EXTRA BUT MAINTAINING THE STATUS QUO!</a:t>
            </a:r>
          </a:p>
          <a:p>
            <a:pPr fontAlgn="t"/>
            <a:r>
              <a:rPr lang="en-US" sz="1200" b="0" kern="1200" dirty="0" smtClean="0">
                <a:solidFill>
                  <a:schemeClr val="tx1"/>
                </a:solidFill>
                <a:effectLst/>
                <a:latin typeface="+mn-lt"/>
                <a:ea typeface="+mn-ea"/>
                <a:cs typeface="+mn-cs"/>
              </a:rPr>
              <a:t>3/27/2018 7:22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6"/>
              </a:rPr>
              <a:t>View respondent's answers</a:t>
            </a:r>
            <a:endParaRPr lang="en-US" dirty="0" smtClean="0">
              <a:effectLst/>
            </a:endParaRPr>
          </a:p>
          <a:p>
            <a:pPr fontAlgn="t"/>
            <a:r>
              <a:rPr lang="en-US" dirty="0" smtClean="0">
                <a:effectLst/>
              </a:rPr>
              <a:t>I've used the money to fund additional SASS support and provide overtime for SASS staff after my allocation was reduced when we dropped one class. Since my appointment to my current school in 2016 I have not had a permanent SAM and have had to run a school using many temps. While there has been interest in a position for a Business Manager this has to be funded without loss of SASS positions so the entire situation becomes financially untenable.</a:t>
            </a:r>
          </a:p>
          <a:p>
            <a:pPr fontAlgn="t"/>
            <a:r>
              <a:rPr lang="en-US" sz="1200" b="0" kern="1200" dirty="0" smtClean="0">
                <a:solidFill>
                  <a:schemeClr val="tx1"/>
                </a:solidFill>
                <a:effectLst/>
                <a:latin typeface="+mn-lt"/>
                <a:ea typeface="+mn-ea"/>
                <a:cs typeface="+mn-cs"/>
              </a:rPr>
              <a:t>3/27/2018 7:22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7"/>
              </a:rPr>
              <a:t>View respondent's answers</a:t>
            </a:r>
            <a:endParaRPr lang="en-US" dirty="0" smtClean="0">
              <a:effectLst/>
            </a:endParaRPr>
          </a:p>
          <a:p>
            <a:pPr fontAlgn="t"/>
            <a:r>
              <a:rPr lang="en-US" dirty="0" smtClean="0">
                <a:effectLst/>
              </a:rPr>
              <a:t>Still is only a drop in the bucket for small schools.</a:t>
            </a:r>
          </a:p>
          <a:p>
            <a:pPr fontAlgn="t"/>
            <a:r>
              <a:rPr lang="en-US" sz="1200" b="0" kern="1200" dirty="0" smtClean="0">
                <a:solidFill>
                  <a:schemeClr val="tx1"/>
                </a:solidFill>
                <a:effectLst/>
                <a:latin typeface="+mn-lt"/>
                <a:ea typeface="+mn-ea"/>
                <a:cs typeface="+mn-cs"/>
              </a:rPr>
              <a:t>3/27/2018 7:20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8"/>
              </a:rPr>
              <a:t>View respondent's answers</a:t>
            </a:r>
            <a:endParaRPr lang="en-US" dirty="0" smtClean="0">
              <a:effectLst/>
            </a:endParaRPr>
          </a:p>
          <a:p>
            <a:pPr fontAlgn="t"/>
            <a:r>
              <a:rPr lang="en-US" dirty="0" smtClean="0">
                <a:effectLst/>
              </a:rPr>
              <a:t>There was not enough funding to employee the support needed.</a:t>
            </a:r>
          </a:p>
          <a:p>
            <a:pPr fontAlgn="t"/>
            <a:r>
              <a:rPr lang="en-US" sz="1200" b="0" kern="1200" dirty="0" smtClean="0">
                <a:solidFill>
                  <a:schemeClr val="tx1"/>
                </a:solidFill>
                <a:effectLst/>
                <a:latin typeface="+mn-lt"/>
                <a:ea typeface="+mn-ea"/>
                <a:cs typeface="+mn-cs"/>
              </a:rPr>
              <a:t>3/27/2018 7:19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9"/>
              </a:rPr>
              <a:t>View respondent's answers</a:t>
            </a:r>
            <a:endParaRPr lang="en-US" dirty="0" smtClean="0">
              <a:effectLst/>
            </a:endParaRPr>
          </a:p>
          <a:p>
            <a:pPr fontAlgn="t"/>
            <a:r>
              <a:rPr lang="en-US" dirty="0" smtClean="0">
                <a:effectLst/>
              </a:rPr>
              <a:t>At this point in time I have used SASS for compliance </a:t>
            </a:r>
            <a:r>
              <a:rPr lang="en-US" dirty="0" err="1" smtClean="0">
                <a:effectLst/>
              </a:rPr>
              <a:t>procudures</a:t>
            </a:r>
            <a:r>
              <a:rPr lang="en-US" dirty="0" smtClean="0">
                <a:effectLst/>
              </a:rPr>
              <a:t> such as Working With Children Checks, WHS etc. I also intend to </a:t>
            </a:r>
            <a:r>
              <a:rPr lang="en-US" dirty="0" err="1" smtClean="0">
                <a:effectLst/>
              </a:rPr>
              <a:t>utilise</a:t>
            </a:r>
            <a:r>
              <a:rPr lang="en-US" dirty="0" smtClean="0">
                <a:effectLst/>
              </a:rPr>
              <a:t> exec later in the year.</a:t>
            </a:r>
          </a:p>
          <a:p>
            <a:pPr fontAlgn="t"/>
            <a:r>
              <a:rPr lang="en-US" sz="1200" b="0" kern="1200" dirty="0" smtClean="0">
                <a:solidFill>
                  <a:schemeClr val="tx1"/>
                </a:solidFill>
                <a:effectLst/>
                <a:latin typeface="+mn-lt"/>
                <a:ea typeface="+mn-ea"/>
                <a:cs typeface="+mn-cs"/>
              </a:rPr>
              <a:t>3/27/2018 7:15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0"/>
              </a:rPr>
              <a:t>View respondent's answers</a:t>
            </a:r>
            <a:endParaRPr lang="en-US" dirty="0" smtClean="0">
              <a:effectLst/>
            </a:endParaRPr>
          </a:p>
          <a:p>
            <a:pPr fontAlgn="t"/>
            <a:r>
              <a:rPr lang="en-US" dirty="0" smtClean="0">
                <a:effectLst/>
              </a:rPr>
              <a:t>I have employed a SAO for an additional day to release my SAM to work on higher order finance with me. I have also employed another SAO for one day per week commencing soon to work on the WHS audit requirements and assets matters.</a:t>
            </a:r>
          </a:p>
          <a:p>
            <a:pPr fontAlgn="t"/>
            <a:r>
              <a:rPr lang="en-US" sz="1200" b="0" kern="1200" dirty="0" smtClean="0">
                <a:solidFill>
                  <a:schemeClr val="tx1"/>
                </a:solidFill>
                <a:effectLst/>
                <a:latin typeface="+mn-lt"/>
                <a:ea typeface="+mn-ea"/>
                <a:cs typeface="+mn-cs"/>
              </a:rPr>
              <a:t>3/27/2018 7:08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1"/>
              </a:rPr>
              <a:t>View respondent's answers</a:t>
            </a:r>
            <a:endParaRPr lang="en-US" dirty="0" smtClean="0">
              <a:effectLst/>
            </a:endParaRPr>
          </a:p>
          <a:p>
            <a:pPr fontAlgn="t"/>
            <a:r>
              <a:rPr lang="en-US" dirty="0" smtClean="0">
                <a:effectLst/>
              </a:rPr>
              <a:t>As a smaller school, I am only able to afford a SASS officer. I am finding that I have to take time explaining what I need done and have doubts if this is really working. I would ideally like to be able to employ a business manager to take some of the load off my SAM.</a:t>
            </a:r>
          </a:p>
          <a:p>
            <a:pPr fontAlgn="t"/>
            <a:r>
              <a:rPr lang="en-US" sz="1200" b="0" kern="1200" dirty="0" smtClean="0">
                <a:solidFill>
                  <a:schemeClr val="tx1"/>
                </a:solidFill>
                <a:effectLst/>
                <a:latin typeface="+mn-lt"/>
                <a:ea typeface="+mn-ea"/>
                <a:cs typeface="+mn-cs"/>
              </a:rPr>
              <a:t>3/27/2018 7:04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2"/>
              </a:rPr>
              <a:t>View respondent's answers</a:t>
            </a:r>
            <a:endParaRPr lang="en-US" dirty="0" smtClean="0">
              <a:effectLst/>
            </a:endParaRPr>
          </a:p>
          <a:p>
            <a:pPr fontAlgn="t"/>
            <a:r>
              <a:rPr lang="en-US" dirty="0" smtClean="0">
                <a:effectLst/>
              </a:rPr>
              <a:t>School Admin Officer is employed 1 day per week to support me with preparing admin activities for me to endorse.</a:t>
            </a:r>
          </a:p>
          <a:p>
            <a:pPr fontAlgn="t"/>
            <a:r>
              <a:rPr lang="en-US" sz="1200" b="0" kern="1200" dirty="0" smtClean="0">
                <a:solidFill>
                  <a:schemeClr val="tx1"/>
                </a:solidFill>
                <a:effectLst/>
                <a:latin typeface="+mn-lt"/>
                <a:ea typeface="+mn-ea"/>
                <a:cs typeface="+mn-cs"/>
              </a:rPr>
              <a:t>3/27/2018 7:00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3"/>
              </a:rPr>
              <a:t>View respondent's answers</a:t>
            </a:r>
            <a:endParaRPr lang="en-US" dirty="0" smtClean="0">
              <a:effectLst/>
            </a:endParaRPr>
          </a:p>
          <a:p>
            <a:pPr fontAlgn="t"/>
            <a:r>
              <a:rPr lang="en-US" dirty="0" smtClean="0">
                <a:effectLst/>
              </a:rPr>
              <a:t>only having 1 SAO in the office for the size of the school doesn't work. the 2 days has gone to and extra SAO in the office....</a:t>
            </a:r>
          </a:p>
          <a:p>
            <a:pPr fontAlgn="t"/>
            <a:r>
              <a:rPr lang="en-US" sz="1200" b="0" kern="1200" dirty="0" smtClean="0">
                <a:solidFill>
                  <a:schemeClr val="tx1"/>
                </a:solidFill>
                <a:effectLst/>
                <a:latin typeface="+mn-lt"/>
                <a:ea typeface="+mn-ea"/>
                <a:cs typeface="+mn-cs"/>
              </a:rPr>
              <a:t>3/27/2018 6:52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4"/>
              </a:rPr>
              <a:t>View respondent's answers</a:t>
            </a:r>
            <a:endParaRPr lang="en-US" dirty="0" smtClean="0">
              <a:effectLst/>
            </a:endParaRPr>
          </a:p>
          <a:p>
            <a:pPr fontAlgn="t"/>
            <a:r>
              <a:rPr lang="en-US" dirty="0" smtClean="0">
                <a:effectLst/>
              </a:rPr>
              <a:t>There were really not enough funds to really do anything more than hire </a:t>
            </a:r>
            <a:r>
              <a:rPr lang="en-US" dirty="0" err="1" smtClean="0">
                <a:effectLst/>
              </a:rPr>
              <a:t>sas</a:t>
            </a:r>
            <a:r>
              <a:rPr lang="en-US" dirty="0" smtClean="0">
                <a:effectLst/>
              </a:rPr>
              <a:t> for an additional day. Has that taken away the administrative load off the office staff yes. Has it taken the load of the principal NO. Staffing allocation in schools needs to be reconsidered and maybe an off class executive - AP or DP is called for in all schools.</a:t>
            </a:r>
          </a:p>
          <a:p>
            <a:pPr fontAlgn="t"/>
            <a:r>
              <a:rPr lang="en-US" sz="1200" b="0" kern="1200" dirty="0" smtClean="0">
                <a:solidFill>
                  <a:schemeClr val="tx1"/>
                </a:solidFill>
                <a:effectLst/>
                <a:latin typeface="+mn-lt"/>
                <a:ea typeface="+mn-ea"/>
                <a:cs typeface="+mn-cs"/>
              </a:rPr>
              <a:t>3/27/2018 6:51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5"/>
              </a:rPr>
              <a:t>View respondent's answers</a:t>
            </a:r>
            <a:endParaRPr lang="en-US" dirty="0" smtClean="0">
              <a:effectLst/>
            </a:endParaRPr>
          </a:p>
          <a:p>
            <a:pPr fontAlgn="t"/>
            <a:r>
              <a:rPr lang="en-US" dirty="0" smtClean="0">
                <a:effectLst/>
              </a:rPr>
              <a:t>SASS to assist with the ongoing demands of WHS and A-Z Policy Implementation. As a hands on student loving principal there is not enough time to do this ongoing relentless admin.</a:t>
            </a:r>
          </a:p>
          <a:p>
            <a:pPr fontAlgn="t"/>
            <a:r>
              <a:rPr lang="en-US" sz="1200" b="0" kern="1200" dirty="0" smtClean="0">
                <a:solidFill>
                  <a:schemeClr val="tx1"/>
                </a:solidFill>
                <a:effectLst/>
                <a:latin typeface="+mn-lt"/>
                <a:ea typeface="+mn-ea"/>
                <a:cs typeface="+mn-cs"/>
              </a:rPr>
              <a:t>3/27/2018 6:47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6"/>
              </a:rPr>
              <a:t>View respondent's answers</a:t>
            </a:r>
            <a:endParaRPr lang="en-US" dirty="0" smtClean="0">
              <a:effectLst/>
            </a:endParaRPr>
          </a:p>
          <a:p>
            <a:pPr fontAlgn="t"/>
            <a:r>
              <a:rPr lang="en-US" dirty="0" smtClean="0">
                <a:effectLst/>
              </a:rPr>
              <a:t>Need to </a:t>
            </a:r>
            <a:r>
              <a:rPr lang="en-US" dirty="0" err="1" smtClean="0">
                <a:effectLst/>
              </a:rPr>
              <a:t>recognise</a:t>
            </a:r>
            <a:r>
              <a:rPr lang="en-US" dirty="0" smtClean="0">
                <a:effectLst/>
              </a:rPr>
              <a:t> the huge increase in quality and quantity of work SAM now performs with woefully inadequate recompense.</a:t>
            </a:r>
          </a:p>
          <a:p>
            <a:pPr fontAlgn="t"/>
            <a:r>
              <a:rPr lang="en-US" sz="1200" b="0" kern="1200" dirty="0" smtClean="0">
                <a:solidFill>
                  <a:schemeClr val="tx1"/>
                </a:solidFill>
                <a:effectLst/>
                <a:latin typeface="+mn-lt"/>
                <a:ea typeface="+mn-ea"/>
                <a:cs typeface="+mn-cs"/>
              </a:rPr>
              <a:t>3/27/2018 6:47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7"/>
              </a:rPr>
              <a:t>View respondent's answers</a:t>
            </a:r>
            <a:endParaRPr lang="en-US" dirty="0" smtClean="0">
              <a:effectLst/>
            </a:endParaRPr>
          </a:p>
          <a:p>
            <a:pPr fontAlgn="t"/>
            <a:r>
              <a:rPr lang="en-US" dirty="0" smtClean="0">
                <a:effectLst/>
              </a:rPr>
              <a:t>I have employed an extra person that will help me with compliance and promotion of the school. Taking Facebook newsletter media promotion community support AZ tool grant </a:t>
            </a:r>
            <a:r>
              <a:rPr lang="en-US" dirty="0" err="1" smtClean="0">
                <a:effectLst/>
              </a:rPr>
              <a:t>aquistion</a:t>
            </a:r>
            <a:r>
              <a:rPr lang="en-US" dirty="0" smtClean="0">
                <a:effectLst/>
              </a:rPr>
              <a:t> lets me do the must dos and work with teachers. SAM does finance and WHS and is very skilled at these whilst working in collaboration </a:t>
            </a:r>
            <a:r>
              <a:rPr lang="en-US" dirty="0" err="1" smtClean="0">
                <a:effectLst/>
              </a:rPr>
              <a:t>witn</a:t>
            </a:r>
            <a:r>
              <a:rPr lang="en-US" dirty="0" smtClean="0">
                <a:effectLst/>
              </a:rPr>
              <a:t> SAO.</a:t>
            </a:r>
          </a:p>
          <a:p>
            <a:pPr fontAlgn="t"/>
            <a:r>
              <a:rPr lang="en-US" sz="1200" b="0" kern="1200" dirty="0" smtClean="0">
                <a:solidFill>
                  <a:schemeClr val="tx1"/>
                </a:solidFill>
                <a:effectLst/>
                <a:latin typeface="+mn-lt"/>
                <a:ea typeface="+mn-ea"/>
                <a:cs typeface="+mn-cs"/>
              </a:rPr>
              <a:t>3/27/2018 6:47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8"/>
              </a:rPr>
              <a:t>View respondent's answers</a:t>
            </a:r>
            <a:endParaRPr lang="en-US" dirty="0" smtClean="0">
              <a:effectLst/>
            </a:endParaRPr>
          </a:p>
          <a:p>
            <a:pPr fontAlgn="t"/>
            <a:r>
              <a:rPr lang="en-US" dirty="0" smtClean="0">
                <a:effectLst/>
              </a:rPr>
              <a:t>2 day per week SAO, does WHS follow up monitors absences and flags problems to me, writes the newsletters and the role is growing. Very happy!</a:t>
            </a:r>
          </a:p>
          <a:p>
            <a:pPr fontAlgn="t"/>
            <a:r>
              <a:rPr lang="en-US" sz="1200" b="0" kern="1200" dirty="0" smtClean="0">
                <a:solidFill>
                  <a:schemeClr val="tx1"/>
                </a:solidFill>
                <a:effectLst/>
                <a:latin typeface="+mn-lt"/>
                <a:ea typeface="+mn-ea"/>
                <a:cs typeface="+mn-cs"/>
              </a:rPr>
              <a:t>3/27/2018 6:46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9"/>
              </a:rPr>
              <a:t>View respondent's answers</a:t>
            </a:r>
            <a:endParaRPr lang="en-US" dirty="0" smtClean="0">
              <a:effectLst/>
            </a:endParaRPr>
          </a:p>
          <a:p>
            <a:pPr fontAlgn="t"/>
            <a:r>
              <a:rPr lang="en-US" dirty="0" smtClean="0">
                <a:effectLst/>
              </a:rPr>
              <a:t>2 days per week. More would be better. Take some of the admin away but not nearly enough. I am getting into classrooms each day but still have an enormous workload like everyone else. There is an issue with another person trying to do some of your work (</a:t>
            </a:r>
            <a:r>
              <a:rPr lang="en-US" dirty="0" err="1" smtClean="0">
                <a:effectLst/>
              </a:rPr>
              <a:t>eg</a:t>
            </a:r>
            <a:r>
              <a:rPr lang="en-US" dirty="0" smtClean="0">
                <a:effectLst/>
              </a:rPr>
              <a:t> monitor leave applications you </a:t>
            </a:r>
            <a:r>
              <a:rPr lang="en-US" dirty="0" err="1" smtClean="0">
                <a:effectLst/>
              </a:rPr>
              <a:t>ave</a:t>
            </a:r>
            <a:r>
              <a:rPr lang="en-US" dirty="0" smtClean="0">
                <a:effectLst/>
              </a:rPr>
              <a:t> approved). The only way to do this is through your log in?</a:t>
            </a:r>
          </a:p>
          <a:p>
            <a:pPr fontAlgn="t"/>
            <a:r>
              <a:rPr lang="en-US" sz="1200" b="0" kern="1200" dirty="0" smtClean="0">
                <a:solidFill>
                  <a:schemeClr val="tx1"/>
                </a:solidFill>
                <a:effectLst/>
                <a:latin typeface="+mn-lt"/>
                <a:ea typeface="+mn-ea"/>
                <a:cs typeface="+mn-cs"/>
              </a:rPr>
              <a:t>3/27/2018 6:42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0"/>
              </a:rPr>
              <a:t>View respondent's answers</a:t>
            </a:r>
            <a:endParaRPr lang="en-US" dirty="0" smtClean="0">
              <a:effectLst/>
            </a:endParaRPr>
          </a:p>
          <a:p>
            <a:pPr fontAlgn="t"/>
            <a:r>
              <a:rPr lang="en-US" dirty="0" smtClean="0">
                <a:effectLst/>
              </a:rPr>
              <a:t>The </a:t>
            </a:r>
            <a:r>
              <a:rPr lang="en-US" dirty="0" err="1" smtClean="0">
                <a:effectLst/>
              </a:rPr>
              <a:t>anount</a:t>
            </a:r>
            <a:r>
              <a:rPr lang="en-US" dirty="0" smtClean="0">
                <a:effectLst/>
              </a:rPr>
              <a:t> my school </a:t>
            </a:r>
            <a:r>
              <a:rPr lang="en-US" dirty="0" err="1" smtClean="0">
                <a:effectLst/>
              </a:rPr>
              <a:t>recieved</a:t>
            </a:r>
            <a:r>
              <a:rPr lang="en-US" dirty="0" smtClean="0">
                <a:effectLst/>
              </a:rPr>
              <a:t> was only able to hire a sass for 1 day a week</a:t>
            </a:r>
          </a:p>
          <a:p>
            <a:pPr fontAlgn="t"/>
            <a:r>
              <a:rPr lang="en-US" sz="1200" b="0" kern="1200" dirty="0" smtClean="0">
                <a:solidFill>
                  <a:schemeClr val="tx1"/>
                </a:solidFill>
                <a:effectLst/>
                <a:latin typeface="+mn-lt"/>
                <a:ea typeface="+mn-ea"/>
                <a:cs typeface="+mn-cs"/>
              </a:rPr>
              <a:t>3/27/2018 6:42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1"/>
              </a:rPr>
              <a:t>View respondent's answers</a:t>
            </a:r>
            <a:endParaRPr lang="en-US" dirty="0" smtClean="0">
              <a:effectLst/>
            </a:endParaRPr>
          </a:p>
          <a:p>
            <a:pPr fontAlgn="t"/>
            <a:r>
              <a:rPr lang="en-US" dirty="0" smtClean="0">
                <a:effectLst/>
              </a:rPr>
              <a:t>Great to be able to delegate some admin duties without guilt!</a:t>
            </a:r>
          </a:p>
          <a:p>
            <a:pPr fontAlgn="t"/>
            <a:r>
              <a:rPr lang="en-US" sz="1200" b="0" kern="1200" dirty="0" smtClean="0">
                <a:solidFill>
                  <a:schemeClr val="tx1"/>
                </a:solidFill>
                <a:effectLst/>
                <a:latin typeface="+mn-lt"/>
                <a:ea typeface="+mn-ea"/>
                <a:cs typeface="+mn-cs"/>
              </a:rPr>
              <a:t>3/27/2018 6:41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2"/>
              </a:rPr>
              <a:t>View respondent's answers</a:t>
            </a:r>
            <a:endParaRPr lang="en-US" dirty="0" smtClean="0">
              <a:effectLst/>
            </a:endParaRPr>
          </a:p>
          <a:p>
            <a:pPr fontAlgn="t"/>
            <a:r>
              <a:rPr lang="en-US" dirty="0" smtClean="0">
                <a:effectLst/>
              </a:rPr>
              <a:t>SASS person employed to do principal administrative tasks including minute taking and distribution, uploading health care plans, work health and safety procedures, booking casuals, data collation from surveys, updating induction procedures, timetables, promotional materials etc.</a:t>
            </a:r>
          </a:p>
          <a:p>
            <a:pPr fontAlgn="t"/>
            <a:r>
              <a:rPr lang="en-US" sz="1200" b="0" kern="1200" dirty="0" smtClean="0">
                <a:solidFill>
                  <a:schemeClr val="tx1"/>
                </a:solidFill>
                <a:effectLst/>
                <a:latin typeface="+mn-lt"/>
                <a:ea typeface="+mn-ea"/>
                <a:cs typeface="+mn-cs"/>
              </a:rPr>
              <a:t>3/27/2018 6:34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3"/>
              </a:rPr>
              <a:t>View respondent's answers</a:t>
            </a:r>
            <a:endParaRPr lang="en-US" dirty="0" smtClean="0">
              <a:effectLst/>
            </a:endParaRPr>
          </a:p>
          <a:p>
            <a:pPr fontAlgn="t"/>
            <a:r>
              <a:rPr lang="en-US" dirty="0" smtClean="0">
                <a:effectLst/>
              </a:rPr>
              <a:t>Only could afford a </a:t>
            </a:r>
            <a:r>
              <a:rPr lang="en-US" dirty="0" err="1" smtClean="0">
                <a:effectLst/>
              </a:rPr>
              <a:t>sao</a:t>
            </a:r>
            <a:r>
              <a:rPr lang="en-US" dirty="0" smtClean="0">
                <a:effectLst/>
              </a:rPr>
              <a:t>. Funds low amount. Sao doing some admin but minimal</a:t>
            </a:r>
          </a:p>
          <a:p>
            <a:pPr fontAlgn="t"/>
            <a:r>
              <a:rPr lang="en-US" sz="1200" b="0" kern="1200" dirty="0" smtClean="0">
                <a:solidFill>
                  <a:schemeClr val="tx1"/>
                </a:solidFill>
                <a:effectLst/>
                <a:latin typeface="+mn-lt"/>
                <a:ea typeface="+mn-ea"/>
                <a:cs typeface="+mn-cs"/>
              </a:rPr>
              <a:t>3/27/2018 6:31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4"/>
              </a:rPr>
              <a:t>View respondent's answers</a:t>
            </a:r>
            <a:endParaRPr lang="en-US" dirty="0" smtClean="0">
              <a:effectLst/>
            </a:endParaRPr>
          </a:p>
          <a:p>
            <a:pPr fontAlgn="t"/>
            <a:r>
              <a:rPr lang="en-US" dirty="0" smtClean="0">
                <a:effectLst/>
              </a:rPr>
              <a:t>.2 SAO</a:t>
            </a:r>
          </a:p>
          <a:p>
            <a:pPr fontAlgn="t"/>
            <a:r>
              <a:rPr lang="en-US" sz="1200" b="0" kern="1200" dirty="0" smtClean="0">
                <a:solidFill>
                  <a:schemeClr val="tx1"/>
                </a:solidFill>
                <a:effectLst/>
                <a:latin typeface="+mn-lt"/>
                <a:ea typeface="+mn-ea"/>
                <a:cs typeface="+mn-cs"/>
              </a:rPr>
              <a:t>3/27/2018 6:26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5"/>
              </a:rPr>
              <a:t>View respondent's answers</a:t>
            </a:r>
            <a:endParaRPr lang="en-US" dirty="0" smtClean="0">
              <a:effectLst/>
            </a:endParaRPr>
          </a:p>
          <a:p>
            <a:pPr fontAlgn="t"/>
            <a:r>
              <a:rPr lang="en-US" dirty="0" smtClean="0">
                <a:effectLst/>
              </a:rPr>
              <a:t>The amount of money for my size school did not provide much support - my Sass staff member does my WHS</a:t>
            </a:r>
          </a:p>
          <a:p>
            <a:pPr fontAlgn="t"/>
            <a:r>
              <a:rPr lang="en-US" sz="1200" b="0" kern="1200" dirty="0" smtClean="0">
                <a:solidFill>
                  <a:schemeClr val="tx1"/>
                </a:solidFill>
                <a:effectLst/>
                <a:latin typeface="+mn-lt"/>
                <a:ea typeface="+mn-ea"/>
                <a:cs typeface="+mn-cs"/>
              </a:rPr>
              <a:t>3/27/2018 6:21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6"/>
              </a:rPr>
              <a:t>View respondent's answers</a:t>
            </a:r>
            <a:endParaRPr lang="en-US" dirty="0" smtClean="0">
              <a:effectLst/>
            </a:endParaRPr>
          </a:p>
          <a:p>
            <a:pPr fontAlgn="t"/>
            <a:r>
              <a:rPr lang="en-US" dirty="0" smtClean="0">
                <a:effectLst/>
              </a:rPr>
              <a:t>The funding has been used for Sass staff however there needs to be more and with the implications of the additional workload associated with communications accessibility is far from enough.</a:t>
            </a:r>
          </a:p>
          <a:p>
            <a:pPr fontAlgn="t"/>
            <a:r>
              <a:rPr lang="en-US" sz="1200" b="0" kern="1200" dirty="0" smtClean="0">
                <a:solidFill>
                  <a:schemeClr val="tx1"/>
                </a:solidFill>
                <a:effectLst/>
                <a:latin typeface="+mn-lt"/>
                <a:ea typeface="+mn-ea"/>
                <a:cs typeface="+mn-cs"/>
              </a:rPr>
              <a:t>3/27/2018 6:20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7"/>
              </a:rPr>
              <a:t>View respondent's answers</a:t>
            </a:r>
            <a:endParaRPr lang="en-US" dirty="0" smtClean="0">
              <a:effectLst/>
            </a:endParaRPr>
          </a:p>
          <a:p>
            <a:pPr fontAlgn="t"/>
            <a:r>
              <a:rPr lang="en-US" dirty="0" smtClean="0">
                <a:effectLst/>
              </a:rPr>
              <a:t>This has improved my work load as well as assisted my SAM to concentrate on more complex tasks as the SASS support has enabled more time for financial and budget focuses</a:t>
            </a:r>
          </a:p>
          <a:p>
            <a:pPr fontAlgn="t"/>
            <a:r>
              <a:rPr lang="en-US" sz="1200" b="0" kern="1200" dirty="0" smtClean="0">
                <a:solidFill>
                  <a:schemeClr val="tx1"/>
                </a:solidFill>
                <a:effectLst/>
                <a:latin typeface="+mn-lt"/>
                <a:ea typeface="+mn-ea"/>
                <a:cs typeface="+mn-cs"/>
              </a:rPr>
              <a:t>3/27/2018 6:15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8"/>
              </a:rPr>
              <a:t>View respondent's answers</a:t>
            </a:r>
            <a:endParaRPr lang="en-US" dirty="0" smtClean="0">
              <a:effectLst/>
            </a:endParaRPr>
          </a:p>
          <a:p>
            <a:pPr fontAlgn="t"/>
            <a:r>
              <a:rPr lang="en-US" dirty="0" smtClean="0">
                <a:effectLst/>
              </a:rPr>
              <a:t>This additional funding is priceless in meeting compliance, health and safety and </a:t>
            </a:r>
            <a:r>
              <a:rPr lang="en-US" dirty="0" err="1" smtClean="0">
                <a:effectLst/>
              </a:rPr>
              <a:t>wwcc</a:t>
            </a:r>
            <a:r>
              <a:rPr lang="en-US" dirty="0" smtClean="0">
                <a:effectLst/>
              </a:rPr>
              <a:t> requirements. This allows for instructional leadership by the principal, meeting compliance and regulations and undertaking the executive role effectively.</a:t>
            </a:r>
          </a:p>
          <a:p>
            <a:pPr fontAlgn="t"/>
            <a:r>
              <a:rPr lang="en-US" sz="1200" b="0" kern="1200" dirty="0" smtClean="0">
                <a:solidFill>
                  <a:schemeClr val="tx1"/>
                </a:solidFill>
                <a:effectLst/>
                <a:latin typeface="+mn-lt"/>
                <a:ea typeface="+mn-ea"/>
                <a:cs typeface="+mn-cs"/>
              </a:rPr>
              <a:t>3/27/2018 6:15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9"/>
              </a:rPr>
              <a:t>View respondent's answers</a:t>
            </a:r>
            <a:endParaRPr lang="en-US" dirty="0" smtClean="0">
              <a:effectLst/>
            </a:endParaRPr>
          </a:p>
          <a:p>
            <a:pPr fontAlgn="t"/>
            <a:r>
              <a:rPr lang="en-US" dirty="0" smtClean="0">
                <a:effectLst/>
              </a:rPr>
              <a:t>This time has helped build an improved level of communication with the school community with one SASS staff member and another working to reduce the level of paperwork minutiae.</a:t>
            </a:r>
          </a:p>
          <a:p>
            <a:pPr fontAlgn="t"/>
            <a:r>
              <a:rPr lang="en-US" sz="1200" b="0" kern="1200" dirty="0" smtClean="0">
                <a:solidFill>
                  <a:schemeClr val="tx1"/>
                </a:solidFill>
                <a:effectLst/>
                <a:latin typeface="+mn-lt"/>
                <a:ea typeface="+mn-ea"/>
                <a:cs typeface="+mn-cs"/>
              </a:rPr>
              <a:t>3/27/2018 6:14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0"/>
              </a:rPr>
              <a:t>View respondent's answers</a:t>
            </a:r>
            <a:endParaRPr lang="en-US" dirty="0" smtClean="0">
              <a:effectLst/>
            </a:endParaRPr>
          </a:p>
          <a:p>
            <a:pPr fontAlgn="t"/>
            <a:r>
              <a:rPr lang="en-US" dirty="0" smtClean="0">
                <a:effectLst/>
              </a:rPr>
              <a:t>I have dropped numbers and dropped my SAO from 5 days to 3. This has allowed me to employ my SAO casually a day.</a:t>
            </a:r>
          </a:p>
          <a:p>
            <a:pPr fontAlgn="t"/>
            <a:r>
              <a:rPr lang="en-US" sz="1200" b="0" kern="1200" dirty="0" smtClean="0">
                <a:solidFill>
                  <a:schemeClr val="tx1"/>
                </a:solidFill>
                <a:effectLst/>
                <a:latin typeface="+mn-lt"/>
                <a:ea typeface="+mn-ea"/>
                <a:cs typeface="+mn-cs"/>
              </a:rPr>
              <a:t>3/27/2018 6:11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1"/>
              </a:rPr>
              <a:t>View respondent's answers</a:t>
            </a:r>
            <a:endParaRPr lang="en-US" dirty="0" smtClean="0">
              <a:effectLst/>
            </a:endParaRPr>
          </a:p>
          <a:p>
            <a:pPr fontAlgn="t"/>
            <a:r>
              <a:rPr lang="en-US" dirty="0" smtClean="0">
                <a:effectLst/>
              </a:rPr>
              <a:t>Plus clerk to support H &amp; Safety; Assets; finance; technology and policy.</a:t>
            </a:r>
          </a:p>
          <a:p>
            <a:pPr fontAlgn="t"/>
            <a:r>
              <a:rPr lang="en-US" sz="1200" b="0" kern="1200" dirty="0" smtClean="0">
                <a:solidFill>
                  <a:schemeClr val="tx1"/>
                </a:solidFill>
                <a:effectLst/>
                <a:latin typeface="+mn-lt"/>
                <a:ea typeface="+mn-ea"/>
                <a:cs typeface="+mn-cs"/>
              </a:rPr>
              <a:t>3/27/2018 6:11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2"/>
              </a:rPr>
              <a:t>View respondent's answers</a:t>
            </a:r>
            <a:endParaRPr lang="en-US" dirty="0" smtClean="0">
              <a:effectLst/>
            </a:endParaRPr>
          </a:p>
          <a:p>
            <a:pPr fontAlgn="t"/>
            <a:r>
              <a:rPr lang="en-US" dirty="0" smtClean="0">
                <a:effectLst/>
              </a:rPr>
              <a:t>The funds are used for administrative purposes.</a:t>
            </a:r>
          </a:p>
          <a:p>
            <a:pPr fontAlgn="t"/>
            <a:r>
              <a:rPr lang="en-US" sz="1200" b="0" kern="1200" dirty="0" smtClean="0">
                <a:solidFill>
                  <a:schemeClr val="tx1"/>
                </a:solidFill>
                <a:effectLst/>
                <a:latin typeface="+mn-lt"/>
                <a:ea typeface="+mn-ea"/>
                <a:cs typeface="+mn-cs"/>
              </a:rPr>
              <a:t>3/27/2018 6:09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3"/>
              </a:rPr>
              <a:t>View respondent's answers</a:t>
            </a:r>
            <a:endParaRPr lang="en-US" dirty="0" smtClean="0">
              <a:effectLst/>
            </a:endParaRPr>
          </a:p>
          <a:p>
            <a:pPr fontAlgn="t"/>
            <a:r>
              <a:rPr lang="en-US" dirty="0" smtClean="0">
                <a:effectLst/>
              </a:rPr>
              <a:t>Allocating specific tasks to a SAO employed one day per week to completes specific compliance tasks: WHS, AZT, spreadsheets, appointments etc.</a:t>
            </a:r>
          </a:p>
          <a:p>
            <a:pPr fontAlgn="t"/>
            <a:r>
              <a:rPr lang="en-US" sz="1200" b="0" kern="1200" dirty="0" smtClean="0">
                <a:solidFill>
                  <a:schemeClr val="tx1"/>
                </a:solidFill>
                <a:effectLst/>
                <a:latin typeface="+mn-lt"/>
                <a:ea typeface="+mn-ea"/>
                <a:cs typeface="+mn-cs"/>
              </a:rPr>
              <a:t>3/27/2018 6:09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4"/>
              </a:rPr>
              <a:t>View respondent's answers</a:t>
            </a:r>
            <a:endParaRPr lang="en-US" dirty="0" smtClean="0">
              <a:effectLst/>
            </a:endParaRPr>
          </a:p>
          <a:p>
            <a:pPr fontAlgn="t"/>
            <a:r>
              <a:rPr lang="en-US" dirty="0" smtClean="0">
                <a:effectLst/>
              </a:rPr>
              <a:t>It has been an absolute godsend for me in my role - all compliance goes to this SASS person, she </a:t>
            </a:r>
            <a:r>
              <a:rPr lang="en-US" dirty="0" err="1" smtClean="0">
                <a:effectLst/>
              </a:rPr>
              <a:t>synthesises</a:t>
            </a:r>
            <a:r>
              <a:rPr lang="en-US" dirty="0" smtClean="0">
                <a:effectLst/>
              </a:rPr>
              <a:t> it And briefs me. It has also enabled executive to use this resource to help them manage things like PL compliance etc. Thankyou PPA!</a:t>
            </a:r>
          </a:p>
          <a:p>
            <a:pPr fontAlgn="t"/>
            <a:r>
              <a:rPr lang="en-US" sz="1200" b="0" kern="1200" dirty="0" smtClean="0">
                <a:solidFill>
                  <a:schemeClr val="tx1"/>
                </a:solidFill>
                <a:effectLst/>
                <a:latin typeface="+mn-lt"/>
                <a:ea typeface="+mn-ea"/>
                <a:cs typeface="+mn-cs"/>
              </a:rPr>
              <a:t>3/27/2018 6:09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5"/>
              </a:rPr>
              <a:t>View respondent's answers</a:t>
            </a:r>
            <a:endParaRPr lang="en-US" dirty="0" smtClean="0">
              <a:effectLst/>
            </a:endParaRPr>
          </a:p>
          <a:p>
            <a:pPr fontAlgn="t"/>
            <a:r>
              <a:rPr lang="en-US" dirty="0" smtClean="0">
                <a:effectLst/>
              </a:rPr>
              <a:t>Leadership consultant</a:t>
            </a:r>
          </a:p>
          <a:p>
            <a:pPr fontAlgn="t"/>
            <a:r>
              <a:rPr lang="en-US" sz="1200" b="0" kern="1200" dirty="0" smtClean="0">
                <a:solidFill>
                  <a:schemeClr val="tx1"/>
                </a:solidFill>
                <a:effectLst/>
                <a:latin typeface="+mn-lt"/>
                <a:ea typeface="+mn-ea"/>
                <a:cs typeface="+mn-cs"/>
              </a:rPr>
              <a:t>3/27/2018 6:06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6"/>
              </a:rPr>
              <a:t>View respondent's answers</a:t>
            </a:r>
            <a:endParaRPr lang="en-US" dirty="0" smtClean="0">
              <a:effectLst/>
            </a:endParaRPr>
          </a:p>
          <a:p>
            <a:pPr fontAlgn="t"/>
            <a:r>
              <a:rPr lang="en-US" dirty="0" smtClean="0">
                <a:effectLst/>
              </a:rPr>
              <a:t>Combination of SASS and executive release</a:t>
            </a:r>
          </a:p>
          <a:p>
            <a:pPr fontAlgn="t"/>
            <a:r>
              <a:rPr lang="en-US" sz="1200" b="0" kern="1200" dirty="0" smtClean="0">
                <a:solidFill>
                  <a:schemeClr val="tx1"/>
                </a:solidFill>
                <a:effectLst/>
                <a:latin typeface="+mn-lt"/>
                <a:ea typeface="+mn-ea"/>
                <a:cs typeface="+mn-cs"/>
              </a:rPr>
              <a:t>3/27/2018 6:05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7"/>
              </a:rPr>
              <a:t>View respondent's answers</a:t>
            </a:r>
            <a:endParaRPr lang="en-US" dirty="0" smtClean="0">
              <a:effectLst/>
            </a:endParaRPr>
          </a:p>
          <a:p>
            <a:pPr fontAlgn="t"/>
            <a:r>
              <a:rPr lang="en-US" dirty="0" smtClean="0">
                <a:effectLst/>
              </a:rPr>
              <a:t>SASS staff to assist with WHS, school maintenance and communicating with the community - website, </a:t>
            </a:r>
            <a:r>
              <a:rPr lang="en-US" dirty="0" err="1" smtClean="0">
                <a:effectLst/>
              </a:rPr>
              <a:t>Skool</a:t>
            </a:r>
            <a:r>
              <a:rPr lang="en-US" dirty="0" smtClean="0">
                <a:effectLst/>
              </a:rPr>
              <a:t> bag up dates and alerts to keep the community engaged with the school and Newsletter. I am very appreciative of this assistance.</a:t>
            </a:r>
          </a:p>
          <a:p>
            <a:pPr fontAlgn="t"/>
            <a:r>
              <a:rPr lang="en-US" sz="1200" b="0" kern="1200" dirty="0" smtClean="0">
                <a:solidFill>
                  <a:schemeClr val="tx1"/>
                </a:solidFill>
                <a:effectLst/>
                <a:latin typeface="+mn-lt"/>
                <a:ea typeface="+mn-ea"/>
                <a:cs typeface="+mn-cs"/>
              </a:rPr>
              <a:t>3/27/2018 6:05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8"/>
              </a:rPr>
              <a:t>View respondent's answers</a:t>
            </a:r>
            <a:endParaRPr lang="en-US" dirty="0" smtClean="0">
              <a:effectLst/>
            </a:endParaRPr>
          </a:p>
          <a:p>
            <a:pPr fontAlgn="t"/>
            <a:r>
              <a:rPr lang="en-US" dirty="0" smtClean="0">
                <a:effectLst/>
              </a:rPr>
              <a:t>A SASS staff member employed three days a week in the office. Intended to support the Principal. However, due to regular software issues and 'hold ups' due to software, this staff member is often 'reallocated' to get through the regular office tasks.</a:t>
            </a:r>
          </a:p>
          <a:p>
            <a:pPr fontAlgn="t"/>
            <a:r>
              <a:rPr lang="en-US" sz="1200" b="0" kern="1200" dirty="0" smtClean="0">
                <a:solidFill>
                  <a:schemeClr val="tx1"/>
                </a:solidFill>
                <a:effectLst/>
                <a:latin typeface="+mn-lt"/>
                <a:ea typeface="+mn-ea"/>
                <a:cs typeface="+mn-cs"/>
              </a:rPr>
              <a:t>3/27/2018 6:01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9"/>
              </a:rPr>
              <a:t>View respondent's answers</a:t>
            </a:r>
            <a:endParaRPr lang="en-US" dirty="0" smtClean="0">
              <a:effectLst/>
            </a:endParaRPr>
          </a:p>
          <a:p>
            <a:pPr fontAlgn="t"/>
            <a:r>
              <a:rPr lang="en-US" dirty="0" smtClean="0">
                <a:effectLst/>
              </a:rPr>
              <a:t>Additional time for my SAM to assist me with H &amp; S requirements</a:t>
            </a:r>
          </a:p>
          <a:p>
            <a:pPr fontAlgn="t"/>
            <a:r>
              <a:rPr lang="en-US" sz="1200" b="0" kern="1200" dirty="0" smtClean="0">
                <a:solidFill>
                  <a:schemeClr val="tx1"/>
                </a:solidFill>
                <a:effectLst/>
                <a:latin typeface="+mn-lt"/>
                <a:ea typeface="+mn-ea"/>
                <a:cs typeface="+mn-cs"/>
              </a:rPr>
              <a:t>3/27/2018 5:59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0"/>
              </a:rPr>
              <a:t>View respondent's answers</a:t>
            </a:r>
            <a:endParaRPr lang="en-US" dirty="0" smtClean="0">
              <a:effectLst/>
            </a:endParaRPr>
          </a:p>
          <a:p>
            <a:pPr fontAlgn="t"/>
            <a:r>
              <a:rPr lang="en-US" dirty="0" smtClean="0">
                <a:effectLst/>
              </a:rPr>
              <a:t>We are employing a SAO to take care of routine events and items such as fortnightly newsletter, chasing up WH&amp;S paperwork, etc. It has been very much appreciated as it leaves me free for other tasks.</a:t>
            </a:r>
          </a:p>
          <a:p>
            <a:pPr fontAlgn="t"/>
            <a:r>
              <a:rPr lang="en-US" sz="1200" b="0" kern="1200" dirty="0" smtClean="0">
                <a:solidFill>
                  <a:schemeClr val="tx1"/>
                </a:solidFill>
                <a:effectLst/>
                <a:latin typeface="+mn-lt"/>
                <a:ea typeface="+mn-ea"/>
                <a:cs typeface="+mn-cs"/>
              </a:rPr>
              <a:t>3/27/2018 5:59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1"/>
              </a:rPr>
              <a:t>View respondent's answers</a:t>
            </a:r>
            <a:endParaRPr lang="en-US" dirty="0" smtClean="0">
              <a:effectLst/>
            </a:endParaRPr>
          </a:p>
          <a:p>
            <a:pPr fontAlgn="t"/>
            <a:r>
              <a:rPr lang="en-US" dirty="0" smtClean="0">
                <a:effectLst/>
              </a:rPr>
              <a:t>SAO time</a:t>
            </a:r>
          </a:p>
          <a:p>
            <a:pPr fontAlgn="t"/>
            <a:r>
              <a:rPr lang="en-US" sz="1200" b="0" kern="1200" dirty="0" smtClean="0">
                <a:solidFill>
                  <a:schemeClr val="tx1"/>
                </a:solidFill>
                <a:effectLst/>
                <a:latin typeface="+mn-lt"/>
                <a:ea typeface="+mn-ea"/>
                <a:cs typeface="+mn-cs"/>
              </a:rPr>
              <a:t>3/27/2018 5:56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2"/>
              </a:rPr>
              <a:t>View respondent's answers</a:t>
            </a:r>
            <a:endParaRPr lang="en-US" dirty="0" smtClean="0">
              <a:effectLst/>
            </a:endParaRPr>
          </a:p>
          <a:p>
            <a:pPr fontAlgn="t"/>
            <a:r>
              <a:rPr lang="en-US" dirty="0" smtClean="0">
                <a:effectLst/>
              </a:rPr>
              <a:t>I have used money for both sass and for release of an executive</a:t>
            </a:r>
          </a:p>
          <a:p>
            <a:pPr fontAlgn="t"/>
            <a:r>
              <a:rPr lang="en-US" sz="1200" b="0" kern="1200" dirty="0" smtClean="0">
                <a:solidFill>
                  <a:schemeClr val="tx1"/>
                </a:solidFill>
                <a:effectLst/>
                <a:latin typeface="+mn-lt"/>
                <a:ea typeface="+mn-ea"/>
                <a:cs typeface="+mn-cs"/>
              </a:rPr>
              <a:t>3/27/2018 5:47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3"/>
              </a:rPr>
              <a:t>View respondent's answers</a:t>
            </a:r>
            <a:endParaRPr lang="en-US" dirty="0" smtClean="0">
              <a:effectLst/>
            </a:endParaRPr>
          </a:p>
          <a:p>
            <a:pPr fontAlgn="t"/>
            <a:r>
              <a:rPr lang="en-US" dirty="0" smtClean="0">
                <a:effectLst/>
              </a:rPr>
              <a:t>2 additional SAO days, 1 additional GA day. Focus on WHS.</a:t>
            </a:r>
          </a:p>
          <a:p>
            <a:pPr fontAlgn="t"/>
            <a:r>
              <a:rPr lang="en-US" sz="1200" b="0" kern="1200" dirty="0" smtClean="0">
                <a:solidFill>
                  <a:schemeClr val="tx1"/>
                </a:solidFill>
                <a:effectLst/>
                <a:latin typeface="+mn-lt"/>
                <a:ea typeface="+mn-ea"/>
                <a:cs typeface="+mn-cs"/>
              </a:rPr>
              <a:t>3/27/2018 5:47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4"/>
              </a:rPr>
              <a:t>View respondent's answers</a:t>
            </a:r>
            <a:endParaRPr lang="en-US" dirty="0" smtClean="0">
              <a:effectLst/>
            </a:endParaRPr>
          </a:p>
          <a:p>
            <a:pPr fontAlgn="t"/>
            <a:r>
              <a:rPr lang="en-US" dirty="0" smtClean="0">
                <a:effectLst/>
              </a:rPr>
              <a:t>The contribution is better than nothing, but has genuinely made a very minor impact, if any, on workload. The administrative requirements and level of accountability for all staff, particularly SASS, is still grossly underestimated.</a:t>
            </a:r>
          </a:p>
          <a:p>
            <a:pPr fontAlgn="t"/>
            <a:r>
              <a:rPr lang="en-US" sz="1200" b="0" kern="1200" dirty="0" smtClean="0">
                <a:solidFill>
                  <a:schemeClr val="tx1"/>
                </a:solidFill>
                <a:effectLst/>
                <a:latin typeface="+mn-lt"/>
                <a:ea typeface="+mn-ea"/>
                <a:cs typeface="+mn-cs"/>
              </a:rPr>
              <a:t>3/27/2018 5:46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5"/>
              </a:rPr>
              <a:t>View respondent's answers</a:t>
            </a:r>
            <a:endParaRPr lang="en-US" dirty="0" smtClean="0">
              <a:effectLst/>
            </a:endParaRPr>
          </a:p>
          <a:p>
            <a:pPr fontAlgn="t"/>
            <a:r>
              <a:rPr lang="en-US" dirty="0" smtClean="0">
                <a:effectLst/>
              </a:rPr>
              <a:t>Being a rural and remote school with limited funds the use of a Business Manager and a Shared Resource was logistically and fiscally impossible. I have employed an additional SASS member one day per week to complete administration duties around WHS compliance, filing, communication and general PA duties.</a:t>
            </a:r>
          </a:p>
          <a:p>
            <a:pPr fontAlgn="t"/>
            <a:r>
              <a:rPr lang="en-US" sz="1200" b="0" kern="1200" dirty="0" smtClean="0">
                <a:solidFill>
                  <a:schemeClr val="tx1"/>
                </a:solidFill>
                <a:effectLst/>
                <a:latin typeface="+mn-lt"/>
                <a:ea typeface="+mn-ea"/>
                <a:cs typeface="+mn-cs"/>
              </a:rPr>
              <a:t>3/27/2018 5:40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6"/>
              </a:rPr>
              <a:t>View respondent's answers</a:t>
            </a:r>
            <a:endParaRPr lang="en-US" dirty="0" smtClean="0">
              <a:effectLst/>
            </a:endParaRPr>
          </a:p>
          <a:p>
            <a:pPr fontAlgn="t"/>
            <a:r>
              <a:rPr lang="en-US" dirty="0" smtClean="0">
                <a:effectLst/>
              </a:rPr>
              <a:t>Additional sass support to assist with general admin, WHS, grant submission, communications. Works out 2 less than 2 days per week. Valued but could easily handle more.</a:t>
            </a:r>
          </a:p>
          <a:p>
            <a:pPr fontAlgn="t"/>
            <a:r>
              <a:rPr lang="en-US" sz="1200" b="0" kern="1200" dirty="0" smtClean="0">
                <a:solidFill>
                  <a:schemeClr val="tx1"/>
                </a:solidFill>
                <a:effectLst/>
                <a:latin typeface="+mn-lt"/>
                <a:ea typeface="+mn-ea"/>
                <a:cs typeface="+mn-cs"/>
              </a:rPr>
              <a:t>3/27/2018 5:39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7"/>
              </a:rPr>
              <a:t>View respondent's answers</a:t>
            </a:r>
            <a:endParaRPr lang="en-US" dirty="0" smtClean="0">
              <a:effectLst/>
            </a:endParaRPr>
          </a:p>
          <a:p>
            <a:pPr fontAlgn="t"/>
            <a:r>
              <a:rPr lang="en-US" dirty="0" smtClean="0">
                <a:effectLst/>
              </a:rPr>
              <a:t>I have employed a SASS person 2 days per week to look after the paperwork for WHS and other principal paperwork tasks (I can trust her with). I also use the funding to play for a Business manager who comes to my school to mentor/support me to improve my knowledge.</a:t>
            </a:r>
          </a:p>
          <a:p>
            <a:pPr fontAlgn="t"/>
            <a:r>
              <a:rPr lang="en-US" sz="1200" b="0" kern="1200" dirty="0" smtClean="0">
                <a:solidFill>
                  <a:schemeClr val="tx1"/>
                </a:solidFill>
                <a:effectLst/>
                <a:latin typeface="+mn-lt"/>
                <a:ea typeface="+mn-ea"/>
                <a:cs typeface="+mn-cs"/>
              </a:rPr>
              <a:t>3/27/2018 5:38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8"/>
              </a:rPr>
              <a:t>View respondent's answers</a:t>
            </a:r>
            <a:endParaRPr lang="en-US" dirty="0" smtClean="0">
              <a:effectLst/>
            </a:endParaRPr>
          </a:p>
          <a:p>
            <a:pPr fontAlgn="t"/>
            <a:r>
              <a:rPr lang="en-US" dirty="0" smtClean="0">
                <a:effectLst/>
              </a:rPr>
              <a:t>Support the principal in terms managing the school</a:t>
            </a:r>
          </a:p>
          <a:p>
            <a:pPr fontAlgn="t"/>
            <a:r>
              <a:rPr lang="en-US" sz="1200" b="0" kern="1200" dirty="0" smtClean="0">
                <a:solidFill>
                  <a:schemeClr val="tx1"/>
                </a:solidFill>
                <a:effectLst/>
                <a:latin typeface="+mn-lt"/>
                <a:ea typeface="+mn-ea"/>
                <a:cs typeface="+mn-cs"/>
              </a:rPr>
              <a:t>3/27/2018 5:30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9"/>
              </a:rPr>
              <a:t>View respondent's answers</a:t>
            </a:r>
            <a:endParaRPr lang="en-US" dirty="0" smtClean="0">
              <a:effectLst/>
            </a:endParaRPr>
          </a:p>
          <a:p>
            <a:pPr fontAlgn="t"/>
            <a:r>
              <a:rPr lang="en-US" sz="1200" b="0" kern="1200" dirty="0" smtClean="0">
                <a:solidFill>
                  <a:schemeClr val="tx1"/>
                </a:solidFill>
                <a:effectLst/>
                <a:latin typeface="+mn-lt"/>
                <a:ea typeface="+mn-ea"/>
                <a:cs typeface="+mn-cs"/>
              </a:rPr>
              <a:t>?</a:t>
            </a:r>
            <a:endParaRPr lang="en-US" dirty="0" smtClean="0">
              <a:effectLst/>
            </a:endParaRPr>
          </a:p>
          <a:p>
            <a:pPr fontAlgn="t"/>
            <a:r>
              <a:rPr lang="en-US" sz="1200" b="0" kern="1200" dirty="0" smtClean="0">
                <a:solidFill>
                  <a:schemeClr val="tx1"/>
                </a:solidFill>
                <a:effectLst/>
                <a:latin typeface="+mn-lt"/>
                <a:ea typeface="+mn-ea"/>
                <a:cs typeface="+mn-cs"/>
              </a:rPr>
              <a:t>s</a:t>
            </a:r>
          </a:p>
          <a:p>
            <a:pPr fontAlgn="t"/>
            <a:r>
              <a:rPr lang="en-US" sz="1200" b="0" u="none" strike="noStrike" kern="1200" dirty="0" smtClean="0">
                <a:solidFill>
                  <a:schemeClr val="tx1"/>
                </a:solidFill>
                <a:effectLst/>
                <a:latin typeface="+mn-lt"/>
                <a:ea typeface="+mn-ea"/>
                <a:cs typeface="+mn-cs"/>
                <a:hlinkClick r:id="rId3"/>
              </a:rPr>
              <a:t>Cloud View</a:t>
            </a:r>
            <a:endParaRPr lang="en-US" dirty="0" smtClean="0">
              <a:effectLst/>
            </a:endParaRPr>
          </a:p>
          <a:p>
            <a:pPr fontAlgn="t"/>
            <a:endParaRPr lang="en-US" sz="1200" b="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3"/>
              </a:rPr>
              <a:t>Funds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26.53%</a:t>
            </a:r>
          </a:p>
          <a:p>
            <a:r>
              <a:rPr lang="en-US" sz="1200" b="0" i="0" kern="1200" dirty="0" smtClean="0">
                <a:solidFill>
                  <a:schemeClr val="tx1"/>
                </a:solidFill>
                <a:effectLst/>
                <a:latin typeface="+mn-lt"/>
                <a:ea typeface="+mn-ea"/>
                <a:cs typeface="+mn-cs"/>
              </a:rPr>
              <a:t>52</a:t>
            </a:r>
          </a:p>
          <a:p>
            <a:r>
              <a:rPr lang="en-US" sz="1200" b="0" i="0" u="none" strike="noStrike" kern="1200" dirty="0" smtClean="0">
                <a:solidFill>
                  <a:schemeClr val="tx1"/>
                </a:solidFill>
                <a:effectLst/>
                <a:latin typeface="+mn-lt"/>
                <a:ea typeface="+mn-ea"/>
                <a:cs typeface="+mn-cs"/>
                <a:hlinkClick r:id="rId3"/>
              </a:rPr>
              <a:t>SAM</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23.47%</a:t>
            </a:r>
          </a:p>
          <a:p>
            <a:r>
              <a:rPr lang="en-US" sz="1200" b="0" i="0" kern="1200" dirty="0" smtClean="0">
                <a:solidFill>
                  <a:schemeClr val="tx1"/>
                </a:solidFill>
                <a:effectLst/>
                <a:latin typeface="+mn-lt"/>
                <a:ea typeface="+mn-ea"/>
                <a:cs typeface="+mn-cs"/>
              </a:rPr>
              <a:t>46</a:t>
            </a:r>
          </a:p>
          <a:p>
            <a:r>
              <a:rPr lang="en-US" sz="1200" b="0" i="0" u="none" strike="noStrike" kern="1200" dirty="0" smtClean="0">
                <a:solidFill>
                  <a:schemeClr val="tx1"/>
                </a:solidFill>
                <a:effectLst/>
                <a:latin typeface="+mn-lt"/>
                <a:ea typeface="+mn-ea"/>
                <a:cs typeface="+mn-cs"/>
                <a:hlinkClick r:id="rId3"/>
              </a:rPr>
              <a:t>Day per Week</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21.94%</a:t>
            </a:r>
          </a:p>
          <a:p>
            <a:r>
              <a:rPr lang="en-US" sz="1200" b="0" i="0" kern="1200" dirty="0" smtClean="0">
                <a:solidFill>
                  <a:schemeClr val="tx1"/>
                </a:solidFill>
                <a:effectLst/>
                <a:latin typeface="+mn-lt"/>
                <a:ea typeface="+mn-ea"/>
                <a:cs typeface="+mn-cs"/>
              </a:rPr>
              <a:t>43</a:t>
            </a:r>
          </a:p>
          <a:p>
            <a:r>
              <a:rPr lang="en-US" sz="1200" b="0" i="0" u="none" strike="noStrike" kern="1200" dirty="0" smtClean="0">
                <a:solidFill>
                  <a:schemeClr val="tx1"/>
                </a:solidFill>
                <a:effectLst/>
                <a:latin typeface="+mn-lt"/>
                <a:ea typeface="+mn-ea"/>
                <a:cs typeface="+mn-cs"/>
                <a:hlinkClick r:id="rId3"/>
              </a:rPr>
              <a:t>Extra</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14.29%</a:t>
            </a:r>
          </a:p>
          <a:p>
            <a:r>
              <a:rPr lang="en-US" sz="1200" b="0" i="0" kern="1200" dirty="0" smtClean="0">
                <a:solidFill>
                  <a:schemeClr val="tx1"/>
                </a:solidFill>
                <a:effectLst/>
                <a:latin typeface="+mn-lt"/>
                <a:ea typeface="+mn-ea"/>
                <a:cs typeface="+mn-cs"/>
              </a:rPr>
              <a:t>28</a:t>
            </a:r>
          </a:p>
          <a:p>
            <a:r>
              <a:rPr lang="en-US" sz="1200" b="0" i="0" u="none" strike="noStrike" kern="1200" dirty="0" smtClean="0">
                <a:solidFill>
                  <a:schemeClr val="tx1"/>
                </a:solidFill>
                <a:effectLst/>
                <a:latin typeface="+mn-lt"/>
                <a:ea typeface="+mn-ea"/>
                <a:cs typeface="+mn-cs"/>
                <a:hlinkClick r:id="rId3"/>
              </a:rPr>
              <a:t>SASS Staff</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11.73%</a:t>
            </a:r>
          </a:p>
          <a:p>
            <a:r>
              <a:rPr lang="en-US" sz="1200" b="0" i="0" kern="1200" dirty="0" smtClean="0">
                <a:solidFill>
                  <a:schemeClr val="tx1"/>
                </a:solidFill>
                <a:effectLst/>
                <a:latin typeface="+mn-lt"/>
                <a:ea typeface="+mn-ea"/>
                <a:cs typeface="+mn-cs"/>
              </a:rPr>
              <a:t>23</a:t>
            </a:r>
          </a:p>
          <a:p>
            <a:r>
              <a:rPr lang="en-US" sz="1200" b="0" i="0" u="none" strike="noStrike" kern="1200" dirty="0" smtClean="0">
                <a:solidFill>
                  <a:schemeClr val="tx1"/>
                </a:solidFill>
                <a:effectLst/>
                <a:latin typeface="+mn-lt"/>
                <a:ea typeface="+mn-ea"/>
                <a:cs typeface="+mn-cs"/>
                <a:hlinkClick r:id="rId3"/>
              </a:rPr>
              <a:t>Employed a SAO</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11.73%</a:t>
            </a:r>
          </a:p>
          <a:p>
            <a:r>
              <a:rPr lang="en-US" sz="1200" b="0" i="0" kern="1200" dirty="0" smtClean="0">
                <a:solidFill>
                  <a:schemeClr val="tx1"/>
                </a:solidFill>
                <a:effectLst/>
                <a:latin typeface="+mn-lt"/>
                <a:ea typeface="+mn-ea"/>
                <a:cs typeface="+mn-cs"/>
              </a:rPr>
              <a:t>23</a:t>
            </a:r>
          </a:p>
          <a:p>
            <a:r>
              <a:rPr lang="en-US" sz="1200" b="0" i="0" u="none" strike="noStrike" kern="1200" dirty="0" smtClean="0">
                <a:solidFill>
                  <a:schemeClr val="tx1"/>
                </a:solidFill>
                <a:effectLst/>
                <a:latin typeface="+mn-lt"/>
                <a:ea typeface="+mn-ea"/>
                <a:cs typeface="+mn-cs"/>
                <a:hlinkClick r:id="rId3"/>
              </a:rPr>
              <a:t>Additional SASS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10.20%</a:t>
            </a:r>
          </a:p>
          <a:p>
            <a:r>
              <a:rPr lang="en-US" sz="1200" b="0" i="0" kern="1200" dirty="0" smtClean="0">
                <a:solidFill>
                  <a:schemeClr val="tx1"/>
                </a:solidFill>
                <a:effectLst/>
                <a:latin typeface="+mn-lt"/>
                <a:ea typeface="+mn-ea"/>
                <a:cs typeface="+mn-cs"/>
              </a:rPr>
              <a:t>20</a:t>
            </a:r>
          </a:p>
          <a:p>
            <a:r>
              <a:rPr lang="en-US" sz="1200" b="0" i="0" u="none" strike="noStrike" kern="1200" dirty="0" smtClean="0">
                <a:solidFill>
                  <a:schemeClr val="tx1"/>
                </a:solidFill>
                <a:effectLst/>
                <a:latin typeface="+mn-lt"/>
                <a:ea typeface="+mn-ea"/>
                <a:cs typeface="+mn-cs"/>
                <a:hlinkClick r:id="rId3"/>
              </a:rPr>
              <a:t>Administrative Tasks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7.65%</a:t>
            </a:r>
          </a:p>
          <a:p>
            <a:r>
              <a:rPr lang="en-US" sz="1200" b="0" i="0" kern="1200" dirty="0" smtClean="0">
                <a:solidFill>
                  <a:schemeClr val="tx1"/>
                </a:solidFill>
                <a:effectLst/>
                <a:latin typeface="+mn-lt"/>
                <a:ea typeface="+mn-ea"/>
                <a:cs typeface="+mn-cs"/>
              </a:rPr>
              <a:t>15</a:t>
            </a:r>
          </a:p>
          <a:p>
            <a:r>
              <a:rPr lang="en-US" sz="1200" b="0" i="0" u="none" strike="noStrike" kern="1200" dirty="0" smtClean="0">
                <a:solidFill>
                  <a:schemeClr val="tx1"/>
                </a:solidFill>
                <a:effectLst/>
                <a:latin typeface="+mn-lt"/>
                <a:ea typeface="+mn-ea"/>
                <a:cs typeface="+mn-cs"/>
                <a:hlinkClick r:id="rId3"/>
              </a:rPr>
              <a:t>Executive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6.12%</a:t>
            </a:r>
          </a:p>
          <a:p>
            <a:r>
              <a:rPr lang="en-US" sz="1200" b="0" i="0" kern="1200" dirty="0" smtClean="0">
                <a:solidFill>
                  <a:schemeClr val="tx1"/>
                </a:solidFill>
                <a:effectLst/>
                <a:latin typeface="+mn-lt"/>
                <a:ea typeface="+mn-ea"/>
                <a:cs typeface="+mn-cs"/>
              </a:rPr>
              <a:t>12</a:t>
            </a:r>
          </a:p>
          <a:p>
            <a:r>
              <a:rPr lang="en-US" sz="1200" b="0" i="0" u="none" strike="noStrike" kern="1200" dirty="0" smtClean="0">
                <a:solidFill>
                  <a:schemeClr val="tx1"/>
                </a:solidFill>
                <a:effectLst/>
                <a:latin typeface="+mn-lt"/>
                <a:ea typeface="+mn-ea"/>
                <a:cs typeface="+mn-cs"/>
                <a:hlinkClick r:id="rId3"/>
              </a:rPr>
              <a:t>Additional SAO</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5.10%</a:t>
            </a:r>
          </a:p>
          <a:p>
            <a:r>
              <a:rPr lang="en-US" sz="1200" b="0" i="0" kern="1200" dirty="0" smtClean="0">
                <a:solidFill>
                  <a:schemeClr val="tx1"/>
                </a:solidFill>
                <a:effectLst/>
                <a:latin typeface="+mn-lt"/>
                <a:ea typeface="+mn-ea"/>
                <a:cs typeface="+mn-cs"/>
              </a:rPr>
              <a:t>10</a:t>
            </a:r>
          </a:p>
          <a:p>
            <a:r>
              <a:rPr lang="en-US" sz="1200" b="0" i="0" u="none" strike="noStrike" kern="1200" dirty="0" smtClean="0">
                <a:solidFill>
                  <a:schemeClr val="tx1"/>
                </a:solidFill>
                <a:effectLst/>
                <a:latin typeface="+mn-lt"/>
                <a:ea typeface="+mn-ea"/>
                <a:cs typeface="+mn-cs"/>
                <a:hlinkClick r:id="rId3"/>
              </a:rPr>
              <a:t>Duties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5.10%</a:t>
            </a:r>
          </a:p>
          <a:p>
            <a:r>
              <a:rPr lang="en-US" sz="1200" b="0" i="0" kern="1200" dirty="0" smtClean="0">
                <a:solidFill>
                  <a:schemeClr val="tx1"/>
                </a:solidFill>
                <a:effectLst/>
                <a:latin typeface="+mn-lt"/>
                <a:ea typeface="+mn-ea"/>
                <a:cs typeface="+mn-cs"/>
              </a:rPr>
              <a:t>10</a:t>
            </a:r>
          </a:p>
          <a:p>
            <a:r>
              <a:rPr lang="en-US" sz="1200" b="0" i="0" u="none" strike="noStrike" kern="1200" dirty="0" smtClean="0">
                <a:solidFill>
                  <a:schemeClr val="tx1"/>
                </a:solidFill>
                <a:effectLst/>
                <a:latin typeface="+mn-lt"/>
                <a:ea typeface="+mn-ea"/>
                <a:cs typeface="+mn-cs"/>
                <a:hlinkClick r:id="rId3"/>
              </a:rPr>
              <a:t>Drop</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2.55%</a:t>
            </a:r>
          </a:p>
          <a:p>
            <a:r>
              <a:rPr lang="en-US" sz="1200" b="0" i="0" kern="1200" dirty="0" smtClean="0">
                <a:solidFill>
                  <a:schemeClr val="tx1"/>
                </a:solidFill>
                <a:effectLst/>
                <a:latin typeface="+mn-lt"/>
                <a:ea typeface="+mn-ea"/>
                <a:cs typeface="+mn-cs"/>
              </a:rPr>
              <a:t>5</a:t>
            </a:r>
          </a:p>
          <a:p>
            <a:r>
              <a:rPr lang="en-US" sz="1200" b="0" i="0" u="none" strike="noStrike" kern="1200" dirty="0" smtClean="0">
                <a:solidFill>
                  <a:schemeClr val="tx1"/>
                </a:solidFill>
                <a:effectLst/>
                <a:latin typeface="+mn-lt"/>
                <a:ea typeface="+mn-ea"/>
                <a:cs typeface="+mn-cs"/>
                <a:hlinkClick r:id="rId3"/>
              </a:rPr>
              <a:t>Teaching Principal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2.55%</a:t>
            </a:r>
          </a:p>
          <a:p>
            <a:r>
              <a:rPr lang="en-US" sz="1200" b="0" i="0" kern="1200" dirty="0" smtClean="0">
                <a:solidFill>
                  <a:schemeClr val="tx1"/>
                </a:solidFill>
                <a:effectLst/>
                <a:latin typeface="+mn-lt"/>
                <a:ea typeface="+mn-ea"/>
                <a:cs typeface="+mn-cs"/>
              </a:rPr>
              <a:t>5</a:t>
            </a:r>
          </a:p>
          <a:p>
            <a:r>
              <a:rPr lang="en-US" sz="1200" b="0" i="0" u="none" strike="noStrike" kern="1200" dirty="0" smtClean="0">
                <a:solidFill>
                  <a:schemeClr val="tx1"/>
                </a:solidFill>
                <a:effectLst/>
                <a:latin typeface="+mn-lt"/>
                <a:ea typeface="+mn-ea"/>
                <a:cs typeface="+mn-cs"/>
                <a:hlinkClick r:id="rId3"/>
              </a:rPr>
              <a:t>Educational Leadership</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Small Schools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Not Enough Money</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Checks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Technology</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Ongoing</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TP2</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Explaining</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Fantastic</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Little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Normally</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Resulted</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1.02%</a:t>
            </a:r>
          </a:p>
          <a:p>
            <a:r>
              <a:rPr lang="en-US" sz="1200" b="0" i="0" kern="1200" dirty="0" smtClean="0">
                <a:solidFill>
                  <a:schemeClr val="tx1"/>
                </a:solidFill>
                <a:effectLst/>
                <a:latin typeface="+mn-lt"/>
                <a:ea typeface="+mn-ea"/>
                <a:cs typeface="+mn-cs"/>
              </a:rPr>
              <a:t>2</a:t>
            </a:r>
          </a:p>
          <a:p>
            <a:pPr fontAlgn="ct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16</a:t>
            </a:fld>
            <a:endParaRPr lang="en-US"/>
          </a:p>
        </p:txBody>
      </p:sp>
    </p:spTree>
    <p:extLst>
      <p:ext uri="{BB962C8B-B14F-4D97-AF65-F5344CB8AC3E}">
        <p14:creationId xmlns:p14="http://schemas.microsoft.com/office/powerpoint/2010/main" val="1736451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smtClean="0">
                <a:solidFill>
                  <a:schemeClr val="tx1"/>
                </a:solidFill>
                <a:effectLst/>
                <a:latin typeface="+mn-lt"/>
                <a:ea typeface="+mn-ea"/>
                <a:cs typeface="+mn-cs"/>
              </a:rPr>
              <a:t>It had made the world of difference!</a:t>
            </a:r>
          </a:p>
          <a:p>
            <a:pPr fontAlgn="t"/>
            <a:r>
              <a:rPr lang="en-US" sz="1200" b="0" i="0" kern="1200" dirty="0" smtClean="0">
                <a:solidFill>
                  <a:schemeClr val="tx1"/>
                </a:solidFill>
                <a:effectLst/>
                <a:latin typeface="+mn-lt"/>
                <a:ea typeface="+mn-ea"/>
                <a:cs typeface="+mn-cs"/>
              </a:rPr>
              <a:t>4/5/2018 6:29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best thing I have ever done. My workload has decreased, helpful systems have been put in place, the school runs better and whole school management has improved. Everyone including students benefit. I believe I will always need a BM.</a:t>
            </a:r>
          </a:p>
          <a:p>
            <a:pPr fontAlgn="t"/>
            <a:r>
              <a:rPr lang="en-US" sz="1200" b="0" i="0" kern="1200" dirty="0" smtClean="0">
                <a:solidFill>
                  <a:schemeClr val="tx1"/>
                </a:solidFill>
                <a:effectLst/>
                <a:latin typeface="+mn-lt"/>
                <a:ea typeface="+mn-ea"/>
                <a:cs typeface="+mn-cs"/>
              </a:rPr>
              <a:t>4/4/2018 8:51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Part time Business Manager &amp; extra SAM &amp; SAO .</a:t>
            </a:r>
          </a:p>
          <a:p>
            <a:pPr fontAlgn="t"/>
            <a:r>
              <a:rPr lang="en-US" sz="1200" b="0" i="0" kern="1200" dirty="0" smtClean="0">
                <a:solidFill>
                  <a:schemeClr val="tx1"/>
                </a:solidFill>
                <a:effectLst/>
                <a:latin typeface="+mn-lt"/>
                <a:ea typeface="+mn-ea"/>
                <a:cs typeface="+mn-cs"/>
              </a:rPr>
              <a:t>3/29/2018 8:17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sufficient funds to employ a Business Manager from early in Term 2 </a:t>
            </a:r>
            <a:r>
              <a:rPr lang="en-US" sz="1200" b="0" i="0" kern="1200" dirty="0" err="1" smtClean="0">
                <a:solidFill>
                  <a:schemeClr val="tx1"/>
                </a:solidFill>
                <a:effectLst/>
                <a:latin typeface="+mn-lt"/>
                <a:ea typeface="+mn-ea"/>
                <a:cs typeface="+mn-cs"/>
              </a:rPr>
              <a:t>til</a:t>
            </a:r>
            <a:r>
              <a:rPr lang="en-US" sz="1200" b="0" i="0" kern="1200" dirty="0" smtClean="0">
                <a:solidFill>
                  <a:schemeClr val="tx1"/>
                </a:solidFill>
                <a:effectLst/>
                <a:latin typeface="+mn-lt"/>
                <a:ea typeface="+mn-ea"/>
                <a:cs typeface="+mn-cs"/>
              </a:rPr>
              <a:t> the end of the year following a selection process.</a:t>
            </a:r>
          </a:p>
          <a:p>
            <a:pPr fontAlgn="t"/>
            <a:r>
              <a:rPr lang="en-US" sz="1200" b="0" i="0" kern="1200" dirty="0" smtClean="0">
                <a:solidFill>
                  <a:schemeClr val="tx1"/>
                </a:solidFill>
                <a:effectLst/>
                <a:latin typeface="+mn-lt"/>
                <a:ea typeface="+mn-ea"/>
                <a:cs typeface="+mn-cs"/>
              </a:rPr>
              <a:t>3/28/2018 5:46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the DoE funds and supplemented with school funds to employ a Business manager, for one and a half days per week.</a:t>
            </a:r>
          </a:p>
          <a:p>
            <a:pPr fontAlgn="t"/>
            <a:r>
              <a:rPr lang="en-US" sz="1200" b="0" i="0" kern="1200" dirty="0" smtClean="0">
                <a:solidFill>
                  <a:schemeClr val="tx1"/>
                </a:solidFill>
                <a:effectLst/>
                <a:latin typeface="+mn-lt"/>
                <a:ea typeface="+mn-ea"/>
                <a:cs typeface="+mn-cs"/>
              </a:rPr>
              <a:t>3/28/2018 2:55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SAM acting as business manager 1 day per week.</a:t>
            </a:r>
          </a:p>
          <a:p>
            <a:pPr fontAlgn="t"/>
            <a:r>
              <a:rPr lang="en-US" sz="1200" b="0" i="0" kern="1200" dirty="0" smtClean="0">
                <a:solidFill>
                  <a:schemeClr val="tx1"/>
                </a:solidFill>
                <a:effectLst/>
                <a:latin typeface="+mn-lt"/>
                <a:ea typeface="+mn-ea"/>
                <a:cs typeface="+mn-cs"/>
              </a:rPr>
              <a:t>3/28/2018 12:39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Our funds allowed us to employ a Business Manager 2 days a week.</a:t>
            </a:r>
          </a:p>
          <a:p>
            <a:pPr fontAlgn="t"/>
            <a:r>
              <a:rPr lang="en-US" sz="1200" b="0" i="0" kern="1200" dirty="0" smtClean="0">
                <a:solidFill>
                  <a:schemeClr val="tx1"/>
                </a:solidFill>
                <a:effectLst/>
                <a:latin typeface="+mn-lt"/>
                <a:ea typeface="+mn-ea"/>
                <a:cs typeface="+mn-cs"/>
              </a:rPr>
              <a:t>3/28/2018 10:28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Invaluable top have a business manage. Awesome resource.</a:t>
            </a:r>
          </a:p>
          <a:p>
            <a:pPr fontAlgn="t"/>
            <a:r>
              <a:rPr lang="en-US" sz="1200" b="0" i="0" kern="1200" dirty="0" smtClean="0">
                <a:solidFill>
                  <a:schemeClr val="tx1"/>
                </a:solidFill>
                <a:effectLst/>
                <a:latin typeface="+mn-lt"/>
                <a:ea typeface="+mn-ea"/>
                <a:cs typeface="+mn-cs"/>
              </a:rPr>
              <a:t>3/28/2018 10:06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Funding has provided enough for 2 days per week for 2 terms. It is giving my SAM the payment as BM to complete work that was already "on her plate". Nothing seems to have come off mine.</a:t>
            </a:r>
          </a:p>
          <a:p>
            <a:pPr fontAlgn="t"/>
            <a:r>
              <a:rPr lang="en-US" sz="1200" b="0" i="0" kern="1200" dirty="0" smtClean="0">
                <a:solidFill>
                  <a:schemeClr val="tx1"/>
                </a:solidFill>
                <a:effectLst/>
                <a:latin typeface="+mn-lt"/>
                <a:ea typeface="+mn-ea"/>
                <a:cs typeface="+mn-cs"/>
              </a:rPr>
              <a:t>3/28/2018 9:22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have joined with 5 other schools to hire a full time BM.</a:t>
            </a:r>
          </a:p>
          <a:p>
            <a:pPr fontAlgn="t"/>
            <a:r>
              <a:rPr lang="en-US" sz="1200" b="0" i="0" kern="1200" dirty="0" smtClean="0">
                <a:solidFill>
                  <a:schemeClr val="tx1"/>
                </a:solidFill>
                <a:effectLst/>
                <a:latin typeface="+mn-lt"/>
                <a:ea typeface="+mn-ea"/>
                <a:cs typeface="+mn-cs"/>
              </a:rPr>
              <a:t>3/28/2018 9:03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am paying my SAM, as a Business Manager every Monday and employing an additional SAO for 1 day a fortnight.</a:t>
            </a:r>
          </a:p>
          <a:p>
            <a:pPr fontAlgn="t"/>
            <a:r>
              <a:rPr lang="en-US" sz="1200" b="0" i="0" kern="1200" dirty="0" smtClean="0">
                <a:solidFill>
                  <a:schemeClr val="tx1"/>
                </a:solidFill>
                <a:effectLst/>
                <a:latin typeface="+mn-lt"/>
                <a:ea typeface="+mn-ea"/>
                <a:cs typeface="+mn-cs"/>
              </a:rPr>
              <a:t>3/28/2018 8:24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Working 1 day a week to support myself and SAM</a:t>
            </a:r>
          </a:p>
          <a:p>
            <a:pPr fontAlgn="t"/>
            <a:r>
              <a:rPr lang="en-US" sz="1200" b="0" i="0" kern="1200" dirty="0" smtClean="0">
                <a:solidFill>
                  <a:schemeClr val="tx1"/>
                </a:solidFill>
                <a:effectLst/>
                <a:latin typeface="+mn-lt"/>
                <a:ea typeface="+mn-ea"/>
                <a:cs typeface="+mn-cs"/>
              </a:rPr>
              <a:t>3/28/2018 8:24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Sharing costs of Business manager across local schools</a:t>
            </a:r>
          </a:p>
          <a:p>
            <a:pPr fontAlgn="t"/>
            <a:r>
              <a:rPr lang="en-US" sz="1200" b="0" i="0" kern="1200" dirty="0" smtClean="0">
                <a:solidFill>
                  <a:schemeClr val="tx1"/>
                </a:solidFill>
                <a:effectLst/>
                <a:latin typeface="+mn-lt"/>
                <a:ea typeface="+mn-ea"/>
                <a:cs typeface="+mn-cs"/>
              </a:rPr>
              <a:t>3/28/2018 8:12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Share a BM with 5 other schools in our learning community.</a:t>
            </a:r>
          </a:p>
          <a:p>
            <a:pPr fontAlgn="t"/>
            <a:r>
              <a:rPr lang="en-US" sz="1200" b="0" i="0" kern="1200" dirty="0" smtClean="0">
                <a:solidFill>
                  <a:schemeClr val="tx1"/>
                </a:solidFill>
                <a:effectLst/>
                <a:latin typeface="+mn-lt"/>
                <a:ea typeface="+mn-ea"/>
                <a:cs typeface="+mn-cs"/>
              </a:rPr>
              <a:t>3/28/2018 7:50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share a business manager across our community of schools. As a smaller school, she is in my school one day per fortnight and I love it!</a:t>
            </a:r>
          </a:p>
          <a:p>
            <a:pPr fontAlgn="t"/>
            <a:r>
              <a:rPr lang="en-US" sz="1200" b="0" i="0" kern="1200" dirty="0" smtClean="0">
                <a:solidFill>
                  <a:schemeClr val="tx1"/>
                </a:solidFill>
                <a:effectLst/>
                <a:latin typeface="+mn-lt"/>
                <a:ea typeface="+mn-ea"/>
                <a:cs typeface="+mn-cs"/>
              </a:rPr>
              <a:t>3/28/2018 7:48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if you get the right person it is a great time saver. Asset management, Finance and WHS can all be done by the BM.</a:t>
            </a:r>
          </a:p>
          <a:p>
            <a:pPr fontAlgn="t"/>
            <a:r>
              <a:rPr lang="en-US" sz="1200" b="0" i="0" kern="1200" dirty="0" smtClean="0">
                <a:solidFill>
                  <a:schemeClr val="tx1"/>
                </a:solidFill>
                <a:effectLst/>
                <a:latin typeface="+mn-lt"/>
                <a:ea typeface="+mn-ea"/>
                <a:cs typeface="+mn-cs"/>
              </a:rPr>
              <a:t>3/28/2018 7:44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Business manager 2 days per week overseeing finance, assets, WHS and also assisting Principal with word processing documents.</a:t>
            </a:r>
          </a:p>
          <a:p>
            <a:pPr fontAlgn="t"/>
            <a:r>
              <a:rPr lang="en-US" sz="1200" b="0" i="0" kern="1200" dirty="0" smtClean="0">
                <a:solidFill>
                  <a:schemeClr val="tx1"/>
                </a:solidFill>
                <a:effectLst/>
                <a:latin typeface="+mn-lt"/>
                <a:ea typeface="+mn-ea"/>
                <a:cs typeface="+mn-cs"/>
              </a:rPr>
              <a:t>3/28/2018 6:44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Having the funding to employ a business manager has released me from financial administrative tasks and provide additional time for me to lead school planning and school improvement initiatives.</a:t>
            </a:r>
          </a:p>
          <a:p>
            <a:pPr fontAlgn="t"/>
            <a:r>
              <a:rPr lang="en-US" sz="1200" b="0" i="0" kern="1200" dirty="0" smtClean="0">
                <a:solidFill>
                  <a:schemeClr val="tx1"/>
                </a:solidFill>
                <a:effectLst/>
                <a:latin typeface="+mn-lt"/>
                <a:ea typeface="+mn-ea"/>
                <a:cs typeface="+mn-cs"/>
              </a:rPr>
              <a:t>3/28/2018 6:28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used combination of 1 day Business manager. One day SASS and some time for exec release to assist me with ASR Strategic plan, H&amp;S, injury management, FM Web and insurance.</a:t>
            </a:r>
          </a:p>
          <a:p>
            <a:pPr fontAlgn="t"/>
            <a:r>
              <a:rPr lang="en-US" sz="1200" b="0" i="0" kern="1200" dirty="0" smtClean="0">
                <a:solidFill>
                  <a:schemeClr val="tx1"/>
                </a:solidFill>
                <a:effectLst/>
                <a:latin typeface="+mn-lt"/>
                <a:ea typeface="+mn-ea"/>
                <a:cs typeface="+mn-cs"/>
              </a:rPr>
              <a:t>3/27/2018 10:50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Had covered a small part of one day a week BM at our school. Whilst helpful, does not go far enough.</a:t>
            </a:r>
          </a:p>
          <a:p>
            <a:pPr fontAlgn="t"/>
            <a:r>
              <a:rPr lang="en-US" sz="1200" b="0" i="0" kern="1200" dirty="0" smtClean="0">
                <a:solidFill>
                  <a:schemeClr val="tx1"/>
                </a:solidFill>
                <a:effectLst/>
                <a:latin typeface="+mn-lt"/>
                <a:ea typeface="+mn-ea"/>
                <a:cs typeface="+mn-cs"/>
              </a:rPr>
              <a:t>3/27/2018 10:32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Heavily subsidized by school funds.</a:t>
            </a:r>
          </a:p>
          <a:p>
            <a:pPr fontAlgn="t"/>
            <a:r>
              <a:rPr lang="en-US" sz="1200" b="0" i="0" kern="1200" dirty="0" smtClean="0">
                <a:solidFill>
                  <a:schemeClr val="tx1"/>
                </a:solidFill>
                <a:effectLst/>
                <a:latin typeface="+mn-lt"/>
                <a:ea typeface="+mn-ea"/>
                <a:cs typeface="+mn-cs"/>
              </a:rPr>
              <a:t>3/27/2018 9:24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We’ve added to the allocation ( equivalent to half a day per week) using school &amp; community funds to ensure the role is 1 day per week</a:t>
            </a:r>
          </a:p>
          <a:p>
            <a:pPr fontAlgn="t"/>
            <a:r>
              <a:rPr lang="en-US" sz="1200" b="0" i="0" kern="1200" dirty="0" smtClean="0">
                <a:solidFill>
                  <a:schemeClr val="tx1"/>
                </a:solidFill>
                <a:effectLst/>
                <a:latin typeface="+mn-lt"/>
                <a:ea typeface="+mn-ea"/>
                <a:cs typeface="+mn-cs"/>
              </a:rPr>
              <a:t>3/27/2018 9:23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also used additional SASS time for WHS and finance tasks, as well as releasing teachers to work on compliance tasks (Emergency plan etc.) I am also considering using these funds to support my participation in the Flourish project</a:t>
            </a:r>
          </a:p>
          <a:p>
            <a:pPr fontAlgn="t"/>
            <a:r>
              <a:rPr lang="en-US" sz="1200" b="0" i="0" kern="1200" dirty="0" smtClean="0">
                <a:solidFill>
                  <a:schemeClr val="tx1"/>
                </a:solidFill>
                <a:effectLst/>
                <a:latin typeface="+mn-lt"/>
                <a:ea typeface="+mn-ea"/>
                <a:cs typeface="+mn-cs"/>
              </a:rPr>
              <a:t>3/27/2018 8:14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0.2 Business Manager</a:t>
            </a:r>
          </a:p>
          <a:p>
            <a:pPr fontAlgn="t"/>
            <a:r>
              <a:rPr lang="en-US" sz="1200" b="0" i="0" kern="1200" dirty="0" smtClean="0">
                <a:solidFill>
                  <a:schemeClr val="tx1"/>
                </a:solidFill>
                <a:effectLst/>
                <a:latin typeface="+mn-lt"/>
                <a:ea typeface="+mn-ea"/>
                <a:cs typeface="+mn-cs"/>
              </a:rPr>
              <a:t>3/27/2018 8:05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Our business manager worked across 5 schools and manages compliance issues</a:t>
            </a:r>
          </a:p>
          <a:p>
            <a:pPr fontAlgn="t"/>
            <a:r>
              <a:rPr lang="en-US" sz="1200" b="0" i="0" kern="1200" dirty="0" smtClean="0">
                <a:solidFill>
                  <a:schemeClr val="tx1"/>
                </a:solidFill>
                <a:effectLst/>
                <a:latin typeface="+mn-lt"/>
                <a:ea typeface="+mn-ea"/>
                <a:cs typeface="+mn-cs"/>
              </a:rPr>
              <a:t>3/27/2018 8:00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My Business manager is a 0.5 position. I have to self fund part of it in addition to the principal's support funds. I don't know how I ever survived without a business manager. Simply amazing!</a:t>
            </a:r>
          </a:p>
          <a:p>
            <a:pPr fontAlgn="t"/>
            <a:r>
              <a:rPr lang="en-US" sz="1200" b="0" i="0" kern="1200" dirty="0" smtClean="0">
                <a:solidFill>
                  <a:schemeClr val="tx1"/>
                </a:solidFill>
                <a:effectLst/>
                <a:latin typeface="+mn-lt"/>
                <a:ea typeface="+mn-ea"/>
                <a:cs typeface="+mn-cs"/>
              </a:rPr>
              <a:t>3/27/2018 7:14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 days per week business manager</a:t>
            </a:r>
          </a:p>
          <a:p>
            <a:pPr fontAlgn="t"/>
            <a:r>
              <a:rPr lang="en-US" sz="1200" b="0" i="0" kern="1200" dirty="0" smtClean="0">
                <a:solidFill>
                  <a:schemeClr val="tx1"/>
                </a:solidFill>
                <a:effectLst/>
                <a:latin typeface="+mn-lt"/>
                <a:ea typeface="+mn-ea"/>
                <a:cs typeface="+mn-cs"/>
              </a:rPr>
              <a:t>3/27/2018 6:45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also employed a SAO a day a week but couldn't choose 2 options.</a:t>
            </a:r>
          </a:p>
          <a:p>
            <a:pPr fontAlgn="t"/>
            <a:r>
              <a:rPr lang="en-US" sz="1200" b="0" i="0" kern="1200" dirty="0" smtClean="0">
                <a:solidFill>
                  <a:schemeClr val="tx1"/>
                </a:solidFill>
                <a:effectLst/>
                <a:latin typeface="+mn-lt"/>
                <a:ea typeface="+mn-ea"/>
                <a:cs typeface="+mn-cs"/>
              </a:rPr>
              <a:t>3/27/2018 6:40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invaluable</a:t>
            </a:r>
          </a:p>
          <a:p>
            <a:pPr fontAlgn="t"/>
            <a:r>
              <a:rPr lang="en-US" sz="1200" b="0" i="0" kern="1200" dirty="0" smtClean="0">
                <a:solidFill>
                  <a:schemeClr val="tx1"/>
                </a:solidFill>
                <a:effectLst/>
                <a:latin typeface="+mn-lt"/>
                <a:ea typeface="+mn-ea"/>
                <a:cs typeface="+mn-cs"/>
              </a:rPr>
              <a:t>3/27/2018 6:39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Have used the SAM to provide a Business Manager role to the principal. SAO is replacing the SAM in higher duties which is also providing a great learning experience (upskilling) for that person. SAM is working through compliance expectations, and assisting principal in his daily work. Model is working extremely well.</a:t>
            </a:r>
          </a:p>
          <a:p>
            <a:pPr fontAlgn="t"/>
            <a:r>
              <a:rPr lang="en-US" sz="1200" b="0" i="0" kern="1200" dirty="0" smtClean="0">
                <a:solidFill>
                  <a:schemeClr val="tx1"/>
                </a:solidFill>
                <a:effectLst/>
                <a:latin typeface="+mn-lt"/>
                <a:ea typeface="+mn-ea"/>
                <a:cs typeface="+mn-cs"/>
              </a:rPr>
              <a:t>3/27/2018 6:31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My Business manager who is amazing and has made a big difference.</a:t>
            </a:r>
          </a:p>
          <a:p>
            <a:pPr fontAlgn="t"/>
            <a:r>
              <a:rPr lang="en-US" sz="1200" b="0" i="0" kern="1200" dirty="0" smtClean="0">
                <a:solidFill>
                  <a:schemeClr val="tx1"/>
                </a:solidFill>
                <a:effectLst/>
                <a:latin typeface="+mn-lt"/>
                <a:ea typeface="+mn-ea"/>
                <a:cs typeface="+mn-cs"/>
              </a:rPr>
              <a:t>3/27/2018 6:31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One day per week.</a:t>
            </a:r>
          </a:p>
          <a:p>
            <a:pPr fontAlgn="t"/>
            <a:r>
              <a:rPr lang="en-US" sz="1200" b="0" i="0" kern="1200" dirty="0" smtClean="0">
                <a:solidFill>
                  <a:schemeClr val="tx1"/>
                </a:solidFill>
                <a:effectLst/>
                <a:latin typeface="+mn-lt"/>
                <a:ea typeface="+mn-ea"/>
                <a:cs typeface="+mn-cs"/>
              </a:rPr>
              <a:t>3/27/2018 6:23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has made a huge difference to my workload.</a:t>
            </a:r>
          </a:p>
          <a:p>
            <a:pPr fontAlgn="t"/>
            <a:r>
              <a:rPr lang="en-US" sz="1200" b="0" i="0" kern="1200" dirty="0" smtClean="0">
                <a:solidFill>
                  <a:schemeClr val="tx1"/>
                </a:solidFill>
                <a:effectLst/>
                <a:latin typeface="+mn-lt"/>
                <a:ea typeface="+mn-ea"/>
                <a:cs typeface="+mn-cs"/>
              </a:rPr>
              <a:t>3/27/2018 6:18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have promoted our SAM to a 2 day per week Clark 7/8 Business Manager role, with one of our SAO's relieving as SAM on those two days. The Business Manager role statement is in line with the one put out by the department - and it is the best thing I have ever done to relieve the pressure of constant WHS, finance and site maintenance issues which were consuming the bulk of my time. I am now able to pass these issues to her for complete management with my oversight and final sign off. I would strongly recommend this action, and have done so, to other principals. We also created an additional one day per week SASS position as a Community Liaison Officer to manage the school correspondence and website maintenance. Again, a big time saver for us. I would like to add that the money provided was very gratefully received but not enough to cover the 2 days per week BM role - we needed to add an additional $14,000 out of school community funds to cover the implementation of this program. The Community Liaison Officer role is also being funded out of school funds. Thank you for your support of this initiative - it has certainly made a difference to my work life balance.</a:t>
            </a:r>
          </a:p>
          <a:p>
            <a:pPr fontAlgn="t"/>
            <a:r>
              <a:rPr lang="en-US" sz="1200" b="0" i="0" kern="1200" dirty="0" smtClean="0">
                <a:solidFill>
                  <a:schemeClr val="tx1"/>
                </a:solidFill>
                <a:effectLst/>
                <a:latin typeface="+mn-lt"/>
                <a:ea typeface="+mn-ea"/>
                <a:cs typeface="+mn-cs"/>
              </a:rPr>
              <a:t>3/27/2018 5:54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Having a business manager has allowed for me to do my most important work - as an instructional leader.</a:t>
            </a:r>
          </a:p>
          <a:p>
            <a:pPr fontAlgn="t"/>
            <a:r>
              <a:rPr lang="en-US" sz="1200" b="0" i="0" kern="1200" dirty="0" smtClean="0">
                <a:solidFill>
                  <a:schemeClr val="tx1"/>
                </a:solidFill>
                <a:effectLst/>
                <a:latin typeface="+mn-lt"/>
                <a:ea typeface="+mn-ea"/>
                <a:cs typeface="+mn-cs"/>
              </a:rPr>
              <a:t>3/27/2018 5:45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Business manager who is also CEO, allows the work to be integrated across the week at point of need, aligned to our strategic Direction. Has been one of the best asset to our myself and the school.</a:t>
            </a:r>
          </a:p>
          <a:p>
            <a:pPr fontAlgn="t"/>
            <a:r>
              <a:rPr lang="en-US" sz="1200" b="0" i="0" kern="1200" dirty="0" smtClean="0">
                <a:solidFill>
                  <a:schemeClr val="tx1"/>
                </a:solidFill>
                <a:effectLst/>
                <a:latin typeface="+mn-lt"/>
                <a:ea typeface="+mn-ea"/>
                <a:cs typeface="+mn-cs"/>
              </a:rPr>
              <a:t>3/27/2018 5:42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 days a week - Clerk 3/4 wage (better than a SAO). Concentrating on WHS, Cleaners, Maintenance, International Students, Community Hire, Assets, admin of High School forms, etc.</a:t>
            </a:r>
          </a:p>
          <a:p>
            <a:pPr fontAlgn="t"/>
            <a:r>
              <a:rPr lang="en-US" sz="1200" b="0" i="0" kern="1200" dirty="0" smtClean="0">
                <a:solidFill>
                  <a:schemeClr val="tx1"/>
                </a:solidFill>
                <a:effectLst/>
                <a:latin typeface="+mn-lt"/>
                <a:ea typeface="+mn-ea"/>
                <a:cs typeface="+mn-cs"/>
              </a:rPr>
              <a:t>3/27/2018 5:36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s</a:t>
            </a:r>
          </a:p>
          <a:p>
            <a:pPr fontAlgn="t"/>
            <a:r>
              <a:rPr lang="en-US" sz="1200" b="0" i="0" u="none" strike="noStrike" kern="1200" dirty="0" smtClean="0">
                <a:solidFill>
                  <a:schemeClr val="tx1"/>
                </a:solidFill>
                <a:effectLst/>
                <a:latin typeface="+mn-lt"/>
                <a:ea typeface="+mn-ea"/>
                <a:cs typeface="+mn-cs"/>
                <a:hlinkClick r:id="rId3"/>
              </a:rPr>
              <a:t>Cloud View</a:t>
            </a:r>
            <a:endParaRPr lang="en-US" sz="1200" b="0" i="0" kern="1200" dirty="0" smtClean="0">
              <a:solidFill>
                <a:schemeClr val="tx1"/>
              </a:solidFill>
              <a:effectLst/>
              <a:latin typeface="+mn-lt"/>
              <a:ea typeface="+mn-ea"/>
              <a:cs typeface="+mn-cs"/>
            </a:endParaRPr>
          </a:p>
          <a:p>
            <a:pPr fontAlgn="t"/>
            <a:endParaRPr lang="en-US" sz="1200" b="0" i="0" u="none" strike="noStrike"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It had made the world of difference!</a:t>
            </a:r>
          </a:p>
          <a:p>
            <a:pPr fontAlgn="t"/>
            <a:r>
              <a:rPr lang="en-US" sz="1200" b="0" i="0" kern="1200" dirty="0" smtClean="0">
                <a:solidFill>
                  <a:schemeClr val="tx1"/>
                </a:solidFill>
                <a:effectLst/>
                <a:latin typeface="+mn-lt"/>
                <a:ea typeface="+mn-ea"/>
                <a:cs typeface="+mn-cs"/>
              </a:rPr>
              <a:t>4/5/2018 6:29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best thing I have ever done. My workload has decreased, helpful systems have been put in place, the school runs better and whole school management has improved. Everyone including students benefit. I believe I will always need a BM.</a:t>
            </a:r>
          </a:p>
          <a:p>
            <a:pPr fontAlgn="t"/>
            <a:r>
              <a:rPr lang="en-US" sz="1200" b="0" i="0" kern="1200" dirty="0" smtClean="0">
                <a:solidFill>
                  <a:schemeClr val="tx1"/>
                </a:solidFill>
                <a:effectLst/>
                <a:latin typeface="+mn-lt"/>
                <a:ea typeface="+mn-ea"/>
                <a:cs typeface="+mn-cs"/>
              </a:rPr>
              <a:t>4/4/2018 8:51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Part time Business Manager &amp; extra SAM &amp; SAO .</a:t>
            </a:r>
          </a:p>
          <a:p>
            <a:pPr fontAlgn="t"/>
            <a:r>
              <a:rPr lang="en-US" sz="1200" b="0" i="0" kern="1200" dirty="0" smtClean="0">
                <a:solidFill>
                  <a:schemeClr val="tx1"/>
                </a:solidFill>
                <a:effectLst/>
                <a:latin typeface="+mn-lt"/>
                <a:ea typeface="+mn-ea"/>
                <a:cs typeface="+mn-cs"/>
              </a:rPr>
              <a:t>3/29/2018 8:17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sufficient funds to employ a Business Manager from early in Term 2 </a:t>
            </a:r>
            <a:r>
              <a:rPr lang="en-US" sz="1200" b="0" i="0" kern="1200" dirty="0" err="1" smtClean="0">
                <a:solidFill>
                  <a:schemeClr val="tx1"/>
                </a:solidFill>
                <a:effectLst/>
                <a:latin typeface="+mn-lt"/>
                <a:ea typeface="+mn-ea"/>
                <a:cs typeface="+mn-cs"/>
              </a:rPr>
              <a:t>til</a:t>
            </a:r>
            <a:r>
              <a:rPr lang="en-US" sz="1200" b="0" i="0" kern="1200" dirty="0" smtClean="0">
                <a:solidFill>
                  <a:schemeClr val="tx1"/>
                </a:solidFill>
                <a:effectLst/>
                <a:latin typeface="+mn-lt"/>
                <a:ea typeface="+mn-ea"/>
                <a:cs typeface="+mn-cs"/>
              </a:rPr>
              <a:t> the end of the year following a selection process.</a:t>
            </a:r>
          </a:p>
          <a:p>
            <a:pPr fontAlgn="t"/>
            <a:r>
              <a:rPr lang="en-US" sz="1200" b="0" i="0" kern="1200" dirty="0" smtClean="0">
                <a:solidFill>
                  <a:schemeClr val="tx1"/>
                </a:solidFill>
                <a:effectLst/>
                <a:latin typeface="+mn-lt"/>
                <a:ea typeface="+mn-ea"/>
                <a:cs typeface="+mn-cs"/>
              </a:rPr>
              <a:t>3/28/2018 5:46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the DoE funds and supplemented with school funds to employ a Business manager, for one and a half days per week.</a:t>
            </a:r>
          </a:p>
          <a:p>
            <a:pPr fontAlgn="t"/>
            <a:r>
              <a:rPr lang="en-US" sz="1200" b="0" i="0" kern="1200" dirty="0" smtClean="0">
                <a:solidFill>
                  <a:schemeClr val="tx1"/>
                </a:solidFill>
                <a:effectLst/>
                <a:latin typeface="+mn-lt"/>
                <a:ea typeface="+mn-ea"/>
                <a:cs typeface="+mn-cs"/>
              </a:rPr>
              <a:t>3/28/2018 2:55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SAM acting as business manager 1 day per week.</a:t>
            </a:r>
          </a:p>
          <a:p>
            <a:pPr fontAlgn="t"/>
            <a:r>
              <a:rPr lang="en-US" sz="1200" b="0" i="0" kern="1200" dirty="0" smtClean="0">
                <a:solidFill>
                  <a:schemeClr val="tx1"/>
                </a:solidFill>
                <a:effectLst/>
                <a:latin typeface="+mn-lt"/>
                <a:ea typeface="+mn-ea"/>
                <a:cs typeface="+mn-cs"/>
              </a:rPr>
              <a:t>3/28/2018 12:39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Our funds allowed us to employ a Business Manager 2 days a week.</a:t>
            </a:r>
          </a:p>
          <a:p>
            <a:pPr fontAlgn="t"/>
            <a:r>
              <a:rPr lang="en-US" sz="1200" b="0" i="0" kern="1200" dirty="0" smtClean="0">
                <a:solidFill>
                  <a:schemeClr val="tx1"/>
                </a:solidFill>
                <a:effectLst/>
                <a:latin typeface="+mn-lt"/>
                <a:ea typeface="+mn-ea"/>
                <a:cs typeface="+mn-cs"/>
              </a:rPr>
              <a:t>3/28/2018 10:28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Invaluable top have a business manage. Awesome resource.</a:t>
            </a:r>
          </a:p>
          <a:p>
            <a:pPr fontAlgn="t"/>
            <a:r>
              <a:rPr lang="en-US" sz="1200" b="0" i="0" kern="1200" dirty="0" smtClean="0">
                <a:solidFill>
                  <a:schemeClr val="tx1"/>
                </a:solidFill>
                <a:effectLst/>
                <a:latin typeface="+mn-lt"/>
                <a:ea typeface="+mn-ea"/>
                <a:cs typeface="+mn-cs"/>
              </a:rPr>
              <a:t>3/28/2018 10:06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Funding has provided enough for 2 days per week for 2 terms. It is giving my SAM the payment as BM to complete work that was already "on her plate". Nothing seems to have come off mine.</a:t>
            </a:r>
          </a:p>
          <a:p>
            <a:pPr fontAlgn="t"/>
            <a:r>
              <a:rPr lang="en-US" sz="1200" b="0" i="0" kern="1200" dirty="0" smtClean="0">
                <a:solidFill>
                  <a:schemeClr val="tx1"/>
                </a:solidFill>
                <a:effectLst/>
                <a:latin typeface="+mn-lt"/>
                <a:ea typeface="+mn-ea"/>
                <a:cs typeface="+mn-cs"/>
              </a:rPr>
              <a:t>3/28/2018 9:22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have joined with 5 other schools to hire a full time BM.</a:t>
            </a:r>
          </a:p>
          <a:p>
            <a:pPr fontAlgn="t"/>
            <a:r>
              <a:rPr lang="en-US" sz="1200" b="0" i="0" kern="1200" dirty="0" smtClean="0">
                <a:solidFill>
                  <a:schemeClr val="tx1"/>
                </a:solidFill>
                <a:effectLst/>
                <a:latin typeface="+mn-lt"/>
                <a:ea typeface="+mn-ea"/>
                <a:cs typeface="+mn-cs"/>
              </a:rPr>
              <a:t>3/28/2018 9:03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am paying my SAM, as a Business Manager every Monday and employing an additional SAO for 1 day a fortnight.</a:t>
            </a:r>
          </a:p>
          <a:p>
            <a:pPr fontAlgn="t"/>
            <a:r>
              <a:rPr lang="en-US" sz="1200" b="0" i="0" kern="1200" dirty="0" smtClean="0">
                <a:solidFill>
                  <a:schemeClr val="tx1"/>
                </a:solidFill>
                <a:effectLst/>
                <a:latin typeface="+mn-lt"/>
                <a:ea typeface="+mn-ea"/>
                <a:cs typeface="+mn-cs"/>
              </a:rPr>
              <a:t>3/28/2018 8:24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Working 1 day a week to support myself and SAM</a:t>
            </a:r>
          </a:p>
          <a:p>
            <a:pPr fontAlgn="t"/>
            <a:r>
              <a:rPr lang="en-US" sz="1200" b="0" i="0" kern="1200" dirty="0" smtClean="0">
                <a:solidFill>
                  <a:schemeClr val="tx1"/>
                </a:solidFill>
                <a:effectLst/>
                <a:latin typeface="+mn-lt"/>
                <a:ea typeface="+mn-ea"/>
                <a:cs typeface="+mn-cs"/>
              </a:rPr>
              <a:t>3/28/2018 8:24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Sharing costs of Business manager across local schools</a:t>
            </a:r>
          </a:p>
          <a:p>
            <a:pPr fontAlgn="t"/>
            <a:r>
              <a:rPr lang="en-US" sz="1200" b="0" i="0" kern="1200" dirty="0" smtClean="0">
                <a:solidFill>
                  <a:schemeClr val="tx1"/>
                </a:solidFill>
                <a:effectLst/>
                <a:latin typeface="+mn-lt"/>
                <a:ea typeface="+mn-ea"/>
                <a:cs typeface="+mn-cs"/>
              </a:rPr>
              <a:t>3/28/2018 8:12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Share a BM with 5 other schools in our learning community.</a:t>
            </a:r>
          </a:p>
          <a:p>
            <a:pPr fontAlgn="t"/>
            <a:r>
              <a:rPr lang="en-US" sz="1200" b="0" i="0" kern="1200" dirty="0" smtClean="0">
                <a:solidFill>
                  <a:schemeClr val="tx1"/>
                </a:solidFill>
                <a:effectLst/>
                <a:latin typeface="+mn-lt"/>
                <a:ea typeface="+mn-ea"/>
                <a:cs typeface="+mn-cs"/>
              </a:rPr>
              <a:t>3/28/2018 7:50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share a business manager across our community of schools. As a smaller school, she is in my school one day per fortnight and I love it!</a:t>
            </a:r>
          </a:p>
          <a:p>
            <a:pPr fontAlgn="t"/>
            <a:r>
              <a:rPr lang="en-US" sz="1200" b="0" i="0" kern="1200" dirty="0" smtClean="0">
                <a:solidFill>
                  <a:schemeClr val="tx1"/>
                </a:solidFill>
                <a:effectLst/>
                <a:latin typeface="+mn-lt"/>
                <a:ea typeface="+mn-ea"/>
                <a:cs typeface="+mn-cs"/>
              </a:rPr>
              <a:t>3/28/2018 7:48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if you get the right person it is a great time saver. Asset management, Finance and WHS can all be done by the BM.</a:t>
            </a:r>
          </a:p>
          <a:p>
            <a:pPr fontAlgn="t"/>
            <a:r>
              <a:rPr lang="en-US" sz="1200" b="0" i="0" kern="1200" dirty="0" smtClean="0">
                <a:solidFill>
                  <a:schemeClr val="tx1"/>
                </a:solidFill>
                <a:effectLst/>
                <a:latin typeface="+mn-lt"/>
                <a:ea typeface="+mn-ea"/>
                <a:cs typeface="+mn-cs"/>
              </a:rPr>
              <a:t>3/28/2018 7:44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Business manager 2 days per week overseeing finance, assets, WHS and also assisting Principal with word processing documents.</a:t>
            </a:r>
          </a:p>
          <a:p>
            <a:pPr fontAlgn="t"/>
            <a:r>
              <a:rPr lang="en-US" sz="1200" b="0" i="0" kern="1200" dirty="0" smtClean="0">
                <a:solidFill>
                  <a:schemeClr val="tx1"/>
                </a:solidFill>
                <a:effectLst/>
                <a:latin typeface="+mn-lt"/>
                <a:ea typeface="+mn-ea"/>
                <a:cs typeface="+mn-cs"/>
              </a:rPr>
              <a:t>3/28/2018 6:44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Having the funding to employ a business manager has released me from financial administrative tasks and provide additional time for me to lead school planning and school improvement initiatives.</a:t>
            </a:r>
          </a:p>
          <a:p>
            <a:pPr fontAlgn="t"/>
            <a:r>
              <a:rPr lang="en-US" sz="1200" b="0" i="0" kern="1200" dirty="0" smtClean="0">
                <a:solidFill>
                  <a:schemeClr val="tx1"/>
                </a:solidFill>
                <a:effectLst/>
                <a:latin typeface="+mn-lt"/>
                <a:ea typeface="+mn-ea"/>
                <a:cs typeface="+mn-cs"/>
              </a:rPr>
              <a:t>3/28/2018 6:28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used combination of 1 day Business manager. One day SASS and some time for exec release to assist me with ASR Strategic plan, H&amp;S, injury management, FM Web and insurance.</a:t>
            </a:r>
          </a:p>
          <a:p>
            <a:pPr fontAlgn="t"/>
            <a:r>
              <a:rPr lang="en-US" sz="1200" b="0" i="0" kern="1200" dirty="0" smtClean="0">
                <a:solidFill>
                  <a:schemeClr val="tx1"/>
                </a:solidFill>
                <a:effectLst/>
                <a:latin typeface="+mn-lt"/>
                <a:ea typeface="+mn-ea"/>
                <a:cs typeface="+mn-cs"/>
              </a:rPr>
              <a:t>3/27/2018 10:50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Had covered a small part of one day a week BM at our school. Whilst helpful, does not go far enough.</a:t>
            </a:r>
          </a:p>
          <a:p>
            <a:pPr fontAlgn="t"/>
            <a:r>
              <a:rPr lang="en-US" sz="1200" b="0" i="0" kern="1200" dirty="0" smtClean="0">
                <a:solidFill>
                  <a:schemeClr val="tx1"/>
                </a:solidFill>
                <a:effectLst/>
                <a:latin typeface="+mn-lt"/>
                <a:ea typeface="+mn-ea"/>
                <a:cs typeface="+mn-cs"/>
              </a:rPr>
              <a:t>3/27/2018 10:32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Heavily subsidized by school funds.</a:t>
            </a:r>
          </a:p>
          <a:p>
            <a:pPr fontAlgn="t"/>
            <a:r>
              <a:rPr lang="en-US" sz="1200" b="0" i="0" kern="1200" dirty="0" smtClean="0">
                <a:solidFill>
                  <a:schemeClr val="tx1"/>
                </a:solidFill>
                <a:effectLst/>
                <a:latin typeface="+mn-lt"/>
                <a:ea typeface="+mn-ea"/>
                <a:cs typeface="+mn-cs"/>
              </a:rPr>
              <a:t>3/27/2018 9:24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We’ve added to the allocation ( equivalent to half a day per week) using school &amp; community funds to ensure the role is 1 day per week</a:t>
            </a:r>
          </a:p>
          <a:p>
            <a:pPr fontAlgn="t"/>
            <a:r>
              <a:rPr lang="en-US" sz="1200" b="0" i="0" kern="1200" dirty="0" smtClean="0">
                <a:solidFill>
                  <a:schemeClr val="tx1"/>
                </a:solidFill>
                <a:effectLst/>
                <a:latin typeface="+mn-lt"/>
                <a:ea typeface="+mn-ea"/>
                <a:cs typeface="+mn-cs"/>
              </a:rPr>
              <a:t>3/27/2018 9:23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also used additional SASS time for WHS and finance tasks, as well as releasing teachers to work on compliance tasks (Emergency plan etc.) I am also considering using these funds to support my participation in the Flourish project</a:t>
            </a:r>
          </a:p>
          <a:p>
            <a:pPr fontAlgn="t"/>
            <a:r>
              <a:rPr lang="en-US" sz="1200" b="0" i="0" kern="1200" dirty="0" smtClean="0">
                <a:solidFill>
                  <a:schemeClr val="tx1"/>
                </a:solidFill>
                <a:effectLst/>
                <a:latin typeface="+mn-lt"/>
                <a:ea typeface="+mn-ea"/>
                <a:cs typeface="+mn-cs"/>
              </a:rPr>
              <a:t>3/27/2018 8:14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0.2 Business Manager</a:t>
            </a:r>
          </a:p>
          <a:p>
            <a:pPr fontAlgn="t"/>
            <a:r>
              <a:rPr lang="en-US" sz="1200" b="0" i="0" kern="1200" dirty="0" smtClean="0">
                <a:solidFill>
                  <a:schemeClr val="tx1"/>
                </a:solidFill>
                <a:effectLst/>
                <a:latin typeface="+mn-lt"/>
                <a:ea typeface="+mn-ea"/>
                <a:cs typeface="+mn-cs"/>
              </a:rPr>
              <a:t>3/27/2018 8:05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Our business manager worked across 5 schools and manages compliance issues</a:t>
            </a:r>
          </a:p>
          <a:p>
            <a:pPr fontAlgn="t"/>
            <a:r>
              <a:rPr lang="en-US" sz="1200" b="0" i="0" kern="1200" dirty="0" smtClean="0">
                <a:solidFill>
                  <a:schemeClr val="tx1"/>
                </a:solidFill>
                <a:effectLst/>
                <a:latin typeface="+mn-lt"/>
                <a:ea typeface="+mn-ea"/>
                <a:cs typeface="+mn-cs"/>
              </a:rPr>
              <a:t>3/27/2018 8:00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My Business manager is a 0.5 position. I have to self fund part of it in addition to the principal's support funds. I don't know how I ever survived without a business manager. Simply amazing!</a:t>
            </a:r>
          </a:p>
          <a:p>
            <a:pPr fontAlgn="t"/>
            <a:r>
              <a:rPr lang="en-US" sz="1200" b="0" i="0" kern="1200" dirty="0" smtClean="0">
                <a:solidFill>
                  <a:schemeClr val="tx1"/>
                </a:solidFill>
                <a:effectLst/>
                <a:latin typeface="+mn-lt"/>
                <a:ea typeface="+mn-ea"/>
                <a:cs typeface="+mn-cs"/>
              </a:rPr>
              <a:t>3/27/2018 7:14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 days per week business manager</a:t>
            </a:r>
          </a:p>
          <a:p>
            <a:pPr fontAlgn="t"/>
            <a:r>
              <a:rPr lang="en-US" sz="1200" b="0" i="0" kern="1200" dirty="0" smtClean="0">
                <a:solidFill>
                  <a:schemeClr val="tx1"/>
                </a:solidFill>
                <a:effectLst/>
                <a:latin typeface="+mn-lt"/>
                <a:ea typeface="+mn-ea"/>
                <a:cs typeface="+mn-cs"/>
              </a:rPr>
              <a:t>3/27/2018 6:45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also employed a SAO a day a week but couldn't choose 2 options.</a:t>
            </a:r>
          </a:p>
          <a:p>
            <a:pPr fontAlgn="t"/>
            <a:r>
              <a:rPr lang="en-US" sz="1200" b="0" i="0" kern="1200" dirty="0" smtClean="0">
                <a:solidFill>
                  <a:schemeClr val="tx1"/>
                </a:solidFill>
                <a:effectLst/>
                <a:latin typeface="+mn-lt"/>
                <a:ea typeface="+mn-ea"/>
                <a:cs typeface="+mn-cs"/>
              </a:rPr>
              <a:t>3/27/2018 6:40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invaluable</a:t>
            </a:r>
          </a:p>
          <a:p>
            <a:pPr fontAlgn="t"/>
            <a:r>
              <a:rPr lang="en-US" sz="1200" b="0" i="0" kern="1200" dirty="0" smtClean="0">
                <a:solidFill>
                  <a:schemeClr val="tx1"/>
                </a:solidFill>
                <a:effectLst/>
                <a:latin typeface="+mn-lt"/>
                <a:ea typeface="+mn-ea"/>
                <a:cs typeface="+mn-cs"/>
              </a:rPr>
              <a:t>3/27/2018 6:39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Have used the SAM to provide a Business Manager role to the principal. SAO is replacing the SAM in higher duties which is also providing a great learning experience (upskilling) for that person. SAM is working through compliance expectations, and assisting principal in his daily work. Model is working extremely well.</a:t>
            </a:r>
          </a:p>
          <a:p>
            <a:pPr fontAlgn="t"/>
            <a:r>
              <a:rPr lang="en-US" sz="1200" b="0" i="0" kern="1200" dirty="0" smtClean="0">
                <a:solidFill>
                  <a:schemeClr val="tx1"/>
                </a:solidFill>
                <a:effectLst/>
                <a:latin typeface="+mn-lt"/>
                <a:ea typeface="+mn-ea"/>
                <a:cs typeface="+mn-cs"/>
              </a:rPr>
              <a:t>3/27/2018 6:31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My Business manager who is amazing and has made a big difference.</a:t>
            </a:r>
          </a:p>
          <a:p>
            <a:pPr fontAlgn="t"/>
            <a:r>
              <a:rPr lang="en-US" sz="1200" b="0" i="0" kern="1200" dirty="0" smtClean="0">
                <a:solidFill>
                  <a:schemeClr val="tx1"/>
                </a:solidFill>
                <a:effectLst/>
                <a:latin typeface="+mn-lt"/>
                <a:ea typeface="+mn-ea"/>
                <a:cs typeface="+mn-cs"/>
              </a:rPr>
              <a:t>3/27/2018 6:31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One day per week.</a:t>
            </a:r>
          </a:p>
          <a:p>
            <a:pPr fontAlgn="t"/>
            <a:r>
              <a:rPr lang="en-US" sz="1200" b="0" i="0" kern="1200" dirty="0" smtClean="0">
                <a:solidFill>
                  <a:schemeClr val="tx1"/>
                </a:solidFill>
                <a:effectLst/>
                <a:latin typeface="+mn-lt"/>
                <a:ea typeface="+mn-ea"/>
                <a:cs typeface="+mn-cs"/>
              </a:rPr>
              <a:t>3/27/2018 6:23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has made a huge difference to my workload.</a:t>
            </a:r>
          </a:p>
          <a:p>
            <a:pPr fontAlgn="t"/>
            <a:r>
              <a:rPr lang="en-US" sz="1200" b="0" i="0" kern="1200" dirty="0" smtClean="0">
                <a:solidFill>
                  <a:schemeClr val="tx1"/>
                </a:solidFill>
                <a:effectLst/>
                <a:latin typeface="+mn-lt"/>
                <a:ea typeface="+mn-ea"/>
                <a:cs typeface="+mn-cs"/>
              </a:rPr>
              <a:t>3/27/2018 6:18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have promoted our SAM to a 2 day per week Clark 7/8 Business Manager role, with one of our SAO's relieving as SAM on those two days. The Business Manager role statement is in line with the one put out by the department - and it is the best thing I have ever done to relieve the pressure of constant WHS, finance and site maintenance issues which were consuming the bulk of my time. I am now able to pass these issues to her for complete management with my oversight and final sign off. I would strongly recommend this action, and have done so, to other principals. We also created an additional one day per week SASS position as a Community Liaison Officer to manage the school correspondence and website maintenance. Again, a big time saver for us. I would like to add that the money provided was very gratefully received but not enough to cover the 2 days per week BM role - we needed to add an additional $14,000 out of school community funds to cover the implementation of this program. The Community Liaison Officer role is also being funded out of school funds. Thank you for your support of this initiative - it has certainly made a difference to my work life balance.</a:t>
            </a:r>
          </a:p>
          <a:p>
            <a:pPr fontAlgn="t"/>
            <a:r>
              <a:rPr lang="en-US" sz="1200" b="0" i="0" kern="1200" dirty="0" smtClean="0">
                <a:solidFill>
                  <a:schemeClr val="tx1"/>
                </a:solidFill>
                <a:effectLst/>
                <a:latin typeface="+mn-lt"/>
                <a:ea typeface="+mn-ea"/>
                <a:cs typeface="+mn-cs"/>
              </a:rPr>
              <a:t>3/27/2018 5:54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Having a business manager has allowed for me to do my most important work - as an instructional leader.</a:t>
            </a:r>
          </a:p>
          <a:p>
            <a:pPr fontAlgn="t"/>
            <a:r>
              <a:rPr lang="en-US" sz="1200" b="0" i="0" kern="1200" dirty="0" smtClean="0">
                <a:solidFill>
                  <a:schemeClr val="tx1"/>
                </a:solidFill>
                <a:effectLst/>
                <a:latin typeface="+mn-lt"/>
                <a:ea typeface="+mn-ea"/>
                <a:cs typeface="+mn-cs"/>
              </a:rPr>
              <a:t>3/27/2018 5:45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Business manager who is also CEO, allows the work to be integrated across the week at point of need, aligned to our strategic Direction. Has been one of the best asset to our myself and the school.</a:t>
            </a:r>
          </a:p>
          <a:p>
            <a:pPr fontAlgn="t"/>
            <a:r>
              <a:rPr lang="en-US" sz="1200" b="0" i="0" kern="1200" dirty="0" smtClean="0">
                <a:solidFill>
                  <a:schemeClr val="tx1"/>
                </a:solidFill>
                <a:effectLst/>
                <a:latin typeface="+mn-lt"/>
                <a:ea typeface="+mn-ea"/>
                <a:cs typeface="+mn-cs"/>
              </a:rPr>
              <a:t>3/27/2018 5:42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 days a week - Clerk 3/4 wage (better than a SAO). Concentrating on WHS, Cleaners, Maintenance, International Students, Community Hire, Assets, admin of High School forms, etc.</a:t>
            </a:r>
          </a:p>
          <a:p>
            <a:pPr fontAlgn="t"/>
            <a:r>
              <a:rPr lang="en-US" sz="1200" b="0" i="0" kern="1200" dirty="0" smtClean="0">
                <a:solidFill>
                  <a:schemeClr val="tx1"/>
                </a:solidFill>
                <a:effectLst/>
                <a:latin typeface="+mn-lt"/>
                <a:ea typeface="+mn-ea"/>
                <a:cs typeface="+mn-cs"/>
              </a:rPr>
              <a:t>3/27/2018 5:36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s</a:t>
            </a:r>
          </a:p>
          <a:p>
            <a:pPr fontAlgn="t"/>
            <a:r>
              <a:rPr lang="en-US" sz="1200" b="0" i="0" u="none" strike="noStrike" kern="1200" dirty="0" smtClean="0">
                <a:solidFill>
                  <a:schemeClr val="tx1"/>
                </a:solidFill>
                <a:effectLst/>
                <a:latin typeface="+mn-lt"/>
                <a:ea typeface="+mn-ea"/>
                <a:cs typeface="+mn-cs"/>
                <a:hlinkClick r:id="rId3"/>
              </a:rPr>
              <a:t>Cloud View</a:t>
            </a:r>
            <a:endParaRPr lang="en-US" sz="1200" b="0" i="0" kern="1200" dirty="0" smtClean="0">
              <a:solidFill>
                <a:schemeClr val="tx1"/>
              </a:solidFill>
              <a:effectLst/>
              <a:latin typeface="+mn-lt"/>
              <a:ea typeface="+mn-ea"/>
              <a:cs typeface="+mn-cs"/>
            </a:endParaRPr>
          </a:p>
          <a:p>
            <a:pPr fontAlgn="t"/>
            <a:r>
              <a:rPr lang="en-US" sz="1200" b="0" i="0" u="none" strike="noStrike" kern="1200" dirty="0" smtClean="0">
                <a:solidFill>
                  <a:schemeClr val="tx1"/>
                </a:solidFill>
                <a:effectLst/>
                <a:latin typeface="+mn-lt"/>
                <a:ea typeface="+mn-ea"/>
                <a:cs typeface="+mn-cs"/>
                <a:hlinkClick r:id="rId3"/>
              </a:rPr>
              <a:t>List View</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Showing 12 words and phrases</a:t>
            </a:r>
          </a:p>
          <a:p>
            <a:pPr fontAlgn="t"/>
            <a:r>
              <a:rPr lang="en-US" sz="1200" b="0" i="0" u="none" strike="noStrike" kern="1200" dirty="0" smtClean="0">
                <a:solidFill>
                  <a:schemeClr val="tx1"/>
                </a:solidFill>
                <a:effectLst/>
                <a:latin typeface="+mn-lt"/>
                <a:ea typeface="+mn-ea"/>
                <a:cs typeface="+mn-cs"/>
                <a:hlinkClick r:id="rId3"/>
              </a:rPr>
              <a:t>Day per Week</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35.14%</a:t>
            </a:r>
          </a:p>
          <a:p>
            <a:pPr fontAlgn="t"/>
            <a:r>
              <a:rPr lang="en-US" sz="1200" b="0" i="0" kern="1200" dirty="0" smtClean="0">
                <a:solidFill>
                  <a:schemeClr val="tx1"/>
                </a:solidFill>
                <a:effectLst/>
                <a:latin typeface="+mn-lt"/>
                <a:ea typeface="+mn-ea"/>
                <a:cs typeface="+mn-cs"/>
              </a:rPr>
              <a:t>13</a:t>
            </a:r>
          </a:p>
          <a:p>
            <a:pPr fontAlgn="t"/>
            <a:r>
              <a:rPr lang="en-US" sz="1200" b="0" i="0" u="none" strike="noStrike" kern="1200" dirty="0" smtClean="0">
                <a:solidFill>
                  <a:schemeClr val="tx1"/>
                </a:solidFill>
                <a:effectLst/>
                <a:latin typeface="+mn-lt"/>
                <a:ea typeface="+mn-ea"/>
                <a:cs typeface="+mn-cs"/>
                <a:hlinkClick r:id="rId3"/>
              </a:rPr>
              <a:t>Funds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27.03%</a:t>
            </a:r>
          </a:p>
          <a:p>
            <a:pPr fontAlgn="t"/>
            <a:r>
              <a:rPr lang="en-US" sz="1200" b="0" i="0" kern="1200" dirty="0" smtClean="0">
                <a:solidFill>
                  <a:schemeClr val="tx1"/>
                </a:solidFill>
                <a:effectLst/>
                <a:latin typeface="+mn-lt"/>
                <a:ea typeface="+mn-ea"/>
                <a:cs typeface="+mn-cs"/>
              </a:rPr>
              <a:t>10</a:t>
            </a:r>
          </a:p>
          <a:p>
            <a:pPr fontAlgn="t"/>
            <a:r>
              <a:rPr lang="en-US" sz="1200" b="0" i="0" u="none" strike="noStrike" kern="1200" dirty="0" smtClean="0">
                <a:solidFill>
                  <a:schemeClr val="tx1"/>
                </a:solidFill>
                <a:effectLst/>
                <a:latin typeface="+mn-lt"/>
                <a:ea typeface="+mn-ea"/>
                <a:cs typeface="+mn-cs"/>
                <a:hlinkClick r:id="rId3"/>
              </a:rPr>
              <a:t>SAM</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18.92%</a:t>
            </a:r>
          </a:p>
          <a:p>
            <a:pPr fontAlgn="t"/>
            <a:r>
              <a:rPr lang="en-US" sz="1200" b="0" i="0" kern="1200" dirty="0" smtClean="0">
                <a:solidFill>
                  <a:schemeClr val="tx1"/>
                </a:solidFill>
                <a:effectLst/>
                <a:latin typeface="+mn-lt"/>
                <a:ea typeface="+mn-ea"/>
                <a:cs typeface="+mn-cs"/>
              </a:rPr>
              <a:t>7</a:t>
            </a:r>
          </a:p>
          <a:p>
            <a:pPr fontAlgn="t"/>
            <a:r>
              <a:rPr lang="en-US" sz="1200" b="0" i="0" u="none" strike="noStrike" kern="1200" dirty="0" smtClean="0">
                <a:solidFill>
                  <a:schemeClr val="tx1"/>
                </a:solidFill>
                <a:effectLst/>
                <a:latin typeface="+mn-lt"/>
                <a:ea typeface="+mn-ea"/>
                <a:cs typeface="+mn-cs"/>
                <a:hlinkClick r:id="rId3"/>
              </a:rPr>
              <a:t>Community</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13.51%</a:t>
            </a:r>
          </a:p>
          <a:p>
            <a:pPr fontAlgn="t"/>
            <a:r>
              <a:rPr lang="en-US" sz="1200" b="0" i="0" kern="1200" dirty="0" smtClean="0">
                <a:solidFill>
                  <a:schemeClr val="tx1"/>
                </a:solidFill>
                <a:effectLst/>
                <a:latin typeface="+mn-lt"/>
                <a:ea typeface="+mn-ea"/>
                <a:cs typeface="+mn-cs"/>
              </a:rPr>
              <a:t>5</a:t>
            </a:r>
          </a:p>
          <a:p>
            <a:pPr fontAlgn="t"/>
            <a:r>
              <a:rPr lang="en-US" sz="1200" b="0" i="0" u="none" strike="noStrike" kern="1200" dirty="0" smtClean="0">
                <a:solidFill>
                  <a:schemeClr val="tx1"/>
                </a:solidFill>
                <a:effectLst/>
                <a:latin typeface="+mn-lt"/>
                <a:ea typeface="+mn-ea"/>
                <a:cs typeface="+mn-cs"/>
                <a:hlinkClick r:id="rId3"/>
              </a:rPr>
              <a:t>Assets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10.81%</a:t>
            </a:r>
          </a:p>
          <a:p>
            <a:pPr fontAlgn="t"/>
            <a:r>
              <a:rPr lang="en-US" sz="1200" b="0" i="0" kern="1200" dirty="0" smtClean="0">
                <a:solidFill>
                  <a:schemeClr val="tx1"/>
                </a:solidFill>
                <a:effectLst/>
                <a:latin typeface="+mn-lt"/>
                <a:ea typeface="+mn-ea"/>
                <a:cs typeface="+mn-cs"/>
              </a:rPr>
              <a:t>4</a:t>
            </a:r>
          </a:p>
          <a:p>
            <a:pPr fontAlgn="t"/>
            <a:r>
              <a:rPr lang="en-US" sz="1200" b="0" i="0" u="none" strike="noStrike" kern="1200" dirty="0" smtClean="0">
                <a:solidFill>
                  <a:schemeClr val="tx1"/>
                </a:solidFill>
                <a:effectLst/>
                <a:latin typeface="+mn-lt"/>
                <a:ea typeface="+mn-ea"/>
                <a:cs typeface="+mn-cs"/>
                <a:hlinkClick r:id="rId3"/>
              </a:rPr>
              <a:t>Issues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5.41%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Invaluable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5.41%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Strategic</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5.41%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Workload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5.41%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Allowed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5.41%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Amazing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5.41%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Hire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5.41%</a:t>
            </a:r>
          </a:p>
          <a:p>
            <a:pPr fontAlgn="t"/>
            <a:r>
              <a:rPr lang="en-US" sz="1200" b="0" i="0" kern="1200" dirty="0" smtClean="0">
                <a:solidFill>
                  <a:schemeClr val="tx1"/>
                </a:solidFill>
                <a:effectLst/>
                <a:latin typeface="+mn-lt"/>
                <a:ea typeface="+mn-ea"/>
                <a:cs typeface="+mn-cs"/>
              </a:rPr>
              <a:t>2</a:t>
            </a:r>
          </a:p>
          <a:p>
            <a:pPr fontAlgn="t"/>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s</a:t>
            </a:r>
          </a:p>
          <a:p>
            <a:pPr fontAlgn="t"/>
            <a:r>
              <a:rPr lang="en-US" sz="1200" b="0" i="0" u="none" strike="noStrike" kern="1200" dirty="0" smtClean="0">
                <a:solidFill>
                  <a:schemeClr val="tx1"/>
                </a:solidFill>
                <a:effectLst/>
                <a:latin typeface="+mn-lt"/>
                <a:ea typeface="+mn-ea"/>
                <a:cs typeface="+mn-cs"/>
                <a:hlinkClick r:id="rId3"/>
              </a:rPr>
              <a:t>+ New Tag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No tags</a:t>
            </a:r>
          </a:p>
          <a:p>
            <a:pPr fontAlgn="t"/>
            <a:r>
              <a:rPr lang="en-US" sz="1200" b="0" i="0" u="none" strike="noStrike" kern="1200" dirty="0" smtClean="0">
                <a:solidFill>
                  <a:schemeClr val="tx1"/>
                </a:solidFill>
                <a:effectLst/>
                <a:latin typeface="+mn-lt"/>
                <a:ea typeface="+mn-ea"/>
                <a:cs typeface="+mn-cs"/>
                <a:hlinkClick r:id="rId3"/>
              </a:rPr>
              <a:t>Untagged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100%</a:t>
            </a:r>
          </a:p>
          <a:p>
            <a:pPr fontAlgn="t"/>
            <a:r>
              <a:rPr lang="en-US" sz="1200" b="0" i="0" kern="1200" dirty="0" smtClean="0">
                <a:solidFill>
                  <a:schemeClr val="tx1"/>
                </a:solidFill>
                <a:effectLst/>
                <a:latin typeface="+mn-lt"/>
                <a:ea typeface="+mn-ea"/>
                <a:cs typeface="+mn-cs"/>
              </a:rPr>
              <a:t>37</a:t>
            </a:r>
          </a:p>
          <a:p>
            <a:pPr fontAlgn="t"/>
            <a:r>
              <a:rPr lang="en-US" sz="1200" b="0" i="0" u="none" strike="noStrike" kern="1200" dirty="0" smtClean="0">
                <a:solidFill>
                  <a:schemeClr val="tx1"/>
                </a:solidFill>
                <a:effectLst/>
                <a:latin typeface="+mn-lt"/>
                <a:ea typeface="+mn-ea"/>
                <a:cs typeface="+mn-cs"/>
                <a:hlinkClick r:id="rId3"/>
              </a:rPr>
              <a:t>View all</a:t>
            </a: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C3367E-1DC1-3E43-A44B-F8177CB6E518}" type="slidenum">
              <a:rPr lang="en-US" smtClean="0"/>
              <a:t>17</a:t>
            </a:fld>
            <a:endParaRPr lang="en-US"/>
          </a:p>
        </p:txBody>
      </p:sp>
    </p:spTree>
    <p:extLst>
      <p:ext uri="{BB962C8B-B14F-4D97-AF65-F5344CB8AC3E}">
        <p14:creationId xmlns:p14="http://schemas.microsoft.com/office/powerpoint/2010/main" val="1687934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 have provided release time to the executive to work with teachers and SLSOs as instructional leaders. There are no funds in anticipated RAM to provide for this release time. The school is an SSP where all learning is </a:t>
            </a:r>
            <a:r>
              <a:rPr lang="en-US" sz="1200" b="0" i="0" kern="1200" dirty="0" err="1" smtClean="0">
                <a:solidFill>
                  <a:schemeClr val="tx1"/>
                </a:solidFill>
                <a:effectLst/>
                <a:latin typeface="+mn-lt"/>
                <a:ea typeface="+mn-ea"/>
                <a:cs typeface="+mn-cs"/>
              </a:rPr>
              <a:t>personalised</a:t>
            </a:r>
            <a:r>
              <a:rPr lang="en-US" sz="1200" b="0" i="0" kern="1200" dirty="0" smtClean="0">
                <a:solidFill>
                  <a:schemeClr val="tx1"/>
                </a:solidFill>
                <a:effectLst/>
                <a:latin typeface="+mn-lt"/>
                <a:ea typeface="+mn-ea"/>
                <a:cs typeface="+mn-cs"/>
              </a:rPr>
              <a:t> and all curriculum is adjusted. If we want to achieve better outcomes for students then we need to focus on the quality of the teaching. The role of the instructional leader is to support classroom practice through negotiated goals with the teacher and the SLSO.</a:t>
            </a:r>
          </a:p>
          <a:p>
            <a:r>
              <a:rPr lang="en-US" sz="1200" b="0" i="0" kern="1200" dirty="0" smtClean="0">
                <a:solidFill>
                  <a:schemeClr val="tx1"/>
                </a:solidFill>
                <a:effectLst/>
                <a:latin typeface="+mn-lt"/>
                <a:ea typeface="+mn-ea"/>
                <a:cs typeface="+mn-cs"/>
              </a:rPr>
              <a:t>4/4/2018 12:58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Hired ex principal to complete documents while I remained on class. Then liaised with ex principal to </a:t>
            </a:r>
            <a:r>
              <a:rPr lang="en-US" sz="1200" b="0" i="0" kern="1200" dirty="0" err="1" smtClean="0">
                <a:solidFill>
                  <a:schemeClr val="tx1"/>
                </a:solidFill>
                <a:effectLst/>
                <a:latin typeface="+mn-lt"/>
                <a:ea typeface="+mn-ea"/>
                <a:cs typeface="+mn-cs"/>
              </a:rPr>
              <a:t>finalise</a:t>
            </a:r>
            <a:r>
              <a:rPr lang="en-US" sz="1200" b="0" i="0" kern="1200" dirty="0" smtClean="0">
                <a:solidFill>
                  <a:schemeClr val="tx1"/>
                </a:solidFill>
                <a:effectLst/>
                <a:latin typeface="+mn-lt"/>
                <a:ea typeface="+mn-ea"/>
                <a:cs typeface="+mn-cs"/>
              </a:rPr>
              <a:t> details before publishing.</a:t>
            </a:r>
          </a:p>
          <a:p>
            <a:r>
              <a:rPr lang="en-US" sz="1200" b="0" i="0" kern="1200" dirty="0" smtClean="0">
                <a:solidFill>
                  <a:schemeClr val="tx1"/>
                </a:solidFill>
                <a:effectLst/>
                <a:latin typeface="+mn-lt"/>
                <a:ea typeface="+mn-ea"/>
                <a:cs typeface="+mn-cs"/>
              </a:rPr>
              <a:t>4/3/2018 4:54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has been absolutely invaluable to have my </a:t>
            </a:r>
            <a:r>
              <a:rPr lang="en-US" sz="1200" b="0" i="0" kern="1200" dirty="0" err="1" smtClean="0">
                <a:solidFill>
                  <a:schemeClr val="tx1"/>
                </a:solidFill>
                <a:effectLst/>
                <a:latin typeface="+mn-lt"/>
                <a:ea typeface="+mn-ea"/>
                <a:cs typeface="+mn-cs"/>
              </a:rPr>
              <a:t>exective</a:t>
            </a:r>
            <a:r>
              <a:rPr lang="en-US" sz="1200" b="0" i="0" kern="1200" dirty="0" smtClean="0">
                <a:solidFill>
                  <a:schemeClr val="tx1"/>
                </a:solidFill>
                <a:effectLst/>
                <a:latin typeface="+mn-lt"/>
                <a:ea typeface="+mn-ea"/>
                <a:cs typeface="+mn-cs"/>
              </a:rPr>
              <a:t> released for 1 day per week to support my role-we need a full time exec released to ensure the focus on curriculum and improved student learning across </a:t>
            </a:r>
            <a:r>
              <a:rPr lang="en-US" sz="1200" b="0" i="0" kern="1200" dirty="0" err="1" smtClean="0">
                <a:solidFill>
                  <a:schemeClr val="tx1"/>
                </a:solidFill>
                <a:effectLst/>
                <a:latin typeface="+mn-lt"/>
                <a:ea typeface="+mn-ea"/>
                <a:cs typeface="+mn-cs"/>
              </a:rPr>
              <a:t>schools.This</a:t>
            </a:r>
            <a:r>
              <a:rPr lang="en-US" sz="1200" b="0" i="0" kern="1200" dirty="0" smtClean="0">
                <a:solidFill>
                  <a:schemeClr val="tx1"/>
                </a:solidFill>
                <a:effectLst/>
                <a:latin typeface="+mn-lt"/>
                <a:ea typeface="+mn-ea"/>
                <a:cs typeface="+mn-cs"/>
              </a:rPr>
              <a:t> figure is really just the start to improve our workload and our execs </a:t>
            </a:r>
            <a:r>
              <a:rPr lang="en-US" sz="1200" b="0" i="0" kern="1200" dirty="0" err="1" smtClean="0">
                <a:solidFill>
                  <a:schemeClr val="tx1"/>
                </a:solidFill>
                <a:effectLst/>
                <a:latin typeface="+mn-lt"/>
                <a:ea typeface="+mn-ea"/>
                <a:cs typeface="+mn-cs"/>
              </a:rPr>
              <a:t>load,one</a:t>
            </a:r>
            <a:r>
              <a:rPr lang="en-US" sz="1200" b="0" i="0" kern="1200" dirty="0" smtClean="0">
                <a:solidFill>
                  <a:schemeClr val="tx1"/>
                </a:solidFill>
                <a:effectLst/>
                <a:latin typeface="+mn-lt"/>
                <a:ea typeface="+mn-ea"/>
                <a:cs typeface="+mn-cs"/>
              </a:rPr>
              <a:t> person cannot do the expected role of the Principal any </a:t>
            </a:r>
            <a:r>
              <a:rPr lang="en-US" sz="1200" b="0" i="0" kern="1200" dirty="0" err="1" smtClean="0">
                <a:solidFill>
                  <a:schemeClr val="tx1"/>
                </a:solidFill>
                <a:effectLst/>
                <a:latin typeface="+mn-lt"/>
                <a:ea typeface="+mn-ea"/>
                <a:cs typeface="+mn-cs"/>
              </a:rPr>
              <a:t>longer,it</a:t>
            </a:r>
            <a:r>
              <a:rPr lang="en-US" sz="1200" b="0" i="0" kern="1200" dirty="0" smtClean="0">
                <a:solidFill>
                  <a:schemeClr val="tx1"/>
                </a:solidFill>
                <a:effectLst/>
                <a:latin typeface="+mn-lt"/>
                <a:ea typeface="+mn-ea"/>
                <a:cs typeface="+mn-cs"/>
              </a:rPr>
              <a:t> is </a:t>
            </a:r>
            <a:r>
              <a:rPr lang="en-US" sz="1200" b="0" i="0" kern="1200" dirty="0" err="1" smtClean="0">
                <a:solidFill>
                  <a:schemeClr val="tx1"/>
                </a:solidFill>
                <a:effectLst/>
                <a:latin typeface="+mn-lt"/>
                <a:ea typeface="+mn-ea"/>
                <a:cs typeface="+mn-cs"/>
              </a:rPr>
              <a:t>impossible.The</a:t>
            </a:r>
            <a:r>
              <a:rPr lang="en-US" sz="1200" b="0" i="0" kern="1200" dirty="0" smtClean="0">
                <a:solidFill>
                  <a:schemeClr val="tx1"/>
                </a:solidFill>
                <a:effectLst/>
                <a:latin typeface="+mn-lt"/>
                <a:ea typeface="+mn-ea"/>
                <a:cs typeface="+mn-cs"/>
              </a:rPr>
              <a:t> funding has been helpful but also inadequate.</a:t>
            </a:r>
          </a:p>
          <a:p>
            <a:r>
              <a:rPr lang="en-US" sz="1200" b="0" i="0" kern="1200" dirty="0" smtClean="0">
                <a:solidFill>
                  <a:schemeClr val="tx1"/>
                </a:solidFill>
                <a:effectLst/>
                <a:latin typeface="+mn-lt"/>
                <a:ea typeface="+mn-ea"/>
                <a:cs typeface="+mn-cs"/>
              </a:rPr>
              <a:t>4/3/2018 3:34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Using it to both assist SASS and give an extra little non teaching time as TP2</a:t>
            </a:r>
          </a:p>
          <a:p>
            <a:r>
              <a:rPr lang="en-US" sz="1200" b="0" i="0" kern="1200" dirty="0" smtClean="0">
                <a:solidFill>
                  <a:schemeClr val="tx1"/>
                </a:solidFill>
                <a:effectLst/>
                <a:latin typeface="+mn-lt"/>
                <a:ea typeface="+mn-ea"/>
                <a:cs typeface="+mn-cs"/>
              </a:rPr>
              <a:t>4/3/2018 8:50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Employed an additional SASS staff member to support compliance ,</a:t>
            </a:r>
            <a:r>
              <a:rPr lang="en-US" sz="1200" b="0" i="0" kern="1200" dirty="0" err="1" smtClean="0">
                <a:solidFill>
                  <a:schemeClr val="tx1"/>
                </a:solidFill>
                <a:effectLst/>
                <a:latin typeface="+mn-lt"/>
                <a:ea typeface="+mn-ea"/>
                <a:cs typeface="+mn-cs"/>
              </a:rPr>
              <a:t>WHS,general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admin,assets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4/3/2018 5:53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Supplement Teaching Principal release time up to one day per week, with 12 days to use flexibly throughout the year.</a:t>
            </a:r>
          </a:p>
          <a:p>
            <a:r>
              <a:rPr lang="en-US" sz="1200" b="0" i="0" kern="1200" dirty="0" smtClean="0">
                <a:solidFill>
                  <a:schemeClr val="tx1"/>
                </a:solidFill>
                <a:effectLst/>
                <a:latin typeface="+mn-lt"/>
                <a:ea typeface="+mn-ea"/>
                <a:cs typeface="+mn-cs"/>
              </a:rPr>
              <a:t>4/2/2018 10:21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Funds used to add to Teaching Principal Release time to assist with WH&amp;S and policy writing - still not complete as not enough time.</a:t>
            </a:r>
          </a:p>
          <a:p>
            <a:r>
              <a:rPr lang="en-US" sz="1200" b="0" i="0" kern="1200" dirty="0" smtClean="0">
                <a:solidFill>
                  <a:schemeClr val="tx1"/>
                </a:solidFill>
                <a:effectLst/>
                <a:latin typeface="+mn-lt"/>
                <a:ea typeface="+mn-ea"/>
                <a:cs typeface="+mn-cs"/>
              </a:rPr>
              <a:t>4/2/2018 4:45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Funds used to employ an additional Assistant Principal one day a week to work on school plan, policy and leadership support. Fantastic use of funds.</a:t>
            </a:r>
          </a:p>
          <a:p>
            <a:r>
              <a:rPr lang="en-US" sz="1200" b="0" i="0" kern="1200" dirty="0" smtClean="0">
                <a:solidFill>
                  <a:schemeClr val="tx1"/>
                </a:solidFill>
                <a:effectLst/>
                <a:latin typeface="+mn-lt"/>
                <a:ea typeface="+mn-ea"/>
                <a:cs typeface="+mn-cs"/>
              </a:rPr>
              <a:t>4/2/2018 11:19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are scheduled for EV. Extra funds will provide release for staff to prepare documentation</a:t>
            </a:r>
          </a:p>
          <a:p>
            <a:r>
              <a:rPr lang="en-US" sz="1200" b="0" i="0" kern="1200" dirty="0" smtClean="0">
                <a:solidFill>
                  <a:schemeClr val="tx1"/>
                </a:solidFill>
                <a:effectLst/>
                <a:latin typeface="+mn-lt"/>
                <a:ea typeface="+mn-ea"/>
                <a:cs typeface="+mn-cs"/>
              </a:rPr>
              <a:t>3/30/2018 8:51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for me to do admin duties.</a:t>
            </a:r>
          </a:p>
          <a:p>
            <a:r>
              <a:rPr lang="en-US" sz="1200" b="0" i="0" kern="1200" dirty="0" smtClean="0">
                <a:solidFill>
                  <a:schemeClr val="tx1"/>
                </a:solidFill>
                <a:effectLst/>
                <a:latin typeface="+mn-lt"/>
                <a:ea typeface="+mn-ea"/>
                <a:cs typeface="+mn-cs"/>
              </a:rPr>
              <a:t>3/29/2018 10:16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Increased support for teacher observations and professional support.</a:t>
            </a:r>
          </a:p>
          <a:p>
            <a:r>
              <a:rPr lang="en-US" sz="1200" b="0" i="0" kern="1200" dirty="0" smtClean="0">
                <a:solidFill>
                  <a:schemeClr val="tx1"/>
                </a:solidFill>
                <a:effectLst/>
                <a:latin typeface="+mn-lt"/>
                <a:ea typeface="+mn-ea"/>
                <a:cs typeface="+mn-cs"/>
              </a:rPr>
              <a:t>3/29/2018 12:32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Used to release AP when I am out of the school to undertake Principal duties including wellbeing and </a:t>
            </a:r>
            <a:r>
              <a:rPr lang="en-US" sz="1200" b="0" i="0" kern="1200" dirty="0" err="1" smtClean="0">
                <a:solidFill>
                  <a:schemeClr val="tx1"/>
                </a:solidFill>
                <a:effectLst/>
                <a:latin typeface="+mn-lt"/>
                <a:ea typeface="+mn-ea"/>
                <a:cs typeface="+mn-cs"/>
              </a:rPr>
              <a:t>organisation</a:t>
            </a:r>
            <a:r>
              <a:rPr lang="en-US" sz="1200" b="0" i="0" kern="1200" dirty="0" smtClean="0">
                <a:solidFill>
                  <a:schemeClr val="tx1"/>
                </a:solidFill>
                <a:effectLst/>
                <a:latin typeface="+mn-lt"/>
                <a:ea typeface="+mn-ea"/>
                <a:cs typeface="+mn-cs"/>
              </a:rPr>
              <a:t> of casual teacher paperwork and induction.</a:t>
            </a:r>
          </a:p>
          <a:p>
            <a:r>
              <a:rPr lang="en-US" sz="1200" b="0" i="0" kern="1200" dirty="0" smtClean="0">
                <a:solidFill>
                  <a:schemeClr val="tx1"/>
                </a:solidFill>
                <a:effectLst/>
                <a:latin typeface="+mn-lt"/>
                <a:ea typeface="+mn-ea"/>
                <a:cs typeface="+mn-cs"/>
              </a:rPr>
              <a:t>3/29/2018 10:46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am in a small school- I have used the money for extra release, which has been wonderful.</a:t>
            </a:r>
          </a:p>
          <a:p>
            <a:r>
              <a:rPr lang="en-US" sz="1200" b="0" i="0" kern="1200" dirty="0" smtClean="0">
                <a:solidFill>
                  <a:schemeClr val="tx1"/>
                </a:solidFill>
                <a:effectLst/>
                <a:latin typeface="+mn-lt"/>
                <a:ea typeface="+mn-ea"/>
                <a:cs typeface="+mn-cs"/>
              </a:rPr>
              <a:t>3/29/2018 10:10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used a combination of three sass, Release of another teacher and I am attempting to engage a former principal to come in and help with operational activities.</a:t>
            </a:r>
          </a:p>
          <a:p>
            <a:r>
              <a:rPr lang="en-US" sz="1200" b="0" i="0" kern="1200" dirty="0" smtClean="0">
                <a:solidFill>
                  <a:schemeClr val="tx1"/>
                </a:solidFill>
                <a:effectLst/>
                <a:latin typeface="+mn-lt"/>
                <a:ea typeface="+mn-ea"/>
                <a:cs typeface="+mn-cs"/>
              </a:rPr>
              <a:t>3/29/2018 9:49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Combined with QTSS allocation to release Deputy Principals to have class time team teaching. An Assistant Principal Administration has been created to completed tasks across the school.</a:t>
            </a:r>
          </a:p>
          <a:p>
            <a:r>
              <a:rPr lang="en-US" sz="1200" b="0" i="0" kern="1200" dirty="0" smtClean="0">
                <a:solidFill>
                  <a:schemeClr val="tx1"/>
                </a:solidFill>
                <a:effectLst/>
                <a:latin typeface="+mn-lt"/>
                <a:ea typeface="+mn-ea"/>
                <a:cs typeface="+mn-cs"/>
              </a:rPr>
              <a:t>3/29/2018 9:30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taken an AP off class a couple of days a week to support me.</a:t>
            </a:r>
          </a:p>
          <a:p>
            <a:r>
              <a:rPr lang="en-US" sz="1200" b="0" i="0" kern="1200" dirty="0" smtClean="0">
                <a:solidFill>
                  <a:schemeClr val="tx1"/>
                </a:solidFill>
                <a:effectLst/>
                <a:latin typeface="+mn-lt"/>
                <a:ea typeface="+mn-ea"/>
                <a:cs typeface="+mn-cs"/>
              </a:rPr>
              <a:t>3/29/2018 9:21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Executive release to build capacity and increase capability in taking some tasks off my load.</a:t>
            </a:r>
          </a:p>
          <a:p>
            <a:r>
              <a:rPr lang="en-US" sz="1200" b="0" i="0" kern="1200" dirty="0" smtClean="0">
                <a:solidFill>
                  <a:schemeClr val="tx1"/>
                </a:solidFill>
                <a:effectLst/>
                <a:latin typeface="+mn-lt"/>
                <a:ea typeface="+mn-ea"/>
                <a:cs typeface="+mn-cs"/>
              </a:rPr>
              <a:t>3/29/2018 8:38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Time is used for staff to collaborate on elements of the school plan.</a:t>
            </a:r>
          </a:p>
          <a:p>
            <a:r>
              <a:rPr lang="en-US" sz="1200" b="0" i="0" kern="1200" dirty="0" smtClean="0">
                <a:solidFill>
                  <a:schemeClr val="tx1"/>
                </a:solidFill>
                <a:effectLst/>
                <a:latin typeface="+mn-lt"/>
                <a:ea typeface="+mn-ea"/>
                <a:cs typeface="+mn-cs"/>
              </a:rPr>
              <a:t>3/29/2018 8:21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Fantastic funding that we have used to appropriately </a:t>
            </a:r>
            <a:r>
              <a:rPr lang="en-US" sz="1200" b="0" i="0" kern="1200" dirty="0" err="1" smtClean="0">
                <a:solidFill>
                  <a:schemeClr val="tx1"/>
                </a:solidFill>
                <a:effectLst/>
                <a:latin typeface="+mn-lt"/>
                <a:ea typeface="+mn-ea"/>
                <a:cs typeface="+mn-cs"/>
              </a:rPr>
              <a:t>renumerate</a:t>
            </a:r>
            <a:r>
              <a:rPr lang="en-US" sz="1200" b="0" i="0" kern="1200" dirty="0" smtClean="0">
                <a:solidFill>
                  <a:schemeClr val="tx1"/>
                </a:solidFill>
                <a:effectLst/>
                <a:latin typeface="+mn-lt"/>
                <a:ea typeface="+mn-ea"/>
                <a:cs typeface="+mn-cs"/>
              </a:rPr>
              <a:t> a teacher working at an AP level which has significantly reduced Principal workload.</a:t>
            </a:r>
          </a:p>
          <a:p>
            <a:r>
              <a:rPr lang="en-US" sz="1200" b="0" i="0" kern="1200" dirty="0" smtClean="0">
                <a:solidFill>
                  <a:schemeClr val="tx1"/>
                </a:solidFill>
                <a:effectLst/>
                <a:latin typeface="+mn-lt"/>
                <a:ea typeface="+mn-ea"/>
                <a:cs typeface="+mn-cs"/>
              </a:rPr>
              <a:t>3/29/2018 7:55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use this to supplement principal release to achieve 1 day per week to allow time for site management, and admin without negative impact on students in my class</a:t>
            </a:r>
          </a:p>
          <a:p>
            <a:r>
              <a:rPr lang="en-US" sz="1200" b="0" i="0" kern="1200" dirty="0" smtClean="0">
                <a:solidFill>
                  <a:schemeClr val="tx1"/>
                </a:solidFill>
                <a:effectLst/>
                <a:latin typeface="+mn-lt"/>
                <a:ea typeface="+mn-ea"/>
                <a:cs typeface="+mn-cs"/>
              </a:rPr>
              <a:t>3/28/2018 11:49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used the funding to give myself (teaching principal) additional time off class to spend on admin on a weekly basis.</a:t>
            </a:r>
          </a:p>
          <a:p>
            <a:r>
              <a:rPr lang="en-US" sz="1200" b="0" i="0" kern="1200" dirty="0" smtClean="0">
                <a:solidFill>
                  <a:schemeClr val="tx1"/>
                </a:solidFill>
                <a:effectLst/>
                <a:latin typeface="+mn-lt"/>
                <a:ea typeface="+mn-ea"/>
                <a:cs typeface="+mn-cs"/>
              </a:rPr>
              <a:t>3/28/2018 6:40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of AP off class one day to support me in my role.</a:t>
            </a:r>
          </a:p>
          <a:p>
            <a:r>
              <a:rPr lang="en-US" sz="1200" b="0" i="0" kern="1200" dirty="0" smtClean="0">
                <a:solidFill>
                  <a:schemeClr val="tx1"/>
                </a:solidFill>
                <a:effectLst/>
                <a:latin typeface="+mn-lt"/>
                <a:ea typeface="+mn-ea"/>
                <a:cs typeface="+mn-cs"/>
              </a:rPr>
              <a:t>3/28/2018 5:43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will use the funds on a needs basis. It will provide release time for staff to prepare documentation required such as school plans and annual reports, it will also be used to employ a retired Principal to assist with planning and implementation of policy.</a:t>
            </a:r>
          </a:p>
          <a:p>
            <a:r>
              <a:rPr lang="en-US" sz="1200" b="0" i="0" kern="1200" dirty="0" smtClean="0">
                <a:solidFill>
                  <a:schemeClr val="tx1"/>
                </a:solidFill>
                <a:effectLst/>
                <a:latin typeface="+mn-lt"/>
                <a:ea typeface="+mn-ea"/>
                <a:cs typeface="+mn-cs"/>
              </a:rPr>
              <a:t>3/28/2018 4:21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Funding has been used to provide exec release for Assistant Principals</a:t>
            </a:r>
          </a:p>
          <a:p>
            <a:r>
              <a:rPr lang="en-US" sz="1200" b="0" i="0" kern="1200" dirty="0" smtClean="0">
                <a:solidFill>
                  <a:schemeClr val="tx1"/>
                </a:solidFill>
                <a:effectLst/>
                <a:latin typeface="+mn-lt"/>
                <a:ea typeface="+mn-ea"/>
                <a:cs typeface="+mn-cs"/>
              </a:rPr>
              <a:t>3/28/2018 1:30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funding has allowed me to release myself from my teaching duties to allow time for attending to other administrative and leadership matters.</a:t>
            </a:r>
          </a:p>
          <a:p>
            <a:r>
              <a:rPr lang="en-US" sz="1200" b="0" i="0" kern="1200" dirty="0" smtClean="0">
                <a:solidFill>
                  <a:schemeClr val="tx1"/>
                </a:solidFill>
                <a:effectLst/>
                <a:latin typeface="+mn-lt"/>
                <a:ea typeface="+mn-ea"/>
                <a:cs typeface="+mn-cs"/>
              </a:rPr>
              <a:t>3/28/2018 1:30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is valuable time for executive staff to do tasks and free up some of my time. I give my executive a day off class a week, I also pay out of school funds a day a week for a DP, this has been absolutely valuable and we work together to get tasks done </a:t>
            </a:r>
            <a:r>
              <a:rPr lang="en-US" sz="1200" b="0" i="0" kern="1200" dirty="0" err="1" smtClean="0">
                <a:solidFill>
                  <a:schemeClr val="tx1"/>
                </a:solidFill>
                <a:effectLst/>
                <a:latin typeface="+mn-lt"/>
                <a:ea typeface="+mn-ea"/>
                <a:cs typeface="+mn-cs"/>
              </a:rPr>
              <a:t>ie</a:t>
            </a:r>
            <a:r>
              <a:rPr lang="en-US" sz="1200" b="0" i="0" kern="1200" dirty="0" smtClean="0">
                <a:solidFill>
                  <a:schemeClr val="tx1"/>
                </a:solidFill>
                <a:effectLst/>
                <a:latin typeface="+mn-lt"/>
                <a:ea typeface="+mn-ea"/>
                <a:cs typeface="+mn-cs"/>
              </a:rPr>
              <a:t> school plans, AR, A-Z policies etc. I have been considering to do this on a full time basis as I believe it is vital to unburdening my role and getting back to what is so important in schools.</a:t>
            </a:r>
          </a:p>
          <a:p>
            <a:r>
              <a:rPr lang="en-US" sz="1200" b="0" i="0" kern="1200" dirty="0" smtClean="0">
                <a:solidFill>
                  <a:schemeClr val="tx1"/>
                </a:solidFill>
                <a:effectLst/>
                <a:latin typeface="+mn-lt"/>
                <a:ea typeface="+mn-ea"/>
                <a:cs typeface="+mn-cs"/>
              </a:rPr>
              <a:t>3/28/2018 1:26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Funding has been combined with other funds to release an executive full time. That executive assists me with reports etc.</a:t>
            </a:r>
          </a:p>
          <a:p>
            <a:r>
              <a:rPr lang="en-US" sz="1200" b="0" i="0" kern="1200" dirty="0" smtClean="0">
                <a:solidFill>
                  <a:schemeClr val="tx1"/>
                </a:solidFill>
                <a:effectLst/>
                <a:latin typeface="+mn-lt"/>
                <a:ea typeface="+mn-ea"/>
                <a:cs typeface="+mn-cs"/>
              </a:rPr>
              <a:t>3/28/2018 1:14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Funds are used to release second DP off class to assist with administrative load. Also enables school funds to be used to provide overtime payments for SAM and the employment of an additional SAO one day per week.</a:t>
            </a:r>
          </a:p>
          <a:p>
            <a:r>
              <a:rPr lang="en-US" sz="1200" b="0" i="0" kern="1200" dirty="0" smtClean="0">
                <a:solidFill>
                  <a:schemeClr val="tx1"/>
                </a:solidFill>
                <a:effectLst/>
                <a:latin typeface="+mn-lt"/>
                <a:ea typeface="+mn-ea"/>
                <a:cs typeface="+mn-cs"/>
              </a:rPr>
              <a:t>3/28/2018 12:21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am using the funds to support our welfare program and to support the implementation of the school plan.</a:t>
            </a:r>
          </a:p>
          <a:p>
            <a:r>
              <a:rPr lang="en-US" sz="1200" b="0" i="0" kern="1200" dirty="0" smtClean="0">
                <a:solidFill>
                  <a:schemeClr val="tx1"/>
                </a:solidFill>
                <a:effectLst/>
                <a:latin typeface="+mn-lt"/>
                <a:ea typeface="+mn-ea"/>
                <a:cs typeface="+mn-cs"/>
              </a:rPr>
              <a:t>3/28/2018 12:14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off-class AP with financial/business background to support principal with financial management of school</a:t>
            </a:r>
          </a:p>
          <a:p>
            <a:r>
              <a:rPr lang="en-US" sz="1200" b="0" i="0" kern="1200" dirty="0" smtClean="0">
                <a:solidFill>
                  <a:schemeClr val="tx1"/>
                </a:solidFill>
                <a:effectLst/>
                <a:latin typeface="+mn-lt"/>
                <a:ea typeface="+mn-ea"/>
                <a:cs typeface="+mn-cs"/>
              </a:rPr>
              <a:t>3/28/2018 11:12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Funds support Principal to cover class teaching to enable teaching principal to have 'office' based time. A one day a week teaching position covering Release from Face to Face music specialist.</a:t>
            </a:r>
          </a:p>
          <a:p>
            <a:r>
              <a:rPr lang="en-US" sz="1200" b="0" i="0" kern="1200" dirty="0" smtClean="0">
                <a:solidFill>
                  <a:schemeClr val="tx1"/>
                </a:solidFill>
                <a:effectLst/>
                <a:latin typeface="+mn-lt"/>
                <a:ea typeface="+mn-ea"/>
                <a:cs typeface="+mn-cs"/>
              </a:rPr>
              <a:t>3/28/2018 10:59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Teaching principal - Casual teacher to take the class, so that I can take time off class to complete Principal and admin tasks. It is terrible that teaching principals are not given more funding/staffing entitlements so that they can take time off class to complete Principals tasks. I have been staying back late and working weekends to get everything complete. This is NOT sustainable.</a:t>
            </a:r>
          </a:p>
          <a:p>
            <a:r>
              <a:rPr lang="en-US" sz="1200" b="0" i="0" kern="1200" dirty="0" smtClean="0">
                <a:solidFill>
                  <a:schemeClr val="tx1"/>
                </a:solidFill>
                <a:effectLst/>
                <a:latin typeface="+mn-lt"/>
                <a:ea typeface="+mn-ea"/>
                <a:cs typeface="+mn-cs"/>
              </a:rPr>
              <a:t>3/28/2018 10:58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am using the funds and supplementing with school funds to employ an Above Establishment Instructional Leader/DP for the school 5 days a week.</a:t>
            </a:r>
          </a:p>
          <a:p>
            <a:r>
              <a:rPr lang="en-US" sz="1200" b="0" i="0" kern="1200" dirty="0" smtClean="0">
                <a:solidFill>
                  <a:schemeClr val="tx1"/>
                </a:solidFill>
                <a:effectLst/>
                <a:latin typeface="+mn-lt"/>
                <a:ea typeface="+mn-ea"/>
                <a:cs typeface="+mn-cs"/>
              </a:rPr>
              <a:t>3/28/2018 10:54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amount our school received allows for an </a:t>
            </a:r>
            <a:r>
              <a:rPr lang="en-US" sz="1200" b="0" i="0" kern="1200" dirty="0" err="1" smtClean="0">
                <a:solidFill>
                  <a:schemeClr val="tx1"/>
                </a:solidFill>
                <a:effectLst/>
                <a:latin typeface="+mn-lt"/>
                <a:ea typeface="+mn-ea"/>
                <a:cs typeface="+mn-cs"/>
              </a:rPr>
              <a:t>addtional</a:t>
            </a:r>
            <a:r>
              <a:rPr lang="en-US" sz="1200" b="0" i="0" kern="1200" dirty="0" smtClean="0">
                <a:solidFill>
                  <a:schemeClr val="tx1"/>
                </a:solidFill>
                <a:effectLst/>
                <a:latin typeface="+mn-lt"/>
                <a:ea typeface="+mn-ea"/>
                <a:cs typeface="+mn-cs"/>
              </a:rPr>
              <a:t> executive 1 day per week - still </a:t>
            </a:r>
            <a:r>
              <a:rPr lang="en-US" sz="1200" b="0" i="0" kern="1200" dirty="0" err="1" smtClean="0">
                <a:solidFill>
                  <a:schemeClr val="tx1"/>
                </a:solidFill>
                <a:effectLst/>
                <a:latin typeface="+mn-lt"/>
                <a:ea typeface="+mn-ea"/>
                <a:cs typeface="+mn-cs"/>
              </a:rPr>
              <a:t>nowehere</a:t>
            </a:r>
            <a:r>
              <a:rPr lang="en-US" sz="1200" b="0" i="0" kern="1200" dirty="0" smtClean="0">
                <a:solidFill>
                  <a:schemeClr val="tx1"/>
                </a:solidFill>
                <a:effectLst/>
                <a:latin typeface="+mn-lt"/>
                <a:ea typeface="+mn-ea"/>
                <a:cs typeface="+mn-cs"/>
              </a:rPr>
              <a:t> enough in an SSP!</a:t>
            </a:r>
          </a:p>
          <a:p>
            <a:r>
              <a:rPr lang="en-US" sz="1200" b="0" i="0" kern="1200" dirty="0" smtClean="0">
                <a:solidFill>
                  <a:schemeClr val="tx1"/>
                </a:solidFill>
                <a:effectLst/>
                <a:latin typeface="+mn-lt"/>
                <a:ea typeface="+mn-ea"/>
                <a:cs typeface="+mn-cs"/>
              </a:rPr>
              <a:t>3/28/2018 10:51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Engagement of casual teacher one day per week in role of communications / school promotions officer - updating website, school promotions, newsletter items, liaising with COS to promote initiatives across the community. Release of teacher to maintain and update WHS program. Annual tree inspection - with over 300 trees on site, and this is due by end Term 1 2018, audit is required prior to Assets undertaking this role. .</a:t>
            </a:r>
          </a:p>
          <a:p>
            <a:r>
              <a:rPr lang="en-US" sz="1200" b="0" i="0" kern="1200" dirty="0" smtClean="0">
                <a:solidFill>
                  <a:schemeClr val="tx1"/>
                </a:solidFill>
                <a:effectLst/>
                <a:latin typeface="+mn-lt"/>
                <a:ea typeface="+mn-ea"/>
                <a:cs typeface="+mn-cs"/>
              </a:rPr>
              <a:t>3/28/2018 10:33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given my Executive teachers extra release time to undertake some of the additional tasks required.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School Planning, Instructional Leadership, Meetings with parents.</a:t>
            </a:r>
          </a:p>
          <a:p>
            <a:r>
              <a:rPr lang="en-US" sz="1200" b="0" i="0" kern="1200" dirty="0" smtClean="0">
                <a:solidFill>
                  <a:schemeClr val="tx1"/>
                </a:solidFill>
                <a:effectLst/>
                <a:latin typeface="+mn-lt"/>
                <a:ea typeface="+mn-ea"/>
                <a:cs typeface="+mn-cs"/>
              </a:rPr>
              <a:t>3/28/2018 10:21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Also additional SASS time</a:t>
            </a:r>
          </a:p>
          <a:p>
            <a:r>
              <a:rPr lang="en-US" sz="1200" b="0" i="0" kern="1200" dirty="0" smtClean="0">
                <a:solidFill>
                  <a:schemeClr val="tx1"/>
                </a:solidFill>
                <a:effectLst/>
                <a:latin typeface="+mn-lt"/>
                <a:ea typeface="+mn-ea"/>
                <a:cs typeface="+mn-cs"/>
              </a:rPr>
              <a:t>3/28/2018 10:07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Also SASS .2 per week-administrative duties. It would allow me to tick two. Executive/Teacher released on a needs basis when required.</a:t>
            </a:r>
          </a:p>
          <a:p>
            <a:r>
              <a:rPr lang="en-US" sz="1200" b="0" i="0" kern="1200" dirty="0" smtClean="0">
                <a:solidFill>
                  <a:schemeClr val="tx1"/>
                </a:solidFill>
                <a:effectLst/>
                <a:latin typeface="+mn-lt"/>
                <a:ea typeface="+mn-ea"/>
                <a:cs typeface="+mn-cs"/>
              </a:rPr>
              <a:t>3/28/2018 10:06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1"/>
              </a:rPr>
              <a:t>View respondent's answers</a:t>
            </a:r>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Ths</a:t>
            </a:r>
            <a:r>
              <a:rPr lang="en-US" sz="1200" b="0" i="0" kern="1200" dirty="0" smtClean="0">
                <a:solidFill>
                  <a:schemeClr val="tx1"/>
                </a:solidFill>
                <a:effectLst/>
                <a:latin typeface="+mn-lt"/>
                <a:ea typeface="+mn-ea"/>
                <a:cs typeface="+mn-cs"/>
              </a:rPr>
              <a:t> $$$ allocated to my school were sufficient to allow , when combined with QTSS funds, for each AP to receive a day's release to work with staff on their professional development.</a:t>
            </a:r>
          </a:p>
          <a:p>
            <a:r>
              <a:rPr lang="en-US" sz="1200" b="0" i="0" kern="1200" dirty="0" smtClean="0">
                <a:solidFill>
                  <a:schemeClr val="tx1"/>
                </a:solidFill>
                <a:effectLst/>
                <a:latin typeface="+mn-lt"/>
                <a:ea typeface="+mn-ea"/>
                <a:cs typeface="+mn-cs"/>
              </a:rPr>
              <a:t>3/28/2018 10:04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Money has also been used to support SASS workload.</a:t>
            </a:r>
          </a:p>
          <a:p>
            <a:r>
              <a:rPr lang="en-US" sz="1200" b="0" i="0" kern="1200" dirty="0" smtClean="0">
                <a:solidFill>
                  <a:schemeClr val="tx1"/>
                </a:solidFill>
                <a:effectLst/>
                <a:latin typeface="+mn-lt"/>
                <a:ea typeface="+mn-ea"/>
                <a:cs typeface="+mn-cs"/>
              </a:rPr>
              <a:t>3/28/2018 10:00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AP is released one day a week and undertakes a raft of responsibilities/ tasks that I would usually do e.g. WWCC compliance </a:t>
            </a:r>
            <a:r>
              <a:rPr lang="en-US" sz="1200" b="0" i="0" kern="1200" dirty="0" err="1" smtClean="0">
                <a:solidFill>
                  <a:schemeClr val="tx1"/>
                </a:solidFill>
                <a:effectLst/>
                <a:latin typeface="+mn-lt"/>
                <a:ea typeface="+mn-ea"/>
                <a:cs typeface="+mn-cs"/>
              </a:rPr>
              <a:t>organisation</a:t>
            </a:r>
            <a:r>
              <a:rPr lang="en-US" sz="1200" b="0" i="0" kern="1200" dirty="0" smtClean="0">
                <a:solidFill>
                  <a:schemeClr val="tx1"/>
                </a:solidFill>
                <a:effectLst/>
                <a:latin typeface="+mn-lt"/>
                <a:ea typeface="+mn-ea"/>
                <a:cs typeface="+mn-cs"/>
              </a:rPr>
              <a:t>, Health and Safety compliance, budgeting, meetings for new enrolments </a:t>
            </a:r>
            <a:r>
              <a:rPr lang="en-US" sz="1200" b="0" i="0" kern="1200" dirty="0" err="1" smtClean="0">
                <a:solidFill>
                  <a:schemeClr val="tx1"/>
                </a:solidFill>
                <a:effectLst/>
                <a:latin typeface="+mn-lt"/>
                <a:ea typeface="+mn-ea"/>
                <a:cs typeface="+mn-cs"/>
              </a:rPr>
              <a:t>etc</a:t>
            </a:r>
            <a:r>
              <a:rPr lang="en-US" sz="1200" b="0" i="0" kern="1200" dirty="0" smtClean="0">
                <a:solidFill>
                  <a:schemeClr val="tx1"/>
                </a:solidFill>
                <a:effectLst/>
                <a:latin typeface="+mn-lt"/>
                <a:ea typeface="+mn-ea"/>
                <a:cs typeface="+mn-cs"/>
              </a:rPr>
              <a:t> This also allows for her professional learning and understanding of the role of the Principal</a:t>
            </a:r>
          </a:p>
          <a:p>
            <a:r>
              <a:rPr lang="en-US" sz="1200" b="0" i="0" kern="1200" dirty="0" smtClean="0">
                <a:solidFill>
                  <a:schemeClr val="tx1"/>
                </a:solidFill>
                <a:effectLst/>
                <a:latin typeface="+mn-lt"/>
                <a:ea typeface="+mn-ea"/>
                <a:cs typeface="+mn-cs"/>
              </a:rPr>
              <a:t>3/28/2018 9:59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Also employed extra SASS as required. Would rather a decrease in the compliance/accountability measures that take up our time than an increase in funding for admin. The DoE should use the yardstick for all funding - "How is this improving teaching and learning?"</a:t>
            </a:r>
          </a:p>
          <a:p>
            <a:r>
              <a:rPr lang="en-US" sz="1200" b="0" i="0" kern="1200" dirty="0" smtClean="0">
                <a:solidFill>
                  <a:schemeClr val="tx1"/>
                </a:solidFill>
                <a:effectLst/>
                <a:latin typeface="+mn-lt"/>
                <a:ea typeface="+mn-ea"/>
                <a:cs typeface="+mn-cs"/>
              </a:rPr>
              <a:t>3/28/2018 9:56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for Teaching Principal to keep up with the huge workload!</a:t>
            </a:r>
          </a:p>
          <a:p>
            <a:r>
              <a:rPr lang="en-US" sz="1200" b="0" i="0" kern="1200" dirty="0" smtClean="0">
                <a:solidFill>
                  <a:schemeClr val="tx1"/>
                </a:solidFill>
                <a:effectLst/>
                <a:latin typeface="+mn-lt"/>
                <a:ea typeface="+mn-ea"/>
                <a:cs typeface="+mn-cs"/>
              </a:rPr>
              <a:t>3/28/2018 9:56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Facilitating non-teaching status for 1 of 3 APs on a yearly cycle.</a:t>
            </a:r>
          </a:p>
          <a:p>
            <a:r>
              <a:rPr lang="en-US" sz="1200" b="0" i="0" kern="1200" dirty="0" smtClean="0">
                <a:solidFill>
                  <a:schemeClr val="tx1"/>
                </a:solidFill>
                <a:effectLst/>
                <a:latin typeface="+mn-lt"/>
                <a:ea typeface="+mn-ea"/>
                <a:cs typeface="+mn-cs"/>
              </a:rPr>
              <a:t>3/28/2018 9:50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combination of Executive and SAS</a:t>
            </a:r>
          </a:p>
          <a:p>
            <a:r>
              <a:rPr lang="en-US" sz="1200" b="0" i="0" kern="1200" dirty="0" smtClean="0">
                <a:solidFill>
                  <a:schemeClr val="tx1"/>
                </a:solidFill>
                <a:effectLst/>
                <a:latin typeface="+mn-lt"/>
                <a:ea typeface="+mn-ea"/>
                <a:cs typeface="+mn-cs"/>
              </a:rPr>
              <a:t>3/28/2018 9:24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get an extra half day Exec support. In a </a:t>
            </a:r>
            <a:r>
              <a:rPr lang="en-US" sz="1200" b="0" i="0" kern="1200" dirty="0" err="1" smtClean="0">
                <a:solidFill>
                  <a:schemeClr val="tx1"/>
                </a:solidFill>
                <a:effectLst/>
                <a:latin typeface="+mn-lt"/>
                <a:ea typeface="+mn-ea"/>
                <a:cs typeface="+mn-cs"/>
              </a:rPr>
              <a:t>behaviour</a:t>
            </a:r>
            <a:r>
              <a:rPr lang="en-US" sz="1200" b="0" i="0" kern="1200" dirty="0" smtClean="0">
                <a:solidFill>
                  <a:schemeClr val="tx1"/>
                </a:solidFill>
                <a:effectLst/>
                <a:latin typeface="+mn-lt"/>
                <a:ea typeface="+mn-ea"/>
                <a:cs typeface="+mn-cs"/>
              </a:rPr>
              <a:t> School this is inadequate</a:t>
            </a:r>
          </a:p>
          <a:p>
            <a:r>
              <a:rPr lang="en-US" sz="1200" b="0" i="0" kern="1200" dirty="0" smtClean="0">
                <a:solidFill>
                  <a:schemeClr val="tx1"/>
                </a:solidFill>
                <a:effectLst/>
                <a:latin typeface="+mn-lt"/>
                <a:ea typeface="+mn-ea"/>
                <a:cs typeface="+mn-cs"/>
              </a:rPr>
              <a:t>3/28/2018 9:10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 need to able people to tick more than one box as the funds were allocated for three different areas - higher duties for off class DP, SASS support and executive release for special projects and school excellence.</a:t>
            </a:r>
          </a:p>
          <a:p>
            <a:r>
              <a:rPr lang="en-US" sz="1200" b="0" i="0" kern="1200" dirty="0" smtClean="0">
                <a:solidFill>
                  <a:schemeClr val="tx1"/>
                </a:solidFill>
                <a:effectLst/>
                <a:latin typeface="+mn-lt"/>
                <a:ea typeface="+mn-ea"/>
                <a:cs typeface="+mn-cs"/>
              </a:rPr>
              <a:t>3/28/2018 8:56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funding has been a huge help.</a:t>
            </a:r>
          </a:p>
          <a:p>
            <a:r>
              <a:rPr lang="en-US" sz="1200" b="0" i="0" kern="1200" dirty="0" smtClean="0">
                <a:solidFill>
                  <a:schemeClr val="tx1"/>
                </a:solidFill>
                <a:effectLst/>
                <a:latin typeface="+mn-lt"/>
                <a:ea typeface="+mn-ea"/>
                <a:cs typeface="+mn-cs"/>
              </a:rPr>
              <a:t>3/28/2018 8:54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spent money on principal release one day a week</a:t>
            </a:r>
          </a:p>
          <a:p>
            <a:r>
              <a:rPr lang="en-US" sz="1200" b="0" i="0" kern="1200" dirty="0" smtClean="0">
                <a:solidFill>
                  <a:schemeClr val="tx1"/>
                </a:solidFill>
                <a:effectLst/>
                <a:latin typeface="+mn-lt"/>
                <a:ea typeface="+mn-ea"/>
                <a:cs typeface="+mn-cs"/>
              </a:rPr>
              <a:t>3/28/2018 8:48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used the Principal Support funds to supply additional SASS staff in the office to assist with administration of WWCC and Health/medical information. I have also used this time to release executive staff and teaching staff for roles, such as website update and monitoring, WHS, annual report, AZT etc.</a:t>
            </a:r>
          </a:p>
          <a:p>
            <a:r>
              <a:rPr lang="en-US" sz="1200" b="0" i="0" kern="1200" dirty="0" smtClean="0">
                <a:solidFill>
                  <a:schemeClr val="tx1"/>
                </a:solidFill>
                <a:effectLst/>
                <a:latin typeface="+mn-lt"/>
                <a:ea typeface="+mn-ea"/>
                <a:cs typeface="+mn-cs"/>
              </a:rPr>
              <a:t>3/28/2018 8:27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Though unfortunately we haven't found a real distinction between things that just have to get done and things that have to get done, which specifically reduce my workload and admin.</a:t>
            </a:r>
          </a:p>
          <a:p>
            <a:r>
              <a:rPr lang="en-US" sz="1200" b="0" i="0" kern="1200" dirty="0" smtClean="0">
                <a:solidFill>
                  <a:schemeClr val="tx1"/>
                </a:solidFill>
                <a:effectLst/>
                <a:latin typeface="+mn-lt"/>
                <a:ea typeface="+mn-ea"/>
                <a:cs typeface="+mn-cs"/>
              </a:rPr>
              <a:t>3/28/2018 8:26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taken myself off class</a:t>
            </a:r>
          </a:p>
          <a:p>
            <a:r>
              <a:rPr lang="en-US" sz="1200" b="0" i="0" kern="1200" dirty="0" smtClean="0">
                <a:solidFill>
                  <a:schemeClr val="tx1"/>
                </a:solidFill>
                <a:effectLst/>
                <a:latin typeface="+mn-lt"/>
                <a:ea typeface="+mn-ea"/>
                <a:cs typeface="+mn-cs"/>
              </a:rPr>
              <a:t>3/28/2018 8:26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funds have been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to create a wellbeing role within the school. This has helped to relieve the burden on principal and executive to focus on improving teaching and learning.</a:t>
            </a:r>
          </a:p>
          <a:p>
            <a:r>
              <a:rPr lang="en-US" sz="1200" b="0" i="0" kern="1200" dirty="0" smtClean="0">
                <a:solidFill>
                  <a:schemeClr val="tx1"/>
                </a:solidFill>
                <a:effectLst/>
                <a:latin typeface="+mn-lt"/>
                <a:ea typeface="+mn-ea"/>
                <a:cs typeface="+mn-cs"/>
              </a:rPr>
              <a:t>3/28/2018 8:24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Smaller school that have a teaching principal or no deputy principal should get greater funding. Large school that already have a deputy or in fact TWO deputies off class as well as a principal off class get more funding! This is crazy. Basing the funding on student numbers is not equitable. Schools that have teaching principals or not deputy have the same amount of administration work - school plan, tree reports, ASR, AFS, WHS admin </a:t>
            </a:r>
            <a:r>
              <a:rPr lang="en-US" sz="1200" b="0" i="0" kern="1200" dirty="0" err="1" smtClean="0">
                <a:solidFill>
                  <a:schemeClr val="tx1"/>
                </a:solidFill>
                <a:effectLst/>
                <a:latin typeface="+mn-lt"/>
                <a:ea typeface="+mn-ea"/>
                <a:cs typeface="+mn-cs"/>
              </a:rPr>
              <a:t>etc</a:t>
            </a:r>
            <a:r>
              <a:rPr lang="en-US" sz="1200" b="0" i="0" kern="1200" dirty="0" smtClean="0">
                <a:solidFill>
                  <a:schemeClr val="tx1"/>
                </a:solidFill>
                <a:effectLst/>
                <a:latin typeface="+mn-lt"/>
                <a:ea typeface="+mn-ea"/>
                <a:cs typeface="+mn-cs"/>
              </a:rPr>
              <a:t> but less support (no DP) and less funds. I have funds these funds beneficial so far. I use them mainly so I can release an exec staff when I attend Principal network meetings &amp; PPA meetings. this means I can go to these meeting without being interrupted all day by school needs. I also use the funds so my exec team can meet one day a term for ongoing planning and review of school goals.</a:t>
            </a:r>
          </a:p>
          <a:p>
            <a:r>
              <a:rPr lang="en-US" sz="1200" b="0" i="0" kern="1200" dirty="0" smtClean="0">
                <a:solidFill>
                  <a:schemeClr val="tx1"/>
                </a:solidFill>
                <a:effectLst/>
                <a:latin typeface="+mn-lt"/>
                <a:ea typeface="+mn-ea"/>
                <a:cs typeface="+mn-cs"/>
              </a:rPr>
              <a:t>3/28/2018 8:18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I am a teaching Principal of an Environmental Education Centre the funds are allowing me paid release time to attend leadership meetings and PPA meetings where as before I had to manage with in the budget. They are also </a:t>
            </a:r>
            <a:r>
              <a:rPr lang="en-US" sz="1200" b="0" i="0" kern="1200" dirty="0" err="1" smtClean="0">
                <a:solidFill>
                  <a:schemeClr val="tx1"/>
                </a:solidFill>
                <a:effectLst/>
                <a:latin typeface="+mn-lt"/>
                <a:ea typeface="+mn-ea"/>
                <a:cs typeface="+mn-cs"/>
              </a:rPr>
              <a:t>alloeing</a:t>
            </a:r>
            <a:r>
              <a:rPr lang="en-US" sz="1200" b="0" i="0" kern="1200" dirty="0" smtClean="0">
                <a:solidFill>
                  <a:schemeClr val="tx1"/>
                </a:solidFill>
                <a:effectLst/>
                <a:latin typeface="+mn-lt"/>
                <a:ea typeface="+mn-ea"/>
                <a:cs typeface="+mn-cs"/>
              </a:rPr>
              <a:t> release time for admin duties that have </a:t>
            </a:r>
            <a:r>
              <a:rPr lang="en-US" sz="1200" b="0" i="0" kern="1200" dirty="0" err="1" smtClean="0">
                <a:solidFill>
                  <a:schemeClr val="tx1"/>
                </a:solidFill>
                <a:effectLst/>
                <a:latin typeface="+mn-lt"/>
                <a:ea typeface="+mn-ea"/>
                <a:cs typeface="+mn-cs"/>
              </a:rPr>
              <a:t>noticably</a:t>
            </a:r>
            <a:r>
              <a:rPr lang="en-US" sz="1200" b="0" i="0" kern="1200" dirty="0" smtClean="0">
                <a:solidFill>
                  <a:schemeClr val="tx1"/>
                </a:solidFill>
                <a:effectLst/>
                <a:latin typeface="+mn-lt"/>
                <a:ea typeface="+mn-ea"/>
                <a:cs typeface="+mn-cs"/>
              </a:rPr>
              <a:t> increased in the last two years.</a:t>
            </a:r>
          </a:p>
          <a:p>
            <a:r>
              <a:rPr lang="en-US" sz="1200" b="0" i="0" kern="1200" dirty="0" smtClean="0">
                <a:solidFill>
                  <a:schemeClr val="tx1"/>
                </a:solidFill>
                <a:effectLst/>
                <a:latin typeface="+mn-lt"/>
                <a:ea typeface="+mn-ea"/>
                <a:cs typeface="+mn-cs"/>
              </a:rPr>
              <a:t>3/28/2018 8:06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SASS staff do not have the knowledge or skill set to complete many of the require tasks</a:t>
            </a:r>
          </a:p>
          <a:p>
            <a:r>
              <a:rPr lang="en-US" sz="1200" b="0" i="0" kern="1200" dirty="0" smtClean="0">
                <a:solidFill>
                  <a:schemeClr val="tx1"/>
                </a:solidFill>
                <a:effectLst/>
                <a:latin typeface="+mn-lt"/>
                <a:ea typeface="+mn-ea"/>
                <a:cs typeface="+mn-cs"/>
              </a:rPr>
              <a:t>3/28/2018 8:02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AP off class for one day a week to support principal</a:t>
            </a:r>
          </a:p>
          <a:p>
            <a:r>
              <a:rPr lang="en-US" sz="1200" b="0" i="0" kern="1200" dirty="0" smtClean="0">
                <a:solidFill>
                  <a:schemeClr val="tx1"/>
                </a:solidFill>
                <a:effectLst/>
                <a:latin typeface="+mn-lt"/>
                <a:ea typeface="+mn-ea"/>
                <a:cs typeface="+mn-cs"/>
              </a:rPr>
              <a:t>3/28/2018 7:52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combination of release for exec and an extra SASS day for the year</a:t>
            </a:r>
          </a:p>
          <a:p>
            <a:r>
              <a:rPr lang="en-US" sz="1200" b="0" i="0" kern="1200" dirty="0" smtClean="0">
                <a:solidFill>
                  <a:schemeClr val="tx1"/>
                </a:solidFill>
                <a:effectLst/>
                <a:latin typeface="+mn-lt"/>
                <a:ea typeface="+mn-ea"/>
                <a:cs typeface="+mn-cs"/>
              </a:rPr>
              <a:t>3/28/2018 7:48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Not just Release - also some SASS</a:t>
            </a:r>
          </a:p>
          <a:p>
            <a:r>
              <a:rPr lang="en-US" sz="1200" b="0" i="0" kern="1200" dirty="0" smtClean="0">
                <a:solidFill>
                  <a:schemeClr val="tx1"/>
                </a:solidFill>
                <a:effectLst/>
                <a:latin typeface="+mn-lt"/>
                <a:ea typeface="+mn-ea"/>
                <a:cs typeface="+mn-cs"/>
              </a:rPr>
              <a:t>3/28/2018 7:42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Have a pool - using it to employ my GA more so I am not dealing with pool issues - only have a GA 2 days a week Also use some for office staff - routine things like typing minutes, doing pays for ASTP. All low level, time consuming things I had no one else to use to to them, freeing me up for ... working in educational things!</a:t>
            </a:r>
          </a:p>
          <a:p>
            <a:r>
              <a:rPr lang="en-US" sz="1200" b="0" i="0" kern="1200" dirty="0" smtClean="0">
                <a:solidFill>
                  <a:schemeClr val="tx1"/>
                </a:solidFill>
                <a:effectLst/>
                <a:latin typeface="+mn-lt"/>
                <a:ea typeface="+mn-ea"/>
                <a:cs typeface="+mn-cs"/>
              </a:rPr>
              <a:t>3/28/2018 7:35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funding has had an enormous impact on the school. It has helped to support the release of teaching principal to complete the never ending administrative tasks. Much appreciated.</a:t>
            </a:r>
          </a:p>
          <a:p>
            <a:r>
              <a:rPr lang="en-US" sz="1200" b="0" i="0" kern="1200" dirty="0" smtClean="0">
                <a:solidFill>
                  <a:schemeClr val="tx1"/>
                </a:solidFill>
                <a:effectLst/>
                <a:latin typeface="+mn-lt"/>
                <a:ea typeface="+mn-ea"/>
                <a:cs typeface="+mn-cs"/>
              </a:rPr>
              <a:t>3/28/2018 7:04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Plus used some of the funding for extra SASS time.</a:t>
            </a:r>
          </a:p>
          <a:p>
            <a:r>
              <a:rPr lang="en-US" sz="1200" b="0" i="0" kern="1200" dirty="0" smtClean="0">
                <a:solidFill>
                  <a:schemeClr val="tx1"/>
                </a:solidFill>
                <a:effectLst/>
                <a:latin typeface="+mn-lt"/>
                <a:ea typeface="+mn-ea"/>
                <a:cs typeface="+mn-cs"/>
              </a:rPr>
              <a:t>3/28/2018 7:03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Teacher release for Teaching Principal</a:t>
            </a:r>
          </a:p>
          <a:p>
            <a:r>
              <a:rPr lang="en-US" sz="1200" b="0" i="0" kern="1200" dirty="0" smtClean="0">
                <a:solidFill>
                  <a:schemeClr val="tx1"/>
                </a:solidFill>
                <a:effectLst/>
                <a:latin typeface="+mn-lt"/>
                <a:ea typeface="+mn-ea"/>
                <a:cs typeface="+mn-cs"/>
              </a:rPr>
              <a:t>3/28/2018 5:28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used the money to put a head duty into higher duties as a deputy principal released from class.</a:t>
            </a:r>
          </a:p>
          <a:p>
            <a:r>
              <a:rPr lang="en-US" sz="1200" b="0" i="0" kern="1200" dirty="0" smtClean="0">
                <a:solidFill>
                  <a:schemeClr val="tx1"/>
                </a:solidFill>
                <a:effectLst/>
                <a:latin typeface="+mn-lt"/>
                <a:ea typeface="+mn-ea"/>
                <a:cs typeface="+mn-cs"/>
              </a:rPr>
              <a:t>3/27/2018 11:53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are an SSP with an extremely complex student caseload. This funding will support the health and safety of all staff and students by ensuring there is an improved level of executive support to manage significant student issues and critical incidents. It is still short of providing relief to the administrative load.</a:t>
            </a:r>
          </a:p>
          <a:p>
            <a:r>
              <a:rPr lang="en-US" sz="1200" b="0" i="0" kern="1200" dirty="0" smtClean="0">
                <a:solidFill>
                  <a:schemeClr val="tx1"/>
                </a:solidFill>
                <a:effectLst/>
                <a:latin typeface="+mn-lt"/>
                <a:ea typeface="+mn-ea"/>
                <a:cs typeface="+mn-cs"/>
              </a:rPr>
              <a:t>3/27/2018 11:00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More release time for teaching principal.</a:t>
            </a:r>
          </a:p>
          <a:p>
            <a:r>
              <a:rPr lang="en-US" sz="1200" b="0" i="0" kern="1200" dirty="0" smtClean="0">
                <a:solidFill>
                  <a:schemeClr val="tx1"/>
                </a:solidFill>
                <a:effectLst/>
                <a:latin typeface="+mn-lt"/>
                <a:ea typeface="+mn-ea"/>
                <a:cs typeface="+mn-cs"/>
              </a:rPr>
              <a:t>3/27/2018 10:09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a teaching principal I have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the funds to employ a teacher so that we can run our spirals of inquiry sessions to better support instructional leadership in a small school.</a:t>
            </a:r>
          </a:p>
          <a:p>
            <a:r>
              <a:rPr lang="en-US" sz="1200" b="0" i="0" kern="1200" dirty="0" smtClean="0">
                <a:solidFill>
                  <a:schemeClr val="tx1"/>
                </a:solidFill>
                <a:effectLst/>
                <a:latin typeface="+mn-lt"/>
                <a:ea typeface="+mn-ea"/>
                <a:cs typeface="+mn-cs"/>
              </a:rPr>
              <a:t>3/27/2018 10:03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WHS Tree Audit Annual Fire Safety follow up Wellbeing Framework Anti-bullying Policy/Procedures update</a:t>
            </a:r>
          </a:p>
          <a:p>
            <a:r>
              <a:rPr lang="en-US" sz="1200" b="0" i="0" kern="1200" dirty="0" smtClean="0">
                <a:solidFill>
                  <a:schemeClr val="tx1"/>
                </a:solidFill>
                <a:effectLst/>
                <a:latin typeface="+mn-lt"/>
                <a:ea typeface="+mn-ea"/>
                <a:cs typeface="+mn-cs"/>
              </a:rPr>
              <a:t>3/27/2018 10:02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Plus additional SASS time. It is very important that this funding is, and remains flexible. Being flexible means it can be used across different staffing codes to best meet my needs at point in time.</a:t>
            </a:r>
          </a:p>
          <a:p>
            <a:r>
              <a:rPr lang="en-US" sz="1200" b="0" i="0" kern="1200" dirty="0" smtClean="0">
                <a:solidFill>
                  <a:schemeClr val="tx1"/>
                </a:solidFill>
                <a:effectLst/>
                <a:latin typeface="+mn-lt"/>
                <a:ea typeface="+mn-ea"/>
                <a:cs typeface="+mn-cs"/>
              </a:rPr>
              <a:t>3/27/2018 9:33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Some funding has also been budgeted for a COS to work together on initial preparation of policies for A-Z tool, school handbook, SASS to train in managing website. The majority of the funding has been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in extra RFF for one of my experienced teachers to share the supervision/wellbeing role.</a:t>
            </a:r>
          </a:p>
          <a:p>
            <a:r>
              <a:rPr lang="en-US" sz="1200" b="0" i="0" kern="1200" dirty="0" smtClean="0">
                <a:solidFill>
                  <a:schemeClr val="tx1"/>
                </a:solidFill>
                <a:effectLst/>
                <a:latin typeface="+mn-lt"/>
                <a:ea typeface="+mn-ea"/>
                <a:cs typeface="+mn-cs"/>
              </a:rPr>
              <a:t>3/27/2018 9:24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combined this money with TP1 release money and other money to provide additional release. Sadly, teaching principals are the principals who require the most additional support and receive the least additional money.</a:t>
            </a:r>
          </a:p>
          <a:p>
            <a:r>
              <a:rPr lang="en-US" sz="1200" b="0" i="0" kern="1200" dirty="0" smtClean="0">
                <a:solidFill>
                  <a:schemeClr val="tx1"/>
                </a:solidFill>
                <a:effectLst/>
                <a:latin typeface="+mn-lt"/>
                <a:ea typeface="+mn-ea"/>
                <a:cs typeface="+mn-cs"/>
              </a:rPr>
              <a:t>3/27/2018 9:22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AP one day per week</a:t>
            </a:r>
          </a:p>
          <a:p>
            <a:r>
              <a:rPr lang="en-US" sz="1200" b="0" i="0" kern="1200" dirty="0" smtClean="0">
                <a:solidFill>
                  <a:schemeClr val="tx1"/>
                </a:solidFill>
                <a:effectLst/>
                <a:latin typeface="+mn-lt"/>
                <a:ea typeface="+mn-ea"/>
                <a:cs typeface="+mn-cs"/>
              </a:rPr>
              <a:t>3/27/2018 9:17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Used through a mixture of Executive release and SASS support</a:t>
            </a:r>
          </a:p>
          <a:p>
            <a:r>
              <a:rPr lang="en-US" sz="1200" b="0" i="0" kern="1200" dirty="0" smtClean="0">
                <a:solidFill>
                  <a:schemeClr val="tx1"/>
                </a:solidFill>
                <a:effectLst/>
                <a:latin typeface="+mn-lt"/>
                <a:ea typeface="+mn-ea"/>
                <a:cs typeface="+mn-cs"/>
              </a:rPr>
              <a:t>3/27/2018 9:17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money was desperately needed to release an executive to complete paper work- policies, A-Z tool etc. An ongoing commitment to the support of Principals would be reassuring and extra funds would be appreciated.</a:t>
            </a:r>
          </a:p>
          <a:p>
            <a:r>
              <a:rPr lang="en-US" sz="1200" b="0" i="0" kern="1200" dirty="0" smtClean="0">
                <a:solidFill>
                  <a:schemeClr val="tx1"/>
                </a:solidFill>
                <a:effectLst/>
                <a:latin typeface="+mn-lt"/>
                <a:ea typeface="+mn-ea"/>
                <a:cs typeface="+mn-cs"/>
              </a:rPr>
              <a:t>3/27/2018 9:10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allocation is being used for me to implement instructional leadership programs across the school.</a:t>
            </a:r>
          </a:p>
          <a:p>
            <a:r>
              <a:rPr lang="en-US" sz="1200" b="0" i="0" kern="1200" dirty="0" smtClean="0">
                <a:solidFill>
                  <a:schemeClr val="tx1"/>
                </a:solidFill>
                <a:effectLst/>
                <a:latin typeface="+mn-lt"/>
                <a:ea typeface="+mn-ea"/>
                <a:cs typeface="+mn-cs"/>
              </a:rPr>
              <a:t>3/27/2018 8:47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have a low FOEI and hence a small RAM. In 2018 I use the funding to bring the Executive team (and aspiring leaders) off class to assist me with school planning/</a:t>
            </a:r>
            <a:r>
              <a:rPr lang="en-US" sz="1200" b="0" i="0" kern="1200" dirty="0" err="1" smtClean="0">
                <a:solidFill>
                  <a:schemeClr val="tx1"/>
                </a:solidFill>
                <a:effectLst/>
                <a:latin typeface="+mn-lt"/>
                <a:ea typeface="+mn-ea"/>
                <a:cs typeface="+mn-cs"/>
              </a:rPr>
              <a:t>SPaRO</a:t>
            </a:r>
            <a:r>
              <a:rPr lang="en-US" sz="1200" b="0" i="0" kern="1200" dirty="0" smtClean="0">
                <a:solidFill>
                  <a:schemeClr val="tx1"/>
                </a:solidFill>
                <a:effectLst/>
                <a:latin typeface="+mn-lt"/>
                <a:ea typeface="+mn-ea"/>
                <a:cs typeface="+mn-cs"/>
              </a:rPr>
              <a:t>/External validation expectations/WHS expectations/Instructional leadership of stages/analysis of SCOUT data/leadership of committees...Invaluable!! I am considering in 2019 employing a deputy principal, as I also need help coordinating the Learning Support Team and associated paperwork; if I do this the Executive would not be able to do what we are doing this year though.</a:t>
            </a:r>
          </a:p>
          <a:p>
            <a:r>
              <a:rPr lang="en-US" sz="1200" b="0" i="0" kern="1200" dirty="0" smtClean="0">
                <a:solidFill>
                  <a:schemeClr val="tx1"/>
                </a:solidFill>
                <a:effectLst/>
                <a:latin typeface="+mn-lt"/>
                <a:ea typeface="+mn-ea"/>
                <a:cs typeface="+mn-cs"/>
              </a:rPr>
              <a:t>3/27/2018 8:47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Put the money towards an off class exec - she largely handles the </a:t>
            </a:r>
            <a:r>
              <a:rPr lang="en-US" sz="1200" b="0" i="0" kern="1200" dirty="0" err="1" smtClean="0">
                <a:solidFill>
                  <a:schemeClr val="tx1"/>
                </a:solidFill>
                <a:effectLst/>
                <a:latin typeface="+mn-lt"/>
                <a:ea typeface="+mn-ea"/>
                <a:cs typeface="+mn-cs"/>
              </a:rPr>
              <a:t>behaviour</a:t>
            </a:r>
            <a:r>
              <a:rPr lang="en-US" sz="1200" b="0" i="0" kern="1200" dirty="0" smtClean="0">
                <a:solidFill>
                  <a:schemeClr val="tx1"/>
                </a:solidFill>
                <a:effectLst/>
                <a:latin typeface="+mn-lt"/>
                <a:ea typeface="+mn-ea"/>
                <a:cs typeface="+mn-cs"/>
              </a:rPr>
              <a:t> stuff that usually comes to my door. Also some policy writing and development.</a:t>
            </a:r>
          </a:p>
          <a:p>
            <a:r>
              <a:rPr lang="en-US" sz="1200" b="0" i="0" kern="1200" dirty="0" smtClean="0">
                <a:solidFill>
                  <a:schemeClr val="tx1"/>
                </a:solidFill>
                <a:effectLst/>
                <a:latin typeface="+mn-lt"/>
                <a:ea typeface="+mn-ea"/>
                <a:cs typeface="+mn-cs"/>
              </a:rPr>
              <a:t>3/27/2018 8:44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myself so I can complete my role as instructional leader to my staff.</a:t>
            </a:r>
          </a:p>
          <a:p>
            <a:r>
              <a:rPr lang="en-US" sz="1200" b="0" i="0" kern="1200" dirty="0" smtClean="0">
                <a:solidFill>
                  <a:schemeClr val="tx1"/>
                </a:solidFill>
                <a:effectLst/>
                <a:latin typeface="+mn-lt"/>
                <a:ea typeface="+mn-ea"/>
                <a:cs typeface="+mn-cs"/>
              </a:rPr>
              <a:t>3/27/2018 8:40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released an executive teacher to coordinate work on WHS, health care plans, WWCC as a start.</a:t>
            </a:r>
          </a:p>
          <a:p>
            <a:r>
              <a:rPr lang="en-US" sz="1200" b="0" i="0" kern="1200" dirty="0" smtClean="0">
                <a:solidFill>
                  <a:schemeClr val="tx1"/>
                </a:solidFill>
                <a:effectLst/>
                <a:latin typeface="+mn-lt"/>
                <a:ea typeface="+mn-ea"/>
                <a:cs typeface="+mn-cs"/>
              </a:rPr>
              <a:t>3/27/2018 8:03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used this money to support my Teaching Principal Relief by 1/2 a day each week. The Teaching Principal Relief allocation in the SBAR does not cover 1 day a week. I currently add school funds to ensure that I am able to be released 2 days per week using these funds.</a:t>
            </a:r>
          </a:p>
          <a:p>
            <a:r>
              <a:rPr lang="en-US" sz="1200" b="0" i="0" kern="1200" dirty="0" smtClean="0">
                <a:solidFill>
                  <a:schemeClr val="tx1"/>
                </a:solidFill>
                <a:effectLst/>
                <a:latin typeface="+mn-lt"/>
                <a:ea typeface="+mn-ea"/>
                <a:cs typeface="+mn-cs"/>
              </a:rPr>
              <a:t>3/27/2018 8:00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Good opportunity to build capacity within the executive team to give responsibility for leading the management of the school - WHS, community user agreements, newsletter and social media, timetables, coordinator for AEDI, NAPLAN </a:t>
            </a:r>
            <a:r>
              <a:rPr lang="en-US" sz="1200" b="0" i="0" kern="1200" dirty="0" err="1" smtClean="0">
                <a:solidFill>
                  <a:schemeClr val="tx1"/>
                </a:solidFill>
                <a:effectLst/>
                <a:latin typeface="+mn-lt"/>
                <a:ea typeface="+mn-ea"/>
                <a:cs typeface="+mn-cs"/>
              </a:rPr>
              <a:t>etc</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3/27/2018 7:58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a teaching principal, I have been able to </a:t>
            </a:r>
            <a:r>
              <a:rPr lang="en-US" sz="1200" b="0" i="0" kern="1200" dirty="0" err="1" smtClean="0">
                <a:solidFill>
                  <a:schemeClr val="tx1"/>
                </a:solidFill>
                <a:effectLst/>
                <a:latin typeface="+mn-lt"/>
                <a:ea typeface="+mn-ea"/>
                <a:cs typeface="+mn-cs"/>
              </a:rPr>
              <a:t>utilise</a:t>
            </a:r>
            <a:r>
              <a:rPr lang="en-US" sz="1200" b="0" i="0" kern="1200" dirty="0" smtClean="0">
                <a:solidFill>
                  <a:schemeClr val="tx1"/>
                </a:solidFill>
                <a:effectLst/>
                <a:latin typeface="+mn-lt"/>
                <a:ea typeface="+mn-ea"/>
                <a:cs typeface="+mn-cs"/>
              </a:rPr>
              <a:t> the funds for admin time for myself. This provides me half a day a week off class to complete compliance tasks.</a:t>
            </a:r>
          </a:p>
          <a:p>
            <a:r>
              <a:rPr lang="en-US" sz="1200" b="0" i="0" kern="1200" dirty="0" smtClean="0">
                <a:solidFill>
                  <a:schemeClr val="tx1"/>
                </a:solidFill>
                <a:effectLst/>
                <a:latin typeface="+mn-lt"/>
                <a:ea typeface="+mn-ea"/>
                <a:cs typeface="+mn-cs"/>
              </a:rPr>
              <a:t>3/27/2018 7:26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Targeting roles such as WH@S, compliance, transition programs, mandatory trainings, newsletters, oversee QTSS implementation </a:t>
            </a:r>
            <a:r>
              <a:rPr lang="en-US" sz="1200" b="0" i="0" kern="1200" dirty="0" err="1" smtClean="0">
                <a:solidFill>
                  <a:schemeClr val="tx1"/>
                </a:solidFill>
                <a:effectLst/>
                <a:latin typeface="+mn-lt"/>
                <a:ea typeface="+mn-ea"/>
                <a:cs typeface="+mn-cs"/>
              </a:rPr>
              <a:t>etc</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3/27/2018 7:24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Executive in the planning of significant school priorities and the effective management of complex student case management; external providers management; opportunities for executive to learn some of the management and accountability systems so they can coordinate these.</a:t>
            </a:r>
          </a:p>
          <a:p>
            <a:r>
              <a:rPr lang="en-US" sz="1200" b="0" i="0" kern="1200" dirty="0" smtClean="0">
                <a:solidFill>
                  <a:schemeClr val="tx1"/>
                </a:solidFill>
                <a:effectLst/>
                <a:latin typeface="+mn-lt"/>
                <a:ea typeface="+mn-ea"/>
                <a:cs typeface="+mn-cs"/>
              </a:rPr>
              <a:t>3/27/2018 7:09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I am constantly under funded due to establishing a new school, therefore, these funds I used to relieve executives from their class so they can relieve as principal when I am out of the school.</a:t>
            </a:r>
          </a:p>
          <a:p>
            <a:r>
              <a:rPr lang="en-US" sz="1200" b="0" i="0" kern="1200" dirty="0" smtClean="0">
                <a:solidFill>
                  <a:schemeClr val="tx1"/>
                </a:solidFill>
                <a:effectLst/>
                <a:latin typeface="+mn-lt"/>
                <a:ea typeface="+mn-ea"/>
                <a:cs typeface="+mn-cs"/>
              </a:rPr>
              <a:t>3/27/2018 7:07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Free up my time and then to give time for more teacher collaboration and team planning</a:t>
            </a:r>
          </a:p>
          <a:p>
            <a:r>
              <a:rPr lang="en-US" sz="1200" b="0" i="0" kern="1200" dirty="0" smtClean="0">
                <a:solidFill>
                  <a:schemeClr val="tx1"/>
                </a:solidFill>
                <a:effectLst/>
                <a:latin typeface="+mn-lt"/>
                <a:ea typeface="+mn-ea"/>
                <a:cs typeface="+mn-cs"/>
              </a:rPr>
              <a:t>3/27/2018 6:50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used the money to give myself extra principal release to manage the paperwork</a:t>
            </a:r>
          </a:p>
          <a:p>
            <a:r>
              <a:rPr lang="en-US" sz="1200" b="0" i="0" kern="1200" dirty="0" smtClean="0">
                <a:solidFill>
                  <a:schemeClr val="tx1"/>
                </a:solidFill>
                <a:effectLst/>
                <a:latin typeface="+mn-lt"/>
                <a:ea typeface="+mn-ea"/>
                <a:cs typeface="+mn-cs"/>
              </a:rPr>
              <a:t>3/27/2018 6:47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Due to it being based on size of school, it has hardly been noticeable. It continues to be an appalling situation that principals of small schools are also expected to carry out a teaching load of up to three days. It is cruel and inhumane to expect one person to do two full time jobs in five days!!</a:t>
            </a:r>
          </a:p>
          <a:p>
            <a:r>
              <a:rPr lang="en-US" sz="1200" b="0" i="0" kern="1200" dirty="0" smtClean="0">
                <a:solidFill>
                  <a:schemeClr val="tx1"/>
                </a:solidFill>
                <a:effectLst/>
                <a:latin typeface="+mn-lt"/>
                <a:ea typeface="+mn-ea"/>
                <a:cs typeface="+mn-cs"/>
              </a:rPr>
              <a:t>3/27/2018 6:32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With funding equating to </a:t>
            </a:r>
            <a:r>
              <a:rPr lang="en-US" sz="1200" b="0" i="0" kern="1200" dirty="0" err="1" smtClean="0">
                <a:solidFill>
                  <a:schemeClr val="tx1"/>
                </a:solidFill>
                <a:effectLst/>
                <a:latin typeface="+mn-lt"/>
                <a:ea typeface="+mn-ea"/>
                <a:cs typeface="+mn-cs"/>
              </a:rPr>
              <a:t>approx</a:t>
            </a:r>
            <a:r>
              <a:rPr lang="en-US" sz="1200" b="0" i="0" kern="1200" dirty="0" smtClean="0">
                <a:solidFill>
                  <a:schemeClr val="tx1"/>
                </a:solidFill>
                <a:effectLst/>
                <a:latin typeface="+mn-lt"/>
                <a:ea typeface="+mn-ea"/>
                <a:cs typeface="+mn-cs"/>
              </a:rPr>
              <a:t> 33 days, releasing a relieving AP from her class for a day when required, to take on Health and Safety compliance and also paying for some extra SASS time - employing a SAO 1 day per week (topped up with School and </a:t>
            </a:r>
            <a:r>
              <a:rPr lang="en-US" sz="1200" b="0" i="0" kern="1200" dirty="0" err="1" smtClean="0">
                <a:solidFill>
                  <a:schemeClr val="tx1"/>
                </a:solidFill>
                <a:effectLst/>
                <a:latin typeface="+mn-lt"/>
                <a:ea typeface="+mn-ea"/>
                <a:cs typeface="+mn-cs"/>
              </a:rPr>
              <a:t>Comminuty</a:t>
            </a:r>
            <a:r>
              <a:rPr lang="en-US" sz="1200" b="0" i="0" kern="1200" dirty="0" smtClean="0">
                <a:solidFill>
                  <a:schemeClr val="tx1"/>
                </a:solidFill>
                <a:effectLst/>
                <a:latin typeface="+mn-lt"/>
                <a:ea typeface="+mn-ea"/>
                <a:cs typeface="+mn-cs"/>
              </a:rPr>
              <a:t> funds) to enable my SAM to take on some of the other compliance such as </a:t>
            </a:r>
            <a:r>
              <a:rPr lang="en-US" sz="1200" b="0" i="0" kern="1200" dirty="0" err="1" smtClean="0">
                <a:solidFill>
                  <a:schemeClr val="tx1"/>
                </a:solidFill>
                <a:effectLst/>
                <a:latin typeface="+mn-lt"/>
                <a:ea typeface="+mn-ea"/>
                <a:cs typeface="+mn-cs"/>
              </a:rPr>
              <a:t>organising</a:t>
            </a:r>
            <a:r>
              <a:rPr lang="en-US" sz="1200" b="0" i="0" kern="1200" dirty="0" smtClean="0">
                <a:solidFill>
                  <a:schemeClr val="tx1"/>
                </a:solidFill>
                <a:effectLst/>
                <a:latin typeface="+mn-lt"/>
                <a:ea typeface="+mn-ea"/>
                <a:cs typeface="+mn-cs"/>
              </a:rPr>
              <a:t> tree audit and WWCC requirements.</a:t>
            </a:r>
          </a:p>
          <a:p>
            <a:r>
              <a:rPr lang="en-US" sz="1200" b="0" i="0" kern="1200" dirty="0" smtClean="0">
                <a:solidFill>
                  <a:schemeClr val="tx1"/>
                </a:solidFill>
                <a:effectLst/>
                <a:latin typeface="+mn-lt"/>
                <a:ea typeface="+mn-ea"/>
                <a:cs typeface="+mn-cs"/>
              </a:rPr>
              <a:t>3/27/2018 6:31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AP </a:t>
            </a:r>
            <a:r>
              <a:rPr lang="en-US" sz="1200" b="0" i="0" kern="1200" dirty="0" err="1" smtClean="0">
                <a:solidFill>
                  <a:schemeClr val="tx1"/>
                </a:solidFill>
                <a:effectLst/>
                <a:latin typeface="+mn-lt"/>
                <a:ea typeface="+mn-ea"/>
                <a:cs typeface="+mn-cs"/>
              </a:rPr>
              <a:t>focussing</a:t>
            </a:r>
            <a:r>
              <a:rPr lang="en-US" sz="1200" b="0" i="0" kern="1200" dirty="0" smtClean="0">
                <a:solidFill>
                  <a:schemeClr val="tx1"/>
                </a:solidFill>
                <a:effectLst/>
                <a:latin typeface="+mn-lt"/>
                <a:ea typeface="+mn-ea"/>
                <a:cs typeface="+mn-cs"/>
              </a:rPr>
              <a:t> on WH&amp;S management/ asset management</a:t>
            </a:r>
          </a:p>
          <a:p>
            <a:r>
              <a:rPr lang="en-US" sz="1200" b="0" i="0" kern="1200" dirty="0" smtClean="0">
                <a:solidFill>
                  <a:schemeClr val="tx1"/>
                </a:solidFill>
                <a:effectLst/>
                <a:latin typeface="+mn-lt"/>
                <a:ea typeface="+mn-ea"/>
                <a:cs typeface="+mn-cs"/>
              </a:rPr>
              <a:t>3/27/2018 6:25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have used some of our funding to employ an LMBR expert SAM to assist our staff in better accessing the new modules. I have released our AP for one day per week to assist me with student welfare which has a significant impact on my time.</a:t>
            </a:r>
          </a:p>
          <a:p>
            <a:r>
              <a:rPr lang="en-US" sz="1200" b="0" i="0" kern="1200" dirty="0" smtClean="0">
                <a:solidFill>
                  <a:schemeClr val="tx1"/>
                </a:solidFill>
                <a:effectLst/>
                <a:latin typeface="+mn-lt"/>
                <a:ea typeface="+mn-ea"/>
                <a:cs typeface="+mn-cs"/>
              </a:rPr>
              <a:t>3/27/2018 6:10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And sass</a:t>
            </a:r>
          </a:p>
          <a:p>
            <a:r>
              <a:rPr lang="en-US" sz="1200" b="0" i="0" kern="1200" dirty="0" smtClean="0">
                <a:solidFill>
                  <a:schemeClr val="tx1"/>
                </a:solidFill>
                <a:effectLst/>
                <a:latin typeface="+mn-lt"/>
                <a:ea typeface="+mn-ea"/>
                <a:cs typeface="+mn-cs"/>
              </a:rPr>
              <a:t>3/27/2018 6:09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used for 2 days for Assistant Principals to take on additional Administration and support tasks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WHS; Attendance; Sentral to ebs4 data; school newsletter.</a:t>
            </a:r>
          </a:p>
          <a:p>
            <a:r>
              <a:rPr lang="en-US" sz="1200" b="0" i="0" kern="1200" dirty="0" smtClean="0">
                <a:solidFill>
                  <a:schemeClr val="tx1"/>
                </a:solidFill>
                <a:effectLst/>
                <a:latin typeface="+mn-lt"/>
                <a:ea typeface="+mn-ea"/>
                <a:cs typeface="+mn-cs"/>
              </a:rPr>
              <a:t>3/27/2018 6:09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Wonderful improvement to my workload with ability to delegate tasks to my APs. thank you for considering my wellbeing.</a:t>
            </a:r>
          </a:p>
          <a:p>
            <a:r>
              <a:rPr lang="en-US" sz="1200" b="0" i="0" kern="1200" dirty="0" smtClean="0">
                <a:solidFill>
                  <a:schemeClr val="tx1"/>
                </a:solidFill>
                <a:effectLst/>
                <a:latin typeface="+mn-lt"/>
                <a:ea typeface="+mn-ea"/>
                <a:cs typeface="+mn-cs"/>
              </a:rPr>
              <a:t>3/27/2018 5:52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funded a teacher 1 day per fortnight to give myself an admin day (EEC principals don’t get admin time funded as other teaching principals do) in order to complete administrative duties.</a:t>
            </a:r>
          </a:p>
          <a:p>
            <a:r>
              <a:rPr lang="en-US" sz="1200" b="0" i="0" kern="1200" dirty="0" smtClean="0">
                <a:solidFill>
                  <a:schemeClr val="tx1"/>
                </a:solidFill>
                <a:effectLst/>
                <a:latin typeface="+mn-lt"/>
                <a:ea typeface="+mn-ea"/>
                <a:cs typeface="+mn-cs"/>
              </a:rPr>
              <a:t>3/27/2018 5:32 PM</a:t>
            </a:r>
          </a:p>
          <a:p>
            <a:endParaRPr lang="en-AU" dirty="0" smtClean="0"/>
          </a:p>
          <a:p>
            <a:pPr fontAlgn="t"/>
            <a:r>
              <a:rPr lang="en-US" sz="1200" b="0" i="0" u="none" strike="noStrike" kern="1200" dirty="0" smtClean="0">
                <a:solidFill>
                  <a:schemeClr val="tx1"/>
                </a:solidFill>
                <a:effectLst/>
                <a:latin typeface="+mn-lt"/>
                <a:ea typeface="+mn-ea"/>
                <a:cs typeface="+mn-cs"/>
                <a:hlinkClick r:id="rId3"/>
              </a:rPr>
              <a:t>Support</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26.32%</a:t>
            </a:r>
          </a:p>
          <a:p>
            <a:pPr fontAlgn="t"/>
            <a:r>
              <a:rPr lang="en-US" sz="1200" b="0" i="0" kern="1200" dirty="0" smtClean="0">
                <a:solidFill>
                  <a:schemeClr val="tx1"/>
                </a:solidFill>
                <a:effectLst/>
                <a:latin typeface="+mn-lt"/>
                <a:ea typeface="+mn-ea"/>
                <a:cs typeface="+mn-cs"/>
              </a:rPr>
              <a:t>25</a:t>
            </a:r>
          </a:p>
          <a:p>
            <a:pPr fontAlgn="t"/>
            <a:r>
              <a:rPr lang="en-US" sz="1200" b="0" i="0" u="none" strike="noStrike" kern="1200" dirty="0" smtClean="0">
                <a:solidFill>
                  <a:schemeClr val="tx1"/>
                </a:solidFill>
                <a:effectLst/>
                <a:latin typeface="+mn-lt"/>
                <a:ea typeface="+mn-ea"/>
                <a:cs typeface="+mn-cs"/>
                <a:hlinkClick r:id="rId3"/>
              </a:rPr>
              <a:t>Teaching Principal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21.05%</a:t>
            </a:r>
          </a:p>
          <a:p>
            <a:pPr fontAlgn="t"/>
            <a:r>
              <a:rPr lang="en-US" sz="1200" b="0" i="0" kern="1200" dirty="0" smtClean="0">
                <a:solidFill>
                  <a:schemeClr val="tx1"/>
                </a:solidFill>
                <a:effectLst/>
                <a:latin typeface="+mn-lt"/>
                <a:ea typeface="+mn-ea"/>
                <a:cs typeface="+mn-cs"/>
              </a:rPr>
              <a:t>20</a:t>
            </a:r>
          </a:p>
          <a:p>
            <a:pPr fontAlgn="t"/>
            <a:r>
              <a:rPr lang="en-US" sz="1200" b="0" i="0" u="none" strike="noStrike" kern="1200" dirty="0" smtClean="0">
                <a:solidFill>
                  <a:schemeClr val="tx1"/>
                </a:solidFill>
                <a:effectLst/>
                <a:latin typeface="+mn-lt"/>
                <a:ea typeface="+mn-ea"/>
                <a:cs typeface="+mn-cs"/>
                <a:hlinkClick r:id="rId3"/>
              </a:rPr>
              <a:t>Day a Week</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21.05%</a:t>
            </a:r>
          </a:p>
          <a:p>
            <a:pPr fontAlgn="t"/>
            <a:r>
              <a:rPr lang="en-US" sz="1200" b="0" i="0" kern="1200" dirty="0" smtClean="0">
                <a:solidFill>
                  <a:schemeClr val="tx1"/>
                </a:solidFill>
                <a:effectLst/>
                <a:latin typeface="+mn-lt"/>
                <a:ea typeface="+mn-ea"/>
                <a:cs typeface="+mn-cs"/>
              </a:rPr>
              <a:t>20</a:t>
            </a:r>
          </a:p>
          <a:p>
            <a:pPr fontAlgn="t"/>
            <a:r>
              <a:rPr lang="en-US" sz="1200" b="0" i="0" u="none" strike="noStrike" kern="1200" dirty="0" smtClean="0">
                <a:solidFill>
                  <a:schemeClr val="tx1"/>
                </a:solidFill>
                <a:effectLst/>
                <a:latin typeface="+mn-lt"/>
                <a:ea typeface="+mn-ea"/>
                <a:cs typeface="+mn-cs"/>
                <a:hlinkClick r:id="rId3"/>
              </a:rPr>
              <a:t>Executive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18.95%</a:t>
            </a:r>
          </a:p>
          <a:p>
            <a:pPr fontAlgn="t"/>
            <a:r>
              <a:rPr lang="en-US" sz="1200" b="0" i="0" kern="1200" dirty="0" smtClean="0">
                <a:solidFill>
                  <a:schemeClr val="tx1"/>
                </a:solidFill>
                <a:effectLst/>
                <a:latin typeface="+mn-lt"/>
                <a:ea typeface="+mn-ea"/>
                <a:cs typeface="+mn-cs"/>
              </a:rPr>
              <a:t>18</a:t>
            </a:r>
          </a:p>
          <a:p>
            <a:pPr fontAlgn="t"/>
            <a:r>
              <a:rPr lang="en-US" sz="1200" b="0" i="0" u="none" strike="noStrike" kern="1200" dirty="0" smtClean="0">
                <a:solidFill>
                  <a:schemeClr val="tx1"/>
                </a:solidFill>
                <a:effectLst/>
                <a:latin typeface="+mn-lt"/>
                <a:ea typeface="+mn-ea"/>
                <a:cs typeface="+mn-cs"/>
                <a:hlinkClick r:id="rId3"/>
              </a:rPr>
              <a:t>SASS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18.95%</a:t>
            </a:r>
          </a:p>
          <a:p>
            <a:pPr fontAlgn="t"/>
            <a:r>
              <a:rPr lang="en-US" sz="1200" b="0" i="0" kern="1200" dirty="0" smtClean="0">
                <a:solidFill>
                  <a:schemeClr val="tx1"/>
                </a:solidFill>
                <a:effectLst/>
                <a:latin typeface="+mn-lt"/>
                <a:ea typeface="+mn-ea"/>
                <a:cs typeface="+mn-cs"/>
              </a:rPr>
              <a:t>18</a:t>
            </a:r>
          </a:p>
          <a:p>
            <a:pPr fontAlgn="t"/>
            <a:r>
              <a:rPr lang="en-US" sz="1200" b="0" i="0" u="none" strike="noStrike" kern="1200" dirty="0" smtClean="0">
                <a:solidFill>
                  <a:schemeClr val="tx1"/>
                </a:solidFill>
                <a:effectLst/>
                <a:latin typeface="+mn-lt"/>
                <a:ea typeface="+mn-ea"/>
                <a:cs typeface="+mn-cs"/>
                <a:hlinkClick r:id="rId3"/>
              </a:rPr>
              <a:t>Teacher</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14.74%</a:t>
            </a:r>
          </a:p>
          <a:p>
            <a:pPr fontAlgn="t"/>
            <a:r>
              <a:rPr lang="en-US" sz="1200" b="0" i="0" kern="1200" dirty="0" smtClean="0">
                <a:solidFill>
                  <a:schemeClr val="tx1"/>
                </a:solidFill>
                <a:effectLst/>
                <a:latin typeface="+mn-lt"/>
                <a:ea typeface="+mn-ea"/>
                <a:cs typeface="+mn-cs"/>
              </a:rPr>
              <a:t>14</a:t>
            </a:r>
          </a:p>
          <a:p>
            <a:pPr fontAlgn="t"/>
            <a:r>
              <a:rPr lang="en-US" sz="1200" b="0" i="0" u="none" strike="noStrike" kern="1200" dirty="0" smtClean="0">
                <a:solidFill>
                  <a:schemeClr val="tx1"/>
                </a:solidFill>
                <a:effectLst/>
                <a:latin typeface="+mn-lt"/>
                <a:ea typeface="+mn-ea"/>
                <a:cs typeface="+mn-cs"/>
                <a:hlinkClick r:id="rId3"/>
              </a:rPr>
              <a:t>Staff</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13.68%</a:t>
            </a:r>
          </a:p>
          <a:p>
            <a:pPr fontAlgn="t"/>
            <a:r>
              <a:rPr lang="en-US" sz="1200" b="0" i="0" kern="1200" dirty="0" smtClean="0">
                <a:solidFill>
                  <a:schemeClr val="tx1"/>
                </a:solidFill>
                <a:effectLst/>
                <a:latin typeface="+mn-lt"/>
                <a:ea typeface="+mn-ea"/>
                <a:cs typeface="+mn-cs"/>
              </a:rPr>
              <a:t>13</a:t>
            </a:r>
          </a:p>
          <a:p>
            <a:pPr fontAlgn="t"/>
            <a:r>
              <a:rPr lang="en-US" sz="1200" b="0" i="0" u="none" strike="noStrike" kern="1200" dirty="0" smtClean="0">
                <a:solidFill>
                  <a:schemeClr val="tx1"/>
                </a:solidFill>
                <a:effectLst/>
                <a:latin typeface="+mn-lt"/>
                <a:ea typeface="+mn-ea"/>
                <a:cs typeface="+mn-cs"/>
                <a:hlinkClick r:id="rId3"/>
              </a:rPr>
              <a:t>Money</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9.47%</a:t>
            </a:r>
          </a:p>
          <a:p>
            <a:pPr fontAlgn="t"/>
            <a:r>
              <a:rPr lang="en-US" sz="1200" b="0" i="0" kern="1200" dirty="0" smtClean="0">
                <a:solidFill>
                  <a:schemeClr val="tx1"/>
                </a:solidFill>
                <a:effectLst/>
                <a:latin typeface="+mn-lt"/>
                <a:ea typeface="+mn-ea"/>
                <a:cs typeface="+mn-cs"/>
              </a:rPr>
              <a:t>9</a:t>
            </a:r>
          </a:p>
          <a:p>
            <a:pPr fontAlgn="t"/>
            <a:r>
              <a:rPr lang="en-US" sz="1200" b="0" i="0" u="none" strike="noStrike" kern="1200" dirty="0" smtClean="0">
                <a:solidFill>
                  <a:schemeClr val="tx1"/>
                </a:solidFill>
                <a:effectLst/>
                <a:latin typeface="+mn-lt"/>
                <a:ea typeface="+mn-ea"/>
                <a:cs typeface="+mn-cs"/>
                <a:hlinkClick r:id="rId3"/>
              </a:rPr>
              <a:t>Duties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8.42%</a:t>
            </a:r>
          </a:p>
          <a:p>
            <a:pPr fontAlgn="t"/>
            <a:r>
              <a:rPr lang="en-US" sz="1200" b="0" i="0" kern="1200" dirty="0" smtClean="0">
                <a:solidFill>
                  <a:schemeClr val="tx1"/>
                </a:solidFill>
                <a:effectLst/>
                <a:latin typeface="+mn-lt"/>
                <a:ea typeface="+mn-ea"/>
                <a:cs typeface="+mn-cs"/>
              </a:rPr>
              <a:t>8</a:t>
            </a:r>
          </a:p>
          <a:p>
            <a:pPr fontAlgn="t"/>
            <a:r>
              <a:rPr lang="en-US" sz="1200" b="0" i="0" u="none" strike="noStrike" kern="1200" dirty="0" smtClean="0">
                <a:solidFill>
                  <a:schemeClr val="tx1"/>
                </a:solidFill>
                <a:effectLst/>
                <a:latin typeface="+mn-lt"/>
                <a:ea typeface="+mn-ea"/>
                <a:cs typeface="+mn-cs"/>
                <a:hlinkClick r:id="rId3"/>
              </a:rPr>
              <a:t>Program</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4.21%</a:t>
            </a:r>
          </a:p>
          <a:p>
            <a:pPr fontAlgn="t"/>
            <a:r>
              <a:rPr lang="en-US" sz="1200" b="0" i="0" kern="1200" dirty="0" smtClean="0">
                <a:solidFill>
                  <a:schemeClr val="tx1"/>
                </a:solidFill>
                <a:effectLst/>
                <a:latin typeface="+mn-lt"/>
                <a:ea typeface="+mn-ea"/>
                <a:cs typeface="+mn-cs"/>
              </a:rPr>
              <a:t>4</a:t>
            </a:r>
          </a:p>
          <a:p>
            <a:pPr fontAlgn="t"/>
            <a:r>
              <a:rPr lang="en-US" sz="1200" b="0" i="0" u="none" strike="noStrike" kern="1200" dirty="0" smtClean="0">
                <a:solidFill>
                  <a:schemeClr val="tx1"/>
                </a:solidFill>
                <a:effectLst/>
                <a:latin typeface="+mn-lt"/>
                <a:ea typeface="+mn-ea"/>
                <a:cs typeface="+mn-cs"/>
                <a:hlinkClick r:id="rId3"/>
              </a:rPr>
              <a:t>Wellbeing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4.21%</a:t>
            </a:r>
          </a:p>
          <a:p>
            <a:pPr fontAlgn="t"/>
            <a:r>
              <a:rPr lang="en-US" sz="1200" b="0" i="0" kern="1200" dirty="0" smtClean="0">
                <a:solidFill>
                  <a:schemeClr val="tx1"/>
                </a:solidFill>
                <a:effectLst/>
                <a:latin typeface="+mn-lt"/>
                <a:ea typeface="+mn-ea"/>
                <a:cs typeface="+mn-cs"/>
              </a:rPr>
              <a:t>4</a:t>
            </a:r>
          </a:p>
          <a:p>
            <a:pPr fontAlgn="t"/>
            <a:r>
              <a:rPr lang="en-US" sz="1200" b="0" i="0" u="none" strike="noStrike" kern="1200" dirty="0" smtClean="0">
                <a:solidFill>
                  <a:schemeClr val="tx1"/>
                </a:solidFill>
                <a:effectLst/>
                <a:latin typeface="+mn-lt"/>
                <a:ea typeface="+mn-ea"/>
                <a:cs typeface="+mn-cs"/>
                <a:hlinkClick r:id="rId3"/>
              </a:rPr>
              <a:t>Class to Complete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3.16%</a:t>
            </a:r>
          </a:p>
          <a:p>
            <a:pPr fontAlgn="t"/>
            <a:r>
              <a:rPr lang="en-US" sz="1200" b="0" i="0" kern="1200" dirty="0" smtClean="0">
                <a:solidFill>
                  <a:schemeClr val="tx1"/>
                </a:solidFill>
                <a:effectLst/>
                <a:latin typeface="+mn-lt"/>
                <a:ea typeface="+mn-ea"/>
                <a:cs typeface="+mn-cs"/>
              </a:rPr>
              <a:t>3</a:t>
            </a:r>
          </a:p>
          <a:p>
            <a:pPr fontAlgn="t"/>
            <a:r>
              <a:rPr lang="en-US" sz="1200" b="0" i="0" u="none" strike="noStrike" kern="1200" dirty="0" smtClean="0">
                <a:solidFill>
                  <a:schemeClr val="tx1"/>
                </a:solidFill>
                <a:effectLst/>
                <a:latin typeface="+mn-lt"/>
                <a:ea typeface="+mn-ea"/>
                <a:cs typeface="+mn-cs"/>
                <a:hlinkClick r:id="rId3"/>
              </a:rPr>
              <a:t>Policy Writing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2.11%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Relieve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2.11%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WH&amp;S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2.11%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Huge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2.11%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Taken</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2.11%</a:t>
            </a:r>
          </a:p>
          <a:p>
            <a:pPr fontAlgn="t"/>
            <a:r>
              <a:rPr lang="en-US" sz="1200" b="0" i="0" kern="1200" dirty="0" smtClean="0">
                <a:solidFill>
                  <a:schemeClr val="tx1"/>
                </a:solidFill>
                <a:effectLst/>
                <a:latin typeface="+mn-lt"/>
                <a:ea typeface="+mn-ea"/>
                <a:cs typeface="+mn-cs"/>
              </a:rPr>
              <a:t>2</a:t>
            </a:r>
          </a:p>
          <a:p>
            <a:pPr fontAlgn="t"/>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s</a:t>
            </a:r>
          </a:p>
          <a:p>
            <a:pPr fontAlgn="t"/>
            <a:r>
              <a:rPr lang="en-US" sz="1200" b="0" i="0" u="none" strike="noStrike" kern="1200" dirty="0" smtClean="0">
                <a:solidFill>
                  <a:schemeClr val="tx1"/>
                </a:solidFill>
                <a:effectLst/>
                <a:latin typeface="+mn-lt"/>
                <a:ea typeface="+mn-ea"/>
                <a:cs typeface="+mn-cs"/>
                <a:hlinkClick r:id="rId3"/>
              </a:rPr>
              <a:t>+ New Tag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No tags</a:t>
            </a:r>
          </a:p>
          <a:p>
            <a:pPr fontAlgn="t"/>
            <a:r>
              <a:rPr lang="en-US" sz="1200" b="0" i="0" u="none" strike="noStrike" kern="1200" dirty="0" smtClean="0">
                <a:solidFill>
                  <a:schemeClr val="tx1"/>
                </a:solidFill>
                <a:effectLst/>
                <a:latin typeface="+mn-lt"/>
                <a:ea typeface="+mn-ea"/>
                <a:cs typeface="+mn-cs"/>
                <a:hlinkClick r:id="rId3"/>
              </a:rPr>
              <a:t>Untagged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100%</a:t>
            </a:r>
          </a:p>
          <a:p>
            <a:pPr fontAlgn="t"/>
            <a:r>
              <a:rPr lang="en-US" sz="1200" b="0" i="0" kern="1200" dirty="0" smtClean="0">
                <a:solidFill>
                  <a:schemeClr val="tx1"/>
                </a:solidFill>
                <a:effectLst/>
                <a:latin typeface="+mn-lt"/>
                <a:ea typeface="+mn-ea"/>
                <a:cs typeface="+mn-cs"/>
              </a:rPr>
              <a:t>95</a:t>
            </a:r>
          </a:p>
          <a:p>
            <a:pPr fontAlgn="t"/>
            <a:r>
              <a:rPr lang="en-US" sz="1200" b="0" i="0" u="none" strike="noStrike" kern="1200" dirty="0" smtClean="0">
                <a:solidFill>
                  <a:schemeClr val="tx1"/>
                </a:solidFill>
                <a:effectLst/>
                <a:latin typeface="+mn-lt"/>
                <a:ea typeface="+mn-ea"/>
                <a:cs typeface="+mn-cs"/>
                <a:hlinkClick r:id="rId3"/>
              </a:rPr>
              <a:t>View all</a:t>
            </a: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18</a:t>
            </a:fld>
            <a:endParaRPr lang="en-US"/>
          </a:p>
        </p:txBody>
      </p:sp>
    </p:spTree>
    <p:extLst>
      <p:ext uri="{BB962C8B-B14F-4D97-AF65-F5344CB8AC3E}">
        <p14:creationId xmlns:p14="http://schemas.microsoft.com/office/powerpoint/2010/main" val="1697845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COS Initiative plus extra SASS allocation and support</a:t>
            </a:r>
          </a:p>
          <a:p>
            <a:r>
              <a:rPr lang="en-US" sz="1200" b="0" i="0" kern="1200" dirty="0" smtClean="0">
                <a:solidFill>
                  <a:schemeClr val="tx1"/>
                </a:solidFill>
                <a:effectLst/>
                <a:latin typeface="+mn-lt"/>
                <a:ea typeface="+mn-ea"/>
                <a:cs typeface="+mn-cs"/>
              </a:rPr>
              <a:t>4/2/2018 8:46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three Newcastle Schools (SSP) have combined funding to provide additional support in the areas of WHS compliance and Risk Assessments along with liaison with Assisted School Travel.</a:t>
            </a:r>
          </a:p>
          <a:p>
            <a:r>
              <a:rPr lang="en-US" sz="1200" b="0" i="0" kern="1200" dirty="0" smtClean="0">
                <a:solidFill>
                  <a:schemeClr val="tx1"/>
                </a:solidFill>
                <a:effectLst/>
                <a:latin typeface="+mn-lt"/>
                <a:ea typeface="+mn-ea"/>
                <a:cs typeface="+mn-cs"/>
              </a:rPr>
              <a:t>3/28/2018 9:05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Employed support across two schools to support both Principals.</a:t>
            </a:r>
          </a:p>
          <a:p>
            <a:r>
              <a:rPr lang="en-US" sz="1200" b="0" i="0" kern="1200" dirty="0" smtClean="0">
                <a:solidFill>
                  <a:schemeClr val="tx1"/>
                </a:solidFill>
                <a:effectLst/>
                <a:latin typeface="+mn-lt"/>
                <a:ea typeface="+mn-ea"/>
                <a:cs typeface="+mn-cs"/>
              </a:rPr>
              <a:t>3/28/2018 8:23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Hoping to in </a:t>
            </a:r>
            <a:r>
              <a:rPr lang="en-US" sz="1200" b="0" i="0" kern="1200" dirty="0" err="1" smtClean="0">
                <a:solidFill>
                  <a:schemeClr val="tx1"/>
                </a:solidFill>
                <a:effectLst/>
                <a:latin typeface="+mn-lt"/>
                <a:ea typeface="+mn-ea"/>
                <a:cs typeface="+mn-cs"/>
              </a:rPr>
              <a:t>CoS</a:t>
            </a:r>
            <a:r>
              <a:rPr lang="en-US" sz="1200" b="0" i="0" kern="1200" dirty="0" smtClean="0">
                <a:solidFill>
                  <a:schemeClr val="tx1"/>
                </a:solidFill>
                <a:effectLst/>
                <a:latin typeface="+mn-lt"/>
                <a:ea typeface="+mn-ea"/>
                <a:cs typeface="+mn-cs"/>
              </a:rPr>
              <a:t> initiative but nothing as yet</a:t>
            </a:r>
          </a:p>
          <a:p>
            <a:r>
              <a:rPr lang="en-US" sz="1200" b="0" i="0" kern="1200" dirty="0" smtClean="0">
                <a:solidFill>
                  <a:schemeClr val="tx1"/>
                </a:solidFill>
                <a:effectLst/>
                <a:latin typeface="+mn-lt"/>
                <a:ea typeface="+mn-ea"/>
                <a:cs typeface="+mn-cs"/>
              </a:rPr>
              <a:t>3/27/2018 9:11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Employed semi retired person with corporate experience- to navigate and inform 8 schools of AZT. Released experienced </a:t>
            </a:r>
            <a:r>
              <a:rPr lang="en-US" sz="1200" b="0" i="0" kern="1200" dirty="0" err="1" smtClean="0">
                <a:solidFill>
                  <a:schemeClr val="tx1"/>
                </a:solidFill>
                <a:effectLst/>
                <a:latin typeface="+mn-lt"/>
                <a:ea typeface="+mn-ea"/>
                <a:cs typeface="+mn-cs"/>
              </a:rPr>
              <a:t>SaM</a:t>
            </a:r>
            <a:r>
              <a:rPr lang="en-US" sz="1200" b="0" i="0" kern="1200" dirty="0" smtClean="0">
                <a:solidFill>
                  <a:schemeClr val="tx1"/>
                </a:solidFill>
                <a:effectLst/>
                <a:latin typeface="+mn-lt"/>
                <a:ea typeface="+mn-ea"/>
                <a:cs typeface="+mn-cs"/>
              </a:rPr>
              <a:t> to support other SAMs and Principals in cluster around financial matters</a:t>
            </a:r>
          </a:p>
          <a:p>
            <a:r>
              <a:rPr lang="en-US" sz="1200" b="0" i="0" kern="1200" dirty="0" smtClean="0">
                <a:solidFill>
                  <a:schemeClr val="tx1"/>
                </a:solidFill>
                <a:effectLst/>
                <a:latin typeface="+mn-lt"/>
                <a:ea typeface="+mn-ea"/>
                <a:cs typeface="+mn-cs"/>
              </a:rPr>
              <a:t>3/27/2018 6:35 PM</a:t>
            </a:r>
          </a:p>
          <a:p>
            <a:endParaRPr lang="en-AU" dirty="0" smtClean="0"/>
          </a:p>
          <a:p>
            <a:r>
              <a:rPr lang="en-AU" sz="1200" b="0" i="0" u="none" strike="noStrike" kern="1200" dirty="0" smtClean="0">
                <a:solidFill>
                  <a:schemeClr val="tx1"/>
                </a:solidFill>
                <a:effectLst/>
                <a:latin typeface="+mn-lt"/>
                <a:ea typeface="+mn-ea"/>
                <a:cs typeface="+mn-cs"/>
                <a:hlinkClick r:id="rId3"/>
              </a:rPr>
              <a:t>Initiative</a:t>
            </a: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40%</a:t>
            </a:r>
          </a:p>
          <a:p>
            <a:r>
              <a:rPr lang="en-AU" sz="1200" b="0" i="0" kern="1200" dirty="0" smtClean="0">
                <a:solidFill>
                  <a:schemeClr val="tx1"/>
                </a:solidFill>
                <a:effectLst/>
                <a:latin typeface="+mn-lt"/>
                <a:ea typeface="+mn-ea"/>
                <a:cs typeface="+mn-cs"/>
              </a:rPr>
              <a:t>2</a:t>
            </a:r>
          </a:p>
          <a:p>
            <a:r>
              <a:rPr lang="en-AU" sz="1200" b="0" i="0" u="none" strike="noStrike" kern="1200" dirty="0" smtClean="0">
                <a:solidFill>
                  <a:schemeClr val="tx1"/>
                </a:solidFill>
                <a:effectLst/>
                <a:latin typeface="+mn-lt"/>
                <a:ea typeface="+mn-ea"/>
                <a:cs typeface="+mn-cs"/>
                <a:hlinkClick r:id="rId3"/>
              </a:rPr>
              <a:t>Employed</a:t>
            </a: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40%</a:t>
            </a:r>
          </a:p>
          <a:p>
            <a:r>
              <a:rPr lang="en-AU" sz="1200" b="0" i="0" kern="1200" dirty="0" smtClean="0">
                <a:solidFill>
                  <a:schemeClr val="tx1"/>
                </a:solidFill>
                <a:effectLst/>
                <a:latin typeface="+mn-lt"/>
                <a:ea typeface="+mn-ea"/>
                <a:cs typeface="+mn-cs"/>
              </a:rPr>
              <a:t>2</a:t>
            </a:r>
          </a:p>
          <a:p>
            <a:r>
              <a:rPr lang="en-AU" sz="1200" b="0" i="0" u="none" strike="noStrike" kern="1200" dirty="0" smtClean="0">
                <a:solidFill>
                  <a:schemeClr val="tx1"/>
                </a:solidFill>
                <a:effectLst/>
                <a:latin typeface="+mn-lt"/>
                <a:ea typeface="+mn-ea"/>
                <a:cs typeface="+mn-cs"/>
                <a:hlinkClick r:id="rId3"/>
              </a:rPr>
              <a:t>Principals</a:t>
            </a: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40%</a:t>
            </a:r>
          </a:p>
          <a:p>
            <a:r>
              <a:rPr lang="en-AU" sz="1200" b="0" i="0" kern="1200" dirty="0" smtClean="0">
                <a:solidFill>
                  <a:schemeClr val="tx1"/>
                </a:solidFill>
                <a:effectLst/>
                <a:latin typeface="+mn-lt"/>
                <a:ea typeface="+mn-ea"/>
                <a:cs typeface="+mn-cs"/>
              </a:rPr>
              <a:t>2</a:t>
            </a:r>
          </a:p>
          <a:p>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19</a:t>
            </a:fld>
            <a:endParaRPr lang="en-US"/>
          </a:p>
        </p:txBody>
      </p:sp>
    </p:spTree>
    <p:extLst>
      <p:ext uri="{BB962C8B-B14F-4D97-AF65-F5344CB8AC3E}">
        <p14:creationId xmlns:p14="http://schemas.microsoft.com/office/powerpoint/2010/main" val="430113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It has allowed me as Principal to be released off class more to attend to administration tasks.</a:t>
            </a:r>
          </a:p>
          <a:p>
            <a:r>
              <a:rPr lang="en-US" sz="1200" b="0" i="0" kern="1200" dirty="0" smtClean="0">
                <a:solidFill>
                  <a:schemeClr val="tx1"/>
                </a:solidFill>
                <a:effectLst/>
                <a:latin typeface="+mn-lt"/>
                <a:ea typeface="+mn-ea"/>
                <a:cs typeface="+mn-cs"/>
              </a:rPr>
              <a:t>4/5/2018 8:45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Currently using SASS staff, but am considering also having some teacher time to support administrative tasks and build capacity and understanding of staff.</a:t>
            </a:r>
          </a:p>
          <a:p>
            <a:r>
              <a:rPr lang="en-US" sz="1200" b="0" i="0" kern="1200" dirty="0" smtClean="0">
                <a:solidFill>
                  <a:schemeClr val="tx1"/>
                </a:solidFill>
                <a:effectLst/>
                <a:latin typeface="+mn-lt"/>
                <a:ea typeface="+mn-ea"/>
                <a:cs typeface="+mn-cs"/>
              </a:rPr>
              <a:t>4/4/2018 7:31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Due to the change in our classification this funding went towards employing an additional teacher to support student learning outcomes. This has not alleviated the workload for myself.</a:t>
            </a:r>
          </a:p>
          <a:p>
            <a:r>
              <a:rPr lang="en-US" sz="1200" b="0" i="0" kern="1200" dirty="0" smtClean="0">
                <a:solidFill>
                  <a:schemeClr val="tx1"/>
                </a:solidFill>
                <a:effectLst/>
                <a:latin typeface="+mn-lt"/>
                <a:ea typeface="+mn-ea"/>
                <a:cs typeface="+mn-cs"/>
              </a:rPr>
              <a:t>4/3/2018 5:22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combination of SASS time and employing an ex head teacher admin to help with school related tasks that you need to be a teacher to understand.</a:t>
            </a:r>
          </a:p>
          <a:p>
            <a:r>
              <a:rPr lang="en-US" sz="1200" b="0" i="0" kern="1200" dirty="0" smtClean="0">
                <a:solidFill>
                  <a:schemeClr val="tx1"/>
                </a:solidFill>
                <a:effectLst/>
                <a:latin typeface="+mn-lt"/>
                <a:ea typeface="+mn-ea"/>
                <a:cs typeface="+mn-cs"/>
              </a:rPr>
              <a:t>4/3/2018 3:01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addition to paying overtime for my SAM, I am using the money to employ an expert to relieve me of the considerable time spent in school promotions and engaging with the community through ICT and multimedia. This has already saved me hours of time!</a:t>
            </a:r>
          </a:p>
          <a:p>
            <a:r>
              <a:rPr lang="en-US" sz="1200" b="0" i="0" kern="1200" dirty="0" smtClean="0">
                <a:solidFill>
                  <a:schemeClr val="tx1"/>
                </a:solidFill>
                <a:effectLst/>
                <a:latin typeface="+mn-lt"/>
                <a:ea typeface="+mn-ea"/>
                <a:cs typeface="+mn-cs"/>
              </a:rPr>
              <a:t>4/2/2018 10:28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I've employed a retired principal on a casual basis to help out with deadlines. I've also used some to release staff to complete tasks</a:t>
            </a:r>
          </a:p>
          <a:p>
            <a:r>
              <a:rPr lang="en-US" sz="1200" b="0" i="0" kern="1200" dirty="0" smtClean="0">
                <a:solidFill>
                  <a:schemeClr val="tx1"/>
                </a:solidFill>
                <a:effectLst/>
                <a:latin typeface="+mn-lt"/>
                <a:ea typeface="+mn-ea"/>
                <a:cs typeface="+mn-cs"/>
              </a:rPr>
              <a:t>3/29/2018 5:01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employed casual for additional days to complete school plan and annual school report. helpful as she will be here for the external evaluation as </a:t>
            </a:r>
            <a:r>
              <a:rPr lang="en-US" sz="1200" b="0" i="0" kern="1200" dirty="0" err="1" smtClean="0">
                <a:solidFill>
                  <a:schemeClr val="tx1"/>
                </a:solidFill>
                <a:effectLst/>
                <a:latin typeface="+mn-lt"/>
                <a:ea typeface="+mn-ea"/>
                <a:cs typeface="+mn-cs"/>
              </a:rPr>
              <a:t>i'll</a:t>
            </a:r>
            <a:r>
              <a:rPr lang="en-US" sz="1200" b="0" i="0" kern="1200" dirty="0" smtClean="0">
                <a:solidFill>
                  <a:schemeClr val="tx1"/>
                </a:solidFill>
                <a:effectLst/>
                <a:latin typeface="+mn-lt"/>
                <a:ea typeface="+mn-ea"/>
                <a:cs typeface="+mn-cs"/>
              </a:rPr>
              <a:t> be on leave and schedule cannot be altered. increase capacity of </a:t>
            </a:r>
            <a:r>
              <a:rPr lang="en-US" sz="1200" b="0" i="0" kern="1200" dirty="0" err="1" smtClean="0">
                <a:solidFill>
                  <a:schemeClr val="tx1"/>
                </a:solidFill>
                <a:effectLst/>
                <a:latin typeface="+mn-lt"/>
                <a:ea typeface="+mn-ea"/>
                <a:cs typeface="+mn-cs"/>
              </a:rPr>
              <a:t>sam</a:t>
            </a:r>
            <a:r>
              <a:rPr lang="en-US" sz="1200" b="0" i="0" kern="1200" dirty="0" smtClean="0">
                <a:solidFill>
                  <a:schemeClr val="tx1"/>
                </a:solidFill>
                <a:effectLst/>
                <a:latin typeface="+mn-lt"/>
                <a:ea typeface="+mn-ea"/>
                <a:cs typeface="+mn-cs"/>
              </a:rPr>
              <a:t> to help children to transition into school each day and help them to develop capacity to cope with complex situations as she implements well being program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friends..</a:t>
            </a:r>
          </a:p>
          <a:p>
            <a:r>
              <a:rPr lang="en-US" sz="1200" b="0" i="0" kern="1200" dirty="0" smtClean="0">
                <a:solidFill>
                  <a:schemeClr val="tx1"/>
                </a:solidFill>
                <a:effectLst/>
                <a:latin typeface="+mn-lt"/>
                <a:ea typeface="+mn-ea"/>
                <a:cs typeface="+mn-cs"/>
              </a:rPr>
              <a:t>3/29/2018 4:18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of Principal from teaching duties.</a:t>
            </a:r>
          </a:p>
          <a:p>
            <a:r>
              <a:rPr lang="en-US" sz="1200" b="0" i="0" kern="1200" dirty="0" smtClean="0">
                <a:solidFill>
                  <a:schemeClr val="tx1"/>
                </a:solidFill>
                <a:effectLst/>
                <a:latin typeface="+mn-lt"/>
                <a:ea typeface="+mn-ea"/>
                <a:cs typeface="+mn-cs"/>
              </a:rPr>
              <a:t>3/29/2018 2:12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used the extra funding to provide myself with time off class one day per fortnight. As a Teaching Principal this has provided me with valuable administration time. On top of this I am self funding (school RAM money) three days per fortnight for my SAM (TP2 SAM Allocation 7 days per fortnight) to ensure consistency in the ongoing administration of a school, even as a TP2. I believe the provision of a full time SAM would be a welcomed addition to this funding to ensure a TP2 school's continual operation.</a:t>
            </a:r>
          </a:p>
          <a:p>
            <a:r>
              <a:rPr lang="en-US" sz="1200" b="0" i="0" kern="1200" dirty="0" smtClean="0">
                <a:solidFill>
                  <a:schemeClr val="tx1"/>
                </a:solidFill>
                <a:effectLst/>
                <a:latin typeface="+mn-lt"/>
                <a:ea typeface="+mn-ea"/>
                <a:cs typeface="+mn-cs"/>
              </a:rPr>
              <a:t>3/29/2018 12:53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(and cover) SLSO 2 days per week to give Principal Support</a:t>
            </a:r>
          </a:p>
          <a:p>
            <a:r>
              <a:rPr lang="en-US" sz="1200" b="0" i="0" kern="1200" dirty="0" smtClean="0">
                <a:solidFill>
                  <a:schemeClr val="tx1"/>
                </a:solidFill>
                <a:effectLst/>
                <a:latin typeface="+mn-lt"/>
                <a:ea typeface="+mn-ea"/>
                <a:cs typeface="+mn-cs"/>
              </a:rPr>
              <a:t>3/29/2018 10:37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Support provided for Relieving Principal from Principal on Leave without pay.</a:t>
            </a:r>
          </a:p>
          <a:p>
            <a:r>
              <a:rPr lang="en-US" sz="1200" b="0" i="0" kern="1200" dirty="0" smtClean="0">
                <a:solidFill>
                  <a:schemeClr val="tx1"/>
                </a:solidFill>
                <a:effectLst/>
                <a:latin typeface="+mn-lt"/>
                <a:ea typeface="+mn-ea"/>
                <a:cs typeface="+mn-cs"/>
              </a:rPr>
              <a:t>3/29/2018 9:24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are still working out our plans to use the funding but it will cover all the above and is really welcome and needed support.</a:t>
            </a:r>
          </a:p>
          <a:p>
            <a:r>
              <a:rPr lang="en-US" sz="1200" b="0" i="0" kern="1200" dirty="0" smtClean="0">
                <a:solidFill>
                  <a:schemeClr val="tx1"/>
                </a:solidFill>
                <a:effectLst/>
                <a:latin typeface="+mn-lt"/>
                <a:ea typeface="+mn-ea"/>
                <a:cs typeface="+mn-cs"/>
              </a:rPr>
              <a:t>3/29/2018 9:10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Additional SASS time and extra release for executive</a:t>
            </a:r>
          </a:p>
          <a:p>
            <a:r>
              <a:rPr lang="en-US" sz="1200" b="0" i="0" kern="1200" dirty="0" smtClean="0">
                <a:solidFill>
                  <a:schemeClr val="tx1"/>
                </a:solidFill>
                <a:effectLst/>
                <a:latin typeface="+mn-lt"/>
                <a:ea typeface="+mn-ea"/>
                <a:cs typeface="+mn-cs"/>
              </a:rPr>
              <a:t>3/29/2018 8:07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used the money for a SLSO in the classroom to support me whilst I am teaching.</a:t>
            </a:r>
          </a:p>
          <a:p>
            <a:r>
              <a:rPr lang="en-US" sz="1200" b="0" i="0" kern="1200" dirty="0" smtClean="0">
                <a:solidFill>
                  <a:schemeClr val="tx1"/>
                </a:solidFill>
                <a:effectLst/>
                <a:latin typeface="+mn-lt"/>
                <a:ea typeface="+mn-ea"/>
                <a:cs typeface="+mn-cs"/>
              </a:rPr>
              <a:t>3/29/2018 4:12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Put towards a Deputy Principal position.</a:t>
            </a:r>
          </a:p>
          <a:p>
            <a:r>
              <a:rPr lang="en-US" sz="1200" b="0" i="0" kern="1200" dirty="0" smtClean="0">
                <a:solidFill>
                  <a:schemeClr val="tx1"/>
                </a:solidFill>
                <a:effectLst/>
                <a:latin typeface="+mn-lt"/>
                <a:ea typeface="+mn-ea"/>
                <a:cs typeface="+mn-cs"/>
              </a:rPr>
              <a:t>3/28/2018 8:55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Our enrolment numbers have decreased significantly, the community loves the permanent teacher and learning outcomes are poor. I used the funds to employ an ex-L3 Trainer to teach the small K~2 class </a:t>
            </a:r>
            <a:r>
              <a:rPr lang="en-US" sz="1200" b="0" i="0" kern="1200" dirty="0" err="1" smtClean="0">
                <a:solidFill>
                  <a:schemeClr val="tx1"/>
                </a:solidFill>
                <a:effectLst/>
                <a:latin typeface="+mn-lt"/>
                <a:ea typeface="+mn-ea"/>
                <a:cs typeface="+mn-cs"/>
              </a:rPr>
              <a:t>Mon~Tue</a:t>
            </a:r>
            <a:r>
              <a:rPr lang="en-US" sz="1200" b="0" i="0" kern="1200" dirty="0" smtClean="0">
                <a:solidFill>
                  <a:schemeClr val="tx1"/>
                </a:solidFill>
                <a:effectLst/>
                <a:latin typeface="+mn-lt"/>
                <a:ea typeface="+mn-ea"/>
                <a:cs typeface="+mn-cs"/>
              </a:rPr>
              <a:t> (keeping 2 discrete classes and parents happy) and the rest to buy a day for the permanent teacher so his forced transfer wasn't actioned. It has been a godsend- community is content, we're seeing results already with K~2 and school is stable...after 8 years of turmoil.</a:t>
            </a:r>
          </a:p>
          <a:p>
            <a:r>
              <a:rPr lang="en-US" sz="1200" b="0" i="0" kern="1200" dirty="0" smtClean="0">
                <a:solidFill>
                  <a:schemeClr val="tx1"/>
                </a:solidFill>
                <a:effectLst/>
                <a:latin typeface="+mn-lt"/>
                <a:ea typeface="+mn-ea"/>
                <a:cs typeface="+mn-cs"/>
              </a:rPr>
              <a:t>3/28/2018 7:07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 far, to release me to work on the ASR.</a:t>
            </a:r>
          </a:p>
          <a:p>
            <a:r>
              <a:rPr lang="en-US" sz="1200" b="0" i="0" kern="1200" dirty="0" smtClean="0">
                <a:solidFill>
                  <a:schemeClr val="tx1"/>
                </a:solidFill>
                <a:effectLst/>
                <a:latin typeface="+mn-lt"/>
                <a:ea typeface="+mn-ea"/>
                <a:cs typeface="+mn-cs"/>
              </a:rPr>
              <a:t>3/28/2018 5:09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employ a retired principal to work casually and support with compliance tasks such as WHS.</a:t>
            </a:r>
          </a:p>
          <a:p>
            <a:r>
              <a:rPr lang="en-US" sz="1200" b="0" i="0" kern="1200" dirty="0" smtClean="0">
                <a:solidFill>
                  <a:schemeClr val="tx1"/>
                </a:solidFill>
                <a:effectLst/>
                <a:latin typeface="+mn-lt"/>
                <a:ea typeface="+mn-ea"/>
                <a:cs typeface="+mn-cs"/>
              </a:rPr>
              <a:t>3/28/2018 5:04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Additional Teaching Staff to support learning needs of students</a:t>
            </a:r>
          </a:p>
          <a:p>
            <a:r>
              <a:rPr lang="en-US" sz="1200" b="0" i="0" kern="1200" dirty="0" smtClean="0">
                <a:solidFill>
                  <a:schemeClr val="tx1"/>
                </a:solidFill>
                <a:effectLst/>
                <a:latin typeface="+mn-lt"/>
                <a:ea typeface="+mn-ea"/>
                <a:cs typeface="+mn-cs"/>
              </a:rPr>
              <a:t>3/28/2018 3:56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to help make up the shortfall of allocation to small schools</a:t>
            </a:r>
          </a:p>
          <a:p>
            <a:r>
              <a:rPr lang="en-US" sz="1200" b="0" i="0" kern="1200" dirty="0" smtClean="0">
                <a:solidFill>
                  <a:schemeClr val="tx1"/>
                </a:solidFill>
                <a:effectLst/>
                <a:latin typeface="+mn-lt"/>
                <a:ea typeface="+mn-ea"/>
                <a:cs typeface="+mn-cs"/>
              </a:rPr>
              <a:t>3/28/2018 2:13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Additional teacher time for well-being and learning support case management.</a:t>
            </a:r>
          </a:p>
          <a:p>
            <a:r>
              <a:rPr lang="en-US" sz="1200" b="0" i="0" kern="1200" dirty="0" smtClean="0">
                <a:solidFill>
                  <a:schemeClr val="tx1"/>
                </a:solidFill>
                <a:effectLst/>
                <a:latin typeface="+mn-lt"/>
                <a:ea typeface="+mn-ea"/>
                <a:cs typeface="+mn-cs"/>
              </a:rPr>
              <a:t>3/28/2018 1:23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Teaching principal extra release from class for admin requirements</a:t>
            </a:r>
          </a:p>
          <a:p>
            <a:r>
              <a:rPr lang="en-US" sz="1200" b="0" i="0" kern="1200" dirty="0" smtClean="0">
                <a:solidFill>
                  <a:schemeClr val="tx1"/>
                </a:solidFill>
                <a:effectLst/>
                <a:latin typeface="+mn-lt"/>
                <a:ea typeface="+mn-ea"/>
                <a:cs typeface="+mn-cs"/>
              </a:rPr>
              <a:t>3/28/2018 1:01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combination of a few areas. So far, I have used it for additional SASS time, time with a Business Manager, as well as releasing teachers and executive members to do various tasks that I assign them to do.</a:t>
            </a:r>
          </a:p>
          <a:p>
            <a:r>
              <a:rPr lang="en-US" sz="1200" b="0" i="0" kern="1200" dirty="0" smtClean="0">
                <a:solidFill>
                  <a:schemeClr val="tx1"/>
                </a:solidFill>
                <a:effectLst/>
                <a:latin typeface="+mn-lt"/>
                <a:ea typeface="+mn-ea"/>
                <a:cs typeface="+mn-cs"/>
              </a:rPr>
              <a:t>3/28/2018 12:59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Created a new SAO position (Principal Support) 2 days per week with flexibility for additional days depending on workload, projects and deadlines.</a:t>
            </a:r>
          </a:p>
          <a:p>
            <a:r>
              <a:rPr lang="en-US" sz="1200" b="0" i="0" kern="1200" dirty="0" smtClean="0">
                <a:solidFill>
                  <a:schemeClr val="tx1"/>
                </a:solidFill>
                <a:effectLst/>
                <a:latin typeface="+mn-lt"/>
                <a:ea typeface="+mn-ea"/>
                <a:cs typeface="+mn-cs"/>
              </a:rPr>
              <a:t>3/28/2018 12:39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Took staff to a two-day interstate conference to assist with planning &amp; consistency across the school</a:t>
            </a:r>
          </a:p>
          <a:p>
            <a:r>
              <a:rPr lang="en-US" sz="1200" b="0" i="0" kern="1200" dirty="0" smtClean="0">
                <a:solidFill>
                  <a:schemeClr val="tx1"/>
                </a:solidFill>
                <a:effectLst/>
                <a:latin typeface="+mn-lt"/>
                <a:ea typeface="+mn-ea"/>
                <a:cs typeface="+mn-cs"/>
              </a:rPr>
              <a:t>3/28/2018 12:16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 LMBR Byrne’s budget helps with SAP reports and unpacking finance </a:t>
            </a:r>
            <a:r>
              <a:rPr lang="en-US" sz="1200" b="0" i="0" kern="1200" dirty="0" err="1" smtClean="0">
                <a:solidFill>
                  <a:schemeClr val="tx1"/>
                </a:solidFill>
                <a:effectLst/>
                <a:latin typeface="+mn-lt"/>
                <a:ea typeface="+mn-ea"/>
                <a:cs typeface="+mn-cs"/>
              </a:rPr>
              <a:t>reports.Overview</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Reports,Employee</a:t>
            </a:r>
            <a:r>
              <a:rPr lang="en-US" sz="1200" b="0" i="0" kern="1200" dirty="0" smtClean="0">
                <a:solidFill>
                  <a:schemeClr val="tx1"/>
                </a:solidFill>
                <a:effectLst/>
                <a:latin typeface="+mn-lt"/>
                <a:ea typeface="+mn-ea"/>
                <a:cs typeface="+mn-cs"/>
              </a:rPr>
              <a:t> Cost Level reports </a:t>
            </a:r>
            <a:r>
              <a:rPr lang="en-US" sz="1200" b="0" i="0" kern="1200" dirty="0" err="1" smtClean="0">
                <a:solidFill>
                  <a:schemeClr val="tx1"/>
                </a:solidFill>
                <a:effectLst/>
                <a:latin typeface="+mn-lt"/>
                <a:ea typeface="+mn-ea"/>
                <a:cs typeface="+mn-cs"/>
              </a:rPr>
              <a:t>etc.I</a:t>
            </a:r>
            <a:r>
              <a:rPr lang="en-US" sz="1200" b="0" i="0" kern="1200" dirty="0" smtClean="0">
                <a:solidFill>
                  <a:schemeClr val="tx1"/>
                </a:solidFill>
                <a:effectLst/>
                <a:latin typeface="+mn-lt"/>
                <a:ea typeface="+mn-ea"/>
                <a:cs typeface="+mn-cs"/>
              </a:rPr>
              <a:t> am also using some of this $44,000 to release one DP to assist with finance and employing additional SASS time to help with organizing compliance.</a:t>
            </a:r>
          </a:p>
          <a:p>
            <a:r>
              <a:rPr lang="en-US" sz="1200" b="0" i="0" kern="1200" dirty="0" smtClean="0">
                <a:solidFill>
                  <a:schemeClr val="tx1"/>
                </a:solidFill>
                <a:effectLst/>
                <a:latin typeface="+mn-lt"/>
                <a:ea typeface="+mn-ea"/>
                <a:cs typeface="+mn-cs"/>
              </a:rPr>
              <a:t>3/28/2018 12:11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LAST to complete complex case management for students</a:t>
            </a:r>
          </a:p>
          <a:p>
            <a:r>
              <a:rPr lang="en-US" sz="1200" b="0" i="0" kern="1200" dirty="0" smtClean="0">
                <a:solidFill>
                  <a:schemeClr val="tx1"/>
                </a:solidFill>
                <a:effectLst/>
                <a:latin typeface="+mn-lt"/>
                <a:ea typeface="+mn-ea"/>
                <a:cs typeface="+mn-cs"/>
              </a:rPr>
              <a:t>3/28/2018 12:05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Supplemented GA allocation. Currently work in a school that needs lots of maintenance which I often do myself when my normal GA is not rostered on. Nothing like unblocking toilets or burying dead possums in a shirt and tie!</a:t>
            </a:r>
          </a:p>
          <a:p>
            <a:r>
              <a:rPr lang="en-US" sz="1200" b="0" i="0" kern="1200" dirty="0" smtClean="0">
                <a:solidFill>
                  <a:schemeClr val="tx1"/>
                </a:solidFill>
                <a:effectLst/>
                <a:latin typeface="+mn-lt"/>
                <a:ea typeface="+mn-ea"/>
                <a:cs typeface="+mn-cs"/>
              </a:rPr>
              <a:t>3/28/2018 11:19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Use it to release staff, teacher, member to do WHS, one day per week, and employ an additional SAO for one day per week</a:t>
            </a:r>
          </a:p>
          <a:p>
            <a:r>
              <a:rPr lang="en-US" sz="1200" b="0" i="0" kern="1200" dirty="0" smtClean="0">
                <a:solidFill>
                  <a:schemeClr val="tx1"/>
                </a:solidFill>
                <a:effectLst/>
                <a:latin typeface="+mn-lt"/>
                <a:ea typeface="+mn-ea"/>
                <a:cs typeface="+mn-cs"/>
              </a:rPr>
              <a:t>3/28/2018 11:09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mix Relief for Exec to monitor assessment data, SASS to ensure Child Protection paperwork is complete and do paperwork for W H &amp; S. SASS to attend LST meeting, do minutes and file paperwork </a:t>
            </a:r>
            <a:r>
              <a:rPr lang="en-US" sz="1200" b="0" i="0" kern="1200" dirty="0" err="1" smtClean="0">
                <a:solidFill>
                  <a:schemeClr val="tx1"/>
                </a:solidFill>
                <a:effectLst/>
                <a:latin typeface="+mn-lt"/>
                <a:ea typeface="+mn-ea"/>
                <a:cs typeface="+mn-cs"/>
              </a:rPr>
              <a:t>etc</a:t>
            </a:r>
            <a:r>
              <a:rPr lang="en-US" sz="1200" b="0" i="0" kern="1200" dirty="0" smtClean="0">
                <a:solidFill>
                  <a:schemeClr val="tx1"/>
                </a:solidFill>
                <a:effectLst/>
                <a:latin typeface="+mn-lt"/>
                <a:ea typeface="+mn-ea"/>
                <a:cs typeface="+mn-cs"/>
              </a:rPr>
              <a:t>,. Hired a retired PSL to assist with Annual report and to come in every 5 weeks to assist with milestones etc. Hire SAS to attend exec meetings and do minutes. Additional SASS as needed as compliance things come up - School profile. Vital that this resource remains flexible</a:t>
            </a:r>
          </a:p>
          <a:p>
            <a:r>
              <a:rPr lang="en-US" sz="1200" b="0" i="0" kern="1200" dirty="0" smtClean="0">
                <a:solidFill>
                  <a:schemeClr val="tx1"/>
                </a:solidFill>
                <a:effectLst/>
                <a:latin typeface="+mn-lt"/>
                <a:ea typeface="+mn-ea"/>
                <a:cs typeface="+mn-cs"/>
              </a:rPr>
              <a:t>3/28/2018 10:49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Marketing and Promotions officer</a:t>
            </a:r>
          </a:p>
          <a:p>
            <a:r>
              <a:rPr lang="en-US" sz="1200" b="0" i="0" kern="1200" dirty="0" smtClean="0">
                <a:solidFill>
                  <a:schemeClr val="tx1"/>
                </a:solidFill>
                <a:effectLst/>
                <a:latin typeface="+mn-lt"/>
                <a:ea typeface="+mn-ea"/>
                <a:cs typeface="+mn-cs"/>
              </a:rPr>
              <a:t>3/28/2018 10:14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a teaching Principal funding has been used to reduce my classroom teaching time and increase administrative time.</a:t>
            </a:r>
          </a:p>
          <a:p>
            <a:r>
              <a:rPr lang="en-US" sz="1200" b="0" i="0" kern="1200" dirty="0" smtClean="0">
                <a:solidFill>
                  <a:schemeClr val="tx1"/>
                </a:solidFill>
                <a:effectLst/>
                <a:latin typeface="+mn-lt"/>
                <a:ea typeface="+mn-ea"/>
                <a:cs typeface="+mn-cs"/>
              </a:rPr>
              <a:t>3/28/2018 10:07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combination of executive release and SASS employment and support. As a P2 and no Deputy this money will not be used to lighten the workload but to improve initiative's and programs for the students by developing leadership in the school by releasing executives which hopefully in return will benefit everyone and achieve higher level outcomes for all.</a:t>
            </a:r>
          </a:p>
          <a:p>
            <a:r>
              <a:rPr lang="en-US" sz="1200" b="0" i="0" kern="1200" dirty="0" smtClean="0">
                <a:solidFill>
                  <a:schemeClr val="tx1"/>
                </a:solidFill>
                <a:effectLst/>
                <a:latin typeface="+mn-lt"/>
                <a:ea typeface="+mn-ea"/>
                <a:cs typeface="+mn-cs"/>
              </a:rPr>
              <a:t>3/28/2018 9:42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money is used to employ another teacher to support me in my role by helping with all the admin and paperwork that I have to do and </a:t>
            </a:r>
            <a:r>
              <a:rPr lang="en-US" sz="1200" b="0" i="0" kern="1200" dirty="0" err="1" smtClean="0">
                <a:solidFill>
                  <a:schemeClr val="tx1"/>
                </a:solidFill>
                <a:effectLst/>
                <a:latin typeface="+mn-lt"/>
                <a:ea typeface="+mn-ea"/>
                <a:cs typeface="+mn-cs"/>
              </a:rPr>
              <a:t>organising</a:t>
            </a:r>
            <a:r>
              <a:rPr lang="en-US" sz="1200" b="0" i="0" kern="1200" dirty="0" smtClean="0">
                <a:solidFill>
                  <a:schemeClr val="tx1"/>
                </a:solidFill>
                <a:effectLst/>
                <a:latin typeface="+mn-lt"/>
                <a:ea typeface="+mn-ea"/>
                <a:cs typeface="+mn-cs"/>
              </a:rPr>
              <a:t> this on One Drive etc.</a:t>
            </a:r>
          </a:p>
          <a:p>
            <a:r>
              <a:rPr lang="en-US" sz="1200" b="0" i="0" kern="1200" dirty="0" smtClean="0">
                <a:solidFill>
                  <a:schemeClr val="tx1"/>
                </a:solidFill>
                <a:effectLst/>
                <a:latin typeface="+mn-lt"/>
                <a:ea typeface="+mn-ea"/>
                <a:cs typeface="+mn-cs"/>
              </a:rPr>
              <a:t>3/28/2018 9:33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Teaching Principal to complete administrative tasks.</a:t>
            </a:r>
          </a:p>
          <a:p>
            <a:r>
              <a:rPr lang="en-US" sz="1200" b="0" i="0" kern="1200" dirty="0" smtClean="0">
                <a:solidFill>
                  <a:schemeClr val="tx1"/>
                </a:solidFill>
                <a:effectLst/>
                <a:latin typeface="+mn-lt"/>
                <a:ea typeface="+mn-ea"/>
                <a:cs typeface="+mn-cs"/>
              </a:rPr>
              <a:t>3/28/2018 8:43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Creation of a SAS (SAO) role that assists with W&amp;S, compliance tools such as the gathering of material for </a:t>
            </a:r>
            <a:r>
              <a:rPr lang="en-US" sz="1200" b="0" i="0" kern="1200" dirty="0" err="1" smtClean="0">
                <a:solidFill>
                  <a:schemeClr val="tx1"/>
                </a:solidFill>
                <a:effectLst/>
                <a:latin typeface="+mn-lt"/>
                <a:ea typeface="+mn-ea"/>
                <a:cs typeface="+mn-cs"/>
              </a:rPr>
              <a:t>AtZ</a:t>
            </a:r>
            <a:r>
              <a:rPr lang="en-US" sz="1200" b="0" i="0" kern="1200" dirty="0" smtClean="0">
                <a:solidFill>
                  <a:schemeClr val="tx1"/>
                </a:solidFill>
                <a:effectLst/>
                <a:latin typeface="+mn-lt"/>
                <a:ea typeface="+mn-ea"/>
                <a:cs typeface="+mn-cs"/>
              </a:rPr>
              <a:t> tool and registers for compliance training, school </a:t>
            </a:r>
            <a:r>
              <a:rPr lang="en-US" sz="1200" b="0" i="0" kern="1200" dirty="0" err="1" smtClean="0">
                <a:solidFill>
                  <a:schemeClr val="tx1"/>
                </a:solidFill>
                <a:effectLst/>
                <a:latin typeface="+mn-lt"/>
                <a:ea typeface="+mn-ea"/>
                <a:cs typeface="+mn-cs"/>
              </a:rPr>
              <a:t>calender</a:t>
            </a:r>
            <a:r>
              <a:rPr lang="en-US" sz="1200" b="0" i="0" kern="1200" dirty="0" smtClean="0">
                <a:solidFill>
                  <a:schemeClr val="tx1"/>
                </a:solidFill>
                <a:effectLst/>
                <a:latin typeface="+mn-lt"/>
                <a:ea typeface="+mn-ea"/>
                <a:cs typeface="+mn-cs"/>
              </a:rPr>
              <a:t> and website.</a:t>
            </a:r>
          </a:p>
          <a:p>
            <a:r>
              <a:rPr lang="en-US" sz="1200" b="0" i="0" kern="1200" dirty="0" smtClean="0">
                <a:solidFill>
                  <a:schemeClr val="tx1"/>
                </a:solidFill>
                <a:effectLst/>
                <a:latin typeface="+mn-lt"/>
                <a:ea typeface="+mn-ea"/>
                <a:cs typeface="+mn-cs"/>
              </a:rPr>
              <a:t>3/28/2018 8:38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Being a new principal, I am not sure what I can give to others to do. I am using the funds on staff wellbeing / mental strength training and whole school PD days.</a:t>
            </a:r>
          </a:p>
          <a:p>
            <a:r>
              <a:rPr lang="en-US" sz="1200" b="0" i="0" kern="1200" dirty="0" smtClean="0">
                <a:solidFill>
                  <a:schemeClr val="tx1"/>
                </a:solidFill>
                <a:effectLst/>
                <a:latin typeface="+mn-lt"/>
                <a:ea typeface="+mn-ea"/>
                <a:cs typeface="+mn-cs"/>
              </a:rPr>
              <a:t>3/28/2018 8:19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Paying for an extra AP who can deal with wellbeing and </a:t>
            </a:r>
            <a:r>
              <a:rPr lang="en-US" sz="1200" b="0" i="0" kern="1200" dirty="0" err="1" smtClean="0">
                <a:solidFill>
                  <a:schemeClr val="tx1"/>
                </a:solidFill>
                <a:effectLst/>
                <a:latin typeface="+mn-lt"/>
                <a:ea typeface="+mn-ea"/>
                <a:cs typeface="+mn-cs"/>
              </a:rPr>
              <a:t>behaviour</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3/28/2018 8:06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Creation of executive role</a:t>
            </a:r>
          </a:p>
          <a:p>
            <a:r>
              <a:rPr lang="en-US" sz="1200" b="0" i="0" kern="1200" dirty="0" smtClean="0">
                <a:solidFill>
                  <a:schemeClr val="tx1"/>
                </a:solidFill>
                <a:effectLst/>
                <a:latin typeface="+mn-lt"/>
                <a:ea typeface="+mn-ea"/>
                <a:cs typeface="+mn-cs"/>
              </a:rPr>
              <a:t>3/28/2018 8:05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Help to partially fund a classroom teacher (.02) to allow for smaller teaching cohorts. Allowed a day where we could break into a k-2 group and a 3-6 group.</a:t>
            </a:r>
          </a:p>
          <a:p>
            <a:r>
              <a:rPr lang="en-US" sz="1200" b="0" i="0" kern="1200" dirty="0" smtClean="0">
                <a:solidFill>
                  <a:schemeClr val="tx1"/>
                </a:solidFill>
                <a:effectLst/>
                <a:latin typeface="+mn-lt"/>
                <a:ea typeface="+mn-ea"/>
                <a:cs typeface="+mn-cs"/>
              </a:rPr>
              <a:t>3/28/2018 7:58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Due to staffing issues in the school this year (awaiting replacement of SAM, SAO reluctantly relieving) I have been unable to use funds to date. HR have not yet moved on replacement nor advised I can proceed despite vacancy occurring at end of 2017. Would normally have used on SASS</a:t>
            </a:r>
          </a:p>
          <a:p>
            <a:r>
              <a:rPr lang="en-US" sz="1200" b="0" i="0" kern="1200" dirty="0" smtClean="0">
                <a:solidFill>
                  <a:schemeClr val="tx1"/>
                </a:solidFill>
                <a:effectLst/>
                <a:latin typeface="+mn-lt"/>
                <a:ea typeface="+mn-ea"/>
                <a:cs typeface="+mn-cs"/>
              </a:rPr>
              <a:t>3/28/2018 7:58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Put it into staffing to split my K-2 and 3-6. This is the best way for me to keep my stress levels down.</a:t>
            </a:r>
          </a:p>
          <a:p>
            <a:r>
              <a:rPr lang="en-US" sz="1200" b="0" i="0" kern="1200" dirty="0" smtClean="0">
                <a:solidFill>
                  <a:schemeClr val="tx1"/>
                </a:solidFill>
                <a:effectLst/>
                <a:latin typeface="+mn-lt"/>
                <a:ea typeface="+mn-ea"/>
                <a:cs typeface="+mn-cs"/>
              </a:rPr>
              <a:t>3/28/2018 7:52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used the funds for 1 Day SASS and 1 teacher day to relieve my DP off class to assist with administrative duties</a:t>
            </a:r>
          </a:p>
          <a:p>
            <a:r>
              <a:rPr lang="en-US" sz="1200" b="0" i="0" kern="1200" dirty="0" smtClean="0">
                <a:solidFill>
                  <a:schemeClr val="tx1"/>
                </a:solidFill>
                <a:effectLst/>
                <a:latin typeface="+mn-lt"/>
                <a:ea typeface="+mn-ea"/>
                <a:cs typeface="+mn-cs"/>
              </a:rPr>
              <a:t>3/28/2018 7:33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second teacher one day per fortnight, sometimes releasing the principal</a:t>
            </a:r>
          </a:p>
          <a:p>
            <a:r>
              <a:rPr lang="en-US" sz="1200" b="0" i="0" kern="1200" dirty="0" smtClean="0">
                <a:solidFill>
                  <a:schemeClr val="tx1"/>
                </a:solidFill>
                <a:effectLst/>
                <a:latin typeface="+mn-lt"/>
                <a:ea typeface="+mn-ea"/>
                <a:cs typeface="+mn-cs"/>
              </a:rPr>
              <a:t>3/28/2018 7:20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Would be good if I could tick more than one box. Second teacher </a:t>
            </a:r>
            <a:r>
              <a:rPr lang="en-US" sz="1200" b="0" i="0" kern="1200" dirty="0" err="1" smtClean="0">
                <a:solidFill>
                  <a:schemeClr val="tx1"/>
                </a:solidFill>
                <a:effectLst/>
                <a:latin typeface="+mn-lt"/>
                <a:ea typeface="+mn-ea"/>
                <a:cs typeface="+mn-cs"/>
              </a:rPr>
              <a:t>employement</a:t>
            </a:r>
            <a:r>
              <a:rPr lang="en-US" sz="1200" b="0" i="0" kern="1200" dirty="0" smtClean="0">
                <a:solidFill>
                  <a:schemeClr val="tx1"/>
                </a:solidFill>
                <a:effectLst/>
                <a:latin typeface="+mn-lt"/>
                <a:ea typeface="+mn-ea"/>
                <a:cs typeface="+mn-cs"/>
              </a:rPr>
              <a:t> to release TP, second teacher release and SASS.</a:t>
            </a:r>
          </a:p>
          <a:p>
            <a:r>
              <a:rPr lang="en-US" sz="1200" b="0" i="0" kern="1200" dirty="0" smtClean="0">
                <a:solidFill>
                  <a:schemeClr val="tx1"/>
                </a:solidFill>
                <a:effectLst/>
                <a:latin typeface="+mn-lt"/>
                <a:ea typeface="+mn-ea"/>
                <a:cs typeface="+mn-cs"/>
              </a:rPr>
              <a:t>3/28/2018 7:05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Employed a recently retired principal to support me in writing policies and school procedures. She works 1 day a fortnight.</a:t>
            </a:r>
          </a:p>
          <a:p>
            <a:r>
              <a:rPr lang="en-US" sz="1200" b="0" i="0" kern="1200" dirty="0" smtClean="0">
                <a:solidFill>
                  <a:schemeClr val="tx1"/>
                </a:solidFill>
                <a:effectLst/>
                <a:latin typeface="+mn-lt"/>
                <a:ea typeface="+mn-ea"/>
                <a:cs typeface="+mn-cs"/>
              </a:rPr>
              <a:t>3/28/2018 6:56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addition to an AP being off class this year with QTSS funding (part time) in a DP role/instructional leader, the same person is given extra days to work with me on 'big ticket' items...Annual Report, School Plan </a:t>
            </a:r>
            <a:r>
              <a:rPr lang="en-US" sz="1200" b="0" i="0" kern="1200" dirty="0" err="1" smtClean="0">
                <a:solidFill>
                  <a:schemeClr val="tx1"/>
                </a:solidFill>
                <a:effectLst/>
                <a:latin typeface="+mn-lt"/>
                <a:ea typeface="+mn-ea"/>
                <a:cs typeface="+mn-cs"/>
              </a:rPr>
              <a:t>etc</a:t>
            </a:r>
            <a:r>
              <a:rPr lang="en-US" sz="1200" b="0" i="0" kern="1200" dirty="0" smtClean="0">
                <a:solidFill>
                  <a:schemeClr val="tx1"/>
                </a:solidFill>
                <a:effectLst/>
                <a:latin typeface="+mn-lt"/>
                <a:ea typeface="+mn-ea"/>
                <a:cs typeface="+mn-cs"/>
              </a:rPr>
              <a:t> etc...</a:t>
            </a:r>
          </a:p>
          <a:p>
            <a:r>
              <a:rPr lang="en-US" sz="1200" b="0" i="0" kern="1200" dirty="0" smtClean="0">
                <a:solidFill>
                  <a:schemeClr val="tx1"/>
                </a:solidFill>
                <a:effectLst/>
                <a:latin typeface="+mn-lt"/>
                <a:ea typeface="+mn-ea"/>
                <a:cs typeface="+mn-cs"/>
              </a:rPr>
              <a:t>3/28/2018 6:40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Flexible mix of above</a:t>
            </a:r>
          </a:p>
          <a:p>
            <a:r>
              <a:rPr lang="en-US" sz="1200" b="0" i="0" kern="1200" dirty="0" smtClean="0">
                <a:solidFill>
                  <a:schemeClr val="tx1"/>
                </a:solidFill>
                <a:effectLst/>
                <a:latin typeface="+mn-lt"/>
                <a:ea typeface="+mn-ea"/>
                <a:cs typeface="+mn-cs"/>
              </a:rPr>
              <a:t>3/28/2018 6:02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Use of funds for addition admin release when I can find available casual teachers. Extra money is good if you can find appropriate/available staff, especially in small schools where distance is an issue.</a:t>
            </a:r>
          </a:p>
          <a:p>
            <a:r>
              <a:rPr lang="en-US" sz="1200" b="0" i="0" kern="1200" dirty="0" smtClean="0">
                <a:solidFill>
                  <a:schemeClr val="tx1"/>
                </a:solidFill>
                <a:effectLst/>
                <a:latin typeface="+mn-lt"/>
                <a:ea typeface="+mn-ea"/>
                <a:cs typeface="+mn-cs"/>
              </a:rPr>
              <a:t>3/28/2018 12:14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CLO Communications Rep 2 days a week - I throw far more than $11000 at the project that is such a massive support</a:t>
            </a:r>
          </a:p>
          <a:p>
            <a:r>
              <a:rPr lang="en-US" sz="1200" b="0" i="0" kern="1200" dirty="0" smtClean="0">
                <a:solidFill>
                  <a:schemeClr val="tx1"/>
                </a:solidFill>
                <a:effectLst/>
                <a:latin typeface="+mn-lt"/>
                <a:ea typeface="+mn-ea"/>
                <a:cs typeface="+mn-cs"/>
              </a:rPr>
              <a:t>3/27/2018 11:57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Part for extra sass time and some for casual business manager</a:t>
            </a:r>
          </a:p>
          <a:p>
            <a:r>
              <a:rPr lang="en-US" sz="1200" b="0" i="0" kern="1200" dirty="0" smtClean="0">
                <a:solidFill>
                  <a:schemeClr val="tx1"/>
                </a:solidFill>
                <a:effectLst/>
                <a:latin typeface="+mn-lt"/>
                <a:ea typeface="+mn-ea"/>
                <a:cs typeface="+mn-cs"/>
              </a:rPr>
              <a:t>3/27/2018 10:53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 leader/Teacher mentor</a:t>
            </a:r>
          </a:p>
          <a:p>
            <a:r>
              <a:rPr lang="en-US" sz="1200" b="0" i="0" kern="1200" dirty="0" smtClean="0">
                <a:solidFill>
                  <a:schemeClr val="tx1"/>
                </a:solidFill>
                <a:effectLst/>
                <a:latin typeface="+mn-lt"/>
                <a:ea typeface="+mn-ea"/>
                <a:cs typeface="+mn-cs"/>
              </a:rPr>
              <a:t>3/27/2018 10:47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time for myself - teaching principal - executive of one, to top up to the 0.2 executive entitlement that a school my size does not qualify for.TP1s and 2s as well as EECs have missed out yet again. This funding has been distributed top down as is everything else. Now big schools can further distribute their </a:t>
            </a:r>
            <a:r>
              <a:rPr lang="en-US" sz="1200" b="0" i="0" kern="1200" dirty="0" err="1" smtClean="0">
                <a:solidFill>
                  <a:schemeClr val="tx1"/>
                </a:solidFill>
                <a:effectLst/>
                <a:latin typeface="+mn-lt"/>
                <a:ea typeface="+mn-ea"/>
                <a:cs typeface="+mn-cs"/>
              </a:rPr>
              <a:t>responsiblities</a:t>
            </a:r>
            <a:r>
              <a:rPr lang="en-US" sz="1200" b="0" i="0" kern="1200" dirty="0" smtClean="0">
                <a:solidFill>
                  <a:schemeClr val="tx1"/>
                </a:solidFill>
                <a:effectLst/>
                <a:latin typeface="+mn-lt"/>
                <a:ea typeface="+mn-ea"/>
                <a:cs typeface="+mn-cs"/>
              </a:rPr>
              <a:t> to reduce their roles with no thought to the complexity of the roles of small school principals. Schools my size get an allocation of 36 days per year executive entitlement. EECs are also heavily disadvantaged, due to having no student enrolment. Principals in my area are becoming more </a:t>
            </a:r>
            <a:r>
              <a:rPr lang="en-US" sz="1200" b="0" i="0" kern="1200" dirty="0" err="1" smtClean="0">
                <a:solidFill>
                  <a:schemeClr val="tx1"/>
                </a:solidFill>
                <a:effectLst/>
                <a:latin typeface="+mn-lt"/>
                <a:ea typeface="+mn-ea"/>
                <a:cs typeface="+mn-cs"/>
              </a:rPr>
              <a:t>disolussioned</a:t>
            </a:r>
            <a:r>
              <a:rPr lang="en-US" sz="1200" b="0" i="0" kern="1200" dirty="0" smtClean="0">
                <a:solidFill>
                  <a:schemeClr val="tx1"/>
                </a:solidFill>
                <a:effectLst/>
                <a:latin typeface="+mn-lt"/>
                <a:ea typeface="+mn-ea"/>
                <a:cs typeface="+mn-cs"/>
              </a:rPr>
              <a:t> with the representation of the PPA on our behalf. We pay the same fees as all other principals yet the representation is imbalanced. We have a dual role with excessive amounts of complexity, especially since the rollout of all of the reforms over the last 5 years. We feel incredibly disrespected when we hear that big schools now get up to $100 000 extra per annum when we get the base rate of just over $11 000. We do the job of ALL executive, not just the principal. We still have to undertake EV, NESA visits, be instructional leaders, curriculum drivers, H &amp; S officers, constantly fight battles with assets due to our aging and broken down facilities that we are also not funded adequately for, the list goes on. We would be quite happy with funding that would allow us to have 2 fully funded days of admin time rather than having to scrimp and save to buy time. This would be a positive response if true exploration of 'complexity' and conditions for small school principals had been considered. What is on the cards in the next 5 years is mass burnout in our schools and our successors will be beginning teachers not experienced executive. Our schools deserve better and so do we.</a:t>
            </a:r>
          </a:p>
          <a:p>
            <a:r>
              <a:rPr lang="en-US" sz="1200" b="0" i="0" kern="1200" dirty="0" smtClean="0">
                <a:solidFill>
                  <a:schemeClr val="tx1"/>
                </a:solidFill>
                <a:effectLst/>
                <a:latin typeface="+mn-lt"/>
                <a:ea typeface="+mn-ea"/>
                <a:cs typeface="+mn-cs"/>
              </a:rPr>
              <a:t>3/27/2018 10:40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for myself</a:t>
            </a:r>
          </a:p>
          <a:p>
            <a:r>
              <a:rPr lang="en-US" sz="1200" b="0" i="0" kern="1200" dirty="0" smtClean="0">
                <a:solidFill>
                  <a:schemeClr val="tx1"/>
                </a:solidFill>
                <a:effectLst/>
                <a:latin typeface="+mn-lt"/>
                <a:ea typeface="+mn-ea"/>
                <a:cs typeface="+mn-cs"/>
              </a:rPr>
              <a:t>3/27/2018 9:35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Assisted to employ Deputy Principal so focus could shift to quality teaching and learning</a:t>
            </a:r>
          </a:p>
          <a:p>
            <a:r>
              <a:rPr lang="en-US" sz="1200" b="0" i="0" kern="1200" dirty="0" smtClean="0">
                <a:solidFill>
                  <a:schemeClr val="tx1"/>
                </a:solidFill>
                <a:effectLst/>
                <a:latin typeface="+mn-lt"/>
                <a:ea typeface="+mn-ea"/>
                <a:cs typeface="+mn-cs"/>
              </a:rPr>
              <a:t>3/27/2018 9:35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haven't used it as yet because I am newly appointed in week 5 and I keep hearing differing opinions of how I can use this. I am meeting with my director tomorrow. I would like to use it for SASS but I don't have access to an available SASS with skills in IT, website and office that I require. I will probably use it for 1/2 day release for me if able.</a:t>
            </a:r>
          </a:p>
          <a:p>
            <a:r>
              <a:rPr lang="en-US" sz="1200" b="0" i="0" kern="1200" dirty="0" smtClean="0">
                <a:solidFill>
                  <a:schemeClr val="tx1"/>
                </a:solidFill>
                <a:effectLst/>
                <a:latin typeface="+mn-lt"/>
                <a:ea typeface="+mn-ea"/>
                <a:cs typeface="+mn-cs"/>
              </a:rPr>
              <a:t>3/27/2018 9:33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Combination of SASS and exec release</a:t>
            </a:r>
          </a:p>
          <a:p>
            <a:r>
              <a:rPr lang="en-US" sz="1200" b="0" i="0" kern="1200" dirty="0" smtClean="0">
                <a:solidFill>
                  <a:schemeClr val="tx1"/>
                </a:solidFill>
                <a:effectLst/>
                <a:latin typeface="+mn-lt"/>
                <a:ea typeface="+mn-ea"/>
                <a:cs typeface="+mn-cs"/>
              </a:rPr>
              <a:t>3/27/2018 9:19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Have yet to use due to busy start of year planning to share with a nearby school to train a teacher or SASS to complete some of the constant admin tasks. Issue has been need to actually train someone which takes a lot of time actually more time than it actually takes to do the task.</a:t>
            </a:r>
          </a:p>
          <a:p>
            <a:r>
              <a:rPr lang="en-US" sz="1200" b="0" i="0" kern="1200" dirty="0" smtClean="0">
                <a:solidFill>
                  <a:schemeClr val="tx1"/>
                </a:solidFill>
                <a:effectLst/>
                <a:latin typeface="+mn-lt"/>
                <a:ea typeface="+mn-ea"/>
                <a:cs typeface="+mn-cs"/>
              </a:rPr>
              <a:t>3/27/2018 9:08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Teacher skilled in ICT to manage website </a:t>
            </a:r>
            <a:r>
              <a:rPr lang="en-US" sz="1200" b="0" i="0" kern="1200" dirty="0" err="1" smtClean="0">
                <a:solidFill>
                  <a:schemeClr val="tx1"/>
                </a:solidFill>
                <a:effectLst/>
                <a:latin typeface="+mn-lt"/>
                <a:ea typeface="+mn-ea"/>
                <a:cs typeface="+mn-cs"/>
              </a:rPr>
              <a:t>PBL,update</a:t>
            </a:r>
            <a:r>
              <a:rPr lang="en-US" sz="1200" b="0" i="0" kern="1200" dirty="0" smtClean="0">
                <a:solidFill>
                  <a:schemeClr val="tx1"/>
                </a:solidFill>
                <a:effectLst/>
                <a:latin typeface="+mn-lt"/>
                <a:ea typeface="+mn-ea"/>
                <a:cs typeface="+mn-cs"/>
              </a:rPr>
              <a:t> policies and other ICT as required</a:t>
            </a:r>
          </a:p>
          <a:p>
            <a:r>
              <a:rPr lang="en-US" sz="1200" b="0" i="0" kern="1200" dirty="0" smtClean="0">
                <a:solidFill>
                  <a:schemeClr val="tx1"/>
                </a:solidFill>
                <a:effectLst/>
                <a:latin typeface="+mn-lt"/>
                <a:ea typeface="+mn-ea"/>
                <a:cs typeface="+mn-cs"/>
              </a:rPr>
              <a:t>3/27/2018 9:08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teaching principal</a:t>
            </a:r>
          </a:p>
          <a:p>
            <a:r>
              <a:rPr lang="en-US" sz="1200" b="0" i="0" kern="1200" dirty="0" smtClean="0">
                <a:solidFill>
                  <a:schemeClr val="tx1"/>
                </a:solidFill>
                <a:effectLst/>
                <a:latin typeface="+mn-lt"/>
                <a:ea typeface="+mn-ea"/>
                <a:cs typeface="+mn-cs"/>
              </a:rPr>
              <a:t>3/27/2018 8:38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My funding was used to give me 'some' time off class. As a TP2, I do not get a FTE 0.2 day off class to complete my duties a principal so I put the money towards time for me to address the same issues that all other principals face daily who are off class 5 days per week.</a:t>
            </a:r>
          </a:p>
          <a:p>
            <a:r>
              <a:rPr lang="en-US" sz="1200" b="0" i="0" kern="1200" dirty="0" smtClean="0">
                <a:solidFill>
                  <a:schemeClr val="tx1"/>
                </a:solidFill>
                <a:effectLst/>
                <a:latin typeface="+mn-lt"/>
                <a:ea typeface="+mn-ea"/>
                <a:cs typeface="+mn-cs"/>
              </a:rPr>
              <a:t>3/27/2018 8:36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Mentor/Coach and quality professional learning</a:t>
            </a:r>
          </a:p>
          <a:p>
            <a:r>
              <a:rPr lang="en-US" sz="1200" b="0" i="0" kern="1200" dirty="0" smtClean="0">
                <a:solidFill>
                  <a:schemeClr val="tx1"/>
                </a:solidFill>
                <a:effectLst/>
                <a:latin typeface="+mn-lt"/>
                <a:ea typeface="+mn-ea"/>
                <a:cs typeface="+mn-cs"/>
              </a:rPr>
              <a:t>3/27/2018 8:23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employed on occasion a recently retired principal at a CRT level salary to assist without WHS, ASR &amp; more. Additionally some overtime for the SAM &amp; a couple of SAO days.</a:t>
            </a:r>
          </a:p>
          <a:p>
            <a:r>
              <a:rPr lang="en-US" sz="1200" b="0" i="0" kern="1200" dirty="0" smtClean="0">
                <a:solidFill>
                  <a:schemeClr val="tx1"/>
                </a:solidFill>
                <a:effectLst/>
                <a:latin typeface="+mn-lt"/>
                <a:ea typeface="+mn-ea"/>
                <a:cs typeface="+mn-cs"/>
              </a:rPr>
              <a:t>3/27/2018 8:18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Consultant re WHS</a:t>
            </a:r>
          </a:p>
          <a:p>
            <a:r>
              <a:rPr lang="en-US" sz="1200" b="0" i="0" kern="1200" dirty="0" smtClean="0">
                <a:solidFill>
                  <a:schemeClr val="tx1"/>
                </a:solidFill>
                <a:effectLst/>
                <a:latin typeface="+mn-lt"/>
                <a:ea typeface="+mn-ea"/>
                <a:cs typeface="+mn-cs"/>
              </a:rPr>
              <a:t>3/27/2018 8:13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Employed GA to manage WHS compliance</a:t>
            </a:r>
          </a:p>
          <a:p>
            <a:r>
              <a:rPr lang="en-US" sz="1200" b="0" i="0" kern="1200" dirty="0" smtClean="0">
                <a:solidFill>
                  <a:schemeClr val="tx1"/>
                </a:solidFill>
                <a:effectLst/>
                <a:latin typeface="+mn-lt"/>
                <a:ea typeface="+mn-ea"/>
                <a:cs typeface="+mn-cs"/>
              </a:rPr>
              <a:t>3/27/2018 8:12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Employment of retired Principal to assist with major strategy development &amp; responses to never ending Departmental demands</a:t>
            </a:r>
          </a:p>
          <a:p>
            <a:r>
              <a:rPr lang="en-US" sz="1200" b="0" i="0" kern="1200" dirty="0" smtClean="0">
                <a:solidFill>
                  <a:schemeClr val="tx1"/>
                </a:solidFill>
                <a:effectLst/>
                <a:latin typeface="+mn-lt"/>
                <a:ea typeface="+mn-ea"/>
                <a:cs typeface="+mn-cs"/>
              </a:rPr>
              <a:t>3/27/2018 8:10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a teaching Principal the funds have been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and targeted to release either myself, an AP or SASS staff to complete identified administrative tasks.</a:t>
            </a:r>
          </a:p>
          <a:p>
            <a:r>
              <a:rPr lang="en-US" sz="1200" b="0" i="0" kern="1200" dirty="0" smtClean="0">
                <a:solidFill>
                  <a:schemeClr val="tx1"/>
                </a:solidFill>
                <a:effectLst/>
                <a:latin typeface="+mn-lt"/>
                <a:ea typeface="+mn-ea"/>
                <a:cs typeface="+mn-cs"/>
              </a:rPr>
              <a:t>3/27/2018 8:08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Instructional leader to lead learning intentions and success criteria. As I have no DP. And extra sass time as my school Dropped by 10 students and we lost 2.5 days sass time.</a:t>
            </a:r>
          </a:p>
          <a:p>
            <a:r>
              <a:rPr lang="en-US" sz="1200" b="0" i="0" kern="1200" dirty="0" smtClean="0">
                <a:solidFill>
                  <a:schemeClr val="tx1"/>
                </a:solidFill>
                <a:effectLst/>
                <a:latin typeface="+mn-lt"/>
                <a:ea typeface="+mn-ea"/>
                <a:cs typeface="+mn-cs"/>
              </a:rPr>
              <a:t>3/27/2018 8:04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site manager (unfortunately only 2 days a week) who is dealing with Menzies, liaising with the GA, reviewing WHS practices, updating emergency plans, meeting with AMU, monitoring building and maintenance issues...all the jobs that take me away from leading curriculum.</a:t>
            </a:r>
          </a:p>
          <a:p>
            <a:r>
              <a:rPr lang="en-US" sz="1200" b="0" i="0" kern="1200" dirty="0" smtClean="0">
                <a:solidFill>
                  <a:schemeClr val="tx1"/>
                </a:solidFill>
                <a:effectLst/>
                <a:latin typeface="+mn-lt"/>
                <a:ea typeface="+mn-ea"/>
                <a:cs typeface="+mn-cs"/>
              </a:rPr>
              <a:t>3/27/2018 8:03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Funds were used to provide additional release time for myself to address my workload</a:t>
            </a:r>
          </a:p>
          <a:p>
            <a:r>
              <a:rPr lang="en-US" sz="1200" b="0" i="0" kern="1200" dirty="0" smtClean="0">
                <a:solidFill>
                  <a:schemeClr val="tx1"/>
                </a:solidFill>
                <a:effectLst/>
                <a:latin typeface="+mn-lt"/>
                <a:ea typeface="+mn-ea"/>
                <a:cs typeface="+mn-cs"/>
              </a:rPr>
              <a:t>3/27/2018 7:59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hired an experienced teacher, </a:t>
            </a:r>
            <a:r>
              <a:rPr lang="en-US" sz="1200" b="0" i="0" kern="1200" dirty="0" err="1" smtClean="0">
                <a:solidFill>
                  <a:schemeClr val="tx1"/>
                </a:solidFill>
                <a:effectLst/>
                <a:latin typeface="+mn-lt"/>
                <a:ea typeface="+mn-ea"/>
                <a:cs typeface="+mn-cs"/>
              </a:rPr>
              <a:t>exprincipal</a:t>
            </a:r>
            <a:r>
              <a:rPr lang="en-US" sz="1200" b="0" i="0" kern="1200" dirty="0" smtClean="0">
                <a:solidFill>
                  <a:schemeClr val="tx1"/>
                </a:solidFill>
                <a:effectLst/>
                <a:latin typeface="+mn-lt"/>
                <a:ea typeface="+mn-ea"/>
                <a:cs typeface="+mn-cs"/>
              </a:rPr>
              <a:t> and ex director to help with my school plan, milestones by collecting information and evidence and A-Z policies. I have also hired a SASS support for 4 hours per week to file, type up notes and letters and general di bits and pieces that I would do that is time consuming red tape.</a:t>
            </a:r>
          </a:p>
          <a:p>
            <a:r>
              <a:rPr lang="en-US" sz="1200" b="0" i="0" kern="1200" dirty="0" smtClean="0">
                <a:solidFill>
                  <a:schemeClr val="tx1"/>
                </a:solidFill>
                <a:effectLst/>
                <a:latin typeface="+mn-lt"/>
                <a:ea typeface="+mn-ea"/>
                <a:cs typeface="+mn-cs"/>
              </a:rPr>
              <a:t>3/27/2018 7:58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used some funds to top up an off class teacher to a DP and the balance for a personal assistant (SASS) for six hours a week. The personal assistant works with me from 7am to 9am 3 days a week. She helps me by typing up minutes, filing, collating staff lists for compliance tasks and monitoring student attendance.</a:t>
            </a:r>
          </a:p>
          <a:p>
            <a:r>
              <a:rPr lang="en-US" sz="1200" b="0" i="0" kern="1200" dirty="0" smtClean="0">
                <a:solidFill>
                  <a:schemeClr val="tx1"/>
                </a:solidFill>
                <a:effectLst/>
                <a:latin typeface="+mn-lt"/>
                <a:ea typeface="+mn-ea"/>
                <a:cs typeface="+mn-cs"/>
              </a:rPr>
              <a:t>3/27/2018 7:57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Maintenance/WHS staffing - retired principal Wellbeing workshops Additional release for AP to assist with LST and student welfare</a:t>
            </a:r>
          </a:p>
          <a:p>
            <a:r>
              <a:rPr lang="en-US" sz="1200" b="0" i="0" kern="1200" dirty="0" smtClean="0">
                <a:solidFill>
                  <a:schemeClr val="tx1"/>
                </a:solidFill>
                <a:effectLst/>
                <a:latin typeface="+mn-lt"/>
                <a:ea typeface="+mn-ea"/>
                <a:cs typeface="+mn-cs"/>
              </a:rPr>
              <a:t>3/27/2018 7:55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Combine the principal support money with other funding sources to employ and Child Wellbeing Officer who provides support in case </a:t>
            </a:r>
            <a:r>
              <a:rPr lang="en-US" sz="1200" b="0" i="0" kern="1200" dirty="0" err="1" smtClean="0">
                <a:solidFill>
                  <a:schemeClr val="tx1"/>
                </a:solidFill>
                <a:effectLst/>
                <a:latin typeface="+mn-lt"/>
                <a:ea typeface="+mn-ea"/>
                <a:cs typeface="+mn-cs"/>
              </a:rPr>
              <a:t>co-ordinating</a:t>
            </a:r>
            <a:r>
              <a:rPr lang="en-US" sz="1200" b="0" i="0" kern="1200" dirty="0" smtClean="0">
                <a:solidFill>
                  <a:schemeClr val="tx1"/>
                </a:solidFill>
                <a:effectLst/>
                <a:latin typeface="+mn-lt"/>
                <a:ea typeface="+mn-ea"/>
                <a:cs typeface="+mn-cs"/>
              </a:rPr>
              <a:t> complex students and their families. This includes liaising with </a:t>
            </a:r>
            <a:r>
              <a:rPr lang="en-US" sz="1200" b="0" i="0" kern="1200" dirty="0" err="1" smtClean="0">
                <a:solidFill>
                  <a:schemeClr val="tx1"/>
                </a:solidFill>
                <a:effectLst/>
                <a:latin typeface="+mn-lt"/>
                <a:ea typeface="+mn-ea"/>
                <a:cs typeface="+mn-cs"/>
              </a:rPr>
              <a:t>FaCS</a:t>
            </a:r>
            <a:r>
              <a:rPr lang="en-US" sz="1200" b="0" i="0" kern="1200" dirty="0" smtClean="0">
                <a:solidFill>
                  <a:schemeClr val="tx1"/>
                </a:solidFill>
                <a:effectLst/>
                <a:latin typeface="+mn-lt"/>
                <a:ea typeface="+mn-ea"/>
                <a:cs typeface="+mn-cs"/>
              </a:rPr>
              <a:t>, FRS, CWU, HSLOs, allied health professionals and supporting student attendance. Roles include </a:t>
            </a:r>
            <a:r>
              <a:rPr lang="en-US" sz="1200" b="0" i="0" kern="1200" dirty="0" err="1" smtClean="0">
                <a:solidFill>
                  <a:schemeClr val="tx1"/>
                </a:solidFill>
                <a:effectLst/>
                <a:latin typeface="+mn-lt"/>
                <a:ea typeface="+mn-ea"/>
                <a:cs typeface="+mn-cs"/>
              </a:rPr>
              <a:t>organising</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minuting</a:t>
            </a:r>
            <a:r>
              <a:rPr lang="en-US" sz="1200" b="0" i="0" kern="1200" dirty="0" smtClean="0">
                <a:solidFill>
                  <a:schemeClr val="tx1"/>
                </a:solidFill>
                <a:effectLst/>
                <a:latin typeface="+mn-lt"/>
                <a:ea typeface="+mn-ea"/>
                <a:cs typeface="+mn-cs"/>
              </a:rPr>
              <a:t> case meetings, </a:t>
            </a:r>
            <a:r>
              <a:rPr lang="en-US" sz="1200" b="0" i="0" kern="1200" dirty="0" err="1" smtClean="0">
                <a:solidFill>
                  <a:schemeClr val="tx1"/>
                </a:solidFill>
                <a:effectLst/>
                <a:latin typeface="+mn-lt"/>
                <a:ea typeface="+mn-ea"/>
                <a:cs typeface="+mn-cs"/>
              </a:rPr>
              <a:t>organising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paediatrician</a:t>
            </a:r>
            <a:r>
              <a:rPr lang="en-US" sz="1200" b="0" i="0" kern="1200" dirty="0" smtClean="0">
                <a:solidFill>
                  <a:schemeClr val="tx1"/>
                </a:solidFill>
                <a:effectLst/>
                <a:latin typeface="+mn-lt"/>
                <a:ea typeface="+mn-ea"/>
                <a:cs typeface="+mn-cs"/>
              </a:rPr>
              <a:t> and medical appointments, collecting and </a:t>
            </a:r>
            <a:r>
              <a:rPr lang="en-US" sz="1200" b="0" i="0" kern="1200" dirty="0" err="1" smtClean="0">
                <a:solidFill>
                  <a:schemeClr val="tx1"/>
                </a:solidFill>
                <a:effectLst/>
                <a:latin typeface="+mn-lt"/>
                <a:ea typeface="+mn-ea"/>
                <a:cs typeface="+mn-cs"/>
              </a:rPr>
              <a:t>analysing</a:t>
            </a:r>
            <a:r>
              <a:rPr lang="en-US" sz="1200" b="0" i="0" kern="1200" dirty="0" smtClean="0">
                <a:solidFill>
                  <a:schemeClr val="tx1"/>
                </a:solidFill>
                <a:effectLst/>
                <a:latin typeface="+mn-lt"/>
                <a:ea typeface="+mn-ea"/>
                <a:cs typeface="+mn-cs"/>
              </a:rPr>
              <a:t> wellbeing and attendance data, supporting targeted students, supporting transition programs and updating and monitoring the school’s Student Wellbeing files. The flexibility this funding provides is fantastic and it certainly reduces my workload in this critical area of student wellbeing. Having someone to do the leg-work allows me to still be heavily involved in the hands-on decision making and face-to-face meetings whilst I know my CWO provides the support to make our processes and procedures more effective. I sincerely hope this </a:t>
            </a:r>
            <a:r>
              <a:rPr lang="en-US" sz="1200" b="0" i="0" kern="1200" dirty="0" err="1" smtClean="0">
                <a:solidFill>
                  <a:schemeClr val="tx1"/>
                </a:solidFill>
                <a:effectLst/>
                <a:latin typeface="+mn-lt"/>
                <a:ea typeface="+mn-ea"/>
                <a:cs typeface="+mn-cs"/>
              </a:rPr>
              <a:t>intitiative</a:t>
            </a:r>
            <a:r>
              <a:rPr lang="en-US" sz="1200" b="0" i="0" kern="1200" dirty="0" smtClean="0">
                <a:solidFill>
                  <a:schemeClr val="tx1"/>
                </a:solidFill>
                <a:effectLst/>
                <a:latin typeface="+mn-lt"/>
                <a:ea typeface="+mn-ea"/>
                <a:cs typeface="+mn-cs"/>
              </a:rPr>
              <a:t> continues and remains flexible in its use.</a:t>
            </a:r>
          </a:p>
          <a:p>
            <a:r>
              <a:rPr lang="en-US" sz="1200" b="0" i="0" kern="1200" dirty="0" smtClean="0">
                <a:solidFill>
                  <a:schemeClr val="tx1"/>
                </a:solidFill>
                <a:effectLst/>
                <a:latin typeface="+mn-lt"/>
                <a:ea typeface="+mn-ea"/>
                <a:cs typeface="+mn-cs"/>
              </a:rPr>
              <a:t>3/27/2018 7:31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a teaching Principal, I have bought myself a day off class per fortnight whereby I lock myself in my office to complete my own administrative tasks.</a:t>
            </a:r>
          </a:p>
          <a:p>
            <a:r>
              <a:rPr lang="en-US" sz="1200" b="0" i="0" kern="1200" dirty="0" smtClean="0">
                <a:solidFill>
                  <a:schemeClr val="tx1"/>
                </a:solidFill>
                <a:effectLst/>
                <a:latin typeface="+mn-lt"/>
                <a:ea typeface="+mn-ea"/>
                <a:cs typeface="+mn-cs"/>
              </a:rPr>
              <a:t>3/27/2018 7:22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An extra executive</a:t>
            </a:r>
          </a:p>
          <a:p>
            <a:r>
              <a:rPr lang="en-US" sz="1200" b="0" i="0" kern="1200" dirty="0" smtClean="0">
                <a:solidFill>
                  <a:schemeClr val="tx1"/>
                </a:solidFill>
                <a:effectLst/>
                <a:latin typeface="+mn-lt"/>
                <a:ea typeface="+mn-ea"/>
                <a:cs typeface="+mn-cs"/>
              </a:rPr>
              <a:t>3/27/2018 7:22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My SAM maintains </a:t>
            </a:r>
            <a:r>
              <a:rPr lang="en-US" sz="1200" b="0" i="0" kern="1200" dirty="0" err="1" smtClean="0">
                <a:solidFill>
                  <a:schemeClr val="tx1"/>
                </a:solidFill>
                <a:effectLst/>
                <a:latin typeface="+mn-lt"/>
                <a:ea typeface="+mn-ea"/>
                <a:cs typeface="+mn-cs"/>
              </a:rPr>
              <a:t>na</a:t>
            </a:r>
            <a:r>
              <a:rPr lang="en-US" sz="1200" b="0" i="0" kern="1200" dirty="0" smtClean="0">
                <a:solidFill>
                  <a:schemeClr val="tx1"/>
                </a:solidFill>
                <a:effectLst/>
                <a:latin typeface="+mn-lt"/>
                <a:ea typeface="+mn-ea"/>
                <a:cs typeface="+mn-cs"/>
              </a:rPr>
              <a:t> it was to be used for SASS. I Finding it difficult to convince her otherwise!</a:t>
            </a:r>
          </a:p>
          <a:p>
            <a:r>
              <a:rPr lang="en-US" sz="1200" b="0" i="0" kern="1200" dirty="0" smtClean="0">
                <a:solidFill>
                  <a:schemeClr val="tx1"/>
                </a:solidFill>
                <a:effectLst/>
                <a:latin typeface="+mn-lt"/>
                <a:ea typeface="+mn-ea"/>
                <a:cs typeface="+mn-cs"/>
              </a:rPr>
              <a:t>3/27/2018 7:14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0"/>
              </a:rPr>
              <a:t>View respondent's answers</a:t>
            </a:r>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CoS</a:t>
            </a:r>
            <a:r>
              <a:rPr lang="en-US" sz="1200" b="0" i="0" kern="1200" dirty="0" smtClean="0">
                <a:solidFill>
                  <a:schemeClr val="tx1"/>
                </a:solidFill>
                <a:effectLst/>
                <a:latin typeface="+mn-lt"/>
                <a:ea typeface="+mn-ea"/>
                <a:cs typeface="+mn-cs"/>
              </a:rPr>
              <a:t> Paraprofessional - 1 day/fortnight in my school. ($6300) Employed an SLSO to run our weekly playgroup (a role I had been filling last year). ($3500) Top up Teaching Principals Release allocation to fund 1 day per week ($2200)</a:t>
            </a:r>
          </a:p>
          <a:p>
            <a:r>
              <a:rPr lang="en-US" sz="1200" b="0" i="0" kern="1200" dirty="0" smtClean="0">
                <a:solidFill>
                  <a:schemeClr val="tx1"/>
                </a:solidFill>
                <a:effectLst/>
                <a:latin typeface="+mn-lt"/>
                <a:ea typeface="+mn-ea"/>
                <a:cs typeface="+mn-cs"/>
              </a:rPr>
              <a:t>3/27/2018 7:12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SLSO</a:t>
            </a:r>
          </a:p>
          <a:p>
            <a:r>
              <a:rPr lang="en-US" sz="1200" b="0" i="0" kern="1200" dirty="0" smtClean="0">
                <a:solidFill>
                  <a:schemeClr val="tx1"/>
                </a:solidFill>
                <a:effectLst/>
                <a:latin typeface="+mn-lt"/>
                <a:ea typeface="+mn-ea"/>
                <a:cs typeface="+mn-cs"/>
              </a:rPr>
              <a:t>3/27/2018 7:11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Employed additional teacher time so that I have reduced programming &amp; teaching responsibility (including student reports). I can now concentrate on teaching K-2 rather than K-6 and completing administrative tasks that can be hard to delegate to others. There are 24 students in our school so the additional funding has been greatly appreciated!</a:t>
            </a:r>
          </a:p>
          <a:p>
            <a:r>
              <a:rPr lang="en-US" sz="1200" b="0" i="0" kern="1200" dirty="0" smtClean="0">
                <a:solidFill>
                  <a:schemeClr val="tx1"/>
                </a:solidFill>
                <a:effectLst/>
                <a:latin typeface="+mn-lt"/>
                <a:ea typeface="+mn-ea"/>
                <a:cs typeface="+mn-cs"/>
              </a:rPr>
              <a:t>3/27/2018 7:09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Haven't yet ...a little in the too hard basket. I wish that there were really clear guidelines, sample ads, pay structures </a:t>
            </a:r>
            <a:r>
              <a:rPr lang="en-US" sz="1200" b="0" i="0" kern="1200" dirty="0" err="1" smtClean="0">
                <a:solidFill>
                  <a:schemeClr val="tx1"/>
                </a:solidFill>
                <a:effectLst/>
                <a:latin typeface="+mn-lt"/>
                <a:ea typeface="+mn-ea"/>
                <a:cs typeface="+mn-cs"/>
              </a:rPr>
              <a:t>etc</a:t>
            </a:r>
            <a:r>
              <a:rPr lang="en-US" sz="1200" b="0" i="0" kern="1200" dirty="0" smtClean="0">
                <a:solidFill>
                  <a:schemeClr val="tx1"/>
                </a:solidFill>
                <a:effectLst/>
                <a:latin typeface="+mn-lt"/>
                <a:ea typeface="+mn-ea"/>
                <a:cs typeface="+mn-cs"/>
              </a:rPr>
              <a:t> available in one easy access point.</a:t>
            </a:r>
          </a:p>
          <a:p>
            <a:r>
              <a:rPr lang="en-US" sz="1200" b="0" i="0" kern="1200" dirty="0" smtClean="0">
                <a:solidFill>
                  <a:schemeClr val="tx1"/>
                </a:solidFill>
                <a:effectLst/>
                <a:latin typeface="+mn-lt"/>
                <a:ea typeface="+mn-ea"/>
                <a:cs typeface="+mn-cs"/>
              </a:rPr>
              <a:t>3/27/2018 7:06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Provided additional time for LAST (after our entitlement decreased)to undertake access requests &amp; conduct review meetings</a:t>
            </a:r>
          </a:p>
          <a:p>
            <a:r>
              <a:rPr lang="en-US" sz="1200" b="0" i="0" kern="1200" dirty="0" smtClean="0">
                <a:solidFill>
                  <a:schemeClr val="tx1"/>
                </a:solidFill>
                <a:effectLst/>
                <a:latin typeface="+mn-lt"/>
                <a:ea typeface="+mn-ea"/>
                <a:cs typeface="+mn-cs"/>
              </a:rPr>
              <a:t>3/27/2018 7:02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Money has been allocated to release myself as teaching principal to attend PPA conference and additional SAM time (approx.30 days or 1.5 days per fortnight) to provide support with admin tasks.</a:t>
            </a:r>
          </a:p>
          <a:p>
            <a:r>
              <a:rPr lang="en-US" sz="1200" b="0" i="0" kern="1200" dirty="0" smtClean="0">
                <a:solidFill>
                  <a:schemeClr val="tx1"/>
                </a:solidFill>
                <a:effectLst/>
                <a:latin typeface="+mn-lt"/>
                <a:ea typeface="+mn-ea"/>
                <a:cs typeface="+mn-cs"/>
              </a:rPr>
              <a:t>3/27/2018 6:59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for Teaching Principal</a:t>
            </a:r>
          </a:p>
          <a:p>
            <a:r>
              <a:rPr lang="en-US" sz="1200" b="0" i="0" kern="1200" dirty="0" smtClean="0">
                <a:solidFill>
                  <a:schemeClr val="tx1"/>
                </a:solidFill>
                <a:effectLst/>
                <a:latin typeface="+mn-lt"/>
                <a:ea typeface="+mn-ea"/>
                <a:cs typeface="+mn-cs"/>
              </a:rPr>
              <a:t>3/27/2018 6:59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Mix of SASS and </a:t>
            </a:r>
            <a:r>
              <a:rPr lang="en-US" sz="1200" b="0" i="0" kern="1200" dirty="0" err="1" smtClean="0">
                <a:solidFill>
                  <a:schemeClr val="tx1"/>
                </a:solidFill>
                <a:effectLst/>
                <a:latin typeface="+mn-lt"/>
                <a:ea typeface="+mn-ea"/>
                <a:cs typeface="+mn-cs"/>
              </a:rPr>
              <a:t>Tcr</a:t>
            </a:r>
            <a:r>
              <a:rPr lang="en-US" sz="1200" b="0" i="0" kern="1200" dirty="0" smtClean="0">
                <a:solidFill>
                  <a:schemeClr val="tx1"/>
                </a:solidFill>
                <a:effectLst/>
                <a:latin typeface="+mn-lt"/>
                <a:ea typeface="+mn-ea"/>
                <a:cs typeface="+mn-cs"/>
              </a:rPr>
              <a:t> release for exec</a:t>
            </a:r>
          </a:p>
          <a:p>
            <a:r>
              <a:rPr lang="en-US" sz="1200" b="0" i="0" kern="1200" dirty="0" smtClean="0">
                <a:solidFill>
                  <a:schemeClr val="tx1"/>
                </a:solidFill>
                <a:effectLst/>
                <a:latin typeface="+mn-lt"/>
                <a:ea typeface="+mn-ea"/>
                <a:cs typeface="+mn-cs"/>
              </a:rPr>
              <a:t>3/27/2018 6:56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Contributed to funding required to use an existing AP position as a DP position</a:t>
            </a:r>
          </a:p>
          <a:p>
            <a:r>
              <a:rPr lang="en-US" sz="1200" b="0" i="0" kern="1200" dirty="0" smtClean="0">
                <a:solidFill>
                  <a:schemeClr val="tx1"/>
                </a:solidFill>
                <a:effectLst/>
                <a:latin typeface="+mn-lt"/>
                <a:ea typeface="+mn-ea"/>
                <a:cs typeface="+mn-cs"/>
              </a:rPr>
              <a:t>3/27/2018 6:51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Community consultation occurred in late 2017. Parents held the principal to ransom and offered an ultimatum that would see the school close after 134 years if not adhered to. A second teacher (permanent) was kept on even though school numbers were set at 10 for 2018. I sacrificed 32+ days of principal's admin days, added the $12,000 from the Secretary and nearly all of RAM funding - finding $56,000+ so the second teacher could be employed 4 days a week. Principal on his own each Friday and all administration has to be done of a night after business hours</a:t>
            </a:r>
          </a:p>
          <a:p>
            <a:r>
              <a:rPr lang="en-US" sz="1200" b="0" i="0" kern="1200" dirty="0" smtClean="0">
                <a:solidFill>
                  <a:schemeClr val="tx1"/>
                </a:solidFill>
                <a:effectLst/>
                <a:latin typeface="+mn-lt"/>
                <a:ea typeface="+mn-ea"/>
                <a:cs typeface="+mn-cs"/>
              </a:rPr>
              <a:t>3/27/2018 6:51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Employed one of my temp beginning teachers one day a fortnight for team teaching with me and coaching conversations.</a:t>
            </a:r>
          </a:p>
          <a:p>
            <a:r>
              <a:rPr lang="en-US" sz="1200" b="0" i="0" kern="1200" dirty="0" smtClean="0">
                <a:solidFill>
                  <a:schemeClr val="tx1"/>
                </a:solidFill>
                <a:effectLst/>
                <a:latin typeface="+mn-lt"/>
                <a:ea typeface="+mn-ea"/>
                <a:cs typeface="+mn-cs"/>
              </a:rPr>
              <a:t>3/27/2018 6:48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Combined business manager days and SASS days (different positions) to support principal and executive team in the completion of financial and budgeting matters, resource allocation, system administrative tasks, short notice auditing, assets and accommodation actions and </a:t>
            </a:r>
            <a:r>
              <a:rPr lang="en-US" sz="1200" b="0" i="0" kern="1200" dirty="0" err="1" smtClean="0">
                <a:solidFill>
                  <a:schemeClr val="tx1"/>
                </a:solidFill>
                <a:effectLst/>
                <a:latin typeface="+mn-lt"/>
                <a:ea typeface="+mn-ea"/>
                <a:cs typeface="+mn-cs"/>
              </a:rPr>
              <a:t>WHS.That</a:t>
            </a:r>
            <a:r>
              <a:rPr lang="en-US" sz="1200" b="0" i="0" kern="1200" dirty="0" smtClean="0">
                <a:solidFill>
                  <a:schemeClr val="tx1"/>
                </a:solidFill>
                <a:effectLst/>
                <a:latin typeface="+mn-lt"/>
                <a:ea typeface="+mn-ea"/>
                <a:cs typeface="+mn-cs"/>
              </a:rPr>
              <a:t> said, the workload issues have not subsided this </a:t>
            </a:r>
            <a:r>
              <a:rPr lang="en-US" sz="1200" b="0" i="0" kern="1200" dirty="0" err="1" smtClean="0">
                <a:solidFill>
                  <a:schemeClr val="tx1"/>
                </a:solidFill>
                <a:effectLst/>
                <a:latin typeface="+mn-lt"/>
                <a:ea typeface="+mn-ea"/>
                <a:cs typeface="+mn-cs"/>
              </a:rPr>
              <a:t>term.Timelines</a:t>
            </a:r>
            <a:r>
              <a:rPr lang="en-US" sz="1200" b="0" i="0" kern="1200" dirty="0" smtClean="0">
                <a:solidFill>
                  <a:schemeClr val="tx1"/>
                </a:solidFill>
                <a:effectLst/>
                <a:latin typeface="+mn-lt"/>
                <a:ea typeface="+mn-ea"/>
                <a:cs typeface="+mn-cs"/>
              </a:rPr>
              <a:t> issued for the completion of some systems tasks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school plans) is not consistent across networks, with some networks having received emails suggesting an over the top approach, requiring progress reports of completion before the advertised deadline dates.</a:t>
            </a:r>
          </a:p>
          <a:p>
            <a:r>
              <a:rPr lang="en-US" sz="1200" b="0" i="0" kern="1200" dirty="0" smtClean="0">
                <a:solidFill>
                  <a:schemeClr val="tx1"/>
                </a:solidFill>
                <a:effectLst/>
                <a:latin typeface="+mn-lt"/>
                <a:ea typeface="+mn-ea"/>
                <a:cs typeface="+mn-cs"/>
              </a:rPr>
              <a:t>3/27/2018 6:44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ICT systems manager</a:t>
            </a:r>
          </a:p>
          <a:p>
            <a:r>
              <a:rPr lang="en-US" sz="1200" b="0" i="0" kern="1200" dirty="0" smtClean="0">
                <a:solidFill>
                  <a:schemeClr val="tx1"/>
                </a:solidFill>
                <a:effectLst/>
                <a:latin typeface="+mn-lt"/>
                <a:ea typeface="+mn-ea"/>
                <a:cs typeface="+mn-cs"/>
              </a:rPr>
              <a:t>3/27/2018 6:41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Half spent on employing an expert to be my instructional leader in literacy and the rest on SASS.</a:t>
            </a:r>
          </a:p>
          <a:p>
            <a:r>
              <a:rPr lang="en-US" sz="1200" b="0" i="0" kern="1200" dirty="0" smtClean="0">
                <a:solidFill>
                  <a:schemeClr val="tx1"/>
                </a:solidFill>
                <a:effectLst/>
                <a:latin typeface="+mn-lt"/>
                <a:ea typeface="+mn-ea"/>
                <a:cs typeface="+mn-cs"/>
              </a:rPr>
              <a:t>3/27/2018 6:41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Release for teaching principal to perform administrative tasks. Such a valuable resource in a TP1 school</a:t>
            </a:r>
          </a:p>
          <a:p>
            <a:r>
              <a:rPr lang="en-US" sz="1200" b="0" i="0" kern="1200" dirty="0" smtClean="0">
                <a:solidFill>
                  <a:schemeClr val="tx1"/>
                </a:solidFill>
                <a:effectLst/>
                <a:latin typeface="+mn-lt"/>
                <a:ea typeface="+mn-ea"/>
                <a:cs typeface="+mn-cs"/>
              </a:rPr>
              <a:t>3/27/2018 6:36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SAM once a fortnight.</a:t>
            </a:r>
          </a:p>
          <a:p>
            <a:r>
              <a:rPr lang="en-US" sz="1200" b="0" i="0" kern="1200" dirty="0" smtClean="0">
                <a:solidFill>
                  <a:schemeClr val="tx1"/>
                </a:solidFill>
                <a:effectLst/>
                <a:latin typeface="+mn-lt"/>
                <a:ea typeface="+mn-ea"/>
                <a:cs typeface="+mn-cs"/>
              </a:rPr>
              <a:t>3/27/2018 6:36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has been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to engage assistance with compliance tasks such as Health and Safety and Finance support. Additional Sass time for the office as well.</a:t>
            </a:r>
          </a:p>
          <a:p>
            <a:r>
              <a:rPr lang="en-US" sz="1200" b="0" i="0" kern="1200" dirty="0" smtClean="0">
                <a:solidFill>
                  <a:schemeClr val="tx1"/>
                </a:solidFill>
                <a:effectLst/>
                <a:latin typeface="+mn-lt"/>
                <a:ea typeface="+mn-ea"/>
                <a:cs typeface="+mn-cs"/>
              </a:rPr>
              <a:t>3/27/2018 6:35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Additional SASS time and helping with releasing principal for some of teaching load.</a:t>
            </a:r>
          </a:p>
          <a:p>
            <a:r>
              <a:rPr lang="en-US" sz="1200" b="0" i="0" kern="1200" dirty="0" smtClean="0">
                <a:solidFill>
                  <a:schemeClr val="tx1"/>
                </a:solidFill>
                <a:effectLst/>
                <a:latin typeface="+mn-lt"/>
                <a:ea typeface="+mn-ea"/>
                <a:cs typeface="+mn-cs"/>
              </a:rPr>
              <a:t>3/27/2018 6:35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am a teaching principal. I used the funding to take myself off class 1 day per fortnight</a:t>
            </a:r>
          </a:p>
          <a:p>
            <a:r>
              <a:rPr lang="en-US" sz="1200" b="0" i="0" kern="1200" dirty="0" smtClean="0">
                <a:solidFill>
                  <a:schemeClr val="tx1"/>
                </a:solidFill>
                <a:effectLst/>
                <a:latin typeface="+mn-lt"/>
                <a:ea typeface="+mn-ea"/>
                <a:cs typeface="+mn-cs"/>
              </a:rPr>
              <a:t>3/27/2018 6:34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am using on 2 platforms, as SAO 0.1, to release my SAM for her to work with me on budget and maintenance and then 1day per three weeks to release my AP off class to manage day to day matters while 1 work on accountability requirements. This will be reviewed at end of term 1. Working well so </a:t>
            </a:r>
            <a:r>
              <a:rPr lang="en-US" sz="1200" b="0" i="0" kern="1200" dirty="0" err="1" smtClean="0">
                <a:solidFill>
                  <a:schemeClr val="tx1"/>
                </a:solidFill>
                <a:effectLst/>
                <a:latin typeface="+mn-lt"/>
                <a:ea typeface="+mn-ea"/>
                <a:cs typeface="+mn-cs"/>
              </a:rPr>
              <a:t>far,but</a:t>
            </a:r>
            <a:r>
              <a:rPr lang="en-US" sz="1200" b="0" i="0" kern="1200" dirty="0" smtClean="0">
                <a:solidFill>
                  <a:schemeClr val="tx1"/>
                </a:solidFill>
                <a:effectLst/>
                <a:latin typeface="+mn-lt"/>
                <a:ea typeface="+mn-ea"/>
                <a:cs typeface="+mn-cs"/>
              </a:rPr>
              <a:t> not enough in the budget allocation to continue at this rate for entire year.</a:t>
            </a:r>
          </a:p>
          <a:p>
            <a:r>
              <a:rPr lang="en-US" sz="1200" b="0" i="0" kern="1200" dirty="0" smtClean="0">
                <a:solidFill>
                  <a:schemeClr val="tx1"/>
                </a:solidFill>
                <a:effectLst/>
                <a:latin typeface="+mn-lt"/>
                <a:ea typeface="+mn-ea"/>
                <a:cs typeface="+mn-cs"/>
              </a:rPr>
              <a:t>3/27/2018 6:33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Time off class for Teaching Principal to complete administration tasks.</a:t>
            </a:r>
          </a:p>
          <a:p>
            <a:r>
              <a:rPr lang="en-US" sz="1200" b="0" i="0" kern="1200" dirty="0" smtClean="0">
                <a:solidFill>
                  <a:schemeClr val="tx1"/>
                </a:solidFill>
                <a:effectLst/>
                <a:latin typeface="+mn-lt"/>
                <a:ea typeface="+mn-ea"/>
                <a:cs typeface="+mn-cs"/>
              </a:rPr>
              <a:t>3/27/2018 6:31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Using a combination of additional SASS time for budget and </a:t>
            </a:r>
            <a:r>
              <a:rPr lang="en-US" sz="1200" b="0" i="0" kern="1200" dirty="0" err="1" smtClean="0">
                <a:solidFill>
                  <a:schemeClr val="tx1"/>
                </a:solidFill>
                <a:effectLst/>
                <a:latin typeface="+mn-lt"/>
                <a:ea typeface="+mn-ea"/>
                <a:cs typeface="+mn-cs"/>
              </a:rPr>
              <a:t>whs</a:t>
            </a:r>
            <a:r>
              <a:rPr lang="en-US" sz="1200" b="0" i="0" kern="1200" dirty="0" smtClean="0">
                <a:solidFill>
                  <a:schemeClr val="tx1"/>
                </a:solidFill>
                <a:effectLst/>
                <a:latin typeface="+mn-lt"/>
                <a:ea typeface="+mn-ea"/>
                <a:cs typeface="+mn-cs"/>
              </a:rPr>
              <a:t> Release for school planning and my own professional learning</a:t>
            </a:r>
          </a:p>
          <a:p>
            <a:r>
              <a:rPr lang="en-US" sz="1200" b="0" i="0" kern="1200" dirty="0" smtClean="0">
                <a:solidFill>
                  <a:schemeClr val="tx1"/>
                </a:solidFill>
                <a:effectLst/>
                <a:latin typeface="+mn-lt"/>
                <a:ea typeface="+mn-ea"/>
                <a:cs typeface="+mn-cs"/>
              </a:rPr>
              <a:t>3/27/2018 6:30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Combination of SASS and Principal support with finance</a:t>
            </a:r>
          </a:p>
          <a:p>
            <a:r>
              <a:rPr lang="en-US" sz="1200" b="0" i="0" kern="1200" dirty="0" smtClean="0">
                <a:solidFill>
                  <a:schemeClr val="tx1"/>
                </a:solidFill>
                <a:effectLst/>
                <a:latin typeface="+mn-lt"/>
                <a:ea typeface="+mn-ea"/>
                <a:cs typeface="+mn-cs"/>
              </a:rPr>
              <a:t>3/27/2018 6:29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used a combination of time for exec to complete specific tasks, funding outsourcing of management tools and additional admin time for some mandatory tasks</a:t>
            </a:r>
          </a:p>
          <a:p>
            <a:r>
              <a:rPr lang="en-US" sz="1200" b="0" i="0" kern="1200" dirty="0" smtClean="0">
                <a:solidFill>
                  <a:schemeClr val="tx1"/>
                </a:solidFill>
                <a:effectLst/>
                <a:latin typeface="+mn-lt"/>
                <a:ea typeface="+mn-ea"/>
                <a:cs typeface="+mn-cs"/>
              </a:rPr>
              <a:t>3/27/2018 6:28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4"/>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used the funds for executive release and SASS to assist with documentation/record keeping and policy requirements.</a:t>
            </a:r>
          </a:p>
          <a:p>
            <a:r>
              <a:rPr lang="en-US" sz="1200" b="0" i="0" kern="1200" dirty="0" smtClean="0">
                <a:solidFill>
                  <a:schemeClr val="tx1"/>
                </a:solidFill>
                <a:effectLst/>
                <a:latin typeface="+mn-lt"/>
                <a:ea typeface="+mn-ea"/>
                <a:cs typeface="+mn-cs"/>
              </a:rPr>
              <a:t>3/27/2018 6:18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5"/>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Put into the </a:t>
            </a:r>
            <a:r>
              <a:rPr lang="en-US" sz="1200" b="0" i="0" kern="1200" dirty="0" err="1" smtClean="0">
                <a:solidFill>
                  <a:schemeClr val="tx1"/>
                </a:solidFill>
                <a:effectLst/>
                <a:latin typeface="+mn-lt"/>
                <a:ea typeface="+mn-ea"/>
                <a:cs typeface="+mn-cs"/>
              </a:rPr>
              <a:t>iverall</a:t>
            </a:r>
            <a:r>
              <a:rPr lang="en-US" sz="1200" b="0" i="0" kern="1200" dirty="0" smtClean="0">
                <a:solidFill>
                  <a:schemeClr val="tx1"/>
                </a:solidFill>
                <a:effectLst/>
                <a:latin typeface="+mn-lt"/>
                <a:ea typeface="+mn-ea"/>
                <a:cs typeface="+mn-cs"/>
              </a:rPr>
              <a:t> budget as there was not enough to do anything with</a:t>
            </a:r>
          </a:p>
          <a:p>
            <a:r>
              <a:rPr lang="en-US" sz="1200" b="0" i="0" kern="1200" dirty="0" smtClean="0">
                <a:solidFill>
                  <a:schemeClr val="tx1"/>
                </a:solidFill>
                <a:effectLst/>
                <a:latin typeface="+mn-lt"/>
                <a:ea typeface="+mn-ea"/>
                <a:cs typeface="+mn-cs"/>
              </a:rPr>
              <a:t>3/27/2018 6:07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6"/>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SASS 0.2 (supports SAM and coordinates the school’s uniform shop) IT </a:t>
            </a:r>
            <a:r>
              <a:rPr lang="en-US" sz="1200" b="0" i="0" kern="1200" dirty="0" err="1" smtClean="0">
                <a:solidFill>
                  <a:schemeClr val="tx1"/>
                </a:solidFill>
                <a:effectLst/>
                <a:latin typeface="+mn-lt"/>
                <a:ea typeface="+mn-ea"/>
                <a:cs typeface="+mn-cs"/>
              </a:rPr>
              <a:t>tchr</a:t>
            </a:r>
            <a:r>
              <a:rPr lang="en-US" sz="1200" b="0" i="0" kern="1200" dirty="0" smtClean="0">
                <a:solidFill>
                  <a:schemeClr val="tx1"/>
                </a:solidFill>
                <a:effectLst/>
                <a:latin typeface="+mn-lt"/>
                <a:ea typeface="+mn-ea"/>
                <a:cs typeface="+mn-cs"/>
              </a:rPr>
              <a:t> 0.2 (this includes WH&amp;S online processes, small grants applications, quotes, contractors, budgeting)</a:t>
            </a:r>
          </a:p>
          <a:p>
            <a:r>
              <a:rPr lang="en-US" sz="1200" b="0" i="0" kern="1200" dirty="0" smtClean="0">
                <a:solidFill>
                  <a:schemeClr val="tx1"/>
                </a:solidFill>
                <a:effectLst/>
                <a:latin typeface="+mn-lt"/>
                <a:ea typeface="+mn-ea"/>
                <a:cs typeface="+mn-cs"/>
              </a:rPr>
              <a:t>3/27/2018 6:04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7"/>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Employment of a retired principal with knowledge of WHS practices and DoE policies.</a:t>
            </a:r>
          </a:p>
          <a:p>
            <a:r>
              <a:rPr lang="en-US" sz="1200" b="0" i="0" kern="1200" dirty="0" smtClean="0">
                <a:solidFill>
                  <a:schemeClr val="tx1"/>
                </a:solidFill>
                <a:effectLst/>
                <a:latin typeface="+mn-lt"/>
                <a:ea typeface="+mn-ea"/>
                <a:cs typeface="+mn-cs"/>
              </a:rPr>
              <a:t>3/27/2018 6:02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8"/>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combination: Employed a communications officer 1 day per week (equivalent) for more effective dissemination of information Created a DP position and used a portion of funds towards HD allowances</a:t>
            </a:r>
          </a:p>
          <a:p>
            <a:r>
              <a:rPr lang="en-US" sz="1200" b="0" i="0" kern="1200" dirty="0" smtClean="0">
                <a:solidFill>
                  <a:schemeClr val="tx1"/>
                </a:solidFill>
                <a:effectLst/>
                <a:latin typeface="+mn-lt"/>
                <a:ea typeface="+mn-ea"/>
                <a:cs typeface="+mn-cs"/>
              </a:rPr>
              <a:t>3/27/2018 5:59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9"/>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External support with finance with retired Principal. Extra time off for executive team to support </a:t>
            </a:r>
            <a:r>
              <a:rPr lang="en-US" sz="1200" b="0" i="0" kern="1200" dirty="0" err="1" smtClean="0">
                <a:solidFill>
                  <a:schemeClr val="tx1"/>
                </a:solidFill>
                <a:effectLst/>
                <a:latin typeface="+mn-lt"/>
                <a:ea typeface="+mn-ea"/>
                <a:cs typeface="+mn-cs"/>
              </a:rPr>
              <a:t>inititiatives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3/27/2018 5:58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0"/>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Employment of retired principal 1 day a week to support me in my role.</a:t>
            </a:r>
          </a:p>
          <a:p>
            <a:r>
              <a:rPr lang="en-US" sz="1200" b="0" i="0" kern="1200" dirty="0" smtClean="0">
                <a:solidFill>
                  <a:schemeClr val="tx1"/>
                </a:solidFill>
                <a:effectLst/>
                <a:latin typeface="+mn-lt"/>
                <a:ea typeface="+mn-ea"/>
                <a:cs typeface="+mn-cs"/>
              </a:rPr>
              <a:t>3/27/2018 5:56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1"/>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Assistant principal off class one day per week</a:t>
            </a:r>
          </a:p>
          <a:p>
            <a:r>
              <a:rPr lang="en-US" sz="1200" b="0" i="0" kern="1200" dirty="0" smtClean="0">
                <a:solidFill>
                  <a:schemeClr val="tx1"/>
                </a:solidFill>
                <a:effectLst/>
                <a:latin typeface="+mn-lt"/>
                <a:ea typeface="+mn-ea"/>
                <a:cs typeface="+mn-cs"/>
              </a:rPr>
              <a:t>3/27/2018 5:53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2"/>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Have used some of the funds to pay a third party to complete our WHS audit. Will use the rest to help with other onerous tasks.</a:t>
            </a:r>
          </a:p>
          <a:p>
            <a:r>
              <a:rPr lang="en-US" sz="1200" b="0" i="0" kern="1200" dirty="0" smtClean="0">
                <a:solidFill>
                  <a:schemeClr val="tx1"/>
                </a:solidFill>
                <a:effectLst/>
                <a:latin typeface="+mn-lt"/>
                <a:ea typeface="+mn-ea"/>
                <a:cs typeface="+mn-cs"/>
              </a:rPr>
              <a:t>3/27/2018 5:44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3"/>
              </a:rPr>
              <a:t>View respondent's answers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Retired principals working on reducing work load</a:t>
            </a:r>
          </a:p>
          <a:p>
            <a:r>
              <a:rPr lang="en-US" sz="1200" b="0" i="0" kern="1200" dirty="0" smtClean="0">
                <a:solidFill>
                  <a:schemeClr val="tx1"/>
                </a:solidFill>
                <a:effectLst/>
                <a:latin typeface="+mn-lt"/>
                <a:ea typeface="+mn-ea"/>
                <a:cs typeface="+mn-cs"/>
              </a:rPr>
              <a:t>3/27/2018 5:40 PM</a:t>
            </a:r>
          </a:p>
          <a:p>
            <a:endParaRPr lang="en-AU" dirty="0" smtClean="0"/>
          </a:p>
          <a:p>
            <a:endParaRPr lang="en-AU" dirty="0" smtClean="0"/>
          </a:p>
          <a:p>
            <a:r>
              <a:rPr lang="en-US" sz="1200" b="0" i="0" u="none" strike="noStrike" kern="1200" dirty="0" smtClean="0">
                <a:solidFill>
                  <a:schemeClr val="tx1"/>
                </a:solidFill>
                <a:effectLst/>
                <a:latin typeface="+mn-lt"/>
                <a:ea typeface="+mn-ea"/>
                <a:cs typeface="+mn-cs"/>
                <a:hlinkClick r:id="rId3"/>
              </a:rPr>
              <a:t>School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25.23%</a:t>
            </a:r>
          </a:p>
          <a:p>
            <a:r>
              <a:rPr lang="en-US" sz="1200" b="0" i="0" kern="1200" dirty="0" smtClean="0">
                <a:solidFill>
                  <a:schemeClr val="tx1"/>
                </a:solidFill>
                <a:effectLst/>
                <a:latin typeface="+mn-lt"/>
                <a:ea typeface="+mn-ea"/>
                <a:cs typeface="+mn-cs"/>
              </a:rPr>
              <a:t>28</a:t>
            </a:r>
          </a:p>
          <a:p>
            <a:r>
              <a:rPr lang="en-US" sz="1200" b="0" i="0" u="none" strike="noStrike" kern="1200" dirty="0" smtClean="0">
                <a:solidFill>
                  <a:schemeClr val="tx1"/>
                </a:solidFill>
                <a:effectLst/>
                <a:latin typeface="+mn-lt"/>
                <a:ea typeface="+mn-ea"/>
                <a:cs typeface="+mn-cs"/>
                <a:hlinkClick r:id="rId3"/>
              </a:rPr>
              <a:t>SASS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25.23%</a:t>
            </a:r>
          </a:p>
          <a:p>
            <a:r>
              <a:rPr lang="en-US" sz="1200" b="0" i="0" kern="1200" dirty="0" smtClean="0">
                <a:solidFill>
                  <a:schemeClr val="tx1"/>
                </a:solidFill>
                <a:effectLst/>
                <a:latin typeface="+mn-lt"/>
                <a:ea typeface="+mn-ea"/>
                <a:cs typeface="+mn-cs"/>
              </a:rPr>
              <a:t>28</a:t>
            </a:r>
          </a:p>
          <a:p>
            <a:r>
              <a:rPr lang="en-US" sz="1200" b="0" i="0" u="none" strike="noStrike" kern="1200" dirty="0" smtClean="0">
                <a:solidFill>
                  <a:schemeClr val="tx1"/>
                </a:solidFill>
                <a:effectLst/>
                <a:latin typeface="+mn-lt"/>
                <a:ea typeface="+mn-ea"/>
                <a:cs typeface="+mn-cs"/>
                <a:hlinkClick r:id="rId3"/>
              </a:rPr>
              <a:t>Funding</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23.42%</a:t>
            </a:r>
          </a:p>
          <a:p>
            <a:r>
              <a:rPr lang="en-US" sz="1200" b="0" i="0" kern="1200" dirty="0" smtClean="0">
                <a:solidFill>
                  <a:schemeClr val="tx1"/>
                </a:solidFill>
                <a:effectLst/>
                <a:latin typeface="+mn-lt"/>
                <a:ea typeface="+mn-ea"/>
                <a:cs typeface="+mn-cs"/>
              </a:rPr>
              <a:t>26</a:t>
            </a:r>
          </a:p>
          <a:p>
            <a:r>
              <a:rPr lang="en-US" sz="1200" b="0" i="0" u="none" strike="noStrike" kern="1200" dirty="0" smtClean="0">
                <a:solidFill>
                  <a:schemeClr val="tx1"/>
                </a:solidFill>
                <a:effectLst/>
                <a:latin typeface="+mn-lt"/>
                <a:ea typeface="+mn-ea"/>
                <a:cs typeface="+mn-cs"/>
                <a:hlinkClick r:id="rId3"/>
              </a:rPr>
              <a:t>Teaching Principal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15.32%</a:t>
            </a:r>
          </a:p>
          <a:p>
            <a:r>
              <a:rPr lang="en-US" sz="1200" b="0" i="0" kern="1200" dirty="0" smtClean="0">
                <a:solidFill>
                  <a:schemeClr val="tx1"/>
                </a:solidFill>
                <a:effectLst/>
                <a:latin typeface="+mn-lt"/>
                <a:ea typeface="+mn-ea"/>
                <a:cs typeface="+mn-cs"/>
              </a:rPr>
              <a:t>17</a:t>
            </a:r>
          </a:p>
          <a:p>
            <a:r>
              <a:rPr lang="en-US" sz="1200" b="0" i="0" u="none" strike="noStrike" kern="1200" dirty="0" smtClean="0">
                <a:solidFill>
                  <a:schemeClr val="tx1"/>
                </a:solidFill>
                <a:effectLst/>
                <a:latin typeface="+mn-lt"/>
                <a:ea typeface="+mn-ea"/>
                <a:cs typeface="+mn-cs"/>
                <a:hlinkClick r:id="rId3"/>
              </a:rPr>
              <a:t>Day per Week</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12.61%</a:t>
            </a:r>
          </a:p>
          <a:p>
            <a:r>
              <a:rPr lang="en-US" sz="1200" b="0" i="0" kern="1200" dirty="0" smtClean="0">
                <a:solidFill>
                  <a:schemeClr val="tx1"/>
                </a:solidFill>
                <a:effectLst/>
                <a:latin typeface="+mn-lt"/>
                <a:ea typeface="+mn-ea"/>
                <a:cs typeface="+mn-cs"/>
              </a:rPr>
              <a:t>14</a:t>
            </a:r>
          </a:p>
          <a:p>
            <a:r>
              <a:rPr lang="en-US" sz="1200" b="0" i="0" u="none" strike="noStrike" kern="1200" dirty="0" smtClean="0">
                <a:solidFill>
                  <a:schemeClr val="tx1"/>
                </a:solidFill>
                <a:effectLst/>
                <a:latin typeface="+mn-lt"/>
                <a:ea typeface="+mn-ea"/>
                <a:cs typeface="+mn-cs"/>
                <a:hlinkClick r:id="rId3"/>
              </a:rPr>
              <a:t>Manager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9.91%</a:t>
            </a:r>
          </a:p>
          <a:p>
            <a:r>
              <a:rPr lang="en-US" sz="1200" b="0" i="0" kern="1200" dirty="0" smtClean="0">
                <a:solidFill>
                  <a:schemeClr val="tx1"/>
                </a:solidFill>
                <a:effectLst/>
                <a:latin typeface="+mn-lt"/>
                <a:ea typeface="+mn-ea"/>
                <a:cs typeface="+mn-cs"/>
              </a:rPr>
              <a:t>11</a:t>
            </a:r>
          </a:p>
          <a:p>
            <a:r>
              <a:rPr lang="en-US" sz="1200" b="0" i="0" u="none" strike="noStrike" kern="1200" dirty="0" smtClean="0">
                <a:solidFill>
                  <a:schemeClr val="tx1"/>
                </a:solidFill>
                <a:effectLst/>
                <a:latin typeface="+mn-lt"/>
                <a:ea typeface="+mn-ea"/>
                <a:cs typeface="+mn-cs"/>
                <a:hlinkClick r:id="rId3"/>
              </a:rPr>
              <a:t>Retired Principal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9.01%</a:t>
            </a:r>
          </a:p>
          <a:p>
            <a:r>
              <a:rPr lang="en-US" sz="1200" b="0" i="0" kern="1200" dirty="0" smtClean="0">
                <a:solidFill>
                  <a:schemeClr val="tx1"/>
                </a:solidFill>
                <a:effectLst/>
                <a:latin typeface="+mn-lt"/>
                <a:ea typeface="+mn-ea"/>
                <a:cs typeface="+mn-cs"/>
              </a:rPr>
              <a:t>10</a:t>
            </a:r>
          </a:p>
          <a:p>
            <a:r>
              <a:rPr lang="en-US" sz="1200" b="0" i="0" u="none" strike="noStrike" kern="1200" dirty="0" smtClean="0">
                <a:solidFill>
                  <a:schemeClr val="tx1"/>
                </a:solidFill>
                <a:effectLst/>
                <a:latin typeface="+mn-lt"/>
                <a:ea typeface="+mn-ea"/>
                <a:cs typeface="+mn-cs"/>
                <a:hlinkClick r:id="rId3"/>
              </a:rPr>
              <a:t>Executive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8.11%</a:t>
            </a:r>
          </a:p>
          <a:p>
            <a:r>
              <a:rPr lang="en-US" sz="1200" b="0" i="0" kern="1200" dirty="0" smtClean="0">
                <a:solidFill>
                  <a:schemeClr val="tx1"/>
                </a:solidFill>
                <a:effectLst/>
                <a:latin typeface="+mn-lt"/>
                <a:ea typeface="+mn-ea"/>
                <a:cs typeface="+mn-cs"/>
              </a:rPr>
              <a:t>9</a:t>
            </a:r>
          </a:p>
          <a:p>
            <a:r>
              <a:rPr lang="en-US" sz="1200" b="0" i="0" u="none" strike="noStrike" kern="1200" dirty="0" smtClean="0">
                <a:solidFill>
                  <a:schemeClr val="tx1"/>
                </a:solidFill>
                <a:effectLst/>
                <a:latin typeface="+mn-lt"/>
                <a:ea typeface="+mn-ea"/>
                <a:cs typeface="+mn-cs"/>
                <a:hlinkClick r:id="rId3"/>
              </a:rPr>
              <a:t>Day per Fortnight</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6.31%</a:t>
            </a:r>
          </a:p>
          <a:p>
            <a:r>
              <a:rPr lang="en-US" sz="1200" b="0" i="0" kern="1200" dirty="0" smtClean="0">
                <a:solidFill>
                  <a:schemeClr val="tx1"/>
                </a:solidFill>
                <a:effectLst/>
                <a:latin typeface="+mn-lt"/>
                <a:ea typeface="+mn-ea"/>
                <a:cs typeface="+mn-cs"/>
              </a:rPr>
              <a:t>7</a:t>
            </a:r>
          </a:p>
          <a:p>
            <a:r>
              <a:rPr lang="en-US" sz="1200" b="0" i="0" u="none" strike="noStrike" kern="1200" dirty="0" smtClean="0">
                <a:solidFill>
                  <a:schemeClr val="tx1"/>
                </a:solidFill>
                <a:effectLst/>
                <a:latin typeface="+mn-lt"/>
                <a:ea typeface="+mn-ea"/>
                <a:cs typeface="+mn-cs"/>
                <a:hlinkClick r:id="rId3"/>
              </a:rPr>
              <a:t>Pay</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5.41%</a:t>
            </a:r>
          </a:p>
          <a:p>
            <a:r>
              <a:rPr lang="en-US" sz="1200" b="0" i="0" kern="1200" dirty="0" smtClean="0">
                <a:solidFill>
                  <a:schemeClr val="tx1"/>
                </a:solidFill>
                <a:effectLst/>
                <a:latin typeface="+mn-lt"/>
                <a:ea typeface="+mn-ea"/>
                <a:cs typeface="+mn-cs"/>
              </a:rPr>
              <a:t>6</a:t>
            </a:r>
          </a:p>
          <a:p>
            <a:r>
              <a:rPr lang="en-US" sz="1200" b="0" i="0" u="none" strike="noStrike" kern="1200" dirty="0" smtClean="0">
                <a:solidFill>
                  <a:schemeClr val="tx1"/>
                </a:solidFill>
                <a:effectLst/>
                <a:latin typeface="+mn-lt"/>
                <a:ea typeface="+mn-ea"/>
                <a:cs typeface="+mn-cs"/>
                <a:hlinkClick r:id="rId3"/>
              </a:rPr>
              <a:t>Attend</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4.50%</a:t>
            </a:r>
          </a:p>
          <a:p>
            <a:r>
              <a:rPr lang="en-US" sz="1200" b="0" i="0" kern="1200" dirty="0" smtClean="0">
                <a:solidFill>
                  <a:schemeClr val="tx1"/>
                </a:solidFill>
                <a:effectLst/>
                <a:latin typeface="+mn-lt"/>
                <a:ea typeface="+mn-ea"/>
                <a:cs typeface="+mn-cs"/>
              </a:rPr>
              <a:t>5</a:t>
            </a:r>
          </a:p>
          <a:p>
            <a:r>
              <a:rPr lang="en-US" sz="1200" b="0" i="0" u="none" strike="noStrike" kern="1200" dirty="0" smtClean="0">
                <a:solidFill>
                  <a:schemeClr val="tx1"/>
                </a:solidFill>
                <a:effectLst/>
                <a:latin typeface="+mn-lt"/>
                <a:ea typeface="+mn-ea"/>
                <a:cs typeface="+mn-cs"/>
                <a:hlinkClick r:id="rId3"/>
              </a:rPr>
              <a:t>SLSO</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3.60%</a:t>
            </a:r>
          </a:p>
          <a:p>
            <a:r>
              <a:rPr lang="en-US" sz="1200" b="0" i="0" kern="1200" dirty="0" smtClean="0">
                <a:solidFill>
                  <a:schemeClr val="tx1"/>
                </a:solidFill>
                <a:effectLst/>
                <a:latin typeface="+mn-lt"/>
                <a:ea typeface="+mn-ea"/>
                <a:cs typeface="+mn-cs"/>
              </a:rPr>
              <a:t>4</a:t>
            </a:r>
          </a:p>
          <a:p>
            <a:r>
              <a:rPr lang="en-US" sz="1200" b="0" i="0" u="none" strike="noStrike" kern="1200" dirty="0" smtClean="0">
                <a:solidFill>
                  <a:schemeClr val="tx1"/>
                </a:solidFill>
                <a:effectLst/>
                <a:latin typeface="+mn-lt"/>
                <a:ea typeface="+mn-ea"/>
                <a:cs typeface="+mn-cs"/>
                <a:hlinkClick r:id="rId3"/>
              </a:rPr>
              <a:t>Access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2.70%</a:t>
            </a:r>
          </a:p>
          <a:p>
            <a:r>
              <a:rPr lang="en-US" sz="1200" b="0" i="0" kern="1200" dirty="0" smtClean="0">
                <a:solidFill>
                  <a:schemeClr val="tx1"/>
                </a:solidFill>
                <a:effectLst/>
                <a:latin typeface="+mn-lt"/>
                <a:ea typeface="+mn-ea"/>
                <a:cs typeface="+mn-cs"/>
              </a:rPr>
              <a:t>3</a:t>
            </a:r>
          </a:p>
          <a:p>
            <a:r>
              <a:rPr lang="en-US" sz="1200" b="0" i="0" u="none" strike="noStrike" kern="1200" dirty="0" smtClean="0">
                <a:solidFill>
                  <a:schemeClr val="tx1"/>
                </a:solidFill>
                <a:effectLst/>
                <a:latin typeface="+mn-lt"/>
                <a:ea typeface="+mn-ea"/>
                <a:cs typeface="+mn-cs"/>
                <a:hlinkClick r:id="rId3"/>
              </a:rPr>
              <a:t>Mix</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2.70%</a:t>
            </a:r>
          </a:p>
          <a:p>
            <a:r>
              <a:rPr lang="en-US" sz="1200" b="0" i="0" kern="1200" dirty="0" smtClean="0">
                <a:solidFill>
                  <a:schemeClr val="tx1"/>
                </a:solidFill>
                <a:effectLst/>
                <a:latin typeface="+mn-lt"/>
                <a:ea typeface="+mn-ea"/>
                <a:cs typeface="+mn-cs"/>
              </a:rPr>
              <a:t>3</a:t>
            </a:r>
          </a:p>
          <a:p>
            <a:r>
              <a:rPr lang="en-US" sz="1200" b="0" i="0" u="none" strike="noStrike" kern="1200" dirty="0" smtClean="0">
                <a:solidFill>
                  <a:schemeClr val="tx1"/>
                </a:solidFill>
                <a:effectLst/>
                <a:latin typeface="+mn-lt"/>
                <a:ea typeface="+mn-ea"/>
                <a:cs typeface="+mn-cs"/>
                <a:hlinkClick r:id="rId3"/>
              </a:rPr>
              <a:t>Staffing</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2.70%</a:t>
            </a:r>
          </a:p>
          <a:p>
            <a:r>
              <a:rPr lang="en-US" sz="1200" b="0" i="0" kern="1200" dirty="0" smtClean="0">
                <a:solidFill>
                  <a:schemeClr val="tx1"/>
                </a:solidFill>
                <a:effectLst/>
                <a:latin typeface="+mn-lt"/>
                <a:ea typeface="+mn-ea"/>
                <a:cs typeface="+mn-cs"/>
              </a:rPr>
              <a:t>3</a:t>
            </a:r>
          </a:p>
          <a:p>
            <a:r>
              <a:rPr lang="en-US" sz="1200" b="0" i="0" u="none" strike="noStrike" kern="1200" dirty="0" smtClean="0">
                <a:solidFill>
                  <a:schemeClr val="tx1"/>
                </a:solidFill>
                <a:effectLst/>
                <a:latin typeface="+mn-lt"/>
                <a:ea typeface="+mn-ea"/>
                <a:cs typeface="+mn-cs"/>
                <a:hlinkClick r:id="rId3"/>
              </a:rPr>
              <a:t>Deputy Principal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1.80%</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Professional Learning</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1.80%</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Paperwork</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1.80%</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ASR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1.80%</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Mentor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1.80%</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Promotions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1.80%</a:t>
            </a:r>
          </a:p>
          <a:p>
            <a:r>
              <a:rPr lang="en-US" sz="1200" b="0" i="0" kern="1200" dirty="0" smtClean="0">
                <a:solidFill>
                  <a:schemeClr val="tx1"/>
                </a:solidFill>
                <a:effectLst/>
                <a:latin typeface="+mn-lt"/>
                <a:ea typeface="+mn-ea"/>
                <a:cs typeface="+mn-cs"/>
              </a:rPr>
              <a:t>2</a:t>
            </a:r>
          </a:p>
          <a:p>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20</a:t>
            </a:fld>
            <a:endParaRPr lang="en-US"/>
          </a:p>
        </p:txBody>
      </p:sp>
    </p:spTree>
    <p:extLst>
      <p:ext uri="{BB962C8B-B14F-4D97-AF65-F5344CB8AC3E}">
        <p14:creationId xmlns:p14="http://schemas.microsoft.com/office/powerpoint/2010/main" val="1463188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Due to the change in our classification this funding went towards employing an additional teacher to support student learning outcomes. This has not alleviated the workload for myself.</a:t>
            </a:r>
          </a:p>
          <a:p>
            <a:pPr fontAlgn="t"/>
            <a:r>
              <a:rPr lang="en-US" sz="1200" b="0" i="0" kern="1200" dirty="0" smtClean="0">
                <a:solidFill>
                  <a:schemeClr val="tx1"/>
                </a:solidFill>
                <a:effectLst/>
                <a:latin typeface="+mn-lt"/>
                <a:ea typeface="+mn-ea"/>
                <a:cs typeface="+mn-cs"/>
              </a:rPr>
              <a:t>4/3/2018 5:22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Relieve me of WHS admin, Newsletter Admin, other menial tasks</a:t>
            </a:r>
          </a:p>
          <a:p>
            <a:pPr fontAlgn="t"/>
            <a:r>
              <a:rPr lang="en-US" sz="1200" b="0" i="0" kern="1200" dirty="0" smtClean="0">
                <a:solidFill>
                  <a:schemeClr val="tx1"/>
                </a:solidFill>
                <a:effectLst/>
                <a:latin typeface="+mn-lt"/>
                <a:ea typeface="+mn-ea"/>
                <a:cs typeface="+mn-cs"/>
              </a:rPr>
              <a:t>4/3/2018 10:59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Supplement Teaching Principal release time up to one day per week, with 12 days to use flexibly throughout the year.</a:t>
            </a:r>
          </a:p>
          <a:p>
            <a:pPr fontAlgn="t"/>
            <a:r>
              <a:rPr lang="en-US" sz="1200" b="0" i="0" kern="1200" dirty="0" smtClean="0">
                <a:solidFill>
                  <a:schemeClr val="tx1"/>
                </a:solidFill>
                <a:effectLst/>
                <a:latin typeface="+mn-lt"/>
                <a:ea typeface="+mn-ea"/>
                <a:cs typeface="+mn-cs"/>
              </a:rPr>
              <a:t>4/2/2018 10:21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Release for me to do admin duties.</a:t>
            </a:r>
          </a:p>
          <a:p>
            <a:pPr fontAlgn="t"/>
            <a:r>
              <a:rPr lang="en-US" sz="1200" b="0" i="0" kern="1200" dirty="0" smtClean="0">
                <a:solidFill>
                  <a:schemeClr val="tx1"/>
                </a:solidFill>
                <a:effectLst/>
                <a:latin typeface="+mn-lt"/>
                <a:ea typeface="+mn-ea"/>
                <a:cs typeface="+mn-cs"/>
              </a:rPr>
              <a:t>3/29/2018 10:16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employed casual for additional days to complete school plan and annual school report. helpful as she will be here for the external evaluation as </a:t>
            </a:r>
            <a:r>
              <a:rPr lang="en-US" sz="1200" b="0" i="0" kern="1200" dirty="0" err="1" smtClean="0">
                <a:solidFill>
                  <a:schemeClr val="tx1"/>
                </a:solidFill>
                <a:effectLst/>
                <a:latin typeface="+mn-lt"/>
                <a:ea typeface="+mn-ea"/>
                <a:cs typeface="+mn-cs"/>
              </a:rPr>
              <a:t>i'll</a:t>
            </a:r>
            <a:r>
              <a:rPr lang="en-US" sz="1200" b="0" i="0" kern="1200" dirty="0" smtClean="0">
                <a:solidFill>
                  <a:schemeClr val="tx1"/>
                </a:solidFill>
                <a:effectLst/>
                <a:latin typeface="+mn-lt"/>
                <a:ea typeface="+mn-ea"/>
                <a:cs typeface="+mn-cs"/>
              </a:rPr>
              <a:t> be on leave and schedule cannot be altered. increase capacity of </a:t>
            </a:r>
            <a:r>
              <a:rPr lang="en-US" sz="1200" b="0" i="0" kern="1200" dirty="0" err="1" smtClean="0">
                <a:solidFill>
                  <a:schemeClr val="tx1"/>
                </a:solidFill>
                <a:effectLst/>
                <a:latin typeface="+mn-lt"/>
                <a:ea typeface="+mn-ea"/>
                <a:cs typeface="+mn-cs"/>
              </a:rPr>
              <a:t>sam</a:t>
            </a:r>
            <a:r>
              <a:rPr lang="en-US" sz="1200" b="0" i="0" kern="1200" dirty="0" smtClean="0">
                <a:solidFill>
                  <a:schemeClr val="tx1"/>
                </a:solidFill>
                <a:effectLst/>
                <a:latin typeface="+mn-lt"/>
                <a:ea typeface="+mn-ea"/>
                <a:cs typeface="+mn-cs"/>
              </a:rPr>
              <a:t> to help children to transition into school each day and help them to develop capacity to cope with complex situations as she implements well being program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friends..</a:t>
            </a:r>
          </a:p>
          <a:p>
            <a:pPr fontAlgn="t"/>
            <a:r>
              <a:rPr lang="en-US" sz="1200" b="0" i="0" kern="1200" dirty="0" smtClean="0">
                <a:solidFill>
                  <a:schemeClr val="tx1"/>
                </a:solidFill>
                <a:effectLst/>
                <a:latin typeface="+mn-lt"/>
                <a:ea typeface="+mn-ea"/>
                <a:cs typeface="+mn-cs"/>
              </a:rPr>
              <a:t>3/29/2018 4:18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am in a small school- I have used the money for extra release, which has been wonderful.</a:t>
            </a:r>
          </a:p>
          <a:p>
            <a:pPr fontAlgn="t"/>
            <a:r>
              <a:rPr lang="en-US" sz="1200" b="0" i="0" kern="1200" dirty="0" smtClean="0">
                <a:solidFill>
                  <a:schemeClr val="tx1"/>
                </a:solidFill>
                <a:effectLst/>
                <a:latin typeface="+mn-lt"/>
                <a:ea typeface="+mn-ea"/>
                <a:cs typeface="+mn-cs"/>
              </a:rPr>
              <a:t>3/29/2018 10:10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are still working out our plans to use the funding but it will cover all the above and is really welcome and needed support.</a:t>
            </a:r>
          </a:p>
          <a:p>
            <a:pPr fontAlgn="t"/>
            <a:r>
              <a:rPr lang="en-US" sz="1200" b="0" i="0" kern="1200" dirty="0" smtClean="0">
                <a:solidFill>
                  <a:schemeClr val="tx1"/>
                </a:solidFill>
                <a:effectLst/>
                <a:latin typeface="+mn-lt"/>
                <a:ea typeface="+mn-ea"/>
                <a:cs typeface="+mn-cs"/>
              </a:rPr>
              <a:t>3/29/2018 9:10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allocated the funding to employ a SAO for an additional day. However now the SAM has been advocating that if she is to perform the duties that other schools are asking a business manager to perform then she should be paid the hourly rate of a business manager for completing those duties. Consequently the SAO should then paid the hourly rate of a SAM if she completes some of the SAM duties. This has really opened up a can of worms! My allocation of only $11 000 will not cover these additional demands of SASS staff. It seems to me that we were better off with me doing those additional admin duties that I thought I could pass over. What is now the solution to this additional problem that has resulted.</a:t>
            </a:r>
          </a:p>
          <a:p>
            <a:pPr fontAlgn="t"/>
            <a:r>
              <a:rPr lang="en-US" sz="1200" b="0" i="0" kern="1200" dirty="0" smtClean="0">
                <a:solidFill>
                  <a:schemeClr val="tx1"/>
                </a:solidFill>
                <a:effectLst/>
                <a:latin typeface="+mn-lt"/>
                <a:ea typeface="+mn-ea"/>
                <a:cs typeface="+mn-cs"/>
              </a:rPr>
              <a:t>3/29/2018 8:07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used the money for a SLSO in the classroom to support me whilst I am teaching.</a:t>
            </a:r>
          </a:p>
          <a:p>
            <a:pPr fontAlgn="t"/>
            <a:r>
              <a:rPr lang="en-US" sz="1200" b="0" i="0" kern="1200" dirty="0" smtClean="0">
                <a:solidFill>
                  <a:schemeClr val="tx1"/>
                </a:solidFill>
                <a:effectLst/>
                <a:latin typeface="+mn-lt"/>
                <a:ea typeface="+mn-ea"/>
                <a:cs typeface="+mn-cs"/>
              </a:rPr>
              <a:t>3/29/2018 4:12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Extra SASS time to complete some administrative tasks such as inputting attendance/</a:t>
            </a:r>
            <a:r>
              <a:rPr lang="en-US" sz="1200" b="0" i="0" kern="1200" dirty="0" err="1" smtClean="0">
                <a:solidFill>
                  <a:schemeClr val="tx1"/>
                </a:solidFill>
                <a:effectLst/>
                <a:latin typeface="+mn-lt"/>
                <a:ea typeface="+mn-ea"/>
                <a:cs typeface="+mn-cs"/>
              </a:rPr>
              <a:t>behaviour</a:t>
            </a:r>
            <a:r>
              <a:rPr lang="en-US" sz="1200" b="0" i="0" kern="1200" dirty="0" smtClean="0">
                <a:solidFill>
                  <a:schemeClr val="tx1"/>
                </a:solidFill>
                <a:effectLst/>
                <a:latin typeface="+mn-lt"/>
                <a:ea typeface="+mn-ea"/>
                <a:cs typeface="+mn-cs"/>
              </a:rPr>
              <a:t> data, newsletters, student awards which I would do as a teaching principal</a:t>
            </a:r>
          </a:p>
          <a:p>
            <a:pPr fontAlgn="t"/>
            <a:r>
              <a:rPr lang="en-US" sz="1200" b="0" i="0" kern="1200" dirty="0" smtClean="0">
                <a:solidFill>
                  <a:schemeClr val="tx1"/>
                </a:solidFill>
                <a:effectLst/>
                <a:latin typeface="+mn-lt"/>
                <a:ea typeface="+mn-ea"/>
                <a:cs typeface="+mn-cs"/>
              </a:rPr>
              <a:t>3/28/2018 9:12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SASS member employed to complete administrative tasks - media releases, promotional materials, typing policies </a:t>
            </a:r>
            <a:r>
              <a:rPr lang="en-US" sz="1200" b="0" i="0" kern="1200" dirty="0" err="1" smtClean="0">
                <a:solidFill>
                  <a:schemeClr val="tx1"/>
                </a:solidFill>
                <a:effectLst/>
                <a:latin typeface="+mn-lt"/>
                <a:ea typeface="+mn-ea"/>
                <a:cs typeface="+mn-cs"/>
              </a:rPr>
              <a:t>etc</a:t>
            </a:r>
            <a:r>
              <a:rPr lang="en-US" sz="1200" b="0" i="0" kern="1200" dirty="0" smtClean="0">
                <a:solidFill>
                  <a:schemeClr val="tx1"/>
                </a:solidFill>
                <a:effectLst/>
                <a:latin typeface="+mn-lt"/>
                <a:ea typeface="+mn-ea"/>
                <a:cs typeface="+mn-cs"/>
              </a:rPr>
              <a:t> - community liaison.</a:t>
            </a:r>
          </a:p>
          <a:p>
            <a:pPr fontAlgn="t"/>
            <a:r>
              <a:rPr lang="en-US" sz="1200" b="0" i="0" kern="1200" dirty="0" smtClean="0">
                <a:solidFill>
                  <a:schemeClr val="tx1"/>
                </a:solidFill>
                <a:effectLst/>
                <a:latin typeface="+mn-lt"/>
                <a:ea typeface="+mn-ea"/>
                <a:cs typeface="+mn-cs"/>
              </a:rPr>
              <a:t>3/28/2018 6:47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used the funding to give myself (teaching principal) additional time off class to spend on admin on a weekly basis.</a:t>
            </a:r>
          </a:p>
          <a:p>
            <a:pPr fontAlgn="t"/>
            <a:r>
              <a:rPr lang="en-US" sz="1200" b="0" i="0" kern="1200" dirty="0" smtClean="0">
                <a:solidFill>
                  <a:schemeClr val="tx1"/>
                </a:solidFill>
                <a:effectLst/>
                <a:latin typeface="+mn-lt"/>
                <a:ea typeface="+mn-ea"/>
                <a:cs typeface="+mn-cs"/>
              </a:rPr>
              <a:t>3/28/2018 6:40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So far, to release me to work on the ASR.</a:t>
            </a:r>
          </a:p>
          <a:p>
            <a:pPr fontAlgn="t"/>
            <a:r>
              <a:rPr lang="en-US" sz="1200" b="0" i="0" kern="1200" dirty="0" smtClean="0">
                <a:solidFill>
                  <a:schemeClr val="tx1"/>
                </a:solidFill>
                <a:effectLst/>
                <a:latin typeface="+mn-lt"/>
                <a:ea typeface="+mn-ea"/>
                <a:cs typeface="+mn-cs"/>
              </a:rPr>
              <a:t>3/28/2018 5:09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As a teaching principal having extra SAM time to assist me with the new initiatives associated with LMBR has been invaluable.</a:t>
            </a:r>
          </a:p>
          <a:p>
            <a:pPr fontAlgn="t"/>
            <a:r>
              <a:rPr lang="en-US" sz="1200" b="0" i="0" kern="1200" dirty="0" smtClean="0">
                <a:solidFill>
                  <a:schemeClr val="tx1"/>
                </a:solidFill>
                <a:effectLst/>
                <a:latin typeface="+mn-lt"/>
                <a:ea typeface="+mn-ea"/>
                <a:cs typeface="+mn-cs"/>
              </a:rPr>
              <a:t>3/28/2018 2:13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Working on particular projects I would normally do including, but not limited to, school website updates, school newsletters etc.</a:t>
            </a:r>
          </a:p>
          <a:p>
            <a:pPr fontAlgn="t"/>
            <a:r>
              <a:rPr lang="en-US" sz="1200" b="0" i="0" kern="1200" dirty="0" smtClean="0">
                <a:solidFill>
                  <a:schemeClr val="tx1"/>
                </a:solidFill>
                <a:effectLst/>
                <a:latin typeface="+mn-lt"/>
                <a:ea typeface="+mn-ea"/>
                <a:cs typeface="+mn-cs"/>
              </a:rPr>
              <a:t>3/28/2018 11:09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Teaching principal - Casual teacher to take the class, so that I can take time off class to complete Principal and admin tasks. It is terrible that teaching principals are not given more funding/staffing entitlements so that they can take time off class to complete Principals tasks. I have been staying back late and working weekends to get everything complete. This is NOT sustainable.</a:t>
            </a:r>
          </a:p>
          <a:p>
            <a:pPr fontAlgn="t"/>
            <a:r>
              <a:rPr lang="en-US" sz="1200" b="0" i="0" kern="1200" dirty="0" smtClean="0">
                <a:solidFill>
                  <a:schemeClr val="tx1"/>
                </a:solidFill>
                <a:effectLst/>
                <a:latin typeface="+mn-lt"/>
                <a:ea typeface="+mn-ea"/>
                <a:cs typeface="+mn-cs"/>
              </a:rPr>
              <a:t>3/28/2018 10:58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small amount helps my SAM, not me. Unless I can appoint a Business Manager, my workload will remain unchanged.</a:t>
            </a:r>
          </a:p>
          <a:p>
            <a:pPr fontAlgn="t"/>
            <a:r>
              <a:rPr lang="en-US" sz="1200" b="0" i="0" kern="1200" dirty="0" smtClean="0">
                <a:solidFill>
                  <a:schemeClr val="tx1"/>
                </a:solidFill>
                <a:effectLst/>
                <a:latin typeface="+mn-lt"/>
                <a:ea typeface="+mn-ea"/>
                <a:cs typeface="+mn-cs"/>
              </a:rPr>
              <a:t>3/28/2018 10:09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Also employed extra SASS as required. Would rather a decrease in the compliance/accountability measures that take up our time than an increase in funding for admin. The DoE should use the yardstick for all funding - "How is this improving teaching and learning?"</a:t>
            </a:r>
          </a:p>
          <a:p>
            <a:pPr fontAlgn="t"/>
            <a:r>
              <a:rPr lang="en-US" sz="1200" b="0" i="0" kern="1200" dirty="0" smtClean="0">
                <a:solidFill>
                  <a:schemeClr val="tx1"/>
                </a:solidFill>
                <a:effectLst/>
                <a:latin typeface="+mn-lt"/>
                <a:ea typeface="+mn-ea"/>
                <a:cs typeface="+mn-cs"/>
              </a:rPr>
              <a:t>3/28/2018 9:56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Release Teaching Principal to complete administrative tasks.</a:t>
            </a:r>
          </a:p>
          <a:p>
            <a:pPr fontAlgn="t"/>
            <a:r>
              <a:rPr lang="en-US" sz="1200" b="0" i="0" kern="1200" dirty="0" smtClean="0">
                <a:solidFill>
                  <a:schemeClr val="tx1"/>
                </a:solidFill>
                <a:effectLst/>
                <a:latin typeface="+mn-lt"/>
                <a:ea typeface="+mn-ea"/>
                <a:cs typeface="+mn-cs"/>
              </a:rPr>
              <a:t>3/28/2018 8:43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As I am a teaching Principal of an Environmental Education Centre the funds are allowing me paid release time to attend leadership meetings and PPA meetings where as before I had to manage with in the budget. They are also </a:t>
            </a:r>
            <a:r>
              <a:rPr lang="en-US" sz="1200" b="0" i="0" kern="1200" dirty="0" err="1" smtClean="0">
                <a:solidFill>
                  <a:schemeClr val="tx1"/>
                </a:solidFill>
                <a:effectLst/>
                <a:latin typeface="+mn-lt"/>
                <a:ea typeface="+mn-ea"/>
                <a:cs typeface="+mn-cs"/>
              </a:rPr>
              <a:t>alloeing</a:t>
            </a:r>
            <a:r>
              <a:rPr lang="en-US" sz="1200" b="0" i="0" kern="1200" dirty="0" smtClean="0">
                <a:solidFill>
                  <a:schemeClr val="tx1"/>
                </a:solidFill>
                <a:effectLst/>
                <a:latin typeface="+mn-lt"/>
                <a:ea typeface="+mn-ea"/>
                <a:cs typeface="+mn-cs"/>
              </a:rPr>
              <a:t> release time for admin duties that have </a:t>
            </a:r>
            <a:r>
              <a:rPr lang="en-US" sz="1200" b="0" i="0" kern="1200" dirty="0" err="1" smtClean="0">
                <a:solidFill>
                  <a:schemeClr val="tx1"/>
                </a:solidFill>
                <a:effectLst/>
                <a:latin typeface="+mn-lt"/>
                <a:ea typeface="+mn-ea"/>
                <a:cs typeface="+mn-cs"/>
              </a:rPr>
              <a:t>noticably</a:t>
            </a:r>
            <a:r>
              <a:rPr lang="en-US" sz="1200" b="0" i="0" kern="1200" dirty="0" smtClean="0">
                <a:solidFill>
                  <a:schemeClr val="tx1"/>
                </a:solidFill>
                <a:effectLst/>
                <a:latin typeface="+mn-lt"/>
                <a:ea typeface="+mn-ea"/>
                <a:cs typeface="+mn-cs"/>
              </a:rPr>
              <a:t> increased in the last two years.</a:t>
            </a:r>
          </a:p>
          <a:p>
            <a:pPr fontAlgn="t"/>
            <a:r>
              <a:rPr lang="en-US" sz="1200" b="0" i="0" kern="1200" dirty="0" smtClean="0">
                <a:solidFill>
                  <a:schemeClr val="tx1"/>
                </a:solidFill>
                <a:effectLst/>
                <a:latin typeface="+mn-lt"/>
                <a:ea typeface="+mn-ea"/>
                <a:cs typeface="+mn-cs"/>
              </a:rPr>
              <a:t>3/28/2018 8:06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Help to partially fund a classroom teacher (.02) to allow for smaller teaching cohorts. Allowed a day where we could break into a k-2 group and a 3-6 group.</a:t>
            </a:r>
          </a:p>
          <a:p>
            <a:pPr fontAlgn="t"/>
            <a:r>
              <a:rPr lang="en-US" sz="1200" b="0" i="0" kern="1200" dirty="0" smtClean="0">
                <a:solidFill>
                  <a:schemeClr val="tx1"/>
                </a:solidFill>
                <a:effectLst/>
                <a:latin typeface="+mn-lt"/>
                <a:ea typeface="+mn-ea"/>
                <a:cs typeface="+mn-cs"/>
              </a:rPr>
              <a:t>3/28/2018 7:58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Put it into staffing to split my K-2 and 3-6. This is the best way for me to keep my stress levels down.</a:t>
            </a:r>
          </a:p>
          <a:p>
            <a:pPr fontAlgn="t"/>
            <a:r>
              <a:rPr lang="en-US" sz="1200" b="0" i="0" kern="1200" dirty="0" smtClean="0">
                <a:solidFill>
                  <a:schemeClr val="tx1"/>
                </a:solidFill>
                <a:effectLst/>
                <a:latin typeface="+mn-lt"/>
                <a:ea typeface="+mn-ea"/>
                <a:cs typeface="+mn-cs"/>
              </a:rPr>
              <a:t>3/28/2018 7:52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second teacher one day per fortnight, sometimes releasing the principal</a:t>
            </a:r>
          </a:p>
          <a:p>
            <a:pPr fontAlgn="t"/>
            <a:r>
              <a:rPr lang="en-US" sz="1200" b="0" i="0" kern="1200" dirty="0" smtClean="0">
                <a:solidFill>
                  <a:schemeClr val="tx1"/>
                </a:solidFill>
                <a:effectLst/>
                <a:latin typeface="+mn-lt"/>
                <a:ea typeface="+mn-ea"/>
                <a:cs typeface="+mn-cs"/>
              </a:rPr>
              <a:t>3/28/2018 7:20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Would be good if I could tick more than one box. Second teacher </a:t>
            </a:r>
            <a:r>
              <a:rPr lang="en-US" sz="1200" b="0" i="0" kern="1200" dirty="0" err="1" smtClean="0">
                <a:solidFill>
                  <a:schemeClr val="tx1"/>
                </a:solidFill>
                <a:effectLst/>
                <a:latin typeface="+mn-lt"/>
                <a:ea typeface="+mn-ea"/>
                <a:cs typeface="+mn-cs"/>
              </a:rPr>
              <a:t>employement</a:t>
            </a:r>
            <a:r>
              <a:rPr lang="en-US" sz="1200" b="0" i="0" kern="1200" dirty="0" smtClean="0">
                <a:solidFill>
                  <a:schemeClr val="tx1"/>
                </a:solidFill>
                <a:effectLst/>
                <a:latin typeface="+mn-lt"/>
                <a:ea typeface="+mn-ea"/>
                <a:cs typeface="+mn-cs"/>
              </a:rPr>
              <a:t> to release TP, second teacher release and SASS.</a:t>
            </a:r>
          </a:p>
          <a:p>
            <a:pPr fontAlgn="t"/>
            <a:r>
              <a:rPr lang="en-US" sz="1200" b="0" i="0" kern="1200" dirty="0" smtClean="0">
                <a:solidFill>
                  <a:schemeClr val="tx1"/>
                </a:solidFill>
                <a:effectLst/>
                <a:latin typeface="+mn-lt"/>
                <a:ea typeface="+mn-ea"/>
                <a:cs typeface="+mn-cs"/>
              </a:rPr>
              <a:t>3/28/2018 7:05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funding has had an enormous impact on the school. It has helped to support the release of teaching principal to complete the never ending administrative tasks. Much appreciated.</a:t>
            </a:r>
          </a:p>
          <a:p>
            <a:pPr fontAlgn="t"/>
            <a:r>
              <a:rPr lang="en-US" sz="1200" b="0" i="0" kern="1200" dirty="0" smtClean="0">
                <a:solidFill>
                  <a:schemeClr val="tx1"/>
                </a:solidFill>
                <a:effectLst/>
                <a:latin typeface="+mn-lt"/>
                <a:ea typeface="+mn-ea"/>
                <a:cs typeface="+mn-cs"/>
              </a:rPr>
              <a:t>3/28/2018 7:04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Use of funds for addition admin release when I can find available casual teachers. Extra money is good if you can find appropriate/available staff, especially in small schools where distance is an issue.</a:t>
            </a:r>
          </a:p>
          <a:p>
            <a:pPr fontAlgn="t"/>
            <a:r>
              <a:rPr lang="en-US" sz="1200" b="0" i="0" kern="1200" dirty="0" smtClean="0">
                <a:solidFill>
                  <a:schemeClr val="tx1"/>
                </a:solidFill>
                <a:effectLst/>
                <a:latin typeface="+mn-lt"/>
                <a:ea typeface="+mn-ea"/>
                <a:cs typeface="+mn-cs"/>
              </a:rPr>
              <a:t>3/28/2018 12:14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More release time for teaching principal.</a:t>
            </a:r>
          </a:p>
          <a:p>
            <a:pPr fontAlgn="t"/>
            <a:r>
              <a:rPr lang="en-US" sz="1200" b="0" i="0" kern="1200" dirty="0" smtClean="0">
                <a:solidFill>
                  <a:schemeClr val="tx1"/>
                </a:solidFill>
                <a:effectLst/>
                <a:latin typeface="+mn-lt"/>
                <a:ea typeface="+mn-ea"/>
                <a:cs typeface="+mn-cs"/>
              </a:rPr>
              <a:t>3/27/2018 10:09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As a teaching principal I have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the funds to employ a teacher so that we can run our spirals of inquiry sessions to better support instructional leadership in a small school.</a:t>
            </a:r>
          </a:p>
          <a:p>
            <a:pPr fontAlgn="t"/>
            <a:r>
              <a:rPr lang="en-US" sz="1200" b="0" i="0" kern="1200" dirty="0" smtClean="0">
                <a:solidFill>
                  <a:schemeClr val="tx1"/>
                </a:solidFill>
                <a:effectLst/>
                <a:latin typeface="+mn-lt"/>
                <a:ea typeface="+mn-ea"/>
                <a:cs typeface="+mn-cs"/>
              </a:rPr>
              <a:t>3/27/2018 10:03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haven't used it as yet because I am newly appointed in week 5 and I keep hearing differing opinions of how I can use this. I am meeting with my director tomorrow. I would like to use it for SASS but I don't have access to an available SASS with skills in IT, website and office that I require. I will probably use it for 1/2 day release for me if able.</a:t>
            </a:r>
          </a:p>
          <a:p>
            <a:pPr fontAlgn="t"/>
            <a:r>
              <a:rPr lang="en-US" sz="1200" b="0" i="0" kern="1200" dirty="0" smtClean="0">
                <a:solidFill>
                  <a:schemeClr val="tx1"/>
                </a:solidFill>
                <a:effectLst/>
                <a:latin typeface="+mn-lt"/>
                <a:ea typeface="+mn-ea"/>
                <a:cs typeface="+mn-cs"/>
              </a:rPr>
              <a:t>3/27/2018 9:33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combined this money with TP1 release money and other money to provide additional release. Sadly, teaching principals are the principals who require the most additional support and receive the least additional money.</a:t>
            </a:r>
          </a:p>
          <a:p>
            <a:pPr fontAlgn="t"/>
            <a:r>
              <a:rPr lang="en-US" sz="1200" b="0" i="0" kern="1200" dirty="0" smtClean="0">
                <a:solidFill>
                  <a:schemeClr val="tx1"/>
                </a:solidFill>
                <a:effectLst/>
                <a:latin typeface="+mn-lt"/>
                <a:ea typeface="+mn-ea"/>
                <a:cs typeface="+mn-cs"/>
              </a:rPr>
              <a:t>3/27/2018 9:22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allocation is being used for me to implement instructional leadership programs across the school.</a:t>
            </a:r>
          </a:p>
          <a:p>
            <a:pPr fontAlgn="t"/>
            <a:r>
              <a:rPr lang="en-US" sz="1200" b="0" i="0" kern="1200" dirty="0" smtClean="0">
                <a:solidFill>
                  <a:schemeClr val="tx1"/>
                </a:solidFill>
                <a:effectLst/>
                <a:latin typeface="+mn-lt"/>
                <a:ea typeface="+mn-ea"/>
                <a:cs typeface="+mn-cs"/>
              </a:rPr>
              <a:t>3/27/2018 8:47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Release teaching principal</a:t>
            </a:r>
          </a:p>
          <a:p>
            <a:pPr fontAlgn="t"/>
            <a:r>
              <a:rPr lang="en-US" sz="1200" b="0" i="0" kern="1200" dirty="0" smtClean="0">
                <a:solidFill>
                  <a:schemeClr val="tx1"/>
                </a:solidFill>
                <a:effectLst/>
                <a:latin typeface="+mn-lt"/>
                <a:ea typeface="+mn-ea"/>
                <a:cs typeface="+mn-cs"/>
              </a:rPr>
              <a:t>3/27/2018 8:38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have used it to fund extra SASS days as well as releasing the Principal for an extra office day.</a:t>
            </a:r>
          </a:p>
          <a:p>
            <a:pPr fontAlgn="t"/>
            <a:r>
              <a:rPr lang="en-US" sz="1200" b="0" i="0" kern="1200" dirty="0" smtClean="0">
                <a:solidFill>
                  <a:schemeClr val="tx1"/>
                </a:solidFill>
                <a:effectLst/>
                <a:latin typeface="+mn-lt"/>
                <a:ea typeface="+mn-ea"/>
                <a:cs typeface="+mn-cs"/>
              </a:rPr>
              <a:t>3/27/2018 7:38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used the money to buy additional time for my SAM who has taken on the admin workload of WHS and several other admin procedures. As a teaching principal, reducing the admin load by delegating some to others enables me to focus on the teaching and leadership aspects of my position. Long may this support last!</a:t>
            </a:r>
          </a:p>
          <a:p>
            <a:pPr fontAlgn="t"/>
            <a:r>
              <a:rPr lang="en-US" sz="1200" b="0" i="0" kern="1200" dirty="0" smtClean="0">
                <a:solidFill>
                  <a:schemeClr val="tx1"/>
                </a:solidFill>
                <a:effectLst/>
                <a:latin typeface="+mn-lt"/>
                <a:ea typeface="+mn-ea"/>
                <a:cs typeface="+mn-cs"/>
              </a:rPr>
              <a:t>3/27/2018 7:31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Employed additional teacher time so that I have reduced programming &amp; teaching responsibility (including student reports). I can now concentrate on teaching K-2 rather than K-6 and completing administrative tasks that can be hard to delegate to others. There are 24 students in our school so the additional funding has been greatly appreciated!</a:t>
            </a:r>
          </a:p>
          <a:p>
            <a:pPr fontAlgn="t"/>
            <a:r>
              <a:rPr lang="en-US" sz="1200" b="0" i="0" kern="1200" dirty="0" smtClean="0">
                <a:solidFill>
                  <a:schemeClr val="tx1"/>
                </a:solidFill>
                <a:effectLst/>
                <a:latin typeface="+mn-lt"/>
                <a:ea typeface="+mn-ea"/>
                <a:cs typeface="+mn-cs"/>
              </a:rPr>
              <a:t>3/27/2018 7:09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Money has been allocated to release myself as teaching principal to attend PPA conference and additional SAM time (approx.30 days or 1.5 days per fortnight) to provide support with admin tasks.</a:t>
            </a:r>
          </a:p>
          <a:p>
            <a:pPr fontAlgn="t"/>
            <a:r>
              <a:rPr lang="en-US" sz="1200" b="0" i="0" kern="1200" dirty="0" smtClean="0">
                <a:solidFill>
                  <a:schemeClr val="tx1"/>
                </a:solidFill>
                <a:effectLst/>
                <a:latin typeface="+mn-lt"/>
                <a:ea typeface="+mn-ea"/>
                <a:cs typeface="+mn-cs"/>
              </a:rPr>
              <a:t>3/27/2018 6:59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Community consultation occurred in late 2017. Parents held the principal to ransom and offered an ultimatum that would see the school close after 134 years if not adhered to. A second teacher (permanent) was kept on even though school numbers were set at 10 for 2018. I sacrificed 32+ days of principal's admin days, added the $12,000 from the Secretary and nearly all of RAM funding - finding $56,000+ so the second teacher could be employed 4 days a week. Principal on his own each Friday and all administration has to be done of a night after business hours</a:t>
            </a:r>
          </a:p>
          <a:p>
            <a:pPr fontAlgn="t"/>
            <a:r>
              <a:rPr lang="en-US" sz="1200" b="0" i="0" kern="1200" dirty="0" smtClean="0">
                <a:solidFill>
                  <a:schemeClr val="tx1"/>
                </a:solidFill>
                <a:effectLst/>
                <a:latin typeface="+mn-lt"/>
                <a:ea typeface="+mn-ea"/>
                <a:cs typeface="+mn-cs"/>
              </a:rPr>
              <a:t>3/27/2018 6:51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Employed one of my temp beginning teachers one day a fortnight for team teaching with me and coaching conversations.</a:t>
            </a:r>
          </a:p>
          <a:p>
            <a:pPr fontAlgn="t"/>
            <a:r>
              <a:rPr lang="en-US" sz="1200" b="0" i="0" kern="1200" dirty="0" smtClean="0">
                <a:solidFill>
                  <a:schemeClr val="tx1"/>
                </a:solidFill>
                <a:effectLst/>
                <a:latin typeface="+mn-lt"/>
                <a:ea typeface="+mn-ea"/>
                <a:cs typeface="+mn-cs"/>
              </a:rPr>
              <a:t>3/27/2018 6:48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Release for teaching principal to perform administrative tasks. Such a valuable resource in a TP1 school</a:t>
            </a:r>
          </a:p>
          <a:p>
            <a:pPr fontAlgn="t"/>
            <a:r>
              <a:rPr lang="en-US" sz="1200" b="0" i="0" kern="1200" dirty="0" smtClean="0">
                <a:solidFill>
                  <a:schemeClr val="tx1"/>
                </a:solidFill>
                <a:effectLst/>
                <a:latin typeface="+mn-lt"/>
                <a:ea typeface="+mn-ea"/>
                <a:cs typeface="+mn-cs"/>
              </a:rPr>
              <a:t>3/27/2018 6:36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SAM once a fortnight.</a:t>
            </a:r>
          </a:p>
          <a:p>
            <a:pPr fontAlgn="t"/>
            <a:r>
              <a:rPr lang="en-US" sz="1200" b="0" i="0" kern="1200" dirty="0" smtClean="0">
                <a:solidFill>
                  <a:schemeClr val="tx1"/>
                </a:solidFill>
                <a:effectLst/>
                <a:latin typeface="+mn-lt"/>
                <a:ea typeface="+mn-ea"/>
                <a:cs typeface="+mn-cs"/>
              </a:rPr>
              <a:t>3/27/2018 6:36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has made a huge difference to my workload.</a:t>
            </a:r>
          </a:p>
          <a:p>
            <a:pPr fontAlgn="t"/>
            <a:r>
              <a:rPr lang="en-US" sz="1200" b="0" i="0" kern="1200" dirty="0" smtClean="0">
                <a:solidFill>
                  <a:schemeClr val="tx1"/>
                </a:solidFill>
                <a:effectLst/>
                <a:latin typeface="+mn-lt"/>
                <a:ea typeface="+mn-ea"/>
                <a:cs typeface="+mn-cs"/>
              </a:rPr>
              <a:t>3/27/2018 6:18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funded a teacher 1 day per fortnight to give myself an admin day (EEC principals don’t get admin time funded as other teaching principals do) in order to complete administrative duties.</a:t>
            </a:r>
          </a:p>
          <a:p>
            <a:pPr fontAlgn="t"/>
            <a:r>
              <a:rPr lang="en-US" sz="1200" b="0" i="0" kern="1200" dirty="0" smtClean="0">
                <a:solidFill>
                  <a:schemeClr val="tx1"/>
                </a:solidFill>
                <a:effectLst/>
                <a:latin typeface="+mn-lt"/>
                <a:ea typeface="+mn-ea"/>
                <a:cs typeface="+mn-cs"/>
              </a:rPr>
              <a:t>3/27/2018 5:32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s</a:t>
            </a:r>
          </a:p>
          <a:p>
            <a:pPr fontAlgn="t"/>
            <a:r>
              <a:rPr lang="en-US" sz="1200" b="0" i="0" u="none" strike="noStrike" kern="1200" dirty="0" smtClean="0">
                <a:solidFill>
                  <a:schemeClr val="tx1"/>
                </a:solidFill>
                <a:effectLst/>
                <a:latin typeface="+mn-lt"/>
                <a:ea typeface="+mn-ea"/>
                <a:cs typeface="+mn-cs"/>
                <a:hlinkClick r:id="rId3"/>
              </a:rPr>
              <a:t>Cloud View</a:t>
            </a:r>
            <a:endParaRPr lang="en-US" sz="1200" b="0" i="0" kern="1200" dirty="0" smtClean="0">
              <a:solidFill>
                <a:schemeClr val="tx1"/>
              </a:solidFill>
              <a:effectLst/>
              <a:latin typeface="+mn-lt"/>
              <a:ea typeface="+mn-ea"/>
              <a:cs typeface="+mn-cs"/>
            </a:endParaRPr>
          </a:p>
          <a:p>
            <a:pPr fontAlgn="t"/>
            <a:r>
              <a:rPr lang="en-US" sz="1200" b="0" i="0" u="none" strike="noStrike" kern="1200" dirty="0" smtClean="0">
                <a:solidFill>
                  <a:schemeClr val="tx1"/>
                </a:solidFill>
                <a:effectLst/>
                <a:latin typeface="+mn-lt"/>
                <a:ea typeface="+mn-ea"/>
                <a:cs typeface="+mn-cs"/>
                <a:hlinkClick r:id="rId3"/>
              </a:rPr>
              <a:t>List View</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Showing 14 words and phrases</a:t>
            </a:r>
          </a:p>
          <a:p>
            <a:pPr fontAlgn="t"/>
            <a:r>
              <a:rPr lang="en-US" sz="1200" b="0" i="0" u="none" strike="noStrike" kern="1200" dirty="0" smtClean="0">
                <a:solidFill>
                  <a:schemeClr val="tx1"/>
                </a:solidFill>
                <a:effectLst/>
                <a:latin typeface="+mn-lt"/>
                <a:ea typeface="+mn-ea"/>
                <a:cs typeface="+mn-cs"/>
                <a:hlinkClick r:id="rId3"/>
              </a:rPr>
              <a:t>Teaching Principal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38.10%</a:t>
            </a:r>
          </a:p>
          <a:p>
            <a:pPr fontAlgn="t"/>
            <a:r>
              <a:rPr lang="en-US" sz="1200" b="0" i="0" kern="1200" dirty="0" smtClean="0">
                <a:solidFill>
                  <a:schemeClr val="tx1"/>
                </a:solidFill>
                <a:effectLst/>
                <a:latin typeface="+mn-lt"/>
                <a:ea typeface="+mn-ea"/>
                <a:cs typeface="+mn-cs"/>
              </a:rPr>
              <a:t>16</a:t>
            </a:r>
          </a:p>
          <a:p>
            <a:pPr fontAlgn="t"/>
            <a:r>
              <a:rPr lang="en-US" sz="1200" b="0" i="0" u="none" strike="noStrike" kern="1200" dirty="0" smtClean="0">
                <a:solidFill>
                  <a:schemeClr val="tx1"/>
                </a:solidFill>
                <a:effectLst/>
                <a:latin typeface="+mn-lt"/>
                <a:ea typeface="+mn-ea"/>
                <a:cs typeface="+mn-cs"/>
                <a:hlinkClick r:id="rId3"/>
              </a:rPr>
              <a:t>Admin</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28.57%</a:t>
            </a:r>
          </a:p>
          <a:p>
            <a:pPr fontAlgn="t"/>
            <a:r>
              <a:rPr lang="en-US" sz="1200" b="0" i="0" kern="1200" dirty="0" smtClean="0">
                <a:solidFill>
                  <a:schemeClr val="tx1"/>
                </a:solidFill>
                <a:effectLst/>
                <a:latin typeface="+mn-lt"/>
                <a:ea typeface="+mn-ea"/>
                <a:cs typeface="+mn-cs"/>
              </a:rPr>
              <a:t>12</a:t>
            </a:r>
          </a:p>
          <a:p>
            <a:pPr fontAlgn="t"/>
            <a:r>
              <a:rPr lang="en-US" sz="1200" b="0" i="0" u="none" strike="noStrike" kern="1200" dirty="0" smtClean="0">
                <a:solidFill>
                  <a:schemeClr val="tx1"/>
                </a:solidFill>
                <a:effectLst/>
                <a:latin typeface="+mn-lt"/>
                <a:ea typeface="+mn-ea"/>
                <a:cs typeface="+mn-cs"/>
                <a:hlinkClick r:id="rId3"/>
              </a:rPr>
              <a:t>School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23.81%</a:t>
            </a:r>
          </a:p>
          <a:p>
            <a:pPr fontAlgn="t"/>
            <a:r>
              <a:rPr lang="en-US" sz="1200" b="0" i="0" kern="1200" dirty="0" smtClean="0">
                <a:solidFill>
                  <a:schemeClr val="tx1"/>
                </a:solidFill>
                <a:effectLst/>
                <a:latin typeface="+mn-lt"/>
                <a:ea typeface="+mn-ea"/>
                <a:cs typeface="+mn-cs"/>
              </a:rPr>
              <a:t>10</a:t>
            </a:r>
          </a:p>
          <a:p>
            <a:pPr fontAlgn="t"/>
            <a:r>
              <a:rPr lang="en-US" sz="1200" b="0" i="0" u="none" strike="noStrike" kern="1200" dirty="0" smtClean="0">
                <a:solidFill>
                  <a:schemeClr val="tx1"/>
                </a:solidFill>
                <a:effectLst/>
                <a:latin typeface="+mn-lt"/>
                <a:ea typeface="+mn-ea"/>
                <a:cs typeface="+mn-cs"/>
                <a:hlinkClick r:id="rId3"/>
              </a:rPr>
              <a:t>Additional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19.05%</a:t>
            </a:r>
          </a:p>
          <a:p>
            <a:pPr fontAlgn="t"/>
            <a:r>
              <a:rPr lang="en-US" sz="1200" b="0" i="0" kern="1200" dirty="0" smtClean="0">
                <a:solidFill>
                  <a:schemeClr val="tx1"/>
                </a:solidFill>
                <a:effectLst/>
                <a:latin typeface="+mn-lt"/>
                <a:ea typeface="+mn-ea"/>
                <a:cs typeface="+mn-cs"/>
              </a:rPr>
              <a:t>8</a:t>
            </a:r>
          </a:p>
          <a:p>
            <a:pPr fontAlgn="t"/>
            <a:r>
              <a:rPr lang="en-US" sz="1200" b="0" i="0" u="none" strike="noStrike" kern="1200" dirty="0" smtClean="0">
                <a:solidFill>
                  <a:schemeClr val="tx1"/>
                </a:solidFill>
                <a:effectLst/>
                <a:latin typeface="+mn-lt"/>
                <a:ea typeface="+mn-ea"/>
                <a:cs typeface="+mn-cs"/>
                <a:hlinkClick r:id="rId3"/>
              </a:rPr>
              <a:t>Support</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19.05%</a:t>
            </a:r>
          </a:p>
          <a:p>
            <a:pPr fontAlgn="t"/>
            <a:r>
              <a:rPr lang="en-US" sz="1200" b="0" i="0" kern="1200" dirty="0" smtClean="0">
                <a:solidFill>
                  <a:schemeClr val="tx1"/>
                </a:solidFill>
                <a:effectLst/>
                <a:latin typeface="+mn-lt"/>
                <a:ea typeface="+mn-ea"/>
                <a:cs typeface="+mn-cs"/>
              </a:rPr>
              <a:t>8</a:t>
            </a:r>
          </a:p>
          <a:p>
            <a:pPr fontAlgn="t"/>
            <a:r>
              <a:rPr lang="en-US" sz="1200" b="0" i="0" u="none" strike="noStrike" kern="1200" dirty="0" smtClean="0">
                <a:solidFill>
                  <a:schemeClr val="tx1"/>
                </a:solidFill>
                <a:effectLst/>
                <a:latin typeface="+mn-lt"/>
                <a:ea typeface="+mn-ea"/>
                <a:cs typeface="+mn-cs"/>
                <a:hlinkClick r:id="rId3"/>
              </a:rPr>
              <a:t>SAM</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16.67%</a:t>
            </a:r>
          </a:p>
          <a:p>
            <a:pPr fontAlgn="t"/>
            <a:r>
              <a:rPr lang="en-US" sz="1200" b="0" i="0" kern="1200" dirty="0" smtClean="0">
                <a:solidFill>
                  <a:schemeClr val="tx1"/>
                </a:solidFill>
                <a:effectLst/>
                <a:latin typeface="+mn-lt"/>
                <a:ea typeface="+mn-ea"/>
                <a:cs typeface="+mn-cs"/>
              </a:rPr>
              <a:t>7</a:t>
            </a:r>
          </a:p>
          <a:p>
            <a:pPr fontAlgn="t"/>
            <a:r>
              <a:rPr lang="en-US" sz="1200" b="0" i="0" u="none" strike="noStrike" kern="1200" dirty="0" smtClean="0">
                <a:solidFill>
                  <a:schemeClr val="tx1"/>
                </a:solidFill>
                <a:effectLst/>
                <a:latin typeface="+mn-lt"/>
                <a:ea typeface="+mn-ea"/>
                <a:cs typeface="+mn-cs"/>
                <a:hlinkClick r:id="rId3"/>
              </a:rPr>
              <a:t>SASS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16.67%</a:t>
            </a:r>
          </a:p>
          <a:p>
            <a:pPr fontAlgn="t"/>
            <a:r>
              <a:rPr lang="en-US" sz="1200" b="0" i="0" kern="1200" dirty="0" smtClean="0">
                <a:solidFill>
                  <a:schemeClr val="tx1"/>
                </a:solidFill>
                <a:effectLst/>
                <a:latin typeface="+mn-lt"/>
                <a:ea typeface="+mn-ea"/>
                <a:cs typeface="+mn-cs"/>
              </a:rPr>
              <a:t>7</a:t>
            </a:r>
          </a:p>
          <a:p>
            <a:pPr fontAlgn="t"/>
            <a:r>
              <a:rPr lang="en-US" sz="1200" b="0" i="0" u="none" strike="noStrike" kern="1200" dirty="0" smtClean="0">
                <a:solidFill>
                  <a:schemeClr val="tx1"/>
                </a:solidFill>
                <a:effectLst/>
                <a:latin typeface="+mn-lt"/>
                <a:ea typeface="+mn-ea"/>
                <a:cs typeface="+mn-cs"/>
                <a:hlinkClick r:id="rId3"/>
              </a:rPr>
              <a:t>Administrative Tasks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14.29%</a:t>
            </a:r>
          </a:p>
          <a:p>
            <a:pPr fontAlgn="t"/>
            <a:r>
              <a:rPr lang="en-US" sz="1200" b="0" i="0" kern="1200" dirty="0" smtClean="0">
                <a:solidFill>
                  <a:schemeClr val="tx1"/>
                </a:solidFill>
                <a:effectLst/>
                <a:latin typeface="+mn-lt"/>
                <a:ea typeface="+mn-ea"/>
                <a:cs typeface="+mn-cs"/>
              </a:rPr>
              <a:t>6</a:t>
            </a:r>
          </a:p>
          <a:p>
            <a:pPr fontAlgn="t"/>
            <a:r>
              <a:rPr lang="en-US" sz="1200" b="0" i="0" u="none" strike="noStrike" kern="1200" dirty="0" smtClean="0">
                <a:solidFill>
                  <a:schemeClr val="tx1"/>
                </a:solidFill>
                <a:effectLst/>
                <a:latin typeface="+mn-lt"/>
                <a:ea typeface="+mn-ea"/>
                <a:cs typeface="+mn-cs"/>
                <a:hlinkClick r:id="rId3"/>
              </a:rPr>
              <a:t>Extra</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14.29%</a:t>
            </a:r>
          </a:p>
          <a:p>
            <a:pPr fontAlgn="t"/>
            <a:r>
              <a:rPr lang="en-US" sz="1200" b="0" i="0" kern="1200" dirty="0" smtClean="0">
                <a:solidFill>
                  <a:schemeClr val="tx1"/>
                </a:solidFill>
                <a:effectLst/>
                <a:latin typeface="+mn-lt"/>
                <a:ea typeface="+mn-ea"/>
                <a:cs typeface="+mn-cs"/>
              </a:rPr>
              <a:t>6</a:t>
            </a:r>
          </a:p>
          <a:p>
            <a:pPr fontAlgn="t"/>
            <a:r>
              <a:rPr lang="en-US" sz="1200" b="0" i="0" u="none" strike="noStrike" kern="1200" dirty="0" smtClean="0">
                <a:solidFill>
                  <a:schemeClr val="tx1"/>
                </a:solidFill>
                <a:effectLst/>
                <a:latin typeface="+mn-lt"/>
                <a:ea typeface="+mn-ea"/>
                <a:cs typeface="+mn-cs"/>
                <a:hlinkClick r:id="rId3"/>
              </a:rPr>
              <a:t>Day per Fortnight</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9.52%</a:t>
            </a:r>
          </a:p>
          <a:p>
            <a:pPr fontAlgn="t"/>
            <a:r>
              <a:rPr lang="en-US" sz="1200" b="0" i="0" kern="1200" dirty="0" smtClean="0">
                <a:solidFill>
                  <a:schemeClr val="tx1"/>
                </a:solidFill>
                <a:effectLst/>
                <a:latin typeface="+mn-lt"/>
                <a:ea typeface="+mn-ea"/>
                <a:cs typeface="+mn-cs"/>
              </a:rPr>
              <a:t>4</a:t>
            </a:r>
          </a:p>
          <a:p>
            <a:pPr fontAlgn="t"/>
            <a:r>
              <a:rPr lang="en-US" sz="1200" b="0" i="0" u="none" strike="noStrike" kern="1200" dirty="0" smtClean="0">
                <a:solidFill>
                  <a:schemeClr val="tx1"/>
                </a:solidFill>
                <a:effectLst/>
                <a:latin typeface="+mn-lt"/>
                <a:ea typeface="+mn-ea"/>
                <a:cs typeface="+mn-cs"/>
                <a:hlinkClick r:id="rId3"/>
              </a:rPr>
              <a:t>Workload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9.52%</a:t>
            </a:r>
          </a:p>
          <a:p>
            <a:pPr fontAlgn="t"/>
            <a:r>
              <a:rPr lang="en-US" sz="1200" b="0" i="0" kern="1200" dirty="0" smtClean="0">
                <a:solidFill>
                  <a:schemeClr val="tx1"/>
                </a:solidFill>
                <a:effectLst/>
                <a:latin typeface="+mn-lt"/>
                <a:ea typeface="+mn-ea"/>
                <a:cs typeface="+mn-cs"/>
              </a:rPr>
              <a:t>4</a:t>
            </a:r>
          </a:p>
          <a:p>
            <a:pPr fontAlgn="t"/>
            <a:r>
              <a:rPr lang="en-US" sz="1200" b="0" i="0" u="none" strike="noStrike" kern="1200" dirty="0" smtClean="0">
                <a:solidFill>
                  <a:schemeClr val="tx1"/>
                </a:solidFill>
                <a:effectLst/>
                <a:latin typeface="+mn-lt"/>
                <a:ea typeface="+mn-ea"/>
                <a:cs typeface="+mn-cs"/>
                <a:hlinkClick r:id="rId3"/>
              </a:rPr>
              <a:t>Second Teacher</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7.14%</a:t>
            </a:r>
          </a:p>
          <a:p>
            <a:pPr fontAlgn="t"/>
            <a:r>
              <a:rPr lang="en-US" sz="1200" b="0" i="0" kern="1200" dirty="0" smtClean="0">
                <a:solidFill>
                  <a:schemeClr val="tx1"/>
                </a:solidFill>
                <a:effectLst/>
                <a:latin typeface="+mn-lt"/>
                <a:ea typeface="+mn-ea"/>
                <a:cs typeface="+mn-cs"/>
              </a:rPr>
              <a:t>3</a:t>
            </a:r>
          </a:p>
          <a:p>
            <a:pPr fontAlgn="t"/>
            <a:r>
              <a:rPr lang="en-US" sz="1200" b="0" i="0" u="none" strike="noStrike" kern="1200" dirty="0" smtClean="0">
                <a:solidFill>
                  <a:schemeClr val="tx1"/>
                </a:solidFill>
                <a:effectLst/>
                <a:latin typeface="+mn-lt"/>
                <a:ea typeface="+mn-ea"/>
                <a:cs typeface="+mn-cs"/>
                <a:hlinkClick r:id="rId3"/>
              </a:rPr>
              <a:t>K-2</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7.14%</a:t>
            </a:r>
          </a:p>
          <a:p>
            <a:pPr fontAlgn="t"/>
            <a:r>
              <a:rPr lang="en-US" sz="1200" b="0" i="0" kern="1200" dirty="0" smtClean="0">
                <a:solidFill>
                  <a:schemeClr val="tx1"/>
                </a:solidFill>
                <a:effectLst/>
                <a:latin typeface="+mn-lt"/>
                <a:ea typeface="+mn-ea"/>
                <a:cs typeface="+mn-cs"/>
              </a:rPr>
              <a:t>3</a:t>
            </a:r>
          </a:p>
          <a:p>
            <a:pPr fontAlgn="t"/>
            <a:r>
              <a:rPr lang="en-US" sz="1200" b="0" i="0" u="none" strike="noStrike" kern="1200" dirty="0" smtClean="0">
                <a:solidFill>
                  <a:schemeClr val="tx1"/>
                </a:solidFill>
                <a:effectLst/>
                <a:latin typeface="+mn-lt"/>
                <a:ea typeface="+mn-ea"/>
                <a:cs typeface="+mn-cs"/>
                <a:hlinkClick r:id="rId3"/>
              </a:rPr>
              <a:t>Classroom</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4.76%</a:t>
            </a:r>
          </a:p>
          <a:p>
            <a:pPr fontAlgn="t"/>
            <a:r>
              <a:rPr lang="en-US" sz="1200" b="0" i="0" kern="1200" dirty="0" smtClean="0">
                <a:solidFill>
                  <a:schemeClr val="tx1"/>
                </a:solidFill>
                <a:effectLst/>
                <a:latin typeface="+mn-lt"/>
                <a:ea typeface="+mn-ea"/>
                <a:cs typeface="+mn-cs"/>
              </a:rPr>
              <a:t>2</a:t>
            </a:r>
          </a:p>
          <a:p>
            <a:pPr fontAlgn="t"/>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s</a:t>
            </a:r>
          </a:p>
          <a:p>
            <a:pPr fontAlgn="t"/>
            <a:r>
              <a:rPr lang="en-US" sz="1200" b="0" i="0" u="none" strike="noStrike" kern="1200" dirty="0" smtClean="0">
                <a:solidFill>
                  <a:schemeClr val="tx1"/>
                </a:solidFill>
                <a:effectLst/>
                <a:latin typeface="+mn-lt"/>
                <a:ea typeface="+mn-ea"/>
                <a:cs typeface="+mn-cs"/>
                <a:hlinkClick r:id="rId3"/>
              </a:rPr>
              <a:t>+ New Tag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No tags</a:t>
            </a:r>
          </a:p>
          <a:p>
            <a:pPr fontAlgn="t"/>
            <a:r>
              <a:rPr lang="en-US" sz="1200" b="0" i="0" u="none" strike="noStrike" kern="1200" dirty="0" smtClean="0">
                <a:solidFill>
                  <a:schemeClr val="tx1"/>
                </a:solidFill>
                <a:effectLst/>
                <a:latin typeface="+mn-lt"/>
                <a:ea typeface="+mn-ea"/>
                <a:cs typeface="+mn-cs"/>
                <a:hlinkClick r:id="rId3"/>
              </a:rPr>
              <a:t>Untagged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100%</a:t>
            </a:r>
          </a:p>
          <a:p>
            <a:pPr fontAlgn="t"/>
            <a:r>
              <a:rPr lang="en-US" sz="1200" b="0" i="0" kern="1200" dirty="0" smtClean="0">
                <a:solidFill>
                  <a:schemeClr val="tx1"/>
                </a:solidFill>
                <a:effectLst/>
                <a:latin typeface="+mn-lt"/>
                <a:ea typeface="+mn-ea"/>
                <a:cs typeface="+mn-cs"/>
              </a:rPr>
              <a:t>42</a:t>
            </a:r>
          </a:p>
          <a:p>
            <a:pPr fontAlgn="t"/>
            <a:r>
              <a:rPr lang="en-US" sz="1200" b="0" i="0" u="none" strike="noStrike" kern="1200" dirty="0" smtClean="0">
                <a:solidFill>
                  <a:schemeClr val="tx1"/>
                </a:solidFill>
                <a:effectLst/>
                <a:latin typeface="+mn-lt"/>
                <a:ea typeface="+mn-ea"/>
                <a:cs typeface="+mn-cs"/>
                <a:hlinkClick r:id="rId3"/>
              </a:rPr>
              <a:t>View all</a:t>
            </a: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3</a:t>
            </a:fld>
            <a:endParaRPr lang="en-US"/>
          </a:p>
        </p:txBody>
      </p:sp>
    </p:spTree>
    <p:extLst>
      <p:ext uri="{BB962C8B-B14F-4D97-AF65-F5344CB8AC3E}">
        <p14:creationId xmlns:p14="http://schemas.microsoft.com/office/powerpoint/2010/main" val="162068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smtClean="0">
                <a:effectLst/>
              </a:rPr>
              <a:t>Also used funds (limited as they were) to help fund a community of schools initiative.</a:t>
            </a:r>
          </a:p>
          <a:p>
            <a:pPr fontAlgn="t"/>
            <a:r>
              <a:rPr lang="en-US" sz="1200" b="0" kern="1200" dirty="0" smtClean="0">
                <a:solidFill>
                  <a:schemeClr val="tx1"/>
                </a:solidFill>
                <a:effectLst/>
                <a:latin typeface="+mn-lt"/>
                <a:ea typeface="+mn-ea"/>
                <a:cs typeface="+mn-cs"/>
              </a:rPr>
              <a:t>4/5/2018 5:55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
              </a:rPr>
              <a:t>View respondent's answers</a:t>
            </a:r>
            <a:endParaRPr lang="en-US" dirty="0" smtClean="0">
              <a:effectLst/>
            </a:endParaRPr>
          </a:p>
          <a:p>
            <a:pPr fontAlgn="t"/>
            <a:r>
              <a:rPr lang="en-US" dirty="0" smtClean="0">
                <a:effectLst/>
              </a:rPr>
              <a:t>It has allowed me as Principal to be released off class more to attend to administration tasks.</a:t>
            </a:r>
          </a:p>
          <a:p>
            <a:pPr fontAlgn="t"/>
            <a:r>
              <a:rPr lang="en-US" sz="1200" b="0" kern="1200" dirty="0" smtClean="0">
                <a:solidFill>
                  <a:schemeClr val="tx1"/>
                </a:solidFill>
                <a:effectLst/>
                <a:latin typeface="+mn-lt"/>
                <a:ea typeface="+mn-ea"/>
                <a:cs typeface="+mn-cs"/>
              </a:rPr>
              <a:t>4/5/2018 8:45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
              </a:rPr>
              <a:t>View respondent's answers</a:t>
            </a:r>
            <a:endParaRPr lang="en-US" dirty="0" smtClean="0">
              <a:effectLst/>
            </a:endParaRPr>
          </a:p>
          <a:p>
            <a:pPr fontAlgn="t"/>
            <a:r>
              <a:rPr lang="en-US" dirty="0" smtClean="0">
                <a:effectLst/>
              </a:rPr>
              <a:t>Hired ex principal to complete documents while I remained on class. Then liaised with ex principal to </a:t>
            </a:r>
            <a:r>
              <a:rPr lang="en-US" dirty="0" err="1" smtClean="0">
                <a:effectLst/>
              </a:rPr>
              <a:t>finalise</a:t>
            </a:r>
            <a:r>
              <a:rPr lang="en-US" dirty="0" smtClean="0">
                <a:effectLst/>
              </a:rPr>
              <a:t> details before publishing.</a:t>
            </a:r>
          </a:p>
          <a:p>
            <a:pPr fontAlgn="t"/>
            <a:r>
              <a:rPr lang="en-US" sz="1200" b="0" kern="1200" dirty="0" smtClean="0">
                <a:solidFill>
                  <a:schemeClr val="tx1"/>
                </a:solidFill>
                <a:effectLst/>
                <a:latin typeface="+mn-lt"/>
                <a:ea typeface="+mn-ea"/>
                <a:cs typeface="+mn-cs"/>
              </a:rPr>
              <a:t>4/3/2018 4:54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
              </a:rPr>
              <a:t>View respondent's answers</a:t>
            </a:r>
            <a:endParaRPr lang="en-US" dirty="0" smtClean="0">
              <a:effectLst/>
            </a:endParaRPr>
          </a:p>
          <a:p>
            <a:pPr fontAlgn="t"/>
            <a:r>
              <a:rPr lang="en-US" dirty="0" smtClean="0">
                <a:effectLst/>
              </a:rPr>
              <a:t>Using it to both assist SASS and give an extra little non teaching time as TP2</a:t>
            </a:r>
          </a:p>
          <a:p>
            <a:pPr fontAlgn="t"/>
            <a:r>
              <a:rPr lang="en-US" sz="1200" b="0" kern="1200" dirty="0" smtClean="0">
                <a:solidFill>
                  <a:schemeClr val="tx1"/>
                </a:solidFill>
                <a:effectLst/>
                <a:latin typeface="+mn-lt"/>
                <a:ea typeface="+mn-ea"/>
                <a:cs typeface="+mn-cs"/>
              </a:rPr>
              <a:t>4/3/2018 8:50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
              </a:rPr>
              <a:t>View respondent's answers</a:t>
            </a:r>
            <a:endParaRPr lang="en-US" dirty="0" smtClean="0">
              <a:effectLst/>
            </a:endParaRPr>
          </a:p>
          <a:p>
            <a:pPr fontAlgn="t"/>
            <a:r>
              <a:rPr lang="en-US" dirty="0" smtClean="0">
                <a:effectLst/>
              </a:rPr>
              <a:t>Funds used to add to Teaching Principal Release time to assist with WH&amp;S and policy writing - still not complete as not enough time.</a:t>
            </a:r>
          </a:p>
          <a:p>
            <a:pPr fontAlgn="t"/>
            <a:r>
              <a:rPr lang="en-US" sz="1200" b="0" kern="1200" dirty="0" smtClean="0">
                <a:solidFill>
                  <a:schemeClr val="tx1"/>
                </a:solidFill>
                <a:effectLst/>
                <a:latin typeface="+mn-lt"/>
                <a:ea typeface="+mn-ea"/>
                <a:cs typeface="+mn-cs"/>
              </a:rPr>
              <a:t>4/2/2018 4:45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
              </a:rPr>
              <a:t>View respondent's answers</a:t>
            </a:r>
            <a:endParaRPr lang="en-US" dirty="0" smtClean="0">
              <a:effectLst/>
            </a:endParaRPr>
          </a:p>
          <a:p>
            <a:pPr fontAlgn="t"/>
            <a:r>
              <a:rPr lang="en-US" dirty="0" smtClean="0">
                <a:effectLst/>
              </a:rPr>
              <a:t>COS Initiative plus extra SASS allocation and support</a:t>
            </a:r>
          </a:p>
          <a:p>
            <a:pPr fontAlgn="t"/>
            <a:r>
              <a:rPr lang="en-US" sz="1200" b="0" kern="1200" dirty="0" smtClean="0">
                <a:solidFill>
                  <a:schemeClr val="tx1"/>
                </a:solidFill>
                <a:effectLst/>
                <a:latin typeface="+mn-lt"/>
                <a:ea typeface="+mn-ea"/>
                <a:cs typeface="+mn-cs"/>
              </a:rPr>
              <a:t>4/2/2018 8:46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
              </a:rPr>
              <a:t>View respondent's answers</a:t>
            </a:r>
            <a:endParaRPr lang="en-US" dirty="0" smtClean="0">
              <a:effectLst/>
            </a:endParaRPr>
          </a:p>
          <a:p>
            <a:pPr fontAlgn="t"/>
            <a:r>
              <a:rPr lang="en-US" dirty="0" smtClean="0">
                <a:effectLst/>
              </a:rPr>
              <a:t>I have </a:t>
            </a:r>
            <a:r>
              <a:rPr lang="en-US" dirty="0" err="1" smtClean="0">
                <a:effectLst/>
              </a:rPr>
              <a:t>empolyed</a:t>
            </a:r>
            <a:r>
              <a:rPr lang="en-US" dirty="0" smtClean="0">
                <a:effectLst/>
              </a:rPr>
              <a:t> additional SAO time to perform administrative task like newsletter preparation </a:t>
            </a:r>
            <a:r>
              <a:rPr lang="en-US" dirty="0" err="1" smtClean="0">
                <a:effectLst/>
              </a:rPr>
              <a:t>etc</a:t>
            </a:r>
            <a:r>
              <a:rPr lang="en-US" dirty="0" smtClean="0">
                <a:effectLst/>
              </a:rPr>
              <a:t> so I can focus more on the instructional leadership and teaching and </a:t>
            </a:r>
            <a:r>
              <a:rPr lang="en-US" dirty="0" err="1" smtClean="0">
                <a:effectLst/>
              </a:rPr>
              <a:t>learing</a:t>
            </a:r>
            <a:r>
              <a:rPr lang="en-US" dirty="0" smtClean="0">
                <a:effectLst/>
              </a:rPr>
              <a:t> within the school.</a:t>
            </a:r>
          </a:p>
          <a:p>
            <a:pPr fontAlgn="t"/>
            <a:r>
              <a:rPr lang="en-US" sz="1200" b="0" kern="1200" dirty="0" smtClean="0">
                <a:solidFill>
                  <a:schemeClr val="tx1"/>
                </a:solidFill>
                <a:effectLst/>
                <a:latin typeface="+mn-lt"/>
                <a:ea typeface="+mn-ea"/>
                <a:cs typeface="+mn-cs"/>
              </a:rPr>
              <a:t>3/29/2018 4:13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
              </a:rPr>
              <a:t>View respondent's answers</a:t>
            </a:r>
            <a:endParaRPr lang="en-US" dirty="0" smtClean="0">
              <a:effectLst/>
            </a:endParaRPr>
          </a:p>
          <a:p>
            <a:pPr fontAlgn="t"/>
            <a:r>
              <a:rPr lang="en-US" dirty="0" smtClean="0">
                <a:effectLst/>
              </a:rPr>
              <a:t>Release of Principal from teaching duties.</a:t>
            </a:r>
          </a:p>
          <a:p>
            <a:pPr fontAlgn="t"/>
            <a:r>
              <a:rPr lang="en-US" sz="1200" b="0" kern="1200" dirty="0" smtClean="0">
                <a:solidFill>
                  <a:schemeClr val="tx1"/>
                </a:solidFill>
                <a:effectLst/>
                <a:latin typeface="+mn-lt"/>
                <a:ea typeface="+mn-ea"/>
                <a:cs typeface="+mn-cs"/>
              </a:rPr>
              <a:t>3/29/2018 2:12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
              </a:rPr>
              <a:t>View respondent's answers</a:t>
            </a:r>
            <a:endParaRPr lang="en-US" dirty="0" smtClean="0">
              <a:effectLst/>
            </a:endParaRPr>
          </a:p>
          <a:p>
            <a:pPr fontAlgn="t"/>
            <a:r>
              <a:rPr lang="en-US" dirty="0" smtClean="0">
                <a:effectLst/>
              </a:rPr>
              <a:t>I have used the extra funding to provide myself with time off class one day per fortnight. As a Teaching Principal this has provided me with valuable administration time. On top of this I am self funding (school RAM money) three days per fortnight for my SAM (TP2 SAM Allocation 7 days per fortnight) to ensure consistency in the ongoing administration of a school, even as a TP2. I believe the provision of a full time SAM would be a welcomed addition to this funding to ensure a TP2 school's continual operation.</a:t>
            </a:r>
          </a:p>
          <a:p>
            <a:pPr fontAlgn="t"/>
            <a:r>
              <a:rPr lang="en-US" sz="1200" b="0" kern="1200" dirty="0" smtClean="0">
                <a:solidFill>
                  <a:schemeClr val="tx1"/>
                </a:solidFill>
                <a:effectLst/>
                <a:latin typeface="+mn-lt"/>
                <a:ea typeface="+mn-ea"/>
                <a:cs typeface="+mn-cs"/>
              </a:rPr>
              <a:t>3/29/2018 12:53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
              </a:rPr>
              <a:t>View respondent's answers</a:t>
            </a:r>
            <a:endParaRPr lang="en-US" dirty="0" smtClean="0">
              <a:effectLst/>
            </a:endParaRPr>
          </a:p>
          <a:p>
            <a:pPr fontAlgn="t"/>
            <a:r>
              <a:rPr lang="en-US" dirty="0" smtClean="0">
                <a:effectLst/>
              </a:rPr>
              <a:t>I have used a combination of three sass, Release of another teacher and I am attempting to engage a former principal to come in and help with operational activities.</a:t>
            </a:r>
          </a:p>
          <a:p>
            <a:pPr fontAlgn="t"/>
            <a:r>
              <a:rPr lang="en-US" sz="1200" b="0" kern="1200" dirty="0" smtClean="0">
                <a:solidFill>
                  <a:schemeClr val="tx1"/>
                </a:solidFill>
                <a:effectLst/>
                <a:latin typeface="+mn-lt"/>
                <a:ea typeface="+mn-ea"/>
                <a:cs typeface="+mn-cs"/>
              </a:rPr>
              <a:t>3/29/2018 9:49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
              </a:rPr>
              <a:t>View respondent's answers</a:t>
            </a:r>
            <a:endParaRPr lang="en-US" dirty="0" smtClean="0">
              <a:effectLst/>
            </a:endParaRPr>
          </a:p>
          <a:p>
            <a:pPr fontAlgn="t"/>
            <a:r>
              <a:rPr lang="en-US" dirty="0" smtClean="0">
                <a:effectLst/>
              </a:rPr>
              <a:t>Time is used for staff to collaborate on elements of the school plan.</a:t>
            </a:r>
          </a:p>
          <a:p>
            <a:pPr fontAlgn="t"/>
            <a:r>
              <a:rPr lang="en-US" sz="1200" b="0" kern="1200" dirty="0" smtClean="0">
                <a:solidFill>
                  <a:schemeClr val="tx1"/>
                </a:solidFill>
                <a:effectLst/>
                <a:latin typeface="+mn-lt"/>
                <a:ea typeface="+mn-ea"/>
                <a:cs typeface="+mn-cs"/>
              </a:rPr>
              <a:t>3/29/2018 8:21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
              </a:rPr>
              <a:t>View respondent's answers</a:t>
            </a:r>
            <a:endParaRPr lang="en-US" dirty="0" smtClean="0">
              <a:effectLst/>
            </a:endParaRPr>
          </a:p>
          <a:p>
            <a:pPr fontAlgn="t"/>
            <a:r>
              <a:rPr lang="en-US" dirty="0" smtClean="0">
                <a:effectLst/>
              </a:rPr>
              <a:t>Part time Business Manager &amp; extra SAM &amp; SAO .</a:t>
            </a:r>
          </a:p>
          <a:p>
            <a:pPr fontAlgn="t"/>
            <a:r>
              <a:rPr lang="en-US" sz="1200" b="0" kern="1200" dirty="0" smtClean="0">
                <a:solidFill>
                  <a:schemeClr val="tx1"/>
                </a:solidFill>
                <a:effectLst/>
                <a:latin typeface="+mn-lt"/>
                <a:ea typeface="+mn-ea"/>
                <a:cs typeface="+mn-cs"/>
              </a:rPr>
              <a:t>3/29/2018 8:17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
              </a:rPr>
              <a:t>View respondent's answers</a:t>
            </a:r>
            <a:endParaRPr lang="en-US" dirty="0" smtClean="0">
              <a:effectLst/>
            </a:endParaRPr>
          </a:p>
          <a:p>
            <a:pPr fontAlgn="t"/>
            <a:r>
              <a:rPr lang="en-US" dirty="0" smtClean="0">
                <a:effectLst/>
              </a:rPr>
              <a:t>I use this to supplement principal release to achieve 1 day per week to allow time for site management, and admin without negative impact on students in my class</a:t>
            </a:r>
          </a:p>
          <a:p>
            <a:pPr fontAlgn="t"/>
            <a:r>
              <a:rPr lang="en-US" sz="1200" b="0" kern="1200" dirty="0" smtClean="0">
                <a:solidFill>
                  <a:schemeClr val="tx1"/>
                </a:solidFill>
                <a:effectLst/>
                <a:latin typeface="+mn-lt"/>
                <a:ea typeface="+mn-ea"/>
                <a:cs typeface="+mn-cs"/>
              </a:rPr>
              <a:t>3/28/2018 11:49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
              </a:rPr>
              <a:t>View respondent's answers</a:t>
            </a:r>
            <a:endParaRPr lang="en-US" dirty="0" smtClean="0">
              <a:effectLst/>
            </a:endParaRPr>
          </a:p>
          <a:p>
            <a:pPr fontAlgn="t"/>
            <a:r>
              <a:rPr lang="en-US" dirty="0" smtClean="0">
                <a:effectLst/>
              </a:rPr>
              <a:t>Our enrolment numbers have decreased significantly, the community loves the permanent teacher and learning outcomes are poor. I used the funds to employ an ex-L3 Trainer to teach the small K~2 class </a:t>
            </a:r>
            <a:r>
              <a:rPr lang="en-US" dirty="0" err="1" smtClean="0">
                <a:effectLst/>
              </a:rPr>
              <a:t>Mon~Tue</a:t>
            </a:r>
            <a:r>
              <a:rPr lang="en-US" dirty="0" smtClean="0">
                <a:effectLst/>
              </a:rPr>
              <a:t> (keeping 2 discrete classes and parents happy) and the rest to buy a day for the permanent teacher so his forced transfer wasn't actioned. It has been a godsend- community is content, we're seeing results already with K~2 and school is stable...after 8 years of turmoil.</a:t>
            </a:r>
          </a:p>
          <a:p>
            <a:pPr fontAlgn="t"/>
            <a:r>
              <a:rPr lang="en-US" sz="1200" b="0" kern="1200" dirty="0" smtClean="0">
                <a:solidFill>
                  <a:schemeClr val="tx1"/>
                </a:solidFill>
                <a:effectLst/>
                <a:latin typeface="+mn-lt"/>
                <a:ea typeface="+mn-ea"/>
                <a:cs typeface="+mn-cs"/>
              </a:rPr>
              <a:t>3/28/2018 7:07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
              </a:rPr>
              <a:t>View respondent's answers</a:t>
            </a:r>
            <a:endParaRPr lang="en-US" dirty="0" smtClean="0">
              <a:effectLst/>
            </a:endParaRPr>
          </a:p>
          <a:p>
            <a:pPr fontAlgn="t"/>
            <a:r>
              <a:rPr lang="en-US" dirty="0" smtClean="0">
                <a:effectLst/>
              </a:rPr>
              <a:t>In a big tp2 school it has been a welcome drop in the bucket, but the stress of teaching as well as completing all activities required of principals is ever increasing; the load keeps growing, my staff are very flexible and their help is amazing but this then impacts on their teaching/ learning and our students' learning outcomes. Everyone feels the impact on their wellbeing, their ability to be </a:t>
            </a:r>
            <a:r>
              <a:rPr lang="en-US" dirty="0" err="1" smtClean="0">
                <a:effectLst/>
              </a:rPr>
              <a:t>truely</a:t>
            </a:r>
            <a:r>
              <a:rPr lang="en-US" dirty="0" smtClean="0">
                <a:effectLst/>
              </a:rPr>
              <a:t> productive teachers and enjoy the profession they have chosen.</a:t>
            </a:r>
          </a:p>
          <a:p>
            <a:pPr fontAlgn="t"/>
            <a:r>
              <a:rPr lang="en-US" sz="1200" b="0" kern="1200" dirty="0" smtClean="0">
                <a:solidFill>
                  <a:schemeClr val="tx1"/>
                </a:solidFill>
                <a:effectLst/>
                <a:latin typeface="+mn-lt"/>
                <a:ea typeface="+mn-ea"/>
                <a:cs typeface="+mn-cs"/>
              </a:rPr>
              <a:t>3/28/2018 4:45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
              </a:rPr>
              <a:t>View respondent's answers</a:t>
            </a:r>
            <a:endParaRPr lang="en-US" dirty="0" smtClean="0">
              <a:effectLst/>
            </a:endParaRPr>
          </a:p>
          <a:p>
            <a:pPr fontAlgn="t"/>
            <a:r>
              <a:rPr lang="en-US" dirty="0" smtClean="0">
                <a:effectLst/>
              </a:rPr>
              <a:t>We will use the funds on a needs basis. It will provide release time for staff to prepare documentation required such as school plans and annual reports, it will also be used to employ a retired Principal to assist with planning and implementation of policy.</a:t>
            </a:r>
          </a:p>
          <a:p>
            <a:pPr fontAlgn="t"/>
            <a:r>
              <a:rPr lang="en-US" sz="1200" b="0" kern="1200" dirty="0" smtClean="0">
                <a:solidFill>
                  <a:schemeClr val="tx1"/>
                </a:solidFill>
                <a:effectLst/>
                <a:latin typeface="+mn-lt"/>
                <a:ea typeface="+mn-ea"/>
                <a:cs typeface="+mn-cs"/>
              </a:rPr>
              <a:t>3/28/2018 4:21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
              </a:rPr>
              <a:t>View respondent's answers</a:t>
            </a:r>
            <a:endParaRPr lang="en-US" dirty="0" smtClean="0">
              <a:effectLst/>
            </a:endParaRPr>
          </a:p>
          <a:p>
            <a:pPr fontAlgn="t"/>
            <a:r>
              <a:rPr lang="en-US" dirty="0" smtClean="0">
                <a:effectLst/>
              </a:rPr>
              <a:t>I employed a SASS staff member 1 day a week to work on administration tasks that I would normally do </a:t>
            </a:r>
            <a:r>
              <a:rPr lang="en-US" dirty="0" err="1" smtClean="0">
                <a:effectLst/>
              </a:rPr>
              <a:t>eg</a:t>
            </a:r>
            <a:r>
              <a:rPr lang="en-US" dirty="0" smtClean="0">
                <a:effectLst/>
              </a:rPr>
              <a:t> WH&amp;S, </a:t>
            </a:r>
            <a:r>
              <a:rPr lang="en-US" dirty="0" err="1" smtClean="0">
                <a:effectLst/>
              </a:rPr>
              <a:t>MyPl</a:t>
            </a:r>
            <a:r>
              <a:rPr lang="en-US" dirty="0" smtClean="0">
                <a:effectLst/>
              </a:rPr>
              <a:t> </a:t>
            </a:r>
            <a:r>
              <a:rPr lang="en-US" dirty="0" err="1" smtClean="0">
                <a:effectLst/>
              </a:rPr>
              <a:t>etc</a:t>
            </a:r>
            <a:endParaRPr lang="en-US" dirty="0" smtClean="0">
              <a:effectLst/>
            </a:endParaRPr>
          </a:p>
          <a:p>
            <a:pPr fontAlgn="t"/>
            <a:r>
              <a:rPr lang="en-US" sz="1200" b="0" kern="1200" dirty="0" smtClean="0">
                <a:solidFill>
                  <a:schemeClr val="tx1"/>
                </a:solidFill>
                <a:effectLst/>
                <a:latin typeface="+mn-lt"/>
                <a:ea typeface="+mn-ea"/>
                <a:cs typeface="+mn-cs"/>
              </a:rPr>
              <a:t>3/28/2018 4:04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0"/>
              </a:rPr>
              <a:t>View respondent's answers</a:t>
            </a:r>
            <a:endParaRPr lang="en-US" dirty="0" smtClean="0">
              <a:effectLst/>
            </a:endParaRPr>
          </a:p>
          <a:p>
            <a:pPr fontAlgn="t"/>
            <a:r>
              <a:rPr lang="en-US" dirty="0" smtClean="0">
                <a:effectLst/>
              </a:rPr>
              <a:t>Additional Teaching Staff to support learning needs of students</a:t>
            </a:r>
          </a:p>
          <a:p>
            <a:pPr fontAlgn="t"/>
            <a:r>
              <a:rPr lang="en-US" sz="1200" b="0" kern="1200" dirty="0" smtClean="0">
                <a:solidFill>
                  <a:schemeClr val="tx1"/>
                </a:solidFill>
                <a:effectLst/>
                <a:latin typeface="+mn-lt"/>
                <a:ea typeface="+mn-ea"/>
                <a:cs typeface="+mn-cs"/>
              </a:rPr>
              <a:t>3/28/2018 3:56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1"/>
              </a:rPr>
              <a:t>View respondent's answers</a:t>
            </a:r>
            <a:endParaRPr lang="en-US" dirty="0" smtClean="0">
              <a:effectLst/>
            </a:endParaRPr>
          </a:p>
          <a:p>
            <a:pPr fontAlgn="t"/>
            <a:r>
              <a:rPr lang="en-US" dirty="0" smtClean="0">
                <a:effectLst/>
              </a:rPr>
              <a:t>to help make up the shortfall of allocation to small schools</a:t>
            </a:r>
          </a:p>
          <a:p>
            <a:pPr fontAlgn="t"/>
            <a:r>
              <a:rPr lang="en-US" sz="1200" b="0" kern="1200" dirty="0" smtClean="0">
                <a:solidFill>
                  <a:schemeClr val="tx1"/>
                </a:solidFill>
                <a:effectLst/>
                <a:latin typeface="+mn-lt"/>
                <a:ea typeface="+mn-ea"/>
                <a:cs typeface="+mn-cs"/>
              </a:rPr>
              <a:t>3/28/2018 2:13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2"/>
              </a:rPr>
              <a:t>View respondent's answers</a:t>
            </a:r>
            <a:endParaRPr lang="en-US" dirty="0" smtClean="0">
              <a:effectLst/>
            </a:endParaRPr>
          </a:p>
          <a:p>
            <a:pPr fontAlgn="t"/>
            <a:r>
              <a:rPr lang="en-US" dirty="0" smtClean="0">
                <a:effectLst/>
              </a:rPr>
              <a:t>As a teaching principal having extra SAM time to assist me with the new initiatives associated with LMBR has been invaluable.</a:t>
            </a:r>
          </a:p>
          <a:p>
            <a:pPr fontAlgn="t"/>
            <a:r>
              <a:rPr lang="en-US" sz="1200" b="0" kern="1200" dirty="0" smtClean="0">
                <a:solidFill>
                  <a:schemeClr val="tx1"/>
                </a:solidFill>
                <a:effectLst/>
                <a:latin typeface="+mn-lt"/>
                <a:ea typeface="+mn-ea"/>
                <a:cs typeface="+mn-cs"/>
              </a:rPr>
              <a:t>3/28/2018 2:13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3"/>
              </a:rPr>
              <a:t>View respondent's answers</a:t>
            </a:r>
            <a:endParaRPr lang="en-US" dirty="0" smtClean="0">
              <a:effectLst/>
            </a:endParaRPr>
          </a:p>
          <a:p>
            <a:pPr fontAlgn="t"/>
            <a:r>
              <a:rPr lang="en-US" dirty="0" smtClean="0">
                <a:effectLst/>
              </a:rPr>
              <a:t>This funding has allowed me to release myself from my teaching duties to allow time for attending to other administrative and leadership matters.</a:t>
            </a:r>
          </a:p>
          <a:p>
            <a:pPr fontAlgn="t"/>
            <a:r>
              <a:rPr lang="en-US" sz="1200" b="0" kern="1200" dirty="0" smtClean="0">
                <a:solidFill>
                  <a:schemeClr val="tx1"/>
                </a:solidFill>
                <a:effectLst/>
                <a:latin typeface="+mn-lt"/>
                <a:ea typeface="+mn-ea"/>
                <a:cs typeface="+mn-cs"/>
              </a:rPr>
              <a:t>3/28/2018 1:30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4"/>
              </a:rPr>
              <a:t>View respondent's answers</a:t>
            </a:r>
            <a:endParaRPr lang="en-US" dirty="0" smtClean="0">
              <a:effectLst/>
            </a:endParaRPr>
          </a:p>
          <a:p>
            <a:pPr fontAlgn="t"/>
            <a:r>
              <a:rPr lang="en-US" dirty="0" smtClean="0">
                <a:effectLst/>
              </a:rPr>
              <a:t>I am using the money to ensure their is someone in the office every day - my SAM only works 0.696 so these funds are being used to cover 2 of the 3 days a fortnight where there is no one in the office.</a:t>
            </a:r>
          </a:p>
          <a:p>
            <a:pPr fontAlgn="t"/>
            <a:r>
              <a:rPr lang="en-US" sz="1200" b="0" kern="1200" dirty="0" smtClean="0">
                <a:solidFill>
                  <a:schemeClr val="tx1"/>
                </a:solidFill>
                <a:effectLst/>
                <a:latin typeface="+mn-lt"/>
                <a:ea typeface="+mn-ea"/>
                <a:cs typeface="+mn-cs"/>
              </a:rPr>
              <a:t>3/28/2018 1:21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5"/>
              </a:rPr>
              <a:t>View respondent's answers</a:t>
            </a:r>
            <a:endParaRPr lang="en-US" dirty="0" smtClean="0">
              <a:effectLst/>
            </a:endParaRPr>
          </a:p>
          <a:p>
            <a:pPr fontAlgn="t"/>
            <a:r>
              <a:rPr lang="en-US" dirty="0" smtClean="0">
                <a:effectLst/>
              </a:rPr>
              <a:t>Teaching principal extra release from class for admin requirements</a:t>
            </a:r>
          </a:p>
          <a:p>
            <a:pPr fontAlgn="t"/>
            <a:r>
              <a:rPr lang="en-US" sz="1200" b="0" kern="1200" dirty="0" smtClean="0">
                <a:solidFill>
                  <a:schemeClr val="tx1"/>
                </a:solidFill>
                <a:effectLst/>
                <a:latin typeface="+mn-lt"/>
                <a:ea typeface="+mn-ea"/>
                <a:cs typeface="+mn-cs"/>
              </a:rPr>
              <a:t>3/28/2018 1:01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6"/>
              </a:rPr>
              <a:t>View respondent's answers</a:t>
            </a:r>
            <a:endParaRPr lang="en-US" dirty="0" smtClean="0">
              <a:effectLst/>
            </a:endParaRPr>
          </a:p>
          <a:p>
            <a:pPr fontAlgn="t"/>
            <a:r>
              <a:rPr lang="en-US" dirty="0" smtClean="0">
                <a:effectLst/>
              </a:rPr>
              <a:t>I am using the funds to support our welfare program and to support the implementation of the school plan.</a:t>
            </a:r>
          </a:p>
          <a:p>
            <a:pPr fontAlgn="t"/>
            <a:r>
              <a:rPr lang="en-US" sz="1200" b="0" kern="1200" dirty="0" smtClean="0">
                <a:solidFill>
                  <a:schemeClr val="tx1"/>
                </a:solidFill>
                <a:effectLst/>
                <a:latin typeface="+mn-lt"/>
                <a:ea typeface="+mn-ea"/>
                <a:cs typeface="+mn-cs"/>
              </a:rPr>
              <a:t>3/28/2018 12:14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7"/>
              </a:rPr>
              <a:t>View respondent's answers</a:t>
            </a:r>
            <a:endParaRPr lang="en-US" dirty="0" smtClean="0">
              <a:effectLst/>
            </a:endParaRPr>
          </a:p>
          <a:p>
            <a:pPr fontAlgn="t"/>
            <a:r>
              <a:rPr lang="en-US" dirty="0" smtClean="0">
                <a:effectLst/>
              </a:rPr>
              <a:t>I have used the funding to employ a SAO to support my SAM of three days a week.</a:t>
            </a:r>
          </a:p>
          <a:p>
            <a:pPr fontAlgn="t"/>
            <a:r>
              <a:rPr lang="en-US" sz="1200" b="0" kern="1200" dirty="0" smtClean="0">
                <a:solidFill>
                  <a:schemeClr val="tx1"/>
                </a:solidFill>
                <a:effectLst/>
                <a:latin typeface="+mn-lt"/>
                <a:ea typeface="+mn-ea"/>
                <a:cs typeface="+mn-cs"/>
              </a:rPr>
              <a:t>3/28/2018 11:52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8"/>
              </a:rPr>
              <a:t>View respondent's answers</a:t>
            </a:r>
            <a:endParaRPr lang="en-US" dirty="0" smtClean="0">
              <a:effectLst/>
            </a:endParaRPr>
          </a:p>
          <a:p>
            <a:pPr fontAlgn="t"/>
            <a:r>
              <a:rPr lang="en-US" dirty="0" smtClean="0">
                <a:effectLst/>
              </a:rPr>
              <a:t>It actually makes more sense to release Exec but when we first heard about these funds it was our understanding that it needed to be SASS. I have allocated it this way for 2017 but wont do the same in 2018 as SASS don't have the understanding of reforms, plans </a:t>
            </a:r>
            <a:r>
              <a:rPr lang="en-US" dirty="0" err="1" smtClean="0">
                <a:effectLst/>
              </a:rPr>
              <a:t>etc</a:t>
            </a:r>
            <a:r>
              <a:rPr lang="en-US" dirty="0" smtClean="0">
                <a:effectLst/>
              </a:rPr>
              <a:t> to be able to complete these tasks.</a:t>
            </a:r>
          </a:p>
          <a:p>
            <a:pPr fontAlgn="t"/>
            <a:r>
              <a:rPr lang="en-US" sz="1200" b="0" kern="1200" dirty="0" smtClean="0">
                <a:solidFill>
                  <a:schemeClr val="tx1"/>
                </a:solidFill>
                <a:effectLst/>
                <a:latin typeface="+mn-lt"/>
                <a:ea typeface="+mn-ea"/>
                <a:cs typeface="+mn-cs"/>
              </a:rPr>
              <a:t>3/28/2018 11:13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9"/>
              </a:rPr>
              <a:t>View respondent's answers</a:t>
            </a:r>
            <a:endParaRPr lang="en-US" dirty="0" smtClean="0">
              <a:effectLst/>
            </a:endParaRPr>
          </a:p>
          <a:p>
            <a:pPr fontAlgn="t"/>
            <a:r>
              <a:rPr lang="en-US" dirty="0" smtClean="0">
                <a:effectLst/>
              </a:rPr>
              <a:t>Having a FULL TIME SAM or admin person should just be a given in EVERY school setting. Unfortunately I had to use this money, coupled with school funds, to make that happen in mine. It would have been amazing to use it for </a:t>
            </a:r>
            <a:r>
              <a:rPr lang="en-US" dirty="0" err="1" smtClean="0">
                <a:effectLst/>
              </a:rPr>
              <a:t>CoS</a:t>
            </a:r>
            <a:r>
              <a:rPr lang="en-US" dirty="0" smtClean="0">
                <a:effectLst/>
              </a:rPr>
              <a:t> initiatives or additional release to get through the mountain of work!</a:t>
            </a:r>
          </a:p>
          <a:p>
            <a:pPr fontAlgn="t"/>
            <a:r>
              <a:rPr lang="en-US" sz="1200" b="0" kern="1200" dirty="0" smtClean="0">
                <a:solidFill>
                  <a:schemeClr val="tx1"/>
                </a:solidFill>
                <a:effectLst/>
                <a:latin typeface="+mn-lt"/>
                <a:ea typeface="+mn-ea"/>
                <a:cs typeface="+mn-cs"/>
              </a:rPr>
              <a:t>3/28/2018 11:01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0"/>
              </a:rPr>
              <a:t>View respondent's answers</a:t>
            </a:r>
            <a:endParaRPr lang="en-US" dirty="0" smtClean="0">
              <a:effectLst/>
            </a:endParaRPr>
          </a:p>
          <a:p>
            <a:pPr fontAlgn="t"/>
            <a:r>
              <a:rPr lang="en-US" dirty="0" smtClean="0">
                <a:effectLst/>
              </a:rPr>
              <a:t>Funds support Principal to cover class teaching to enable teaching principal to have 'office' based time. A one day a week teaching position covering Release from Face to Face music specialist.</a:t>
            </a:r>
          </a:p>
          <a:p>
            <a:pPr fontAlgn="t"/>
            <a:r>
              <a:rPr lang="en-US" sz="1200" b="0" kern="1200" dirty="0" smtClean="0">
                <a:solidFill>
                  <a:schemeClr val="tx1"/>
                </a:solidFill>
                <a:effectLst/>
                <a:latin typeface="+mn-lt"/>
                <a:ea typeface="+mn-ea"/>
                <a:cs typeface="+mn-cs"/>
              </a:rPr>
              <a:t>3/28/2018 10:59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1"/>
              </a:rPr>
              <a:t>View respondent's answers</a:t>
            </a:r>
            <a:endParaRPr lang="en-US" dirty="0" smtClean="0">
              <a:effectLst/>
            </a:endParaRPr>
          </a:p>
          <a:p>
            <a:pPr fontAlgn="t"/>
            <a:r>
              <a:rPr lang="en-US" dirty="0" smtClean="0">
                <a:effectLst/>
              </a:rPr>
              <a:t>The SASS support has been invaluable in helping me to manage the demands of the teaching principal role.</a:t>
            </a:r>
          </a:p>
          <a:p>
            <a:pPr fontAlgn="t"/>
            <a:r>
              <a:rPr lang="en-US" sz="1200" b="0" kern="1200" dirty="0" smtClean="0">
                <a:solidFill>
                  <a:schemeClr val="tx1"/>
                </a:solidFill>
                <a:effectLst/>
                <a:latin typeface="+mn-lt"/>
                <a:ea typeface="+mn-ea"/>
                <a:cs typeface="+mn-cs"/>
              </a:rPr>
              <a:t>3/28/2018 10:21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2"/>
              </a:rPr>
              <a:t>View respondent's answers</a:t>
            </a:r>
            <a:endParaRPr lang="en-US" dirty="0" smtClean="0">
              <a:effectLst/>
            </a:endParaRPr>
          </a:p>
          <a:p>
            <a:pPr fontAlgn="t"/>
            <a:r>
              <a:rPr lang="en-US" dirty="0" smtClean="0">
                <a:effectLst/>
              </a:rPr>
              <a:t>As a teaching Principal funding has been used to reduce my classroom teaching time and increase administrative time.</a:t>
            </a:r>
          </a:p>
          <a:p>
            <a:pPr fontAlgn="t"/>
            <a:r>
              <a:rPr lang="en-US" sz="1200" b="0" kern="1200" dirty="0" smtClean="0">
                <a:solidFill>
                  <a:schemeClr val="tx1"/>
                </a:solidFill>
                <a:effectLst/>
                <a:latin typeface="+mn-lt"/>
                <a:ea typeface="+mn-ea"/>
                <a:cs typeface="+mn-cs"/>
              </a:rPr>
              <a:t>3/28/2018 10:07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3"/>
              </a:rPr>
              <a:t>View respondent's answers</a:t>
            </a:r>
            <a:endParaRPr lang="en-US" dirty="0" smtClean="0">
              <a:effectLst/>
            </a:endParaRPr>
          </a:p>
          <a:p>
            <a:pPr fontAlgn="t"/>
            <a:r>
              <a:rPr lang="en-US" dirty="0" smtClean="0">
                <a:effectLst/>
              </a:rPr>
              <a:t>My SASS staff was overwhelmed even though she is an overachiever and very intelligent. She does </a:t>
            </a:r>
            <a:r>
              <a:rPr lang="en-US" dirty="0" err="1" smtClean="0">
                <a:effectLst/>
              </a:rPr>
              <a:t>alot</a:t>
            </a:r>
            <a:r>
              <a:rPr lang="en-US" dirty="0" smtClean="0">
                <a:effectLst/>
              </a:rPr>
              <a:t> of things that I can't find time to do as a TP</a:t>
            </a:r>
          </a:p>
          <a:p>
            <a:pPr fontAlgn="t"/>
            <a:r>
              <a:rPr lang="en-US" sz="1200" b="0" kern="1200" dirty="0" smtClean="0">
                <a:solidFill>
                  <a:schemeClr val="tx1"/>
                </a:solidFill>
                <a:effectLst/>
                <a:latin typeface="+mn-lt"/>
                <a:ea typeface="+mn-ea"/>
                <a:cs typeface="+mn-cs"/>
              </a:rPr>
              <a:t>3/28/2018 10:05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4"/>
              </a:rPr>
              <a:t>View respondent's answers</a:t>
            </a:r>
            <a:endParaRPr lang="en-US" dirty="0" smtClean="0">
              <a:effectLst/>
            </a:endParaRPr>
          </a:p>
          <a:p>
            <a:pPr fontAlgn="t"/>
            <a:r>
              <a:rPr lang="en-US" dirty="0" smtClean="0">
                <a:effectLst/>
              </a:rPr>
              <a:t>Release for Teaching Principal to keep up with the huge workload!</a:t>
            </a:r>
          </a:p>
          <a:p>
            <a:pPr fontAlgn="t"/>
            <a:r>
              <a:rPr lang="en-US" sz="1200" b="0" kern="1200" dirty="0" smtClean="0">
                <a:solidFill>
                  <a:schemeClr val="tx1"/>
                </a:solidFill>
                <a:effectLst/>
                <a:latin typeface="+mn-lt"/>
                <a:ea typeface="+mn-ea"/>
                <a:cs typeface="+mn-cs"/>
              </a:rPr>
              <a:t>3/28/2018 9:56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5"/>
              </a:rPr>
              <a:t>View respondent's answers</a:t>
            </a:r>
            <a:endParaRPr lang="en-US" dirty="0" smtClean="0">
              <a:effectLst/>
            </a:endParaRPr>
          </a:p>
          <a:p>
            <a:pPr fontAlgn="t"/>
            <a:r>
              <a:rPr lang="en-US" dirty="0" smtClean="0">
                <a:effectLst/>
              </a:rPr>
              <a:t>Money has been a great help. I have employed a SASS one day a week for Administrative jobs which then allows me to use that time as an Instructional Leader in my classrooms with other staff - fantastic !</a:t>
            </a:r>
          </a:p>
          <a:p>
            <a:pPr fontAlgn="t"/>
            <a:r>
              <a:rPr lang="en-US" sz="1200" b="0" kern="1200" dirty="0" smtClean="0">
                <a:solidFill>
                  <a:schemeClr val="tx1"/>
                </a:solidFill>
                <a:effectLst/>
                <a:latin typeface="+mn-lt"/>
                <a:ea typeface="+mn-ea"/>
                <a:cs typeface="+mn-cs"/>
              </a:rPr>
              <a:t>3/28/2018 9:50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6"/>
              </a:rPr>
              <a:t>View respondent's answers</a:t>
            </a:r>
            <a:endParaRPr lang="en-US" dirty="0" smtClean="0">
              <a:effectLst/>
            </a:endParaRPr>
          </a:p>
          <a:p>
            <a:pPr fontAlgn="t"/>
            <a:r>
              <a:rPr lang="en-US" dirty="0" smtClean="0">
                <a:effectLst/>
              </a:rPr>
              <a:t>The money is used to employ another teacher to support me in my role by helping with all the admin and paperwork that I have to do and </a:t>
            </a:r>
            <a:r>
              <a:rPr lang="en-US" dirty="0" err="1" smtClean="0">
                <a:effectLst/>
              </a:rPr>
              <a:t>organising</a:t>
            </a:r>
            <a:r>
              <a:rPr lang="en-US" dirty="0" smtClean="0">
                <a:effectLst/>
              </a:rPr>
              <a:t> this on One Drive etc.</a:t>
            </a:r>
          </a:p>
          <a:p>
            <a:pPr fontAlgn="t"/>
            <a:r>
              <a:rPr lang="en-US" sz="1200" b="0" kern="1200" dirty="0" smtClean="0">
                <a:solidFill>
                  <a:schemeClr val="tx1"/>
                </a:solidFill>
                <a:effectLst/>
                <a:latin typeface="+mn-lt"/>
                <a:ea typeface="+mn-ea"/>
                <a:cs typeface="+mn-cs"/>
              </a:rPr>
              <a:t>3/28/2018 9:33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7"/>
              </a:rPr>
              <a:t>View respondent's answers</a:t>
            </a:r>
            <a:endParaRPr lang="en-US" dirty="0" smtClean="0">
              <a:effectLst/>
            </a:endParaRPr>
          </a:p>
          <a:p>
            <a:pPr fontAlgn="t"/>
            <a:r>
              <a:rPr lang="en-US" dirty="0" smtClean="0">
                <a:effectLst/>
              </a:rPr>
              <a:t>We have joined with 5 other schools to hire a full time BM.</a:t>
            </a:r>
          </a:p>
          <a:p>
            <a:pPr fontAlgn="t"/>
            <a:r>
              <a:rPr lang="en-US" sz="1200" b="0" kern="1200" dirty="0" smtClean="0">
                <a:solidFill>
                  <a:schemeClr val="tx1"/>
                </a:solidFill>
                <a:effectLst/>
                <a:latin typeface="+mn-lt"/>
                <a:ea typeface="+mn-ea"/>
                <a:cs typeface="+mn-cs"/>
              </a:rPr>
              <a:t>3/28/2018 9:03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8"/>
              </a:rPr>
              <a:t>View respondent's answers</a:t>
            </a:r>
            <a:endParaRPr lang="en-US" dirty="0" smtClean="0">
              <a:effectLst/>
            </a:endParaRPr>
          </a:p>
          <a:p>
            <a:pPr fontAlgn="t"/>
            <a:r>
              <a:rPr lang="en-US" dirty="0" smtClean="0">
                <a:effectLst/>
              </a:rPr>
              <a:t>Additional SASS have been employed to assist with Principal administration tasks</a:t>
            </a:r>
          </a:p>
          <a:p>
            <a:pPr fontAlgn="t"/>
            <a:r>
              <a:rPr lang="en-US" sz="1200" b="0" kern="1200" dirty="0" smtClean="0">
                <a:solidFill>
                  <a:schemeClr val="tx1"/>
                </a:solidFill>
                <a:effectLst/>
                <a:latin typeface="+mn-lt"/>
                <a:ea typeface="+mn-ea"/>
                <a:cs typeface="+mn-cs"/>
              </a:rPr>
              <a:t>3/28/2018 8:59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9"/>
              </a:rPr>
              <a:t>View respondent's answers</a:t>
            </a:r>
            <a:endParaRPr lang="en-US" dirty="0" smtClean="0">
              <a:effectLst/>
            </a:endParaRPr>
          </a:p>
          <a:p>
            <a:pPr fontAlgn="t"/>
            <a:r>
              <a:rPr lang="en-US" dirty="0" smtClean="0">
                <a:effectLst/>
              </a:rPr>
              <a:t>I have spent money on principal release one day a week</a:t>
            </a:r>
          </a:p>
          <a:p>
            <a:pPr fontAlgn="t"/>
            <a:r>
              <a:rPr lang="en-US" sz="1200" b="0" kern="1200" dirty="0" smtClean="0">
                <a:solidFill>
                  <a:schemeClr val="tx1"/>
                </a:solidFill>
                <a:effectLst/>
                <a:latin typeface="+mn-lt"/>
                <a:ea typeface="+mn-ea"/>
                <a:cs typeface="+mn-cs"/>
              </a:rPr>
              <a:t>3/28/2018 8:48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0"/>
              </a:rPr>
              <a:t>View respondent's answers</a:t>
            </a:r>
            <a:endParaRPr lang="en-US" dirty="0" smtClean="0">
              <a:effectLst/>
            </a:endParaRPr>
          </a:p>
          <a:p>
            <a:pPr fontAlgn="t"/>
            <a:r>
              <a:rPr lang="en-US" dirty="0" smtClean="0">
                <a:effectLst/>
              </a:rPr>
              <a:t>I have taken myself off class</a:t>
            </a:r>
          </a:p>
          <a:p>
            <a:pPr fontAlgn="t"/>
            <a:r>
              <a:rPr lang="en-US" sz="1200" b="0" kern="1200" dirty="0" smtClean="0">
                <a:solidFill>
                  <a:schemeClr val="tx1"/>
                </a:solidFill>
                <a:effectLst/>
                <a:latin typeface="+mn-lt"/>
                <a:ea typeface="+mn-ea"/>
                <a:cs typeface="+mn-cs"/>
              </a:rPr>
              <a:t>3/28/2018 8:26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1"/>
              </a:rPr>
              <a:t>View respondent's answers</a:t>
            </a:r>
            <a:endParaRPr lang="en-US" dirty="0" smtClean="0">
              <a:effectLst/>
            </a:endParaRPr>
          </a:p>
          <a:p>
            <a:pPr fontAlgn="t"/>
            <a:r>
              <a:rPr lang="en-US" dirty="0" smtClean="0">
                <a:effectLst/>
              </a:rPr>
              <a:t>In 2018 our TP funding did not increase due to schools paying on costs so these funds have been used to supplement our TP funding.</a:t>
            </a:r>
          </a:p>
          <a:p>
            <a:pPr fontAlgn="t"/>
            <a:r>
              <a:rPr lang="en-US" sz="1200" b="0" kern="1200" dirty="0" smtClean="0">
                <a:solidFill>
                  <a:schemeClr val="tx1"/>
                </a:solidFill>
                <a:effectLst/>
                <a:latin typeface="+mn-lt"/>
                <a:ea typeface="+mn-ea"/>
                <a:cs typeface="+mn-cs"/>
              </a:rPr>
              <a:t>3/28/2018 8:12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2"/>
              </a:rPr>
              <a:t>View respondent's answers</a:t>
            </a:r>
            <a:endParaRPr lang="en-US" dirty="0" smtClean="0">
              <a:effectLst/>
            </a:endParaRPr>
          </a:p>
          <a:p>
            <a:pPr fontAlgn="t"/>
            <a:r>
              <a:rPr lang="en-US" dirty="0" smtClean="0">
                <a:effectLst/>
              </a:rPr>
              <a:t>Creation of executive role</a:t>
            </a:r>
          </a:p>
          <a:p>
            <a:pPr fontAlgn="t"/>
            <a:r>
              <a:rPr lang="en-US" sz="1200" b="0" kern="1200" dirty="0" smtClean="0">
                <a:solidFill>
                  <a:schemeClr val="tx1"/>
                </a:solidFill>
                <a:effectLst/>
                <a:latin typeface="+mn-lt"/>
                <a:ea typeface="+mn-ea"/>
                <a:cs typeface="+mn-cs"/>
              </a:rPr>
              <a:t>3/28/2018 8:05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3"/>
              </a:rPr>
              <a:t>View respondent's answers</a:t>
            </a:r>
            <a:endParaRPr lang="en-US" dirty="0" smtClean="0">
              <a:effectLst/>
            </a:endParaRPr>
          </a:p>
          <a:p>
            <a:pPr fontAlgn="t"/>
            <a:r>
              <a:rPr lang="en-US" dirty="0" smtClean="0">
                <a:effectLst/>
              </a:rPr>
              <a:t>SASS staff do not have the knowledge or skill set to complete many of the require tasks</a:t>
            </a:r>
          </a:p>
          <a:p>
            <a:pPr fontAlgn="t"/>
            <a:r>
              <a:rPr lang="en-US" sz="1200" b="0" kern="1200" dirty="0" smtClean="0">
                <a:solidFill>
                  <a:schemeClr val="tx1"/>
                </a:solidFill>
                <a:effectLst/>
                <a:latin typeface="+mn-lt"/>
                <a:ea typeface="+mn-ea"/>
                <a:cs typeface="+mn-cs"/>
              </a:rPr>
              <a:t>3/28/2018 8:02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4"/>
              </a:rPr>
              <a:t>View respondent's answers</a:t>
            </a:r>
            <a:endParaRPr lang="en-US" dirty="0" smtClean="0">
              <a:effectLst/>
            </a:endParaRPr>
          </a:p>
          <a:p>
            <a:pPr fontAlgn="t"/>
            <a:r>
              <a:rPr lang="en-US" dirty="0" smtClean="0">
                <a:effectLst/>
              </a:rPr>
              <a:t>Share a BM with 5 other schools in our learning community.</a:t>
            </a:r>
          </a:p>
          <a:p>
            <a:pPr fontAlgn="t"/>
            <a:r>
              <a:rPr lang="en-US" sz="1200" b="0" kern="1200" dirty="0" smtClean="0">
                <a:solidFill>
                  <a:schemeClr val="tx1"/>
                </a:solidFill>
                <a:effectLst/>
                <a:latin typeface="+mn-lt"/>
                <a:ea typeface="+mn-ea"/>
                <a:cs typeface="+mn-cs"/>
              </a:rPr>
              <a:t>3/28/2018 7:50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5"/>
              </a:rPr>
              <a:t>View respondent's answers</a:t>
            </a:r>
            <a:endParaRPr lang="en-US" dirty="0" smtClean="0">
              <a:effectLst/>
            </a:endParaRPr>
          </a:p>
          <a:p>
            <a:pPr fontAlgn="t"/>
            <a:r>
              <a:rPr lang="en-US" dirty="0" smtClean="0">
                <a:effectLst/>
              </a:rPr>
              <a:t>Employed an SLSO to do the newsletter, school website, upload photos, monitor our media pages, and other </a:t>
            </a:r>
            <a:r>
              <a:rPr lang="en-US" dirty="0" err="1" smtClean="0">
                <a:effectLst/>
              </a:rPr>
              <a:t>minir</a:t>
            </a:r>
            <a:r>
              <a:rPr lang="en-US" dirty="0" smtClean="0">
                <a:effectLst/>
              </a:rPr>
              <a:t> administrative tasks.</a:t>
            </a:r>
          </a:p>
          <a:p>
            <a:pPr fontAlgn="t"/>
            <a:r>
              <a:rPr lang="en-US" sz="1200" b="0" kern="1200" dirty="0" smtClean="0">
                <a:solidFill>
                  <a:schemeClr val="tx1"/>
                </a:solidFill>
                <a:effectLst/>
                <a:latin typeface="+mn-lt"/>
                <a:ea typeface="+mn-ea"/>
                <a:cs typeface="+mn-cs"/>
              </a:rPr>
              <a:t>3/28/2018 7:26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6"/>
              </a:rPr>
              <a:t>View respondent's answers</a:t>
            </a:r>
            <a:endParaRPr lang="en-US" dirty="0" smtClean="0">
              <a:effectLst/>
            </a:endParaRPr>
          </a:p>
          <a:p>
            <a:pPr fontAlgn="t"/>
            <a:r>
              <a:rPr lang="en-US" dirty="0" smtClean="0">
                <a:effectLst/>
              </a:rPr>
              <a:t>Will be used to help get compliance tasks </a:t>
            </a:r>
            <a:r>
              <a:rPr lang="en-US" dirty="0" err="1" smtClean="0">
                <a:effectLst/>
              </a:rPr>
              <a:t>organised</a:t>
            </a:r>
            <a:r>
              <a:rPr lang="en-US" dirty="0" smtClean="0">
                <a:effectLst/>
              </a:rPr>
              <a:t>, filed, etc. As a TP2 I do not have the time to get these things </a:t>
            </a:r>
            <a:r>
              <a:rPr lang="en-US" dirty="0" err="1" smtClean="0">
                <a:effectLst/>
              </a:rPr>
              <a:t>finalised</a:t>
            </a:r>
            <a:r>
              <a:rPr lang="en-US" dirty="0" smtClean="0">
                <a:effectLst/>
              </a:rPr>
              <a:t> without it being an enormous stress. The compliance is the same regardless of the size of the school!</a:t>
            </a:r>
          </a:p>
          <a:p>
            <a:pPr fontAlgn="t"/>
            <a:r>
              <a:rPr lang="en-US" sz="1200" b="0" kern="1200" dirty="0" smtClean="0">
                <a:solidFill>
                  <a:schemeClr val="tx1"/>
                </a:solidFill>
                <a:effectLst/>
                <a:latin typeface="+mn-lt"/>
                <a:ea typeface="+mn-ea"/>
                <a:cs typeface="+mn-cs"/>
              </a:rPr>
              <a:t>3/28/2018 7:25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7"/>
              </a:rPr>
              <a:t>View respondent's answers</a:t>
            </a:r>
            <a:endParaRPr lang="en-US" dirty="0" smtClean="0">
              <a:effectLst/>
            </a:endParaRPr>
          </a:p>
          <a:p>
            <a:pPr fontAlgn="t"/>
            <a:r>
              <a:rPr lang="en-US" dirty="0" smtClean="0">
                <a:effectLst/>
              </a:rPr>
              <a:t>Teacher release for Teaching Principal</a:t>
            </a:r>
          </a:p>
          <a:p>
            <a:pPr fontAlgn="t"/>
            <a:r>
              <a:rPr lang="en-US" sz="1200" b="0" kern="1200" dirty="0" smtClean="0">
                <a:solidFill>
                  <a:schemeClr val="tx1"/>
                </a:solidFill>
                <a:effectLst/>
                <a:latin typeface="+mn-lt"/>
                <a:ea typeface="+mn-ea"/>
                <a:cs typeface="+mn-cs"/>
              </a:rPr>
              <a:t>3/28/2018 5:28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8"/>
              </a:rPr>
              <a:t>View respondent's answers</a:t>
            </a:r>
            <a:endParaRPr lang="en-US" dirty="0" smtClean="0">
              <a:effectLst/>
            </a:endParaRPr>
          </a:p>
          <a:p>
            <a:pPr fontAlgn="t"/>
            <a:r>
              <a:rPr lang="en-US" dirty="0" smtClean="0">
                <a:effectLst/>
              </a:rPr>
              <a:t>Release time for myself - teaching principal - executive of one, to top up to the 0.2 executive entitlement that a school my size does not qualify for.TP1s and 2s as well as EECs have missed out yet again. This funding has been distributed top down as is everything else. Now big schools can further distribute their </a:t>
            </a:r>
            <a:r>
              <a:rPr lang="en-US" dirty="0" err="1" smtClean="0">
                <a:effectLst/>
              </a:rPr>
              <a:t>responsiblities</a:t>
            </a:r>
            <a:r>
              <a:rPr lang="en-US" dirty="0" smtClean="0">
                <a:effectLst/>
              </a:rPr>
              <a:t> to reduce their roles with no thought to the complexity of the roles of small school principals. Schools my size get an allocation of 36 days per year executive entitlement. EECs are also heavily disadvantaged, due to having no student enrolment. Principals in my area are becoming more </a:t>
            </a:r>
            <a:r>
              <a:rPr lang="en-US" dirty="0" err="1" smtClean="0">
                <a:effectLst/>
              </a:rPr>
              <a:t>disolussioned</a:t>
            </a:r>
            <a:r>
              <a:rPr lang="en-US" dirty="0" smtClean="0">
                <a:effectLst/>
              </a:rPr>
              <a:t> with the representation of the PPA on our behalf. We pay the same fees as all other principals yet the representation is imbalanced. We have a dual role with excessive amounts of complexity, especially since the rollout of all of the reforms over the last 5 years. We feel incredibly disrespected when we hear that big schools now get up to $100 000 extra per annum when we get the base rate of just over $11 000. We do the job of ALL executive, not just the principal. We still have to undertake EV, NESA visits, be instructional leaders, curriculum drivers, H &amp; S officers, constantly fight battles with assets due to our aging and broken down facilities that we are also not funded adequately for, the list goes on. We would be quite happy with funding that would allow us to have 2 fully funded days of admin time rather than having to scrimp and save to buy time. This would be a positive response if true exploration of 'complexity' and conditions for small school principals had been considered. What is on the cards in the next 5 years is mass burnout in our schools and our successors will be beginning teachers not experienced executive. Our schools deserve better and so do we.</a:t>
            </a:r>
          </a:p>
          <a:p>
            <a:pPr fontAlgn="t"/>
            <a:r>
              <a:rPr lang="en-US" sz="1200" b="0" kern="1200" dirty="0" smtClean="0">
                <a:solidFill>
                  <a:schemeClr val="tx1"/>
                </a:solidFill>
                <a:effectLst/>
                <a:latin typeface="+mn-lt"/>
                <a:ea typeface="+mn-ea"/>
                <a:cs typeface="+mn-cs"/>
              </a:rPr>
              <a:t>3/27/2018 10:40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9"/>
              </a:rPr>
              <a:t>View respondent's answers</a:t>
            </a:r>
            <a:endParaRPr lang="en-US" dirty="0" smtClean="0">
              <a:effectLst/>
            </a:endParaRPr>
          </a:p>
          <a:p>
            <a:pPr fontAlgn="t"/>
            <a:r>
              <a:rPr lang="en-US" dirty="0" smtClean="0">
                <a:effectLst/>
              </a:rPr>
              <a:t>I have hired a SAO for one day per week to complete tasks related to Health and Safety compliance, other compliance tasks and publishing the school newsletter.</a:t>
            </a:r>
          </a:p>
          <a:p>
            <a:pPr fontAlgn="t"/>
            <a:r>
              <a:rPr lang="en-US" sz="1200" b="0" kern="1200" dirty="0" smtClean="0">
                <a:solidFill>
                  <a:schemeClr val="tx1"/>
                </a:solidFill>
                <a:effectLst/>
                <a:latin typeface="+mn-lt"/>
                <a:ea typeface="+mn-ea"/>
                <a:cs typeface="+mn-cs"/>
              </a:rPr>
              <a:t>3/27/2018 9:37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0"/>
              </a:rPr>
              <a:t>View respondent's answers</a:t>
            </a:r>
            <a:endParaRPr lang="en-US" dirty="0" smtClean="0">
              <a:effectLst/>
            </a:endParaRPr>
          </a:p>
          <a:p>
            <a:pPr fontAlgn="t"/>
            <a:r>
              <a:rPr lang="en-US" dirty="0" smtClean="0">
                <a:effectLst/>
              </a:rPr>
              <a:t>Release for myself</a:t>
            </a:r>
          </a:p>
          <a:p>
            <a:pPr fontAlgn="t"/>
            <a:r>
              <a:rPr lang="en-US" sz="1200" b="0" kern="1200" dirty="0" smtClean="0">
                <a:solidFill>
                  <a:schemeClr val="tx1"/>
                </a:solidFill>
                <a:effectLst/>
                <a:latin typeface="+mn-lt"/>
                <a:ea typeface="+mn-ea"/>
                <a:cs typeface="+mn-cs"/>
              </a:rPr>
              <a:t>3/27/2018 9:35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1"/>
              </a:rPr>
              <a:t>View respondent's answers</a:t>
            </a:r>
            <a:endParaRPr lang="en-US" dirty="0" smtClean="0">
              <a:effectLst/>
            </a:endParaRPr>
          </a:p>
          <a:p>
            <a:pPr fontAlgn="t"/>
            <a:r>
              <a:rPr lang="en-US" dirty="0" smtClean="0">
                <a:effectLst/>
              </a:rPr>
              <a:t>Some funding has also been budgeted for a COS to work together on initial preparation of policies for A-Z tool, school handbook, SASS to train in managing website. The majority of the funding has been </a:t>
            </a:r>
            <a:r>
              <a:rPr lang="en-US" dirty="0" err="1" smtClean="0">
                <a:effectLst/>
              </a:rPr>
              <a:t>utilised</a:t>
            </a:r>
            <a:r>
              <a:rPr lang="en-US" dirty="0" smtClean="0">
                <a:effectLst/>
              </a:rPr>
              <a:t> in extra RFF for one of my experienced teachers to share the supervision/wellbeing role.</a:t>
            </a:r>
          </a:p>
          <a:p>
            <a:pPr fontAlgn="t"/>
            <a:r>
              <a:rPr lang="en-US" sz="1200" b="0" kern="1200" dirty="0" smtClean="0">
                <a:solidFill>
                  <a:schemeClr val="tx1"/>
                </a:solidFill>
                <a:effectLst/>
                <a:latin typeface="+mn-lt"/>
                <a:ea typeface="+mn-ea"/>
                <a:cs typeface="+mn-cs"/>
              </a:rPr>
              <a:t>3/27/2018 9:24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2"/>
              </a:rPr>
              <a:t>View respondent's answers</a:t>
            </a:r>
            <a:endParaRPr lang="en-US" dirty="0" smtClean="0">
              <a:effectLst/>
            </a:endParaRPr>
          </a:p>
          <a:p>
            <a:pPr fontAlgn="t"/>
            <a:r>
              <a:rPr lang="en-US" dirty="0" smtClean="0">
                <a:effectLst/>
              </a:rPr>
              <a:t>Teacher skilled in ICT to manage website </a:t>
            </a:r>
            <a:r>
              <a:rPr lang="en-US" dirty="0" err="1" smtClean="0">
                <a:effectLst/>
              </a:rPr>
              <a:t>PBL,update</a:t>
            </a:r>
            <a:r>
              <a:rPr lang="en-US" dirty="0" smtClean="0">
                <a:effectLst/>
              </a:rPr>
              <a:t> policies and other ICT as required</a:t>
            </a:r>
          </a:p>
          <a:p>
            <a:pPr fontAlgn="t"/>
            <a:r>
              <a:rPr lang="en-US" sz="1200" b="0" kern="1200" dirty="0" smtClean="0">
                <a:solidFill>
                  <a:schemeClr val="tx1"/>
                </a:solidFill>
                <a:effectLst/>
                <a:latin typeface="+mn-lt"/>
                <a:ea typeface="+mn-ea"/>
                <a:cs typeface="+mn-cs"/>
              </a:rPr>
              <a:t>3/27/2018 9:08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3"/>
              </a:rPr>
              <a:t>View respondent's answers</a:t>
            </a:r>
            <a:endParaRPr lang="en-US" dirty="0" smtClean="0">
              <a:effectLst/>
            </a:endParaRPr>
          </a:p>
          <a:p>
            <a:pPr fontAlgn="t"/>
            <a:r>
              <a:rPr lang="en-US" dirty="0" smtClean="0">
                <a:effectLst/>
              </a:rPr>
              <a:t>Release myself so I can complete my role as instructional leader to my staff.</a:t>
            </a:r>
          </a:p>
          <a:p>
            <a:pPr fontAlgn="t"/>
            <a:r>
              <a:rPr lang="en-US" sz="1200" b="0" kern="1200" dirty="0" smtClean="0">
                <a:solidFill>
                  <a:schemeClr val="tx1"/>
                </a:solidFill>
                <a:effectLst/>
                <a:latin typeface="+mn-lt"/>
                <a:ea typeface="+mn-ea"/>
                <a:cs typeface="+mn-cs"/>
              </a:rPr>
              <a:t>3/27/2018 8:40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4"/>
              </a:rPr>
              <a:t>View respondent's answers</a:t>
            </a:r>
            <a:endParaRPr lang="en-US" dirty="0" smtClean="0">
              <a:effectLst/>
            </a:endParaRPr>
          </a:p>
          <a:p>
            <a:pPr fontAlgn="t"/>
            <a:r>
              <a:rPr lang="en-US" dirty="0" smtClean="0">
                <a:effectLst/>
              </a:rPr>
              <a:t>My funding was used to give me 'some' time off class. As a TP2, I do not get a FTE 0.2 day off class to complete my duties a principal so I put the money towards time for me to address the same issues that all other principals face daily who are off class 5 days per week.</a:t>
            </a:r>
          </a:p>
          <a:p>
            <a:pPr fontAlgn="t"/>
            <a:r>
              <a:rPr lang="en-US" sz="1200" b="0" kern="1200" dirty="0" smtClean="0">
                <a:solidFill>
                  <a:schemeClr val="tx1"/>
                </a:solidFill>
                <a:effectLst/>
                <a:latin typeface="+mn-lt"/>
                <a:ea typeface="+mn-ea"/>
                <a:cs typeface="+mn-cs"/>
              </a:rPr>
              <a:t>3/27/2018 8:36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5"/>
              </a:rPr>
              <a:t>View respondent's answers</a:t>
            </a:r>
            <a:endParaRPr lang="en-US" dirty="0" smtClean="0">
              <a:effectLst/>
            </a:endParaRPr>
          </a:p>
          <a:p>
            <a:pPr fontAlgn="t"/>
            <a:r>
              <a:rPr lang="en-US" dirty="0" smtClean="0">
                <a:effectLst/>
              </a:rPr>
              <a:t>1 day per week SAO to manage all website / promotions / newsletter and office admin jobs</a:t>
            </a:r>
          </a:p>
          <a:p>
            <a:pPr fontAlgn="t"/>
            <a:r>
              <a:rPr lang="en-US" sz="1200" b="0" kern="1200" dirty="0" smtClean="0">
                <a:solidFill>
                  <a:schemeClr val="tx1"/>
                </a:solidFill>
                <a:effectLst/>
                <a:latin typeface="+mn-lt"/>
                <a:ea typeface="+mn-ea"/>
                <a:cs typeface="+mn-cs"/>
              </a:rPr>
              <a:t>3/27/2018 8:33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6"/>
              </a:rPr>
              <a:t>View respondent's answers</a:t>
            </a:r>
            <a:endParaRPr lang="en-US" dirty="0" smtClean="0">
              <a:effectLst/>
            </a:endParaRPr>
          </a:p>
          <a:p>
            <a:pPr fontAlgn="t"/>
            <a:r>
              <a:rPr lang="en-US" dirty="0" smtClean="0">
                <a:effectLst/>
              </a:rPr>
              <a:t>As a teaching Principal the funds have been </a:t>
            </a:r>
            <a:r>
              <a:rPr lang="en-US" dirty="0" err="1" smtClean="0">
                <a:effectLst/>
              </a:rPr>
              <a:t>utilised</a:t>
            </a:r>
            <a:r>
              <a:rPr lang="en-US" dirty="0" smtClean="0">
                <a:effectLst/>
              </a:rPr>
              <a:t> and targeted to release either myself, an AP or SASS staff to complete identified administrative tasks.</a:t>
            </a:r>
          </a:p>
          <a:p>
            <a:pPr fontAlgn="t"/>
            <a:r>
              <a:rPr lang="en-US" sz="1200" b="0" kern="1200" dirty="0" smtClean="0">
                <a:solidFill>
                  <a:schemeClr val="tx1"/>
                </a:solidFill>
                <a:effectLst/>
                <a:latin typeface="+mn-lt"/>
                <a:ea typeface="+mn-ea"/>
                <a:cs typeface="+mn-cs"/>
              </a:rPr>
              <a:t>3/27/2018 8:08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7"/>
              </a:rPr>
              <a:t>View respondent's answers</a:t>
            </a:r>
            <a:endParaRPr lang="en-US" dirty="0" smtClean="0">
              <a:effectLst/>
            </a:endParaRPr>
          </a:p>
          <a:p>
            <a:pPr fontAlgn="t"/>
            <a:r>
              <a:rPr lang="en-US" dirty="0" smtClean="0">
                <a:effectLst/>
              </a:rPr>
              <a:t>I have used this money to support my Teaching Principal Relief by 1/2 a day each week. The Teaching Principal Relief allocation in the SBAR does not cover 1 day a week. I currently add school funds to ensure that I am able to be released 2 days per week using these funds.</a:t>
            </a:r>
          </a:p>
          <a:p>
            <a:pPr fontAlgn="t"/>
            <a:r>
              <a:rPr lang="en-US" sz="1200" b="0" kern="1200" dirty="0" smtClean="0">
                <a:solidFill>
                  <a:schemeClr val="tx1"/>
                </a:solidFill>
                <a:effectLst/>
                <a:latin typeface="+mn-lt"/>
                <a:ea typeface="+mn-ea"/>
                <a:cs typeface="+mn-cs"/>
              </a:rPr>
              <a:t>3/27/2018 8:00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8"/>
              </a:rPr>
              <a:t>View respondent's answers</a:t>
            </a:r>
            <a:endParaRPr lang="en-US" dirty="0" smtClean="0">
              <a:effectLst/>
            </a:endParaRPr>
          </a:p>
          <a:p>
            <a:pPr fontAlgn="t"/>
            <a:r>
              <a:rPr lang="en-US" dirty="0" smtClean="0">
                <a:effectLst/>
              </a:rPr>
              <a:t>Funds were used to provide additional release time for myself to address my workload</a:t>
            </a:r>
          </a:p>
          <a:p>
            <a:pPr fontAlgn="t"/>
            <a:r>
              <a:rPr lang="en-US" sz="1200" b="0" kern="1200" dirty="0" smtClean="0">
                <a:solidFill>
                  <a:schemeClr val="tx1"/>
                </a:solidFill>
                <a:effectLst/>
                <a:latin typeface="+mn-lt"/>
                <a:ea typeface="+mn-ea"/>
                <a:cs typeface="+mn-cs"/>
              </a:rPr>
              <a:t>3/27/2018 7:59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9"/>
              </a:rPr>
              <a:t>View respondent's answers</a:t>
            </a:r>
            <a:endParaRPr lang="en-US" dirty="0" smtClean="0">
              <a:effectLst/>
            </a:endParaRPr>
          </a:p>
          <a:p>
            <a:pPr fontAlgn="t"/>
            <a:r>
              <a:rPr lang="en-US" dirty="0" smtClean="0">
                <a:effectLst/>
              </a:rPr>
              <a:t>An extra 4 hours/week for SAO: helps my SAM who is alone in the office 3/5 days per week. Not much help or support for me: neither the SAM or SAO have the skill-set to be able to 'lighten my load'.</a:t>
            </a:r>
          </a:p>
          <a:p>
            <a:pPr fontAlgn="t"/>
            <a:r>
              <a:rPr lang="en-US" sz="1200" b="0" kern="1200" dirty="0" smtClean="0">
                <a:solidFill>
                  <a:schemeClr val="tx1"/>
                </a:solidFill>
                <a:effectLst/>
                <a:latin typeface="+mn-lt"/>
                <a:ea typeface="+mn-ea"/>
                <a:cs typeface="+mn-cs"/>
              </a:rPr>
              <a:t>3/27/2018 7:46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0"/>
              </a:rPr>
              <a:t>View respondent's answers</a:t>
            </a:r>
            <a:endParaRPr lang="en-US" dirty="0" smtClean="0">
              <a:effectLst/>
            </a:endParaRPr>
          </a:p>
          <a:p>
            <a:pPr fontAlgn="t"/>
            <a:r>
              <a:rPr lang="en-US" dirty="0" smtClean="0">
                <a:effectLst/>
              </a:rPr>
              <a:t>I am able to employ our SAM an extra day a week</a:t>
            </a:r>
          </a:p>
          <a:p>
            <a:pPr fontAlgn="t"/>
            <a:r>
              <a:rPr lang="en-US" sz="1200" b="0" kern="1200" dirty="0" smtClean="0">
                <a:solidFill>
                  <a:schemeClr val="tx1"/>
                </a:solidFill>
                <a:effectLst/>
                <a:latin typeface="+mn-lt"/>
                <a:ea typeface="+mn-ea"/>
                <a:cs typeface="+mn-cs"/>
              </a:rPr>
              <a:t>3/27/2018 7:27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1"/>
              </a:rPr>
              <a:t>View respondent's answers</a:t>
            </a:r>
            <a:endParaRPr lang="en-US" dirty="0" smtClean="0">
              <a:effectLst/>
            </a:endParaRPr>
          </a:p>
          <a:p>
            <a:pPr fontAlgn="t"/>
            <a:r>
              <a:rPr lang="en-US" dirty="0" smtClean="0">
                <a:effectLst/>
              </a:rPr>
              <a:t>As a teaching principal, I have been able to </a:t>
            </a:r>
            <a:r>
              <a:rPr lang="en-US" dirty="0" err="1" smtClean="0">
                <a:effectLst/>
              </a:rPr>
              <a:t>utilise</a:t>
            </a:r>
            <a:r>
              <a:rPr lang="en-US" dirty="0" smtClean="0">
                <a:effectLst/>
              </a:rPr>
              <a:t> the funds for admin time for myself. This provides me half a day a week off class to complete compliance tasks.</a:t>
            </a:r>
          </a:p>
          <a:p>
            <a:pPr fontAlgn="t"/>
            <a:r>
              <a:rPr lang="en-US" sz="1200" b="0" kern="1200" dirty="0" smtClean="0">
                <a:solidFill>
                  <a:schemeClr val="tx1"/>
                </a:solidFill>
                <a:effectLst/>
                <a:latin typeface="+mn-lt"/>
                <a:ea typeface="+mn-ea"/>
                <a:cs typeface="+mn-cs"/>
              </a:rPr>
              <a:t>3/27/2018 7:26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2"/>
              </a:rPr>
              <a:t>View respondent's answers</a:t>
            </a:r>
            <a:endParaRPr lang="en-US" dirty="0" smtClean="0">
              <a:effectLst/>
            </a:endParaRPr>
          </a:p>
          <a:p>
            <a:pPr fontAlgn="t"/>
            <a:r>
              <a:rPr lang="en-US" dirty="0" smtClean="0">
                <a:effectLst/>
              </a:rPr>
              <a:t>As a teaching Principal, I have bought myself a day off class per fortnight whereby I lock myself in my office to complete my own administrative tasks.</a:t>
            </a:r>
          </a:p>
          <a:p>
            <a:pPr fontAlgn="t"/>
            <a:r>
              <a:rPr lang="en-US" sz="1200" b="0" kern="1200" dirty="0" smtClean="0">
                <a:solidFill>
                  <a:schemeClr val="tx1"/>
                </a:solidFill>
                <a:effectLst/>
                <a:latin typeface="+mn-lt"/>
                <a:ea typeface="+mn-ea"/>
                <a:cs typeface="+mn-cs"/>
              </a:rPr>
              <a:t>3/27/2018 7:22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3"/>
              </a:rPr>
              <a:t>View respondent's answers</a:t>
            </a:r>
            <a:endParaRPr lang="en-US" dirty="0" smtClean="0">
              <a:effectLst/>
            </a:endParaRPr>
          </a:p>
          <a:p>
            <a:pPr fontAlgn="t"/>
            <a:r>
              <a:rPr lang="en-US" dirty="0" smtClean="0">
                <a:effectLst/>
              </a:rPr>
              <a:t>Still is only a drop in the bucket for small schools.</a:t>
            </a:r>
          </a:p>
          <a:p>
            <a:pPr fontAlgn="t"/>
            <a:r>
              <a:rPr lang="en-US" sz="1200" b="0" kern="1200" dirty="0" smtClean="0">
                <a:solidFill>
                  <a:schemeClr val="tx1"/>
                </a:solidFill>
                <a:effectLst/>
                <a:latin typeface="+mn-lt"/>
                <a:ea typeface="+mn-ea"/>
                <a:cs typeface="+mn-cs"/>
              </a:rPr>
              <a:t>3/27/2018 7:20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4"/>
              </a:rPr>
              <a:t>View respondent's answers</a:t>
            </a:r>
            <a:endParaRPr lang="en-US" dirty="0" smtClean="0">
              <a:effectLst/>
            </a:endParaRPr>
          </a:p>
          <a:p>
            <a:pPr fontAlgn="t"/>
            <a:r>
              <a:rPr lang="en-US" dirty="0" smtClean="0">
                <a:effectLst/>
              </a:rPr>
              <a:t>My SAM maintains </a:t>
            </a:r>
            <a:r>
              <a:rPr lang="en-US" dirty="0" err="1" smtClean="0">
                <a:effectLst/>
              </a:rPr>
              <a:t>na</a:t>
            </a:r>
            <a:r>
              <a:rPr lang="en-US" dirty="0" smtClean="0">
                <a:effectLst/>
              </a:rPr>
              <a:t> it was to be used for SASS. I Finding it difficult to convince her otherwise!</a:t>
            </a:r>
          </a:p>
          <a:p>
            <a:pPr fontAlgn="t"/>
            <a:r>
              <a:rPr lang="en-US" sz="1200" b="0" kern="1200" dirty="0" smtClean="0">
                <a:solidFill>
                  <a:schemeClr val="tx1"/>
                </a:solidFill>
                <a:effectLst/>
                <a:latin typeface="+mn-lt"/>
                <a:ea typeface="+mn-ea"/>
                <a:cs typeface="+mn-cs"/>
              </a:rPr>
              <a:t>3/27/2018 7:14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5"/>
              </a:rPr>
              <a:t>View respondent's answers</a:t>
            </a:r>
            <a:endParaRPr lang="en-US" dirty="0" smtClean="0">
              <a:effectLst/>
            </a:endParaRPr>
          </a:p>
          <a:p>
            <a:pPr fontAlgn="t"/>
            <a:r>
              <a:rPr lang="en-US" dirty="0" err="1" smtClean="0">
                <a:effectLst/>
              </a:rPr>
              <a:t>CoS</a:t>
            </a:r>
            <a:r>
              <a:rPr lang="en-US" dirty="0" smtClean="0">
                <a:effectLst/>
              </a:rPr>
              <a:t> Paraprofessional - 1 day/fortnight in my school. ($6300) Employed an SLSO to run our weekly playgroup (a role I had been filling last year). ($3500) Top up Teaching Principals Release allocation to fund 1 day per week ($2200)</a:t>
            </a:r>
          </a:p>
          <a:p>
            <a:pPr fontAlgn="t"/>
            <a:r>
              <a:rPr lang="en-US" sz="1200" b="0" kern="1200" dirty="0" smtClean="0">
                <a:solidFill>
                  <a:schemeClr val="tx1"/>
                </a:solidFill>
                <a:effectLst/>
                <a:latin typeface="+mn-lt"/>
                <a:ea typeface="+mn-ea"/>
                <a:cs typeface="+mn-cs"/>
              </a:rPr>
              <a:t>3/27/2018 7:12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6"/>
              </a:rPr>
              <a:t>View respondent's answers</a:t>
            </a:r>
            <a:endParaRPr lang="en-US" dirty="0" smtClean="0">
              <a:effectLst/>
            </a:endParaRPr>
          </a:p>
          <a:p>
            <a:pPr fontAlgn="t"/>
            <a:r>
              <a:rPr lang="en-US" dirty="0" smtClean="0">
                <a:effectLst/>
              </a:rPr>
              <a:t>Release for Teaching Principal</a:t>
            </a:r>
          </a:p>
          <a:p>
            <a:pPr fontAlgn="t"/>
            <a:r>
              <a:rPr lang="en-US" sz="1200" b="0" kern="1200" dirty="0" smtClean="0">
                <a:solidFill>
                  <a:schemeClr val="tx1"/>
                </a:solidFill>
                <a:effectLst/>
                <a:latin typeface="+mn-lt"/>
                <a:ea typeface="+mn-ea"/>
                <a:cs typeface="+mn-cs"/>
              </a:rPr>
              <a:t>3/27/2018 6:59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7"/>
              </a:rPr>
              <a:t>View respondent's answers</a:t>
            </a:r>
            <a:endParaRPr lang="en-US" dirty="0" smtClean="0">
              <a:effectLst/>
            </a:endParaRPr>
          </a:p>
          <a:p>
            <a:pPr fontAlgn="t"/>
            <a:r>
              <a:rPr lang="en-US" dirty="0" smtClean="0">
                <a:effectLst/>
              </a:rPr>
              <a:t>Free up my time and then to give time for more teacher collaboration and team planning</a:t>
            </a:r>
          </a:p>
          <a:p>
            <a:pPr fontAlgn="t"/>
            <a:r>
              <a:rPr lang="en-US" sz="1200" b="0" kern="1200" dirty="0" smtClean="0">
                <a:solidFill>
                  <a:schemeClr val="tx1"/>
                </a:solidFill>
                <a:effectLst/>
                <a:latin typeface="+mn-lt"/>
                <a:ea typeface="+mn-ea"/>
                <a:cs typeface="+mn-cs"/>
              </a:rPr>
              <a:t>3/27/2018 6:50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8"/>
              </a:rPr>
              <a:t>View respondent's answers</a:t>
            </a:r>
            <a:endParaRPr lang="en-US" dirty="0" smtClean="0">
              <a:effectLst/>
            </a:endParaRPr>
          </a:p>
          <a:p>
            <a:pPr fontAlgn="t"/>
            <a:r>
              <a:rPr lang="en-US" dirty="0" smtClean="0">
                <a:effectLst/>
              </a:rPr>
              <a:t>I have used the money to give myself extra principal release to manage the paperwork</a:t>
            </a:r>
          </a:p>
          <a:p>
            <a:pPr fontAlgn="t"/>
            <a:r>
              <a:rPr lang="en-US" sz="1200" b="0" kern="1200" dirty="0" smtClean="0">
                <a:solidFill>
                  <a:schemeClr val="tx1"/>
                </a:solidFill>
                <a:effectLst/>
                <a:latin typeface="+mn-lt"/>
                <a:ea typeface="+mn-ea"/>
                <a:cs typeface="+mn-cs"/>
              </a:rPr>
              <a:t>3/27/2018 6:47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9"/>
              </a:rPr>
              <a:t>View respondent's answers</a:t>
            </a:r>
            <a:endParaRPr lang="en-US" dirty="0" smtClean="0">
              <a:effectLst/>
            </a:endParaRPr>
          </a:p>
          <a:p>
            <a:pPr fontAlgn="t"/>
            <a:r>
              <a:rPr lang="en-US" dirty="0" smtClean="0">
                <a:effectLst/>
              </a:rPr>
              <a:t>Additional SASS time and helping with releasing principal for some of teaching load.</a:t>
            </a:r>
          </a:p>
          <a:p>
            <a:pPr fontAlgn="t"/>
            <a:r>
              <a:rPr lang="en-US" sz="1200" b="0" kern="1200" dirty="0" smtClean="0">
                <a:solidFill>
                  <a:schemeClr val="tx1"/>
                </a:solidFill>
                <a:effectLst/>
                <a:latin typeface="+mn-lt"/>
                <a:ea typeface="+mn-ea"/>
                <a:cs typeface="+mn-cs"/>
              </a:rPr>
              <a:t>3/27/2018 6:35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0"/>
              </a:rPr>
              <a:t>View respondent's answers</a:t>
            </a:r>
            <a:endParaRPr lang="en-US" dirty="0" smtClean="0">
              <a:effectLst/>
            </a:endParaRPr>
          </a:p>
          <a:p>
            <a:pPr fontAlgn="t"/>
            <a:r>
              <a:rPr lang="en-US" dirty="0" smtClean="0">
                <a:effectLst/>
              </a:rPr>
              <a:t>I am a teaching principal. I used the funding to take myself off class 1 day per fortnight</a:t>
            </a:r>
          </a:p>
          <a:p>
            <a:pPr fontAlgn="t"/>
            <a:r>
              <a:rPr lang="en-US" sz="1200" b="0" kern="1200" dirty="0" smtClean="0">
                <a:solidFill>
                  <a:schemeClr val="tx1"/>
                </a:solidFill>
                <a:effectLst/>
                <a:latin typeface="+mn-lt"/>
                <a:ea typeface="+mn-ea"/>
                <a:cs typeface="+mn-cs"/>
              </a:rPr>
              <a:t>3/27/2018 6:34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1"/>
              </a:rPr>
              <a:t>View respondent's answers</a:t>
            </a:r>
            <a:endParaRPr lang="en-US" dirty="0" smtClean="0">
              <a:effectLst/>
            </a:endParaRPr>
          </a:p>
          <a:p>
            <a:pPr fontAlgn="t"/>
            <a:r>
              <a:rPr lang="en-US" dirty="0" smtClean="0">
                <a:effectLst/>
              </a:rPr>
              <a:t>Due to it being based on size of school, it has hardly been noticeable. It continues to be an appalling situation that principals of small schools are also expected to carry out a teaching load of up to three days. It is cruel and inhumane to expect one person to do two full time jobs in five days!!</a:t>
            </a:r>
          </a:p>
          <a:p>
            <a:pPr fontAlgn="t"/>
            <a:r>
              <a:rPr lang="en-US" sz="1200" b="0" kern="1200" dirty="0" smtClean="0">
                <a:solidFill>
                  <a:schemeClr val="tx1"/>
                </a:solidFill>
                <a:effectLst/>
                <a:latin typeface="+mn-lt"/>
                <a:ea typeface="+mn-ea"/>
                <a:cs typeface="+mn-cs"/>
              </a:rPr>
              <a:t>3/27/2018 6:32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2"/>
              </a:rPr>
              <a:t>View respondent's answers</a:t>
            </a:r>
            <a:endParaRPr lang="en-US" dirty="0" smtClean="0">
              <a:effectLst/>
            </a:endParaRPr>
          </a:p>
          <a:p>
            <a:pPr fontAlgn="t"/>
            <a:r>
              <a:rPr lang="en-US" dirty="0" smtClean="0">
                <a:effectLst/>
              </a:rPr>
              <a:t>Time off class for Teaching Principal to complete administration tasks.</a:t>
            </a:r>
          </a:p>
          <a:p>
            <a:pPr fontAlgn="t"/>
            <a:r>
              <a:rPr lang="en-US" sz="1200" b="0" kern="1200" dirty="0" smtClean="0">
                <a:solidFill>
                  <a:schemeClr val="tx1"/>
                </a:solidFill>
                <a:effectLst/>
                <a:latin typeface="+mn-lt"/>
                <a:ea typeface="+mn-ea"/>
                <a:cs typeface="+mn-cs"/>
              </a:rPr>
              <a:t>3/27/2018 6:31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3"/>
              </a:rPr>
              <a:t>View respondent's answers</a:t>
            </a:r>
            <a:endParaRPr lang="en-US" dirty="0" smtClean="0">
              <a:effectLst/>
            </a:endParaRPr>
          </a:p>
          <a:p>
            <a:pPr fontAlgn="t"/>
            <a:r>
              <a:rPr lang="en-US" dirty="0" smtClean="0">
                <a:effectLst/>
              </a:rPr>
              <a:t>We are employing a SAO to take care of routine events and items such as fortnightly newsletter, chasing up WH&amp;S paperwork, etc. It has been very much appreciated as it leaves me free for other tasks.</a:t>
            </a:r>
          </a:p>
          <a:p>
            <a:pPr fontAlgn="t"/>
            <a:r>
              <a:rPr lang="en-US" sz="1200" b="0" kern="1200" dirty="0" smtClean="0">
                <a:solidFill>
                  <a:schemeClr val="tx1"/>
                </a:solidFill>
                <a:effectLst/>
                <a:latin typeface="+mn-lt"/>
                <a:ea typeface="+mn-ea"/>
                <a:cs typeface="+mn-cs"/>
              </a:rPr>
              <a:t>3/27/2018 5:59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4"/>
              </a:rPr>
              <a:t>View respondent's answers</a:t>
            </a:r>
            <a:endParaRPr lang="en-US" dirty="0" smtClean="0">
              <a:effectLst/>
            </a:endParaRPr>
          </a:p>
          <a:p>
            <a:pPr fontAlgn="t"/>
            <a:endParaRPr lang="en-US" sz="1200" b="0" kern="1200" dirty="0" smtClean="0">
              <a:solidFill>
                <a:schemeClr val="tx1"/>
              </a:solidFill>
              <a:effectLst/>
              <a:latin typeface="+mn-lt"/>
              <a:ea typeface="+mn-ea"/>
              <a:cs typeface="+mn-cs"/>
            </a:endParaRPr>
          </a:p>
          <a:p>
            <a:pPr fontAlgn="t"/>
            <a:r>
              <a:rPr lang="en-US" sz="1200" b="0" u="none" strike="noStrike" kern="1200" dirty="0" smtClean="0">
                <a:solidFill>
                  <a:schemeClr val="tx1"/>
                </a:solidFill>
                <a:effectLst/>
                <a:latin typeface="+mn-lt"/>
                <a:ea typeface="+mn-ea"/>
                <a:cs typeface="+mn-cs"/>
                <a:hlinkClick r:id="rId3"/>
              </a:rPr>
              <a:t>Cloud View</a:t>
            </a:r>
            <a:endParaRPr lang="en-US" dirty="0" smtClean="0">
              <a:effectLst/>
            </a:endParaRPr>
          </a:p>
          <a:p>
            <a:pPr fontAlgn="ctr"/>
            <a:endParaRPr lang="en-US" sz="1200" b="0" i="0" kern="1200" dirty="0" smtClean="0">
              <a:solidFill>
                <a:schemeClr val="tx1"/>
              </a:solidFill>
              <a:effectLst/>
              <a:latin typeface="+mn-lt"/>
              <a:ea typeface="+mn-ea"/>
              <a:cs typeface="+mn-cs"/>
            </a:endParaRPr>
          </a:p>
          <a:p>
            <a:pPr fontAlgn="t"/>
            <a:r>
              <a:rPr lang="en-US" sz="1200" b="0" i="0" u="none" strike="noStrike" kern="1200" dirty="0" smtClean="0">
                <a:solidFill>
                  <a:schemeClr val="tx1"/>
                </a:solidFill>
                <a:effectLst/>
                <a:latin typeface="+mn-lt"/>
                <a:ea typeface="+mn-ea"/>
                <a:cs typeface="+mn-cs"/>
                <a:hlinkClick r:id="rId3"/>
              </a:rPr>
              <a:t>Funds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32.39%</a:t>
            </a:r>
          </a:p>
          <a:p>
            <a:pPr fontAlgn="t"/>
            <a:r>
              <a:rPr lang="en-US" sz="1200" b="0" i="0" kern="1200" dirty="0" smtClean="0">
                <a:solidFill>
                  <a:schemeClr val="tx1"/>
                </a:solidFill>
                <a:effectLst/>
                <a:latin typeface="+mn-lt"/>
                <a:ea typeface="+mn-ea"/>
                <a:cs typeface="+mn-cs"/>
              </a:rPr>
              <a:t>23</a:t>
            </a:r>
          </a:p>
          <a:p>
            <a:pPr fontAlgn="t"/>
            <a:r>
              <a:rPr lang="en-US" sz="1200" b="0" i="0" u="none" strike="noStrike" kern="1200" dirty="0" smtClean="0">
                <a:solidFill>
                  <a:schemeClr val="tx1"/>
                </a:solidFill>
                <a:effectLst/>
                <a:latin typeface="+mn-lt"/>
                <a:ea typeface="+mn-ea"/>
                <a:cs typeface="+mn-cs"/>
                <a:hlinkClick r:id="rId3"/>
              </a:rPr>
              <a:t>Teaching Principal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30.99%</a:t>
            </a:r>
          </a:p>
          <a:p>
            <a:pPr fontAlgn="t"/>
            <a:r>
              <a:rPr lang="en-US" sz="1200" b="0" i="0" kern="1200" dirty="0" smtClean="0">
                <a:solidFill>
                  <a:schemeClr val="tx1"/>
                </a:solidFill>
                <a:effectLst/>
                <a:latin typeface="+mn-lt"/>
                <a:ea typeface="+mn-ea"/>
                <a:cs typeface="+mn-cs"/>
              </a:rPr>
              <a:t>22</a:t>
            </a:r>
          </a:p>
          <a:p>
            <a:pPr fontAlgn="t"/>
            <a:r>
              <a:rPr lang="en-US" sz="1200" b="0" i="0" u="none" strike="noStrike" kern="1200" dirty="0" smtClean="0">
                <a:solidFill>
                  <a:schemeClr val="tx1"/>
                </a:solidFill>
                <a:effectLst/>
                <a:latin typeface="+mn-lt"/>
                <a:ea typeface="+mn-ea"/>
                <a:cs typeface="+mn-cs"/>
                <a:hlinkClick r:id="rId3"/>
              </a:rPr>
              <a:t>School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30.99%</a:t>
            </a:r>
          </a:p>
          <a:p>
            <a:pPr fontAlgn="t"/>
            <a:r>
              <a:rPr lang="en-US" sz="1200" b="0" i="0" kern="1200" dirty="0" smtClean="0">
                <a:solidFill>
                  <a:schemeClr val="tx1"/>
                </a:solidFill>
                <a:effectLst/>
                <a:latin typeface="+mn-lt"/>
                <a:ea typeface="+mn-ea"/>
                <a:cs typeface="+mn-cs"/>
              </a:rPr>
              <a:t>22</a:t>
            </a:r>
          </a:p>
          <a:p>
            <a:pPr fontAlgn="t"/>
            <a:r>
              <a:rPr lang="en-US" sz="1200" b="0" i="0" u="none" strike="noStrike" kern="1200" dirty="0" smtClean="0">
                <a:solidFill>
                  <a:schemeClr val="tx1"/>
                </a:solidFill>
                <a:effectLst/>
                <a:latin typeface="+mn-lt"/>
                <a:ea typeface="+mn-ea"/>
                <a:cs typeface="+mn-cs"/>
                <a:hlinkClick r:id="rId3"/>
              </a:rPr>
              <a:t>Day a Week</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19.72%</a:t>
            </a:r>
          </a:p>
          <a:p>
            <a:pPr fontAlgn="t"/>
            <a:r>
              <a:rPr lang="en-US" sz="1200" b="0" i="0" kern="1200" dirty="0" smtClean="0">
                <a:solidFill>
                  <a:schemeClr val="tx1"/>
                </a:solidFill>
                <a:effectLst/>
                <a:latin typeface="+mn-lt"/>
                <a:ea typeface="+mn-ea"/>
                <a:cs typeface="+mn-cs"/>
              </a:rPr>
              <a:t>14</a:t>
            </a:r>
          </a:p>
          <a:p>
            <a:pPr fontAlgn="t"/>
            <a:r>
              <a:rPr lang="en-US" sz="1200" b="0" i="0" u="none" strike="noStrike" kern="1200" dirty="0" smtClean="0">
                <a:solidFill>
                  <a:schemeClr val="tx1"/>
                </a:solidFill>
                <a:effectLst/>
                <a:latin typeface="+mn-lt"/>
                <a:ea typeface="+mn-ea"/>
                <a:cs typeface="+mn-cs"/>
                <a:hlinkClick r:id="rId3"/>
              </a:rPr>
              <a:t>SASS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19.72%</a:t>
            </a:r>
          </a:p>
          <a:p>
            <a:pPr fontAlgn="t"/>
            <a:r>
              <a:rPr lang="en-US" sz="1200" b="0" i="0" kern="1200" dirty="0" smtClean="0">
                <a:solidFill>
                  <a:schemeClr val="tx1"/>
                </a:solidFill>
                <a:effectLst/>
                <a:latin typeface="+mn-lt"/>
                <a:ea typeface="+mn-ea"/>
                <a:cs typeface="+mn-cs"/>
              </a:rPr>
              <a:t>14</a:t>
            </a:r>
          </a:p>
          <a:p>
            <a:pPr fontAlgn="t"/>
            <a:r>
              <a:rPr lang="en-US" sz="1200" b="0" i="0" u="none" strike="noStrike" kern="1200" dirty="0" smtClean="0">
                <a:solidFill>
                  <a:schemeClr val="tx1"/>
                </a:solidFill>
                <a:effectLst/>
                <a:latin typeface="+mn-lt"/>
                <a:ea typeface="+mn-ea"/>
                <a:cs typeface="+mn-cs"/>
                <a:hlinkClick r:id="rId3"/>
              </a:rPr>
              <a:t>SAM</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12.68%</a:t>
            </a:r>
          </a:p>
          <a:p>
            <a:pPr fontAlgn="t"/>
            <a:r>
              <a:rPr lang="en-US" sz="1200" b="0" i="0" kern="1200" dirty="0" smtClean="0">
                <a:solidFill>
                  <a:schemeClr val="tx1"/>
                </a:solidFill>
                <a:effectLst/>
                <a:latin typeface="+mn-lt"/>
                <a:ea typeface="+mn-ea"/>
                <a:cs typeface="+mn-cs"/>
              </a:rPr>
              <a:t>9</a:t>
            </a:r>
          </a:p>
          <a:p>
            <a:pPr fontAlgn="t"/>
            <a:r>
              <a:rPr lang="en-US" sz="1200" b="0" i="0" u="none" strike="noStrike" kern="1200" dirty="0" smtClean="0">
                <a:solidFill>
                  <a:schemeClr val="tx1"/>
                </a:solidFill>
                <a:effectLst/>
                <a:latin typeface="+mn-lt"/>
                <a:ea typeface="+mn-ea"/>
                <a:cs typeface="+mn-cs"/>
                <a:hlinkClick r:id="rId3"/>
              </a:rPr>
              <a:t>Teacher</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12.68%</a:t>
            </a:r>
          </a:p>
          <a:p>
            <a:pPr fontAlgn="t"/>
            <a:r>
              <a:rPr lang="en-US" sz="1200" b="0" i="0" kern="1200" dirty="0" smtClean="0">
                <a:solidFill>
                  <a:schemeClr val="tx1"/>
                </a:solidFill>
                <a:effectLst/>
                <a:latin typeface="+mn-lt"/>
                <a:ea typeface="+mn-ea"/>
                <a:cs typeface="+mn-cs"/>
              </a:rPr>
              <a:t>9</a:t>
            </a:r>
          </a:p>
          <a:p>
            <a:pPr fontAlgn="t"/>
            <a:r>
              <a:rPr lang="en-US" sz="1200" b="0" i="0" u="none" strike="noStrike" kern="1200" dirty="0" smtClean="0">
                <a:solidFill>
                  <a:schemeClr val="tx1"/>
                </a:solidFill>
                <a:effectLst/>
                <a:latin typeface="+mn-lt"/>
                <a:ea typeface="+mn-ea"/>
                <a:cs typeface="+mn-cs"/>
                <a:hlinkClick r:id="rId3"/>
              </a:rPr>
              <a:t>Administration Tasks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9.86%</a:t>
            </a:r>
          </a:p>
          <a:p>
            <a:pPr fontAlgn="t"/>
            <a:r>
              <a:rPr lang="en-US" sz="1200" b="0" i="0" kern="1200" dirty="0" smtClean="0">
                <a:solidFill>
                  <a:schemeClr val="tx1"/>
                </a:solidFill>
                <a:effectLst/>
                <a:latin typeface="+mn-lt"/>
                <a:ea typeface="+mn-ea"/>
                <a:cs typeface="+mn-cs"/>
              </a:rPr>
              <a:t>7</a:t>
            </a:r>
          </a:p>
          <a:p>
            <a:pPr fontAlgn="t"/>
            <a:r>
              <a:rPr lang="en-US" sz="1200" b="0" i="0" u="none" strike="noStrike" kern="1200" dirty="0" smtClean="0">
                <a:solidFill>
                  <a:schemeClr val="tx1"/>
                </a:solidFill>
                <a:effectLst/>
                <a:latin typeface="+mn-lt"/>
                <a:ea typeface="+mn-ea"/>
                <a:cs typeface="+mn-cs"/>
                <a:hlinkClick r:id="rId3"/>
              </a:rPr>
              <a:t>Role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9.86%</a:t>
            </a:r>
          </a:p>
          <a:p>
            <a:pPr fontAlgn="t"/>
            <a:r>
              <a:rPr lang="en-US" sz="1200" b="0" i="0" kern="1200" dirty="0" smtClean="0">
                <a:solidFill>
                  <a:schemeClr val="tx1"/>
                </a:solidFill>
                <a:effectLst/>
                <a:latin typeface="+mn-lt"/>
                <a:ea typeface="+mn-ea"/>
                <a:cs typeface="+mn-cs"/>
              </a:rPr>
              <a:t>7</a:t>
            </a:r>
          </a:p>
          <a:p>
            <a:pPr fontAlgn="t"/>
            <a:r>
              <a:rPr lang="en-US" sz="1200" b="0" i="0" u="none" strike="noStrike" kern="1200" dirty="0" smtClean="0">
                <a:solidFill>
                  <a:schemeClr val="tx1"/>
                </a:solidFill>
                <a:effectLst/>
                <a:latin typeface="+mn-lt"/>
                <a:ea typeface="+mn-ea"/>
                <a:cs typeface="+mn-cs"/>
                <a:hlinkClick r:id="rId3"/>
              </a:rPr>
              <a:t>Manage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5.63%</a:t>
            </a:r>
          </a:p>
          <a:p>
            <a:pPr fontAlgn="t"/>
            <a:r>
              <a:rPr lang="en-US" sz="1200" b="0" i="0" kern="1200" dirty="0" smtClean="0">
                <a:solidFill>
                  <a:schemeClr val="tx1"/>
                </a:solidFill>
                <a:effectLst/>
                <a:latin typeface="+mn-lt"/>
                <a:ea typeface="+mn-ea"/>
                <a:cs typeface="+mn-cs"/>
              </a:rPr>
              <a:t>4</a:t>
            </a:r>
          </a:p>
          <a:p>
            <a:pPr fontAlgn="t"/>
            <a:r>
              <a:rPr lang="en-US" sz="1200" b="0" i="0" u="none" strike="noStrike" kern="1200" dirty="0" smtClean="0">
                <a:solidFill>
                  <a:schemeClr val="tx1"/>
                </a:solidFill>
                <a:effectLst/>
                <a:latin typeface="+mn-lt"/>
                <a:ea typeface="+mn-ea"/>
                <a:cs typeface="+mn-cs"/>
                <a:hlinkClick r:id="rId3"/>
              </a:rPr>
              <a:t>Paperwork</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4.23%</a:t>
            </a:r>
          </a:p>
          <a:p>
            <a:pPr fontAlgn="t"/>
            <a:r>
              <a:rPr lang="en-US" sz="1200" b="0" i="0" kern="1200" dirty="0" smtClean="0">
                <a:solidFill>
                  <a:schemeClr val="tx1"/>
                </a:solidFill>
                <a:effectLst/>
                <a:latin typeface="+mn-lt"/>
                <a:ea typeface="+mn-ea"/>
                <a:cs typeface="+mn-cs"/>
              </a:rPr>
              <a:t>3</a:t>
            </a:r>
          </a:p>
          <a:p>
            <a:pPr fontAlgn="t"/>
            <a:r>
              <a:rPr lang="en-US" sz="1200" b="0" i="0" u="none" strike="noStrike" kern="1200" dirty="0" smtClean="0">
                <a:solidFill>
                  <a:schemeClr val="tx1"/>
                </a:solidFill>
                <a:effectLst/>
                <a:latin typeface="+mn-lt"/>
                <a:ea typeface="+mn-ea"/>
                <a:cs typeface="+mn-cs"/>
                <a:hlinkClick r:id="rId3"/>
              </a:rPr>
              <a:t>Instructional Leader</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2.82%</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Hired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2.82%</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Students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2.82%</a:t>
            </a:r>
          </a:p>
          <a:p>
            <a:pPr fontAlgn="t"/>
            <a:r>
              <a:rPr lang="en-US" sz="1200" b="0" i="0" kern="1200" dirty="0" smtClean="0">
                <a:solidFill>
                  <a:schemeClr val="tx1"/>
                </a:solidFill>
                <a:effectLst/>
                <a:latin typeface="+mn-lt"/>
                <a:ea typeface="+mn-ea"/>
                <a:cs typeface="+mn-cs"/>
              </a:rPr>
              <a:t>2</a:t>
            </a:r>
          </a:p>
          <a:p>
            <a:pPr fontAlgn="t"/>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s</a:t>
            </a:r>
          </a:p>
          <a:p>
            <a:pPr fontAlgn="t"/>
            <a:r>
              <a:rPr lang="en-US" sz="1200" b="0" i="0" u="none" strike="noStrike" kern="1200" dirty="0" smtClean="0">
                <a:solidFill>
                  <a:schemeClr val="tx1"/>
                </a:solidFill>
                <a:effectLst/>
                <a:latin typeface="+mn-lt"/>
                <a:ea typeface="+mn-ea"/>
                <a:cs typeface="+mn-cs"/>
                <a:hlinkClick r:id="rId3"/>
              </a:rPr>
              <a:t>+ New Tag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No tags</a:t>
            </a:r>
          </a:p>
          <a:p>
            <a:pPr fontAlgn="t"/>
            <a:r>
              <a:rPr lang="en-US" sz="1200" b="0" i="0" u="none" strike="noStrike" kern="1200" dirty="0" smtClean="0">
                <a:solidFill>
                  <a:schemeClr val="tx1"/>
                </a:solidFill>
                <a:effectLst/>
                <a:latin typeface="+mn-lt"/>
                <a:ea typeface="+mn-ea"/>
                <a:cs typeface="+mn-cs"/>
                <a:hlinkClick r:id="rId3"/>
              </a:rPr>
              <a:t>Untagged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100%</a:t>
            </a:r>
          </a:p>
          <a:p>
            <a:pPr fontAlgn="t"/>
            <a:r>
              <a:rPr lang="en-US" sz="1200" b="0" i="0" kern="1200" dirty="0" smtClean="0">
                <a:solidFill>
                  <a:schemeClr val="tx1"/>
                </a:solidFill>
                <a:effectLst/>
                <a:latin typeface="+mn-lt"/>
                <a:ea typeface="+mn-ea"/>
                <a:cs typeface="+mn-cs"/>
              </a:rPr>
              <a:t>71</a:t>
            </a:r>
          </a:p>
          <a:p>
            <a:pPr fontAlgn="t"/>
            <a:r>
              <a:rPr lang="en-US" sz="1200" b="0" i="0" u="none" strike="noStrike" kern="1200" dirty="0" smtClean="0">
                <a:solidFill>
                  <a:schemeClr val="tx1"/>
                </a:solidFill>
                <a:effectLst/>
                <a:latin typeface="+mn-lt"/>
                <a:ea typeface="+mn-ea"/>
                <a:cs typeface="+mn-cs"/>
                <a:hlinkClick r:id="rId3"/>
              </a:rPr>
              <a:t>View all</a:t>
            </a:r>
            <a:endParaRPr lang="en-US" sz="1200" b="0" i="0" kern="1200" dirty="0" smtClean="0">
              <a:solidFill>
                <a:schemeClr val="tx1"/>
              </a:solidFill>
              <a:effectLst/>
              <a:latin typeface="+mn-lt"/>
              <a:ea typeface="+mn-ea"/>
              <a:cs typeface="+mn-cs"/>
            </a:endParaRPr>
          </a:p>
          <a:p>
            <a:r>
              <a:rPr lang="en-US" sz="1200" b="1" i="0" u="none" strike="noStrike" kern="1200" cap="all" dirty="0" smtClean="0">
                <a:solidFill>
                  <a:schemeClr val="tx1"/>
                </a:solidFill>
                <a:effectLst/>
                <a:latin typeface="+mn-lt"/>
                <a:ea typeface="+mn-ea"/>
                <a:cs typeface="+mn-cs"/>
                <a:hlinkClick r:id="rId75"/>
              </a:rPr>
              <a:t>ENGLISH</a:t>
            </a:r>
            <a:r>
              <a:rPr lang="en-US" sz="1200" b="0" i="0" kern="1200" dirty="0" smtClean="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5</a:t>
            </a:fld>
            <a:endParaRPr lang="en-US"/>
          </a:p>
        </p:txBody>
      </p:sp>
    </p:spTree>
    <p:extLst>
      <p:ext uri="{BB962C8B-B14F-4D97-AF65-F5344CB8AC3E}">
        <p14:creationId xmlns:p14="http://schemas.microsoft.com/office/powerpoint/2010/main" val="178138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u="none" strike="noStrike" kern="1200" dirty="0" smtClean="0">
                <a:solidFill>
                  <a:schemeClr val="tx1"/>
                </a:solidFill>
                <a:effectLst/>
                <a:latin typeface="+mn-lt"/>
                <a:ea typeface="+mn-ea"/>
                <a:cs typeface="+mn-cs"/>
                <a:hlinkClick r:id="rId3"/>
              </a:rPr>
              <a:t>School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31.33%</a:t>
            </a:r>
          </a:p>
          <a:p>
            <a:pPr fontAlgn="t"/>
            <a:r>
              <a:rPr lang="en-US" sz="1200" b="0" i="0" kern="1200" dirty="0" smtClean="0">
                <a:solidFill>
                  <a:schemeClr val="tx1"/>
                </a:solidFill>
                <a:effectLst/>
                <a:latin typeface="+mn-lt"/>
                <a:ea typeface="+mn-ea"/>
                <a:cs typeface="+mn-cs"/>
              </a:rPr>
              <a:t>26</a:t>
            </a:r>
          </a:p>
          <a:p>
            <a:pPr fontAlgn="t"/>
            <a:r>
              <a:rPr lang="en-US" sz="1200" b="0" i="0" u="none" strike="noStrike" kern="1200" dirty="0" smtClean="0">
                <a:solidFill>
                  <a:schemeClr val="tx1"/>
                </a:solidFill>
                <a:effectLst/>
                <a:latin typeface="+mn-lt"/>
                <a:ea typeface="+mn-ea"/>
                <a:cs typeface="+mn-cs"/>
                <a:hlinkClick r:id="rId3"/>
              </a:rPr>
              <a:t>SASS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24.10%</a:t>
            </a:r>
          </a:p>
          <a:p>
            <a:pPr fontAlgn="t"/>
            <a:r>
              <a:rPr lang="en-US" sz="1200" b="0" i="0" kern="1200" dirty="0" smtClean="0">
                <a:solidFill>
                  <a:schemeClr val="tx1"/>
                </a:solidFill>
                <a:effectLst/>
                <a:latin typeface="+mn-lt"/>
                <a:ea typeface="+mn-ea"/>
                <a:cs typeface="+mn-cs"/>
              </a:rPr>
              <a:t>20</a:t>
            </a:r>
          </a:p>
          <a:p>
            <a:pPr fontAlgn="t"/>
            <a:r>
              <a:rPr lang="en-US" sz="1200" b="0" i="0" u="none" strike="noStrike" kern="1200" dirty="0" smtClean="0">
                <a:solidFill>
                  <a:schemeClr val="tx1"/>
                </a:solidFill>
                <a:effectLst/>
                <a:latin typeface="+mn-lt"/>
                <a:ea typeface="+mn-ea"/>
                <a:cs typeface="+mn-cs"/>
                <a:hlinkClick r:id="rId3"/>
              </a:rPr>
              <a:t>Employ</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22.89%</a:t>
            </a:r>
          </a:p>
          <a:p>
            <a:pPr fontAlgn="t"/>
            <a:r>
              <a:rPr lang="en-US" sz="1200" b="0" i="0" kern="1200" dirty="0" smtClean="0">
                <a:solidFill>
                  <a:schemeClr val="tx1"/>
                </a:solidFill>
                <a:effectLst/>
                <a:latin typeface="+mn-lt"/>
                <a:ea typeface="+mn-ea"/>
                <a:cs typeface="+mn-cs"/>
              </a:rPr>
              <a:t>19</a:t>
            </a:r>
          </a:p>
          <a:p>
            <a:pPr fontAlgn="t"/>
            <a:r>
              <a:rPr lang="en-US" sz="1200" b="0" i="0" u="none" strike="noStrike" kern="1200" dirty="0" smtClean="0">
                <a:solidFill>
                  <a:schemeClr val="tx1"/>
                </a:solidFill>
                <a:effectLst/>
                <a:latin typeface="+mn-lt"/>
                <a:ea typeface="+mn-ea"/>
                <a:cs typeface="+mn-cs"/>
                <a:hlinkClick r:id="rId3"/>
              </a:rPr>
              <a:t>Support</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20.48%</a:t>
            </a:r>
          </a:p>
          <a:p>
            <a:pPr fontAlgn="t"/>
            <a:r>
              <a:rPr lang="en-US" sz="1200" b="0" i="0" kern="1200" dirty="0" smtClean="0">
                <a:solidFill>
                  <a:schemeClr val="tx1"/>
                </a:solidFill>
                <a:effectLst/>
                <a:latin typeface="+mn-lt"/>
                <a:ea typeface="+mn-ea"/>
                <a:cs typeface="+mn-cs"/>
              </a:rPr>
              <a:t>17</a:t>
            </a:r>
          </a:p>
          <a:p>
            <a:pPr fontAlgn="t"/>
            <a:r>
              <a:rPr lang="en-US" sz="1200" b="0" i="0" u="none" strike="noStrike" kern="1200" dirty="0" smtClean="0">
                <a:solidFill>
                  <a:schemeClr val="tx1"/>
                </a:solidFill>
                <a:effectLst/>
                <a:latin typeface="+mn-lt"/>
                <a:ea typeface="+mn-ea"/>
                <a:cs typeface="+mn-cs"/>
                <a:hlinkClick r:id="rId3"/>
              </a:rPr>
              <a:t>Funding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20.48%</a:t>
            </a:r>
          </a:p>
          <a:p>
            <a:pPr fontAlgn="t"/>
            <a:r>
              <a:rPr lang="en-US" sz="1200" b="0" i="0" kern="1200" dirty="0" smtClean="0">
                <a:solidFill>
                  <a:schemeClr val="tx1"/>
                </a:solidFill>
                <a:effectLst/>
                <a:latin typeface="+mn-lt"/>
                <a:ea typeface="+mn-ea"/>
                <a:cs typeface="+mn-cs"/>
              </a:rPr>
              <a:t>17</a:t>
            </a:r>
          </a:p>
          <a:p>
            <a:pPr fontAlgn="t"/>
            <a:r>
              <a:rPr lang="en-US" sz="1200" b="0" i="0" u="none" strike="noStrike" kern="1200" dirty="0" smtClean="0">
                <a:solidFill>
                  <a:schemeClr val="tx1"/>
                </a:solidFill>
                <a:effectLst/>
                <a:latin typeface="+mn-lt"/>
                <a:ea typeface="+mn-ea"/>
                <a:cs typeface="+mn-cs"/>
                <a:hlinkClick r:id="rId3"/>
              </a:rPr>
              <a:t>SAO</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19.28%</a:t>
            </a:r>
          </a:p>
          <a:p>
            <a:pPr fontAlgn="t"/>
            <a:r>
              <a:rPr lang="en-US" sz="1200" b="0" i="0" kern="1200" dirty="0" smtClean="0">
                <a:solidFill>
                  <a:schemeClr val="tx1"/>
                </a:solidFill>
                <a:effectLst/>
                <a:latin typeface="+mn-lt"/>
                <a:ea typeface="+mn-ea"/>
                <a:cs typeface="+mn-cs"/>
              </a:rPr>
              <a:t>16</a:t>
            </a:r>
          </a:p>
          <a:p>
            <a:pPr fontAlgn="t"/>
            <a:r>
              <a:rPr lang="en-US" sz="1200" b="0" i="0" u="none" strike="noStrike" kern="1200" dirty="0" smtClean="0">
                <a:solidFill>
                  <a:schemeClr val="tx1"/>
                </a:solidFill>
                <a:effectLst/>
                <a:latin typeface="+mn-lt"/>
                <a:ea typeface="+mn-ea"/>
                <a:cs typeface="+mn-cs"/>
                <a:hlinkClick r:id="rId3"/>
              </a:rPr>
              <a:t>SAM</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16.87%</a:t>
            </a:r>
          </a:p>
          <a:p>
            <a:pPr fontAlgn="t"/>
            <a:r>
              <a:rPr lang="en-US" sz="1200" b="0" i="0" kern="1200" dirty="0" smtClean="0">
                <a:solidFill>
                  <a:schemeClr val="tx1"/>
                </a:solidFill>
                <a:effectLst/>
                <a:latin typeface="+mn-lt"/>
                <a:ea typeface="+mn-ea"/>
                <a:cs typeface="+mn-cs"/>
              </a:rPr>
              <a:t>14</a:t>
            </a:r>
          </a:p>
          <a:p>
            <a:pPr fontAlgn="t"/>
            <a:r>
              <a:rPr lang="en-US" sz="1200" b="0" i="0" u="none" strike="noStrike" kern="1200" dirty="0" smtClean="0">
                <a:solidFill>
                  <a:schemeClr val="tx1"/>
                </a:solidFill>
                <a:effectLst/>
                <a:latin typeface="+mn-lt"/>
                <a:ea typeface="+mn-ea"/>
                <a:cs typeface="+mn-cs"/>
                <a:hlinkClick r:id="rId3"/>
              </a:rPr>
              <a:t>Executive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10.84%</a:t>
            </a:r>
          </a:p>
          <a:p>
            <a:pPr fontAlgn="t"/>
            <a:r>
              <a:rPr lang="en-US" sz="1200" b="0" i="0" kern="1200" dirty="0" smtClean="0">
                <a:solidFill>
                  <a:schemeClr val="tx1"/>
                </a:solidFill>
                <a:effectLst/>
                <a:latin typeface="+mn-lt"/>
                <a:ea typeface="+mn-ea"/>
                <a:cs typeface="+mn-cs"/>
              </a:rPr>
              <a:t>9</a:t>
            </a:r>
          </a:p>
          <a:p>
            <a:pPr fontAlgn="t"/>
            <a:r>
              <a:rPr lang="en-US" sz="1200" b="0" i="0" u="none" strike="noStrike" kern="1200" dirty="0" smtClean="0">
                <a:solidFill>
                  <a:schemeClr val="tx1"/>
                </a:solidFill>
                <a:effectLst/>
                <a:latin typeface="+mn-lt"/>
                <a:ea typeface="+mn-ea"/>
                <a:cs typeface="+mn-cs"/>
                <a:hlinkClick r:id="rId3"/>
              </a:rPr>
              <a:t>Policy</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4.82%</a:t>
            </a:r>
          </a:p>
          <a:p>
            <a:pPr fontAlgn="t"/>
            <a:r>
              <a:rPr lang="en-US" sz="1200" b="0" i="0" kern="1200" dirty="0" smtClean="0">
                <a:solidFill>
                  <a:schemeClr val="tx1"/>
                </a:solidFill>
                <a:effectLst/>
                <a:latin typeface="+mn-lt"/>
                <a:ea typeface="+mn-ea"/>
                <a:cs typeface="+mn-cs"/>
              </a:rPr>
              <a:t>4</a:t>
            </a:r>
          </a:p>
          <a:p>
            <a:pPr fontAlgn="t"/>
            <a:r>
              <a:rPr lang="en-US" sz="1200" b="0" i="0" u="none" strike="noStrike" kern="1200" dirty="0" smtClean="0">
                <a:solidFill>
                  <a:schemeClr val="tx1"/>
                </a:solidFill>
                <a:effectLst/>
                <a:latin typeface="+mn-lt"/>
                <a:ea typeface="+mn-ea"/>
                <a:cs typeface="+mn-cs"/>
                <a:hlinkClick r:id="rId3"/>
              </a:rPr>
              <a:t>Duties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4.82%</a:t>
            </a:r>
          </a:p>
          <a:p>
            <a:pPr fontAlgn="t"/>
            <a:r>
              <a:rPr lang="en-US" sz="1200" b="0" i="0" kern="1200" dirty="0" smtClean="0">
                <a:solidFill>
                  <a:schemeClr val="tx1"/>
                </a:solidFill>
                <a:effectLst/>
                <a:latin typeface="+mn-lt"/>
                <a:ea typeface="+mn-ea"/>
                <a:cs typeface="+mn-cs"/>
              </a:rPr>
              <a:t>4</a:t>
            </a:r>
          </a:p>
          <a:p>
            <a:pPr fontAlgn="t"/>
            <a:r>
              <a:rPr lang="en-US" sz="1200" b="0" i="0" u="none" strike="noStrike" kern="1200" dirty="0" smtClean="0">
                <a:solidFill>
                  <a:schemeClr val="tx1"/>
                </a:solidFill>
                <a:effectLst/>
                <a:latin typeface="+mn-lt"/>
                <a:ea typeface="+mn-ea"/>
                <a:cs typeface="+mn-cs"/>
                <a:hlinkClick r:id="rId3"/>
              </a:rPr>
              <a:t>Able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3.61%</a:t>
            </a:r>
          </a:p>
          <a:p>
            <a:pPr fontAlgn="t"/>
            <a:r>
              <a:rPr lang="en-US" sz="1200" b="0" i="0" kern="1200" dirty="0" smtClean="0">
                <a:solidFill>
                  <a:schemeClr val="tx1"/>
                </a:solidFill>
                <a:effectLst/>
                <a:latin typeface="+mn-lt"/>
                <a:ea typeface="+mn-ea"/>
                <a:cs typeface="+mn-cs"/>
              </a:rPr>
              <a:t>3</a:t>
            </a:r>
          </a:p>
          <a:p>
            <a:pPr fontAlgn="t"/>
            <a:r>
              <a:rPr lang="en-US" sz="1200" b="0" i="0" u="none" strike="noStrike" kern="1200" dirty="0" smtClean="0">
                <a:solidFill>
                  <a:schemeClr val="tx1"/>
                </a:solidFill>
                <a:effectLst/>
                <a:latin typeface="+mn-lt"/>
                <a:ea typeface="+mn-ea"/>
                <a:cs typeface="+mn-cs"/>
                <a:hlinkClick r:id="rId3"/>
              </a:rPr>
              <a:t>LMBR</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3.61%</a:t>
            </a:r>
          </a:p>
          <a:p>
            <a:pPr fontAlgn="t"/>
            <a:r>
              <a:rPr lang="en-US" sz="1200" b="0" i="0" kern="1200" dirty="0" smtClean="0">
                <a:solidFill>
                  <a:schemeClr val="tx1"/>
                </a:solidFill>
                <a:effectLst/>
                <a:latin typeface="+mn-lt"/>
                <a:ea typeface="+mn-ea"/>
                <a:cs typeface="+mn-cs"/>
              </a:rPr>
              <a:t>3</a:t>
            </a:r>
          </a:p>
          <a:p>
            <a:pPr fontAlgn="t"/>
            <a:r>
              <a:rPr lang="en-US" sz="1200" b="0" i="0" u="none" strike="noStrike" kern="1200" dirty="0" smtClean="0">
                <a:solidFill>
                  <a:schemeClr val="tx1"/>
                </a:solidFill>
                <a:effectLst/>
                <a:latin typeface="+mn-lt"/>
                <a:ea typeface="+mn-ea"/>
                <a:cs typeface="+mn-cs"/>
                <a:hlinkClick r:id="rId3"/>
              </a:rPr>
              <a:t>Professional Learning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Case Management</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Class Exec</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SAS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Educational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Newsletter</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Meetings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Mix</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s</a:t>
            </a:r>
          </a:p>
          <a:p>
            <a:pPr fontAlgn="t"/>
            <a:r>
              <a:rPr lang="en-US" sz="1200" b="0" i="0" u="none" strike="noStrike" kern="1200" dirty="0" smtClean="0">
                <a:solidFill>
                  <a:schemeClr val="tx1"/>
                </a:solidFill>
                <a:effectLst/>
                <a:latin typeface="+mn-lt"/>
                <a:ea typeface="+mn-ea"/>
                <a:cs typeface="+mn-cs"/>
                <a:hlinkClick r:id="rId3"/>
              </a:rPr>
              <a:t>+ New Tag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No tags</a:t>
            </a:r>
          </a:p>
          <a:p>
            <a:pPr fontAlgn="t"/>
            <a:r>
              <a:rPr lang="en-US" sz="1200" b="0" i="0" u="none" strike="noStrike" kern="1200" dirty="0" smtClean="0">
                <a:solidFill>
                  <a:schemeClr val="tx1"/>
                </a:solidFill>
                <a:effectLst/>
                <a:latin typeface="+mn-lt"/>
                <a:ea typeface="+mn-ea"/>
                <a:cs typeface="+mn-cs"/>
                <a:hlinkClick r:id="rId3"/>
              </a:rPr>
              <a:t>Untagged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100%</a:t>
            </a:r>
          </a:p>
          <a:p>
            <a:pPr fontAlgn="t"/>
            <a:r>
              <a:rPr lang="en-US" sz="1200" b="0" i="0" kern="1200" dirty="0" smtClean="0">
                <a:solidFill>
                  <a:schemeClr val="tx1"/>
                </a:solidFill>
                <a:effectLst/>
                <a:latin typeface="+mn-lt"/>
                <a:ea typeface="+mn-ea"/>
                <a:cs typeface="+mn-cs"/>
              </a:rPr>
              <a:t>83</a:t>
            </a:r>
          </a:p>
          <a:p>
            <a:pPr fontAlgn="t"/>
            <a:r>
              <a:rPr lang="en-US" sz="1200" b="0" i="0" u="none" strike="noStrike" kern="1200" dirty="0" smtClean="0">
                <a:solidFill>
                  <a:schemeClr val="tx1"/>
                </a:solidFill>
                <a:effectLst/>
                <a:latin typeface="+mn-lt"/>
                <a:ea typeface="+mn-ea"/>
                <a:cs typeface="+mn-cs"/>
                <a:hlinkClick r:id="rId3"/>
              </a:rPr>
              <a:t>View all</a:t>
            </a: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7</a:t>
            </a:fld>
            <a:endParaRPr lang="en-US"/>
          </a:p>
        </p:txBody>
      </p:sp>
    </p:spTree>
    <p:extLst>
      <p:ext uri="{BB962C8B-B14F-4D97-AF65-F5344CB8AC3E}">
        <p14:creationId xmlns:p14="http://schemas.microsoft.com/office/powerpoint/2010/main" val="162623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smtClean="0">
                <a:solidFill>
                  <a:schemeClr val="tx1"/>
                </a:solidFill>
                <a:effectLst/>
                <a:latin typeface="+mn-lt"/>
                <a:ea typeface="+mn-ea"/>
                <a:cs typeface="+mn-cs"/>
              </a:rPr>
              <a:t>I have provided release time to the executive to work with teachers and SLSOs as instructional leaders. There are no funds in anticipated RAM to provide for this release time. The school is an SSP where all learning is </a:t>
            </a:r>
            <a:r>
              <a:rPr lang="en-US" sz="1200" b="0" i="0" kern="1200" dirty="0" err="1" smtClean="0">
                <a:solidFill>
                  <a:schemeClr val="tx1"/>
                </a:solidFill>
                <a:effectLst/>
                <a:latin typeface="+mn-lt"/>
                <a:ea typeface="+mn-ea"/>
                <a:cs typeface="+mn-cs"/>
              </a:rPr>
              <a:t>personalised</a:t>
            </a:r>
            <a:r>
              <a:rPr lang="en-US" sz="1200" b="0" i="0" kern="1200" dirty="0" smtClean="0">
                <a:solidFill>
                  <a:schemeClr val="tx1"/>
                </a:solidFill>
                <a:effectLst/>
                <a:latin typeface="+mn-lt"/>
                <a:ea typeface="+mn-ea"/>
                <a:cs typeface="+mn-cs"/>
              </a:rPr>
              <a:t> and all curriculum is adjusted. If we want to achieve better outcomes for students then we need to focus on the quality of the teaching. The role of the instructional leader is to support classroom practice through negotiated goals with the teacher and the SLSO.</a:t>
            </a:r>
          </a:p>
          <a:p>
            <a:pPr fontAlgn="t"/>
            <a:r>
              <a:rPr lang="en-US" sz="1200" b="0" i="0" kern="1200" dirty="0" smtClean="0">
                <a:solidFill>
                  <a:schemeClr val="tx1"/>
                </a:solidFill>
                <a:effectLst/>
                <a:latin typeface="+mn-lt"/>
                <a:ea typeface="+mn-ea"/>
                <a:cs typeface="+mn-cs"/>
              </a:rPr>
              <a:t>4/4/2018 12:58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released my SAM to support me in tasks but I have also employed a skilled SASS person to ensure her work load is not effected.</a:t>
            </a:r>
          </a:p>
          <a:p>
            <a:pPr fontAlgn="t"/>
            <a:r>
              <a:rPr lang="en-US" sz="1200" b="0" i="0" kern="1200" dirty="0" smtClean="0">
                <a:solidFill>
                  <a:schemeClr val="tx1"/>
                </a:solidFill>
                <a:effectLst/>
                <a:latin typeface="+mn-lt"/>
                <a:ea typeface="+mn-ea"/>
                <a:cs typeface="+mn-cs"/>
              </a:rPr>
              <a:t>4/4/2018 8:30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Paying for my very capable SAM to do WH&amp;S, finance, maintenance </a:t>
            </a:r>
            <a:r>
              <a:rPr lang="en-US" sz="1200" b="0" i="0" kern="1200" dirty="0" err="1" smtClean="0">
                <a:solidFill>
                  <a:schemeClr val="tx1"/>
                </a:solidFill>
                <a:effectLst/>
                <a:latin typeface="+mn-lt"/>
                <a:ea typeface="+mn-ea"/>
                <a:cs typeface="+mn-cs"/>
              </a:rPr>
              <a:t>etc</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4/3/2018 4:55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SASS personal support for 1 day per week.</a:t>
            </a:r>
          </a:p>
          <a:p>
            <a:pPr fontAlgn="t"/>
            <a:r>
              <a:rPr lang="en-US" sz="1200" b="0" i="0" kern="1200" dirty="0" smtClean="0">
                <a:solidFill>
                  <a:schemeClr val="tx1"/>
                </a:solidFill>
                <a:effectLst/>
                <a:latin typeface="+mn-lt"/>
                <a:ea typeface="+mn-ea"/>
                <a:cs typeface="+mn-cs"/>
              </a:rPr>
              <a:t>4/3/2018 12:52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Increased support for teacher observations and professional support.</a:t>
            </a:r>
          </a:p>
          <a:p>
            <a:pPr fontAlgn="t"/>
            <a:r>
              <a:rPr lang="en-US" sz="1200" b="0" i="0" kern="1200" dirty="0" smtClean="0">
                <a:solidFill>
                  <a:schemeClr val="tx1"/>
                </a:solidFill>
                <a:effectLst/>
                <a:latin typeface="+mn-lt"/>
                <a:ea typeface="+mn-ea"/>
                <a:cs typeface="+mn-cs"/>
              </a:rPr>
              <a:t>3/29/2018 12:32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Employing additional SASS. 3 days per week.</a:t>
            </a:r>
          </a:p>
          <a:p>
            <a:pPr fontAlgn="t"/>
            <a:r>
              <a:rPr lang="en-US" sz="1200" b="0" i="0" kern="1200" dirty="0" smtClean="0">
                <a:solidFill>
                  <a:schemeClr val="tx1"/>
                </a:solidFill>
                <a:effectLst/>
                <a:latin typeface="+mn-lt"/>
                <a:ea typeface="+mn-ea"/>
                <a:cs typeface="+mn-cs"/>
              </a:rPr>
              <a:t>3/29/2018 11:24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Used to release AP when I am out of the school to undertake Principal duties including wellbeing and </a:t>
            </a:r>
            <a:r>
              <a:rPr lang="en-US" sz="1200" b="0" i="0" kern="1200" dirty="0" err="1" smtClean="0">
                <a:solidFill>
                  <a:schemeClr val="tx1"/>
                </a:solidFill>
                <a:effectLst/>
                <a:latin typeface="+mn-lt"/>
                <a:ea typeface="+mn-ea"/>
                <a:cs typeface="+mn-cs"/>
              </a:rPr>
              <a:t>organisation</a:t>
            </a:r>
            <a:r>
              <a:rPr lang="en-US" sz="1200" b="0" i="0" kern="1200" dirty="0" smtClean="0">
                <a:solidFill>
                  <a:schemeClr val="tx1"/>
                </a:solidFill>
                <a:effectLst/>
                <a:latin typeface="+mn-lt"/>
                <a:ea typeface="+mn-ea"/>
                <a:cs typeface="+mn-cs"/>
              </a:rPr>
              <a:t> of casual teacher paperwork and induction.</a:t>
            </a:r>
          </a:p>
          <a:p>
            <a:pPr fontAlgn="t"/>
            <a:r>
              <a:rPr lang="en-US" sz="1200" b="0" i="0" kern="1200" dirty="0" smtClean="0">
                <a:solidFill>
                  <a:schemeClr val="tx1"/>
                </a:solidFill>
                <a:effectLst/>
                <a:latin typeface="+mn-lt"/>
                <a:ea typeface="+mn-ea"/>
                <a:cs typeface="+mn-cs"/>
              </a:rPr>
              <a:t>3/29/2018 10:46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Release (and cover) SLSO 2 days per week to give Principal Support</a:t>
            </a:r>
          </a:p>
          <a:p>
            <a:pPr fontAlgn="t"/>
            <a:r>
              <a:rPr lang="en-US" sz="1200" b="0" i="0" kern="1200" dirty="0" smtClean="0">
                <a:solidFill>
                  <a:schemeClr val="tx1"/>
                </a:solidFill>
                <a:effectLst/>
                <a:latin typeface="+mn-lt"/>
                <a:ea typeface="+mn-ea"/>
                <a:cs typeface="+mn-cs"/>
              </a:rPr>
              <a:t>3/29/2018 10:37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Additional SASS time to assist with administrative workload</a:t>
            </a:r>
          </a:p>
          <a:p>
            <a:pPr fontAlgn="t"/>
            <a:r>
              <a:rPr lang="en-US" sz="1200" b="0" i="0" kern="1200" dirty="0" smtClean="0">
                <a:solidFill>
                  <a:schemeClr val="tx1"/>
                </a:solidFill>
                <a:effectLst/>
                <a:latin typeface="+mn-lt"/>
                <a:ea typeface="+mn-ea"/>
                <a:cs typeface="+mn-cs"/>
              </a:rPr>
              <a:t>3/29/2018 10:32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Not enough money to make any difference at all to me. Sass can't do my job</a:t>
            </a:r>
          </a:p>
          <a:p>
            <a:pPr fontAlgn="t"/>
            <a:r>
              <a:rPr lang="en-US" sz="1200" b="0" i="0" kern="1200" dirty="0" smtClean="0">
                <a:solidFill>
                  <a:schemeClr val="tx1"/>
                </a:solidFill>
                <a:effectLst/>
                <a:latin typeface="+mn-lt"/>
                <a:ea typeface="+mn-ea"/>
                <a:cs typeface="+mn-cs"/>
              </a:rPr>
              <a:t>3/29/2018 10:17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Executive release to build capacity and increase capability in taking some tasks off my load.</a:t>
            </a:r>
          </a:p>
          <a:p>
            <a:pPr fontAlgn="t"/>
            <a:r>
              <a:rPr lang="en-US" sz="1200" b="0" i="0" kern="1200" dirty="0" smtClean="0">
                <a:solidFill>
                  <a:schemeClr val="tx1"/>
                </a:solidFill>
                <a:effectLst/>
                <a:latin typeface="+mn-lt"/>
                <a:ea typeface="+mn-ea"/>
                <a:cs typeface="+mn-cs"/>
              </a:rPr>
              <a:t>3/29/2018 8:38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Extra day in the office as we work on LMBR implementation.</a:t>
            </a:r>
          </a:p>
          <a:p>
            <a:pPr fontAlgn="t"/>
            <a:r>
              <a:rPr lang="en-US" sz="1200" b="0" i="0" kern="1200" dirty="0" smtClean="0">
                <a:solidFill>
                  <a:schemeClr val="tx1"/>
                </a:solidFill>
                <a:effectLst/>
                <a:latin typeface="+mn-lt"/>
                <a:ea typeface="+mn-ea"/>
                <a:cs typeface="+mn-cs"/>
              </a:rPr>
              <a:t>3/28/2018 5:17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employed a SAO for one day per week to assist with administrative duties.</a:t>
            </a:r>
          </a:p>
          <a:p>
            <a:pPr fontAlgn="t"/>
            <a:r>
              <a:rPr lang="en-US" sz="1200" b="0" i="0" kern="1200" dirty="0" smtClean="0">
                <a:solidFill>
                  <a:schemeClr val="tx1"/>
                </a:solidFill>
                <a:effectLst/>
                <a:latin typeface="+mn-lt"/>
                <a:ea typeface="+mn-ea"/>
                <a:cs typeface="+mn-cs"/>
              </a:rPr>
              <a:t>3/28/2018 3:04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SAO hours for administration</a:t>
            </a:r>
          </a:p>
          <a:p>
            <a:pPr fontAlgn="t"/>
            <a:r>
              <a:rPr lang="en-US" sz="1200" b="0" i="0" kern="1200" dirty="0" smtClean="0">
                <a:solidFill>
                  <a:schemeClr val="tx1"/>
                </a:solidFill>
                <a:effectLst/>
                <a:latin typeface="+mn-lt"/>
                <a:ea typeface="+mn-ea"/>
                <a:cs typeface="+mn-cs"/>
              </a:rPr>
              <a:t>3/28/2018 2:00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SAM uses one day per week to complete H&amp;S paperwork and keep on track of other paperwork around </a:t>
            </a:r>
            <a:r>
              <a:rPr lang="en-US" sz="1200" b="0" i="0" kern="1200" dirty="0" err="1" smtClean="0">
                <a:solidFill>
                  <a:schemeClr val="tx1"/>
                </a:solidFill>
                <a:effectLst/>
                <a:latin typeface="+mn-lt"/>
                <a:ea typeface="+mn-ea"/>
                <a:cs typeface="+mn-cs"/>
              </a:rPr>
              <a:t>wwcc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ets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3/28/2018 1:23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Additional teacher time for well-being and learning support case management.</a:t>
            </a:r>
          </a:p>
          <a:p>
            <a:pPr fontAlgn="t"/>
            <a:r>
              <a:rPr lang="en-US" sz="1200" b="0" i="0" kern="1200" dirty="0" smtClean="0">
                <a:solidFill>
                  <a:schemeClr val="tx1"/>
                </a:solidFill>
                <a:effectLst/>
                <a:latin typeface="+mn-lt"/>
                <a:ea typeface="+mn-ea"/>
                <a:cs typeface="+mn-cs"/>
              </a:rPr>
              <a:t>3/28/2018 1:23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 SAM and other office staff have continued to struggle with aspects of LMBR and the workload associated with adopting the new systems and processes, and it was felt that support in this area is a priority.</a:t>
            </a:r>
          </a:p>
          <a:p>
            <a:pPr fontAlgn="t"/>
            <a:r>
              <a:rPr lang="en-US" sz="1200" b="0" i="0" kern="1200" dirty="0" smtClean="0">
                <a:solidFill>
                  <a:schemeClr val="tx1"/>
                </a:solidFill>
                <a:effectLst/>
                <a:latin typeface="+mn-lt"/>
                <a:ea typeface="+mn-ea"/>
                <a:cs typeface="+mn-cs"/>
              </a:rPr>
              <a:t>3/28/2018 12:25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New systems (EBS and SAP) have created a large additional amount of administrative work. The minor amount given is not sufficient to offset the increased amount of administrative work the new school management systems have created. At the end of the day, the Principal remains responsible for all decisions and actions in the school. How can their work be effectually delegated? Principal will still need to be consulted and sign off anything and supervise or rectify if necessary. Are we really saving any tasks or adding again in a different form?</a:t>
            </a:r>
          </a:p>
          <a:p>
            <a:pPr fontAlgn="t"/>
            <a:r>
              <a:rPr lang="en-US" sz="1200" b="0" i="0" kern="1200" dirty="0" smtClean="0">
                <a:solidFill>
                  <a:schemeClr val="tx1"/>
                </a:solidFill>
                <a:effectLst/>
                <a:latin typeface="+mn-lt"/>
                <a:ea typeface="+mn-ea"/>
                <a:cs typeface="+mn-cs"/>
              </a:rPr>
              <a:t>3/28/2018 12:21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Took staff to a two-day interstate conference to assist with planning &amp; consistency across the school</a:t>
            </a:r>
          </a:p>
          <a:p>
            <a:pPr fontAlgn="t"/>
            <a:r>
              <a:rPr lang="en-US" sz="1200" b="0" i="0" kern="1200" dirty="0" smtClean="0">
                <a:solidFill>
                  <a:schemeClr val="tx1"/>
                </a:solidFill>
                <a:effectLst/>
                <a:latin typeface="+mn-lt"/>
                <a:ea typeface="+mn-ea"/>
                <a:cs typeface="+mn-cs"/>
              </a:rPr>
              <a:t>3/28/2018 12:16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LAST to complete complex case management for students</a:t>
            </a:r>
          </a:p>
          <a:p>
            <a:pPr fontAlgn="t"/>
            <a:r>
              <a:rPr lang="en-US" sz="1200" b="0" i="0" kern="1200" dirty="0" smtClean="0">
                <a:solidFill>
                  <a:schemeClr val="tx1"/>
                </a:solidFill>
                <a:effectLst/>
                <a:latin typeface="+mn-lt"/>
                <a:ea typeface="+mn-ea"/>
                <a:cs typeface="+mn-cs"/>
              </a:rPr>
              <a:t>3/28/2018 12:05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am using the funds and supplementing with school funds to employ an Above Establishment Instructional Leader/DP for the school 5 days a week.</a:t>
            </a:r>
          </a:p>
          <a:p>
            <a:pPr fontAlgn="t"/>
            <a:r>
              <a:rPr lang="en-US" sz="1200" b="0" i="0" kern="1200" dirty="0" smtClean="0">
                <a:solidFill>
                  <a:schemeClr val="tx1"/>
                </a:solidFill>
                <a:effectLst/>
                <a:latin typeface="+mn-lt"/>
                <a:ea typeface="+mn-ea"/>
                <a:cs typeface="+mn-cs"/>
              </a:rPr>
              <a:t>3/28/2018 10:54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Additional SAO time to assist with finance and assets tasks</a:t>
            </a:r>
          </a:p>
          <a:p>
            <a:pPr fontAlgn="t"/>
            <a:r>
              <a:rPr lang="en-US" sz="1200" b="0" i="0" kern="1200" dirty="0" smtClean="0">
                <a:solidFill>
                  <a:schemeClr val="tx1"/>
                </a:solidFill>
                <a:effectLst/>
                <a:latin typeface="+mn-lt"/>
                <a:ea typeface="+mn-ea"/>
                <a:cs typeface="+mn-cs"/>
              </a:rPr>
              <a:t>3/28/2018 10:49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used to employ SAO 1 day/week to work on matters such as professional development records, mandatory training compliance, WHS compliance, record keeping.</a:t>
            </a:r>
          </a:p>
          <a:p>
            <a:pPr fontAlgn="t"/>
            <a:r>
              <a:rPr lang="en-US" sz="1200" b="0" i="0" kern="1200" dirty="0" smtClean="0">
                <a:solidFill>
                  <a:schemeClr val="tx1"/>
                </a:solidFill>
                <a:effectLst/>
                <a:latin typeface="+mn-lt"/>
                <a:ea typeface="+mn-ea"/>
                <a:cs typeface="+mn-cs"/>
              </a:rPr>
              <a:t>3/28/2018 10:36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has been a huge positive in allowing more time to be spent on educational leadership.</a:t>
            </a:r>
          </a:p>
          <a:p>
            <a:pPr fontAlgn="t"/>
            <a:r>
              <a:rPr lang="en-US" sz="1200" b="0" i="0" kern="1200" dirty="0" smtClean="0">
                <a:solidFill>
                  <a:schemeClr val="tx1"/>
                </a:solidFill>
                <a:effectLst/>
                <a:latin typeface="+mn-lt"/>
                <a:ea typeface="+mn-ea"/>
                <a:cs typeface="+mn-cs"/>
              </a:rPr>
              <a:t>3/28/2018 10:23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given my Executive teachers extra release time to undertake some of the additional tasks required.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School Planning, Instructional Leadership, Meetings with parents.</a:t>
            </a:r>
          </a:p>
          <a:p>
            <a:pPr fontAlgn="t"/>
            <a:r>
              <a:rPr lang="en-US" sz="1200" b="0" i="0" kern="1200" dirty="0" smtClean="0">
                <a:solidFill>
                  <a:schemeClr val="tx1"/>
                </a:solidFill>
                <a:effectLst/>
                <a:latin typeface="+mn-lt"/>
                <a:ea typeface="+mn-ea"/>
                <a:cs typeface="+mn-cs"/>
              </a:rPr>
              <a:t>3/28/2018 10:21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Coincidentally the amount our school was allocated matched exactly to the cost of employing a SASS member one day per week. This has assisted with my administrative workload but has not added to my accountancy skills. The business manager idea is fabulous but needs to be appropriately funded to support principals dealing with complex accountancy procedures and responsibilities. We are educational leaders not accountants and yet we have responsibility for managing millions of dollars through a complex accounting system. It is my view that principals need more expert support to manage school finances.</a:t>
            </a:r>
          </a:p>
          <a:p>
            <a:pPr fontAlgn="t"/>
            <a:r>
              <a:rPr lang="en-US" sz="1200" b="0" i="0" kern="1200" dirty="0" smtClean="0">
                <a:solidFill>
                  <a:schemeClr val="tx1"/>
                </a:solidFill>
                <a:effectLst/>
                <a:latin typeface="+mn-lt"/>
                <a:ea typeface="+mn-ea"/>
                <a:cs typeface="+mn-cs"/>
              </a:rPr>
              <a:t>3/28/2018 10:12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One day per week SAO employed to assist with admin load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Health Plans, Working with </a:t>
            </a:r>
            <a:r>
              <a:rPr lang="en-US" sz="1200" b="0" i="0" kern="1200" dirty="0" err="1" smtClean="0">
                <a:solidFill>
                  <a:schemeClr val="tx1"/>
                </a:solidFill>
                <a:effectLst/>
                <a:latin typeface="+mn-lt"/>
                <a:ea typeface="+mn-ea"/>
                <a:cs typeface="+mn-cs"/>
              </a:rPr>
              <a:t>Chn</a:t>
            </a:r>
            <a:r>
              <a:rPr lang="en-US" sz="1200" b="0" i="0" kern="1200" dirty="0" smtClean="0">
                <a:solidFill>
                  <a:schemeClr val="tx1"/>
                </a:solidFill>
                <a:effectLst/>
                <a:latin typeface="+mn-lt"/>
                <a:ea typeface="+mn-ea"/>
                <a:cs typeface="+mn-cs"/>
              </a:rPr>
              <a:t>, WHS</a:t>
            </a:r>
          </a:p>
          <a:p>
            <a:pPr fontAlgn="t"/>
            <a:r>
              <a:rPr lang="en-US" sz="1200" b="0" i="0" kern="1200" dirty="0" smtClean="0">
                <a:solidFill>
                  <a:schemeClr val="tx1"/>
                </a:solidFill>
                <a:effectLst/>
                <a:latin typeface="+mn-lt"/>
                <a:ea typeface="+mn-ea"/>
                <a:cs typeface="+mn-cs"/>
              </a:rPr>
              <a:t>3/28/2018 10:03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employed a SAO for one day per week to help with the paperwork side of many tasks such as WHS, </a:t>
            </a:r>
            <a:r>
              <a:rPr lang="en-US" sz="1200" b="0" i="0" kern="1200" dirty="0" err="1" smtClean="0">
                <a:solidFill>
                  <a:schemeClr val="tx1"/>
                </a:solidFill>
                <a:effectLst/>
                <a:latin typeface="+mn-lt"/>
                <a:ea typeface="+mn-ea"/>
                <a:cs typeface="+mn-cs"/>
              </a:rPr>
              <a:t>etc</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3/28/2018 9:55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Additional SASS hours for a current employee. Her role on this day is to ensure all of the WHS compliance tasks are up date, mandatory training is scheduled and completed, all risk management plans and excursion documentation is satisfactory, Inductions completed for volunteers or new people to the site</a:t>
            </a:r>
          </a:p>
          <a:p>
            <a:pPr fontAlgn="t"/>
            <a:r>
              <a:rPr lang="en-US" sz="1200" b="0" i="0" kern="1200" dirty="0" smtClean="0">
                <a:solidFill>
                  <a:schemeClr val="tx1"/>
                </a:solidFill>
                <a:effectLst/>
                <a:latin typeface="+mn-lt"/>
                <a:ea typeface="+mn-ea"/>
                <a:cs typeface="+mn-cs"/>
              </a:rPr>
              <a:t>3/28/2018 9:48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 combination of Executive and SAS</a:t>
            </a:r>
          </a:p>
          <a:p>
            <a:pPr fontAlgn="t"/>
            <a:r>
              <a:rPr lang="en-US" sz="1200" b="0" i="0" kern="1200" dirty="0" smtClean="0">
                <a:solidFill>
                  <a:schemeClr val="tx1"/>
                </a:solidFill>
                <a:effectLst/>
                <a:latin typeface="+mn-lt"/>
                <a:ea typeface="+mn-ea"/>
                <a:cs typeface="+mn-cs"/>
              </a:rPr>
              <a:t>3/28/2018 9:24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funded one additional SAO day to support school based systems and processes.</a:t>
            </a:r>
          </a:p>
          <a:p>
            <a:pPr fontAlgn="t"/>
            <a:r>
              <a:rPr lang="en-US" sz="1200" b="0" i="0" kern="1200" dirty="0" smtClean="0">
                <a:solidFill>
                  <a:schemeClr val="tx1"/>
                </a:solidFill>
                <a:effectLst/>
                <a:latin typeface="+mn-lt"/>
                <a:ea typeface="+mn-ea"/>
                <a:cs typeface="+mn-cs"/>
              </a:rPr>
              <a:t>3/28/2018 9:22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get an extra half day Exec support. In a </a:t>
            </a:r>
            <a:r>
              <a:rPr lang="en-US" sz="1200" b="0" i="0" kern="1200" dirty="0" err="1" smtClean="0">
                <a:solidFill>
                  <a:schemeClr val="tx1"/>
                </a:solidFill>
                <a:effectLst/>
                <a:latin typeface="+mn-lt"/>
                <a:ea typeface="+mn-ea"/>
                <a:cs typeface="+mn-cs"/>
              </a:rPr>
              <a:t>behaviour</a:t>
            </a:r>
            <a:r>
              <a:rPr lang="en-US" sz="1200" b="0" i="0" kern="1200" dirty="0" smtClean="0">
                <a:solidFill>
                  <a:schemeClr val="tx1"/>
                </a:solidFill>
                <a:effectLst/>
                <a:latin typeface="+mn-lt"/>
                <a:ea typeface="+mn-ea"/>
                <a:cs typeface="+mn-cs"/>
              </a:rPr>
              <a:t> School this is inadequate</a:t>
            </a:r>
          </a:p>
          <a:p>
            <a:pPr fontAlgn="t"/>
            <a:r>
              <a:rPr lang="en-US" sz="1200" b="0" i="0" kern="1200" dirty="0" smtClean="0">
                <a:solidFill>
                  <a:schemeClr val="tx1"/>
                </a:solidFill>
                <a:effectLst/>
                <a:latin typeface="+mn-lt"/>
                <a:ea typeface="+mn-ea"/>
                <a:cs typeface="+mn-cs"/>
              </a:rPr>
              <a:t>3/28/2018 9:10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model has not made a difference to me as yet, since we have needed to train a SAO to take on some SAM tasks before releasing the SAM to do the work to support me.</a:t>
            </a:r>
          </a:p>
          <a:p>
            <a:pPr fontAlgn="t"/>
            <a:r>
              <a:rPr lang="en-US" sz="1200" b="0" i="0" kern="1200" dirty="0" smtClean="0">
                <a:solidFill>
                  <a:schemeClr val="tx1"/>
                </a:solidFill>
                <a:effectLst/>
                <a:latin typeface="+mn-lt"/>
                <a:ea typeface="+mn-ea"/>
                <a:cs typeface="+mn-cs"/>
              </a:rPr>
              <a:t>3/28/2018 9:01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 funding has been a huge help.</a:t>
            </a:r>
          </a:p>
          <a:p>
            <a:pPr fontAlgn="t"/>
            <a:r>
              <a:rPr lang="en-US" sz="1200" b="0" i="0" kern="1200" dirty="0" smtClean="0">
                <a:solidFill>
                  <a:schemeClr val="tx1"/>
                </a:solidFill>
                <a:effectLst/>
                <a:latin typeface="+mn-lt"/>
                <a:ea typeface="+mn-ea"/>
                <a:cs typeface="+mn-cs"/>
              </a:rPr>
              <a:t>3/28/2018 8:54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would love a business manager, but my funding does not support this.</a:t>
            </a:r>
          </a:p>
          <a:p>
            <a:pPr fontAlgn="t"/>
            <a:r>
              <a:rPr lang="en-US" sz="1200" b="0" i="0" kern="1200" dirty="0" smtClean="0">
                <a:solidFill>
                  <a:schemeClr val="tx1"/>
                </a:solidFill>
                <a:effectLst/>
                <a:latin typeface="+mn-lt"/>
                <a:ea typeface="+mn-ea"/>
                <a:cs typeface="+mn-cs"/>
              </a:rPr>
              <a:t>3/28/2018 8:50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employed a SASS member one day per week as a school community engagement officer. This person also looks after WHS. This has also freed up my SAM to work with me on other tasks such as the annual report.</a:t>
            </a:r>
          </a:p>
          <a:p>
            <a:pPr fontAlgn="t"/>
            <a:r>
              <a:rPr lang="en-US" sz="1200" b="0" i="0" kern="1200" dirty="0" smtClean="0">
                <a:solidFill>
                  <a:schemeClr val="tx1"/>
                </a:solidFill>
                <a:effectLst/>
                <a:latin typeface="+mn-lt"/>
                <a:ea typeface="+mn-ea"/>
                <a:cs typeface="+mn-cs"/>
              </a:rPr>
              <a:t>3/28/2018 8:44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And some for release for Executive.</a:t>
            </a:r>
          </a:p>
          <a:p>
            <a:pPr fontAlgn="t"/>
            <a:r>
              <a:rPr lang="en-US" sz="1200" b="0" i="0" kern="1200" dirty="0" smtClean="0">
                <a:solidFill>
                  <a:schemeClr val="tx1"/>
                </a:solidFill>
                <a:effectLst/>
                <a:latin typeface="+mn-lt"/>
                <a:ea typeface="+mn-ea"/>
                <a:cs typeface="+mn-cs"/>
              </a:rPr>
              <a:t>3/28/2018 8:43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Attendance at targeted professional learning</a:t>
            </a:r>
          </a:p>
          <a:p>
            <a:pPr fontAlgn="t"/>
            <a:r>
              <a:rPr lang="en-US" sz="1200" b="0" i="0" kern="1200" dirty="0" smtClean="0">
                <a:solidFill>
                  <a:schemeClr val="tx1"/>
                </a:solidFill>
                <a:effectLst/>
                <a:latin typeface="+mn-lt"/>
                <a:ea typeface="+mn-ea"/>
                <a:cs typeface="+mn-cs"/>
              </a:rPr>
              <a:t>3/28/2018 8:31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 funds have been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to create a wellbeing role within the school. This has helped to relieve the burden on principal and executive to focus on improving teaching and learning.</a:t>
            </a:r>
          </a:p>
          <a:p>
            <a:pPr fontAlgn="t"/>
            <a:r>
              <a:rPr lang="en-US" sz="1200" b="0" i="0" kern="1200" dirty="0" smtClean="0">
                <a:solidFill>
                  <a:schemeClr val="tx1"/>
                </a:solidFill>
                <a:effectLst/>
                <a:latin typeface="+mn-lt"/>
                <a:ea typeface="+mn-ea"/>
                <a:cs typeface="+mn-cs"/>
              </a:rPr>
              <a:t>3/28/2018 8:24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Being a new principal, I am not sure what I can give to others to do. I am using the funds on staff wellbeing / mental strength training and whole school PD days.</a:t>
            </a:r>
          </a:p>
          <a:p>
            <a:pPr fontAlgn="t"/>
            <a:r>
              <a:rPr lang="en-US" sz="1200" b="0" i="0" kern="1200" dirty="0" smtClean="0">
                <a:solidFill>
                  <a:schemeClr val="tx1"/>
                </a:solidFill>
                <a:effectLst/>
                <a:latin typeface="+mn-lt"/>
                <a:ea typeface="+mn-ea"/>
                <a:cs typeface="+mn-cs"/>
              </a:rPr>
              <a:t>3/28/2018 8:19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share a business manager across our community of schools. As a smaller school, she is in my school one day per fortnight and I love it!</a:t>
            </a:r>
          </a:p>
          <a:p>
            <a:pPr fontAlgn="t"/>
            <a:r>
              <a:rPr lang="en-US" sz="1200" b="0" i="0" kern="1200" dirty="0" smtClean="0">
                <a:solidFill>
                  <a:schemeClr val="tx1"/>
                </a:solidFill>
                <a:effectLst/>
                <a:latin typeface="+mn-lt"/>
                <a:ea typeface="+mn-ea"/>
                <a:cs typeface="+mn-cs"/>
              </a:rPr>
              <a:t>3/28/2018 7:48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Employed a recently retired principal to support me in writing policies and school procedures. She works 1 day a fortnight.</a:t>
            </a:r>
          </a:p>
          <a:p>
            <a:pPr fontAlgn="t"/>
            <a:r>
              <a:rPr lang="en-US" sz="1200" b="0" i="0" kern="1200" dirty="0" smtClean="0">
                <a:solidFill>
                  <a:schemeClr val="tx1"/>
                </a:solidFill>
                <a:effectLst/>
                <a:latin typeface="+mn-lt"/>
                <a:ea typeface="+mn-ea"/>
                <a:cs typeface="+mn-cs"/>
              </a:rPr>
              <a:t>3/28/2018 6:56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planned to expend it with SASS, however have found it very difficult to staff this.</a:t>
            </a:r>
          </a:p>
          <a:p>
            <a:pPr fontAlgn="t"/>
            <a:r>
              <a:rPr lang="en-US" sz="1200" b="0" i="0" kern="1200" dirty="0" smtClean="0">
                <a:solidFill>
                  <a:schemeClr val="tx1"/>
                </a:solidFill>
                <a:effectLst/>
                <a:latin typeface="+mn-lt"/>
                <a:ea typeface="+mn-ea"/>
                <a:cs typeface="+mn-cs"/>
              </a:rPr>
              <a:t>3/28/2018 6:06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Flexible mix of above</a:t>
            </a:r>
          </a:p>
          <a:p>
            <a:pPr fontAlgn="t"/>
            <a:r>
              <a:rPr lang="en-US" sz="1200" b="0" i="0" kern="1200" dirty="0" smtClean="0">
                <a:solidFill>
                  <a:schemeClr val="tx1"/>
                </a:solidFill>
                <a:effectLst/>
                <a:latin typeface="+mn-lt"/>
                <a:ea typeface="+mn-ea"/>
                <a:cs typeface="+mn-cs"/>
              </a:rPr>
              <a:t>3/28/2018 6:02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SAS staff employed 4 days per week to assist principal directly as well as assist in the office as required. Roles include Health Care plans, filing, catering </a:t>
            </a:r>
            <a:r>
              <a:rPr lang="en-US" sz="1200" b="0" i="0" kern="1200" dirty="0" err="1" smtClean="0">
                <a:solidFill>
                  <a:schemeClr val="tx1"/>
                </a:solidFill>
                <a:effectLst/>
                <a:latin typeface="+mn-lt"/>
                <a:ea typeface="+mn-ea"/>
                <a:cs typeface="+mn-cs"/>
              </a:rPr>
              <a:t>organisation</a:t>
            </a:r>
            <a:r>
              <a:rPr lang="en-US" sz="1200" b="0" i="0" kern="1200" dirty="0" smtClean="0">
                <a:solidFill>
                  <a:schemeClr val="tx1"/>
                </a:solidFill>
                <a:effectLst/>
                <a:latin typeface="+mn-lt"/>
                <a:ea typeface="+mn-ea"/>
                <a:cs typeface="+mn-cs"/>
              </a:rPr>
              <a:t>, meeting </a:t>
            </a:r>
            <a:r>
              <a:rPr lang="en-US" sz="1200" b="0" i="0" kern="1200" dirty="0" err="1" smtClean="0">
                <a:solidFill>
                  <a:schemeClr val="tx1"/>
                </a:solidFill>
                <a:effectLst/>
                <a:latin typeface="+mn-lt"/>
                <a:ea typeface="+mn-ea"/>
                <a:cs typeface="+mn-cs"/>
              </a:rPr>
              <a:t>organisation</a:t>
            </a:r>
            <a:r>
              <a:rPr lang="en-US" sz="1200" b="0" i="0" kern="1200" dirty="0" smtClean="0">
                <a:solidFill>
                  <a:schemeClr val="tx1"/>
                </a:solidFill>
                <a:effectLst/>
                <a:latin typeface="+mn-lt"/>
                <a:ea typeface="+mn-ea"/>
                <a:cs typeface="+mn-cs"/>
              </a:rPr>
              <a:t>, obtaining quotes, </a:t>
            </a:r>
            <a:r>
              <a:rPr lang="en-US" sz="1200" b="0" i="0" kern="1200" dirty="0" err="1" smtClean="0">
                <a:solidFill>
                  <a:schemeClr val="tx1"/>
                </a:solidFill>
                <a:effectLst/>
                <a:latin typeface="+mn-lt"/>
                <a:ea typeface="+mn-ea"/>
                <a:cs typeface="+mn-cs"/>
              </a:rPr>
              <a:t>etc</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3/28/2018 5:34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are an SSP with an extremely complex student caseload. This funding will support the health and safety of all staff and students by ensuring there is an improved level of executive support to manage significant student issues and critical incidents. It is still short of providing relief to the administrative load.</a:t>
            </a:r>
          </a:p>
          <a:p>
            <a:pPr fontAlgn="t"/>
            <a:r>
              <a:rPr lang="en-US" sz="1200" b="0" i="0" kern="1200" dirty="0" smtClean="0">
                <a:solidFill>
                  <a:schemeClr val="tx1"/>
                </a:solidFill>
                <a:effectLst/>
                <a:latin typeface="+mn-lt"/>
                <a:ea typeface="+mn-ea"/>
                <a:cs typeface="+mn-cs"/>
              </a:rPr>
              <a:t>3/27/2018 11:00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Employ leader/Teacher mentor</a:t>
            </a:r>
          </a:p>
          <a:p>
            <a:pPr fontAlgn="t"/>
            <a:r>
              <a:rPr lang="en-US" sz="1200" b="0" i="0" kern="1200" dirty="0" smtClean="0">
                <a:solidFill>
                  <a:schemeClr val="tx1"/>
                </a:solidFill>
                <a:effectLst/>
                <a:latin typeface="+mn-lt"/>
                <a:ea typeface="+mn-ea"/>
                <a:cs typeface="+mn-cs"/>
              </a:rPr>
              <a:t>3/27/2018 10:47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Had covered a small part of one day a week BM at our school. Whilst helpful, does not go far enough.</a:t>
            </a:r>
          </a:p>
          <a:p>
            <a:pPr fontAlgn="t"/>
            <a:r>
              <a:rPr lang="en-US" sz="1200" b="0" i="0" kern="1200" dirty="0" smtClean="0">
                <a:solidFill>
                  <a:schemeClr val="tx1"/>
                </a:solidFill>
                <a:effectLst/>
                <a:latin typeface="+mn-lt"/>
                <a:ea typeface="+mn-ea"/>
                <a:cs typeface="+mn-cs"/>
              </a:rPr>
              <a:t>3/27/2018 10:32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WHS Tree Audit Annual Fire Safety follow up Wellbeing Framework Anti-bullying Policy/Procedures update</a:t>
            </a:r>
          </a:p>
          <a:p>
            <a:pPr fontAlgn="t"/>
            <a:r>
              <a:rPr lang="en-US" sz="1200" b="0" i="0" kern="1200" dirty="0" smtClean="0">
                <a:solidFill>
                  <a:schemeClr val="tx1"/>
                </a:solidFill>
                <a:effectLst/>
                <a:latin typeface="+mn-lt"/>
                <a:ea typeface="+mn-ea"/>
                <a:cs typeface="+mn-cs"/>
              </a:rPr>
              <a:t>3/27/2018 10:02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Heavily subsidized by school funds.</a:t>
            </a:r>
          </a:p>
          <a:p>
            <a:pPr fontAlgn="t"/>
            <a:r>
              <a:rPr lang="en-US" sz="1200" b="0" i="0" kern="1200" dirty="0" smtClean="0">
                <a:solidFill>
                  <a:schemeClr val="tx1"/>
                </a:solidFill>
                <a:effectLst/>
                <a:latin typeface="+mn-lt"/>
                <a:ea typeface="+mn-ea"/>
                <a:cs typeface="+mn-cs"/>
              </a:rPr>
              <a:t>3/27/2018 9:24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We’ve added to the allocation ( equivalent to half a day per week) using school &amp; community funds to ensure the role is 1 day per week</a:t>
            </a:r>
          </a:p>
          <a:p>
            <a:pPr fontAlgn="t"/>
            <a:r>
              <a:rPr lang="en-US" sz="1200" b="0" i="0" kern="1200" dirty="0" smtClean="0">
                <a:solidFill>
                  <a:schemeClr val="tx1"/>
                </a:solidFill>
                <a:effectLst/>
                <a:latin typeface="+mn-lt"/>
                <a:ea typeface="+mn-ea"/>
                <a:cs typeface="+mn-cs"/>
              </a:rPr>
              <a:t>3/27/2018 9:23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0.2 SAO = $11000 which was the money my school received. This allowed me to top my SAO position up to 0.8. I now have one SAM and a 0.8 SAO. Nowhere near enough to get the job done.</a:t>
            </a:r>
          </a:p>
          <a:p>
            <a:pPr fontAlgn="t"/>
            <a:r>
              <a:rPr lang="en-US" sz="1200" b="0" i="0" kern="1200" dirty="0" smtClean="0">
                <a:solidFill>
                  <a:schemeClr val="tx1"/>
                </a:solidFill>
                <a:effectLst/>
                <a:latin typeface="+mn-lt"/>
                <a:ea typeface="+mn-ea"/>
                <a:cs typeface="+mn-cs"/>
              </a:rPr>
              <a:t>3/27/2018 8:50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Put the money towards an off class exec - she largely handles the </a:t>
            </a:r>
            <a:r>
              <a:rPr lang="en-US" sz="1200" b="0" i="0" kern="1200" dirty="0" err="1" smtClean="0">
                <a:solidFill>
                  <a:schemeClr val="tx1"/>
                </a:solidFill>
                <a:effectLst/>
                <a:latin typeface="+mn-lt"/>
                <a:ea typeface="+mn-ea"/>
                <a:cs typeface="+mn-cs"/>
              </a:rPr>
              <a:t>behaviour</a:t>
            </a:r>
            <a:r>
              <a:rPr lang="en-US" sz="1200" b="0" i="0" kern="1200" dirty="0" smtClean="0">
                <a:solidFill>
                  <a:schemeClr val="tx1"/>
                </a:solidFill>
                <a:effectLst/>
                <a:latin typeface="+mn-lt"/>
                <a:ea typeface="+mn-ea"/>
                <a:cs typeface="+mn-cs"/>
              </a:rPr>
              <a:t> stuff that usually comes to my door. Also some policy writing and development.</a:t>
            </a:r>
          </a:p>
          <a:p>
            <a:pPr fontAlgn="t"/>
            <a:r>
              <a:rPr lang="en-US" sz="1200" b="0" i="0" kern="1200" dirty="0" smtClean="0">
                <a:solidFill>
                  <a:schemeClr val="tx1"/>
                </a:solidFill>
                <a:effectLst/>
                <a:latin typeface="+mn-lt"/>
                <a:ea typeface="+mn-ea"/>
                <a:cs typeface="+mn-cs"/>
              </a:rPr>
              <a:t>3/27/2018 8:44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 amount of funding was determined by student numbers. This meant very little support for our school- 1 day fortnight SAO As our school has no DP, no off class exec and only 2 GA days a week the workload for the Principal is very high. The model of funding seems to be backwards. Colleagues in larger schools have lots of other support available to distribute the non instructional leadership workload and they were given much higher levels of funding. The support is a good idea however the way it was distributed made no sense.</a:t>
            </a:r>
          </a:p>
          <a:p>
            <a:pPr fontAlgn="t"/>
            <a:r>
              <a:rPr lang="en-US" sz="1200" b="0" i="0" kern="1200" dirty="0" smtClean="0">
                <a:solidFill>
                  <a:schemeClr val="tx1"/>
                </a:solidFill>
                <a:effectLst/>
                <a:latin typeface="+mn-lt"/>
                <a:ea typeface="+mn-ea"/>
                <a:cs typeface="+mn-cs"/>
              </a:rPr>
              <a:t>3/27/2018 8:40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used the funds to employ a SAO one day per week to write the school newsletter, permission notes, follow up with attendance letters - jobs which my SAM could never get done due to her hectic workload which I took on.</a:t>
            </a:r>
          </a:p>
          <a:p>
            <a:pPr fontAlgn="t"/>
            <a:r>
              <a:rPr lang="en-US" sz="1200" b="0" i="0" kern="1200" dirty="0" smtClean="0">
                <a:solidFill>
                  <a:schemeClr val="tx1"/>
                </a:solidFill>
                <a:effectLst/>
                <a:latin typeface="+mn-lt"/>
                <a:ea typeface="+mn-ea"/>
                <a:cs typeface="+mn-cs"/>
              </a:rPr>
              <a:t>3/27/2018 8:38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Mentor/Coach and quality professional learning</a:t>
            </a:r>
          </a:p>
          <a:p>
            <a:pPr fontAlgn="t"/>
            <a:r>
              <a:rPr lang="en-US" sz="1200" b="0" i="0" kern="1200" dirty="0" smtClean="0">
                <a:solidFill>
                  <a:schemeClr val="tx1"/>
                </a:solidFill>
                <a:effectLst/>
                <a:latin typeface="+mn-lt"/>
                <a:ea typeface="+mn-ea"/>
                <a:cs typeface="+mn-cs"/>
              </a:rPr>
              <a:t>3/27/2018 8:23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employed on occasion a recently retired principal at a CRT level salary to assist without WHS, ASR &amp; more. Additionally some overtime for the SAM &amp; a couple of SAO days.</a:t>
            </a:r>
          </a:p>
          <a:p>
            <a:pPr fontAlgn="t"/>
            <a:r>
              <a:rPr lang="en-US" sz="1200" b="0" i="0" kern="1200" dirty="0" smtClean="0">
                <a:solidFill>
                  <a:schemeClr val="tx1"/>
                </a:solidFill>
                <a:effectLst/>
                <a:latin typeface="+mn-lt"/>
                <a:ea typeface="+mn-ea"/>
                <a:cs typeface="+mn-cs"/>
              </a:rPr>
              <a:t>3/27/2018 8:18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used extra SASS time assist me to transfer some of my duties including WHS etc.</a:t>
            </a:r>
          </a:p>
          <a:p>
            <a:pPr fontAlgn="t"/>
            <a:r>
              <a:rPr lang="en-US" sz="1200" b="0" i="0" kern="1200" dirty="0" smtClean="0">
                <a:solidFill>
                  <a:schemeClr val="tx1"/>
                </a:solidFill>
                <a:effectLst/>
                <a:latin typeface="+mn-lt"/>
                <a:ea typeface="+mn-ea"/>
                <a:cs typeface="+mn-cs"/>
              </a:rPr>
              <a:t>3/27/2018 8:15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really would prefer to employ a business manager but have not found other schools who would be willing to pool resources to employ someone to do so. In my context, it would be better for a business manager to be centrally appointed to a cluster of schools and then we </a:t>
            </a:r>
            <a:r>
              <a:rPr lang="en-US" sz="1200" b="0" i="0" kern="1200" dirty="0" err="1" smtClean="0">
                <a:solidFill>
                  <a:schemeClr val="tx1"/>
                </a:solidFill>
                <a:effectLst/>
                <a:latin typeface="+mn-lt"/>
                <a:ea typeface="+mn-ea"/>
                <a:cs typeface="+mn-cs"/>
              </a:rPr>
              <a:t>contextualise</a:t>
            </a:r>
            <a:r>
              <a:rPr lang="en-US" sz="1200" b="0" i="0" kern="1200" dirty="0" smtClean="0">
                <a:solidFill>
                  <a:schemeClr val="tx1"/>
                </a:solidFill>
                <a:effectLst/>
                <a:latin typeface="+mn-lt"/>
                <a:ea typeface="+mn-ea"/>
                <a:cs typeface="+mn-cs"/>
              </a:rPr>
              <a:t> their role statement for specific schools</a:t>
            </a:r>
          </a:p>
          <a:p>
            <a:pPr fontAlgn="t"/>
            <a:r>
              <a:rPr lang="en-US" sz="1200" b="0" i="0" kern="1200" dirty="0" smtClean="0">
                <a:solidFill>
                  <a:schemeClr val="tx1"/>
                </a:solidFill>
                <a:effectLst/>
                <a:latin typeface="+mn-lt"/>
                <a:ea typeface="+mn-ea"/>
                <a:cs typeface="+mn-cs"/>
              </a:rPr>
              <a:t>3/27/2018 8:10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Our business manager worked across 5 schools and manages compliance issues</a:t>
            </a:r>
          </a:p>
          <a:p>
            <a:pPr fontAlgn="t"/>
            <a:r>
              <a:rPr lang="en-US" sz="1200" b="0" i="0" kern="1200" dirty="0" smtClean="0">
                <a:solidFill>
                  <a:schemeClr val="tx1"/>
                </a:solidFill>
                <a:effectLst/>
                <a:latin typeface="+mn-lt"/>
                <a:ea typeface="+mn-ea"/>
                <a:cs typeface="+mn-cs"/>
              </a:rPr>
              <a:t>3/27/2018 8:00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is a drop in the ocean! The day is used to update </a:t>
            </a:r>
            <a:r>
              <a:rPr lang="en-US" sz="1200" b="0" i="0" kern="1200" dirty="0" err="1" smtClean="0">
                <a:solidFill>
                  <a:schemeClr val="tx1"/>
                </a:solidFill>
                <a:effectLst/>
                <a:latin typeface="+mn-lt"/>
                <a:ea typeface="+mn-ea"/>
                <a:cs typeface="+mn-cs"/>
              </a:rPr>
              <a:t>facebook</a:t>
            </a:r>
            <a:r>
              <a:rPr lang="en-US" sz="1200" b="0" i="0" kern="1200" dirty="0" smtClean="0">
                <a:solidFill>
                  <a:schemeClr val="tx1"/>
                </a:solidFill>
                <a:effectLst/>
                <a:latin typeface="+mn-lt"/>
                <a:ea typeface="+mn-ea"/>
                <a:cs typeface="+mn-cs"/>
              </a:rPr>
              <a:t>, schoolbag, newsletter, website. The mountain of accountability continues to roll over us.</a:t>
            </a:r>
          </a:p>
          <a:p>
            <a:pPr fontAlgn="t"/>
            <a:r>
              <a:rPr lang="en-US" sz="1200" b="0" i="0" kern="1200" dirty="0" smtClean="0">
                <a:solidFill>
                  <a:schemeClr val="tx1"/>
                </a:solidFill>
                <a:effectLst/>
                <a:latin typeface="+mn-lt"/>
                <a:ea typeface="+mn-ea"/>
                <a:cs typeface="+mn-cs"/>
              </a:rPr>
              <a:t>3/27/2018 7:49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At this point in time I have used SASS for compliance </a:t>
            </a:r>
            <a:r>
              <a:rPr lang="en-US" sz="1200" b="0" i="0" kern="1200" dirty="0" err="1" smtClean="0">
                <a:solidFill>
                  <a:schemeClr val="tx1"/>
                </a:solidFill>
                <a:effectLst/>
                <a:latin typeface="+mn-lt"/>
                <a:ea typeface="+mn-ea"/>
                <a:cs typeface="+mn-cs"/>
              </a:rPr>
              <a:t>procudures</a:t>
            </a:r>
            <a:r>
              <a:rPr lang="en-US" sz="1200" b="0" i="0" kern="1200" dirty="0" smtClean="0">
                <a:solidFill>
                  <a:schemeClr val="tx1"/>
                </a:solidFill>
                <a:effectLst/>
                <a:latin typeface="+mn-lt"/>
                <a:ea typeface="+mn-ea"/>
                <a:cs typeface="+mn-cs"/>
              </a:rPr>
              <a:t> such as Working With Children Checks, WHS etc. I also intend to </a:t>
            </a:r>
            <a:r>
              <a:rPr lang="en-US" sz="1200" b="0" i="0" kern="1200" dirty="0" err="1" smtClean="0">
                <a:solidFill>
                  <a:schemeClr val="tx1"/>
                </a:solidFill>
                <a:effectLst/>
                <a:latin typeface="+mn-lt"/>
                <a:ea typeface="+mn-ea"/>
                <a:cs typeface="+mn-cs"/>
              </a:rPr>
              <a:t>utilise</a:t>
            </a:r>
            <a:r>
              <a:rPr lang="en-US" sz="1200" b="0" i="0" kern="1200" dirty="0" smtClean="0">
                <a:solidFill>
                  <a:schemeClr val="tx1"/>
                </a:solidFill>
                <a:effectLst/>
                <a:latin typeface="+mn-lt"/>
                <a:ea typeface="+mn-ea"/>
                <a:cs typeface="+mn-cs"/>
              </a:rPr>
              <a:t> exec later in the year.</a:t>
            </a:r>
          </a:p>
          <a:p>
            <a:pPr fontAlgn="t"/>
            <a:r>
              <a:rPr lang="en-US" sz="1200" b="0" i="0" kern="1200" dirty="0" smtClean="0">
                <a:solidFill>
                  <a:schemeClr val="tx1"/>
                </a:solidFill>
                <a:effectLst/>
                <a:latin typeface="+mn-lt"/>
                <a:ea typeface="+mn-ea"/>
                <a:cs typeface="+mn-cs"/>
              </a:rPr>
              <a:t>3/27/2018 7:15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As a smaller school, I am only able to afford a SASS officer. I am finding that I have to take time explaining what I need done and have doubts if this is really working. I would ideally like to be able to employ a business manager to take some of the load off my SAM.</a:t>
            </a:r>
          </a:p>
          <a:p>
            <a:pPr fontAlgn="t"/>
            <a:r>
              <a:rPr lang="en-US" sz="1200" b="0" i="0" kern="1200" dirty="0" smtClean="0">
                <a:solidFill>
                  <a:schemeClr val="tx1"/>
                </a:solidFill>
                <a:effectLst/>
                <a:latin typeface="+mn-lt"/>
                <a:ea typeface="+mn-ea"/>
                <a:cs typeface="+mn-cs"/>
              </a:rPr>
              <a:t>3/27/2018 7:04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Provided additional time for LAST (after our entitlement decreased)to undertake access requests &amp; conduct review meetings</a:t>
            </a:r>
          </a:p>
          <a:p>
            <a:pPr fontAlgn="t"/>
            <a:r>
              <a:rPr lang="en-US" sz="1200" b="0" i="0" kern="1200" dirty="0" smtClean="0">
                <a:solidFill>
                  <a:schemeClr val="tx1"/>
                </a:solidFill>
                <a:effectLst/>
                <a:latin typeface="+mn-lt"/>
                <a:ea typeface="+mn-ea"/>
                <a:cs typeface="+mn-cs"/>
              </a:rPr>
              <a:t>3/27/2018 7:02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Mix of SASS and </a:t>
            </a:r>
            <a:r>
              <a:rPr lang="en-US" sz="1200" b="0" i="0" kern="1200" dirty="0" err="1" smtClean="0">
                <a:solidFill>
                  <a:schemeClr val="tx1"/>
                </a:solidFill>
                <a:effectLst/>
                <a:latin typeface="+mn-lt"/>
                <a:ea typeface="+mn-ea"/>
                <a:cs typeface="+mn-cs"/>
              </a:rPr>
              <a:t>Tcr</a:t>
            </a:r>
            <a:r>
              <a:rPr lang="en-US" sz="1200" b="0" i="0" kern="1200" dirty="0" smtClean="0">
                <a:solidFill>
                  <a:schemeClr val="tx1"/>
                </a:solidFill>
                <a:effectLst/>
                <a:latin typeface="+mn-lt"/>
                <a:ea typeface="+mn-ea"/>
                <a:cs typeface="+mn-cs"/>
              </a:rPr>
              <a:t> release for exec</a:t>
            </a:r>
          </a:p>
          <a:p>
            <a:pPr fontAlgn="t"/>
            <a:r>
              <a:rPr lang="en-US" sz="1200" b="0" i="0" kern="1200" dirty="0" smtClean="0">
                <a:solidFill>
                  <a:schemeClr val="tx1"/>
                </a:solidFill>
                <a:effectLst/>
                <a:latin typeface="+mn-lt"/>
                <a:ea typeface="+mn-ea"/>
                <a:cs typeface="+mn-cs"/>
              </a:rPr>
              <a:t>3/27/2018 6:56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Contributed to funding required to use an existing AP position as a DP position</a:t>
            </a:r>
          </a:p>
          <a:p>
            <a:pPr fontAlgn="t"/>
            <a:r>
              <a:rPr lang="en-US" sz="1200" b="0" i="0" kern="1200" dirty="0" smtClean="0">
                <a:solidFill>
                  <a:schemeClr val="tx1"/>
                </a:solidFill>
                <a:effectLst/>
                <a:latin typeface="+mn-lt"/>
                <a:ea typeface="+mn-ea"/>
                <a:cs typeface="+mn-cs"/>
              </a:rPr>
              <a:t>3/27/2018 6:51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Combined business manager days and SASS days (different positions) to support principal and executive team in the completion of financial and budgeting matters, resource allocation, system administrative tasks, short notice auditing, assets and accommodation actions and </a:t>
            </a:r>
            <a:r>
              <a:rPr lang="en-US" sz="1200" b="0" i="0" kern="1200" dirty="0" err="1" smtClean="0">
                <a:solidFill>
                  <a:schemeClr val="tx1"/>
                </a:solidFill>
                <a:effectLst/>
                <a:latin typeface="+mn-lt"/>
                <a:ea typeface="+mn-ea"/>
                <a:cs typeface="+mn-cs"/>
              </a:rPr>
              <a:t>WHS.That</a:t>
            </a:r>
            <a:r>
              <a:rPr lang="en-US" sz="1200" b="0" i="0" kern="1200" dirty="0" smtClean="0">
                <a:solidFill>
                  <a:schemeClr val="tx1"/>
                </a:solidFill>
                <a:effectLst/>
                <a:latin typeface="+mn-lt"/>
                <a:ea typeface="+mn-ea"/>
                <a:cs typeface="+mn-cs"/>
              </a:rPr>
              <a:t> said, the workload issues have not subsided this </a:t>
            </a:r>
            <a:r>
              <a:rPr lang="en-US" sz="1200" b="0" i="0" kern="1200" dirty="0" err="1" smtClean="0">
                <a:solidFill>
                  <a:schemeClr val="tx1"/>
                </a:solidFill>
                <a:effectLst/>
                <a:latin typeface="+mn-lt"/>
                <a:ea typeface="+mn-ea"/>
                <a:cs typeface="+mn-cs"/>
              </a:rPr>
              <a:t>term.Timelines</a:t>
            </a:r>
            <a:r>
              <a:rPr lang="en-US" sz="1200" b="0" i="0" kern="1200" dirty="0" smtClean="0">
                <a:solidFill>
                  <a:schemeClr val="tx1"/>
                </a:solidFill>
                <a:effectLst/>
                <a:latin typeface="+mn-lt"/>
                <a:ea typeface="+mn-ea"/>
                <a:cs typeface="+mn-cs"/>
              </a:rPr>
              <a:t> issued for the completion of some systems tasks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school plans) is not consistent across networks, with some networks having received emails suggesting an over the top approach, requiring progress reports of completion before the advertised deadline dates.</a:t>
            </a:r>
          </a:p>
          <a:p>
            <a:pPr fontAlgn="t"/>
            <a:r>
              <a:rPr lang="en-US" sz="1200" b="0" i="0" kern="1200" dirty="0" smtClean="0">
                <a:solidFill>
                  <a:schemeClr val="tx1"/>
                </a:solidFill>
                <a:effectLst/>
                <a:latin typeface="+mn-lt"/>
                <a:ea typeface="+mn-ea"/>
                <a:cs typeface="+mn-cs"/>
              </a:rPr>
              <a:t>3/27/2018 6:44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anount</a:t>
            </a:r>
            <a:r>
              <a:rPr lang="en-US" sz="1200" b="0" i="0" kern="1200" dirty="0" smtClean="0">
                <a:solidFill>
                  <a:schemeClr val="tx1"/>
                </a:solidFill>
                <a:effectLst/>
                <a:latin typeface="+mn-lt"/>
                <a:ea typeface="+mn-ea"/>
                <a:cs typeface="+mn-cs"/>
              </a:rPr>
              <a:t> my school </a:t>
            </a:r>
            <a:r>
              <a:rPr lang="en-US" sz="1200" b="0" i="0" kern="1200" dirty="0" err="1" smtClean="0">
                <a:solidFill>
                  <a:schemeClr val="tx1"/>
                </a:solidFill>
                <a:effectLst/>
                <a:latin typeface="+mn-lt"/>
                <a:ea typeface="+mn-ea"/>
                <a:cs typeface="+mn-cs"/>
              </a:rPr>
              <a:t>recieved</a:t>
            </a:r>
            <a:r>
              <a:rPr lang="en-US" sz="1200" b="0" i="0" kern="1200" dirty="0" smtClean="0">
                <a:solidFill>
                  <a:schemeClr val="tx1"/>
                </a:solidFill>
                <a:effectLst/>
                <a:latin typeface="+mn-lt"/>
                <a:ea typeface="+mn-ea"/>
                <a:cs typeface="+mn-cs"/>
              </a:rPr>
              <a:t> was only able to hire a sass for 1 day a week</a:t>
            </a:r>
          </a:p>
          <a:p>
            <a:pPr fontAlgn="t"/>
            <a:r>
              <a:rPr lang="en-US" sz="1200" b="0" i="0" kern="1200" dirty="0" smtClean="0">
                <a:solidFill>
                  <a:schemeClr val="tx1"/>
                </a:solidFill>
                <a:effectLst/>
                <a:latin typeface="+mn-lt"/>
                <a:ea typeface="+mn-ea"/>
                <a:cs typeface="+mn-cs"/>
              </a:rPr>
              <a:t>3/27/2018 6:42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Great to be able to delegate some admin duties without guilt!</a:t>
            </a:r>
          </a:p>
          <a:p>
            <a:pPr fontAlgn="t"/>
            <a:r>
              <a:rPr lang="en-US" sz="1200" b="0" i="0" kern="1200" dirty="0" smtClean="0">
                <a:solidFill>
                  <a:schemeClr val="tx1"/>
                </a:solidFill>
                <a:effectLst/>
                <a:latin typeface="+mn-lt"/>
                <a:ea typeface="+mn-ea"/>
                <a:cs typeface="+mn-cs"/>
              </a:rPr>
              <a:t>3/27/2018 6:41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Half spent on employing an expert to be my instructional leader in literacy and the rest on SASS.</a:t>
            </a:r>
          </a:p>
          <a:p>
            <a:pPr fontAlgn="t"/>
            <a:r>
              <a:rPr lang="en-US" sz="1200" b="0" i="0" kern="1200" dirty="0" smtClean="0">
                <a:solidFill>
                  <a:schemeClr val="tx1"/>
                </a:solidFill>
                <a:effectLst/>
                <a:latin typeface="+mn-lt"/>
                <a:ea typeface="+mn-ea"/>
                <a:cs typeface="+mn-cs"/>
              </a:rPr>
              <a:t>3/27/2018 6:41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invaluable</a:t>
            </a:r>
          </a:p>
          <a:p>
            <a:pPr fontAlgn="t"/>
            <a:r>
              <a:rPr lang="en-US" sz="1200" b="0" i="0" kern="1200" dirty="0" smtClean="0">
                <a:solidFill>
                  <a:schemeClr val="tx1"/>
                </a:solidFill>
                <a:effectLst/>
                <a:latin typeface="+mn-lt"/>
                <a:ea typeface="+mn-ea"/>
                <a:cs typeface="+mn-cs"/>
              </a:rPr>
              <a:t>3/27/2018 6:39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am using on 2 platforms, as SAO 0.1, to release my SAM for her to work with me on budget and maintenance and then 1day per three weeks to release my AP off class to manage day to day matters while 1 work on accountability requirements. This will be reviewed at end of term 1. Working well so </a:t>
            </a:r>
            <a:r>
              <a:rPr lang="en-US" sz="1200" b="0" i="0" kern="1200" dirty="0" err="1" smtClean="0">
                <a:solidFill>
                  <a:schemeClr val="tx1"/>
                </a:solidFill>
                <a:effectLst/>
                <a:latin typeface="+mn-lt"/>
                <a:ea typeface="+mn-ea"/>
                <a:cs typeface="+mn-cs"/>
              </a:rPr>
              <a:t>far,but</a:t>
            </a:r>
            <a:r>
              <a:rPr lang="en-US" sz="1200" b="0" i="0" kern="1200" dirty="0" smtClean="0">
                <a:solidFill>
                  <a:schemeClr val="tx1"/>
                </a:solidFill>
                <a:effectLst/>
                <a:latin typeface="+mn-lt"/>
                <a:ea typeface="+mn-ea"/>
                <a:cs typeface="+mn-cs"/>
              </a:rPr>
              <a:t> not enough in the budget allocation to continue at this rate for entire year.</a:t>
            </a:r>
          </a:p>
          <a:p>
            <a:pPr fontAlgn="t"/>
            <a:r>
              <a:rPr lang="en-US" sz="1200" b="0" i="0" kern="1200" dirty="0" smtClean="0">
                <a:solidFill>
                  <a:schemeClr val="tx1"/>
                </a:solidFill>
                <a:effectLst/>
                <a:latin typeface="+mn-lt"/>
                <a:ea typeface="+mn-ea"/>
                <a:cs typeface="+mn-cs"/>
              </a:rPr>
              <a:t>3/27/2018 6:33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 SAO</a:t>
            </a:r>
          </a:p>
          <a:p>
            <a:pPr fontAlgn="t"/>
            <a:r>
              <a:rPr lang="en-US" sz="1200" b="0" i="0" kern="1200" dirty="0" smtClean="0">
                <a:solidFill>
                  <a:schemeClr val="tx1"/>
                </a:solidFill>
                <a:effectLst/>
                <a:latin typeface="+mn-lt"/>
                <a:ea typeface="+mn-ea"/>
                <a:cs typeface="+mn-cs"/>
              </a:rPr>
              <a:t>3/27/2018 6:26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 funding has been used for Sass staff however there needs to be more and with the implications of the additional workload associated with communications accessibility is far from enough.</a:t>
            </a:r>
          </a:p>
          <a:p>
            <a:pPr fontAlgn="t"/>
            <a:r>
              <a:rPr lang="en-US" sz="1200" b="0" i="0" kern="1200" dirty="0" smtClean="0">
                <a:solidFill>
                  <a:schemeClr val="tx1"/>
                </a:solidFill>
                <a:effectLst/>
                <a:latin typeface="+mn-lt"/>
                <a:ea typeface="+mn-ea"/>
                <a:cs typeface="+mn-cs"/>
              </a:rPr>
              <a:t>3/27/2018 6:20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has improved my work load as well as assisted my SAM to concentrate on more complex tasks as the SASS support has enabled more time for financial and budget focuses</a:t>
            </a:r>
          </a:p>
          <a:p>
            <a:pPr fontAlgn="t"/>
            <a:r>
              <a:rPr lang="en-US" sz="1200" b="0" i="0" kern="1200" dirty="0" smtClean="0">
                <a:solidFill>
                  <a:schemeClr val="tx1"/>
                </a:solidFill>
                <a:effectLst/>
                <a:latin typeface="+mn-lt"/>
                <a:ea typeface="+mn-ea"/>
                <a:cs typeface="+mn-cs"/>
              </a:rPr>
              <a:t>3/27/2018 6:15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time has helped build an improved level of communication with the school community with one SASS staff member and another working to reduce the level of paperwork minutiae.</a:t>
            </a:r>
          </a:p>
          <a:p>
            <a:pPr fontAlgn="t"/>
            <a:r>
              <a:rPr lang="en-US" sz="1200" b="0" i="0" kern="1200" dirty="0" smtClean="0">
                <a:solidFill>
                  <a:schemeClr val="tx1"/>
                </a:solidFill>
                <a:effectLst/>
                <a:latin typeface="+mn-lt"/>
                <a:ea typeface="+mn-ea"/>
                <a:cs typeface="+mn-cs"/>
              </a:rPr>
              <a:t>3/27/2018 6:14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dropped numbers and dropped my SAO from 5 days to 3. This has allowed me to employ my SAO casually a day.</a:t>
            </a:r>
          </a:p>
          <a:p>
            <a:pPr fontAlgn="t"/>
            <a:r>
              <a:rPr lang="en-US" sz="1200" b="0" i="0" kern="1200" dirty="0" smtClean="0">
                <a:solidFill>
                  <a:schemeClr val="tx1"/>
                </a:solidFill>
                <a:effectLst/>
                <a:latin typeface="+mn-lt"/>
                <a:ea typeface="+mn-ea"/>
                <a:cs typeface="+mn-cs"/>
              </a:rPr>
              <a:t>3/27/2018 6:11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have used some of our funding to employ an LMBR expert SAM to assist our staff in better accessing the new modules. I have released our AP for one day per week to assist me with student welfare which has a significant impact on my time.</a:t>
            </a:r>
          </a:p>
          <a:p>
            <a:pPr fontAlgn="t"/>
            <a:r>
              <a:rPr lang="en-US" sz="1200" b="0" i="0" kern="1200" dirty="0" smtClean="0">
                <a:solidFill>
                  <a:schemeClr val="tx1"/>
                </a:solidFill>
                <a:effectLst/>
                <a:latin typeface="+mn-lt"/>
                <a:ea typeface="+mn-ea"/>
                <a:cs typeface="+mn-cs"/>
              </a:rPr>
              <a:t>3/27/2018 6:10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Combination of SASS and executive release</a:t>
            </a:r>
          </a:p>
          <a:p>
            <a:pPr fontAlgn="t"/>
            <a:r>
              <a:rPr lang="en-US" sz="1200" b="0" i="0" kern="1200" dirty="0" smtClean="0">
                <a:solidFill>
                  <a:schemeClr val="tx1"/>
                </a:solidFill>
                <a:effectLst/>
                <a:latin typeface="+mn-lt"/>
                <a:ea typeface="+mn-ea"/>
                <a:cs typeface="+mn-cs"/>
              </a:rPr>
              <a:t>3/27/2018 6:05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Employment of a retired principal with knowledge of WHS practices and DoE policies.</a:t>
            </a:r>
          </a:p>
          <a:p>
            <a:pPr fontAlgn="t"/>
            <a:r>
              <a:rPr lang="en-US" sz="1200" b="0" i="0" kern="1200" dirty="0" smtClean="0">
                <a:solidFill>
                  <a:schemeClr val="tx1"/>
                </a:solidFill>
                <a:effectLst/>
                <a:latin typeface="+mn-lt"/>
                <a:ea typeface="+mn-ea"/>
                <a:cs typeface="+mn-cs"/>
              </a:rPr>
              <a:t>3/27/2018 6:02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Additional time for my SAM to assist me with H &amp; S requirements</a:t>
            </a:r>
          </a:p>
          <a:p>
            <a:pPr fontAlgn="t"/>
            <a:r>
              <a:rPr lang="en-US" sz="1200" b="0" i="0" kern="1200" dirty="0" smtClean="0">
                <a:solidFill>
                  <a:schemeClr val="tx1"/>
                </a:solidFill>
                <a:effectLst/>
                <a:latin typeface="+mn-lt"/>
                <a:ea typeface="+mn-ea"/>
                <a:cs typeface="+mn-cs"/>
              </a:rPr>
              <a:t>3/27/2018 5:59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SAO time</a:t>
            </a:r>
          </a:p>
          <a:p>
            <a:pPr fontAlgn="t"/>
            <a:r>
              <a:rPr lang="en-US" sz="1200" b="0" i="0" kern="1200" dirty="0" smtClean="0">
                <a:solidFill>
                  <a:schemeClr val="tx1"/>
                </a:solidFill>
                <a:effectLst/>
                <a:latin typeface="+mn-lt"/>
                <a:ea typeface="+mn-ea"/>
                <a:cs typeface="+mn-cs"/>
              </a:rPr>
              <a:t>3/27/2018 5:56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Have used some of the funds to pay a third party to complete our WHS audit. Will use the rest to help with other onerous tasks.</a:t>
            </a:r>
          </a:p>
          <a:p>
            <a:pPr fontAlgn="t"/>
            <a:r>
              <a:rPr lang="en-US" sz="1200" b="0" i="0" kern="1200" dirty="0" smtClean="0">
                <a:solidFill>
                  <a:schemeClr val="tx1"/>
                </a:solidFill>
                <a:effectLst/>
                <a:latin typeface="+mn-lt"/>
                <a:ea typeface="+mn-ea"/>
                <a:cs typeface="+mn-cs"/>
              </a:rPr>
              <a:t>3/27/2018 5:44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t>
            </a:r>
          </a:p>
          <a:p>
            <a:pPr fontAlgn="t"/>
            <a:endParaRPr lang="en-US" sz="1200" b="0" i="0" kern="1200" dirty="0" smtClean="0">
              <a:solidFill>
                <a:schemeClr val="tx1"/>
              </a:solidFill>
              <a:effectLst/>
              <a:latin typeface="+mn-lt"/>
              <a:ea typeface="+mn-ea"/>
              <a:cs typeface="+mn-cs"/>
            </a:endParaRPr>
          </a:p>
          <a:p>
            <a:pPr fontAlgn="t"/>
            <a:r>
              <a:rPr lang="en-US" sz="1200" b="0" i="0" u="none" strike="noStrike" kern="1200" dirty="0" smtClean="0">
                <a:solidFill>
                  <a:schemeClr val="tx1"/>
                </a:solidFill>
                <a:effectLst/>
                <a:latin typeface="+mn-lt"/>
                <a:ea typeface="+mn-ea"/>
                <a:cs typeface="+mn-cs"/>
                <a:hlinkClick r:id="rId3"/>
              </a:rPr>
              <a:t>Cloud View</a:t>
            </a:r>
            <a:endParaRPr lang="en-US" sz="1200" b="0" i="0" kern="1200" dirty="0" smtClean="0">
              <a:solidFill>
                <a:schemeClr val="tx1"/>
              </a:solidFill>
              <a:effectLst/>
              <a:latin typeface="+mn-lt"/>
              <a:ea typeface="+mn-ea"/>
              <a:cs typeface="+mn-cs"/>
            </a:endParaRPr>
          </a:p>
          <a:p>
            <a:pPr fontAlgn="t"/>
            <a:r>
              <a:rPr lang="en-US" dirty="0" smtClean="0"/>
              <a:t/>
            </a:r>
            <a:br>
              <a:rPr lang="en-US" dirty="0" smtClean="0"/>
            </a:br>
            <a:r>
              <a:rPr lang="en-US" sz="1200" b="0" i="0" u="none" strike="noStrike" kern="1200" dirty="0" smtClean="0">
                <a:solidFill>
                  <a:schemeClr val="tx1"/>
                </a:solidFill>
                <a:effectLst/>
                <a:latin typeface="+mn-lt"/>
                <a:ea typeface="+mn-ea"/>
                <a:cs typeface="+mn-cs"/>
                <a:hlinkClick r:id="rId3"/>
              </a:rPr>
              <a:t>School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31.33%</a:t>
            </a:r>
          </a:p>
          <a:p>
            <a:pPr fontAlgn="t"/>
            <a:r>
              <a:rPr lang="en-US" sz="1200" b="0" i="0" kern="1200" dirty="0" smtClean="0">
                <a:solidFill>
                  <a:schemeClr val="tx1"/>
                </a:solidFill>
                <a:effectLst/>
                <a:latin typeface="+mn-lt"/>
                <a:ea typeface="+mn-ea"/>
                <a:cs typeface="+mn-cs"/>
              </a:rPr>
              <a:t>26</a:t>
            </a:r>
          </a:p>
          <a:p>
            <a:pPr fontAlgn="t"/>
            <a:r>
              <a:rPr lang="en-US" sz="1200" b="0" i="0" u="none" strike="noStrike" kern="1200" dirty="0" smtClean="0">
                <a:solidFill>
                  <a:schemeClr val="tx1"/>
                </a:solidFill>
                <a:effectLst/>
                <a:latin typeface="+mn-lt"/>
                <a:ea typeface="+mn-ea"/>
                <a:cs typeface="+mn-cs"/>
                <a:hlinkClick r:id="rId3"/>
              </a:rPr>
              <a:t>SASS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24.10%</a:t>
            </a:r>
          </a:p>
          <a:p>
            <a:pPr fontAlgn="t"/>
            <a:r>
              <a:rPr lang="en-US" sz="1200" b="0" i="0" kern="1200" dirty="0" smtClean="0">
                <a:solidFill>
                  <a:schemeClr val="tx1"/>
                </a:solidFill>
                <a:effectLst/>
                <a:latin typeface="+mn-lt"/>
                <a:ea typeface="+mn-ea"/>
                <a:cs typeface="+mn-cs"/>
              </a:rPr>
              <a:t>20</a:t>
            </a:r>
          </a:p>
          <a:p>
            <a:pPr fontAlgn="t"/>
            <a:r>
              <a:rPr lang="en-US" sz="1200" b="0" i="0" u="none" strike="noStrike" kern="1200" dirty="0" smtClean="0">
                <a:solidFill>
                  <a:schemeClr val="tx1"/>
                </a:solidFill>
                <a:effectLst/>
                <a:latin typeface="+mn-lt"/>
                <a:ea typeface="+mn-ea"/>
                <a:cs typeface="+mn-cs"/>
                <a:hlinkClick r:id="rId3"/>
              </a:rPr>
              <a:t>Employ</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22.89%</a:t>
            </a:r>
          </a:p>
          <a:p>
            <a:pPr fontAlgn="t"/>
            <a:r>
              <a:rPr lang="en-US" sz="1200" b="0" i="0" kern="1200" dirty="0" smtClean="0">
                <a:solidFill>
                  <a:schemeClr val="tx1"/>
                </a:solidFill>
                <a:effectLst/>
                <a:latin typeface="+mn-lt"/>
                <a:ea typeface="+mn-ea"/>
                <a:cs typeface="+mn-cs"/>
              </a:rPr>
              <a:t>19</a:t>
            </a:r>
          </a:p>
          <a:p>
            <a:pPr fontAlgn="t"/>
            <a:r>
              <a:rPr lang="en-US" sz="1200" b="0" i="0" u="none" strike="noStrike" kern="1200" dirty="0" smtClean="0">
                <a:solidFill>
                  <a:schemeClr val="tx1"/>
                </a:solidFill>
                <a:effectLst/>
                <a:latin typeface="+mn-lt"/>
                <a:ea typeface="+mn-ea"/>
                <a:cs typeface="+mn-cs"/>
                <a:hlinkClick r:id="rId3"/>
              </a:rPr>
              <a:t>Support</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20.48%</a:t>
            </a:r>
          </a:p>
          <a:p>
            <a:pPr fontAlgn="t"/>
            <a:r>
              <a:rPr lang="en-US" sz="1200" b="0" i="0" kern="1200" dirty="0" smtClean="0">
                <a:solidFill>
                  <a:schemeClr val="tx1"/>
                </a:solidFill>
                <a:effectLst/>
                <a:latin typeface="+mn-lt"/>
                <a:ea typeface="+mn-ea"/>
                <a:cs typeface="+mn-cs"/>
              </a:rPr>
              <a:t>17</a:t>
            </a:r>
          </a:p>
          <a:p>
            <a:pPr fontAlgn="t"/>
            <a:r>
              <a:rPr lang="en-US" sz="1200" b="0" i="0" u="none" strike="noStrike" kern="1200" dirty="0" smtClean="0">
                <a:solidFill>
                  <a:schemeClr val="tx1"/>
                </a:solidFill>
                <a:effectLst/>
                <a:latin typeface="+mn-lt"/>
                <a:ea typeface="+mn-ea"/>
                <a:cs typeface="+mn-cs"/>
                <a:hlinkClick r:id="rId3"/>
              </a:rPr>
              <a:t>Funding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20.48%</a:t>
            </a:r>
          </a:p>
          <a:p>
            <a:pPr fontAlgn="t"/>
            <a:r>
              <a:rPr lang="en-US" sz="1200" b="0" i="0" kern="1200" dirty="0" smtClean="0">
                <a:solidFill>
                  <a:schemeClr val="tx1"/>
                </a:solidFill>
                <a:effectLst/>
                <a:latin typeface="+mn-lt"/>
                <a:ea typeface="+mn-ea"/>
                <a:cs typeface="+mn-cs"/>
              </a:rPr>
              <a:t>17</a:t>
            </a:r>
          </a:p>
          <a:p>
            <a:pPr fontAlgn="t"/>
            <a:r>
              <a:rPr lang="en-US" sz="1200" b="0" i="0" u="none" strike="noStrike" kern="1200" dirty="0" smtClean="0">
                <a:solidFill>
                  <a:schemeClr val="tx1"/>
                </a:solidFill>
                <a:effectLst/>
                <a:latin typeface="+mn-lt"/>
                <a:ea typeface="+mn-ea"/>
                <a:cs typeface="+mn-cs"/>
                <a:hlinkClick r:id="rId3"/>
              </a:rPr>
              <a:t>SAO</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19.28%</a:t>
            </a:r>
          </a:p>
          <a:p>
            <a:pPr fontAlgn="t"/>
            <a:r>
              <a:rPr lang="en-US" sz="1200" b="0" i="0" kern="1200" dirty="0" smtClean="0">
                <a:solidFill>
                  <a:schemeClr val="tx1"/>
                </a:solidFill>
                <a:effectLst/>
                <a:latin typeface="+mn-lt"/>
                <a:ea typeface="+mn-ea"/>
                <a:cs typeface="+mn-cs"/>
              </a:rPr>
              <a:t>16</a:t>
            </a:r>
          </a:p>
          <a:p>
            <a:pPr fontAlgn="t"/>
            <a:r>
              <a:rPr lang="en-US" sz="1200" b="0" i="0" u="none" strike="noStrike" kern="1200" dirty="0" smtClean="0">
                <a:solidFill>
                  <a:schemeClr val="tx1"/>
                </a:solidFill>
                <a:effectLst/>
                <a:latin typeface="+mn-lt"/>
                <a:ea typeface="+mn-ea"/>
                <a:cs typeface="+mn-cs"/>
                <a:hlinkClick r:id="rId3"/>
              </a:rPr>
              <a:t>SAM</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16.87%</a:t>
            </a:r>
          </a:p>
          <a:p>
            <a:pPr fontAlgn="t"/>
            <a:r>
              <a:rPr lang="en-US" sz="1200" b="0" i="0" kern="1200" dirty="0" smtClean="0">
                <a:solidFill>
                  <a:schemeClr val="tx1"/>
                </a:solidFill>
                <a:effectLst/>
                <a:latin typeface="+mn-lt"/>
                <a:ea typeface="+mn-ea"/>
                <a:cs typeface="+mn-cs"/>
              </a:rPr>
              <a:t>14</a:t>
            </a:r>
          </a:p>
          <a:p>
            <a:pPr fontAlgn="t"/>
            <a:r>
              <a:rPr lang="en-US" sz="1200" b="0" i="0" u="none" strike="noStrike" kern="1200" dirty="0" smtClean="0">
                <a:solidFill>
                  <a:schemeClr val="tx1"/>
                </a:solidFill>
                <a:effectLst/>
                <a:latin typeface="+mn-lt"/>
                <a:ea typeface="+mn-ea"/>
                <a:cs typeface="+mn-cs"/>
                <a:hlinkClick r:id="rId3"/>
              </a:rPr>
              <a:t>Executive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10.84%</a:t>
            </a:r>
          </a:p>
          <a:p>
            <a:pPr fontAlgn="t"/>
            <a:r>
              <a:rPr lang="en-US" sz="1200" b="0" i="0" kern="1200" dirty="0" smtClean="0">
                <a:solidFill>
                  <a:schemeClr val="tx1"/>
                </a:solidFill>
                <a:effectLst/>
                <a:latin typeface="+mn-lt"/>
                <a:ea typeface="+mn-ea"/>
                <a:cs typeface="+mn-cs"/>
              </a:rPr>
              <a:t>9</a:t>
            </a:r>
          </a:p>
          <a:p>
            <a:pPr fontAlgn="t"/>
            <a:r>
              <a:rPr lang="en-US" sz="1200" b="0" i="0" u="none" strike="noStrike" kern="1200" dirty="0" smtClean="0">
                <a:solidFill>
                  <a:schemeClr val="tx1"/>
                </a:solidFill>
                <a:effectLst/>
                <a:latin typeface="+mn-lt"/>
                <a:ea typeface="+mn-ea"/>
                <a:cs typeface="+mn-cs"/>
                <a:hlinkClick r:id="rId3"/>
              </a:rPr>
              <a:t>Policy</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4.82%</a:t>
            </a:r>
          </a:p>
          <a:p>
            <a:pPr fontAlgn="t"/>
            <a:r>
              <a:rPr lang="en-US" sz="1200" b="0" i="0" kern="1200" dirty="0" smtClean="0">
                <a:solidFill>
                  <a:schemeClr val="tx1"/>
                </a:solidFill>
                <a:effectLst/>
                <a:latin typeface="+mn-lt"/>
                <a:ea typeface="+mn-ea"/>
                <a:cs typeface="+mn-cs"/>
              </a:rPr>
              <a:t>4</a:t>
            </a:r>
          </a:p>
          <a:p>
            <a:pPr fontAlgn="t"/>
            <a:r>
              <a:rPr lang="en-US" sz="1200" b="0" i="0" u="none" strike="noStrike" kern="1200" dirty="0" smtClean="0">
                <a:solidFill>
                  <a:schemeClr val="tx1"/>
                </a:solidFill>
                <a:effectLst/>
                <a:latin typeface="+mn-lt"/>
                <a:ea typeface="+mn-ea"/>
                <a:cs typeface="+mn-cs"/>
                <a:hlinkClick r:id="rId3"/>
              </a:rPr>
              <a:t>Duties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4.82%</a:t>
            </a:r>
          </a:p>
          <a:p>
            <a:pPr fontAlgn="t"/>
            <a:r>
              <a:rPr lang="en-US" sz="1200" b="0" i="0" kern="1200" dirty="0" smtClean="0">
                <a:solidFill>
                  <a:schemeClr val="tx1"/>
                </a:solidFill>
                <a:effectLst/>
                <a:latin typeface="+mn-lt"/>
                <a:ea typeface="+mn-ea"/>
                <a:cs typeface="+mn-cs"/>
              </a:rPr>
              <a:t>4</a:t>
            </a:r>
          </a:p>
          <a:p>
            <a:pPr fontAlgn="t"/>
            <a:r>
              <a:rPr lang="en-US" sz="1200" b="0" i="0" u="none" strike="noStrike" kern="1200" dirty="0" smtClean="0">
                <a:solidFill>
                  <a:schemeClr val="tx1"/>
                </a:solidFill>
                <a:effectLst/>
                <a:latin typeface="+mn-lt"/>
                <a:ea typeface="+mn-ea"/>
                <a:cs typeface="+mn-cs"/>
                <a:hlinkClick r:id="rId3"/>
              </a:rPr>
              <a:t>Able</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3.61%</a:t>
            </a:r>
          </a:p>
          <a:p>
            <a:pPr fontAlgn="t"/>
            <a:r>
              <a:rPr lang="en-US" sz="1200" b="0" i="0" kern="1200" dirty="0" smtClean="0">
                <a:solidFill>
                  <a:schemeClr val="tx1"/>
                </a:solidFill>
                <a:effectLst/>
                <a:latin typeface="+mn-lt"/>
                <a:ea typeface="+mn-ea"/>
                <a:cs typeface="+mn-cs"/>
              </a:rPr>
              <a:t>3</a:t>
            </a:r>
          </a:p>
          <a:p>
            <a:pPr fontAlgn="t"/>
            <a:r>
              <a:rPr lang="en-US" sz="1200" b="0" i="0" u="none" strike="noStrike" kern="1200" dirty="0" smtClean="0">
                <a:solidFill>
                  <a:schemeClr val="tx1"/>
                </a:solidFill>
                <a:effectLst/>
                <a:latin typeface="+mn-lt"/>
                <a:ea typeface="+mn-ea"/>
                <a:cs typeface="+mn-cs"/>
                <a:hlinkClick r:id="rId3"/>
              </a:rPr>
              <a:t>LMBR</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3.61%</a:t>
            </a:r>
          </a:p>
          <a:p>
            <a:pPr fontAlgn="t"/>
            <a:r>
              <a:rPr lang="en-US" sz="1200" b="0" i="0" kern="1200" dirty="0" smtClean="0">
                <a:solidFill>
                  <a:schemeClr val="tx1"/>
                </a:solidFill>
                <a:effectLst/>
                <a:latin typeface="+mn-lt"/>
                <a:ea typeface="+mn-ea"/>
                <a:cs typeface="+mn-cs"/>
              </a:rPr>
              <a:t>3</a:t>
            </a:r>
          </a:p>
          <a:p>
            <a:pPr fontAlgn="t"/>
            <a:r>
              <a:rPr lang="en-US" sz="1200" b="0" i="0" u="none" strike="noStrike" kern="1200" dirty="0" smtClean="0">
                <a:solidFill>
                  <a:schemeClr val="tx1"/>
                </a:solidFill>
                <a:effectLst/>
                <a:latin typeface="+mn-lt"/>
                <a:ea typeface="+mn-ea"/>
                <a:cs typeface="+mn-cs"/>
                <a:hlinkClick r:id="rId3"/>
              </a:rPr>
              <a:t>Professional Learning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Case Management</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Class Exec</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SAS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Educational</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Newsletter</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Meetings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u="none" strike="noStrike" kern="1200" dirty="0" smtClean="0">
                <a:solidFill>
                  <a:schemeClr val="tx1"/>
                </a:solidFill>
                <a:effectLst/>
                <a:latin typeface="+mn-lt"/>
                <a:ea typeface="+mn-ea"/>
                <a:cs typeface="+mn-cs"/>
                <a:hlinkClick r:id="rId3"/>
              </a:rPr>
              <a:t>Mix</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2.41%</a:t>
            </a:r>
          </a:p>
          <a:p>
            <a:pPr fontAlgn="t"/>
            <a:r>
              <a:rPr lang="en-US" sz="1200" b="0" i="0" kern="1200" dirty="0" smtClean="0">
                <a:solidFill>
                  <a:schemeClr val="tx1"/>
                </a:solidFill>
                <a:effectLst/>
                <a:latin typeface="+mn-lt"/>
                <a:ea typeface="+mn-ea"/>
                <a:cs typeface="+mn-cs"/>
              </a:rPr>
              <a:t>2</a:t>
            </a:r>
          </a:p>
          <a:p>
            <a:pPr fontAlgn="t"/>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s</a:t>
            </a:r>
          </a:p>
          <a:p>
            <a:pPr fontAlgn="t"/>
            <a:r>
              <a:rPr lang="en-US" sz="1200" b="0" i="0" u="none" strike="noStrike" kern="1200" dirty="0" smtClean="0">
                <a:solidFill>
                  <a:schemeClr val="tx1"/>
                </a:solidFill>
                <a:effectLst/>
                <a:latin typeface="+mn-lt"/>
                <a:ea typeface="+mn-ea"/>
                <a:cs typeface="+mn-cs"/>
                <a:hlinkClick r:id="rId3"/>
              </a:rPr>
              <a:t>+ New Tag</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No tags</a:t>
            </a:r>
          </a:p>
          <a:p>
            <a:pPr fontAlgn="t"/>
            <a:r>
              <a:rPr lang="en-US" sz="1200" b="0" i="0" u="none" strike="noStrike" kern="1200" dirty="0" smtClean="0">
                <a:solidFill>
                  <a:schemeClr val="tx1"/>
                </a:solidFill>
                <a:effectLst/>
                <a:latin typeface="+mn-lt"/>
                <a:ea typeface="+mn-ea"/>
                <a:cs typeface="+mn-cs"/>
                <a:hlinkClick r:id="rId3"/>
              </a:rPr>
              <a:t>Untagged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100%</a:t>
            </a:r>
          </a:p>
          <a:p>
            <a:pPr fontAlgn="t"/>
            <a:r>
              <a:rPr lang="en-US" sz="1200" b="0" i="0" kern="1200" dirty="0" smtClean="0">
                <a:solidFill>
                  <a:schemeClr val="tx1"/>
                </a:solidFill>
                <a:effectLst/>
                <a:latin typeface="+mn-lt"/>
                <a:ea typeface="+mn-ea"/>
                <a:cs typeface="+mn-cs"/>
              </a:rPr>
              <a:t>83</a:t>
            </a:r>
          </a:p>
          <a:p>
            <a:pPr fontAlgn="t"/>
            <a:r>
              <a:rPr lang="en-US" sz="1200" b="0" i="0" u="none" strike="noStrike" kern="1200" dirty="0" smtClean="0">
                <a:solidFill>
                  <a:schemeClr val="tx1"/>
                </a:solidFill>
                <a:effectLst/>
                <a:latin typeface="+mn-lt"/>
                <a:ea typeface="+mn-ea"/>
                <a:cs typeface="+mn-cs"/>
                <a:hlinkClick r:id="rId3"/>
              </a:rPr>
              <a:t>View all</a:t>
            </a: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8</a:t>
            </a:fld>
            <a:endParaRPr lang="en-US"/>
          </a:p>
        </p:txBody>
      </p:sp>
    </p:spTree>
    <p:extLst>
      <p:ext uri="{BB962C8B-B14F-4D97-AF65-F5344CB8AC3E}">
        <p14:creationId xmlns:p14="http://schemas.microsoft.com/office/powerpoint/2010/main" val="1269844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9</a:t>
            </a:fld>
            <a:endParaRPr lang="en-US"/>
          </a:p>
        </p:txBody>
      </p:sp>
    </p:spTree>
    <p:extLst>
      <p:ext uri="{BB962C8B-B14F-4D97-AF65-F5344CB8AC3E}">
        <p14:creationId xmlns:p14="http://schemas.microsoft.com/office/powerpoint/2010/main" val="226386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smtClean="0">
                <a:solidFill>
                  <a:schemeClr val="tx1"/>
                </a:solidFill>
                <a:effectLst/>
                <a:latin typeface="+mn-lt"/>
                <a:ea typeface="+mn-ea"/>
                <a:cs typeface="+mn-cs"/>
              </a:rPr>
              <a:t>Use of one SASS day to support Principal by looking after WHS issues, </a:t>
            </a:r>
            <a:r>
              <a:rPr lang="en-US" sz="1200" b="0" i="0" kern="1200" dirty="0" err="1" smtClean="0">
                <a:solidFill>
                  <a:schemeClr val="tx1"/>
                </a:solidFill>
                <a:effectLst/>
                <a:latin typeface="+mn-lt"/>
                <a:ea typeface="+mn-ea"/>
                <a:cs typeface="+mn-cs"/>
              </a:rPr>
              <a:t>organising</a:t>
            </a:r>
            <a:r>
              <a:rPr lang="en-US" sz="1200" b="0" i="0" kern="1200" dirty="0" smtClean="0">
                <a:solidFill>
                  <a:schemeClr val="tx1"/>
                </a:solidFill>
                <a:effectLst/>
                <a:latin typeface="+mn-lt"/>
                <a:ea typeface="+mn-ea"/>
                <a:cs typeface="+mn-cs"/>
              </a:rPr>
              <a:t> compliance training and updating WHS Training records and the WHS folder, </a:t>
            </a:r>
            <a:r>
              <a:rPr lang="en-US" sz="1200" b="0" i="0" kern="1200" dirty="0" err="1" smtClean="0">
                <a:solidFill>
                  <a:schemeClr val="tx1"/>
                </a:solidFill>
                <a:effectLst/>
                <a:latin typeface="+mn-lt"/>
                <a:ea typeface="+mn-ea"/>
                <a:cs typeface="+mn-cs"/>
              </a:rPr>
              <a:t>organising</a:t>
            </a:r>
            <a:r>
              <a:rPr lang="en-US" sz="1200" b="0" i="0" kern="1200" dirty="0" smtClean="0">
                <a:solidFill>
                  <a:schemeClr val="tx1"/>
                </a:solidFill>
                <a:effectLst/>
                <a:latin typeface="+mn-lt"/>
                <a:ea typeface="+mn-ea"/>
                <a:cs typeface="+mn-cs"/>
              </a:rPr>
              <a:t> and preparing aspects of the newsletter, weekly staff bulletins, updating record cards</a:t>
            </a:r>
          </a:p>
          <a:p>
            <a:pPr fontAlgn="t"/>
            <a:r>
              <a:rPr lang="en-US" sz="1200" b="0" i="0" kern="1200" dirty="0" smtClean="0">
                <a:solidFill>
                  <a:schemeClr val="tx1"/>
                </a:solidFill>
                <a:effectLst/>
                <a:latin typeface="+mn-lt"/>
                <a:ea typeface="+mn-ea"/>
                <a:cs typeface="+mn-cs"/>
              </a:rPr>
              <a:t>4/5/2018 4:17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employed a SASS two days a week to assist me with my administrative workload.</a:t>
            </a:r>
          </a:p>
          <a:p>
            <a:pPr fontAlgn="t"/>
            <a:r>
              <a:rPr lang="en-US" sz="1200" b="0" i="0" kern="1200" dirty="0" smtClean="0">
                <a:solidFill>
                  <a:schemeClr val="tx1"/>
                </a:solidFill>
                <a:effectLst/>
                <a:latin typeface="+mn-lt"/>
                <a:ea typeface="+mn-ea"/>
                <a:cs typeface="+mn-cs"/>
              </a:rPr>
              <a:t>4/3/2018 8:47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Funds used to employ an additional Assistant Principal one day a week to work on school plan, policy and leadership support. Fantastic use of funds.</a:t>
            </a:r>
          </a:p>
          <a:p>
            <a:pPr fontAlgn="t"/>
            <a:r>
              <a:rPr lang="en-US" sz="1200" b="0" i="0" kern="1200" dirty="0" smtClean="0">
                <a:solidFill>
                  <a:schemeClr val="tx1"/>
                </a:solidFill>
                <a:effectLst/>
                <a:latin typeface="+mn-lt"/>
                <a:ea typeface="+mn-ea"/>
                <a:cs typeface="+mn-cs"/>
              </a:rPr>
              <a:t>4/2/2018 11:19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have a few hours a day for the sass staff person to complete paper work that the Principal would have to do, but we have also topped up the time with money from our RAM because our allocation wasn't enough.</a:t>
            </a:r>
          </a:p>
          <a:p>
            <a:pPr fontAlgn="t"/>
            <a:r>
              <a:rPr lang="en-US" sz="1200" b="0" i="0" kern="1200" dirty="0" smtClean="0">
                <a:solidFill>
                  <a:schemeClr val="tx1"/>
                </a:solidFill>
                <a:effectLst/>
                <a:latin typeface="+mn-lt"/>
                <a:ea typeface="+mn-ea"/>
                <a:cs typeface="+mn-cs"/>
              </a:rPr>
              <a:t>3/30/2018 1:05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Thank you? I'd like a response that matched or bettered the emerging work loads or a reduction in work load. Pretty sad that we are describing these funds as valuable. Juxtapose this monetary figure to our burgeoning accountability the scales do not balance. I don't want to be grateful for crumbs that make no significant impact. What needs to happen before we get some common sense?</a:t>
            </a:r>
          </a:p>
          <a:p>
            <a:pPr fontAlgn="t"/>
            <a:r>
              <a:rPr lang="en-US" sz="1200" b="0" i="0" kern="1200" dirty="0" smtClean="0">
                <a:solidFill>
                  <a:schemeClr val="tx1"/>
                </a:solidFill>
                <a:effectLst/>
                <a:latin typeface="+mn-lt"/>
                <a:ea typeface="+mn-ea"/>
                <a:cs typeface="+mn-cs"/>
              </a:rPr>
              <a:t>3/29/2018 7:13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I've employed a retired principal on a casual basis to help out with deadlines. I've also used some to release staff to complete tasks</a:t>
            </a:r>
          </a:p>
          <a:p>
            <a:pPr fontAlgn="t"/>
            <a:r>
              <a:rPr lang="en-US" sz="1200" b="0" i="0" kern="1200" dirty="0" smtClean="0">
                <a:solidFill>
                  <a:schemeClr val="tx1"/>
                </a:solidFill>
                <a:effectLst/>
                <a:latin typeface="+mn-lt"/>
                <a:ea typeface="+mn-ea"/>
                <a:cs typeface="+mn-cs"/>
              </a:rPr>
              <a:t>3/29/2018 5:01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 extra SAO days for administrative duties.</a:t>
            </a:r>
          </a:p>
          <a:p>
            <a:pPr fontAlgn="t"/>
            <a:r>
              <a:rPr lang="en-US" sz="1200" b="0" i="0" kern="1200" dirty="0" smtClean="0">
                <a:solidFill>
                  <a:schemeClr val="tx1"/>
                </a:solidFill>
                <a:effectLst/>
                <a:latin typeface="+mn-lt"/>
                <a:ea typeface="+mn-ea"/>
                <a:cs typeface="+mn-cs"/>
              </a:rPr>
              <a:t>3/29/2018 4:19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 bulk of the funds has been used to buy more SAO time to support my SAM in carrying out tasks in my place- AMU, Public Works, Trees, follow up from Fire Safety Compliance etc. It is allowing my 1.0 SAO to learn to run the very busy Office and us to provide PL and experience to upskill her to become SAM ready- succession planning. The smaller portion has provided some time for executive release to carry out WHS and NESA compliance/accreditation workload. This has allowed me to work collaboratively with Stage teams, Learning Support Teams and individual teachers in a structured and timetabled manner, no interruptions. I have a greater connection with individual needs, stage and school trends and linking them to data analysis. I have a significant number of new teachers this year and already I can see a greater openness, because of my weekly connections, to identifying "I need help/advice" (from me) being seen as the norm not the fear of 'I might be going to get in trouble'.</a:t>
            </a:r>
          </a:p>
          <a:p>
            <a:pPr fontAlgn="t"/>
            <a:r>
              <a:rPr lang="en-US" sz="1200" b="0" i="0" kern="1200" dirty="0" smtClean="0">
                <a:solidFill>
                  <a:schemeClr val="tx1"/>
                </a:solidFill>
                <a:effectLst/>
                <a:latin typeface="+mn-lt"/>
                <a:ea typeface="+mn-ea"/>
                <a:cs typeface="+mn-cs"/>
              </a:rPr>
              <a:t>3/29/2018 12:10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Am using in 2 capacities - regular SASS employed on fortnightly basis till end year. Release of executive to complete school related projects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SEF / ASR &amp; School Plan as needed.</a:t>
            </a:r>
          </a:p>
          <a:p>
            <a:pPr fontAlgn="t"/>
            <a:r>
              <a:rPr lang="en-US" sz="1200" b="0" i="0" kern="1200" dirty="0" smtClean="0">
                <a:solidFill>
                  <a:schemeClr val="tx1"/>
                </a:solidFill>
                <a:effectLst/>
                <a:latin typeface="+mn-lt"/>
                <a:ea typeface="+mn-ea"/>
                <a:cs typeface="+mn-cs"/>
              </a:rPr>
              <a:t>3/29/2018 10:44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SAM is released one day per week to assist the principal with school financial management.</a:t>
            </a:r>
          </a:p>
          <a:p>
            <a:pPr fontAlgn="t"/>
            <a:r>
              <a:rPr lang="en-US" sz="1200" b="0" i="0" kern="1200" dirty="0" smtClean="0">
                <a:solidFill>
                  <a:schemeClr val="tx1"/>
                </a:solidFill>
                <a:effectLst/>
                <a:latin typeface="+mn-lt"/>
                <a:ea typeface="+mn-ea"/>
                <a:cs typeface="+mn-cs"/>
              </a:rPr>
              <a:t>3/29/2018 9:32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Support provided for Relieving Principal from Principal on Leave without pay.</a:t>
            </a:r>
          </a:p>
          <a:p>
            <a:pPr fontAlgn="t"/>
            <a:r>
              <a:rPr lang="en-US" sz="1200" b="0" i="0" kern="1200" dirty="0" smtClean="0">
                <a:solidFill>
                  <a:schemeClr val="tx1"/>
                </a:solidFill>
                <a:effectLst/>
                <a:latin typeface="+mn-lt"/>
                <a:ea typeface="+mn-ea"/>
                <a:cs typeface="+mn-cs"/>
              </a:rPr>
              <a:t>3/29/2018 9:24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Additional SASS time and extra release for executive</a:t>
            </a:r>
          </a:p>
          <a:p>
            <a:pPr fontAlgn="t"/>
            <a:r>
              <a:rPr lang="en-US" sz="1200" b="0" i="0" kern="1200" dirty="0" smtClean="0">
                <a:solidFill>
                  <a:schemeClr val="tx1"/>
                </a:solidFill>
                <a:effectLst/>
                <a:latin typeface="+mn-lt"/>
                <a:ea typeface="+mn-ea"/>
                <a:cs typeface="+mn-cs"/>
              </a:rPr>
              <a:t>3/29/2018 8:07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Employed a SAO 2-3 </a:t>
            </a:r>
            <a:r>
              <a:rPr lang="en-US" sz="1200" b="0" i="0" kern="1200" dirty="0" err="1" smtClean="0">
                <a:solidFill>
                  <a:schemeClr val="tx1"/>
                </a:solidFill>
                <a:effectLst/>
                <a:latin typeface="+mn-lt"/>
                <a:ea typeface="+mn-ea"/>
                <a:cs typeface="+mn-cs"/>
              </a:rPr>
              <a:t>dpw</a:t>
            </a:r>
            <a:r>
              <a:rPr lang="en-US" sz="1200" b="0" i="0" kern="1200" dirty="0" smtClean="0">
                <a:solidFill>
                  <a:schemeClr val="tx1"/>
                </a:solidFill>
                <a:effectLst/>
                <a:latin typeface="+mn-lt"/>
                <a:ea typeface="+mn-ea"/>
                <a:cs typeface="+mn-cs"/>
              </a:rPr>
              <a:t> to assist with </a:t>
            </a:r>
            <a:r>
              <a:rPr lang="en-US" sz="1200" b="0" i="0" kern="1200" dirty="0" err="1" smtClean="0">
                <a:solidFill>
                  <a:schemeClr val="tx1"/>
                </a:solidFill>
                <a:effectLst/>
                <a:latin typeface="+mn-lt"/>
                <a:ea typeface="+mn-ea"/>
                <a:cs typeface="+mn-cs"/>
              </a:rPr>
              <a:t>MyPL</a:t>
            </a:r>
            <a:r>
              <a:rPr lang="en-US" sz="1200" b="0" i="0" kern="1200" dirty="0" smtClean="0">
                <a:solidFill>
                  <a:schemeClr val="tx1"/>
                </a:solidFill>
                <a:effectLst/>
                <a:latin typeface="+mn-lt"/>
                <a:ea typeface="+mn-ea"/>
                <a:cs typeface="+mn-cs"/>
              </a:rPr>
              <a:t>, Teacher pays, A-Z tool, WH&amp;S, School Report, School Plan and risk assessments, some school maintenance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quotes </a:t>
            </a:r>
            <a:r>
              <a:rPr lang="en-US" sz="1200" b="0" i="0" kern="1200" dirty="0" err="1" smtClean="0">
                <a:solidFill>
                  <a:schemeClr val="tx1"/>
                </a:solidFill>
                <a:effectLst/>
                <a:latin typeface="+mn-lt"/>
                <a:ea typeface="+mn-ea"/>
                <a:cs typeface="+mn-cs"/>
              </a:rPr>
              <a:t>etc</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3/29/2018 12:27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funding has saved my sanity! Thank you so much! The tasks I have now been able to allocate to office personnel has allowed to focus on the students - teaching and learning.</a:t>
            </a:r>
          </a:p>
          <a:p>
            <a:pPr fontAlgn="t"/>
            <a:r>
              <a:rPr lang="en-US" sz="1200" b="0" i="0" kern="1200" dirty="0" smtClean="0">
                <a:solidFill>
                  <a:schemeClr val="tx1"/>
                </a:solidFill>
                <a:effectLst/>
                <a:latin typeface="+mn-lt"/>
                <a:ea typeface="+mn-ea"/>
                <a:cs typeface="+mn-cs"/>
              </a:rPr>
              <a:t>3/29/2018 12:02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Put towards a Deputy Principal position.</a:t>
            </a:r>
          </a:p>
          <a:p>
            <a:pPr fontAlgn="t"/>
            <a:r>
              <a:rPr lang="en-US" sz="1200" b="0" i="0" kern="1200" dirty="0" smtClean="0">
                <a:solidFill>
                  <a:schemeClr val="tx1"/>
                </a:solidFill>
                <a:effectLst/>
                <a:latin typeface="+mn-lt"/>
                <a:ea typeface="+mn-ea"/>
                <a:cs typeface="+mn-cs"/>
              </a:rPr>
              <a:t>3/28/2018 8:55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release of AP off class one day to support me in my role.</a:t>
            </a:r>
          </a:p>
          <a:p>
            <a:pPr fontAlgn="t"/>
            <a:r>
              <a:rPr lang="en-US" sz="1200" b="0" i="0" kern="1200" dirty="0" smtClean="0">
                <a:solidFill>
                  <a:schemeClr val="tx1"/>
                </a:solidFill>
                <a:effectLst/>
                <a:latin typeface="+mn-lt"/>
                <a:ea typeface="+mn-ea"/>
                <a:cs typeface="+mn-cs"/>
              </a:rPr>
              <a:t>3/28/2018 5:43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employ a retired principal to work casually and support with compliance tasks such as WHS.</a:t>
            </a:r>
          </a:p>
          <a:p>
            <a:pPr fontAlgn="t"/>
            <a:r>
              <a:rPr lang="en-US" sz="1200" b="0" i="0" kern="1200" dirty="0" smtClean="0">
                <a:solidFill>
                  <a:schemeClr val="tx1"/>
                </a:solidFill>
                <a:effectLst/>
                <a:latin typeface="+mn-lt"/>
                <a:ea typeface="+mn-ea"/>
                <a:cs typeface="+mn-cs"/>
              </a:rPr>
              <a:t>3/28/2018 5:04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used the funds to ensure I had admin staff to assist in some admin tasks. I lost a day a week in the office due to having 449 students - this really needs to be addressed - 1 less student loses one full day in the office. I don't have any off class Exec so need support in office for admin. My funds would barely be enough to cover an Exec teacher to be released one day a week.</a:t>
            </a:r>
          </a:p>
          <a:p>
            <a:pPr fontAlgn="t"/>
            <a:r>
              <a:rPr lang="en-US" sz="1200" b="0" i="0" kern="1200" dirty="0" smtClean="0">
                <a:solidFill>
                  <a:schemeClr val="tx1"/>
                </a:solidFill>
                <a:effectLst/>
                <a:latin typeface="+mn-lt"/>
                <a:ea typeface="+mn-ea"/>
                <a:cs typeface="+mn-cs"/>
              </a:rPr>
              <a:t>3/28/2018 4:50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extra office person who assists with WHS and policy </a:t>
            </a:r>
            <a:r>
              <a:rPr lang="en-US" sz="1200" b="0" i="0" kern="1200" dirty="0" err="1" smtClean="0">
                <a:solidFill>
                  <a:schemeClr val="tx1"/>
                </a:solidFill>
                <a:effectLst/>
                <a:latin typeface="+mn-lt"/>
                <a:ea typeface="+mn-ea"/>
                <a:cs typeface="+mn-cs"/>
              </a:rPr>
              <a:t>implementatin</a:t>
            </a:r>
            <a:r>
              <a:rPr lang="en-US" sz="1200" b="0" i="0" kern="1200" dirty="0" smtClean="0">
                <a:solidFill>
                  <a:schemeClr val="tx1"/>
                </a:solidFill>
                <a:effectLst/>
                <a:latin typeface="+mn-lt"/>
                <a:ea typeface="+mn-ea"/>
                <a:cs typeface="+mn-cs"/>
              </a:rPr>
              <a:t> 2 days a week</a:t>
            </a:r>
          </a:p>
          <a:p>
            <a:pPr fontAlgn="t"/>
            <a:r>
              <a:rPr lang="en-US" sz="1200" b="0" i="0" kern="1200" dirty="0" smtClean="0">
                <a:solidFill>
                  <a:schemeClr val="tx1"/>
                </a:solidFill>
                <a:effectLst/>
                <a:latin typeface="+mn-lt"/>
                <a:ea typeface="+mn-ea"/>
                <a:cs typeface="+mn-cs"/>
              </a:rPr>
              <a:t>3/28/2018 4:39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have employed an extra member of SASS 3 days per week. It has been extremely beneficial for our school.</a:t>
            </a:r>
          </a:p>
          <a:p>
            <a:pPr fontAlgn="t"/>
            <a:r>
              <a:rPr lang="en-US" sz="1200" b="0" i="0" kern="1200" dirty="0" smtClean="0">
                <a:solidFill>
                  <a:schemeClr val="tx1"/>
                </a:solidFill>
                <a:effectLst/>
                <a:latin typeface="+mn-lt"/>
                <a:ea typeface="+mn-ea"/>
                <a:cs typeface="+mn-cs"/>
              </a:rPr>
              <a:t>3/28/2018 4:30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Funds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to buy an extra sass day in the office. I've tried to offload some tasks but it is most likely having the effect of helping the office staff cope with the LMBR tasks and undertake them without having to be paid so much overtime. I'm still working at having them pick up tasks that can lighten my workload but there's much that they are not able to pick up because of the skillset/experience/background understanding required...not because they don't wish to... It is a work in progress!</a:t>
            </a:r>
          </a:p>
          <a:p>
            <a:pPr fontAlgn="t"/>
            <a:r>
              <a:rPr lang="en-US" sz="1200" b="0" i="0" kern="1200" dirty="0" smtClean="0">
                <a:solidFill>
                  <a:schemeClr val="tx1"/>
                </a:solidFill>
                <a:effectLst/>
                <a:latin typeface="+mn-lt"/>
                <a:ea typeface="+mn-ea"/>
                <a:cs typeface="+mn-cs"/>
              </a:rPr>
              <a:t>3/28/2018 4:00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SASS staff member to take on some of my administrative tasks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WHS compliance, mandatory training register, website update</a:t>
            </a:r>
          </a:p>
          <a:p>
            <a:pPr fontAlgn="t"/>
            <a:r>
              <a:rPr lang="en-US" sz="1200" b="0" i="0" kern="1200" dirty="0" smtClean="0">
                <a:solidFill>
                  <a:schemeClr val="tx1"/>
                </a:solidFill>
                <a:effectLst/>
                <a:latin typeface="+mn-lt"/>
                <a:ea typeface="+mn-ea"/>
                <a:cs typeface="+mn-cs"/>
              </a:rPr>
              <a:t>3/28/2018 3:51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the DoE funds and supplemented with school funds to employ a Business manager, for one and a half days per week.</a:t>
            </a:r>
          </a:p>
          <a:p>
            <a:pPr fontAlgn="t"/>
            <a:r>
              <a:rPr lang="en-US" sz="1200" b="0" i="0" kern="1200" dirty="0" smtClean="0">
                <a:solidFill>
                  <a:schemeClr val="tx1"/>
                </a:solidFill>
                <a:effectLst/>
                <a:latin typeface="+mn-lt"/>
                <a:ea typeface="+mn-ea"/>
                <a:cs typeface="+mn-cs"/>
              </a:rPr>
              <a:t>3/28/2018 2:55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Employ an Arabic speaking SAO (she is only allocated .44 and used the money so she is full time. Much needed in my community.</a:t>
            </a:r>
          </a:p>
          <a:p>
            <a:pPr fontAlgn="t"/>
            <a:r>
              <a:rPr lang="en-US" sz="1200" b="0" i="0" kern="1200" dirty="0" smtClean="0">
                <a:solidFill>
                  <a:schemeClr val="tx1"/>
                </a:solidFill>
                <a:effectLst/>
                <a:latin typeface="+mn-lt"/>
                <a:ea typeface="+mn-ea"/>
                <a:cs typeface="+mn-cs"/>
              </a:rPr>
              <a:t>3/28/2018 2:55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this for extra SASS time so I can also give them some additional admin tasks to relieve some of my paperwork</a:t>
            </a:r>
          </a:p>
          <a:p>
            <a:pPr fontAlgn="t"/>
            <a:r>
              <a:rPr lang="en-US" sz="1200" b="0" i="0" kern="1200" dirty="0" smtClean="0">
                <a:solidFill>
                  <a:schemeClr val="tx1"/>
                </a:solidFill>
                <a:effectLst/>
                <a:latin typeface="+mn-lt"/>
                <a:ea typeface="+mn-ea"/>
                <a:cs typeface="+mn-cs"/>
              </a:rPr>
              <a:t>3/28/2018 1:44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is valuable time for executive staff to do tasks and free up some of my time. I give my executive a day off class a week, I also pay out of school funds a day a week for a DP, this has been absolutely valuable and we work together to get tasks done </a:t>
            </a:r>
            <a:r>
              <a:rPr lang="en-US" sz="1200" b="0" i="0" kern="1200" dirty="0" err="1" smtClean="0">
                <a:solidFill>
                  <a:schemeClr val="tx1"/>
                </a:solidFill>
                <a:effectLst/>
                <a:latin typeface="+mn-lt"/>
                <a:ea typeface="+mn-ea"/>
                <a:cs typeface="+mn-cs"/>
              </a:rPr>
              <a:t>ie</a:t>
            </a:r>
            <a:r>
              <a:rPr lang="en-US" sz="1200" b="0" i="0" kern="1200" dirty="0" smtClean="0">
                <a:solidFill>
                  <a:schemeClr val="tx1"/>
                </a:solidFill>
                <a:effectLst/>
                <a:latin typeface="+mn-lt"/>
                <a:ea typeface="+mn-ea"/>
                <a:cs typeface="+mn-cs"/>
              </a:rPr>
              <a:t> school plans, AR, A-Z policies etc. I have been considering to do this on a full time basis as I believe it is vital to unburdening my role and getting back to what is so important in schools.</a:t>
            </a:r>
          </a:p>
          <a:p>
            <a:pPr fontAlgn="t"/>
            <a:r>
              <a:rPr lang="en-US" sz="1200" b="0" i="0" kern="1200" dirty="0" smtClean="0">
                <a:solidFill>
                  <a:schemeClr val="tx1"/>
                </a:solidFill>
                <a:effectLst/>
                <a:latin typeface="+mn-lt"/>
                <a:ea typeface="+mn-ea"/>
                <a:cs typeface="+mn-cs"/>
              </a:rPr>
              <a:t>3/28/2018 1:26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2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Funding has been combined with other funds to release an executive full time. That executive assists me with reports etc.</a:t>
            </a:r>
          </a:p>
          <a:p>
            <a:pPr fontAlgn="t"/>
            <a:r>
              <a:rPr lang="en-US" sz="1200" b="0" i="0" kern="1200" dirty="0" smtClean="0">
                <a:solidFill>
                  <a:schemeClr val="tx1"/>
                </a:solidFill>
                <a:effectLst/>
                <a:latin typeface="+mn-lt"/>
                <a:ea typeface="+mn-ea"/>
                <a:cs typeface="+mn-cs"/>
              </a:rPr>
              <a:t>3/28/2018 1:14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SAM acting as business manager 1 day per week.</a:t>
            </a:r>
          </a:p>
          <a:p>
            <a:pPr fontAlgn="t"/>
            <a:r>
              <a:rPr lang="en-US" sz="1200" b="0" i="0" kern="1200" dirty="0" smtClean="0">
                <a:solidFill>
                  <a:schemeClr val="tx1"/>
                </a:solidFill>
                <a:effectLst/>
                <a:latin typeface="+mn-lt"/>
                <a:ea typeface="+mn-ea"/>
                <a:cs typeface="+mn-cs"/>
              </a:rPr>
              <a:t>3/28/2018 12:39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employed a SAO 1 day per week and she is working on the WHS self-assessment tool, A-Z Tool and all aspects of student health care plans, and other compliance processes.</a:t>
            </a:r>
          </a:p>
          <a:p>
            <a:pPr fontAlgn="t"/>
            <a:r>
              <a:rPr lang="en-US" sz="1200" b="0" i="0" kern="1200" dirty="0" smtClean="0">
                <a:solidFill>
                  <a:schemeClr val="tx1"/>
                </a:solidFill>
                <a:effectLst/>
                <a:latin typeface="+mn-lt"/>
                <a:ea typeface="+mn-ea"/>
                <a:cs typeface="+mn-cs"/>
              </a:rPr>
              <a:t>3/28/2018 11:36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Supplemented GA allocation. Currently work in a school that needs lots of maintenance which I often do myself when my normal GA is not rostered on. Nothing like unblocking toilets or burying dead possums in a shirt and tie!</a:t>
            </a:r>
          </a:p>
          <a:p>
            <a:pPr fontAlgn="t"/>
            <a:r>
              <a:rPr lang="en-US" sz="1200" b="0" i="0" kern="1200" dirty="0" smtClean="0">
                <a:solidFill>
                  <a:schemeClr val="tx1"/>
                </a:solidFill>
                <a:effectLst/>
                <a:latin typeface="+mn-lt"/>
                <a:ea typeface="+mn-ea"/>
                <a:cs typeface="+mn-cs"/>
              </a:rPr>
              <a:t>3/28/2018 11:19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Release of SAM to concentrate on financial matters.</a:t>
            </a:r>
          </a:p>
          <a:p>
            <a:pPr fontAlgn="t"/>
            <a:r>
              <a:rPr lang="en-US" sz="1200" b="0" i="0" kern="1200" dirty="0" smtClean="0">
                <a:solidFill>
                  <a:schemeClr val="tx1"/>
                </a:solidFill>
                <a:effectLst/>
                <a:latin typeface="+mn-lt"/>
                <a:ea typeface="+mn-ea"/>
                <a:cs typeface="+mn-cs"/>
              </a:rPr>
              <a:t>3/28/2018 11:11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 amount our school received allows for an </a:t>
            </a:r>
            <a:r>
              <a:rPr lang="en-US" sz="1200" b="0" i="0" kern="1200" dirty="0" err="1" smtClean="0">
                <a:solidFill>
                  <a:schemeClr val="tx1"/>
                </a:solidFill>
                <a:effectLst/>
                <a:latin typeface="+mn-lt"/>
                <a:ea typeface="+mn-ea"/>
                <a:cs typeface="+mn-cs"/>
              </a:rPr>
              <a:t>addtional</a:t>
            </a:r>
            <a:r>
              <a:rPr lang="en-US" sz="1200" b="0" i="0" kern="1200" dirty="0" smtClean="0">
                <a:solidFill>
                  <a:schemeClr val="tx1"/>
                </a:solidFill>
                <a:effectLst/>
                <a:latin typeface="+mn-lt"/>
                <a:ea typeface="+mn-ea"/>
                <a:cs typeface="+mn-cs"/>
              </a:rPr>
              <a:t> executive 1 day per week - still </a:t>
            </a:r>
            <a:r>
              <a:rPr lang="en-US" sz="1200" b="0" i="0" kern="1200" dirty="0" err="1" smtClean="0">
                <a:solidFill>
                  <a:schemeClr val="tx1"/>
                </a:solidFill>
                <a:effectLst/>
                <a:latin typeface="+mn-lt"/>
                <a:ea typeface="+mn-ea"/>
                <a:cs typeface="+mn-cs"/>
              </a:rPr>
              <a:t>nowehere</a:t>
            </a:r>
            <a:r>
              <a:rPr lang="en-US" sz="1200" b="0" i="0" kern="1200" dirty="0" smtClean="0">
                <a:solidFill>
                  <a:schemeClr val="tx1"/>
                </a:solidFill>
                <a:effectLst/>
                <a:latin typeface="+mn-lt"/>
                <a:ea typeface="+mn-ea"/>
                <a:cs typeface="+mn-cs"/>
              </a:rPr>
              <a:t> enough in an SSP!</a:t>
            </a:r>
          </a:p>
          <a:p>
            <a:pPr fontAlgn="t"/>
            <a:r>
              <a:rPr lang="en-US" sz="1200" b="0" i="0" kern="1200" dirty="0" smtClean="0">
                <a:solidFill>
                  <a:schemeClr val="tx1"/>
                </a:solidFill>
                <a:effectLst/>
                <a:latin typeface="+mn-lt"/>
                <a:ea typeface="+mn-ea"/>
                <a:cs typeface="+mn-cs"/>
              </a:rPr>
              <a:t>3/28/2018 10:51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Mixture of additional SASS and relief for exec staff</a:t>
            </a:r>
          </a:p>
          <a:p>
            <a:pPr fontAlgn="t"/>
            <a:r>
              <a:rPr lang="en-US" sz="1200" b="0" i="0" kern="1200" dirty="0" smtClean="0">
                <a:solidFill>
                  <a:schemeClr val="tx1"/>
                </a:solidFill>
                <a:effectLst/>
                <a:latin typeface="+mn-lt"/>
                <a:ea typeface="+mn-ea"/>
                <a:cs typeface="+mn-cs"/>
              </a:rPr>
              <a:t>3/28/2018 10:43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would really like to employ a business manager but at this stage I can't afford one. The extra funds were handy to give my SAOs some extra time but I eventually will look at employing a Business manager.</a:t>
            </a:r>
          </a:p>
          <a:p>
            <a:pPr fontAlgn="t"/>
            <a:r>
              <a:rPr lang="en-US" sz="1200" b="0" i="0" kern="1200" dirty="0" smtClean="0">
                <a:solidFill>
                  <a:schemeClr val="tx1"/>
                </a:solidFill>
                <a:effectLst/>
                <a:latin typeface="+mn-lt"/>
                <a:ea typeface="+mn-ea"/>
                <a:cs typeface="+mn-cs"/>
              </a:rPr>
              <a:t>3/28/2018 10:39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 funding should be increased to enable all schools to employ a business manager at least 3 days per week. Additional support from directors are not the solution to issues faced at a school operational level.</a:t>
            </a:r>
          </a:p>
          <a:p>
            <a:pPr fontAlgn="t"/>
            <a:r>
              <a:rPr lang="en-US" sz="1200" b="0" i="0" kern="1200" dirty="0" smtClean="0">
                <a:solidFill>
                  <a:schemeClr val="tx1"/>
                </a:solidFill>
                <a:effectLst/>
                <a:latin typeface="+mn-lt"/>
                <a:ea typeface="+mn-ea"/>
                <a:cs typeface="+mn-cs"/>
              </a:rPr>
              <a:t>3/28/2018 10:37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Additional SASS time was purchased to assist with Health &amp; Safety and compliance tasks.</a:t>
            </a:r>
          </a:p>
          <a:p>
            <a:pPr fontAlgn="t"/>
            <a:r>
              <a:rPr lang="en-US" sz="1200" b="0" i="0" kern="1200" dirty="0" smtClean="0">
                <a:solidFill>
                  <a:schemeClr val="tx1"/>
                </a:solidFill>
                <a:effectLst/>
                <a:latin typeface="+mn-lt"/>
                <a:ea typeface="+mn-ea"/>
                <a:cs typeface="+mn-cs"/>
              </a:rPr>
              <a:t>3/28/2018 10:36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3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 school's administration manager is provided with additional time each week to undertake specific managerial tasks which was previously done by the principal, including managing H&amp;S, some assets. This additional support is working well in our context and I would welcome even more time which can be provided for the school's SAM to dedicate to non-educational tasks so the principal can allocate more time to educational tasks.</a:t>
            </a:r>
          </a:p>
          <a:p>
            <a:pPr fontAlgn="t"/>
            <a:r>
              <a:rPr lang="en-US" sz="1200" b="0" i="0" kern="1200" dirty="0" smtClean="0">
                <a:solidFill>
                  <a:schemeClr val="tx1"/>
                </a:solidFill>
                <a:effectLst/>
                <a:latin typeface="+mn-lt"/>
                <a:ea typeface="+mn-ea"/>
                <a:cs typeface="+mn-cs"/>
              </a:rPr>
              <a:t>3/28/2018 10:33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Also additional SASS time</a:t>
            </a:r>
          </a:p>
          <a:p>
            <a:pPr fontAlgn="t"/>
            <a:r>
              <a:rPr lang="en-US" sz="1200" b="0" i="0" kern="1200" dirty="0" smtClean="0">
                <a:solidFill>
                  <a:schemeClr val="tx1"/>
                </a:solidFill>
                <a:effectLst/>
                <a:latin typeface="+mn-lt"/>
                <a:ea typeface="+mn-ea"/>
                <a:cs typeface="+mn-cs"/>
              </a:rPr>
              <a:t>3/28/2018 10:07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err="1" smtClean="0">
                <a:solidFill>
                  <a:schemeClr val="tx1"/>
                </a:solidFill>
                <a:effectLst/>
                <a:latin typeface="+mn-lt"/>
                <a:ea typeface="+mn-ea"/>
                <a:cs typeface="+mn-cs"/>
              </a:rPr>
              <a:t>Ths</a:t>
            </a:r>
            <a:r>
              <a:rPr lang="en-US" sz="1200" b="0" i="0" kern="1200" dirty="0" smtClean="0">
                <a:solidFill>
                  <a:schemeClr val="tx1"/>
                </a:solidFill>
                <a:effectLst/>
                <a:latin typeface="+mn-lt"/>
                <a:ea typeface="+mn-ea"/>
                <a:cs typeface="+mn-cs"/>
              </a:rPr>
              <a:t> $$$ allocated to my school were sufficient to allow , when combined with QTSS funds, for each AP to receive a day's release to work with staff on their professional development.</a:t>
            </a:r>
          </a:p>
          <a:p>
            <a:pPr fontAlgn="t"/>
            <a:r>
              <a:rPr lang="en-US" sz="1200" b="0" i="0" kern="1200" dirty="0" smtClean="0">
                <a:solidFill>
                  <a:schemeClr val="tx1"/>
                </a:solidFill>
                <a:effectLst/>
                <a:latin typeface="+mn-lt"/>
                <a:ea typeface="+mn-ea"/>
                <a:cs typeface="+mn-cs"/>
              </a:rPr>
              <a:t>3/28/2018 10:04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Not enough funds for a BM so used time to release a very competent SAM to follow up some aspects of admin management. SAMs are definitely well underpaid for what we are expecting of them though.</a:t>
            </a:r>
          </a:p>
          <a:p>
            <a:pPr fontAlgn="t"/>
            <a:r>
              <a:rPr lang="en-US" sz="1200" b="0" i="0" kern="1200" dirty="0" smtClean="0">
                <a:solidFill>
                  <a:schemeClr val="tx1"/>
                </a:solidFill>
                <a:effectLst/>
                <a:latin typeface="+mn-lt"/>
                <a:ea typeface="+mn-ea"/>
                <a:cs typeface="+mn-cs"/>
              </a:rPr>
              <a:t>3/28/2018 9:56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Facilitating non-teaching status for 1 of 3 APs on a yearly cycle.</a:t>
            </a:r>
          </a:p>
          <a:p>
            <a:pPr fontAlgn="t"/>
            <a:r>
              <a:rPr lang="en-US" sz="1200" b="0" i="0" kern="1200" dirty="0" smtClean="0">
                <a:solidFill>
                  <a:schemeClr val="tx1"/>
                </a:solidFill>
                <a:effectLst/>
                <a:latin typeface="+mn-lt"/>
                <a:ea typeface="+mn-ea"/>
                <a:cs typeface="+mn-cs"/>
              </a:rPr>
              <a:t>3/28/2018 9:50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 combination of executive release and SASS employment and support. As a P2 and no Deputy this money will not be used to lighten the workload but to improve initiative's and programs for the students by developing leadership in the school by releasing executives which hopefully in return will benefit everyone and achieve higher level outcomes for all.</a:t>
            </a:r>
          </a:p>
          <a:p>
            <a:pPr fontAlgn="t"/>
            <a:r>
              <a:rPr lang="en-US" sz="1200" b="0" i="0" kern="1200" dirty="0" smtClean="0">
                <a:solidFill>
                  <a:schemeClr val="tx1"/>
                </a:solidFill>
                <a:effectLst/>
                <a:latin typeface="+mn-lt"/>
                <a:ea typeface="+mn-ea"/>
                <a:cs typeface="+mn-cs"/>
              </a:rPr>
              <a:t>3/28/2018 9:42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Using these funds for an extra SASS day over a period of weeks this year allows some admin tasks to be performed by SASS instead of myself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liaising with Assets Management personnel</a:t>
            </a:r>
          </a:p>
          <a:p>
            <a:pPr fontAlgn="t"/>
            <a:r>
              <a:rPr lang="en-US" sz="1200" b="0" i="0" kern="1200" dirty="0" smtClean="0">
                <a:solidFill>
                  <a:schemeClr val="tx1"/>
                </a:solidFill>
                <a:effectLst/>
                <a:latin typeface="+mn-lt"/>
                <a:ea typeface="+mn-ea"/>
                <a:cs typeface="+mn-cs"/>
              </a:rPr>
              <a:t>3/28/2018 9:40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used the funds for extra SAO time as well as time to cover my SAM and permanent SAOs when they have an </a:t>
            </a:r>
            <a:r>
              <a:rPr lang="en-US" sz="1200" b="0" i="0" kern="1200" dirty="0" err="1" smtClean="0">
                <a:solidFill>
                  <a:schemeClr val="tx1"/>
                </a:solidFill>
                <a:effectLst/>
                <a:latin typeface="+mn-lt"/>
                <a:ea typeface="+mn-ea"/>
                <a:cs typeface="+mn-cs"/>
              </a:rPr>
              <a:t>occassional</a:t>
            </a:r>
            <a:r>
              <a:rPr lang="en-US" sz="1200" b="0" i="0" kern="1200" dirty="0" smtClean="0">
                <a:solidFill>
                  <a:schemeClr val="tx1"/>
                </a:solidFill>
                <a:effectLst/>
                <a:latin typeface="+mn-lt"/>
                <a:ea typeface="+mn-ea"/>
                <a:cs typeface="+mn-cs"/>
              </a:rPr>
              <a:t> day off in lieu of the many extra hours they work to try to keep on top of their workload. My SAM went to the SAM conference yesterday and said the women at her table were depressed with the news of more work being included in the DOE expectations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the details of parent volunteers needing to be entered onto ECPC each TERM plus copies taken and stored - so more paperwork. The union rep seemed oblivious to what was being asked of them and how it added another task to their workload.</a:t>
            </a:r>
          </a:p>
          <a:p>
            <a:pPr fontAlgn="t"/>
            <a:r>
              <a:rPr lang="en-US" sz="1200" b="0" i="0" kern="1200" dirty="0" smtClean="0">
                <a:solidFill>
                  <a:schemeClr val="tx1"/>
                </a:solidFill>
                <a:effectLst/>
                <a:latin typeface="+mn-lt"/>
                <a:ea typeface="+mn-ea"/>
                <a:cs typeface="+mn-cs"/>
              </a:rPr>
              <a:t>3/28/2018 9:30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employed two of my part time SAOs 1 day extra each. So far they have checked currency of health care Plans, expiry dates on epi pens and asthma inhalers, documented and communicated court orders and AVOs to staff, </a:t>
            </a:r>
            <a:r>
              <a:rPr lang="en-US" sz="1200" b="0" i="0" kern="1200" dirty="0" err="1" smtClean="0">
                <a:solidFill>
                  <a:schemeClr val="tx1"/>
                </a:solidFill>
                <a:effectLst/>
                <a:latin typeface="+mn-lt"/>
                <a:ea typeface="+mn-ea"/>
                <a:cs typeface="+mn-cs"/>
              </a:rPr>
              <a:t>Yr</a:t>
            </a:r>
            <a:r>
              <a:rPr lang="en-US" sz="1200" b="0" i="0" kern="1200" dirty="0" smtClean="0">
                <a:solidFill>
                  <a:schemeClr val="tx1"/>
                </a:solidFill>
                <a:effectLst/>
                <a:latin typeface="+mn-lt"/>
                <a:ea typeface="+mn-ea"/>
                <a:cs typeface="+mn-cs"/>
              </a:rPr>
              <a:t> 6-7 admin, input onto FM Web for maintenance, among other things. They will also be working on compliance - WHS, My PL, NCCD and all the other acronyms.</a:t>
            </a:r>
          </a:p>
          <a:p>
            <a:pPr fontAlgn="t"/>
            <a:r>
              <a:rPr lang="en-US" sz="1200" b="0" i="0" kern="1200" dirty="0" smtClean="0">
                <a:solidFill>
                  <a:schemeClr val="tx1"/>
                </a:solidFill>
                <a:effectLst/>
                <a:latin typeface="+mn-lt"/>
                <a:ea typeface="+mn-ea"/>
                <a:cs typeface="+mn-cs"/>
              </a:rPr>
              <a:t>3/28/2018 9:18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used the Principal Support funds to supply additional SASS staff in the office to assist with administration of WWCC and Health/medical information. I have also used this time to release executive staff and teaching staff for roles, such as website update and monitoring, WHS, annual report, AZT etc.</a:t>
            </a:r>
          </a:p>
          <a:p>
            <a:pPr fontAlgn="t"/>
            <a:r>
              <a:rPr lang="en-US" sz="1200" b="0" i="0" kern="1200" dirty="0" smtClean="0">
                <a:solidFill>
                  <a:schemeClr val="tx1"/>
                </a:solidFill>
                <a:effectLst/>
                <a:latin typeface="+mn-lt"/>
                <a:ea typeface="+mn-ea"/>
                <a:cs typeface="+mn-cs"/>
              </a:rPr>
              <a:t>3/28/2018 8:27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4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Though unfortunately we haven't found a real distinction between things that just have to get done and things that have to get done, which specifically reduce my workload and admin.</a:t>
            </a:r>
          </a:p>
          <a:p>
            <a:pPr fontAlgn="t"/>
            <a:r>
              <a:rPr lang="en-US" sz="1200" b="0" i="0" kern="1200" dirty="0" smtClean="0">
                <a:solidFill>
                  <a:schemeClr val="tx1"/>
                </a:solidFill>
                <a:effectLst/>
                <a:latin typeface="+mn-lt"/>
                <a:ea typeface="+mn-ea"/>
                <a:cs typeface="+mn-cs"/>
              </a:rPr>
              <a:t>3/28/2018 8:26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is due to the fact that SAP has caused a huge amount of stress and doubling up on SASS, it has meant that jobs that were able to be done in 5 minutes now take 30 minutes minimum, It means that instead of me supporting them by picking up additional roles I can gain some of my own time back and still get the jobs that I need to run the school completed, because the systems that are put in don't work correctly before they are put into schools and the amount of money given for the size of the school meant it would have the most impact on SASS.</a:t>
            </a:r>
          </a:p>
          <a:p>
            <a:pPr fontAlgn="t"/>
            <a:r>
              <a:rPr lang="en-US" sz="1200" b="0" i="0" kern="1200" dirty="0" smtClean="0">
                <a:solidFill>
                  <a:schemeClr val="tx1"/>
                </a:solidFill>
                <a:effectLst/>
                <a:latin typeface="+mn-lt"/>
                <a:ea typeface="+mn-ea"/>
                <a:cs typeface="+mn-cs"/>
              </a:rPr>
              <a:t>3/28/2018 8:24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Working 1 day a week to support myself and SAM</a:t>
            </a:r>
          </a:p>
          <a:p>
            <a:pPr fontAlgn="t"/>
            <a:r>
              <a:rPr lang="en-US" sz="1200" b="0" i="0" kern="1200" dirty="0" smtClean="0">
                <a:solidFill>
                  <a:schemeClr val="tx1"/>
                </a:solidFill>
                <a:effectLst/>
                <a:latin typeface="+mn-lt"/>
                <a:ea typeface="+mn-ea"/>
                <a:cs typeface="+mn-cs"/>
              </a:rPr>
              <a:t>3/28/2018 8:24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Employed support across two schools to support both Principals.</a:t>
            </a:r>
          </a:p>
          <a:p>
            <a:pPr fontAlgn="t"/>
            <a:r>
              <a:rPr lang="en-US" sz="1200" b="0" i="0" kern="1200" dirty="0" smtClean="0">
                <a:solidFill>
                  <a:schemeClr val="tx1"/>
                </a:solidFill>
                <a:effectLst/>
                <a:latin typeface="+mn-lt"/>
                <a:ea typeface="+mn-ea"/>
                <a:cs typeface="+mn-cs"/>
              </a:rPr>
              <a:t>3/28/2018 8:23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training SASS staff to manage WHS and compliances such as PL, permission to travel, data input.</a:t>
            </a:r>
          </a:p>
          <a:p>
            <a:pPr fontAlgn="t"/>
            <a:r>
              <a:rPr lang="en-US" sz="1200" b="0" i="0" kern="1200" dirty="0" smtClean="0">
                <a:solidFill>
                  <a:schemeClr val="tx1"/>
                </a:solidFill>
                <a:effectLst/>
                <a:latin typeface="+mn-lt"/>
                <a:ea typeface="+mn-ea"/>
                <a:cs typeface="+mn-cs"/>
              </a:rPr>
              <a:t>3/28/2018 8:22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Smaller school that have a teaching principal or no deputy principal should get greater funding. Large school that already have a deputy or in fact TWO deputies off class as well as a principal off class get more funding! This is crazy. Basing the funding on student numbers is not equitable. Schools that have teaching principals or not deputy have the same amount of administration work - school plan, tree reports, ASR, AFS, WHS admin </a:t>
            </a:r>
            <a:r>
              <a:rPr lang="en-US" sz="1200" b="0" i="0" kern="1200" dirty="0" err="1" smtClean="0">
                <a:solidFill>
                  <a:schemeClr val="tx1"/>
                </a:solidFill>
                <a:effectLst/>
                <a:latin typeface="+mn-lt"/>
                <a:ea typeface="+mn-ea"/>
                <a:cs typeface="+mn-cs"/>
              </a:rPr>
              <a:t>etc</a:t>
            </a:r>
            <a:r>
              <a:rPr lang="en-US" sz="1200" b="0" i="0" kern="1200" dirty="0" smtClean="0">
                <a:solidFill>
                  <a:schemeClr val="tx1"/>
                </a:solidFill>
                <a:effectLst/>
                <a:latin typeface="+mn-lt"/>
                <a:ea typeface="+mn-ea"/>
                <a:cs typeface="+mn-cs"/>
              </a:rPr>
              <a:t> but less support (no DP) and less funds. I have funds these funds beneficial so far. I use them mainly so I can release an exec staff when I attend Principal network meetings &amp; PPA meetings. this means I can go to these meeting without being interrupted all day by school needs. I also use the funds so my exec team can meet one day a term for ongoing planning and review of school goals.</a:t>
            </a:r>
          </a:p>
          <a:p>
            <a:pPr fontAlgn="t"/>
            <a:r>
              <a:rPr lang="en-US" sz="1200" b="0" i="0" kern="1200" dirty="0" smtClean="0">
                <a:solidFill>
                  <a:schemeClr val="tx1"/>
                </a:solidFill>
                <a:effectLst/>
                <a:latin typeface="+mn-lt"/>
                <a:ea typeface="+mn-ea"/>
                <a:cs typeface="+mn-cs"/>
              </a:rPr>
              <a:t>3/28/2018 8:18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Paying for an extra AP who can deal with wellbeing and </a:t>
            </a:r>
            <a:r>
              <a:rPr lang="en-US" sz="1200" b="0" i="0" kern="1200" dirty="0" err="1" smtClean="0">
                <a:solidFill>
                  <a:schemeClr val="tx1"/>
                </a:solidFill>
                <a:effectLst/>
                <a:latin typeface="+mn-lt"/>
                <a:ea typeface="+mn-ea"/>
                <a:cs typeface="+mn-cs"/>
              </a:rPr>
              <a:t>behaviour</a:t>
            </a:r>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3/28/2018 8:06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use my SASS staff member for additional administrative tasks, including WHS management of documentation and updates and attendance monitoring as examples.</a:t>
            </a:r>
          </a:p>
          <a:p>
            <a:pPr fontAlgn="t"/>
            <a:r>
              <a:rPr lang="en-US" sz="1200" b="0" i="0" kern="1200" dirty="0" smtClean="0">
                <a:solidFill>
                  <a:schemeClr val="tx1"/>
                </a:solidFill>
                <a:effectLst/>
                <a:latin typeface="+mn-lt"/>
                <a:ea typeface="+mn-ea"/>
                <a:cs typeface="+mn-cs"/>
              </a:rPr>
              <a:t>3/28/2018 8:04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Not enough funding provided. It really has made no difference to the workload. The fact that now principals are expected to be Instructional Leaders and working consistently with teachers in classrooms on top of the workload demands of MANAGING and leading a school is outrageous. Particularly in a complex school! ALL schools need a business manager be it part, or full-time and ALL schools need a full-time Instructional Leader or more depending on size. The statistics regarding the health and wellbeing of principals needs to focused on more seriously and the outcomes addressed.</a:t>
            </a:r>
          </a:p>
          <a:p>
            <a:pPr fontAlgn="t"/>
            <a:r>
              <a:rPr lang="en-US" sz="1200" b="0" i="0" kern="1200" dirty="0" smtClean="0">
                <a:solidFill>
                  <a:schemeClr val="tx1"/>
                </a:solidFill>
                <a:effectLst/>
                <a:latin typeface="+mn-lt"/>
                <a:ea typeface="+mn-ea"/>
                <a:cs typeface="+mn-cs"/>
              </a:rPr>
              <a:t>3/28/2018 8:02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Although SASS was the easiest option, there's only so much of my work that I can delegate to them. I would prefer more executive </a:t>
            </a:r>
            <a:r>
              <a:rPr lang="en-US" sz="1200" b="0" i="0" kern="1200" dirty="0" err="1" smtClean="0">
                <a:solidFill>
                  <a:schemeClr val="tx1"/>
                </a:solidFill>
                <a:effectLst/>
                <a:latin typeface="+mn-lt"/>
                <a:ea typeface="+mn-ea"/>
                <a:cs typeface="+mn-cs"/>
              </a:rPr>
              <a:t>asistance</a:t>
            </a:r>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3/28/2018 7:59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5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Due to staffing issues in the school this year (awaiting replacement of SAM, SAO reluctantly relieving) I have been unable to use funds to date. HR have not yet moved on replacement nor advised I can proceed despite vacancy occurring at end of 2017. Would normally have used on SASS</a:t>
            </a:r>
          </a:p>
          <a:p>
            <a:pPr fontAlgn="t"/>
            <a:r>
              <a:rPr lang="en-US" sz="1200" b="0" i="0" kern="1200" dirty="0" smtClean="0">
                <a:solidFill>
                  <a:schemeClr val="tx1"/>
                </a:solidFill>
                <a:effectLst/>
                <a:latin typeface="+mn-lt"/>
                <a:ea typeface="+mn-ea"/>
                <a:cs typeface="+mn-cs"/>
              </a:rPr>
              <a:t>3/28/2018 7:58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My school is a split site primary school with 2 campuses and the principal support and additional school funds goes to extra SAO and GA due to running 2 offices and maintaining two campuses with virtually no recognition or </a:t>
            </a:r>
            <a:r>
              <a:rPr lang="en-US" sz="1200" b="0" i="0" kern="1200" dirty="0" err="1" smtClean="0">
                <a:solidFill>
                  <a:schemeClr val="tx1"/>
                </a:solidFill>
                <a:effectLst/>
                <a:latin typeface="+mn-lt"/>
                <a:ea typeface="+mn-ea"/>
                <a:cs typeface="+mn-cs"/>
              </a:rPr>
              <a:t>suport</a:t>
            </a:r>
            <a:r>
              <a:rPr lang="en-US" sz="1200" b="0" i="0" kern="1200" dirty="0" smtClean="0">
                <a:solidFill>
                  <a:schemeClr val="tx1"/>
                </a:solidFill>
                <a:effectLst/>
                <a:latin typeface="+mn-lt"/>
                <a:ea typeface="+mn-ea"/>
                <a:cs typeface="+mn-cs"/>
              </a:rPr>
              <a:t> from D of E. This is unequitable when </a:t>
            </a:r>
            <a:r>
              <a:rPr lang="en-US" sz="1200" b="0" i="0" kern="1200" dirty="0" err="1" smtClean="0">
                <a:solidFill>
                  <a:schemeClr val="tx1"/>
                </a:solidFill>
                <a:effectLst/>
                <a:latin typeface="+mn-lt"/>
                <a:ea typeface="+mn-ea"/>
                <a:cs typeface="+mn-cs"/>
              </a:rPr>
              <a:t>multicampus</a:t>
            </a:r>
            <a:r>
              <a:rPr lang="en-US" sz="1200" b="0" i="0" kern="1200" dirty="0" smtClean="0">
                <a:solidFill>
                  <a:schemeClr val="tx1"/>
                </a:solidFill>
                <a:effectLst/>
                <a:latin typeface="+mn-lt"/>
                <a:ea typeface="+mn-ea"/>
                <a:cs typeface="+mn-cs"/>
              </a:rPr>
              <a:t> secondary schools get additional staff and principal. The principal support has not supported me in getting my job done in any way as it has simply gone to make up the shortfall in having two campuses.</a:t>
            </a:r>
          </a:p>
          <a:p>
            <a:pPr fontAlgn="t"/>
            <a:r>
              <a:rPr lang="en-US" sz="1200" b="0" i="0" kern="1200" dirty="0" smtClean="0">
                <a:solidFill>
                  <a:schemeClr val="tx1"/>
                </a:solidFill>
                <a:effectLst/>
                <a:latin typeface="+mn-lt"/>
                <a:ea typeface="+mn-ea"/>
                <a:cs typeface="+mn-cs"/>
              </a:rPr>
              <a:t>3/28/2018 7:56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Although I made the decision to employ a SASS to do additional compliance work, it would have been better to release an executive member who had more policy knowledge. Unfortunately there was not enough money to do so.</a:t>
            </a:r>
          </a:p>
          <a:p>
            <a:pPr fontAlgn="t"/>
            <a:r>
              <a:rPr lang="en-US" sz="1200" b="0" i="0" kern="1200" dirty="0" smtClean="0">
                <a:solidFill>
                  <a:schemeClr val="tx1"/>
                </a:solidFill>
                <a:effectLst/>
                <a:latin typeface="+mn-lt"/>
                <a:ea typeface="+mn-ea"/>
                <a:cs typeface="+mn-cs"/>
              </a:rPr>
              <a:t>3/28/2018 7:50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Not just Release - also some SASS</a:t>
            </a:r>
          </a:p>
          <a:p>
            <a:pPr fontAlgn="t"/>
            <a:r>
              <a:rPr lang="en-US" sz="1200" b="0" i="0" kern="1200" dirty="0" smtClean="0">
                <a:solidFill>
                  <a:schemeClr val="tx1"/>
                </a:solidFill>
                <a:effectLst/>
                <a:latin typeface="+mn-lt"/>
                <a:ea typeface="+mn-ea"/>
                <a:cs typeface="+mn-cs"/>
              </a:rPr>
              <a:t>3/28/2018 7:42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Have a pool - using it to employ my GA more so I am not dealing with pool issues - only have a GA 2 days a week Also use some for office staff - routine things like typing minutes, doing pays for ASTP. All low level, time consuming things I had no one else to use to to them, freeing me up for ... working in educational things!</a:t>
            </a:r>
          </a:p>
          <a:p>
            <a:pPr fontAlgn="t"/>
            <a:r>
              <a:rPr lang="en-US" sz="1200" b="0" i="0" kern="1200" dirty="0" smtClean="0">
                <a:solidFill>
                  <a:schemeClr val="tx1"/>
                </a:solidFill>
                <a:effectLst/>
                <a:latin typeface="+mn-lt"/>
                <a:ea typeface="+mn-ea"/>
                <a:cs typeface="+mn-cs"/>
              </a:rPr>
              <a:t>3/28/2018 7:35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err="1" smtClean="0">
                <a:solidFill>
                  <a:schemeClr val="tx1"/>
                </a:solidFill>
                <a:effectLst/>
                <a:latin typeface="+mn-lt"/>
                <a:ea typeface="+mn-ea"/>
                <a:cs typeface="+mn-cs"/>
              </a:rPr>
              <a:t>Focussing</a:t>
            </a:r>
            <a:r>
              <a:rPr lang="en-US" sz="1200" b="0" i="0" kern="1200" dirty="0" smtClean="0">
                <a:solidFill>
                  <a:schemeClr val="tx1"/>
                </a:solidFill>
                <a:effectLst/>
                <a:latin typeface="+mn-lt"/>
                <a:ea typeface="+mn-ea"/>
                <a:cs typeface="+mn-cs"/>
              </a:rPr>
              <a:t> on getting our WH&amp;S processes and procedures up to scratch. Been fantastic</a:t>
            </a:r>
          </a:p>
          <a:p>
            <a:pPr fontAlgn="t"/>
            <a:r>
              <a:rPr lang="en-US" sz="1200" b="0" i="0" kern="1200" dirty="0" smtClean="0">
                <a:solidFill>
                  <a:schemeClr val="tx1"/>
                </a:solidFill>
                <a:effectLst/>
                <a:latin typeface="+mn-lt"/>
                <a:ea typeface="+mn-ea"/>
                <a:cs typeface="+mn-cs"/>
              </a:rPr>
              <a:t>3/28/2018 7:31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Hasn’t really resulted in a reduced workload. Still doing most of the same things myself.</a:t>
            </a:r>
          </a:p>
          <a:p>
            <a:pPr fontAlgn="t"/>
            <a:r>
              <a:rPr lang="en-US" sz="1200" b="0" i="0" kern="1200" dirty="0" smtClean="0">
                <a:solidFill>
                  <a:schemeClr val="tx1"/>
                </a:solidFill>
                <a:effectLst/>
                <a:latin typeface="+mn-lt"/>
                <a:ea typeface="+mn-ea"/>
                <a:cs typeface="+mn-cs"/>
              </a:rPr>
              <a:t>3/28/2018 7:15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Amount provided was appreciated but not nearly enough to make any real difference. We have a great need to support the staff / students and ensure safety in the classrooms. This allocation has allowed me 1 SLSO day per week to help make the workplace safer!</a:t>
            </a:r>
          </a:p>
          <a:p>
            <a:pPr fontAlgn="t"/>
            <a:r>
              <a:rPr lang="en-US" sz="1200" b="0" i="0" kern="1200" dirty="0" smtClean="0">
                <a:solidFill>
                  <a:schemeClr val="tx1"/>
                </a:solidFill>
                <a:effectLst/>
                <a:latin typeface="+mn-lt"/>
                <a:ea typeface="+mn-ea"/>
                <a:cs typeface="+mn-cs"/>
              </a:rPr>
              <a:t>3/28/2018 6:48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In addition to an AP being off class this year with QTSS funding (part time) in a DP role/instructional leader, the same person is given extra days to work with me on 'big ticket' items...Annual Report, School Plan </a:t>
            </a:r>
            <a:r>
              <a:rPr lang="en-US" sz="1200" b="0" i="0" kern="1200" dirty="0" err="1" smtClean="0">
                <a:solidFill>
                  <a:schemeClr val="tx1"/>
                </a:solidFill>
                <a:effectLst/>
                <a:latin typeface="+mn-lt"/>
                <a:ea typeface="+mn-ea"/>
                <a:cs typeface="+mn-cs"/>
              </a:rPr>
              <a:t>etc</a:t>
            </a:r>
            <a:r>
              <a:rPr lang="en-US" sz="1200" b="0" i="0" kern="1200" dirty="0" smtClean="0">
                <a:solidFill>
                  <a:schemeClr val="tx1"/>
                </a:solidFill>
                <a:effectLst/>
                <a:latin typeface="+mn-lt"/>
                <a:ea typeface="+mn-ea"/>
                <a:cs typeface="+mn-cs"/>
              </a:rPr>
              <a:t> etc...</a:t>
            </a:r>
          </a:p>
          <a:p>
            <a:pPr fontAlgn="t"/>
            <a:r>
              <a:rPr lang="en-US" sz="1200" b="0" i="0" kern="1200" dirty="0" smtClean="0">
                <a:solidFill>
                  <a:schemeClr val="tx1"/>
                </a:solidFill>
                <a:effectLst/>
                <a:latin typeface="+mn-lt"/>
                <a:ea typeface="+mn-ea"/>
                <a:cs typeface="+mn-cs"/>
              </a:rPr>
              <a:t>3/28/2018 6:40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SASS staff to help track Finance and H&amp;S. Also using to have outside provider to set up processes for H&amp;S.</a:t>
            </a:r>
          </a:p>
          <a:p>
            <a:pPr fontAlgn="t"/>
            <a:r>
              <a:rPr lang="en-US" sz="1200" b="0" i="0" kern="1200" dirty="0" smtClean="0">
                <a:solidFill>
                  <a:schemeClr val="tx1"/>
                </a:solidFill>
                <a:effectLst/>
                <a:latin typeface="+mn-lt"/>
                <a:ea typeface="+mn-ea"/>
                <a:cs typeface="+mn-cs"/>
              </a:rPr>
              <a:t>3/28/2018 5:36 </a:t>
            </a:r>
            <a:r>
              <a:rPr lang="en-US" sz="1200" b="0" i="0" kern="1200" dirty="0" err="1" smtClean="0">
                <a:solidFill>
                  <a:schemeClr val="tx1"/>
                </a:solidFill>
                <a:effectLst/>
                <a:latin typeface="+mn-lt"/>
                <a:ea typeface="+mn-ea"/>
                <a:cs typeface="+mn-cs"/>
              </a:rPr>
              <a:t>AM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6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CLO Communications Rep 2 days a week - I throw far more than $11000 at the project that is such a massive support</a:t>
            </a:r>
          </a:p>
          <a:p>
            <a:pPr fontAlgn="t"/>
            <a:r>
              <a:rPr lang="en-US" sz="1200" b="0" i="0" kern="1200" dirty="0" smtClean="0">
                <a:solidFill>
                  <a:schemeClr val="tx1"/>
                </a:solidFill>
                <a:effectLst/>
                <a:latin typeface="+mn-lt"/>
                <a:ea typeface="+mn-ea"/>
                <a:cs typeface="+mn-cs"/>
              </a:rPr>
              <a:t>3/27/2018 11:57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Part for extra sass time and some for casual business manager</a:t>
            </a:r>
          </a:p>
          <a:p>
            <a:pPr fontAlgn="t"/>
            <a:r>
              <a:rPr lang="en-US" sz="1200" b="0" i="0" kern="1200" dirty="0" smtClean="0">
                <a:solidFill>
                  <a:schemeClr val="tx1"/>
                </a:solidFill>
                <a:effectLst/>
                <a:latin typeface="+mn-lt"/>
                <a:ea typeface="+mn-ea"/>
                <a:cs typeface="+mn-cs"/>
              </a:rPr>
              <a:t>3/27/2018 10:53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would asked that DoE consider reversing the funding model, small schools should receive more. We do not have the funds either through RAM or other sources to take someone off class or hire a Business Manager. Those that do not have a DP or not able to release an aspiring leader are still disadvantaged by the funding.</a:t>
            </a:r>
          </a:p>
          <a:p>
            <a:pPr fontAlgn="t"/>
            <a:r>
              <a:rPr lang="en-US" sz="1200" b="0" i="0" kern="1200" dirty="0" smtClean="0">
                <a:solidFill>
                  <a:schemeClr val="tx1"/>
                </a:solidFill>
                <a:effectLst/>
                <a:latin typeface="+mn-lt"/>
                <a:ea typeface="+mn-ea"/>
                <a:cs typeface="+mn-cs"/>
              </a:rPr>
              <a:t>3/27/2018 10:16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employed a SAO an additional day (funding received doesn't cover total expense). My plan was to allocate her to undertake some of my WHS responsibilities and processes but to date I could employ a SASS member every day at the moment to monitor and manage all of the FM Web logged calls and maintenance that is underway/required every day, let alone touch the sides of my WHS responsibilities!</a:t>
            </a:r>
          </a:p>
          <a:p>
            <a:pPr fontAlgn="t"/>
            <a:r>
              <a:rPr lang="en-US" sz="1200" b="0" i="0" kern="1200" dirty="0" smtClean="0">
                <a:solidFill>
                  <a:schemeClr val="tx1"/>
                </a:solidFill>
                <a:effectLst/>
                <a:latin typeface="+mn-lt"/>
                <a:ea typeface="+mn-ea"/>
                <a:cs typeface="+mn-cs"/>
              </a:rPr>
              <a:t>3/27/2018 9:42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Assisted to employ Deputy Principal so focus could shift to quality teaching and learning</a:t>
            </a:r>
          </a:p>
          <a:p>
            <a:pPr fontAlgn="t"/>
            <a:r>
              <a:rPr lang="en-US" sz="1200" b="0" i="0" kern="1200" dirty="0" smtClean="0">
                <a:solidFill>
                  <a:schemeClr val="tx1"/>
                </a:solidFill>
                <a:effectLst/>
                <a:latin typeface="+mn-lt"/>
                <a:ea typeface="+mn-ea"/>
                <a:cs typeface="+mn-cs"/>
              </a:rPr>
              <a:t>3/27/2018 9:35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Plus additional SASS time. It is very important that this funding is, and remains flexible. Being flexible means it can be used across different staffing codes to best meet my needs at point in time.</a:t>
            </a:r>
          </a:p>
          <a:p>
            <a:pPr fontAlgn="t"/>
            <a:r>
              <a:rPr lang="en-US" sz="1200" b="0" i="0" kern="1200" dirty="0" smtClean="0">
                <a:solidFill>
                  <a:schemeClr val="tx1"/>
                </a:solidFill>
                <a:effectLst/>
                <a:latin typeface="+mn-lt"/>
                <a:ea typeface="+mn-ea"/>
                <a:cs typeface="+mn-cs"/>
              </a:rPr>
              <a:t>3/27/2018 9:33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Combination of SASS and exec release</a:t>
            </a:r>
          </a:p>
          <a:p>
            <a:pPr fontAlgn="t"/>
            <a:r>
              <a:rPr lang="en-US" sz="1200" b="0" i="0" kern="1200" dirty="0" smtClean="0">
                <a:solidFill>
                  <a:schemeClr val="tx1"/>
                </a:solidFill>
                <a:effectLst/>
                <a:latin typeface="+mn-lt"/>
                <a:ea typeface="+mn-ea"/>
                <a:cs typeface="+mn-cs"/>
              </a:rPr>
              <a:t>3/27/2018 9:19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Additional hours each day for SAM and additional executive time.</a:t>
            </a:r>
          </a:p>
          <a:p>
            <a:pPr fontAlgn="t"/>
            <a:r>
              <a:rPr lang="en-US" sz="1200" b="0" i="0" kern="1200" dirty="0" smtClean="0">
                <a:solidFill>
                  <a:schemeClr val="tx1"/>
                </a:solidFill>
                <a:effectLst/>
                <a:latin typeface="+mn-lt"/>
                <a:ea typeface="+mn-ea"/>
                <a:cs typeface="+mn-cs"/>
              </a:rPr>
              <a:t>3/27/2018 9:17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release AP one day per week</a:t>
            </a:r>
          </a:p>
          <a:p>
            <a:pPr fontAlgn="t"/>
            <a:r>
              <a:rPr lang="en-US" sz="1200" b="0" i="0" kern="1200" dirty="0" smtClean="0">
                <a:solidFill>
                  <a:schemeClr val="tx1"/>
                </a:solidFill>
                <a:effectLst/>
                <a:latin typeface="+mn-lt"/>
                <a:ea typeface="+mn-ea"/>
                <a:cs typeface="+mn-cs"/>
              </a:rPr>
              <a:t>3/27/2018 9:17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Used through a mixture of Executive release and SASS support</a:t>
            </a:r>
          </a:p>
          <a:p>
            <a:pPr fontAlgn="t"/>
            <a:r>
              <a:rPr lang="en-US" sz="1200" b="0" i="0" kern="1200" dirty="0" smtClean="0">
                <a:solidFill>
                  <a:schemeClr val="tx1"/>
                </a:solidFill>
                <a:effectLst/>
                <a:latin typeface="+mn-lt"/>
                <a:ea typeface="+mn-ea"/>
                <a:cs typeface="+mn-cs"/>
              </a:rPr>
              <a:t>3/27/2018 9:17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7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Have yet to use due to busy start of year planning to share with a nearby school to train a teacher or SASS to complete some of the constant admin tasks. Issue has been need to actually train someone which takes a lot of time actually more time than it actually takes to do the task.</a:t>
            </a:r>
          </a:p>
          <a:p>
            <a:pPr fontAlgn="t"/>
            <a:r>
              <a:rPr lang="en-US" sz="1200" b="0" i="0" kern="1200" dirty="0" smtClean="0">
                <a:solidFill>
                  <a:schemeClr val="tx1"/>
                </a:solidFill>
                <a:effectLst/>
                <a:latin typeface="+mn-lt"/>
                <a:ea typeface="+mn-ea"/>
                <a:cs typeface="+mn-cs"/>
              </a:rPr>
              <a:t>3/27/2018 9:08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We have a low FOEI and hence a small RAM. In 2018 I use the funding to bring the Executive team (and aspiring leaders) off class to assist me with school planning/</a:t>
            </a:r>
            <a:r>
              <a:rPr lang="en-US" sz="1200" b="0" i="0" kern="1200" dirty="0" err="1" smtClean="0">
                <a:solidFill>
                  <a:schemeClr val="tx1"/>
                </a:solidFill>
                <a:effectLst/>
                <a:latin typeface="+mn-lt"/>
                <a:ea typeface="+mn-ea"/>
                <a:cs typeface="+mn-cs"/>
              </a:rPr>
              <a:t>SPaRO</a:t>
            </a:r>
            <a:r>
              <a:rPr lang="en-US" sz="1200" b="0" i="0" kern="1200" dirty="0" smtClean="0">
                <a:solidFill>
                  <a:schemeClr val="tx1"/>
                </a:solidFill>
                <a:effectLst/>
                <a:latin typeface="+mn-lt"/>
                <a:ea typeface="+mn-ea"/>
                <a:cs typeface="+mn-cs"/>
              </a:rPr>
              <a:t>/External validation expectations/WHS expectations/Instructional leadership of stages/analysis of SCOUT data/leadership of committees...Invaluable!! I am considering in 2019 employing a deputy principal, as I also need help coordinating the Learning Support Team and associated paperwork; if I do this the Executive would not be able to do what we are doing this year though.</a:t>
            </a:r>
          </a:p>
          <a:p>
            <a:pPr fontAlgn="t"/>
            <a:r>
              <a:rPr lang="en-US" sz="1200" b="0" i="0" kern="1200" dirty="0" smtClean="0">
                <a:solidFill>
                  <a:schemeClr val="tx1"/>
                </a:solidFill>
                <a:effectLst/>
                <a:latin typeface="+mn-lt"/>
                <a:ea typeface="+mn-ea"/>
                <a:cs typeface="+mn-cs"/>
              </a:rPr>
              <a:t>3/27/2018 8:47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is brilliant- I am lucky to have found someone on staff who has the skills to support so many time-consuming jobs. My best planning tip would be- as a big primary school- I could do with more.</a:t>
            </a:r>
          </a:p>
          <a:p>
            <a:pPr fontAlgn="t"/>
            <a:r>
              <a:rPr lang="en-US" sz="1200" b="0" i="0" kern="1200" dirty="0" smtClean="0">
                <a:solidFill>
                  <a:schemeClr val="tx1"/>
                </a:solidFill>
                <a:effectLst/>
                <a:latin typeface="+mn-lt"/>
                <a:ea typeface="+mn-ea"/>
                <a:cs typeface="+mn-cs"/>
              </a:rPr>
              <a:t>3/27/2018 8:46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To be honest, I'm just getting a SASS to help me file and complete admin jobs. However, </a:t>
            </a:r>
            <a:r>
              <a:rPr lang="en-US" sz="1200" b="0" i="0" kern="1200" dirty="0" err="1" smtClean="0">
                <a:solidFill>
                  <a:schemeClr val="tx1"/>
                </a:solidFill>
                <a:effectLst/>
                <a:latin typeface="+mn-lt"/>
                <a:ea typeface="+mn-ea"/>
                <a:cs typeface="+mn-cs"/>
              </a:rPr>
              <a:t>i'm</a:t>
            </a:r>
            <a:r>
              <a:rPr lang="en-US" sz="1200" b="0" i="0" kern="1200" dirty="0" smtClean="0">
                <a:solidFill>
                  <a:schemeClr val="tx1"/>
                </a:solidFill>
                <a:effectLst/>
                <a:latin typeface="+mn-lt"/>
                <a:ea typeface="+mn-ea"/>
                <a:cs typeface="+mn-cs"/>
              </a:rPr>
              <a:t> finding it difficult as the time I take explaining what I need to do, I might as well just do it myself. I haven't been able to source anyone with the knowledge I require for them to complete the jobs I need done.</a:t>
            </a:r>
          </a:p>
          <a:p>
            <a:pPr fontAlgn="t"/>
            <a:r>
              <a:rPr lang="en-US" sz="1200" b="0" i="0" kern="1200" dirty="0" smtClean="0">
                <a:solidFill>
                  <a:schemeClr val="tx1"/>
                </a:solidFill>
                <a:effectLst/>
                <a:latin typeface="+mn-lt"/>
                <a:ea typeface="+mn-ea"/>
                <a:cs typeface="+mn-cs"/>
              </a:rPr>
              <a:t>3/27/2018 8:43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Extra SAO</a:t>
            </a:r>
          </a:p>
          <a:p>
            <a:pPr fontAlgn="t"/>
            <a:r>
              <a:rPr lang="en-US" sz="1200" b="0" i="0" kern="1200" dirty="0" smtClean="0">
                <a:solidFill>
                  <a:schemeClr val="tx1"/>
                </a:solidFill>
                <a:effectLst/>
                <a:latin typeface="+mn-lt"/>
                <a:ea typeface="+mn-ea"/>
                <a:cs typeface="+mn-cs"/>
              </a:rPr>
              <a:t>3/27/2018 8:42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err="1" smtClean="0">
                <a:solidFill>
                  <a:schemeClr val="tx1"/>
                </a:solidFill>
                <a:effectLst/>
                <a:latin typeface="+mn-lt"/>
                <a:ea typeface="+mn-ea"/>
                <a:cs typeface="+mn-cs"/>
              </a:rPr>
              <a:t>Panania</a:t>
            </a:r>
            <a:r>
              <a:rPr lang="en-US" sz="1200" b="0" i="0" kern="1200" dirty="0" smtClean="0">
                <a:solidFill>
                  <a:schemeClr val="tx1"/>
                </a:solidFill>
                <a:effectLst/>
                <a:latin typeface="+mn-lt"/>
                <a:ea typeface="+mn-ea"/>
                <a:cs typeface="+mn-cs"/>
              </a:rPr>
              <a:t> PS is using the funds to support the SAM to support me with additional tasks. It is working really well. She is feeling more valued (although a bit guilty about it) monetarily and I am feeling more supported and less stressed about competing demands. A win-win in my book! Thank you NSWPPA for your advocacy on this and to DoE for being receptive!!!</a:t>
            </a:r>
          </a:p>
          <a:p>
            <a:pPr fontAlgn="t"/>
            <a:r>
              <a:rPr lang="en-US" sz="1200" b="0" i="0" kern="1200" dirty="0" smtClean="0">
                <a:solidFill>
                  <a:schemeClr val="tx1"/>
                </a:solidFill>
                <a:effectLst/>
                <a:latin typeface="+mn-lt"/>
                <a:ea typeface="+mn-ea"/>
                <a:cs typeface="+mn-cs"/>
              </a:rPr>
              <a:t>3/27/2018 8:22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employed a SAO to lead all processes in WHS as this is a huge, complex and time consuming aspect of my work. The position covers things such as all audit requirements, mandatory training for staff, risk assessments for all events, meeting minutes and all follow up tasks and ongoing communications with WHS and legal personnel as required. An amazing resource that could be stretched to improve workload of principal but also administration and leadership teams.</a:t>
            </a:r>
          </a:p>
          <a:p>
            <a:pPr fontAlgn="t"/>
            <a:r>
              <a:rPr lang="en-US" sz="1200" b="0" i="0" kern="1200" dirty="0" smtClean="0">
                <a:solidFill>
                  <a:schemeClr val="tx1"/>
                </a:solidFill>
                <a:effectLst/>
                <a:latin typeface="+mn-lt"/>
                <a:ea typeface="+mn-ea"/>
                <a:cs typeface="+mn-cs"/>
              </a:rPr>
              <a:t>3/27/2018 8:08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My SASS works with myself an teachers in doing typing, paperwork, WHS mandatory work which is releasing my workload somewhat.</a:t>
            </a:r>
          </a:p>
          <a:p>
            <a:pPr fontAlgn="t"/>
            <a:r>
              <a:rPr lang="en-US" sz="1200" b="0" i="0" kern="1200" dirty="0" smtClean="0">
                <a:solidFill>
                  <a:schemeClr val="tx1"/>
                </a:solidFill>
                <a:effectLst/>
                <a:latin typeface="+mn-lt"/>
                <a:ea typeface="+mn-ea"/>
                <a:cs typeface="+mn-cs"/>
              </a:rPr>
              <a:t>3/27/2018 8:00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Good opportunity to build capacity within the executive team to give responsibility for leading the management of the school - WHS, community user agreements, newsletter and social media, timetables, coordinator for AEDI, NAPLAN </a:t>
            </a:r>
            <a:r>
              <a:rPr lang="en-US" sz="1200" b="0" i="0" kern="1200" dirty="0" err="1" smtClean="0">
                <a:solidFill>
                  <a:schemeClr val="tx1"/>
                </a:solidFill>
                <a:effectLst/>
                <a:latin typeface="+mn-lt"/>
                <a:ea typeface="+mn-ea"/>
                <a:cs typeface="+mn-cs"/>
              </a:rPr>
              <a:t>etc</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3/27/2018 7:58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Maintenance/WHS staffing - retired principal Wellbeing workshops Additional release for AP to assist with LST and student welfare</a:t>
            </a:r>
          </a:p>
          <a:p>
            <a:pPr fontAlgn="t"/>
            <a:r>
              <a:rPr lang="en-US" sz="1200" b="0" i="0" kern="1200" dirty="0" smtClean="0">
                <a:solidFill>
                  <a:schemeClr val="tx1"/>
                </a:solidFill>
                <a:effectLst/>
                <a:latin typeface="+mn-lt"/>
                <a:ea typeface="+mn-ea"/>
                <a:cs typeface="+mn-cs"/>
              </a:rPr>
              <a:t>3/27/2018 7:55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8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employ a SAO a day a week as a leadership SAO- she supports the whole leadership team on that day. A task list is developed throughout the week by the leadership team.</a:t>
            </a:r>
          </a:p>
          <a:p>
            <a:pPr fontAlgn="t"/>
            <a:r>
              <a:rPr lang="en-US" sz="1200" b="0" i="0" kern="1200" dirty="0" smtClean="0">
                <a:solidFill>
                  <a:schemeClr val="tx1"/>
                </a:solidFill>
                <a:effectLst/>
                <a:latin typeface="+mn-lt"/>
                <a:ea typeface="+mn-ea"/>
                <a:cs typeface="+mn-cs"/>
              </a:rPr>
              <a:t>3/27/2018 7:34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Combine the principal support money with other funding sources to employ and Child Wellbeing Officer who provides support in case </a:t>
            </a:r>
            <a:r>
              <a:rPr lang="en-US" sz="1200" b="0" i="0" kern="1200" dirty="0" err="1" smtClean="0">
                <a:solidFill>
                  <a:schemeClr val="tx1"/>
                </a:solidFill>
                <a:effectLst/>
                <a:latin typeface="+mn-lt"/>
                <a:ea typeface="+mn-ea"/>
                <a:cs typeface="+mn-cs"/>
              </a:rPr>
              <a:t>co-ordinating</a:t>
            </a:r>
            <a:r>
              <a:rPr lang="en-US" sz="1200" b="0" i="0" kern="1200" dirty="0" smtClean="0">
                <a:solidFill>
                  <a:schemeClr val="tx1"/>
                </a:solidFill>
                <a:effectLst/>
                <a:latin typeface="+mn-lt"/>
                <a:ea typeface="+mn-ea"/>
                <a:cs typeface="+mn-cs"/>
              </a:rPr>
              <a:t> complex students and their families. This includes liaising with </a:t>
            </a:r>
            <a:r>
              <a:rPr lang="en-US" sz="1200" b="0" i="0" kern="1200" dirty="0" err="1" smtClean="0">
                <a:solidFill>
                  <a:schemeClr val="tx1"/>
                </a:solidFill>
                <a:effectLst/>
                <a:latin typeface="+mn-lt"/>
                <a:ea typeface="+mn-ea"/>
                <a:cs typeface="+mn-cs"/>
              </a:rPr>
              <a:t>FaCS</a:t>
            </a:r>
            <a:r>
              <a:rPr lang="en-US" sz="1200" b="0" i="0" kern="1200" dirty="0" smtClean="0">
                <a:solidFill>
                  <a:schemeClr val="tx1"/>
                </a:solidFill>
                <a:effectLst/>
                <a:latin typeface="+mn-lt"/>
                <a:ea typeface="+mn-ea"/>
                <a:cs typeface="+mn-cs"/>
              </a:rPr>
              <a:t>, FRS, CWU, HSLOs, allied health professionals and supporting student attendance. Roles include </a:t>
            </a:r>
            <a:r>
              <a:rPr lang="en-US" sz="1200" b="0" i="0" kern="1200" dirty="0" err="1" smtClean="0">
                <a:solidFill>
                  <a:schemeClr val="tx1"/>
                </a:solidFill>
                <a:effectLst/>
                <a:latin typeface="+mn-lt"/>
                <a:ea typeface="+mn-ea"/>
                <a:cs typeface="+mn-cs"/>
              </a:rPr>
              <a:t>organising</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minuting</a:t>
            </a:r>
            <a:r>
              <a:rPr lang="en-US" sz="1200" b="0" i="0" kern="1200" dirty="0" smtClean="0">
                <a:solidFill>
                  <a:schemeClr val="tx1"/>
                </a:solidFill>
                <a:effectLst/>
                <a:latin typeface="+mn-lt"/>
                <a:ea typeface="+mn-ea"/>
                <a:cs typeface="+mn-cs"/>
              </a:rPr>
              <a:t> case meetings, </a:t>
            </a:r>
            <a:r>
              <a:rPr lang="en-US" sz="1200" b="0" i="0" kern="1200" dirty="0" err="1" smtClean="0">
                <a:solidFill>
                  <a:schemeClr val="tx1"/>
                </a:solidFill>
                <a:effectLst/>
                <a:latin typeface="+mn-lt"/>
                <a:ea typeface="+mn-ea"/>
                <a:cs typeface="+mn-cs"/>
              </a:rPr>
              <a:t>organising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paediatrician</a:t>
            </a:r>
            <a:r>
              <a:rPr lang="en-US" sz="1200" b="0" i="0" kern="1200" dirty="0" smtClean="0">
                <a:solidFill>
                  <a:schemeClr val="tx1"/>
                </a:solidFill>
                <a:effectLst/>
                <a:latin typeface="+mn-lt"/>
                <a:ea typeface="+mn-ea"/>
                <a:cs typeface="+mn-cs"/>
              </a:rPr>
              <a:t> and medical appointments, collecting and </a:t>
            </a:r>
            <a:r>
              <a:rPr lang="en-US" sz="1200" b="0" i="0" kern="1200" dirty="0" err="1" smtClean="0">
                <a:solidFill>
                  <a:schemeClr val="tx1"/>
                </a:solidFill>
                <a:effectLst/>
                <a:latin typeface="+mn-lt"/>
                <a:ea typeface="+mn-ea"/>
                <a:cs typeface="+mn-cs"/>
              </a:rPr>
              <a:t>analysing</a:t>
            </a:r>
            <a:r>
              <a:rPr lang="en-US" sz="1200" b="0" i="0" kern="1200" dirty="0" smtClean="0">
                <a:solidFill>
                  <a:schemeClr val="tx1"/>
                </a:solidFill>
                <a:effectLst/>
                <a:latin typeface="+mn-lt"/>
                <a:ea typeface="+mn-ea"/>
                <a:cs typeface="+mn-cs"/>
              </a:rPr>
              <a:t> wellbeing and attendance data, supporting targeted students, supporting transition programs and updating and monitoring the school’s Student Wellbeing files. The flexibility this funding provides is fantastic and it certainly reduces my workload in this critical area of student wellbeing. Having someone to do the leg-work allows me to still be heavily involved in the hands-on decision making and face-to-face meetings whilst I know my CWO provides the support to make our processes and procedures more effective. I sincerely hope this </a:t>
            </a:r>
            <a:r>
              <a:rPr lang="en-US" sz="1200" b="0" i="0" kern="1200" dirty="0" err="1" smtClean="0">
                <a:solidFill>
                  <a:schemeClr val="tx1"/>
                </a:solidFill>
                <a:effectLst/>
                <a:latin typeface="+mn-lt"/>
                <a:ea typeface="+mn-ea"/>
                <a:cs typeface="+mn-cs"/>
              </a:rPr>
              <a:t>intitiative</a:t>
            </a:r>
            <a:r>
              <a:rPr lang="en-US" sz="1200" b="0" i="0" kern="1200" dirty="0" smtClean="0">
                <a:solidFill>
                  <a:schemeClr val="tx1"/>
                </a:solidFill>
                <a:effectLst/>
                <a:latin typeface="+mn-lt"/>
                <a:ea typeface="+mn-ea"/>
                <a:cs typeface="+mn-cs"/>
              </a:rPr>
              <a:t> continues and remains flexible in its use.</a:t>
            </a:r>
          </a:p>
          <a:p>
            <a:pPr fontAlgn="t"/>
            <a:r>
              <a:rPr lang="en-US" sz="1200" b="0" i="0" kern="1200" dirty="0" smtClean="0">
                <a:solidFill>
                  <a:schemeClr val="tx1"/>
                </a:solidFill>
                <a:effectLst/>
                <a:latin typeface="+mn-lt"/>
                <a:ea typeface="+mn-ea"/>
                <a:cs typeface="+mn-cs"/>
              </a:rPr>
              <a:t>3/27/2018 7:31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additional resource has freed up some time to get Into the classrooms. Appreciate this tremendously. Especially as a beginning Principal</a:t>
            </a:r>
          </a:p>
          <a:p>
            <a:pPr fontAlgn="t"/>
            <a:r>
              <a:rPr lang="en-US" sz="1200" b="0" i="0" kern="1200" dirty="0" smtClean="0">
                <a:solidFill>
                  <a:schemeClr val="tx1"/>
                </a:solidFill>
                <a:effectLst/>
                <a:latin typeface="+mn-lt"/>
                <a:ea typeface="+mn-ea"/>
                <a:cs typeface="+mn-cs"/>
              </a:rPr>
              <a:t>3/27/2018 7:25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I've used the money to fund additional SASS support and provide overtime for SASS staff after my allocation was reduced when we dropped one class. Since my appointment to my current school in 2016 I have not had a permanent SAM and have had to run a school using many temps. While there has been interest in a position for a Business Manager this has to be funded without loss of SASS positions so the entire situation becomes financially untenable.</a:t>
            </a:r>
          </a:p>
          <a:p>
            <a:pPr fontAlgn="t"/>
            <a:r>
              <a:rPr lang="en-US" sz="1200" b="0" i="0" kern="1200" dirty="0" smtClean="0">
                <a:solidFill>
                  <a:schemeClr val="tx1"/>
                </a:solidFill>
                <a:effectLst/>
                <a:latin typeface="+mn-lt"/>
                <a:ea typeface="+mn-ea"/>
                <a:cs typeface="+mn-cs"/>
              </a:rPr>
              <a:t>3/27/2018 7:22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An extra executive</a:t>
            </a:r>
          </a:p>
          <a:p>
            <a:pPr fontAlgn="t"/>
            <a:r>
              <a:rPr lang="en-US" sz="1200" b="0" i="0" kern="1200" dirty="0" smtClean="0">
                <a:solidFill>
                  <a:schemeClr val="tx1"/>
                </a:solidFill>
                <a:effectLst/>
                <a:latin typeface="+mn-lt"/>
                <a:ea typeface="+mn-ea"/>
                <a:cs typeface="+mn-cs"/>
              </a:rPr>
              <a:t>3/27/2018 7:22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There was not enough funding to employee the support needed.</a:t>
            </a:r>
          </a:p>
          <a:p>
            <a:pPr fontAlgn="t"/>
            <a:r>
              <a:rPr lang="en-US" sz="1200" b="0" i="0" kern="1200" dirty="0" smtClean="0">
                <a:solidFill>
                  <a:schemeClr val="tx1"/>
                </a:solidFill>
                <a:effectLst/>
                <a:latin typeface="+mn-lt"/>
                <a:ea typeface="+mn-ea"/>
                <a:cs typeface="+mn-cs"/>
              </a:rPr>
              <a:t>3/27/2018 7:19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My Business manager is a 0.5 position. I have to self fund part of it in addition to the principal's support funds. I don't know how I ever survived without a business manager. Simply amazing!</a:t>
            </a:r>
          </a:p>
          <a:p>
            <a:pPr fontAlgn="t"/>
            <a:r>
              <a:rPr lang="en-US" sz="1200" b="0" i="0" kern="1200" dirty="0" smtClean="0">
                <a:solidFill>
                  <a:schemeClr val="tx1"/>
                </a:solidFill>
                <a:effectLst/>
                <a:latin typeface="+mn-lt"/>
                <a:ea typeface="+mn-ea"/>
                <a:cs typeface="+mn-cs"/>
              </a:rPr>
              <a:t>3/27/2018 7:14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Executive in the planning of significant school priorities and the effective management of complex student case management; external providers management; opportunities for executive to learn some of the management and accountability systems so they can coordinate these.</a:t>
            </a:r>
          </a:p>
          <a:p>
            <a:pPr fontAlgn="t"/>
            <a:r>
              <a:rPr lang="en-US" sz="1200" b="0" i="0" kern="1200" dirty="0" smtClean="0">
                <a:solidFill>
                  <a:schemeClr val="tx1"/>
                </a:solidFill>
                <a:effectLst/>
                <a:latin typeface="+mn-lt"/>
                <a:ea typeface="+mn-ea"/>
                <a:cs typeface="+mn-cs"/>
              </a:rPr>
              <a:t>3/27/2018 7:09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As I am constantly under funded due to establishing a new school, therefore, these funds I used to relieve executives from their class so they can relieve as principal when I am out of the school.</a:t>
            </a:r>
          </a:p>
          <a:p>
            <a:pPr fontAlgn="t"/>
            <a:r>
              <a:rPr lang="en-US" sz="1200" b="0" i="0" kern="1200" dirty="0" smtClean="0">
                <a:solidFill>
                  <a:schemeClr val="tx1"/>
                </a:solidFill>
                <a:effectLst/>
                <a:latin typeface="+mn-lt"/>
                <a:ea typeface="+mn-ea"/>
                <a:cs typeface="+mn-cs"/>
              </a:rPr>
              <a:t>3/27/2018 7:07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only having 1 SAO in the office for the size of the school doesn't work. the 2 days has gone to and extra SAO in the office....</a:t>
            </a:r>
          </a:p>
          <a:p>
            <a:pPr fontAlgn="t"/>
            <a:r>
              <a:rPr lang="en-US" sz="1200" b="0" i="0" kern="1200" dirty="0" smtClean="0">
                <a:solidFill>
                  <a:schemeClr val="tx1"/>
                </a:solidFill>
                <a:effectLst/>
                <a:latin typeface="+mn-lt"/>
                <a:ea typeface="+mn-ea"/>
                <a:cs typeface="+mn-cs"/>
              </a:rPr>
              <a:t>3/27/2018 6:52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9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Need to </a:t>
            </a:r>
            <a:r>
              <a:rPr lang="en-US" sz="1200" b="0" i="0" kern="1200" dirty="0" err="1" smtClean="0">
                <a:solidFill>
                  <a:schemeClr val="tx1"/>
                </a:solidFill>
                <a:effectLst/>
                <a:latin typeface="+mn-lt"/>
                <a:ea typeface="+mn-ea"/>
                <a:cs typeface="+mn-cs"/>
              </a:rPr>
              <a:t>recognise</a:t>
            </a:r>
            <a:r>
              <a:rPr lang="en-US" sz="1200" b="0" i="0" kern="1200" dirty="0" smtClean="0">
                <a:solidFill>
                  <a:schemeClr val="tx1"/>
                </a:solidFill>
                <a:effectLst/>
                <a:latin typeface="+mn-lt"/>
                <a:ea typeface="+mn-ea"/>
                <a:cs typeface="+mn-cs"/>
              </a:rPr>
              <a:t> the huge increase in quality and quantity of work SAM now performs with woefully inadequate recompense.</a:t>
            </a:r>
          </a:p>
          <a:p>
            <a:pPr fontAlgn="t"/>
            <a:r>
              <a:rPr lang="en-US" sz="1200" b="0" i="0" kern="1200" dirty="0" smtClean="0">
                <a:solidFill>
                  <a:schemeClr val="tx1"/>
                </a:solidFill>
                <a:effectLst/>
                <a:latin typeface="+mn-lt"/>
                <a:ea typeface="+mn-ea"/>
                <a:cs typeface="+mn-cs"/>
              </a:rPr>
              <a:t>3/27/2018 6:47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employed an extra person that will help me with compliance and promotion of the school. Taking Facebook newsletter media promotion community support AZ tool grant </a:t>
            </a:r>
            <a:r>
              <a:rPr lang="en-US" sz="1200" b="0" i="0" kern="1200" dirty="0" err="1" smtClean="0">
                <a:solidFill>
                  <a:schemeClr val="tx1"/>
                </a:solidFill>
                <a:effectLst/>
                <a:latin typeface="+mn-lt"/>
                <a:ea typeface="+mn-ea"/>
                <a:cs typeface="+mn-cs"/>
              </a:rPr>
              <a:t>aquistion</a:t>
            </a:r>
            <a:r>
              <a:rPr lang="en-US" sz="1200" b="0" i="0" kern="1200" dirty="0" smtClean="0">
                <a:solidFill>
                  <a:schemeClr val="tx1"/>
                </a:solidFill>
                <a:effectLst/>
                <a:latin typeface="+mn-lt"/>
                <a:ea typeface="+mn-ea"/>
                <a:cs typeface="+mn-cs"/>
              </a:rPr>
              <a:t> lets me do the must dos and work with teachers. SAM does finance and WHS and is very skilled at these whilst working in collaboration </a:t>
            </a:r>
            <a:r>
              <a:rPr lang="en-US" sz="1200" b="0" i="0" kern="1200" dirty="0" err="1" smtClean="0">
                <a:solidFill>
                  <a:schemeClr val="tx1"/>
                </a:solidFill>
                <a:effectLst/>
                <a:latin typeface="+mn-lt"/>
                <a:ea typeface="+mn-ea"/>
                <a:cs typeface="+mn-cs"/>
              </a:rPr>
              <a:t>witn</a:t>
            </a:r>
            <a:r>
              <a:rPr lang="en-US" sz="1200" b="0" i="0" kern="1200" dirty="0" smtClean="0">
                <a:solidFill>
                  <a:schemeClr val="tx1"/>
                </a:solidFill>
                <a:effectLst/>
                <a:latin typeface="+mn-lt"/>
                <a:ea typeface="+mn-ea"/>
                <a:cs typeface="+mn-cs"/>
              </a:rPr>
              <a:t> SAO.</a:t>
            </a:r>
          </a:p>
          <a:p>
            <a:pPr fontAlgn="t"/>
            <a:r>
              <a:rPr lang="en-US" sz="1200" b="0" i="0" kern="1200" dirty="0" smtClean="0">
                <a:solidFill>
                  <a:schemeClr val="tx1"/>
                </a:solidFill>
                <a:effectLst/>
                <a:latin typeface="+mn-lt"/>
                <a:ea typeface="+mn-ea"/>
                <a:cs typeface="+mn-cs"/>
              </a:rPr>
              <a:t>3/27/2018 6:47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2 day per week SAO, does WHS follow up monitors absences and flags problems to me, writes the newsletters and the role is growing. Very happy!</a:t>
            </a:r>
          </a:p>
          <a:p>
            <a:pPr fontAlgn="t"/>
            <a:r>
              <a:rPr lang="en-US" sz="1200" b="0" i="0" kern="1200" dirty="0" smtClean="0">
                <a:solidFill>
                  <a:schemeClr val="tx1"/>
                </a:solidFill>
                <a:effectLst/>
                <a:latin typeface="+mn-lt"/>
                <a:ea typeface="+mn-ea"/>
                <a:cs typeface="+mn-cs"/>
              </a:rPr>
              <a:t>3/27/2018 6:46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ICT systems manager</a:t>
            </a:r>
          </a:p>
          <a:p>
            <a:pPr fontAlgn="t"/>
            <a:r>
              <a:rPr lang="en-US" sz="1200" b="0" i="0" kern="1200" dirty="0" smtClean="0">
                <a:solidFill>
                  <a:schemeClr val="tx1"/>
                </a:solidFill>
                <a:effectLst/>
                <a:latin typeface="+mn-lt"/>
                <a:ea typeface="+mn-ea"/>
                <a:cs typeface="+mn-cs"/>
              </a:rPr>
              <a:t>3/27/2018 6:41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This has been </a:t>
            </a:r>
            <a:r>
              <a:rPr lang="en-US" sz="1200" b="0" i="0" kern="1200" dirty="0" err="1" smtClean="0">
                <a:solidFill>
                  <a:schemeClr val="tx1"/>
                </a:solidFill>
                <a:effectLst/>
                <a:latin typeface="+mn-lt"/>
                <a:ea typeface="+mn-ea"/>
                <a:cs typeface="+mn-cs"/>
              </a:rPr>
              <a:t>utilised</a:t>
            </a:r>
            <a:r>
              <a:rPr lang="en-US" sz="1200" b="0" i="0" kern="1200" dirty="0" smtClean="0">
                <a:solidFill>
                  <a:schemeClr val="tx1"/>
                </a:solidFill>
                <a:effectLst/>
                <a:latin typeface="+mn-lt"/>
                <a:ea typeface="+mn-ea"/>
                <a:cs typeface="+mn-cs"/>
              </a:rPr>
              <a:t> to engage assistance with compliance tasks such as Health and Safety and Finance support. Additional Sass time for the office as well.</a:t>
            </a:r>
          </a:p>
          <a:p>
            <a:pPr fontAlgn="t"/>
            <a:r>
              <a:rPr lang="en-US" sz="1200" b="0" i="0" kern="1200" dirty="0" smtClean="0">
                <a:solidFill>
                  <a:schemeClr val="tx1"/>
                </a:solidFill>
                <a:effectLst/>
                <a:latin typeface="+mn-lt"/>
                <a:ea typeface="+mn-ea"/>
                <a:cs typeface="+mn-cs"/>
              </a:rPr>
              <a:t>3/27/2018 6:35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SASS person employed to do principal administrative tasks including minute taking and distribution, uploading health care plans, work health and safety procedures, booking casuals, data collation from surveys, updating induction procedures, timetables, promotional materials etc.</a:t>
            </a:r>
          </a:p>
          <a:p>
            <a:pPr fontAlgn="t"/>
            <a:r>
              <a:rPr lang="en-US" sz="1200" b="0" i="0" kern="1200" dirty="0" smtClean="0">
                <a:solidFill>
                  <a:schemeClr val="tx1"/>
                </a:solidFill>
                <a:effectLst/>
                <a:latin typeface="+mn-lt"/>
                <a:ea typeface="+mn-ea"/>
                <a:cs typeface="+mn-cs"/>
              </a:rPr>
              <a:t>3/27/2018 6:34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Have used the SAM to provide a Business Manager role to the principal. SAO is replacing the SAM in higher duties which is also providing a great learning experience (upskilling) for that person. SAM is working through compliance expectations, and assisting principal in his daily work. Model is working extremely well.</a:t>
            </a:r>
          </a:p>
          <a:p>
            <a:pPr fontAlgn="t"/>
            <a:r>
              <a:rPr lang="en-US" sz="1200" b="0" i="0" kern="1200" dirty="0" smtClean="0">
                <a:solidFill>
                  <a:schemeClr val="tx1"/>
                </a:solidFill>
                <a:effectLst/>
                <a:latin typeface="+mn-lt"/>
                <a:ea typeface="+mn-ea"/>
                <a:cs typeface="+mn-cs"/>
              </a:rPr>
              <a:t>3/27/2018 6:31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Only could afford a </a:t>
            </a:r>
            <a:r>
              <a:rPr lang="en-US" sz="1200" b="0" i="0" kern="1200" dirty="0" err="1" smtClean="0">
                <a:solidFill>
                  <a:schemeClr val="tx1"/>
                </a:solidFill>
                <a:effectLst/>
                <a:latin typeface="+mn-lt"/>
                <a:ea typeface="+mn-ea"/>
                <a:cs typeface="+mn-cs"/>
              </a:rPr>
              <a:t>sao</a:t>
            </a:r>
            <a:r>
              <a:rPr lang="en-US" sz="1200" b="0" i="0" kern="1200" dirty="0" smtClean="0">
                <a:solidFill>
                  <a:schemeClr val="tx1"/>
                </a:solidFill>
                <a:effectLst/>
                <a:latin typeface="+mn-lt"/>
                <a:ea typeface="+mn-ea"/>
                <a:cs typeface="+mn-cs"/>
              </a:rPr>
              <a:t>. Funds low amount. Sao doing some admin but minimal</a:t>
            </a:r>
          </a:p>
          <a:p>
            <a:pPr fontAlgn="t"/>
            <a:r>
              <a:rPr lang="en-US" sz="1200" b="0" i="0" kern="1200" dirty="0" smtClean="0">
                <a:solidFill>
                  <a:schemeClr val="tx1"/>
                </a:solidFill>
                <a:effectLst/>
                <a:latin typeface="+mn-lt"/>
                <a:ea typeface="+mn-ea"/>
                <a:cs typeface="+mn-cs"/>
              </a:rPr>
              <a:t>3/27/2018 6:31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With funding equating to </a:t>
            </a:r>
            <a:r>
              <a:rPr lang="en-US" sz="1200" b="0" i="0" kern="1200" dirty="0" err="1" smtClean="0">
                <a:solidFill>
                  <a:schemeClr val="tx1"/>
                </a:solidFill>
                <a:effectLst/>
                <a:latin typeface="+mn-lt"/>
                <a:ea typeface="+mn-ea"/>
                <a:cs typeface="+mn-cs"/>
              </a:rPr>
              <a:t>approx</a:t>
            </a:r>
            <a:r>
              <a:rPr lang="en-US" sz="1200" b="0" i="0" kern="1200" dirty="0" smtClean="0">
                <a:solidFill>
                  <a:schemeClr val="tx1"/>
                </a:solidFill>
                <a:effectLst/>
                <a:latin typeface="+mn-lt"/>
                <a:ea typeface="+mn-ea"/>
                <a:cs typeface="+mn-cs"/>
              </a:rPr>
              <a:t> 33 days, releasing a relieving AP from her class for a day when required, to take on Health and Safety compliance and also paying for some extra SASS time - employing a SAO 1 day per week (topped up with School and </a:t>
            </a:r>
            <a:r>
              <a:rPr lang="en-US" sz="1200" b="0" i="0" kern="1200" dirty="0" err="1" smtClean="0">
                <a:solidFill>
                  <a:schemeClr val="tx1"/>
                </a:solidFill>
                <a:effectLst/>
                <a:latin typeface="+mn-lt"/>
                <a:ea typeface="+mn-ea"/>
                <a:cs typeface="+mn-cs"/>
              </a:rPr>
              <a:t>Comminuty</a:t>
            </a:r>
            <a:r>
              <a:rPr lang="en-US" sz="1200" b="0" i="0" kern="1200" dirty="0" smtClean="0">
                <a:solidFill>
                  <a:schemeClr val="tx1"/>
                </a:solidFill>
                <a:effectLst/>
                <a:latin typeface="+mn-lt"/>
                <a:ea typeface="+mn-ea"/>
                <a:cs typeface="+mn-cs"/>
              </a:rPr>
              <a:t> funds) to enable my SAM to take on some of the other compliance such as </a:t>
            </a:r>
            <a:r>
              <a:rPr lang="en-US" sz="1200" b="0" i="0" kern="1200" dirty="0" err="1" smtClean="0">
                <a:solidFill>
                  <a:schemeClr val="tx1"/>
                </a:solidFill>
                <a:effectLst/>
                <a:latin typeface="+mn-lt"/>
                <a:ea typeface="+mn-ea"/>
                <a:cs typeface="+mn-cs"/>
              </a:rPr>
              <a:t>organising</a:t>
            </a:r>
            <a:r>
              <a:rPr lang="en-US" sz="1200" b="0" i="0" kern="1200" dirty="0" smtClean="0">
                <a:solidFill>
                  <a:schemeClr val="tx1"/>
                </a:solidFill>
                <a:effectLst/>
                <a:latin typeface="+mn-lt"/>
                <a:ea typeface="+mn-ea"/>
                <a:cs typeface="+mn-cs"/>
              </a:rPr>
              <a:t> tree audit and WWCC requirements.</a:t>
            </a:r>
          </a:p>
          <a:p>
            <a:pPr fontAlgn="t"/>
            <a:r>
              <a:rPr lang="en-US" sz="1200" b="0" i="0" kern="1200" dirty="0" smtClean="0">
                <a:solidFill>
                  <a:schemeClr val="tx1"/>
                </a:solidFill>
                <a:effectLst/>
                <a:latin typeface="+mn-lt"/>
                <a:ea typeface="+mn-ea"/>
                <a:cs typeface="+mn-cs"/>
              </a:rPr>
              <a:t>3/27/2018 6:31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Using a combination of additional SASS time for budget and </a:t>
            </a:r>
            <a:r>
              <a:rPr lang="en-US" sz="1200" b="0" i="0" kern="1200" dirty="0" err="1" smtClean="0">
                <a:solidFill>
                  <a:schemeClr val="tx1"/>
                </a:solidFill>
                <a:effectLst/>
                <a:latin typeface="+mn-lt"/>
                <a:ea typeface="+mn-ea"/>
                <a:cs typeface="+mn-cs"/>
              </a:rPr>
              <a:t>whs</a:t>
            </a:r>
            <a:r>
              <a:rPr lang="en-US" sz="1200" b="0" i="0" kern="1200" dirty="0" smtClean="0">
                <a:solidFill>
                  <a:schemeClr val="tx1"/>
                </a:solidFill>
                <a:effectLst/>
                <a:latin typeface="+mn-lt"/>
                <a:ea typeface="+mn-ea"/>
                <a:cs typeface="+mn-cs"/>
              </a:rPr>
              <a:t> Release for school planning and my own professional learning</a:t>
            </a:r>
          </a:p>
          <a:p>
            <a:pPr fontAlgn="t"/>
            <a:r>
              <a:rPr lang="en-US" sz="1200" b="0" i="0" kern="1200" dirty="0" smtClean="0">
                <a:solidFill>
                  <a:schemeClr val="tx1"/>
                </a:solidFill>
                <a:effectLst/>
                <a:latin typeface="+mn-lt"/>
                <a:ea typeface="+mn-ea"/>
                <a:cs typeface="+mn-cs"/>
              </a:rPr>
              <a:t>3/27/2018 6:30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0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used a combination of time for exec to complete specific tasks, funding outsourcing of management tools and additional admin time for some mandatory tasks</a:t>
            </a:r>
          </a:p>
          <a:p>
            <a:pPr fontAlgn="t"/>
            <a:r>
              <a:rPr lang="en-US" sz="1200" b="0" i="0" kern="1200" dirty="0" smtClean="0">
                <a:solidFill>
                  <a:schemeClr val="tx1"/>
                </a:solidFill>
                <a:effectLst/>
                <a:latin typeface="+mn-lt"/>
                <a:ea typeface="+mn-ea"/>
                <a:cs typeface="+mn-cs"/>
              </a:rPr>
              <a:t>3/27/2018 6:28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AP </a:t>
            </a:r>
            <a:r>
              <a:rPr lang="en-US" sz="1200" b="0" i="0" kern="1200" dirty="0" err="1" smtClean="0">
                <a:solidFill>
                  <a:schemeClr val="tx1"/>
                </a:solidFill>
                <a:effectLst/>
                <a:latin typeface="+mn-lt"/>
                <a:ea typeface="+mn-ea"/>
                <a:cs typeface="+mn-cs"/>
              </a:rPr>
              <a:t>focussing</a:t>
            </a:r>
            <a:r>
              <a:rPr lang="en-US" sz="1200" b="0" i="0" kern="1200" dirty="0" smtClean="0">
                <a:solidFill>
                  <a:schemeClr val="tx1"/>
                </a:solidFill>
                <a:effectLst/>
                <a:latin typeface="+mn-lt"/>
                <a:ea typeface="+mn-ea"/>
                <a:cs typeface="+mn-cs"/>
              </a:rPr>
              <a:t> on WH&amp;S management/ asset management</a:t>
            </a:r>
          </a:p>
          <a:p>
            <a:pPr fontAlgn="t"/>
            <a:r>
              <a:rPr lang="en-US" sz="1200" b="0" i="0" kern="1200" dirty="0" smtClean="0">
                <a:solidFill>
                  <a:schemeClr val="tx1"/>
                </a:solidFill>
                <a:effectLst/>
                <a:latin typeface="+mn-lt"/>
                <a:ea typeface="+mn-ea"/>
                <a:cs typeface="+mn-cs"/>
              </a:rPr>
              <a:t>3/27/2018 6:25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One day per week.</a:t>
            </a:r>
          </a:p>
          <a:p>
            <a:pPr fontAlgn="t"/>
            <a:r>
              <a:rPr lang="en-US" sz="1200" b="0" i="0" kern="1200" dirty="0" smtClean="0">
                <a:solidFill>
                  <a:schemeClr val="tx1"/>
                </a:solidFill>
                <a:effectLst/>
                <a:latin typeface="+mn-lt"/>
                <a:ea typeface="+mn-ea"/>
                <a:cs typeface="+mn-cs"/>
              </a:rPr>
              <a:t>3/27/2018 6:23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The amount of money for my size school did not provide much support - my Sass staff member does my WHS</a:t>
            </a:r>
          </a:p>
          <a:p>
            <a:pPr fontAlgn="t"/>
            <a:r>
              <a:rPr lang="en-US" sz="1200" b="0" i="0" kern="1200" dirty="0" smtClean="0">
                <a:solidFill>
                  <a:schemeClr val="tx1"/>
                </a:solidFill>
                <a:effectLst/>
                <a:latin typeface="+mn-lt"/>
                <a:ea typeface="+mn-ea"/>
                <a:cs typeface="+mn-cs"/>
              </a:rPr>
              <a:t>3/27/2018 6:21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used the funds for executive release and SASS to assist with documentation/record keeping and policy requirements.</a:t>
            </a:r>
          </a:p>
          <a:p>
            <a:pPr fontAlgn="t"/>
            <a:r>
              <a:rPr lang="en-US" sz="1200" b="0" i="0" kern="1200" dirty="0" smtClean="0">
                <a:solidFill>
                  <a:schemeClr val="tx1"/>
                </a:solidFill>
                <a:effectLst/>
                <a:latin typeface="+mn-lt"/>
                <a:ea typeface="+mn-ea"/>
                <a:cs typeface="+mn-cs"/>
              </a:rPr>
              <a:t>3/27/2018 6:18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4"/>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And sass</a:t>
            </a:r>
          </a:p>
          <a:p>
            <a:pPr fontAlgn="t"/>
            <a:r>
              <a:rPr lang="en-US" sz="1200" b="0" i="0" kern="1200" dirty="0" smtClean="0">
                <a:solidFill>
                  <a:schemeClr val="tx1"/>
                </a:solidFill>
                <a:effectLst/>
                <a:latin typeface="+mn-lt"/>
                <a:ea typeface="+mn-ea"/>
                <a:cs typeface="+mn-cs"/>
              </a:rPr>
              <a:t>3/27/2018 6:09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5"/>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Allocating specific tasks to a SAO employed one day per week to completes specific compliance tasks: WHS, AZT, spreadsheets, appointments etc.</a:t>
            </a:r>
          </a:p>
          <a:p>
            <a:pPr fontAlgn="t"/>
            <a:r>
              <a:rPr lang="en-US" sz="1200" b="0" i="0" kern="1200" dirty="0" smtClean="0">
                <a:solidFill>
                  <a:schemeClr val="tx1"/>
                </a:solidFill>
                <a:effectLst/>
                <a:latin typeface="+mn-lt"/>
                <a:ea typeface="+mn-ea"/>
                <a:cs typeface="+mn-cs"/>
              </a:rPr>
              <a:t>3/27/2018 6:09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6"/>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It has been an absolute godsend for me in my role - all compliance goes to this SASS person, she </a:t>
            </a:r>
            <a:r>
              <a:rPr lang="en-US" sz="1200" b="0" i="0" kern="1200" dirty="0" err="1" smtClean="0">
                <a:solidFill>
                  <a:schemeClr val="tx1"/>
                </a:solidFill>
                <a:effectLst/>
                <a:latin typeface="+mn-lt"/>
                <a:ea typeface="+mn-ea"/>
                <a:cs typeface="+mn-cs"/>
              </a:rPr>
              <a:t>synthesises</a:t>
            </a:r>
            <a:r>
              <a:rPr lang="en-US" sz="1200" b="0" i="0" kern="1200" dirty="0" smtClean="0">
                <a:solidFill>
                  <a:schemeClr val="tx1"/>
                </a:solidFill>
                <a:effectLst/>
                <a:latin typeface="+mn-lt"/>
                <a:ea typeface="+mn-ea"/>
                <a:cs typeface="+mn-cs"/>
              </a:rPr>
              <a:t> it And briefs me. It has also enabled executive to use this resource to help them manage things like PL compliance etc. Thankyou PPA!</a:t>
            </a:r>
          </a:p>
          <a:p>
            <a:pPr fontAlgn="t"/>
            <a:r>
              <a:rPr lang="en-US" sz="1200" b="0" i="0" kern="1200" dirty="0" smtClean="0">
                <a:solidFill>
                  <a:schemeClr val="tx1"/>
                </a:solidFill>
                <a:effectLst/>
                <a:latin typeface="+mn-lt"/>
                <a:ea typeface="+mn-ea"/>
                <a:cs typeface="+mn-cs"/>
              </a:rPr>
              <a:t>3/27/2018 6:09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7"/>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SASS staff to assist with WHS, school maintenance and communicating with the community - website, </a:t>
            </a:r>
            <a:r>
              <a:rPr lang="en-US" sz="1200" b="0" i="0" kern="1200" dirty="0" err="1" smtClean="0">
                <a:solidFill>
                  <a:schemeClr val="tx1"/>
                </a:solidFill>
                <a:effectLst/>
                <a:latin typeface="+mn-lt"/>
                <a:ea typeface="+mn-ea"/>
                <a:cs typeface="+mn-cs"/>
              </a:rPr>
              <a:t>Skool</a:t>
            </a:r>
            <a:r>
              <a:rPr lang="en-US" sz="1200" b="0" i="0" kern="1200" dirty="0" smtClean="0">
                <a:solidFill>
                  <a:schemeClr val="tx1"/>
                </a:solidFill>
                <a:effectLst/>
                <a:latin typeface="+mn-lt"/>
                <a:ea typeface="+mn-ea"/>
                <a:cs typeface="+mn-cs"/>
              </a:rPr>
              <a:t> bag up dates and alerts to keep the community engaged with the school and Newsletter. I am very appreciative of this assistance.</a:t>
            </a:r>
          </a:p>
          <a:p>
            <a:pPr fontAlgn="t"/>
            <a:r>
              <a:rPr lang="en-US" sz="1200" b="0" i="0" kern="1200" dirty="0" smtClean="0">
                <a:solidFill>
                  <a:schemeClr val="tx1"/>
                </a:solidFill>
                <a:effectLst/>
                <a:latin typeface="+mn-lt"/>
                <a:ea typeface="+mn-ea"/>
                <a:cs typeface="+mn-cs"/>
              </a:rPr>
              <a:t>3/27/2018 6:05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8"/>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 combination: Employed a communications officer 1 day per week (equivalent) for more effective dissemination of information Created a DP position and used a portion of funds towards HD allowances</a:t>
            </a:r>
          </a:p>
          <a:p>
            <a:pPr fontAlgn="t"/>
            <a:r>
              <a:rPr lang="en-US" sz="1200" b="0" i="0" kern="1200" dirty="0" smtClean="0">
                <a:solidFill>
                  <a:schemeClr val="tx1"/>
                </a:solidFill>
                <a:effectLst/>
                <a:latin typeface="+mn-lt"/>
                <a:ea typeface="+mn-ea"/>
                <a:cs typeface="+mn-cs"/>
              </a:rPr>
              <a:t>3/27/2018 5:59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19"/>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Assistant principal off class one day per week</a:t>
            </a:r>
          </a:p>
          <a:p>
            <a:pPr fontAlgn="t"/>
            <a:r>
              <a:rPr lang="en-US" sz="1200" b="0" i="0" kern="1200" dirty="0" smtClean="0">
                <a:solidFill>
                  <a:schemeClr val="tx1"/>
                </a:solidFill>
                <a:effectLst/>
                <a:latin typeface="+mn-lt"/>
                <a:ea typeface="+mn-ea"/>
                <a:cs typeface="+mn-cs"/>
              </a:rPr>
              <a:t>3/27/2018 5:53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20"/>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Wonderful improvement to my workload with ability to delegate tasks to my APs. thank you for considering my wellbeing.</a:t>
            </a:r>
          </a:p>
          <a:p>
            <a:pPr fontAlgn="t"/>
            <a:r>
              <a:rPr lang="en-US" sz="1200" b="0" i="0" kern="1200" dirty="0" smtClean="0">
                <a:solidFill>
                  <a:schemeClr val="tx1"/>
                </a:solidFill>
                <a:effectLst/>
                <a:latin typeface="+mn-lt"/>
                <a:ea typeface="+mn-ea"/>
                <a:cs typeface="+mn-cs"/>
              </a:rPr>
              <a:t>3/27/2018 5:52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21"/>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I have used money for both sass and for release of an executive</a:t>
            </a:r>
          </a:p>
          <a:p>
            <a:pPr fontAlgn="t"/>
            <a:r>
              <a:rPr lang="en-US" sz="1200" b="0" i="0" kern="1200" dirty="0" smtClean="0">
                <a:solidFill>
                  <a:schemeClr val="tx1"/>
                </a:solidFill>
                <a:effectLst/>
                <a:latin typeface="+mn-lt"/>
                <a:ea typeface="+mn-ea"/>
                <a:cs typeface="+mn-cs"/>
              </a:rPr>
              <a:t>3/27/2018 5:47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22"/>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Additional sass support to assist with general admin, WHS, grant submission, communications. Works out 2 less than 2 days per week. Valued but could easily handle more.</a:t>
            </a:r>
          </a:p>
          <a:p>
            <a:pPr fontAlgn="t"/>
            <a:r>
              <a:rPr lang="en-US" sz="1200" b="0" i="0" kern="1200" dirty="0" smtClean="0">
                <a:solidFill>
                  <a:schemeClr val="tx1"/>
                </a:solidFill>
                <a:effectLst/>
                <a:latin typeface="+mn-lt"/>
                <a:ea typeface="+mn-ea"/>
                <a:cs typeface="+mn-cs"/>
              </a:rPr>
              <a:t>3/27/2018 5:39 </a:t>
            </a:r>
            <a:r>
              <a:rPr lang="en-US" sz="1200" b="0" i="0" kern="1200" dirty="0" err="1" smtClean="0">
                <a:solidFill>
                  <a:schemeClr val="tx1"/>
                </a:solidFill>
                <a:effectLst/>
                <a:latin typeface="+mn-lt"/>
                <a:ea typeface="+mn-ea"/>
                <a:cs typeface="+mn-cs"/>
              </a:rPr>
              <a:t>PM</a:t>
            </a:r>
            <a:r>
              <a:rPr lang="en-US" sz="1200" b="0" i="0" u="none" strike="noStrike" kern="1200" dirty="0" err="1" smtClean="0">
                <a:solidFill>
                  <a:schemeClr val="tx1"/>
                </a:solidFill>
                <a:effectLst/>
                <a:latin typeface="+mn-lt"/>
                <a:ea typeface="+mn-ea"/>
                <a:cs typeface="+mn-cs"/>
                <a:hlinkClick r:id="rId3"/>
              </a:rPr>
              <a:t>Add</a:t>
            </a:r>
            <a:r>
              <a:rPr lang="en-US" sz="1200" b="0" i="0" u="none" strike="noStrike" kern="1200" dirty="0" smtClean="0">
                <a:solidFill>
                  <a:schemeClr val="tx1"/>
                </a:solidFill>
                <a:effectLst/>
                <a:latin typeface="+mn-lt"/>
                <a:ea typeface="+mn-ea"/>
                <a:cs typeface="+mn-cs"/>
                <a:hlinkClick r:id="rId3"/>
              </a:rPr>
              <a:t> Tags –</a:t>
            </a:r>
            <a:r>
              <a:rPr lang="en-US" sz="1200" b="0" i="0" u="none" strike="noStrike" kern="1200" dirty="0" smtClean="0">
                <a:solidFill>
                  <a:schemeClr val="tx1"/>
                </a:solidFill>
                <a:effectLst/>
                <a:latin typeface="+mn-lt"/>
                <a:ea typeface="+mn-ea"/>
                <a:cs typeface="+mn-cs"/>
                <a:hlinkClick r:id="rId123"/>
              </a:rPr>
              <a:t>View respondent's answers</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t>
            </a:r>
          </a:p>
          <a:p>
            <a:pPr fontAlgn="t"/>
            <a:r>
              <a:rPr lang="en-US" sz="1200" b="0" i="0" kern="1200" dirty="0" smtClean="0">
                <a:solidFill>
                  <a:schemeClr val="tx1"/>
                </a:solidFill>
                <a:effectLst/>
                <a:latin typeface="+mn-lt"/>
                <a:ea typeface="+mn-ea"/>
                <a:cs typeface="+mn-cs"/>
              </a:rPr>
              <a:t>s</a:t>
            </a:r>
          </a:p>
          <a:p>
            <a:pPr fontAlgn="t"/>
            <a:r>
              <a:rPr lang="en-US" sz="1200" b="0" i="0" u="none" strike="noStrike" kern="1200" dirty="0" smtClean="0">
                <a:solidFill>
                  <a:schemeClr val="tx1"/>
                </a:solidFill>
                <a:effectLst/>
                <a:latin typeface="+mn-lt"/>
                <a:ea typeface="+mn-ea"/>
                <a:cs typeface="+mn-cs"/>
                <a:hlinkClick r:id="rId3"/>
              </a:rPr>
              <a:t>Cloud View</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3"/>
              </a:rPr>
              <a:t>School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29.17%</a:t>
            </a:r>
          </a:p>
          <a:p>
            <a:r>
              <a:rPr lang="en-US" sz="1200" b="0" i="0" kern="1200" dirty="0" smtClean="0">
                <a:solidFill>
                  <a:schemeClr val="tx1"/>
                </a:solidFill>
                <a:effectLst/>
                <a:latin typeface="+mn-lt"/>
                <a:ea typeface="+mn-ea"/>
                <a:cs typeface="+mn-cs"/>
              </a:rPr>
              <a:t>35</a:t>
            </a:r>
          </a:p>
          <a:p>
            <a:r>
              <a:rPr lang="en-US" sz="1200" b="0" i="0" u="none" strike="noStrike" kern="1200" dirty="0" smtClean="0">
                <a:solidFill>
                  <a:schemeClr val="tx1"/>
                </a:solidFill>
                <a:effectLst/>
                <a:latin typeface="+mn-lt"/>
                <a:ea typeface="+mn-ea"/>
                <a:cs typeface="+mn-cs"/>
                <a:hlinkClick r:id="rId3"/>
              </a:rPr>
              <a:t>Support</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25%</a:t>
            </a:r>
          </a:p>
          <a:p>
            <a:r>
              <a:rPr lang="en-US" sz="1200" b="0" i="0" kern="1200" dirty="0" smtClean="0">
                <a:solidFill>
                  <a:schemeClr val="tx1"/>
                </a:solidFill>
                <a:effectLst/>
                <a:latin typeface="+mn-lt"/>
                <a:ea typeface="+mn-ea"/>
                <a:cs typeface="+mn-cs"/>
              </a:rPr>
              <a:t>30</a:t>
            </a:r>
          </a:p>
          <a:p>
            <a:r>
              <a:rPr lang="en-US" sz="1200" b="0" i="0" u="none" strike="noStrike" kern="1200" dirty="0" smtClean="0">
                <a:solidFill>
                  <a:schemeClr val="tx1"/>
                </a:solidFill>
                <a:effectLst/>
                <a:latin typeface="+mn-lt"/>
                <a:ea typeface="+mn-ea"/>
                <a:cs typeface="+mn-cs"/>
                <a:hlinkClick r:id="rId3"/>
              </a:rPr>
              <a:t>Day per Week</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21.67%</a:t>
            </a:r>
          </a:p>
          <a:p>
            <a:r>
              <a:rPr lang="en-US" sz="1200" b="0" i="0" kern="1200" dirty="0" smtClean="0">
                <a:solidFill>
                  <a:schemeClr val="tx1"/>
                </a:solidFill>
                <a:effectLst/>
                <a:latin typeface="+mn-lt"/>
                <a:ea typeface="+mn-ea"/>
                <a:cs typeface="+mn-cs"/>
              </a:rPr>
              <a:t>26</a:t>
            </a:r>
          </a:p>
          <a:p>
            <a:r>
              <a:rPr lang="en-US" sz="1200" b="0" i="0" u="none" strike="noStrike" kern="1200" dirty="0" smtClean="0">
                <a:solidFill>
                  <a:schemeClr val="tx1"/>
                </a:solidFill>
                <a:effectLst/>
                <a:latin typeface="+mn-lt"/>
                <a:ea typeface="+mn-ea"/>
                <a:cs typeface="+mn-cs"/>
                <a:hlinkClick r:id="rId3"/>
              </a:rPr>
              <a:t>Principal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20%</a:t>
            </a:r>
          </a:p>
          <a:p>
            <a:r>
              <a:rPr lang="en-US" sz="1200" b="0" i="0" kern="1200" dirty="0" smtClean="0">
                <a:solidFill>
                  <a:schemeClr val="tx1"/>
                </a:solidFill>
                <a:effectLst/>
                <a:latin typeface="+mn-lt"/>
                <a:ea typeface="+mn-ea"/>
                <a:cs typeface="+mn-cs"/>
              </a:rPr>
              <a:t>24</a:t>
            </a:r>
          </a:p>
          <a:p>
            <a:r>
              <a:rPr lang="en-US" sz="1200" b="0" i="0" u="none" strike="noStrike" kern="1200" dirty="0" smtClean="0">
                <a:solidFill>
                  <a:schemeClr val="tx1"/>
                </a:solidFill>
                <a:effectLst/>
                <a:latin typeface="+mn-lt"/>
                <a:ea typeface="+mn-ea"/>
                <a:cs typeface="+mn-cs"/>
                <a:hlinkClick r:id="rId3"/>
              </a:rPr>
              <a:t>Manager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19.17%</a:t>
            </a:r>
          </a:p>
          <a:p>
            <a:r>
              <a:rPr lang="en-US" sz="1200" b="0" i="0" kern="1200" dirty="0" smtClean="0">
                <a:solidFill>
                  <a:schemeClr val="tx1"/>
                </a:solidFill>
                <a:effectLst/>
                <a:latin typeface="+mn-lt"/>
                <a:ea typeface="+mn-ea"/>
                <a:cs typeface="+mn-cs"/>
              </a:rPr>
              <a:t>23</a:t>
            </a:r>
          </a:p>
          <a:p>
            <a:r>
              <a:rPr lang="en-US" sz="1200" b="0" i="0" u="none" strike="noStrike" kern="1200" dirty="0" smtClean="0">
                <a:solidFill>
                  <a:schemeClr val="tx1"/>
                </a:solidFill>
                <a:effectLst/>
                <a:latin typeface="+mn-lt"/>
                <a:ea typeface="+mn-ea"/>
                <a:cs typeface="+mn-cs"/>
                <a:hlinkClick r:id="rId3"/>
              </a:rPr>
              <a:t>Tasks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19.17%</a:t>
            </a:r>
          </a:p>
          <a:p>
            <a:r>
              <a:rPr lang="en-US" sz="1200" b="0" i="0" kern="1200" dirty="0" smtClean="0">
                <a:solidFill>
                  <a:schemeClr val="tx1"/>
                </a:solidFill>
                <a:effectLst/>
                <a:latin typeface="+mn-lt"/>
                <a:ea typeface="+mn-ea"/>
                <a:cs typeface="+mn-cs"/>
              </a:rPr>
              <a:t>23</a:t>
            </a:r>
          </a:p>
          <a:p>
            <a:r>
              <a:rPr lang="en-US" sz="1200" b="0" i="0" u="none" strike="noStrike" kern="1200" dirty="0" smtClean="0">
                <a:solidFill>
                  <a:schemeClr val="tx1"/>
                </a:solidFill>
                <a:effectLst/>
                <a:latin typeface="+mn-lt"/>
                <a:ea typeface="+mn-ea"/>
                <a:cs typeface="+mn-cs"/>
                <a:hlinkClick r:id="rId3"/>
              </a:rPr>
              <a:t>Executive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16.67%</a:t>
            </a:r>
          </a:p>
          <a:p>
            <a:r>
              <a:rPr lang="en-US" sz="1200" b="0" i="0" kern="1200" dirty="0" smtClean="0">
                <a:solidFill>
                  <a:schemeClr val="tx1"/>
                </a:solidFill>
                <a:effectLst/>
                <a:latin typeface="+mn-lt"/>
                <a:ea typeface="+mn-ea"/>
                <a:cs typeface="+mn-cs"/>
              </a:rPr>
              <a:t>20</a:t>
            </a:r>
          </a:p>
          <a:p>
            <a:r>
              <a:rPr lang="en-US" sz="1200" b="0" i="0" u="none" strike="noStrike" kern="1200" dirty="0" smtClean="0">
                <a:solidFill>
                  <a:schemeClr val="tx1"/>
                </a:solidFill>
                <a:effectLst/>
                <a:latin typeface="+mn-lt"/>
                <a:ea typeface="+mn-ea"/>
                <a:cs typeface="+mn-cs"/>
                <a:hlinkClick r:id="rId3"/>
              </a:rPr>
              <a:t>Additional SASS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12.50%</a:t>
            </a:r>
          </a:p>
          <a:p>
            <a:r>
              <a:rPr lang="en-US" sz="1200" b="0" i="0" kern="1200" dirty="0" smtClean="0">
                <a:solidFill>
                  <a:schemeClr val="tx1"/>
                </a:solidFill>
                <a:effectLst/>
                <a:latin typeface="+mn-lt"/>
                <a:ea typeface="+mn-ea"/>
                <a:cs typeface="+mn-cs"/>
              </a:rPr>
              <a:t>15</a:t>
            </a:r>
          </a:p>
          <a:p>
            <a:r>
              <a:rPr lang="en-US" sz="1200" b="0" i="0" u="none" strike="noStrike" kern="1200" dirty="0" smtClean="0">
                <a:solidFill>
                  <a:schemeClr val="tx1"/>
                </a:solidFill>
                <a:effectLst/>
                <a:latin typeface="+mn-lt"/>
                <a:ea typeface="+mn-ea"/>
                <a:cs typeface="+mn-cs"/>
                <a:hlinkClick r:id="rId3"/>
              </a:rPr>
              <a:t>Extra SAO</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7.50%</a:t>
            </a:r>
          </a:p>
          <a:p>
            <a:r>
              <a:rPr lang="en-US" sz="1200" b="0" i="0" kern="1200" dirty="0" smtClean="0">
                <a:solidFill>
                  <a:schemeClr val="tx1"/>
                </a:solidFill>
                <a:effectLst/>
                <a:latin typeface="+mn-lt"/>
                <a:ea typeface="+mn-ea"/>
                <a:cs typeface="+mn-cs"/>
              </a:rPr>
              <a:t>9</a:t>
            </a:r>
          </a:p>
          <a:p>
            <a:r>
              <a:rPr lang="en-US" sz="1200" b="0" i="0" u="none" strike="noStrike" kern="1200" dirty="0" smtClean="0">
                <a:solidFill>
                  <a:schemeClr val="tx1"/>
                </a:solidFill>
                <a:effectLst/>
                <a:latin typeface="+mn-lt"/>
                <a:ea typeface="+mn-ea"/>
                <a:cs typeface="+mn-cs"/>
                <a:hlinkClick r:id="rId3"/>
              </a:rPr>
              <a:t>Combination</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5.83%</a:t>
            </a:r>
          </a:p>
          <a:p>
            <a:r>
              <a:rPr lang="en-US" sz="1200" b="0" i="0" kern="1200" dirty="0" smtClean="0">
                <a:solidFill>
                  <a:schemeClr val="tx1"/>
                </a:solidFill>
                <a:effectLst/>
                <a:latin typeface="+mn-lt"/>
                <a:ea typeface="+mn-ea"/>
                <a:cs typeface="+mn-cs"/>
              </a:rPr>
              <a:t>7</a:t>
            </a:r>
          </a:p>
          <a:p>
            <a:r>
              <a:rPr lang="en-US" sz="1200" b="0" i="0" u="none" strike="noStrike" kern="1200" dirty="0" smtClean="0">
                <a:solidFill>
                  <a:schemeClr val="tx1"/>
                </a:solidFill>
                <a:effectLst/>
                <a:latin typeface="+mn-lt"/>
                <a:ea typeface="+mn-ea"/>
                <a:cs typeface="+mn-cs"/>
                <a:hlinkClick r:id="rId3"/>
              </a:rPr>
              <a:t>Health Care Plans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2.50%</a:t>
            </a:r>
          </a:p>
          <a:p>
            <a:r>
              <a:rPr lang="en-US" sz="1200" b="0" i="0" kern="1200" dirty="0" smtClean="0">
                <a:solidFill>
                  <a:schemeClr val="tx1"/>
                </a:solidFill>
                <a:effectLst/>
                <a:latin typeface="+mn-lt"/>
                <a:ea typeface="+mn-ea"/>
                <a:cs typeface="+mn-cs"/>
              </a:rPr>
              <a:t>3</a:t>
            </a:r>
          </a:p>
          <a:p>
            <a:r>
              <a:rPr lang="en-US" sz="1200" b="0" i="0" u="none" strike="noStrike" kern="1200" dirty="0" smtClean="0">
                <a:solidFill>
                  <a:schemeClr val="tx1"/>
                </a:solidFill>
                <a:effectLst/>
                <a:latin typeface="+mn-lt"/>
                <a:ea typeface="+mn-ea"/>
                <a:cs typeface="+mn-cs"/>
                <a:hlinkClick r:id="rId3"/>
              </a:rPr>
              <a:t>Low</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2.50%</a:t>
            </a:r>
          </a:p>
          <a:p>
            <a:r>
              <a:rPr lang="en-US" sz="1200" b="0" i="0" kern="1200" dirty="0" smtClean="0">
                <a:solidFill>
                  <a:schemeClr val="tx1"/>
                </a:solidFill>
                <a:effectLst/>
                <a:latin typeface="+mn-lt"/>
                <a:ea typeface="+mn-ea"/>
                <a:cs typeface="+mn-cs"/>
              </a:rPr>
              <a:t>3</a:t>
            </a:r>
          </a:p>
          <a:p>
            <a:r>
              <a:rPr lang="en-US" sz="1200" b="0" i="0" u="none" strike="noStrike" kern="1200" dirty="0" smtClean="0">
                <a:solidFill>
                  <a:schemeClr val="tx1"/>
                </a:solidFill>
                <a:effectLst/>
                <a:latin typeface="+mn-lt"/>
                <a:ea typeface="+mn-ea"/>
                <a:cs typeface="+mn-cs"/>
                <a:hlinkClick r:id="rId3"/>
              </a:rPr>
              <a:t>Processes and Procedures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1.67%</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H&amp;S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1.67%</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Valuable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1.67%</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Financial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1.67%</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Knowledge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1.67%</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Quality</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1.67%</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Reduced</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1.67%</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Input</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1.67%</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Unfortunately</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1.67%</a:t>
            </a:r>
          </a:p>
          <a:p>
            <a:r>
              <a:rPr lang="en-US" sz="1200" b="0" i="0" kern="1200" dirty="0" smtClean="0">
                <a:solidFill>
                  <a:schemeClr val="tx1"/>
                </a:solidFill>
                <a:effectLst/>
                <a:latin typeface="+mn-lt"/>
                <a:ea typeface="+mn-ea"/>
                <a:cs typeface="+mn-cs"/>
              </a:rPr>
              <a:t>2</a:t>
            </a:r>
          </a:p>
          <a:p>
            <a:r>
              <a:rPr lang="en-US" dirty="0" smtClean="0"/>
              <a:t/>
            </a:r>
            <a:br>
              <a:rPr lang="en-US" dirty="0" smtClean="0"/>
            </a:br>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10</a:t>
            </a:fld>
            <a:endParaRPr lang="en-US"/>
          </a:p>
        </p:txBody>
      </p:sp>
    </p:spTree>
    <p:extLst>
      <p:ext uri="{BB962C8B-B14F-4D97-AF65-F5344CB8AC3E}">
        <p14:creationId xmlns:p14="http://schemas.microsoft.com/office/powerpoint/2010/main" val="138690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C3367E-1DC1-3E43-A44B-F8177CB6E518}" type="slidenum">
              <a:rPr lang="en-US" smtClean="0"/>
              <a:t>11</a:t>
            </a:fld>
            <a:endParaRPr lang="en-US"/>
          </a:p>
        </p:txBody>
      </p:sp>
    </p:spTree>
    <p:extLst>
      <p:ext uri="{BB962C8B-B14F-4D97-AF65-F5344CB8AC3E}">
        <p14:creationId xmlns:p14="http://schemas.microsoft.com/office/powerpoint/2010/main" val="3930663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smtClean="0">
                <a:effectLst/>
              </a:rPr>
              <a:t>It had made the world of difference!</a:t>
            </a:r>
          </a:p>
          <a:p>
            <a:pPr fontAlgn="t"/>
            <a:r>
              <a:rPr lang="en-US" sz="1200" b="0" kern="1200" dirty="0" smtClean="0">
                <a:solidFill>
                  <a:schemeClr val="tx1"/>
                </a:solidFill>
                <a:effectLst/>
                <a:latin typeface="+mn-lt"/>
                <a:ea typeface="+mn-ea"/>
                <a:cs typeface="+mn-cs"/>
              </a:rPr>
              <a:t>4/5/2018 6:29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
              </a:rPr>
              <a:t>View respondent's answers</a:t>
            </a:r>
            <a:endParaRPr lang="en-US" dirty="0" smtClean="0">
              <a:effectLst/>
            </a:endParaRPr>
          </a:p>
          <a:p>
            <a:pPr fontAlgn="t"/>
            <a:r>
              <a:rPr lang="en-US" dirty="0" smtClean="0">
                <a:effectLst/>
              </a:rPr>
              <a:t>Currently using SASS staff, but am considering also having some teacher time to support administrative tasks and build capacity and understanding of staff.</a:t>
            </a:r>
          </a:p>
          <a:p>
            <a:pPr fontAlgn="t"/>
            <a:r>
              <a:rPr lang="en-US" sz="1200" b="0" kern="1200" dirty="0" smtClean="0">
                <a:solidFill>
                  <a:schemeClr val="tx1"/>
                </a:solidFill>
                <a:effectLst/>
                <a:latin typeface="+mn-lt"/>
                <a:ea typeface="+mn-ea"/>
                <a:cs typeface="+mn-cs"/>
              </a:rPr>
              <a:t>4/4/2018 7:31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
              </a:rPr>
              <a:t>View respondent's answers</a:t>
            </a:r>
            <a:endParaRPr lang="en-US" dirty="0" smtClean="0">
              <a:effectLst/>
            </a:endParaRPr>
          </a:p>
          <a:p>
            <a:pPr fontAlgn="t"/>
            <a:r>
              <a:rPr lang="en-US" dirty="0" smtClean="0">
                <a:effectLst/>
              </a:rPr>
              <a:t>best thing I have ever done. My workload has decreased, helpful systems have been put in place, the school runs better and whole school management has improved. Everyone including students benefit. I believe I will always need a BM.</a:t>
            </a:r>
          </a:p>
          <a:p>
            <a:pPr fontAlgn="t"/>
            <a:r>
              <a:rPr lang="en-US" sz="1200" b="0" kern="1200" dirty="0" smtClean="0">
                <a:solidFill>
                  <a:schemeClr val="tx1"/>
                </a:solidFill>
                <a:effectLst/>
                <a:latin typeface="+mn-lt"/>
                <a:ea typeface="+mn-ea"/>
                <a:cs typeface="+mn-cs"/>
              </a:rPr>
              <a:t>4/4/2018 8:51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
              </a:rPr>
              <a:t>View respondent's answers</a:t>
            </a:r>
            <a:endParaRPr lang="en-US" dirty="0" smtClean="0">
              <a:effectLst/>
            </a:endParaRPr>
          </a:p>
          <a:p>
            <a:pPr fontAlgn="t"/>
            <a:r>
              <a:rPr lang="en-US" dirty="0" smtClean="0">
                <a:effectLst/>
              </a:rPr>
              <a:t>This has been absolutely invaluable to have my </a:t>
            </a:r>
            <a:r>
              <a:rPr lang="en-US" dirty="0" err="1" smtClean="0">
                <a:effectLst/>
              </a:rPr>
              <a:t>exective</a:t>
            </a:r>
            <a:r>
              <a:rPr lang="en-US" dirty="0" smtClean="0">
                <a:effectLst/>
              </a:rPr>
              <a:t> released for 1 day per week to support my role-we need a full time exec released to ensure the focus on curriculum and improved student learning across </a:t>
            </a:r>
            <a:r>
              <a:rPr lang="en-US" dirty="0" err="1" smtClean="0">
                <a:effectLst/>
              </a:rPr>
              <a:t>schools.This</a:t>
            </a:r>
            <a:r>
              <a:rPr lang="en-US" dirty="0" smtClean="0">
                <a:effectLst/>
              </a:rPr>
              <a:t> figure is really just the start to improve our workload and our execs </a:t>
            </a:r>
            <a:r>
              <a:rPr lang="en-US" dirty="0" err="1" smtClean="0">
                <a:effectLst/>
              </a:rPr>
              <a:t>load,one</a:t>
            </a:r>
            <a:r>
              <a:rPr lang="en-US" dirty="0" smtClean="0">
                <a:effectLst/>
              </a:rPr>
              <a:t> person cannot do the expected role of the Principal any </a:t>
            </a:r>
            <a:r>
              <a:rPr lang="en-US" dirty="0" err="1" smtClean="0">
                <a:effectLst/>
              </a:rPr>
              <a:t>longer,it</a:t>
            </a:r>
            <a:r>
              <a:rPr lang="en-US" dirty="0" smtClean="0">
                <a:effectLst/>
              </a:rPr>
              <a:t> is </a:t>
            </a:r>
            <a:r>
              <a:rPr lang="en-US" dirty="0" err="1" smtClean="0">
                <a:effectLst/>
              </a:rPr>
              <a:t>impossible.The</a:t>
            </a:r>
            <a:r>
              <a:rPr lang="en-US" dirty="0" smtClean="0">
                <a:effectLst/>
              </a:rPr>
              <a:t> funding has been helpful but also inadequate.</a:t>
            </a:r>
          </a:p>
          <a:p>
            <a:pPr fontAlgn="t"/>
            <a:r>
              <a:rPr lang="en-US" sz="1200" b="0" kern="1200" dirty="0" smtClean="0">
                <a:solidFill>
                  <a:schemeClr val="tx1"/>
                </a:solidFill>
                <a:effectLst/>
                <a:latin typeface="+mn-lt"/>
                <a:ea typeface="+mn-ea"/>
                <a:cs typeface="+mn-cs"/>
              </a:rPr>
              <a:t>4/3/2018 3:34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
              </a:rPr>
              <a:t>View respondent's answers</a:t>
            </a:r>
            <a:endParaRPr lang="en-US" dirty="0" smtClean="0">
              <a:effectLst/>
            </a:endParaRPr>
          </a:p>
          <a:p>
            <a:pPr fontAlgn="t"/>
            <a:r>
              <a:rPr lang="en-US" dirty="0" smtClean="0">
                <a:effectLst/>
              </a:rPr>
              <a:t>A combination of SASS time and employing an ex head teacher admin to help with school related tasks that you need to be a teacher to understand.</a:t>
            </a:r>
          </a:p>
          <a:p>
            <a:pPr fontAlgn="t"/>
            <a:r>
              <a:rPr lang="en-US" sz="1200" b="0" kern="1200" dirty="0" smtClean="0">
                <a:solidFill>
                  <a:schemeClr val="tx1"/>
                </a:solidFill>
                <a:effectLst/>
                <a:latin typeface="+mn-lt"/>
                <a:ea typeface="+mn-ea"/>
                <a:cs typeface="+mn-cs"/>
              </a:rPr>
              <a:t>4/3/2018 3:01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
              </a:rPr>
              <a:t>View respondent's answers</a:t>
            </a:r>
            <a:endParaRPr lang="en-US" dirty="0" smtClean="0">
              <a:effectLst/>
            </a:endParaRPr>
          </a:p>
          <a:p>
            <a:pPr fontAlgn="t"/>
            <a:r>
              <a:rPr lang="en-US" dirty="0" smtClean="0">
                <a:effectLst/>
              </a:rPr>
              <a:t>Employed an additional SASS staff member to support compliance ,</a:t>
            </a:r>
            <a:r>
              <a:rPr lang="en-US" dirty="0" err="1" smtClean="0">
                <a:effectLst/>
              </a:rPr>
              <a:t>WHS,general</a:t>
            </a:r>
            <a:r>
              <a:rPr lang="en-US" dirty="0" smtClean="0">
                <a:effectLst/>
              </a:rPr>
              <a:t> </a:t>
            </a:r>
            <a:r>
              <a:rPr lang="en-US" dirty="0" err="1" smtClean="0">
                <a:effectLst/>
              </a:rPr>
              <a:t>admin,assets</a:t>
            </a:r>
            <a:endParaRPr lang="en-US" dirty="0" smtClean="0">
              <a:effectLst/>
            </a:endParaRPr>
          </a:p>
          <a:p>
            <a:pPr fontAlgn="t"/>
            <a:r>
              <a:rPr lang="en-US" sz="1200" b="0" kern="1200" dirty="0" smtClean="0">
                <a:solidFill>
                  <a:schemeClr val="tx1"/>
                </a:solidFill>
                <a:effectLst/>
                <a:latin typeface="+mn-lt"/>
                <a:ea typeface="+mn-ea"/>
                <a:cs typeface="+mn-cs"/>
              </a:rPr>
              <a:t>4/3/2018 5:53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
              </a:rPr>
              <a:t>View respondent's answers</a:t>
            </a:r>
            <a:endParaRPr lang="en-US" dirty="0" smtClean="0">
              <a:effectLst/>
            </a:endParaRPr>
          </a:p>
          <a:p>
            <a:pPr fontAlgn="t"/>
            <a:r>
              <a:rPr lang="en-US" dirty="0" smtClean="0">
                <a:effectLst/>
              </a:rPr>
              <a:t>In addition to paying overtime for my SAM, I am using the money to employ an expert to relieve me of the considerable time spent in school promotions and engaging with the community through ICT and multimedia. This has already saved me hours of time!</a:t>
            </a:r>
          </a:p>
          <a:p>
            <a:pPr fontAlgn="t"/>
            <a:r>
              <a:rPr lang="en-US" sz="1200" b="0" kern="1200" dirty="0" smtClean="0">
                <a:solidFill>
                  <a:schemeClr val="tx1"/>
                </a:solidFill>
                <a:effectLst/>
                <a:latin typeface="+mn-lt"/>
                <a:ea typeface="+mn-ea"/>
                <a:cs typeface="+mn-cs"/>
              </a:rPr>
              <a:t>4/2/2018 10:28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
              </a:rPr>
              <a:t>View respondent's answers</a:t>
            </a:r>
            <a:endParaRPr lang="en-US" dirty="0" smtClean="0">
              <a:effectLst/>
            </a:endParaRPr>
          </a:p>
          <a:p>
            <a:pPr fontAlgn="t"/>
            <a:r>
              <a:rPr lang="en-US" dirty="0" smtClean="0">
                <a:effectLst/>
              </a:rPr>
              <a:t>Current SASS not able to step up to a relieving SAM role for two days a week to enable the SAM to take on Business Manager role. Current SAM is not able to do more. Funds being used for additional SASS time.</a:t>
            </a:r>
          </a:p>
          <a:p>
            <a:pPr fontAlgn="t"/>
            <a:r>
              <a:rPr lang="en-US" sz="1200" b="0" kern="1200" dirty="0" smtClean="0">
                <a:solidFill>
                  <a:schemeClr val="tx1"/>
                </a:solidFill>
                <a:effectLst/>
                <a:latin typeface="+mn-lt"/>
                <a:ea typeface="+mn-ea"/>
                <a:cs typeface="+mn-cs"/>
              </a:rPr>
              <a:t>4/2/2018 10:23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
              </a:rPr>
              <a:t>View respondent's answers</a:t>
            </a:r>
            <a:endParaRPr lang="en-US" dirty="0" smtClean="0">
              <a:effectLst/>
            </a:endParaRPr>
          </a:p>
          <a:p>
            <a:pPr fontAlgn="t"/>
            <a:r>
              <a:rPr lang="en-US" dirty="0" smtClean="0">
                <a:effectLst/>
              </a:rPr>
              <a:t>We are scheduled for EV. Extra funds will provide release for staff to prepare documentation</a:t>
            </a:r>
          </a:p>
          <a:p>
            <a:pPr fontAlgn="t"/>
            <a:r>
              <a:rPr lang="en-US" sz="1200" b="0" kern="1200" dirty="0" smtClean="0">
                <a:solidFill>
                  <a:schemeClr val="tx1"/>
                </a:solidFill>
                <a:effectLst/>
                <a:latin typeface="+mn-lt"/>
                <a:ea typeface="+mn-ea"/>
                <a:cs typeface="+mn-cs"/>
              </a:rPr>
              <a:t>3/30/2018 8:51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
              </a:rPr>
              <a:t>View respondent's answers</a:t>
            </a:r>
            <a:endParaRPr lang="en-US" dirty="0" smtClean="0">
              <a:effectLst/>
            </a:endParaRPr>
          </a:p>
          <a:p>
            <a:pPr fontAlgn="t"/>
            <a:r>
              <a:rPr lang="en-US" dirty="0" smtClean="0">
                <a:effectLst/>
              </a:rPr>
              <a:t>Purchased additional SASS time to release the SAM from some of her duties to assist me with management.</a:t>
            </a:r>
          </a:p>
          <a:p>
            <a:pPr fontAlgn="t"/>
            <a:r>
              <a:rPr lang="en-US" sz="1200" b="0" kern="1200" dirty="0" smtClean="0">
                <a:solidFill>
                  <a:schemeClr val="tx1"/>
                </a:solidFill>
                <a:effectLst/>
                <a:latin typeface="+mn-lt"/>
                <a:ea typeface="+mn-ea"/>
                <a:cs typeface="+mn-cs"/>
              </a:rPr>
              <a:t>3/29/2018 12:04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3"/>
              </a:rPr>
              <a:t>View respondent's answers</a:t>
            </a:r>
            <a:endParaRPr lang="en-US" dirty="0" smtClean="0">
              <a:effectLst/>
            </a:endParaRPr>
          </a:p>
          <a:p>
            <a:pPr fontAlgn="t"/>
            <a:r>
              <a:rPr lang="en-US" dirty="0" smtClean="0">
                <a:effectLst/>
              </a:rPr>
              <a:t>3 days/week SAO support reporting directly to the principal</a:t>
            </a:r>
          </a:p>
          <a:p>
            <a:pPr fontAlgn="t"/>
            <a:r>
              <a:rPr lang="en-US" sz="1200" b="0" kern="1200" dirty="0" smtClean="0">
                <a:solidFill>
                  <a:schemeClr val="tx1"/>
                </a:solidFill>
                <a:effectLst/>
                <a:latin typeface="+mn-lt"/>
                <a:ea typeface="+mn-ea"/>
                <a:cs typeface="+mn-cs"/>
              </a:rPr>
              <a:t>3/29/2018 11:37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4"/>
              </a:rPr>
              <a:t>View respondent's answers</a:t>
            </a:r>
            <a:endParaRPr lang="en-US" dirty="0" smtClean="0">
              <a:effectLst/>
            </a:endParaRPr>
          </a:p>
          <a:p>
            <a:pPr fontAlgn="t"/>
            <a:r>
              <a:rPr lang="en-US" dirty="0" smtClean="0">
                <a:effectLst/>
              </a:rPr>
              <a:t>I have taken an AP off class a couple of days a week to support me.</a:t>
            </a:r>
          </a:p>
          <a:p>
            <a:pPr fontAlgn="t"/>
            <a:r>
              <a:rPr lang="en-US" sz="1200" b="0" kern="1200" dirty="0" smtClean="0">
                <a:solidFill>
                  <a:schemeClr val="tx1"/>
                </a:solidFill>
                <a:effectLst/>
                <a:latin typeface="+mn-lt"/>
                <a:ea typeface="+mn-ea"/>
                <a:cs typeface="+mn-cs"/>
              </a:rPr>
              <a:t>3/29/2018 9:21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5"/>
              </a:rPr>
              <a:t>View respondent's answers</a:t>
            </a:r>
            <a:endParaRPr lang="en-US" dirty="0" smtClean="0">
              <a:effectLst/>
            </a:endParaRPr>
          </a:p>
          <a:p>
            <a:pPr fontAlgn="t"/>
            <a:r>
              <a:rPr lang="en-US" dirty="0" smtClean="0">
                <a:effectLst/>
              </a:rPr>
              <a:t>Fantastic funding that we have used to appropriately </a:t>
            </a:r>
            <a:r>
              <a:rPr lang="en-US" dirty="0" err="1" smtClean="0">
                <a:effectLst/>
              </a:rPr>
              <a:t>renumerate</a:t>
            </a:r>
            <a:r>
              <a:rPr lang="en-US" dirty="0" smtClean="0">
                <a:effectLst/>
              </a:rPr>
              <a:t> a teacher working at an AP level which has significantly reduced Principal workload.</a:t>
            </a:r>
          </a:p>
          <a:p>
            <a:pPr fontAlgn="t"/>
            <a:r>
              <a:rPr lang="en-US" sz="1200" b="0" kern="1200" dirty="0" smtClean="0">
                <a:solidFill>
                  <a:schemeClr val="tx1"/>
                </a:solidFill>
                <a:effectLst/>
                <a:latin typeface="+mn-lt"/>
                <a:ea typeface="+mn-ea"/>
                <a:cs typeface="+mn-cs"/>
              </a:rPr>
              <a:t>3/29/2018 7:55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6"/>
              </a:rPr>
              <a:t>View respondent's answers</a:t>
            </a:r>
            <a:endParaRPr lang="en-US" dirty="0" smtClean="0">
              <a:effectLst/>
            </a:endParaRPr>
          </a:p>
          <a:p>
            <a:pPr fontAlgn="t"/>
            <a:r>
              <a:rPr lang="en-US" dirty="0" smtClean="0">
                <a:effectLst/>
              </a:rPr>
              <a:t>I have sufficient funds to employ a Business Manager from early in Term 2 </a:t>
            </a:r>
            <a:r>
              <a:rPr lang="en-US" dirty="0" err="1" smtClean="0">
                <a:effectLst/>
              </a:rPr>
              <a:t>til</a:t>
            </a:r>
            <a:r>
              <a:rPr lang="en-US" dirty="0" smtClean="0">
                <a:effectLst/>
              </a:rPr>
              <a:t> the end of the year following a selection process.</a:t>
            </a:r>
          </a:p>
          <a:p>
            <a:pPr fontAlgn="t"/>
            <a:r>
              <a:rPr lang="en-US" sz="1200" b="0" kern="1200" dirty="0" smtClean="0">
                <a:solidFill>
                  <a:schemeClr val="tx1"/>
                </a:solidFill>
                <a:effectLst/>
                <a:latin typeface="+mn-lt"/>
                <a:ea typeface="+mn-ea"/>
                <a:cs typeface="+mn-cs"/>
              </a:rPr>
              <a:t>3/28/2018 5:46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7"/>
              </a:rPr>
              <a:t>View respondent's answers</a:t>
            </a:r>
            <a:endParaRPr lang="en-US" dirty="0" smtClean="0">
              <a:effectLst/>
            </a:endParaRPr>
          </a:p>
          <a:p>
            <a:pPr fontAlgn="t"/>
            <a:r>
              <a:rPr lang="en-US" dirty="0" smtClean="0">
                <a:effectLst/>
              </a:rPr>
              <a:t>Higher duties for a SAO to act as a SAM.</a:t>
            </a:r>
          </a:p>
          <a:p>
            <a:pPr fontAlgn="t"/>
            <a:r>
              <a:rPr lang="en-US" sz="1200" b="0" kern="1200" dirty="0" smtClean="0">
                <a:solidFill>
                  <a:schemeClr val="tx1"/>
                </a:solidFill>
                <a:effectLst/>
                <a:latin typeface="+mn-lt"/>
                <a:ea typeface="+mn-ea"/>
                <a:cs typeface="+mn-cs"/>
              </a:rPr>
              <a:t>3/28/2018 1:47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8"/>
              </a:rPr>
              <a:t>View respondent's answers</a:t>
            </a:r>
            <a:endParaRPr lang="en-US" dirty="0" smtClean="0">
              <a:effectLst/>
            </a:endParaRPr>
          </a:p>
          <a:p>
            <a:pPr fontAlgn="t"/>
            <a:r>
              <a:rPr lang="en-US" dirty="0" smtClean="0">
                <a:effectLst/>
              </a:rPr>
              <a:t>Funding has been used to provide exec release for Assistant Principals</a:t>
            </a:r>
          </a:p>
          <a:p>
            <a:pPr fontAlgn="t"/>
            <a:r>
              <a:rPr lang="en-US" sz="1200" b="0" kern="1200" dirty="0" smtClean="0">
                <a:solidFill>
                  <a:schemeClr val="tx1"/>
                </a:solidFill>
                <a:effectLst/>
                <a:latin typeface="+mn-lt"/>
                <a:ea typeface="+mn-ea"/>
                <a:cs typeface="+mn-cs"/>
              </a:rPr>
              <a:t>3/28/2018 1:30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9"/>
              </a:rPr>
              <a:t>View respondent's answers</a:t>
            </a:r>
            <a:endParaRPr lang="en-US" dirty="0" smtClean="0">
              <a:effectLst/>
            </a:endParaRPr>
          </a:p>
          <a:p>
            <a:pPr fontAlgn="t"/>
            <a:r>
              <a:rPr lang="en-US" dirty="0" smtClean="0">
                <a:effectLst/>
              </a:rPr>
              <a:t>A combination of a few areas. So far, I have used it for additional SASS time, time with a Business Manager, as well as releasing teachers and executive members to do various tasks that I assign them to do.</a:t>
            </a:r>
          </a:p>
          <a:p>
            <a:pPr fontAlgn="t"/>
            <a:r>
              <a:rPr lang="en-US" sz="1200" b="0" kern="1200" dirty="0" smtClean="0">
                <a:solidFill>
                  <a:schemeClr val="tx1"/>
                </a:solidFill>
                <a:effectLst/>
                <a:latin typeface="+mn-lt"/>
                <a:ea typeface="+mn-ea"/>
                <a:cs typeface="+mn-cs"/>
              </a:rPr>
              <a:t>3/28/2018 12:59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0"/>
              </a:rPr>
              <a:t>View respondent's answers</a:t>
            </a:r>
            <a:endParaRPr lang="en-US" dirty="0" smtClean="0">
              <a:effectLst/>
            </a:endParaRPr>
          </a:p>
          <a:p>
            <a:pPr fontAlgn="t"/>
            <a:r>
              <a:rPr lang="en-US" dirty="0" smtClean="0">
                <a:effectLst/>
              </a:rPr>
              <a:t>Created a new SAO position (Principal Support) 2 days per week with flexibility for additional days depending on workload, projects and deadlines.</a:t>
            </a:r>
          </a:p>
          <a:p>
            <a:pPr fontAlgn="t"/>
            <a:r>
              <a:rPr lang="en-US" sz="1200" b="0" kern="1200" dirty="0" smtClean="0">
                <a:solidFill>
                  <a:schemeClr val="tx1"/>
                </a:solidFill>
                <a:effectLst/>
                <a:latin typeface="+mn-lt"/>
                <a:ea typeface="+mn-ea"/>
                <a:cs typeface="+mn-cs"/>
              </a:rPr>
              <a:t>3/28/2018 12:39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1"/>
              </a:rPr>
              <a:t>View respondent's answers</a:t>
            </a:r>
            <a:endParaRPr lang="en-US" dirty="0" smtClean="0">
              <a:effectLst/>
            </a:endParaRPr>
          </a:p>
          <a:p>
            <a:pPr fontAlgn="t"/>
            <a:r>
              <a:rPr lang="en-US" dirty="0" smtClean="0">
                <a:effectLst/>
              </a:rPr>
              <a:t>Also a little Exec release. Will also pay for some Principal's coverage to attend some PL.</a:t>
            </a:r>
          </a:p>
          <a:p>
            <a:pPr fontAlgn="t"/>
            <a:r>
              <a:rPr lang="en-US" sz="1200" b="0" kern="1200" dirty="0" smtClean="0">
                <a:solidFill>
                  <a:schemeClr val="tx1"/>
                </a:solidFill>
                <a:effectLst/>
                <a:latin typeface="+mn-lt"/>
                <a:ea typeface="+mn-ea"/>
                <a:cs typeface="+mn-cs"/>
              </a:rPr>
              <a:t>3/28/2018 12:27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2"/>
              </a:rPr>
              <a:t>View respondent's answers</a:t>
            </a:r>
            <a:endParaRPr lang="en-US" dirty="0" smtClean="0">
              <a:effectLst/>
            </a:endParaRPr>
          </a:p>
          <a:p>
            <a:pPr fontAlgn="t"/>
            <a:r>
              <a:rPr lang="en-US" dirty="0" smtClean="0">
                <a:effectLst/>
              </a:rPr>
              <a:t>Funds are used to release second DP off class to assist with administrative load. Also enables school funds to be used to provide overtime payments for SAM and the employment of an additional SAO one day per week.</a:t>
            </a:r>
          </a:p>
          <a:p>
            <a:pPr fontAlgn="t"/>
            <a:r>
              <a:rPr lang="en-US" sz="1200" b="0" kern="1200" dirty="0" smtClean="0">
                <a:solidFill>
                  <a:schemeClr val="tx1"/>
                </a:solidFill>
                <a:effectLst/>
                <a:latin typeface="+mn-lt"/>
                <a:ea typeface="+mn-ea"/>
                <a:cs typeface="+mn-cs"/>
              </a:rPr>
              <a:t>3/28/2018 12:21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3"/>
              </a:rPr>
              <a:t>View respondent's answers</a:t>
            </a:r>
            <a:endParaRPr lang="en-US" dirty="0" smtClean="0">
              <a:effectLst/>
            </a:endParaRPr>
          </a:p>
          <a:p>
            <a:pPr fontAlgn="t"/>
            <a:r>
              <a:rPr lang="en-US" dirty="0" smtClean="0">
                <a:effectLst/>
              </a:rPr>
              <a:t>Employ LMBR Byrne’s budget helps with SAP reports and unpacking finance </a:t>
            </a:r>
            <a:r>
              <a:rPr lang="en-US" dirty="0" err="1" smtClean="0">
                <a:effectLst/>
              </a:rPr>
              <a:t>reports.Overview</a:t>
            </a:r>
            <a:r>
              <a:rPr lang="en-US" dirty="0" smtClean="0">
                <a:effectLst/>
              </a:rPr>
              <a:t> </a:t>
            </a:r>
            <a:r>
              <a:rPr lang="en-US" dirty="0" err="1" smtClean="0">
                <a:effectLst/>
              </a:rPr>
              <a:t>Reports,Employee</a:t>
            </a:r>
            <a:r>
              <a:rPr lang="en-US" dirty="0" smtClean="0">
                <a:effectLst/>
              </a:rPr>
              <a:t> Cost Level reports </a:t>
            </a:r>
            <a:r>
              <a:rPr lang="en-US" dirty="0" err="1" smtClean="0">
                <a:effectLst/>
              </a:rPr>
              <a:t>etc.I</a:t>
            </a:r>
            <a:r>
              <a:rPr lang="en-US" dirty="0" smtClean="0">
                <a:effectLst/>
              </a:rPr>
              <a:t> am also using some of this $44,000 to release one DP to assist with finance and employing additional SASS time to help with organizing compliance.</a:t>
            </a:r>
          </a:p>
          <a:p>
            <a:pPr fontAlgn="t"/>
            <a:r>
              <a:rPr lang="en-US" sz="1200" b="0" kern="1200" dirty="0" smtClean="0">
                <a:solidFill>
                  <a:schemeClr val="tx1"/>
                </a:solidFill>
                <a:effectLst/>
                <a:latin typeface="+mn-lt"/>
                <a:ea typeface="+mn-ea"/>
                <a:cs typeface="+mn-cs"/>
              </a:rPr>
              <a:t>3/28/2018 12:11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4"/>
              </a:rPr>
              <a:t>View respondent's answers</a:t>
            </a:r>
            <a:endParaRPr lang="en-US" dirty="0" smtClean="0">
              <a:effectLst/>
            </a:endParaRPr>
          </a:p>
          <a:p>
            <a:pPr fontAlgn="t"/>
            <a:r>
              <a:rPr lang="en-US" dirty="0" smtClean="0">
                <a:effectLst/>
              </a:rPr>
              <a:t>Higher duties so SASS take on extra responsibility including administration that has landed on Principal's desk.</a:t>
            </a:r>
          </a:p>
          <a:p>
            <a:pPr fontAlgn="t"/>
            <a:r>
              <a:rPr lang="en-US" sz="1200" b="0" kern="1200" dirty="0" smtClean="0">
                <a:solidFill>
                  <a:schemeClr val="tx1"/>
                </a:solidFill>
                <a:effectLst/>
                <a:latin typeface="+mn-lt"/>
                <a:ea typeface="+mn-ea"/>
                <a:cs typeface="+mn-cs"/>
              </a:rPr>
              <a:t>3/28/2018 12:05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5"/>
              </a:rPr>
              <a:t>View respondent's answers</a:t>
            </a:r>
            <a:endParaRPr lang="en-US" dirty="0" smtClean="0">
              <a:effectLst/>
            </a:endParaRPr>
          </a:p>
          <a:p>
            <a:pPr fontAlgn="t"/>
            <a:r>
              <a:rPr lang="en-US" dirty="0" smtClean="0">
                <a:effectLst/>
              </a:rPr>
              <a:t>off-class AP with financial/business background to support principal with financial management of school</a:t>
            </a:r>
          </a:p>
          <a:p>
            <a:pPr fontAlgn="t"/>
            <a:r>
              <a:rPr lang="en-US" sz="1200" b="0" kern="1200" dirty="0" smtClean="0">
                <a:solidFill>
                  <a:schemeClr val="tx1"/>
                </a:solidFill>
                <a:effectLst/>
                <a:latin typeface="+mn-lt"/>
                <a:ea typeface="+mn-ea"/>
                <a:cs typeface="+mn-cs"/>
              </a:rPr>
              <a:t>3/28/2018 11:12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6"/>
              </a:rPr>
              <a:t>View respondent's answers</a:t>
            </a:r>
            <a:endParaRPr lang="en-US" dirty="0" smtClean="0">
              <a:effectLst/>
            </a:endParaRPr>
          </a:p>
          <a:p>
            <a:pPr fontAlgn="t"/>
            <a:r>
              <a:rPr lang="en-US" dirty="0" smtClean="0">
                <a:effectLst/>
              </a:rPr>
              <a:t>Use it to release staff, teacher, member to do WHS, one day per week, and employ an additional SAO for one day per week</a:t>
            </a:r>
          </a:p>
          <a:p>
            <a:pPr fontAlgn="t"/>
            <a:r>
              <a:rPr lang="en-US" sz="1200" b="0" kern="1200" dirty="0" smtClean="0">
                <a:solidFill>
                  <a:schemeClr val="tx1"/>
                </a:solidFill>
                <a:effectLst/>
                <a:latin typeface="+mn-lt"/>
                <a:ea typeface="+mn-ea"/>
                <a:cs typeface="+mn-cs"/>
              </a:rPr>
              <a:t>3/28/2018 11:09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7"/>
              </a:rPr>
              <a:t>View respondent's answers</a:t>
            </a:r>
            <a:endParaRPr lang="en-US" dirty="0" smtClean="0">
              <a:effectLst/>
            </a:endParaRPr>
          </a:p>
          <a:p>
            <a:pPr fontAlgn="t"/>
            <a:r>
              <a:rPr lang="en-US" dirty="0" smtClean="0">
                <a:effectLst/>
              </a:rPr>
              <a:t>I have employed an experienced SAO 3 days per week to complete many administrative tasks that would come to me. These include maintaining WHS folder, follow-up phone calls arranging meetings, maintenance issues </a:t>
            </a:r>
            <a:r>
              <a:rPr lang="en-US" dirty="0" err="1" smtClean="0">
                <a:effectLst/>
              </a:rPr>
              <a:t>etc</a:t>
            </a:r>
            <a:r>
              <a:rPr lang="en-US" dirty="0" smtClean="0">
                <a:effectLst/>
              </a:rPr>
              <a:t>, administrative tasks around </a:t>
            </a:r>
            <a:r>
              <a:rPr lang="en-US" dirty="0" err="1" smtClean="0">
                <a:effectLst/>
              </a:rPr>
              <a:t>Taleo</a:t>
            </a:r>
            <a:r>
              <a:rPr lang="en-US" dirty="0" smtClean="0">
                <a:effectLst/>
              </a:rPr>
              <a:t>. Pretty much anything that appears through the week that can be done by a SAO rather than me is passed on. This time has freed me up enormously. I am now able to focus much more on leading and managing the school rather than on an increasing amount of </a:t>
            </a:r>
            <a:r>
              <a:rPr lang="en-US" dirty="0" err="1" smtClean="0">
                <a:effectLst/>
              </a:rPr>
              <a:t>administrivia</a:t>
            </a:r>
            <a:r>
              <a:rPr lang="en-US" dirty="0" smtClean="0">
                <a:effectLst/>
              </a:rPr>
              <a:t>.</a:t>
            </a:r>
          </a:p>
          <a:p>
            <a:pPr fontAlgn="t"/>
            <a:r>
              <a:rPr lang="en-US" sz="1200" b="0" kern="1200" dirty="0" smtClean="0">
                <a:solidFill>
                  <a:schemeClr val="tx1"/>
                </a:solidFill>
                <a:effectLst/>
                <a:latin typeface="+mn-lt"/>
                <a:ea typeface="+mn-ea"/>
                <a:cs typeface="+mn-cs"/>
              </a:rPr>
              <a:t>3/28/2018 11:02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8"/>
              </a:rPr>
              <a:t>View respondent's answers</a:t>
            </a:r>
            <a:endParaRPr lang="en-US" dirty="0" smtClean="0">
              <a:effectLst/>
            </a:endParaRPr>
          </a:p>
          <a:p>
            <a:pPr fontAlgn="t"/>
            <a:r>
              <a:rPr lang="en-US" dirty="0" smtClean="0">
                <a:effectLst/>
              </a:rPr>
              <a:t>A mix Relief for Exec to monitor assessment data, SASS to ensure Child Protection paperwork is complete and do paperwork for W H &amp; S. SASS to attend LST meeting, do minutes and file paperwork </a:t>
            </a:r>
            <a:r>
              <a:rPr lang="en-US" dirty="0" err="1" smtClean="0">
                <a:effectLst/>
              </a:rPr>
              <a:t>etc</a:t>
            </a:r>
            <a:r>
              <a:rPr lang="en-US" dirty="0" smtClean="0">
                <a:effectLst/>
              </a:rPr>
              <a:t>,. Hired a retired PSL to assist with Annual report and to come in every 5 weeks to assist with milestones etc. Hire SAS to attend exec meetings and do minutes. Additional SASS as needed as compliance things come up - School profile. Vital that this resource remains flexible</a:t>
            </a:r>
          </a:p>
          <a:p>
            <a:pPr fontAlgn="t"/>
            <a:r>
              <a:rPr lang="en-US" sz="1200" b="0" kern="1200" dirty="0" smtClean="0">
                <a:solidFill>
                  <a:schemeClr val="tx1"/>
                </a:solidFill>
                <a:effectLst/>
                <a:latin typeface="+mn-lt"/>
                <a:ea typeface="+mn-ea"/>
                <a:cs typeface="+mn-cs"/>
              </a:rPr>
              <a:t>3/28/2018 10:49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29"/>
              </a:rPr>
              <a:t>View respondent's answers</a:t>
            </a:r>
            <a:endParaRPr lang="en-US" dirty="0" smtClean="0">
              <a:effectLst/>
            </a:endParaRPr>
          </a:p>
          <a:p>
            <a:pPr fontAlgn="t"/>
            <a:r>
              <a:rPr lang="en-US" dirty="0" smtClean="0">
                <a:effectLst/>
              </a:rPr>
              <a:t>I have increased the SASS time to enable me to move a number of 'admin' and compliance tasks to my SAM. Funds have purchased more SASS time to enable the SAM and I to re-distribute tasks. This decision was made as purchasing SASS time enabled the funds to go further.</a:t>
            </a:r>
          </a:p>
          <a:p>
            <a:pPr fontAlgn="t"/>
            <a:r>
              <a:rPr lang="en-US" sz="1200" b="0" kern="1200" dirty="0" smtClean="0">
                <a:solidFill>
                  <a:schemeClr val="tx1"/>
                </a:solidFill>
                <a:effectLst/>
                <a:latin typeface="+mn-lt"/>
                <a:ea typeface="+mn-ea"/>
                <a:cs typeface="+mn-cs"/>
              </a:rPr>
              <a:t>3/28/2018 10:37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0"/>
              </a:rPr>
              <a:t>View respondent's answers</a:t>
            </a:r>
            <a:endParaRPr lang="en-US" dirty="0" smtClean="0">
              <a:effectLst/>
            </a:endParaRPr>
          </a:p>
          <a:p>
            <a:pPr fontAlgn="t"/>
            <a:r>
              <a:rPr lang="en-US" dirty="0" smtClean="0">
                <a:effectLst/>
              </a:rPr>
              <a:t>Engagement of casual teacher one day per week in role of communications / school promotions officer - updating website, school promotions, newsletter items, liaising with COS to promote initiatives across the community. Release of teacher to maintain and update WHS program. Annual tree inspection - with over 300 trees on site, and this is due by end Term 1 2018, audit is required prior to Assets undertaking this role. .</a:t>
            </a:r>
          </a:p>
          <a:p>
            <a:pPr fontAlgn="t"/>
            <a:r>
              <a:rPr lang="en-US" sz="1200" b="0" kern="1200" dirty="0" smtClean="0">
                <a:solidFill>
                  <a:schemeClr val="tx1"/>
                </a:solidFill>
                <a:effectLst/>
                <a:latin typeface="+mn-lt"/>
                <a:ea typeface="+mn-ea"/>
                <a:cs typeface="+mn-cs"/>
              </a:rPr>
              <a:t>3/28/2018 10:33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1"/>
              </a:rPr>
              <a:t>View respondent's answers</a:t>
            </a:r>
            <a:endParaRPr lang="en-US" dirty="0" smtClean="0">
              <a:effectLst/>
            </a:endParaRPr>
          </a:p>
          <a:p>
            <a:pPr fontAlgn="t"/>
            <a:r>
              <a:rPr lang="en-US" dirty="0" smtClean="0">
                <a:effectLst/>
              </a:rPr>
              <a:t>Marketing and Promotions officer</a:t>
            </a:r>
          </a:p>
          <a:p>
            <a:pPr fontAlgn="t"/>
            <a:r>
              <a:rPr lang="en-US" sz="1200" b="0" kern="1200" dirty="0" smtClean="0">
                <a:solidFill>
                  <a:schemeClr val="tx1"/>
                </a:solidFill>
                <a:effectLst/>
                <a:latin typeface="+mn-lt"/>
                <a:ea typeface="+mn-ea"/>
                <a:cs typeface="+mn-cs"/>
              </a:rPr>
              <a:t>3/28/2018 10:14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2"/>
              </a:rPr>
              <a:t>View respondent's answers</a:t>
            </a:r>
            <a:endParaRPr lang="en-US" dirty="0" smtClean="0">
              <a:effectLst/>
            </a:endParaRPr>
          </a:p>
          <a:p>
            <a:pPr fontAlgn="t"/>
            <a:r>
              <a:rPr lang="en-US" dirty="0" smtClean="0">
                <a:effectLst/>
              </a:rPr>
              <a:t>Invaluable top have a business manage. Awesome resource.</a:t>
            </a:r>
          </a:p>
          <a:p>
            <a:pPr fontAlgn="t"/>
            <a:r>
              <a:rPr lang="en-US" sz="1200" b="0" kern="1200" dirty="0" smtClean="0">
                <a:solidFill>
                  <a:schemeClr val="tx1"/>
                </a:solidFill>
                <a:effectLst/>
                <a:latin typeface="+mn-lt"/>
                <a:ea typeface="+mn-ea"/>
                <a:cs typeface="+mn-cs"/>
              </a:rPr>
              <a:t>3/28/2018 10:06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3"/>
              </a:rPr>
              <a:t>View respondent's answers</a:t>
            </a:r>
            <a:endParaRPr lang="en-US" dirty="0" smtClean="0">
              <a:effectLst/>
            </a:endParaRPr>
          </a:p>
          <a:p>
            <a:pPr fontAlgn="t"/>
            <a:r>
              <a:rPr lang="en-US" dirty="0" smtClean="0">
                <a:effectLst/>
              </a:rPr>
              <a:t>Also SASS .2 per week-administrative duties. It would allow me to tick two. Executive/Teacher released on a needs basis when required.</a:t>
            </a:r>
          </a:p>
          <a:p>
            <a:pPr fontAlgn="t"/>
            <a:r>
              <a:rPr lang="en-US" sz="1200" b="0" kern="1200" dirty="0" smtClean="0">
                <a:solidFill>
                  <a:schemeClr val="tx1"/>
                </a:solidFill>
                <a:effectLst/>
                <a:latin typeface="+mn-lt"/>
                <a:ea typeface="+mn-ea"/>
                <a:cs typeface="+mn-cs"/>
              </a:rPr>
              <a:t>3/28/2018 10:06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4"/>
              </a:rPr>
              <a:t>View respondent's answers</a:t>
            </a:r>
            <a:endParaRPr lang="en-US" dirty="0" smtClean="0">
              <a:effectLst/>
            </a:endParaRPr>
          </a:p>
          <a:p>
            <a:pPr fontAlgn="t"/>
            <a:r>
              <a:rPr lang="en-US" dirty="0" smtClean="0">
                <a:effectLst/>
              </a:rPr>
              <a:t>Money has also been used to support SASS workload.</a:t>
            </a:r>
          </a:p>
          <a:p>
            <a:pPr fontAlgn="t"/>
            <a:r>
              <a:rPr lang="en-US" sz="1200" b="0" kern="1200" dirty="0" smtClean="0">
                <a:solidFill>
                  <a:schemeClr val="tx1"/>
                </a:solidFill>
                <a:effectLst/>
                <a:latin typeface="+mn-lt"/>
                <a:ea typeface="+mn-ea"/>
                <a:cs typeface="+mn-cs"/>
              </a:rPr>
              <a:t>3/28/2018 10:00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5"/>
              </a:rPr>
              <a:t>View respondent's answers</a:t>
            </a:r>
            <a:endParaRPr lang="en-US" dirty="0" smtClean="0">
              <a:effectLst/>
            </a:endParaRPr>
          </a:p>
          <a:p>
            <a:pPr fontAlgn="t"/>
            <a:r>
              <a:rPr lang="en-US" dirty="0" smtClean="0">
                <a:effectLst/>
              </a:rPr>
              <a:t>AP is released one day a week and undertakes a raft of responsibilities/ tasks that I would usually do e.g. WWCC compliance </a:t>
            </a:r>
            <a:r>
              <a:rPr lang="en-US" dirty="0" err="1" smtClean="0">
                <a:effectLst/>
              </a:rPr>
              <a:t>organisation</a:t>
            </a:r>
            <a:r>
              <a:rPr lang="en-US" dirty="0" smtClean="0">
                <a:effectLst/>
              </a:rPr>
              <a:t>, Health and Safety compliance, budgeting, meetings for new enrolments </a:t>
            </a:r>
            <a:r>
              <a:rPr lang="en-US" dirty="0" err="1" smtClean="0">
                <a:effectLst/>
              </a:rPr>
              <a:t>etc</a:t>
            </a:r>
            <a:r>
              <a:rPr lang="en-US" dirty="0" smtClean="0">
                <a:effectLst/>
              </a:rPr>
              <a:t> This also allows for her professional learning and understanding of the role of the Principal</a:t>
            </a:r>
          </a:p>
          <a:p>
            <a:pPr fontAlgn="t"/>
            <a:r>
              <a:rPr lang="en-US" sz="1200" b="0" kern="1200" dirty="0" smtClean="0">
                <a:solidFill>
                  <a:schemeClr val="tx1"/>
                </a:solidFill>
                <a:effectLst/>
                <a:latin typeface="+mn-lt"/>
                <a:ea typeface="+mn-ea"/>
                <a:cs typeface="+mn-cs"/>
              </a:rPr>
              <a:t>3/28/2018 9:59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6"/>
              </a:rPr>
              <a:t>View respondent's answers</a:t>
            </a:r>
            <a:endParaRPr lang="en-US" dirty="0" smtClean="0">
              <a:effectLst/>
            </a:endParaRPr>
          </a:p>
          <a:p>
            <a:pPr fontAlgn="t"/>
            <a:r>
              <a:rPr lang="en-US" dirty="0" smtClean="0">
                <a:effectLst/>
              </a:rPr>
              <a:t>Also will be using the funds for various teacher release to support curriculum and planning in the school</a:t>
            </a:r>
          </a:p>
          <a:p>
            <a:pPr fontAlgn="t"/>
            <a:r>
              <a:rPr lang="en-US" sz="1200" b="0" kern="1200" dirty="0" smtClean="0">
                <a:solidFill>
                  <a:schemeClr val="tx1"/>
                </a:solidFill>
                <a:effectLst/>
                <a:latin typeface="+mn-lt"/>
                <a:ea typeface="+mn-ea"/>
                <a:cs typeface="+mn-cs"/>
              </a:rPr>
              <a:t>3/28/2018 9:34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7"/>
              </a:rPr>
              <a:t>View respondent's answers</a:t>
            </a:r>
            <a:endParaRPr lang="en-US" dirty="0" smtClean="0">
              <a:effectLst/>
            </a:endParaRPr>
          </a:p>
          <a:p>
            <a:pPr fontAlgn="t"/>
            <a:r>
              <a:rPr lang="en-US" dirty="0" smtClean="0">
                <a:effectLst/>
              </a:rPr>
              <a:t>Pay a SASS one day per week to complete admin tasks</a:t>
            </a:r>
          </a:p>
          <a:p>
            <a:pPr fontAlgn="t"/>
            <a:r>
              <a:rPr lang="en-US" sz="1200" b="0" kern="1200" dirty="0" smtClean="0">
                <a:solidFill>
                  <a:schemeClr val="tx1"/>
                </a:solidFill>
                <a:effectLst/>
                <a:latin typeface="+mn-lt"/>
                <a:ea typeface="+mn-ea"/>
                <a:cs typeface="+mn-cs"/>
              </a:rPr>
              <a:t>3/28/2018 9:23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8"/>
              </a:rPr>
              <a:t>View respondent's answers</a:t>
            </a:r>
            <a:endParaRPr lang="en-US" dirty="0" smtClean="0">
              <a:effectLst/>
            </a:endParaRPr>
          </a:p>
          <a:p>
            <a:pPr fontAlgn="t"/>
            <a:r>
              <a:rPr lang="en-US" dirty="0" smtClean="0">
                <a:effectLst/>
              </a:rPr>
              <a:t>Funding has provided enough for 2 days per week for 2 terms. It is giving my SAM the payment as BM to complete work that was already "on her plate". Nothing seems to have come off mine.</a:t>
            </a:r>
          </a:p>
          <a:p>
            <a:pPr fontAlgn="t"/>
            <a:r>
              <a:rPr lang="en-US" sz="1200" b="0" kern="1200" dirty="0" smtClean="0">
                <a:solidFill>
                  <a:schemeClr val="tx1"/>
                </a:solidFill>
                <a:effectLst/>
                <a:latin typeface="+mn-lt"/>
                <a:ea typeface="+mn-ea"/>
                <a:cs typeface="+mn-cs"/>
              </a:rPr>
              <a:t>3/28/2018 9:22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39"/>
              </a:rPr>
              <a:t>View respondent's answers</a:t>
            </a:r>
            <a:endParaRPr lang="en-US" dirty="0" smtClean="0">
              <a:effectLst/>
            </a:endParaRPr>
          </a:p>
          <a:p>
            <a:pPr fontAlgn="t"/>
            <a:r>
              <a:rPr lang="en-US" dirty="0" smtClean="0">
                <a:effectLst/>
              </a:rPr>
              <a:t>Additional SAO time to support principal with admin tasks.</a:t>
            </a:r>
          </a:p>
          <a:p>
            <a:pPr fontAlgn="t"/>
            <a:r>
              <a:rPr lang="en-US" sz="1200" b="0" kern="1200" dirty="0" smtClean="0">
                <a:solidFill>
                  <a:schemeClr val="tx1"/>
                </a:solidFill>
                <a:effectLst/>
                <a:latin typeface="+mn-lt"/>
                <a:ea typeface="+mn-ea"/>
                <a:cs typeface="+mn-cs"/>
              </a:rPr>
              <a:t>3/28/2018 9:20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0"/>
              </a:rPr>
              <a:t>View respondent's answers</a:t>
            </a:r>
            <a:endParaRPr lang="en-US" dirty="0" smtClean="0">
              <a:effectLst/>
            </a:endParaRPr>
          </a:p>
          <a:p>
            <a:pPr fontAlgn="t"/>
            <a:r>
              <a:rPr lang="en-US" dirty="0" smtClean="0">
                <a:effectLst/>
              </a:rPr>
              <a:t>SAM released two half days as PA. Takes on filing, school promotion, preparing finance reports, setting meeting based on emails, redirects traffic back to teachers and exec on low level management/</a:t>
            </a:r>
            <a:r>
              <a:rPr lang="en-US" dirty="0" err="1" smtClean="0">
                <a:effectLst/>
              </a:rPr>
              <a:t>behaviour</a:t>
            </a:r>
            <a:r>
              <a:rPr lang="en-US" dirty="0" smtClean="0">
                <a:effectLst/>
              </a:rPr>
              <a:t> tasks, types letters of response etc.</a:t>
            </a:r>
          </a:p>
          <a:p>
            <a:pPr fontAlgn="t"/>
            <a:r>
              <a:rPr lang="en-US" sz="1200" b="0" kern="1200" dirty="0" smtClean="0">
                <a:solidFill>
                  <a:schemeClr val="tx1"/>
                </a:solidFill>
                <a:effectLst/>
                <a:latin typeface="+mn-lt"/>
                <a:ea typeface="+mn-ea"/>
                <a:cs typeface="+mn-cs"/>
              </a:rPr>
              <a:t>3/28/2018 9:06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1"/>
              </a:rPr>
              <a:t>View respondent's answers</a:t>
            </a:r>
            <a:endParaRPr lang="en-US" dirty="0" smtClean="0">
              <a:effectLst/>
            </a:endParaRPr>
          </a:p>
          <a:p>
            <a:pPr fontAlgn="t"/>
            <a:r>
              <a:rPr lang="en-US" dirty="0" smtClean="0">
                <a:effectLst/>
              </a:rPr>
              <a:t>Additional hours for SAM to take on admin tasks and finance.</a:t>
            </a:r>
          </a:p>
          <a:p>
            <a:pPr fontAlgn="t"/>
            <a:r>
              <a:rPr lang="en-US" sz="1200" b="0" kern="1200" dirty="0" smtClean="0">
                <a:solidFill>
                  <a:schemeClr val="tx1"/>
                </a:solidFill>
                <a:effectLst/>
                <a:latin typeface="+mn-lt"/>
                <a:ea typeface="+mn-ea"/>
                <a:cs typeface="+mn-cs"/>
              </a:rPr>
              <a:t>3/28/2018 9:04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2"/>
              </a:rPr>
              <a:t>View respondent's answers</a:t>
            </a:r>
            <a:endParaRPr lang="en-US" dirty="0" smtClean="0">
              <a:effectLst/>
            </a:endParaRPr>
          </a:p>
          <a:p>
            <a:pPr fontAlgn="t"/>
            <a:r>
              <a:rPr lang="en-US" dirty="0" smtClean="0">
                <a:effectLst/>
              </a:rPr>
              <a:t>Really appreciate the consideration to enable more time for educational leadership rather than filling out forms to justify the employment of a corporate DoE employee. Poor, unchallenged information from the PSA has directed SAMs to the strong impression that this funding is their allocation for support.</a:t>
            </a:r>
          </a:p>
          <a:p>
            <a:pPr fontAlgn="t"/>
            <a:r>
              <a:rPr lang="en-US" sz="1200" b="0" kern="1200" dirty="0" smtClean="0">
                <a:solidFill>
                  <a:schemeClr val="tx1"/>
                </a:solidFill>
                <a:effectLst/>
                <a:latin typeface="+mn-lt"/>
                <a:ea typeface="+mn-ea"/>
                <a:cs typeface="+mn-cs"/>
              </a:rPr>
              <a:t>3/28/2018 9:03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3"/>
              </a:rPr>
              <a:t>View respondent's answers</a:t>
            </a:r>
            <a:endParaRPr lang="en-US" dirty="0" smtClean="0">
              <a:effectLst/>
            </a:endParaRPr>
          </a:p>
          <a:p>
            <a:pPr fontAlgn="t"/>
            <a:r>
              <a:rPr lang="en-US" dirty="0" smtClean="0">
                <a:effectLst/>
              </a:rPr>
              <a:t>While the funding is appreciated, it is not even enough to cover what we need with all the requirements of LMBR.</a:t>
            </a:r>
          </a:p>
          <a:p>
            <a:pPr fontAlgn="t"/>
            <a:r>
              <a:rPr lang="en-US" sz="1200" b="0" kern="1200" dirty="0" smtClean="0">
                <a:solidFill>
                  <a:schemeClr val="tx1"/>
                </a:solidFill>
                <a:effectLst/>
                <a:latin typeface="+mn-lt"/>
                <a:ea typeface="+mn-ea"/>
                <a:cs typeface="+mn-cs"/>
              </a:rPr>
              <a:t>3/28/2018 9:02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4"/>
              </a:rPr>
              <a:t>View respondent's answers</a:t>
            </a:r>
            <a:endParaRPr lang="en-US" dirty="0" smtClean="0">
              <a:effectLst/>
            </a:endParaRPr>
          </a:p>
          <a:p>
            <a:pPr fontAlgn="t"/>
            <a:r>
              <a:rPr lang="en-US" dirty="0" smtClean="0">
                <a:effectLst/>
              </a:rPr>
              <a:t>I would have loved to use this to purely support me in my principal role but I have had to </a:t>
            </a:r>
            <a:r>
              <a:rPr lang="en-US" dirty="0" err="1" smtClean="0">
                <a:effectLst/>
              </a:rPr>
              <a:t>usew</a:t>
            </a:r>
            <a:r>
              <a:rPr lang="en-US" dirty="0" smtClean="0">
                <a:effectLst/>
              </a:rPr>
              <a:t> this to support an already stretched administration staff.</a:t>
            </a:r>
          </a:p>
          <a:p>
            <a:pPr fontAlgn="t"/>
            <a:r>
              <a:rPr lang="en-US" sz="1200" b="0" kern="1200" dirty="0" smtClean="0">
                <a:solidFill>
                  <a:schemeClr val="tx1"/>
                </a:solidFill>
                <a:effectLst/>
                <a:latin typeface="+mn-lt"/>
                <a:ea typeface="+mn-ea"/>
                <a:cs typeface="+mn-cs"/>
              </a:rPr>
              <a:t>3/28/2018 8:59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5"/>
              </a:rPr>
              <a:t>View respondent's answers</a:t>
            </a:r>
            <a:endParaRPr lang="en-US" dirty="0" smtClean="0">
              <a:effectLst/>
            </a:endParaRPr>
          </a:p>
          <a:p>
            <a:pPr fontAlgn="t"/>
            <a:r>
              <a:rPr lang="en-US" dirty="0" smtClean="0">
                <a:effectLst/>
              </a:rPr>
              <a:t>You need to able people to tick more than one box as the funds were allocated for three different areas - higher duties for off class DP, SASS support and executive release for special projects and school excellence.</a:t>
            </a:r>
          </a:p>
          <a:p>
            <a:pPr fontAlgn="t"/>
            <a:r>
              <a:rPr lang="en-US" sz="1200" b="0" kern="1200" dirty="0" smtClean="0">
                <a:solidFill>
                  <a:schemeClr val="tx1"/>
                </a:solidFill>
                <a:effectLst/>
                <a:latin typeface="+mn-lt"/>
                <a:ea typeface="+mn-ea"/>
                <a:cs typeface="+mn-cs"/>
              </a:rPr>
              <a:t>3/28/2018 8:56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6"/>
              </a:rPr>
              <a:t>View respondent's answers</a:t>
            </a:r>
            <a:endParaRPr lang="en-US" dirty="0" smtClean="0">
              <a:effectLst/>
            </a:endParaRPr>
          </a:p>
          <a:p>
            <a:pPr fontAlgn="t"/>
            <a:r>
              <a:rPr lang="en-US" dirty="0" smtClean="0">
                <a:effectLst/>
              </a:rPr>
              <a:t>Also some on executive release.</a:t>
            </a:r>
          </a:p>
          <a:p>
            <a:pPr fontAlgn="t"/>
            <a:r>
              <a:rPr lang="en-US" sz="1200" b="0" kern="1200" dirty="0" smtClean="0">
                <a:solidFill>
                  <a:schemeClr val="tx1"/>
                </a:solidFill>
                <a:effectLst/>
                <a:latin typeface="+mn-lt"/>
                <a:ea typeface="+mn-ea"/>
                <a:cs typeface="+mn-cs"/>
              </a:rPr>
              <a:t>3/28/2018 8:45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7"/>
              </a:rPr>
              <a:t>View respondent's answers</a:t>
            </a:r>
            <a:endParaRPr lang="en-US" dirty="0" smtClean="0">
              <a:effectLst/>
            </a:endParaRPr>
          </a:p>
          <a:p>
            <a:pPr fontAlgn="t"/>
            <a:r>
              <a:rPr lang="en-US" dirty="0" smtClean="0">
                <a:effectLst/>
              </a:rPr>
              <a:t>Creation of a SAS (SAO) role that assists with W&amp;S, compliance tools such as the gathering of material for </a:t>
            </a:r>
            <a:r>
              <a:rPr lang="en-US" dirty="0" err="1" smtClean="0">
                <a:effectLst/>
              </a:rPr>
              <a:t>AtZ</a:t>
            </a:r>
            <a:r>
              <a:rPr lang="en-US" dirty="0" smtClean="0">
                <a:effectLst/>
              </a:rPr>
              <a:t> tool and registers for compliance training, school </a:t>
            </a:r>
            <a:r>
              <a:rPr lang="en-US" dirty="0" err="1" smtClean="0">
                <a:effectLst/>
              </a:rPr>
              <a:t>calender</a:t>
            </a:r>
            <a:r>
              <a:rPr lang="en-US" dirty="0" smtClean="0">
                <a:effectLst/>
              </a:rPr>
              <a:t> and website.</a:t>
            </a:r>
          </a:p>
          <a:p>
            <a:pPr fontAlgn="t"/>
            <a:r>
              <a:rPr lang="en-US" sz="1200" b="0" kern="1200" dirty="0" smtClean="0">
                <a:solidFill>
                  <a:schemeClr val="tx1"/>
                </a:solidFill>
                <a:effectLst/>
                <a:latin typeface="+mn-lt"/>
                <a:ea typeface="+mn-ea"/>
                <a:cs typeface="+mn-cs"/>
              </a:rPr>
              <a:t>3/28/2018 8:38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8"/>
              </a:rPr>
              <a:t>View respondent's answers</a:t>
            </a:r>
            <a:endParaRPr lang="en-US" dirty="0" smtClean="0">
              <a:effectLst/>
            </a:endParaRPr>
          </a:p>
          <a:p>
            <a:pPr fontAlgn="t"/>
            <a:r>
              <a:rPr lang="en-US" dirty="0" smtClean="0">
                <a:effectLst/>
              </a:rPr>
              <a:t>As well as extra RFF for exec</a:t>
            </a:r>
          </a:p>
          <a:p>
            <a:pPr fontAlgn="t"/>
            <a:r>
              <a:rPr lang="en-US" sz="1200" b="0" kern="1200" dirty="0" smtClean="0">
                <a:solidFill>
                  <a:schemeClr val="tx1"/>
                </a:solidFill>
                <a:effectLst/>
                <a:latin typeface="+mn-lt"/>
                <a:ea typeface="+mn-ea"/>
                <a:cs typeface="+mn-cs"/>
              </a:rPr>
              <a:t>3/28/2018 8:33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49"/>
              </a:rPr>
              <a:t>View respondent's answers</a:t>
            </a:r>
            <a:endParaRPr lang="en-US" dirty="0" smtClean="0">
              <a:effectLst/>
            </a:endParaRPr>
          </a:p>
          <a:p>
            <a:pPr fontAlgn="t"/>
            <a:r>
              <a:rPr lang="en-US" dirty="0" smtClean="0">
                <a:effectLst/>
              </a:rPr>
              <a:t>I am paying my SAM, as a Business Manager every Monday and employing an additional SAO for 1 day a fortnight.</a:t>
            </a:r>
          </a:p>
          <a:p>
            <a:pPr fontAlgn="t"/>
            <a:r>
              <a:rPr lang="en-US" sz="1200" b="0" kern="1200" dirty="0" smtClean="0">
                <a:solidFill>
                  <a:schemeClr val="tx1"/>
                </a:solidFill>
                <a:effectLst/>
                <a:latin typeface="+mn-lt"/>
                <a:ea typeface="+mn-ea"/>
                <a:cs typeface="+mn-cs"/>
              </a:rPr>
              <a:t>3/28/2018 8:24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0"/>
              </a:rPr>
              <a:t>View respondent's answers</a:t>
            </a:r>
            <a:endParaRPr lang="en-US" dirty="0" smtClean="0">
              <a:effectLst/>
            </a:endParaRPr>
          </a:p>
          <a:p>
            <a:pPr fontAlgn="t"/>
            <a:r>
              <a:rPr lang="en-US" dirty="0" smtClean="0">
                <a:effectLst/>
              </a:rPr>
              <a:t>Sharing costs of Business manager across local schools</a:t>
            </a:r>
          </a:p>
          <a:p>
            <a:pPr fontAlgn="t"/>
            <a:r>
              <a:rPr lang="en-US" sz="1200" b="0" kern="1200" dirty="0" smtClean="0">
                <a:solidFill>
                  <a:schemeClr val="tx1"/>
                </a:solidFill>
                <a:effectLst/>
                <a:latin typeface="+mn-lt"/>
                <a:ea typeface="+mn-ea"/>
                <a:cs typeface="+mn-cs"/>
              </a:rPr>
              <a:t>3/28/2018 8:12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1"/>
              </a:rPr>
              <a:t>View respondent's answers</a:t>
            </a:r>
            <a:endParaRPr lang="en-US" dirty="0" smtClean="0">
              <a:effectLst/>
            </a:endParaRPr>
          </a:p>
          <a:p>
            <a:pPr fontAlgn="t"/>
            <a:r>
              <a:rPr lang="en-US" dirty="0" smtClean="0">
                <a:effectLst/>
              </a:rPr>
              <a:t>Previously the school </a:t>
            </a:r>
            <a:r>
              <a:rPr lang="en-US" dirty="0" err="1" smtClean="0">
                <a:effectLst/>
              </a:rPr>
              <a:t>utilised</a:t>
            </a:r>
            <a:r>
              <a:rPr lang="en-US" dirty="0" smtClean="0">
                <a:effectLst/>
              </a:rPr>
              <a:t> equity funds, have now reallocated this funding towards other programs.</a:t>
            </a:r>
          </a:p>
          <a:p>
            <a:pPr fontAlgn="t"/>
            <a:r>
              <a:rPr lang="en-US" sz="1200" b="0" kern="1200" dirty="0" smtClean="0">
                <a:solidFill>
                  <a:schemeClr val="tx1"/>
                </a:solidFill>
                <a:effectLst/>
                <a:latin typeface="+mn-lt"/>
                <a:ea typeface="+mn-ea"/>
                <a:cs typeface="+mn-cs"/>
              </a:rPr>
              <a:t>3/28/2018 8:05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2"/>
              </a:rPr>
              <a:t>View respondent's answers</a:t>
            </a:r>
            <a:endParaRPr lang="en-US" dirty="0" smtClean="0">
              <a:effectLst/>
            </a:endParaRPr>
          </a:p>
          <a:p>
            <a:pPr fontAlgn="t"/>
            <a:r>
              <a:rPr lang="en-US" dirty="0" smtClean="0">
                <a:effectLst/>
              </a:rPr>
              <a:t>I am paying my SAM overtime to support my ASR and WHS requirements above the already many additional activities she is completing before and after school. This has really helped me.</a:t>
            </a:r>
          </a:p>
          <a:p>
            <a:pPr fontAlgn="t"/>
            <a:r>
              <a:rPr lang="en-US" sz="1200" b="0" kern="1200" dirty="0" smtClean="0">
                <a:solidFill>
                  <a:schemeClr val="tx1"/>
                </a:solidFill>
                <a:effectLst/>
                <a:latin typeface="+mn-lt"/>
                <a:ea typeface="+mn-ea"/>
                <a:cs typeface="+mn-cs"/>
              </a:rPr>
              <a:t>3/28/2018 8:00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3"/>
              </a:rPr>
              <a:t>View respondent's answers</a:t>
            </a:r>
            <a:endParaRPr lang="en-US" dirty="0" smtClean="0">
              <a:effectLst/>
            </a:endParaRPr>
          </a:p>
          <a:p>
            <a:pPr fontAlgn="t"/>
            <a:r>
              <a:rPr lang="en-US" dirty="0" smtClean="0">
                <a:effectLst/>
              </a:rPr>
              <a:t>AP off class for one day a week to support principal</a:t>
            </a:r>
          </a:p>
          <a:p>
            <a:pPr fontAlgn="t"/>
            <a:r>
              <a:rPr lang="en-US" sz="1200" b="0" kern="1200" dirty="0" smtClean="0">
                <a:solidFill>
                  <a:schemeClr val="tx1"/>
                </a:solidFill>
                <a:effectLst/>
                <a:latin typeface="+mn-lt"/>
                <a:ea typeface="+mn-ea"/>
                <a:cs typeface="+mn-cs"/>
              </a:rPr>
              <a:t>3/28/2018 7:52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4"/>
              </a:rPr>
              <a:t>View respondent's answers</a:t>
            </a:r>
            <a:endParaRPr lang="en-US" dirty="0" smtClean="0">
              <a:effectLst/>
            </a:endParaRPr>
          </a:p>
          <a:p>
            <a:pPr fontAlgn="t"/>
            <a:r>
              <a:rPr lang="en-US" dirty="0" smtClean="0">
                <a:effectLst/>
              </a:rPr>
              <a:t>A combination of release for exec and an extra SASS day for the year</a:t>
            </a:r>
          </a:p>
          <a:p>
            <a:pPr fontAlgn="t"/>
            <a:r>
              <a:rPr lang="en-US" sz="1200" b="0" kern="1200" dirty="0" smtClean="0">
                <a:solidFill>
                  <a:schemeClr val="tx1"/>
                </a:solidFill>
                <a:effectLst/>
                <a:latin typeface="+mn-lt"/>
                <a:ea typeface="+mn-ea"/>
                <a:cs typeface="+mn-cs"/>
              </a:rPr>
              <a:t>3/28/2018 7:48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5"/>
              </a:rPr>
              <a:t>View respondent's answers</a:t>
            </a:r>
            <a:endParaRPr lang="en-US" dirty="0" smtClean="0">
              <a:effectLst/>
            </a:endParaRPr>
          </a:p>
          <a:p>
            <a:pPr fontAlgn="t"/>
            <a:r>
              <a:rPr lang="en-US" dirty="0" smtClean="0">
                <a:effectLst/>
              </a:rPr>
              <a:t>Being able to employ additional SAO has had a dual effect, allowed SAM to work on other matters and I have felt comfortable giving more administrative work to Admin to manage. Thank you, it has made a big difference.</a:t>
            </a:r>
          </a:p>
          <a:p>
            <a:pPr fontAlgn="t"/>
            <a:r>
              <a:rPr lang="en-US" sz="1200" b="0" kern="1200" dirty="0" smtClean="0">
                <a:solidFill>
                  <a:schemeClr val="tx1"/>
                </a:solidFill>
                <a:effectLst/>
                <a:latin typeface="+mn-lt"/>
                <a:ea typeface="+mn-ea"/>
                <a:cs typeface="+mn-cs"/>
              </a:rPr>
              <a:t>3/28/2018 7:46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6"/>
              </a:rPr>
              <a:t>View respondent's answers</a:t>
            </a:r>
            <a:endParaRPr lang="en-US" dirty="0" smtClean="0">
              <a:effectLst/>
            </a:endParaRPr>
          </a:p>
          <a:p>
            <a:pPr fontAlgn="t"/>
            <a:r>
              <a:rPr lang="en-US" dirty="0" smtClean="0">
                <a:effectLst/>
              </a:rPr>
              <a:t>if you get the right person it is a great time saver. Asset management, Finance and WHS can all be done by the BM.</a:t>
            </a:r>
          </a:p>
          <a:p>
            <a:pPr fontAlgn="t"/>
            <a:r>
              <a:rPr lang="en-US" sz="1200" b="0" kern="1200" dirty="0" smtClean="0">
                <a:solidFill>
                  <a:schemeClr val="tx1"/>
                </a:solidFill>
                <a:effectLst/>
                <a:latin typeface="+mn-lt"/>
                <a:ea typeface="+mn-ea"/>
                <a:cs typeface="+mn-cs"/>
              </a:rPr>
              <a:t>3/28/2018 7:44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7"/>
              </a:rPr>
              <a:t>View respondent's answers</a:t>
            </a:r>
            <a:endParaRPr lang="en-US" dirty="0" smtClean="0">
              <a:effectLst/>
            </a:endParaRPr>
          </a:p>
          <a:p>
            <a:pPr fontAlgn="t"/>
            <a:r>
              <a:rPr lang="en-US" dirty="0" smtClean="0">
                <a:effectLst/>
              </a:rPr>
              <a:t>Using as extra SASS support but they are limited to what they can do. Has only made a marginal difference.</a:t>
            </a:r>
          </a:p>
          <a:p>
            <a:pPr fontAlgn="t"/>
            <a:r>
              <a:rPr lang="en-US" sz="1200" b="0" kern="1200" dirty="0" smtClean="0">
                <a:solidFill>
                  <a:schemeClr val="tx1"/>
                </a:solidFill>
                <a:effectLst/>
                <a:latin typeface="+mn-lt"/>
                <a:ea typeface="+mn-ea"/>
                <a:cs typeface="+mn-cs"/>
              </a:rPr>
              <a:t>3/28/2018 7:34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8"/>
              </a:rPr>
              <a:t>View respondent's answers</a:t>
            </a:r>
            <a:endParaRPr lang="en-US" dirty="0" smtClean="0">
              <a:effectLst/>
            </a:endParaRPr>
          </a:p>
          <a:p>
            <a:pPr fontAlgn="t"/>
            <a:r>
              <a:rPr lang="en-US" dirty="0" smtClean="0">
                <a:effectLst/>
              </a:rPr>
              <a:t>I used the funds for 1 Day SASS and 1 teacher day to relieve my DP off class to assist with administrative duties</a:t>
            </a:r>
          </a:p>
          <a:p>
            <a:pPr fontAlgn="t"/>
            <a:r>
              <a:rPr lang="en-US" sz="1200" b="0" kern="1200" dirty="0" smtClean="0">
                <a:solidFill>
                  <a:schemeClr val="tx1"/>
                </a:solidFill>
                <a:effectLst/>
                <a:latin typeface="+mn-lt"/>
                <a:ea typeface="+mn-ea"/>
                <a:cs typeface="+mn-cs"/>
              </a:rPr>
              <a:t>3/28/2018 7:33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59"/>
              </a:rPr>
              <a:t>View respondent's answers</a:t>
            </a:r>
            <a:endParaRPr lang="en-US" dirty="0" smtClean="0">
              <a:effectLst/>
            </a:endParaRPr>
          </a:p>
          <a:p>
            <a:pPr fontAlgn="t"/>
            <a:r>
              <a:rPr lang="en-US" dirty="0" smtClean="0">
                <a:effectLst/>
              </a:rPr>
              <a:t>Plus used some of the funding for extra SASS time.</a:t>
            </a:r>
          </a:p>
          <a:p>
            <a:pPr fontAlgn="t"/>
            <a:r>
              <a:rPr lang="en-US" sz="1200" b="0" kern="1200" dirty="0" smtClean="0">
                <a:solidFill>
                  <a:schemeClr val="tx1"/>
                </a:solidFill>
                <a:effectLst/>
                <a:latin typeface="+mn-lt"/>
                <a:ea typeface="+mn-ea"/>
                <a:cs typeface="+mn-cs"/>
              </a:rPr>
              <a:t>3/28/2018 7:03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0"/>
              </a:rPr>
              <a:t>View respondent's answers</a:t>
            </a:r>
            <a:endParaRPr lang="en-US" dirty="0" smtClean="0">
              <a:effectLst/>
            </a:endParaRPr>
          </a:p>
          <a:p>
            <a:pPr fontAlgn="t"/>
            <a:r>
              <a:rPr lang="en-US" dirty="0" smtClean="0">
                <a:effectLst/>
              </a:rPr>
              <a:t>I would like to see a model where funding is directed to training of Business Mangers who would be shared across schools to directly support the Admin of the compliance in schools for the Department. This would see them responsible for Budget Monitoring/ HR, WHS, DATA collections and A to Z policy compliance. Colleagues across my network would have been keen for this model but finding people with skills is near impossible and we would have had to source training and it defeats the purpose. Money spent it training admin staff would see schools get bang for their $$$$$</a:t>
            </a:r>
          </a:p>
          <a:p>
            <a:pPr fontAlgn="t"/>
            <a:r>
              <a:rPr lang="en-US" sz="1200" b="0" kern="1200" dirty="0" smtClean="0">
                <a:solidFill>
                  <a:schemeClr val="tx1"/>
                </a:solidFill>
                <a:effectLst/>
                <a:latin typeface="+mn-lt"/>
                <a:ea typeface="+mn-ea"/>
                <a:cs typeface="+mn-cs"/>
              </a:rPr>
              <a:t>3/28/2018 6:51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1"/>
              </a:rPr>
              <a:t>View respondent's answers</a:t>
            </a:r>
            <a:endParaRPr lang="en-US" dirty="0" smtClean="0">
              <a:effectLst/>
            </a:endParaRPr>
          </a:p>
          <a:p>
            <a:pPr fontAlgn="t"/>
            <a:r>
              <a:rPr lang="en-US" dirty="0" smtClean="0">
                <a:effectLst/>
              </a:rPr>
              <a:t>Business manager 2 days per week overseeing finance, assets, WHS and also assisting Principal with word processing documents.</a:t>
            </a:r>
          </a:p>
          <a:p>
            <a:pPr fontAlgn="t"/>
            <a:r>
              <a:rPr lang="en-US" sz="1200" b="0" kern="1200" dirty="0" smtClean="0">
                <a:solidFill>
                  <a:schemeClr val="tx1"/>
                </a:solidFill>
                <a:effectLst/>
                <a:latin typeface="+mn-lt"/>
                <a:ea typeface="+mn-ea"/>
                <a:cs typeface="+mn-cs"/>
              </a:rPr>
              <a:t>3/28/2018 6:44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2"/>
              </a:rPr>
              <a:t>View respondent's answers</a:t>
            </a:r>
            <a:endParaRPr lang="en-US" dirty="0" smtClean="0">
              <a:effectLst/>
            </a:endParaRPr>
          </a:p>
          <a:p>
            <a:pPr fontAlgn="t"/>
            <a:r>
              <a:rPr lang="en-US" dirty="0" smtClean="0">
                <a:effectLst/>
              </a:rPr>
              <a:t>This suited best this year. If funds remain available I would seek a business manager in 2019.</a:t>
            </a:r>
          </a:p>
          <a:p>
            <a:pPr fontAlgn="t"/>
            <a:r>
              <a:rPr lang="en-US" sz="1200" b="0" kern="1200" dirty="0" smtClean="0">
                <a:solidFill>
                  <a:schemeClr val="tx1"/>
                </a:solidFill>
                <a:effectLst/>
                <a:latin typeface="+mn-lt"/>
                <a:ea typeface="+mn-ea"/>
                <a:cs typeface="+mn-cs"/>
              </a:rPr>
              <a:t>3/28/2018 6:39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3"/>
              </a:rPr>
              <a:t>View respondent's answers</a:t>
            </a:r>
            <a:endParaRPr lang="en-US" dirty="0" smtClean="0">
              <a:effectLst/>
            </a:endParaRPr>
          </a:p>
          <a:p>
            <a:pPr fontAlgn="t"/>
            <a:r>
              <a:rPr lang="en-US" dirty="0" smtClean="0">
                <a:effectLst/>
              </a:rPr>
              <a:t>Having the funding to employ a business manager has released me from financial administrative tasks and provide additional time for me to lead school planning and school improvement initiatives.</a:t>
            </a:r>
          </a:p>
          <a:p>
            <a:pPr fontAlgn="t"/>
            <a:r>
              <a:rPr lang="en-US" sz="1200" b="0" kern="1200" dirty="0" smtClean="0">
                <a:solidFill>
                  <a:schemeClr val="tx1"/>
                </a:solidFill>
                <a:effectLst/>
                <a:latin typeface="+mn-lt"/>
                <a:ea typeface="+mn-ea"/>
                <a:cs typeface="+mn-cs"/>
              </a:rPr>
              <a:t>3/28/2018 6:28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4"/>
              </a:rPr>
              <a:t>View respondent's answers</a:t>
            </a:r>
            <a:endParaRPr lang="en-US" dirty="0" smtClean="0">
              <a:effectLst/>
            </a:endParaRPr>
          </a:p>
          <a:p>
            <a:pPr fontAlgn="t"/>
            <a:r>
              <a:rPr lang="en-US" dirty="0" smtClean="0">
                <a:effectLst/>
              </a:rPr>
              <a:t>Tasks removed from P desk to SASS who work additional hours. SASS take Flexi leave to compensate. SAM works additional hours and is paid overtime.</a:t>
            </a:r>
          </a:p>
          <a:p>
            <a:pPr fontAlgn="t"/>
            <a:r>
              <a:rPr lang="en-US" sz="1200" b="0" kern="1200" dirty="0" smtClean="0">
                <a:solidFill>
                  <a:schemeClr val="tx1"/>
                </a:solidFill>
                <a:effectLst/>
                <a:latin typeface="+mn-lt"/>
                <a:ea typeface="+mn-ea"/>
                <a:cs typeface="+mn-cs"/>
              </a:rPr>
              <a:t>3/28/2018 6:19 </a:t>
            </a:r>
            <a:r>
              <a:rPr lang="en-US" sz="1200" b="0" kern="1200" dirty="0" err="1" smtClean="0">
                <a:solidFill>
                  <a:schemeClr val="tx1"/>
                </a:solidFill>
                <a:effectLst/>
                <a:latin typeface="+mn-lt"/>
                <a:ea typeface="+mn-ea"/>
                <a:cs typeface="+mn-cs"/>
              </a:rPr>
              <a:t>AM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5"/>
              </a:rPr>
              <a:t>View respondent's answers</a:t>
            </a:r>
            <a:endParaRPr lang="en-US" dirty="0" smtClean="0">
              <a:effectLst/>
            </a:endParaRPr>
          </a:p>
          <a:p>
            <a:pPr fontAlgn="t"/>
            <a:r>
              <a:rPr lang="en-US" dirty="0" smtClean="0">
                <a:effectLst/>
              </a:rPr>
              <a:t>I have used the money to put a head duty into higher duties as a deputy principal released from class.</a:t>
            </a:r>
          </a:p>
          <a:p>
            <a:pPr fontAlgn="t"/>
            <a:r>
              <a:rPr lang="en-US" sz="1200" b="0" kern="1200" dirty="0" smtClean="0">
                <a:solidFill>
                  <a:schemeClr val="tx1"/>
                </a:solidFill>
                <a:effectLst/>
                <a:latin typeface="+mn-lt"/>
                <a:ea typeface="+mn-ea"/>
                <a:cs typeface="+mn-cs"/>
              </a:rPr>
              <a:t>3/27/2018 11:53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6"/>
              </a:rPr>
              <a:t>View respondent's answers</a:t>
            </a:r>
            <a:endParaRPr lang="en-US" dirty="0" smtClean="0">
              <a:effectLst/>
            </a:endParaRPr>
          </a:p>
          <a:p>
            <a:pPr fontAlgn="t"/>
            <a:r>
              <a:rPr lang="en-US" dirty="0" smtClean="0">
                <a:effectLst/>
              </a:rPr>
              <a:t>I have employed an amazing SAS staff for 3 days a week who is performing more at a Business Manager level, however is not officially on a contract as Business Manager as such as this suits the individual and our context. The support I am getting in administrative tasks (finance, H &amp; S, Assets etc.) has been invaluable and is starting to allow me to focus more, on my staff and students, and lead teaching and learning more effectively.</a:t>
            </a:r>
          </a:p>
          <a:p>
            <a:pPr fontAlgn="t"/>
            <a:r>
              <a:rPr lang="en-US" sz="1200" b="0" kern="1200" dirty="0" smtClean="0">
                <a:solidFill>
                  <a:schemeClr val="tx1"/>
                </a:solidFill>
                <a:effectLst/>
                <a:latin typeface="+mn-lt"/>
                <a:ea typeface="+mn-ea"/>
                <a:cs typeface="+mn-cs"/>
              </a:rPr>
              <a:t>3/27/2018 11:39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7"/>
              </a:rPr>
              <a:t>View respondent's answers</a:t>
            </a:r>
            <a:endParaRPr lang="en-US" dirty="0" smtClean="0">
              <a:effectLst/>
            </a:endParaRPr>
          </a:p>
          <a:p>
            <a:pPr fontAlgn="t"/>
            <a:r>
              <a:rPr lang="en-US" dirty="0" smtClean="0">
                <a:effectLst/>
              </a:rPr>
              <a:t>I have used combination of 1 day Business manager. One day SASS and some time for exec release to assist me with ASR Strategic plan, H&amp;S, injury management, FM Web and insurance.</a:t>
            </a:r>
          </a:p>
          <a:p>
            <a:pPr fontAlgn="t"/>
            <a:r>
              <a:rPr lang="en-US" sz="1200" b="0" kern="1200" dirty="0" smtClean="0">
                <a:solidFill>
                  <a:schemeClr val="tx1"/>
                </a:solidFill>
                <a:effectLst/>
                <a:latin typeface="+mn-lt"/>
                <a:ea typeface="+mn-ea"/>
                <a:cs typeface="+mn-cs"/>
              </a:rPr>
              <a:t>3/27/2018 10:50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8"/>
              </a:rPr>
              <a:t>View respondent's answers</a:t>
            </a:r>
            <a:endParaRPr lang="en-US" dirty="0" smtClean="0">
              <a:effectLst/>
            </a:endParaRPr>
          </a:p>
          <a:p>
            <a:pPr fontAlgn="t"/>
            <a:r>
              <a:rPr lang="en-US" dirty="0" smtClean="0">
                <a:effectLst/>
              </a:rPr>
              <a:t>I have employed additional SASS to help manage the mountain of </a:t>
            </a:r>
            <a:r>
              <a:rPr lang="en-US" dirty="0" err="1" smtClean="0">
                <a:effectLst/>
              </a:rPr>
              <a:t>adminstration</a:t>
            </a:r>
            <a:r>
              <a:rPr lang="en-US" dirty="0" smtClean="0">
                <a:effectLst/>
              </a:rPr>
              <a:t> that we are now faced with.</a:t>
            </a:r>
          </a:p>
          <a:p>
            <a:pPr fontAlgn="t"/>
            <a:r>
              <a:rPr lang="en-US" sz="1200" b="0" kern="1200" dirty="0" smtClean="0">
                <a:solidFill>
                  <a:schemeClr val="tx1"/>
                </a:solidFill>
                <a:effectLst/>
                <a:latin typeface="+mn-lt"/>
                <a:ea typeface="+mn-ea"/>
                <a:cs typeface="+mn-cs"/>
              </a:rPr>
              <a:t>3/27/2018 10:43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69"/>
              </a:rPr>
              <a:t>View respondent's answers</a:t>
            </a:r>
            <a:endParaRPr lang="en-US" dirty="0" smtClean="0">
              <a:effectLst/>
            </a:endParaRPr>
          </a:p>
          <a:p>
            <a:pPr fontAlgn="t"/>
            <a:r>
              <a:rPr lang="en-US" dirty="0" smtClean="0">
                <a:effectLst/>
              </a:rPr>
              <a:t>The extra funding is very much appreciated however it doesn’t go near what is needed. If it was doubled that would be acceptable just. I am an a highly effective distributive leader achieving excellent results across student, staff, school, community learning and wellbeing, I and my DP work 70-80hours/week which I know is unhealthy but there is no other option due to limited resources.</a:t>
            </a:r>
          </a:p>
          <a:p>
            <a:pPr fontAlgn="t"/>
            <a:r>
              <a:rPr lang="en-US" sz="1200" b="0" kern="1200" dirty="0" smtClean="0">
                <a:solidFill>
                  <a:schemeClr val="tx1"/>
                </a:solidFill>
                <a:effectLst/>
                <a:latin typeface="+mn-lt"/>
                <a:ea typeface="+mn-ea"/>
                <a:cs typeface="+mn-cs"/>
              </a:rPr>
              <a:t>3/27/2018 10:36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0"/>
              </a:rPr>
              <a:t>View respondent's answers</a:t>
            </a:r>
            <a:endParaRPr lang="en-US" dirty="0" smtClean="0">
              <a:effectLst/>
            </a:endParaRPr>
          </a:p>
          <a:p>
            <a:pPr fontAlgn="t"/>
            <a:r>
              <a:rPr lang="en-US" dirty="0" smtClean="0">
                <a:effectLst/>
              </a:rPr>
              <a:t>Had I been able to find a great relieving SAM, I would have run a 0.6 BM</a:t>
            </a:r>
          </a:p>
          <a:p>
            <a:pPr fontAlgn="t"/>
            <a:r>
              <a:rPr lang="en-US" sz="1200" b="0" kern="1200" dirty="0" smtClean="0">
                <a:solidFill>
                  <a:schemeClr val="tx1"/>
                </a:solidFill>
                <a:effectLst/>
                <a:latin typeface="+mn-lt"/>
                <a:ea typeface="+mn-ea"/>
                <a:cs typeface="+mn-cs"/>
              </a:rPr>
              <a:t>3/27/2018 9:18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1"/>
              </a:rPr>
              <a:t>View respondent's answers</a:t>
            </a:r>
            <a:endParaRPr lang="en-US" dirty="0" smtClean="0">
              <a:effectLst/>
            </a:endParaRPr>
          </a:p>
          <a:p>
            <a:pPr fontAlgn="t"/>
            <a:r>
              <a:rPr lang="en-US" dirty="0" smtClean="0">
                <a:effectLst/>
              </a:rPr>
              <a:t>Duties include managing social media presence, Health &amp; Safety activities, management of maintenance works</a:t>
            </a:r>
          </a:p>
          <a:p>
            <a:pPr fontAlgn="t"/>
            <a:r>
              <a:rPr lang="en-US" sz="1200" b="0" kern="1200" dirty="0" smtClean="0">
                <a:solidFill>
                  <a:schemeClr val="tx1"/>
                </a:solidFill>
                <a:effectLst/>
                <a:latin typeface="+mn-lt"/>
                <a:ea typeface="+mn-ea"/>
                <a:cs typeface="+mn-cs"/>
              </a:rPr>
              <a:t>3/27/2018 9:15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2"/>
              </a:rPr>
              <a:t>View respondent's answers</a:t>
            </a:r>
            <a:endParaRPr lang="en-US" dirty="0" smtClean="0">
              <a:effectLst/>
            </a:endParaRPr>
          </a:p>
          <a:p>
            <a:pPr fontAlgn="t"/>
            <a:r>
              <a:rPr lang="en-US" dirty="0" smtClean="0">
                <a:effectLst/>
              </a:rPr>
              <a:t>Hoping to in </a:t>
            </a:r>
            <a:r>
              <a:rPr lang="en-US" dirty="0" err="1" smtClean="0">
                <a:effectLst/>
              </a:rPr>
              <a:t>CoS</a:t>
            </a:r>
            <a:r>
              <a:rPr lang="en-US" dirty="0" smtClean="0">
                <a:effectLst/>
              </a:rPr>
              <a:t> initiative but nothing as yet</a:t>
            </a:r>
          </a:p>
          <a:p>
            <a:pPr fontAlgn="t"/>
            <a:r>
              <a:rPr lang="en-US" sz="1200" b="0" kern="1200" dirty="0" smtClean="0">
                <a:solidFill>
                  <a:schemeClr val="tx1"/>
                </a:solidFill>
                <a:effectLst/>
                <a:latin typeface="+mn-lt"/>
                <a:ea typeface="+mn-ea"/>
                <a:cs typeface="+mn-cs"/>
              </a:rPr>
              <a:t>3/27/2018 9:11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3"/>
              </a:rPr>
              <a:t>View respondent's answers</a:t>
            </a:r>
            <a:endParaRPr lang="en-US" dirty="0" smtClean="0">
              <a:effectLst/>
            </a:endParaRPr>
          </a:p>
          <a:p>
            <a:pPr fontAlgn="t"/>
            <a:r>
              <a:rPr lang="en-US" dirty="0" smtClean="0">
                <a:effectLst/>
              </a:rPr>
              <a:t>This money was desperately needed to release an executive to complete paper work- policies, A-Z tool etc. An ongoing commitment to the support of Principals would be reassuring and extra funds would be appreciated.</a:t>
            </a:r>
          </a:p>
          <a:p>
            <a:pPr fontAlgn="t"/>
            <a:r>
              <a:rPr lang="en-US" sz="1200" b="0" kern="1200" dirty="0" smtClean="0">
                <a:solidFill>
                  <a:schemeClr val="tx1"/>
                </a:solidFill>
                <a:effectLst/>
                <a:latin typeface="+mn-lt"/>
                <a:ea typeface="+mn-ea"/>
                <a:cs typeface="+mn-cs"/>
              </a:rPr>
              <a:t>3/27/2018 9:10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4"/>
              </a:rPr>
              <a:t>View respondent's answers</a:t>
            </a:r>
            <a:endParaRPr lang="en-US" dirty="0" smtClean="0">
              <a:effectLst/>
            </a:endParaRPr>
          </a:p>
          <a:p>
            <a:pPr fontAlgn="t"/>
            <a:r>
              <a:rPr lang="en-US" dirty="0" smtClean="0">
                <a:effectLst/>
              </a:rPr>
              <a:t>Extra SASS so SAM can take on some roles of the Principal e.g. Community Use, WWCC, budgeting. SASS then pick up extra roles such as </a:t>
            </a:r>
            <a:r>
              <a:rPr lang="en-US" dirty="0" err="1" smtClean="0">
                <a:effectLst/>
              </a:rPr>
              <a:t>Stocktake</a:t>
            </a:r>
            <a:r>
              <a:rPr lang="en-US" dirty="0" smtClean="0">
                <a:effectLst/>
              </a:rPr>
              <a:t>, etc.</a:t>
            </a:r>
          </a:p>
          <a:p>
            <a:pPr fontAlgn="t"/>
            <a:r>
              <a:rPr lang="en-US" sz="1200" b="0" kern="1200" dirty="0" smtClean="0">
                <a:solidFill>
                  <a:schemeClr val="tx1"/>
                </a:solidFill>
                <a:effectLst/>
                <a:latin typeface="+mn-lt"/>
                <a:ea typeface="+mn-ea"/>
                <a:cs typeface="+mn-cs"/>
              </a:rPr>
              <a:t>3/27/2018 9:07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5"/>
              </a:rPr>
              <a:t>View respondent's answers</a:t>
            </a:r>
            <a:endParaRPr lang="en-US" dirty="0" smtClean="0">
              <a:effectLst/>
            </a:endParaRPr>
          </a:p>
          <a:p>
            <a:pPr fontAlgn="t"/>
            <a:r>
              <a:rPr lang="en-US" dirty="0" smtClean="0">
                <a:effectLst/>
              </a:rPr>
              <a:t>I have released an SASS staff member to work essentially in a Personal assistant role and this has been a great helping managing and reducing some of the workload!</a:t>
            </a:r>
          </a:p>
          <a:p>
            <a:pPr fontAlgn="t"/>
            <a:r>
              <a:rPr lang="en-US" sz="1200" b="0" kern="1200" dirty="0" smtClean="0">
                <a:solidFill>
                  <a:schemeClr val="tx1"/>
                </a:solidFill>
                <a:effectLst/>
                <a:latin typeface="+mn-lt"/>
                <a:ea typeface="+mn-ea"/>
                <a:cs typeface="+mn-cs"/>
              </a:rPr>
              <a:t>3/27/2018 8:54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6"/>
              </a:rPr>
              <a:t>View respondent's answers</a:t>
            </a:r>
            <a:endParaRPr lang="en-US" dirty="0" smtClean="0">
              <a:effectLst/>
            </a:endParaRPr>
          </a:p>
          <a:p>
            <a:pPr fontAlgn="t"/>
            <a:r>
              <a:rPr lang="en-US" dirty="0" smtClean="0">
                <a:effectLst/>
              </a:rPr>
              <a:t>Giving more time to SAM has allowed me to focus on working with students and community, along with working side by side with my colleague teachers. Invaluable resource.</a:t>
            </a:r>
          </a:p>
          <a:p>
            <a:pPr fontAlgn="t"/>
            <a:r>
              <a:rPr lang="en-US" sz="1200" b="0" kern="1200" dirty="0" smtClean="0">
                <a:solidFill>
                  <a:schemeClr val="tx1"/>
                </a:solidFill>
                <a:effectLst/>
                <a:latin typeface="+mn-lt"/>
                <a:ea typeface="+mn-ea"/>
                <a:cs typeface="+mn-cs"/>
              </a:rPr>
              <a:t>3/27/2018 8:31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7"/>
              </a:rPr>
              <a:t>View respondent's answers</a:t>
            </a:r>
            <a:endParaRPr lang="en-US" dirty="0" smtClean="0">
              <a:effectLst/>
            </a:endParaRPr>
          </a:p>
          <a:p>
            <a:pPr fontAlgn="t"/>
            <a:r>
              <a:rPr lang="en-US" dirty="0" smtClean="0">
                <a:effectLst/>
              </a:rPr>
              <a:t>Not a good use.</a:t>
            </a:r>
          </a:p>
          <a:p>
            <a:pPr fontAlgn="t"/>
            <a:r>
              <a:rPr lang="en-US" sz="1200" b="0" kern="1200" dirty="0" smtClean="0">
                <a:solidFill>
                  <a:schemeClr val="tx1"/>
                </a:solidFill>
                <a:effectLst/>
                <a:latin typeface="+mn-lt"/>
                <a:ea typeface="+mn-ea"/>
                <a:cs typeface="+mn-cs"/>
              </a:rPr>
              <a:t>3/27/2018 8:28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8"/>
              </a:rPr>
              <a:t>View respondent's answers</a:t>
            </a:r>
            <a:endParaRPr lang="en-US" dirty="0" smtClean="0">
              <a:effectLst/>
            </a:endParaRPr>
          </a:p>
          <a:p>
            <a:pPr fontAlgn="t"/>
            <a:r>
              <a:rPr lang="en-US" dirty="0" smtClean="0">
                <a:effectLst/>
              </a:rPr>
              <a:t>Already topped up SASS staff with RAM previously. Have just kept the same so I could free up RAM funding for school. Accountability remains the same as the buck stops with the principal, but using the money to ease pressure on office staff eases pressure in myself</a:t>
            </a:r>
          </a:p>
          <a:p>
            <a:pPr fontAlgn="t"/>
            <a:r>
              <a:rPr lang="en-US" sz="1200" b="0" kern="1200" dirty="0" smtClean="0">
                <a:solidFill>
                  <a:schemeClr val="tx1"/>
                </a:solidFill>
                <a:effectLst/>
                <a:latin typeface="+mn-lt"/>
                <a:ea typeface="+mn-ea"/>
                <a:cs typeface="+mn-cs"/>
              </a:rPr>
              <a:t>3/27/2018 8:19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79"/>
              </a:rPr>
              <a:t>View respondent's answers</a:t>
            </a:r>
            <a:endParaRPr lang="en-US" dirty="0" smtClean="0">
              <a:effectLst/>
            </a:endParaRPr>
          </a:p>
          <a:p>
            <a:pPr fontAlgn="t"/>
            <a:r>
              <a:rPr lang="en-US" dirty="0" smtClean="0">
                <a:effectLst/>
              </a:rPr>
              <a:t>I have also used additional SASS time for WHS and finance tasks, as well as releasing teachers to work on compliance tasks (Emergency plan etc.) I am also considering using these funds to support my participation in the Flourish project</a:t>
            </a:r>
          </a:p>
          <a:p>
            <a:pPr fontAlgn="t"/>
            <a:r>
              <a:rPr lang="en-US" sz="1200" b="0" kern="1200" dirty="0" smtClean="0">
                <a:solidFill>
                  <a:schemeClr val="tx1"/>
                </a:solidFill>
                <a:effectLst/>
                <a:latin typeface="+mn-lt"/>
                <a:ea typeface="+mn-ea"/>
                <a:cs typeface="+mn-cs"/>
              </a:rPr>
              <a:t>3/27/2018 8:14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0"/>
              </a:rPr>
              <a:t>View respondent's answers</a:t>
            </a:r>
            <a:endParaRPr lang="en-US" dirty="0" smtClean="0">
              <a:effectLst/>
            </a:endParaRPr>
          </a:p>
          <a:p>
            <a:pPr fontAlgn="t"/>
            <a:r>
              <a:rPr lang="en-US" dirty="0" smtClean="0">
                <a:effectLst/>
              </a:rPr>
              <a:t>Employed GA to manage WHS compliance</a:t>
            </a:r>
          </a:p>
          <a:p>
            <a:pPr fontAlgn="t"/>
            <a:r>
              <a:rPr lang="en-US" sz="1200" b="0" kern="1200" dirty="0" smtClean="0">
                <a:solidFill>
                  <a:schemeClr val="tx1"/>
                </a:solidFill>
                <a:effectLst/>
                <a:latin typeface="+mn-lt"/>
                <a:ea typeface="+mn-ea"/>
                <a:cs typeface="+mn-cs"/>
              </a:rPr>
              <a:t>3/27/2018 8:12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1"/>
              </a:rPr>
              <a:t>View respondent's answers</a:t>
            </a:r>
            <a:endParaRPr lang="en-US" dirty="0" smtClean="0">
              <a:effectLst/>
            </a:endParaRPr>
          </a:p>
          <a:p>
            <a:pPr fontAlgn="t"/>
            <a:r>
              <a:rPr lang="en-US" dirty="0" smtClean="0">
                <a:effectLst/>
              </a:rPr>
              <a:t>Employment of retired Principal to assist with major strategy development &amp; responses to never ending Departmental demands</a:t>
            </a:r>
          </a:p>
          <a:p>
            <a:pPr fontAlgn="t"/>
            <a:r>
              <a:rPr lang="en-US" sz="1200" b="0" kern="1200" dirty="0" smtClean="0">
                <a:solidFill>
                  <a:schemeClr val="tx1"/>
                </a:solidFill>
                <a:effectLst/>
                <a:latin typeface="+mn-lt"/>
                <a:ea typeface="+mn-ea"/>
                <a:cs typeface="+mn-cs"/>
              </a:rPr>
              <a:t>3/27/2018 8:10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2"/>
              </a:rPr>
              <a:t>View respondent's answers</a:t>
            </a:r>
            <a:endParaRPr lang="en-US" dirty="0" smtClean="0">
              <a:effectLst/>
            </a:endParaRPr>
          </a:p>
          <a:p>
            <a:pPr fontAlgn="t"/>
            <a:r>
              <a:rPr lang="en-US" dirty="0" smtClean="0">
                <a:effectLst/>
              </a:rPr>
              <a:t>0.2 Business Manager</a:t>
            </a:r>
          </a:p>
          <a:p>
            <a:pPr fontAlgn="t"/>
            <a:r>
              <a:rPr lang="en-US" sz="1200" b="0" kern="1200" dirty="0" smtClean="0">
                <a:solidFill>
                  <a:schemeClr val="tx1"/>
                </a:solidFill>
                <a:effectLst/>
                <a:latin typeface="+mn-lt"/>
                <a:ea typeface="+mn-ea"/>
                <a:cs typeface="+mn-cs"/>
              </a:rPr>
              <a:t>3/27/2018 8:05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3"/>
              </a:rPr>
              <a:t>View respondent's answers</a:t>
            </a:r>
            <a:endParaRPr lang="en-US" dirty="0" smtClean="0">
              <a:effectLst/>
            </a:endParaRPr>
          </a:p>
          <a:p>
            <a:pPr fontAlgn="t"/>
            <a:r>
              <a:rPr lang="en-US" dirty="0" smtClean="0">
                <a:effectLst/>
              </a:rPr>
              <a:t>Instructional leader to lead learning intentions and success criteria. As I have no DP. And extra sass time as my school Dropped by 10 students and we lost 2.5 days sass time.</a:t>
            </a:r>
          </a:p>
          <a:p>
            <a:pPr fontAlgn="t"/>
            <a:r>
              <a:rPr lang="en-US" sz="1200" b="0" kern="1200" dirty="0" smtClean="0">
                <a:solidFill>
                  <a:schemeClr val="tx1"/>
                </a:solidFill>
                <a:effectLst/>
                <a:latin typeface="+mn-lt"/>
                <a:ea typeface="+mn-ea"/>
                <a:cs typeface="+mn-cs"/>
              </a:rPr>
              <a:t>3/27/2018 8:04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4"/>
              </a:rPr>
              <a:t>View respondent's answers</a:t>
            </a:r>
            <a:endParaRPr lang="en-US" dirty="0" smtClean="0">
              <a:effectLst/>
            </a:endParaRPr>
          </a:p>
          <a:p>
            <a:pPr fontAlgn="t"/>
            <a:r>
              <a:rPr lang="en-US" dirty="0" smtClean="0">
                <a:effectLst/>
              </a:rPr>
              <a:t>I have released an executive teacher to coordinate work on WHS, health care plans, WWCC as a start.</a:t>
            </a:r>
          </a:p>
          <a:p>
            <a:pPr fontAlgn="t"/>
            <a:r>
              <a:rPr lang="en-US" sz="1200" b="0" kern="1200" dirty="0" smtClean="0">
                <a:solidFill>
                  <a:schemeClr val="tx1"/>
                </a:solidFill>
                <a:effectLst/>
                <a:latin typeface="+mn-lt"/>
                <a:ea typeface="+mn-ea"/>
                <a:cs typeface="+mn-cs"/>
              </a:rPr>
              <a:t>3/27/2018 8:03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5"/>
              </a:rPr>
              <a:t>View respondent's answers</a:t>
            </a:r>
            <a:endParaRPr lang="en-US" dirty="0" smtClean="0">
              <a:effectLst/>
            </a:endParaRPr>
          </a:p>
          <a:p>
            <a:pPr fontAlgn="t"/>
            <a:r>
              <a:rPr lang="en-US" dirty="0" smtClean="0">
                <a:effectLst/>
              </a:rPr>
              <a:t>A site manager (unfortunately only 2 days a week) who is dealing with Menzies, liaising with the GA, reviewing WHS practices, updating emergency plans, meeting with AMU, monitoring building and maintenance issues...all the jobs that take me away from leading curriculum.</a:t>
            </a:r>
          </a:p>
          <a:p>
            <a:pPr fontAlgn="t"/>
            <a:r>
              <a:rPr lang="en-US" sz="1200" b="0" kern="1200" dirty="0" smtClean="0">
                <a:solidFill>
                  <a:schemeClr val="tx1"/>
                </a:solidFill>
                <a:effectLst/>
                <a:latin typeface="+mn-lt"/>
                <a:ea typeface="+mn-ea"/>
                <a:cs typeface="+mn-cs"/>
              </a:rPr>
              <a:t>3/27/2018 8:03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6"/>
              </a:rPr>
              <a:t>View respondent's answers</a:t>
            </a:r>
            <a:endParaRPr lang="en-US" dirty="0" smtClean="0">
              <a:effectLst/>
            </a:endParaRPr>
          </a:p>
          <a:p>
            <a:pPr fontAlgn="t"/>
            <a:r>
              <a:rPr lang="en-US" dirty="0" smtClean="0">
                <a:effectLst/>
              </a:rPr>
              <a:t>I have hired an experienced teacher, </a:t>
            </a:r>
            <a:r>
              <a:rPr lang="en-US" dirty="0" err="1" smtClean="0">
                <a:effectLst/>
              </a:rPr>
              <a:t>exprincipal</a:t>
            </a:r>
            <a:r>
              <a:rPr lang="en-US" dirty="0" smtClean="0">
                <a:effectLst/>
              </a:rPr>
              <a:t> and ex director to help with my school plan, milestones by collecting information and evidence and A-Z policies. I have also hired a SASS support for 4 hours per week to file, type up notes and letters and general di bits and pieces that I would do that is time consuming red tape.</a:t>
            </a:r>
          </a:p>
          <a:p>
            <a:pPr fontAlgn="t"/>
            <a:r>
              <a:rPr lang="en-US" sz="1200" b="0" kern="1200" dirty="0" smtClean="0">
                <a:solidFill>
                  <a:schemeClr val="tx1"/>
                </a:solidFill>
                <a:effectLst/>
                <a:latin typeface="+mn-lt"/>
                <a:ea typeface="+mn-ea"/>
                <a:cs typeface="+mn-cs"/>
              </a:rPr>
              <a:t>3/27/2018 7:58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7"/>
              </a:rPr>
              <a:t>View respondent's answers</a:t>
            </a:r>
            <a:endParaRPr lang="en-US" dirty="0" smtClean="0">
              <a:effectLst/>
            </a:endParaRPr>
          </a:p>
          <a:p>
            <a:pPr fontAlgn="t"/>
            <a:r>
              <a:rPr lang="en-US" dirty="0" smtClean="0">
                <a:effectLst/>
              </a:rPr>
              <a:t>I have used some funds to top up an off class teacher to a DP and the balance for a personal assistant (SASS) for six hours a week. The personal assistant works with me from 7am to 9am 3 days a week. She helps me by typing up minutes, filing, collating staff lists for compliance tasks and monitoring student attendance.</a:t>
            </a:r>
          </a:p>
          <a:p>
            <a:pPr fontAlgn="t"/>
            <a:r>
              <a:rPr lang="en-US" sz="1200" b="0" kern="1200" dirty="0" smtClean="0">
                <a:solidFill>
                  <a:schemeClr val="tx1"/>
                </a:solidFill>
                <a:effectLst/>
                <a:latin typeface="+mn-lt"/>
                <a:ea typeface="+mn-ea"/>
                <a:cs typeface="+mn-cs"/>
              </a:rPr>
              <a:t>3/27/2018 7:57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8"/>
              </a:rPr>
              <a:t>View respondent's answers</a:t>
            </a:r>
            <a:endParaRPr lang="en-US" dirty="0" smtClean="0">
              <a:effectLst/>
            </a:endParaRPr>
          </a:p>
          <a:p>
            <a:pPr fontAlgn="t"/>
            <a:r>
              <a:rPr lang="en-US" dirty="0" smtClean="0">
                <a:effectLst/>
              </a:rPr>
              <a:t>I am in the process of finding an extra SAO - but, good ones are hard to come by!!</a:t>
            </a:r>
          </a:p>
          <a:p>
            <a:pPr fontAlgn="t"/>
            <a:r>
              <a:rPr lang="en-US" sz="1200" b="0" kern="1200" dirty="0" smtClean="0">
                <a:solidFill>
                  <a:schemeClr val="tx1"/>
                </a:solidFill>
                <a:effectLst/>
                <a:latin typeface="+mn-lt"/>
                <a:ea typeface="+mn-ea"/>
                <a:cs typeface="+mn-cs"/>
              </a:rPr>
              <a:t>3/27/2018 7:51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89"/>
              </a:rPr>
              <a:t>View respondent's answers</a:t>
            </a:r>
            <a:endParaRPr lang="en-US" dirty="0" smtClean="0">
              <a:effectLst/>
            </a:endParaRPr>
          </a:p>
          <a:p>
            <a:pPr fontAlgn="t"/>
            <a:r>
              <a:rPr lang="en-US" dirty="0" smtClean="0">
                <a:effectLst/>
              </a:rPr>
              <a:t>SASS specifically dedicated to principal support, assist with maintenance issues, social media, WHS, data processing around PDP process, monitoring staff leave.</a:t>
            </a:r>
          </a:p>
          <a:p>
            <a:pPr fontAlgn="t"/>
            <a:r>
              <a:rPr lang="en-US" sz="1200" b="0" kern="1200" dirty="0" smtClean="0">
                <a:solidFill>
                  <a:schemeClr val="tx1"/>
                </a:solidFill>
                <a:effectLst/>
                <a:latin typeface="+mn-lt"/>
                <a:ea typeface="+mn-ea"/>
                <a:cs typeface="+mn-cs"/>
              </a:rPr>
              <a:t>3/27/2018 7:44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0"/>
              </a:rPr>
              <a:t>View respondent's answers</a:t>
            </a:r>
            <a:endParaRPr lang="en-US" dirty="0" smtClean="0">
              <a:effectLst/>
            </a:endParaRPr>
          </a:p>
          <a:p>
            <a:pPr fontAlgn="t"/>
            <a:r>
              <a:rPr lang="en-US" dirty="0" smtClean="0">
                <a:effectLst/>
              </a:rPr>
              <a:t>Administration tasks that would be done by the principal: *new website transfer of information and training *contact with external providers *extra curricular </a:t>
            </a:r>
            <a:r>
              <a:rPr lang="en-US" dirty="0" err="1" smtClean="0">
                <a:effectLst/>
              </a:rPr>
              <a:t>adminstration</a:t>
            </a:r>
            <a:r>
              <a:rPr lang="en-US" dirty="0" smtClean="0">
                <a:effectLst/>
              </a:rPr>
              <a:t> *preschool/high school contact not necessary for the principal to have direct contact *office </a:t>
            </a:r>
            <a:r>
              <a:rPr lang="en-US" dirty="0" err="1" smtClean="0">
                <a:effectLst/>
              </a:rPr>
              <a:t>adminstration</a:t>
            </a:r>
            <a:r>
              <a:rPr lang="en-US" dirty="0" smtClean="0">
                <a:effectLst/>
              </a:rPr>
              <a:t> *making appointments *support with AZT *support with assets *support with tree maintenance *support with cleaning contractor administration *support with PL presentations and preparations *support with ICE *support with visitors to the school</a:t>
            </a:r>
          </a:p>
          <a:p>
            <a:pPr fontAlgn="t"/>
            <a:r>
              <a:rPr lang="en-US" sz="1200" b="0" kern="1200" dirty="0" smtClean="0">
                <a:solidFill>
                  <a:schemeClr val="tx1"/>
                </a:solidFill>
                <a:effectLst/>
                <a:latin typeface="+mn-lt"/>
                <a:ea typeface="+mn-ea"/>
                <a:cs typeface="+mn-cs"/>
              </a:rPr>
              <a:t>3/27/2018 7:24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1"/>
              </a:rPr>
              <a:t>View respondent's answers</a:t>
            </a:r>
            <a:endParaRPr lang="en-US" dirty="0" smtClean="0">
              <a:effectLst/>
            </a:endParaRPr>
          </a:p>
          <a:p>
            <a:pPr fontAlgn="t"/>
            <a:r>
              <a:rPr lang="en-US" dirty="0" smtClean="0">
                <a:effectLst/>
              </a:rPr>
              <a:t>Targeting roles such as WH@S, compliance, transition programs, mandatory trainings, newsletters, oversee QTSS implementation </a:t>
            </a:r>
            <a:r>
              <a:rPr lang="en-US" dirty="0" err="1" smtClean="0">
                <a:effectLst/>
              </a:rPr>
              <a:t>etc</a:t>
            </a:r>
            <a:endParaRPr lang="en-US" dirty="0" smtClean="0">
              <a:effectLst/>
            </a:endParaRPr>
          </a:p>
          <a:p>
            <a:pPr fontAlgn="t"/>
            <a:r>
              <a:rPr lang="en-US" sz="1200" b="0" kern="1200" dirty="0" smtClean="0">
                <a:solidFill>
                  <a:schemeClr val="tx1"/>
                </a:solidFill>
                <a:effectLst/>
                <a:latin typeface="+mn-lt"/>
                <a:ea typeface="+mn-ea"/>
                <a:cs typeface="+mn-cs"/>
              </a:rPr>
              <a:t>3/27/2018 7:24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2"/>
              </a:rPr>
              <a:t>View respondent's answers</a:t>
            </a:r>
            <a:endParaRPr lang="en-US" dirty="0" smtClean="0">
              <a:effectLst/>
            </a:endParaRPr>
          </a:p>
          <a:p>
            <a:pPr fontAlgn="t"/>
            <a:r>
              <a:rPr lang="en-US" dirty="0" smtClean="0">
                <a:effectLst/>
              </a:rPr>
              <a:t>I am using the funds to pay keep my GA full time after falling 10 students below the number for a full time GA. His skills in building, technology and general business are second to none. He handles assets, maintenance, tree audits, technology </a:t>
            </a:r>
            <a:r>
              <a:rPr lang="en-US" dirty="0" err="1" smtClean="0">
                <a:effectLst/>
              </a:rPr>
              <a:t>etc</a:t>
            </a:r>
            <a:r>
              <a:rPr lang="en-US" dirty="0" smtClean="0">
                <a:effectLst/>
              </a:rPr>
              <a:t> </a:t>
            </a:r>
            <a:r>
              <a:rPr lang="en-US" dirty="0" err="1" smtClean="0">
                <a:effectLst/>
              </a:rPr>
              <a:t>etc</a:t>
            </a:r>
            <a:r>
              <a:rPr lang="en-US" dirty="0" smtClean="0">
                <a:effectLst/>
              </a:rPr>
              <a:t> </a:t>
            </a:r>
            <a:r>
              <a:rPr lang="en-US" dirty="0" err="1" smtClean="0">
                <a:effectLst/>
              </a:rPr>
              <a:t>etc</a:t>
            </a:r>
            <a:r>
              <a:rPr lang="en-US" dirty="0" smtClean="0">
                <a:effectLst/>
              </a:rPr>
              <a:t> etc. Worth his weight in gold! THIS IS NOTHING EXTRA BUT MAINTAINING THE STATUS QUO!</a:t>
            </a:r>
          </a:p>
          <a:p>
            <a:pPr fontAlgn="t"/>
            <a:r>
              <a:rPr lang="en-US" sz="1200" b="0" kern="1200" dirty="0" smtClean="0">
                <a:solidFill>
                  <a:schemeClr val="tx1"/>
                </a:solidFill>
                <a:effectLst/>
                <a:latin typeface="+mn-lt"/>
                <a:ea typeface="+mn-ea"/>
                <a:cs typeface="+mn-cs"/>
              </a:rPr>
              <a:t>3/27/2018 7:22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3"/>
              </a:rPr>
              <a:t>View respondent's answers</a:t>
            </a:r>
            <a:endParaRPr lang="en-US" dirty="0" smtClean="0">
              <a:effectLst/>
            </a:endParaRPr>
          </a:p>
          <a:p>
            <a:pPr fontAlgn="t"/>
            <a:r>
              <a:rPr lang="en-US" dirty="0" smtClean="0">
                <a:effectLst/>
              </a:rPr>
              <a:t>SLSO</a:t>
            </a:r>
          </a:p>
          <a:p>
            <a:pPr fontAlgn="t"/>
            <a:r>
              <a:rPr lang="en-US" sz="1200" b="0" kern="1200" dirty="0" smtClean="0">
                <a:solidFill>
                  <a:schemeClr val="tx1"/>
                </a:solidFill>
                <a:effectLst/>
                <a:latin typeface="+mn-lt"/>
                <a:ea typeface="+mn-ea"/>
                <a:cs typeface="+mn-cs"/>
              </a:rPr>
              <a:t>3/27/2018 7:11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4"/>
              </a:rPr>
              <a:t>View respondent's answers</a:t>
            </a:r>
            <a:endParaRPr lang="en-US" dirty="0" smtClean="0">
              <a:effectLst/>
            </a:endParaRPr>
          </a:p>
          <a:p>
            <a:pPr fontAlgn="t"/>
            <a:r>
              <a:rPr lang="en-US" dirty="0" smtClean="0">
                <a:effectLst/>
              </a:rPr>
              <a:t>I have employed a SAO for an additional day to release my SAM to work on higher order finance with me. I have also employed another SAO for one day per week commencing soon to work on the WHS audit requirements and assets matters.</a:t>
            </a:r>
          </a:p>
          <a:p>
            <a:pPr fontAlgn="t"/>
            <a:r>
              <a:rPr lang="en-US" sz="1200" b="0" kern="1200" dirty="0" smtClean="0">
                <a:solidFill>
                  <a:schemeClr val="tx1"/>
                </a:solidFill>
                <a:effectLst/>
                <a:latin typeface="+mn-lt"/>
                <a:ea typeface="+mn-ea"/>
                <a:cs typeface="+mn-cs"/>
              </a:rPr>
              <a:t>3/27/2018 7:08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5"/>
              </a:rPr>
              <a:t>View respondent's answers</a:t>
            </a:r>
            <a:endParaRPr lang="en-US" dirty="0" smtClean="0">
              <a:effectLst/>
            </a:endParaRPr>
          </a:p>
          <a:p>
            <a:pPr fontAlgn="t"/>
            <a:r>
              <a:rPr lang="en-US" dirty="0" smtClean="0">
                <a:effectLst/>
              </a:rPr>
              <a:t>Haven't yet ...a little in the too hard basket. I wish that there were really clear guidelines, sample ads, pay structures </a:t>
            </a:r>
            <a:r>
              <a:rPr lang="en-US" dirty="0" err="1" smtClean="0">
                <a:effectLst/>
              </a:rPr>
              <a:t>etc</a:t>
            </a:r>
            <a:r>
              <a:rPr lang="en-US" dirty="0" smtClean="0">
                <a:effectLst/>
              </a:rPr>
              <a:t> available in one easy access point.</a:t>
            </a:r>
          </a:p>
          <a:p>
            <a:pPr fontAlgn="t"/>
            <a:r>
              <a:rPr lang="en-US" sz="1200" b="0" kern="1200" dirty="0" smtClean="0">
                <a:solidFill>
                  <a:schemeClr val="tx1"/>
                </a:solidFill>
                <a:effectLst/>
                <a:latin typeface="+mn-lt"/>
                <a:ea typeface="+mn-ea"/>
                <a:cs typeface="+mn-cs"/>
              </a:rPr>
              <a:t>3/27/2018 7:06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6"/>
              </a:rPr>
              <a:t>View respondent's answers</a:t>
            </a:r>
            <a:endParaRPr lang="en-US" dirty="0" smtClean="0">
              <a:effectLst/>
            </a:endParaRPr>
          </a:p>
          <a:p>
            <a:pPr fontAlgn="t"/>
            <a:r>
              <a:rPr lang="en-US" dirty="0" smtClean="0">
                <a:effectLst/>
              </a:rPr>
              <a:t>There were really not enough funds to really do anything more than hire </a:t>
            </a:r>
            <a:r>
              <a:rPr lang="en-US" dirty="0" err="1" smtClean="0">
                <a:effectLst/>
              </a:rPr>
              <a:t>sas</a:t>
            </a:r>
            <a:r>
              <a:rPr lang="en-US" dirty="0" smtClean="0">
                <a:effectLst/>
              </a:rPr>
              <a:t> for an additional day. Has that taken away the administrative load off the office staff yes. Has it taken the load of the principal NO. Staffing allocation in schools needs to be reconsidered and maybe an off class executive - AP or DP is called for in all schools.</a:t>
            </a:r>
          </a:p>
          <a:p>
            <a:pPr fontAlgn="t"/>
            <a:r>
              <a:rPr lang="en-US" sz="1200" b="0" kern="1200" dirty="0" smtClean="0">
                <a:solidFill>
                  <a:schemeClr val="tx1"/>
                </a:solidFill>
                <a:effectLst/>
                <a:latin typeface="+mn-lt"/>
                <a:ea typeface="+mn-ea"/>
                <a:cs typeface="+mn-cs"/>
              </a:rPr>
              <a:t>3/27/2018 6:51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7"/>
              </a:rPr>
              <a:t>View respondent's answers</a:t>
            </a:r>
            <a:endParaRPr lang="en-US" dirty="0" smtClean="0">
              <a:effectLst/>
            </a:endParaRPr>
          </a:p>
          <a:p>
            <a:pPr fontAlgn="t"/>
            <a:r>
              <a:rPr lang="en-US" dirty="0" smtClean="0">
                <a:effectLst/>
              </a:rPr>
              <a:t>SASS to assist with the ongoing demands of WHS and A-Z Policy Implementation. As a hands on student loving principal there is not enough time to do this ongoing relentless admin.</a:t>
            </a:r>
          </a:p>
          <a:p>
            <a:pPr fontAlgn="t"/>
            <a:r>
              <a:rPr lang="en-US" sz="1200" b="0" kern="1200" dirty="0" smtClean="0">
                <a:solidFill>
                  <a:schemeClr val="tx1"/>
                </a:solidFill>
                <a:effectLst/>
                <a:latin typeface="+mn-lt"/>
                <a:ea typeface="+mn-ea"/>
                <a:cs typeface="+mn-cs"/>
              </a:rPr>
              <a:t>3/27/2018 6:47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8"/>
              </a:rPr>
              <a:t>View respondent's answers</a:t>
            </a:r>
            <a:endParaRPr lang="en-US" dirty="0" smtClean="0">
              <a:effectLst/>
            </a:endParaRPr>
          </a:p>
          <a:p>
            <a:pPr fontAlgn="t"/>
            <a:r>
              <a:rPr lang="en-US" dirty="0" smtClean="0">
                <a:effectLst/>
              </a:rPr>
              <a:t>2 days per week. More would be better. Take some of the admin away but not nearly enough. I am getting into classrooms each day but still have an enormous workload like everyone else. There is an issue with another person trying to do some of your work (</a:t>
            </a:r>
            <a:r>
              <a:rPr lang="en-US" dirty="0" err="1" smtClean="0">
                <a:effectLst/>
              </a:rPr>
              <a:t>eg</a:t>
            </a:r>
            <a:r>
              <a:rPr lang="en-US" dirty="0" smtClean="0">
                <a:effectLst/>
              </a:rPr>
              <a:t> monitor leave applications you </a:t>
            </a:r>
            <a:r>
              <a:rPr lang="en-US" dirty="0" err="1" smtClean="0">
                <a:effectLst/>
              </a:rPr>
              <a:t>ave</a:t>
            </a:r>
            <a:r>
              <a:rPr lang="en-US" dirty="0" smtClean="0">
                <a:effectLst/>
              </a:rPr>
              <a:t> approved). The only way to do this is through your log in?</a:t>
            </a:r>
          </a:p>
          <a:p>
            <a:pPr fontAlgn="t"/>
            <a:r>
              <a:rPr lang="en-US" sz="1200" b="0" kern="1200" dirty="0" smtClean="0">
                <a:solidFill>
                  <a:schemeClr val="tx1"/>
                </a:solidFill>
                <a:effectLst/>
                <a:latin typeface="+mn-lt"/>
                <a:ea typeface="+mn-ea"/>
                <a:cs typeface="+mn-cs"/>
              </a:rPr>
              <a:t>3/27/2018 6:42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99"/>
              </a:rPr>
              <a:t>View respondent's answers</a:t>
            </a:r>
            <a:endParaRPr lang="en-US" dirty="0" smtClean="0">
              <a:effectLst/>
            </a:endParaRPr>
          </a:p>
          <a:p>
            <a:pPr fontAlgn="t"/>
            <a:r>
              <a:rPr lang="en-US" dirty="0" smtClean="0">
                <a:effectLst/>
              </a:rPr>
              <a:t>Employed semi retired person with corporate experience- to navigate and inform 8 schools of AZT. Released experienced </a:t>
            </a:r>
            <a:r>
              <a:rPr lang="en-US" dirty="0" err="1" smtClean="0">
                <a:effectLst/>
              </a:rPr>
              <a:t>SaM</a:t>
            </a:r>
            <a:r>
              <a:rPr lang="en-US" dirty="0" smtClean="0">
                <a:effectLst/>
              </a:rPr>
              <a:t> to support other SAMs and Principals in cluster around financial matters</a:t>
            </a:r>
          </a:p>
          <a:p>
            <a:pPr fontAlgn="t"/>
            <a:r>
              <a:rPr lang="en-US" sz="1200" b="0" kern="1200" dirty="0" smtClean="0">
                <a:solidFill>
                  <a:schemeClr val="tx1"/>
                </a:solidFill>
                <a:effectLst/>
                <a:latin typeface="+mn-lt"/>
                <a:ea typeface="+mn-ea"/>
                <a:cs typeface="+mn-cs"/>
              </a:rPr>
              <a:t>3/27/2018 6:35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0"/>
              </a:rPr>
              <a:t>View respondent's answers</a:t>
            </a:r>
            <a:endParaRPr lang="en-US" dirty="0" smtClean="0">
              <a:effectLst/>
            </a:endParaRPr>
          </a:p>
          <a:p>
            <a:pPr fontAlgn="t"/>
            <a:r>
              <a:rPr lang="en-US" dirty="0" smtClean="0">
                <a:effectLst/>
              </a:rPr>
              <a:t>My Business manager who is amazing and has made a big difference.</a:t>
            </a:r>
          </a:p>
          <a:p>
            <a:pPr fontAlgn="t"/>
            <a:r>
              <a:rPr lang="en-US" sz="1200" b="0" kern="1200" dirty="0" smtClean="0">
                <a:solidFill>
                  <a:schemeClr val="tx1"/>
                </a:solidFill>
                <a:effectLst/>
                <a:latin typeface="+mn-lt"/>
                <a:ea typeface="+mn-ea"/>
                <a:cs typeface="+mn-cs"/>
              </a:rPr>
              <a:t>3/27/2018 6:31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1"/>
              </a:rPr>
              <a:t>View respondent's answers</a:t>
            </a:r>
            <a:endParaRPr lang="en-US" dirty="0" smtClean="0">
              <a:effectLst/>
            </a:endParaRPr>
          </a:p>
          <a:p>
            <a:pPr fontAlgn="t"/>
            <a:r>
              <a:rPr lang="en-US" dirty="0" smtClean="0">
                <a:effectLst/>
              </a:rPr>
              <a:t>Combination of SASS and Principal support with finance</a:t>
            </a:r>
          </a:p>
          <a:p>
            <a:pPr fontAlgn="t"/>
            <a:r>
              <a:rPr lang="en-US" sz="1200" b="0" kern="1200" dirty="0" smtClean="0">
                <a:solidFill>
                  <a:schemeClr val="tx1"/>
                </a:solidFill>
                <a:effectLst/>
                <a:latin typeface="+mn-lt"/>
                <a:ea typeface="+mn-ea"/>
                <a:cs typeface="+mn-cs"/>
              </a:rPr>
              <a:t>3/27/2018 6:29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2"/>
              </a:rPr>
              <a:t>View respondent's answers</a:t>
            </a:r>
            <a:endParaRPr lang="en-US" dirty="0" smtClean="0">
              <a:effectLst/>
            </a:endParaRPr>
          </a:p>
          <a:p>
            <a:pPr fontAlgn="t"/>
            <a:r>
              <a:rPr lang="en-US" dirty="0" smtClean="0">
                <a:effectLst/>
              </a:rPr>
              <a:t>This has made a huge difference to my workload.</a:t>
            </a:r>
          </a:p>
          <a:p>
            <a:pPr fontAlgn="t"/>
            <a:r>
              <a:rPr lang="en-US" sz="1200" b="0" kern="1200" dirty="0" smtClean="0">
                <a:solidFill>
                  <a:schemeClr val="tx1"/>
                </a:solidFill>
                <a:effectLst/>
                <a:latin typeface="+mn-lt"/>
                <a:ea typeface="+mn-ea"/>
                <a:cs typeface="+mn-cs"/>
              </a:rPr>
              <a:t>3/27/2018 6:18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3"/>
              </a:rPr>
              <a:t>View respondent's answers</a:t>
            </a:r>
            <a:endParaRPr lang="en-US" dirty="0" smtClean="0">
              <a:effectLst/>
            </a:endParaRPr>
          </a:p>
          <a:p>
            <a:pPr fontAlgn="t"/>
            <a:r>
              <a:rPr lang="en-US" dirty="0" smtClean="0">
                <a:effectLst/>
              </a:rPr>
              <a:t>This additional funding is priceless in meeting compliance, health and safety and </a:t>
            </a:r>
            <a:r>
              <a:rPr lang="en-US" dirty="0" err="1" smtClean="0">
                <a:effectLst/>
              </a:rPr>
              <a:t>wwcc</a:t>
            </a:r>
            <a:r>
              <a:rPr lang="en-US" dirty="0" smtClean="0">
                <a:effectLst/>
              </a:rPr>
              <a:t> requirements. This allows for instructional leadership by the principal, meeting compliance and regulations and undertaking the executive role effectively.</a:t>
            </a:r>
          </a:p>
          <a:p>
            <a:pPr fontAlgn="t"/>
            <a:r>
              <a:rPr lang="en-US" sz="1200" b="0" kern="1200" dirty="0" smtClean="0">
                <a:solidFill>
                  <a:schemeClr val="tx1"/>
                </a:solidFill>
                <a:effectLst/>
                <a:latin typeface="+mn-lt"/>
                <a:ea typeface="+mn-ea"/>
                <a:cs typeface="+mn-cs"/>
              </a:rPr>
              <a:t>3/27/2018 6:15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4"/>
              </a:rPr>
              <a:t>View respondent's answers</a:t>
            </a:r>
            <a:endParaRPr lang="en-US" dirty="0" smtClean="0">
              <a:effectLst/>
            </a:endParaRPr>
          </a:p>
          <a:p>
            <a:pPr fontAlgn="t"/>
            <a:r>
              <a:rPr lang="en-US" dirty="0" smtClean="0">
                <a:effectLst/>
              </a:rPr>
              <a:t>Plus clerk to support H &amp; Safety; Assets; finance; technology and policy.</a:t>
            </a:r>
          </a:p>
          <a:p>
            <a:pPr fontAlgn="t"/>
            <a:r>
              <a:rPr lang="en-US" sz="1200" b="0" kern="1200" dirty="0" smtClean="0">
                <a:solidFill>
                  <a:schemeClr val="tx1"/>
                </a:solidFill>
                <a:effectLst/>
                <a:latin typeface="+mn-lt"/>
                <a:ea typeface="+mn-ea"/>
                <a:cs typeface="+mn-cs"/>
              </a:rPr>
              <a:t>3/27/2018 6:11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5"/>
              </a:rPr>
              <a:t>View respondent's answers</a:t>
            </a:r>
            <a:endParaRPr lang="en-US" dirty="0" smtClean="0">
              <a:effectLst/>
            </a:endParaRPr>
          </a:p>
          <a:p>
            <a:pPr fontAlgn="t"/>
            <a:r>
              <a:rPr lang="en-US" dirty="0" smtClean="0">
                <a:effectLst/>
              </a:rPr>
              <a:t>The funds are used for administrative purposes.</a:t>
            </a:r>
          </a:p>
          <a:p>
            <a:pPr fontAlgn="t"/>
            <a:r>
              <a:rPr lang="en-US" sz="1200" b="0" kern="1200" dirty="0" smtClean="0">
                <a:solidFill>
                  <a:schemeClr val="tx1"/>
                </a:solidFill>
                <a:effectLst/>
                <a:latin typeface="+mn-lt"/>
                <a:ea typeface="+mn-ea"/>
                <a:cs typeface="+mn-cs"/>
              </a:rPr>
              <a:t>3/27/2018 6:09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6"/>
              </a:rPr>
              <a:t>View respondent's answers</a:t>
            </a:r>
            <a:endParaRPr lang="en-US" dirty="0" smtClean="0">
              <a:effectLst/>
            </a:endParaRPr>
          </a:p>
          <a:p>
            <a:pPr fontAlgn="t"/>
            <a:r>
              <a:rPr lang="en-US" dirty="0" smtClean="0">
                <a:effectLst/>
              </a:rPr>
              <a:t>Release used for 2 days for Assistant Principals to take on additional Administration and support tasks </a:t>
            </a:r>
            <a:r>
              <a:rPr lang="en-US" dirty="0" err="1" smtClean="0">
                <a:effectLst/>
              </a:rPr>
              <a:t>eg</a:t>
            </a:r>
            <a:r>
              <a:rPr lang="en-US" dirty="0" smtClean="0">
                <a:effectLst/>
              </a:rPr>
              <a:t> WHS; Attendance; Sentral to ebs4 data; school newsletter.</a:t>
            </a:r>
          </a:p>
          <a:p>
            <a:pPr fontAlgn="t"/>
            <a:r>
              <a:rPr lang="en-US" sz="1200" b="0" kern="1200" dirty="0" smtClean="0">
                <a:solidFill>
                  <a:schemeClr val="tx1"/>
                </a:solidFill>
                <a:effectLst/>
                <a:latin typeface="+mn-lt"/>
                <a:ea typeface="+mn-ea"/>
                <a:cs typeface="+mn-cs"/>
              </a:rPr>
              <a:t>3/27/2018 6:09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7"/>
              </a:rPr>
              <a:t>View respondent's answers</a:t>
            </a:r>
            <a:endParaRPr lang="en-US" dirty="0" smtClean="0">
              <a:effectLst/>
            </a:endParaRPr>
          </a:p>
          <a:p>
            <a:pPr fontAlgn="t"/>
            <a:r>
              <a:rPr lang="en-US" dirty="0" smtClean="0">
                <a:effectLst/>
              </a:rPr>
              <a:t>Put into the </a:t>
            </a:r>
            <a:r>
              <a:rPr lang="en-US" dirty="0" err="1" smtClean="0">
                <a:effectLst/>
              </a:rPr>
              <a:t>iverall</a:t>
            </a:r>
            <a:r>
              <a:rPr lang="en-US" dirty="0" smtClean="0">
                <a:effectLst/>
              </a:rPr>
              <a:t> budget as there was not enough to do anything with</a:t>
            </a:r>
          </a:p>
          <a:p>
            <a:pPr fontAlgn="t"/>
            <a:r>
              <a:rPr lang="en-US" sz="1200" b="0" kern="1200" dirty="0" smtClean="0">
                <a:solidFill>
                  <a:schemeClr val="tx1"/>
                </a:solidFill>
                <a:effectLst/>
                <a:latin typeface="+mn-lt"/>
                <a:ea typeface="+mn-ea"/>
                <a:cs typeface="+mn-cs"/>
              </a:rPr>
              <a:t>3/27/2018 6:07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8"/>
              </a:rPr>
              <a:t>View respondent's answers</a:t>
            </a:r>
            <a:endParaRPr lang="en-US" dirty="0" smtClean="0">
              <a:effectLst/>
            </a:endParaRPr>
          </a:p>
          <a:p>
            <a:pPr fontAlgn="t"/>
            <a:r>
              <a:rPr lang="en-US" dirty="0" smtClean="0">
                <a:effectLst/>
              </a:rPr>
              <a:t>Leadership consultant</a:t>
            </a:r>
          </a:p>
          <a:p>
            <a:pPr fontAlgn="t"/>
            <a:r>
              <a:rPr lang="en-US" sz="1200" b="0" kern="1200" dirty="0" smtClean="0">
                <a:solidFill>
                  <a:schemeClr val="tx1"/>
                </a:solidFill>
                <a:effectLst/>
                <a:latin typeface="+mn-lt"/>
                <a:ea typeface="+mn-ea"/>
                <a:cs typeface="+mn-cs"/>
              </a:rPr>
              <a:t>3/27/2018 6:06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09"/>
              </a:rPr>
              <a:t>View respondent's answers</a:t>
            </a:r>
            <a:endParaRPr lang="en-US" dirty="0" smtClean="0">
              <a:effectLst/>
            </a:endParaRPr>
          </a:p>
          <a:p>
            <a:pPr fontAlgn="t"/>
            <a:r>
              <a:rPr lang="en-US" dirty="0" smtClean="0">
                <a:effectLst/>
              </a:rPr>
              <a:t>SASS 0.2 (supports SAM and coordinates the school’s uniform shop) IT </a:t>
            </a:r>
            <a:r>
              <a:rPr lang="en-US" dirty="0" err="1" smtClean="0">
                <a:effectLst/>
              </a:rPr>
              <a:t>tchr</a:t>
            </a:r>
            <a:r>
              <a:rPr lang="en-US" dirty="0" smtClean="0">
                <a:effectLst/>
              </a:rPr>
              <a:t> 0.2 (this includes WH&amp;S online processes, small grants applications, quotes, contractors, budgeting)</a:t>
            </a:r>
          </a:p>
          <a:p>
            <a:pPr fontAlgn="t"/>
            <a:r>
              <a:rPr lang="en-US" sz="1200" b="0" kern="1200" dirty="0" smtClean="0">
                <a:solidFill>
                  <a:schemeClr val="tx1"/>
                </a:solidFill>
                <a:effectLst/>
                <a:latin typeface="+mn-lt"/>
                <a:ea typeface="+mn-ea"/>
                <a:cs typeface="+mn-cs"/>
              </a:rPr>
              <a:t>3/27/2018 6:04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0"/>
              </a:rPr>
              <a:t>View respondent's answers</a:t>
            </a:r>
            <a:endParaRPr lang="en-US" dirty="0" smtClean="0">
              <a:effectLst/>
            </a:endParaRPr>
          </a:p>
          <a:p>
            <a:pPr fontAlgn="t"/>
            <a:r>
              <a:rPr lang="en-US" dirty="0" smtClean="0">
                <a:effectLst/>
              </a:rPr>
              <a:t>A SASS staff member employed three days a week in the office. Intended to support the Principal. However, due to regular software issues and 'hold ups' due to software, this staff member is often 'reallocated' to get through the regular office tasks.</a:t>
            </a:r>
          </a:p>
          <a:p>
            <a:pPr fontAlgn="t"/>
            <a:r>
              <a:rPr lang="en-US" sz="1200" b="0" kern="1200" dirty="0" smtClean="0">
                <a:solidFill>
                  <a:schemeClr val="tx1"/>
                </a:solidFill>
                <a:effectLst/>
                <a:latin typeface="+mn-lt"/>
                <a:ea typeface="+mn-ea"/>
                <a:cs typeface="+mn-cs"/>
              </a:rPr>
              <a:t>3/27/2018 6:01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1"/>
              </a:rPr>
              <a:t>View respondent's answers</a:t>
            </a:r>
            <a:endParaRPr lang="en-US" dirty="0" smtClean="0">
              <a:effectLst/>
            </a:endParaRPr>
          </a:p>
          <a:p>
            <a:pPr fontAlgn="t"/>
            <a:r>
              <a:rPr lang="en-US" dirty="0" smtClean="0">
                <a:effectLst/>
              </a:rPr>
              <a:t>External support with finance with retired Principal. Extra time off for executive team to support </a:t>
            </a:r>
            <a:r>
              <a:rPr lang="en-US" dirty="0" err="1" smtClean="0">
                <a:effectLst/>
              </a:rPr>
              <a:t>inititiatives</a:t>
            </a:r>
            <a:r>
              <a:rPr lang="en-US" dirty="0" smtClean="0">
                <a:effectLst/>
              </a:rPr>
              <a:t>.</a:t>
            </a:r>
          </a:p>
          <a:p>
            <a:pPr fontAlgn="t"/>
            <a:r>
              <a:rPr lang="en-US" sz="1200" b="0" kern="1200" dirty="0" smtClean="0">
                <a:solidFill>
                  <a:schemeClr val="tx1"/>
                </a:solidFill>
                <a:effectLst/>
                <a:latin typeface="+mn-lt"/>
                <a:ea typeface="+mn-ea"/>
                <a:cs typeface="+mn-cs"/>
              </a:rPr>
              <a:t>3/27/2018 5:58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2"/>
              </a:rPr>
              <a:t>View respondent's answers</a:t>
            </a:r>
            <a:endParaRPr lang="en-US" dirty="0" smtClean="0">
              <a:effectLst/>
            </a:endParaRPr>
          </a:p>
          <a:p>
            <a:pPr fontAlgn="t"/>
            <a:r>
              <a:rPr lang="en-US" dirty="0" smtClean="0">
                <a:effectLst/>
              </a:rPr>
              <a:t>Employment of retired principal 1 day a week to support me in my role.</a:t>
            </a:r>
          </a:p>
          <a:p>
            <a:pPr fontAlgn="t"/>
            <a:r>
              <a:rPr lang="en-US" sz="1200" b="0" kern="1200" dirty="0" smtClean="0">
                <a:solidFill>
                  <a:schemeClr val="tx1"/>
                </a:solidFill>
                <a:effectLst/>
                <a:latin typeface="+mn-lt"/>
                <a:ea typeface="+mn-ea"/>
                <a:cs typeface="+mn-cs"/>
              </a:rPr>
              <a:t>3/27/2018 5:56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3"/>
              </a:rPr>
              <a:t>View respondent's answers</a:t>
            </a:r>
            <a:endParaRPr lang="en-US" dirty="0" smtClean="0">
              <a:effectLst/>
            </a:endParaRPr>
          </a:p>
          <a:p>
            <a:pPr fontAlgn="t"/>
            <a:r>
              <a:rPr lang="en-US" dirty="0" smtClean="0">
                <a:effectLst/>
              </a:rPr>
              <a:t>We have promoted our SAM to a 2 day per week Clark 7/8 Business Manager role, with one of our SAO's relieving as SAM on those two days. The Business Manager role statement is in line with the one put out by the department - and it is the best thing I have ever done to relieve the pressure of constant WHS, finance and site maintenance issues which were consuming the bulk of my time. I am now able to pass these issues to her for complete management with my oversight and final sign off. I would strongly recommend this action, and have done so, to other principals. We also created an additional one day per week SASS position as a Community Liaison Officer to manage the school correspondence and website maintenance. Again, a big time saver for us. I would like to add that the money provided was very gratefully received but not enough to cover the 2 days per week BM role - we needed to add an additional $14,000 out of school community funds to cover the implementation of this program. The Community Liaison Officer role is also being funded out of school funds. Thank you for your support of this initiative - it has certainly made a difference to my work life balance.</a:t>
            </a:r>
          </a:p>
          <a:p>
            <a:pPr fontAlgn="t"/>
            <a:r>
              <a:rPr lang="en-US" sz="1200" b="0" kern="1200" dirty="0" smtClean="0">
                <a:solidFill>
                  <a:schemeClr val="tx1"/>
                </a:solidFill>
                <a:effectLst/>
                <a:latin typeface="+mn-lt"/>
                <a:ea typeface="+mn-ea"/>
                <a:cs typeface="+mn-cs"/>
              </a:rPr>
              <a:t>3/27/2018 5:54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4"/>
              </a:rPr>
              <a:t>View respondent's answers</a:t>
            </a:r>
            <a:endParaRPr lang="en-US" dirty="0" smtClean="0">
              <a:effectLst/>
            </a:endParaRPr>
          </a:p>
          <a:p>
            <a:pPr fontAlgn="t"/>
            <a:r>
              <a:rPr lang="en-US" dirty="0" smtClean="0">
                <a:effectLst/>
              </a:rPr>
              <a:t>2 additional SAO days, 1 additional GA day. Focus on WHS.</a:t>
            </a:r>
          </a:p>
          <a:p>
            <a:pPr fontAlgn="t"/>
            <a:r>
              <a:rPr lang="en-US" sz="1200" b="0" kern="1200" dirty="0" smtClean="0">
                <a:solidFill>
                  <a:schemeClr val="tx1"/>
                </a:solidFill>
                <a:effectLst/>
                <a:latin typeface="+mn-lt"/>
                <a:ea typeface="+mn-ea"/>
                <a:cs typeface="+mn-cs"/>
              </a:rPr>
              <a:t>3/27/2018 5:47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5"/>
              </a:rPr>
              <a:t>View respondent's answers</a:t>
            </a:r>
            <a:endParaRPr lang="en-US" dirty="0" smtClean="0">
              <a:effectLst/>
            </a:endParaRPr>
          </a:p>
          <a:p>
            <a:pPr fontAlgn="t"/>
            <a:r>
              <a:rPr lang="en-US" dirty="0" smtClean="0">
                <a:effectLst/>
              </a:rPr>
              <a:t>The contribution is better than nothing, but has genuinely made a very minor impact, if any, on workload. The administrative requirements and level of accountability for all staff, particularly SASS, is still grossly underestimated.</a:t>
            </a:r>
          </a:p>
          <a:p>
            <a:pPr fontAlgn="t"/>
            <a:r>
              <a:rPr lang="en-US" sz="1200" b="0" kern="1200" dirty="0" smtClean="0">
                <a:solidFill>
                  <a:schemeClr val="tx1"/>
                </a:solidFill>
                <a:effectLst/>
                <a:latin typeface="+mn-lt"/>
                <a:ea typeface="+mn-ea"/>
                <a:cs typeface="+mn-cs"/>
              </a:rPr>
              <a:t>3/27/2018 5:46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6"/>
              </a:rPr>
              <a:t>View respondent's answers</a:t>
            </a:r>
            <a:endParaRPr lang="en-US" dirty="0" smtClean="0">
              <a:effectLst/>
            </a:endParaRPr>
          </a:p>
          <a:p>
            <a:pPr fontAlgn="t"/>
            <a:r>
              <a:rPr lang="en-US" dirty="0" smtClean="0">
                <a:effectLst/>
              </a:rPr>
              <a:t>Having a business manager has allowed for me to do my most important work - as an instructional leader.</a:t>
            </a:r>
          </a:p>
          <a:p>
            <a:pPr fontAlgn="t"/>
            <a:r>
              <a:rPr lang="en-US" sz="1200" b="0" kern="1200" dirty="0" smtClean="0">
                <a:solidFill>
                  <a:schemeClr val="tx1"/>
                </a:solidFill>
                <a:effectLst/>
                <a:latin typeface="+mn-lt"/>
                <a:ea typeface="+mn-ea"/>
                <a:cs typeface="+mn-cs"/>
              </a:rPr>
              <a:t>3/27/2018 5:45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7"/>
              </a:rPr>
              <a:t>View respondent's answers</a:t>
            </a:r>
            <a:endParaRPr lang="en-US" dirty="0" smtClean="0">
              <a:effectLst/>
            </a:endParaRPr>
          </a:p>
          <a:p>
            <a:pPr fontAlgn="t"/>
            <a:r>
              <a:rPr lang="en-US" dirty="0" smtClean="0">
                <a:effectLst/>
              </a:rPr>
              <a:t>Business manager who is also CEO, allows the work to be integrated across the week at point of need, aligned to our strategic Direction. Has been one of the best asset to our myself and the school.</a:t>
            </a:r>
          </a:p>
          <a:p>
            <a:pPr fontAlgn="t"/>
            <a:r>
              <a:rPr lang="en-US" sz="1200" b="0" kern="1200" dirty="0" smtClean="0">
                <a:solidFill>
                  <a:schemeClr val="tx1"/>
                </a:solidFill>
                <a:effectLst/>
                <a:latin typeface="+mn-lt"/>
                <a:ea typeface="+mn-ea"/>
                <a:cs typeface="+mn-cs"/>
              </a:rPr>
              <a:t>3/27/2018 5:42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8"/>
              </a:rPr>
              <a:t>View respondent's answers</a:t>
            </a:r>
            <a:endParaRPr lang="en-US" dirty="0" smtClean="0">
              <a:effectLst/>
            </a:endParaRPr>
          </a:p>
          <a:p>
            <a:pPr fontAlgn="t"/>
            <a:r>
              <a:rPr lang="en-US" dirty="0" smtClean="0">
                <a:effectLst/>
              </a:rPr>
              <a:t>Retired principals working on reducing work load</a:t>
            </a:r>
          </a:p>
          <a:p>
            <a:pPr fontAlgn="t"/>
            <a:r>
              <a:rPr lang="en-US" sz="1200" b="0" kern="1200" dirty="0" smtClean="0">
                <a:solidFill>
                  <a:schemeClr val="tx1"/>
                </a:solidFill>
                <a:effectLst/>
                <a:latin typeface="+mn-lt"/>
                <a:ea typeface="+mn-ea"/>
                <a:cs typeface="+mn-cs"/>
              </a:rPr>
              <a:t>3/27/2018 5:40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19"/>
              </a:rPr>
              <a:t>View respondent's answers</a:t>
            </a:r>
            <a:endParaRPr lang="en-US" dirty="0" smtClean="0">
              <a:effectLst/>
            </a:endParaRPr>
          </a:p>
          <a:p>
            <a:pPr fontAlgn="t"/>
            <a:r>
              <a:rPr lang="en-US" dirty="0" smtClean="0">
                <a:effectLst/>
              </a:rPr>
              <a:t>Being a rural and remote school with limited funds the use of a Business Manager and a Shared Resource was logistically and fiscally impossible. I have employed an additional SASS member one day per week to complete administration duties around WHS compliance, filing, communication and general PA duties.</a:t>
            </a:r>
          </a:p>
          <a:p>
            <a:pPr fontAlgn="t"/>
            <a:r>
              <a:rPr lang="en-US" sz="1200" b="0" kern="1200" dirty="0" smtClean="0">
                <a:solidFill>
                  <a:schemeClr val="tx1"/>
                </a:solidFill>
                <a:effectLst/>
                <a:latin typeface="+mn-lt"/>
                <a:ea typeface="+mn-ea"/>
                <a:cs typeface="+mn-cs"/>
              </a:rPr>
              <a:t>3/27/2018 5:40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0"/>
              </a:rPr>
              <a:t>View respondent's answers</a:t>
            </a:r>
            <a:endParaRPr lang="en-US" dirty="0" smtClean="0">
              <a:effectLst/>
            </a:endParaRPr>
          </a:p>
          <a:p>
            <a:pPr fontAlgn="t"/>
            <a:r>
              <a:rPr lang="en-US" dirty="0" smtClean="0">
                <a:effectLst/>
              </a:rPr>
              <a:t>I have employed a SASS person 2 days per week to look after the paperwork for WHS and other principal paperwork tasks (I can trust her with). I also use the funding to play for a Business manager who comes to my school to mentor/support me to improve my knowledge.</a:t>
            </a:r>
          </a:p>
          <a:p>
            <a:pPr fontAlgn="t"/>
            <a:r>
              <a:rPr lang="en-US" sz="1200" b="0" kern="1200" dirty="0" smtClean="0">
                <a:solidFill>
                  <a:schemeClr val="tx1"/>
                </a:solidFill>
                <a:effectLst/>
                <a:latin typeface="+mn-lt"/>
                <a:ea typeface="+mn-ea"/>
                <a:cs typeface="+mn-cs"/>
              </a:rPr>
              <a:t>3/27/2018 5:38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1"/>
              </a:rPr>
              <a:t>View respondent's answers</a:t>
            </a:r>
            <a:endParaRPr lang="en-US" dirty="0" smtClean="0">
              <a:effectLst/>
            </a:endParaRPr>
          </a:p>
          <a:p>
            <a:pPr fontAlgn="t"/>
            <a:r>
              <a:rPr lang="en-US" dirty="0" smtClean="0">
                <a:effectLst/>
              </a:rPr>
              <a:t>3 days a week - Clerk 3/4 wage (better than a SAO). Concentrating on WHS, Cleaners, Maintenance, International Students, Community Hire, Assets, admin of High School forms, etc.</a:t>
            </a:r>
          </a:p>
          <a:p>
            <a:pPr fontAlgn="t"/>
            <a:r>
              <a:rPr lang="en-US" sz="1200" b="0" kern="1200" dirty="0" smtClean="0">
                <a:solidFill>
                  <a:schemeClr val="tx1"/>
                </a:solidFill>
                <a:effectLst/>
                <a:latin typeface="+mn-lt"/>
                <a:ea typeface="+mn-ea"/>
                <a:cs typeface="+mn-cs"/>
              </a:rPr>
              <a:t>3/27/2018 5:36 </a:t>
            </a:r>
            <a:r>
              <a:rPr lang="en-US" sz="1200" b="0" kern="1200" dirty="0" err="1" smtClean="0">
                <a:solidFill>
                  <a:schemeClr val="tx1"/>
                </a:solidFill>
                <a:effectLst/>
                <a:latin typeface="+mn-lt"/>
                <a:ea typeface="+mn-ea"/>
                <a:cs typeface="+mn-cs"/>
              </a:rPr>
              <a:t>PM</a:t>
            </a:r>
            <a:r>
              <a:rPr lang="en-US" sz="1200" b="0" u="none" strike="noStrike" kern="1200" dirty="0" err="1" smtClean="0">
                <a:solidFill>
                  <a:schemeClr val="tx1"/>
                </a:solidFill>
                <a:effectLst/>
                <a:latin typeface="+mn-lt"/>
                <a:ea typeface="+mn-ea"/>
                <a:cs typeface="+mn-cs"/>
                <a:hlinkClick r:id="rId3"/>
              </a:rPr>
              <a:t>Add</a:t>
            </a:r>
            <a:r>
              <a:rPr lang="en-US" sz="1200" b="0" u="none" strike="noStrike" kern="1200" dirty="0" smtClean="0">
                <a:solidFill>
                  <a:schemeClr val="tx1"/>
                </a:solidFill>
                <a:effectLst/>
                <a:latin typeface="+mn-lt"/>
                <a:ea typeface="+mn-ea"/>
                <a:cs typeface="+mn-cs"/>
                <a:hlinkClick r:id="rId3"/>
              </a:rPr>
              <a:t> Tags –</a:t>
            </a:r>
            <a:r>
              <a:rPr lang="en-US" sz="1200" b="0" u="none" strike="noStrike" kern="1200" dirty="0" smtClean="0">
                <a:solidFill>
                  <a:schemeClr val="tx1"/>
                </a:solidFill>
                <a:effectLst/>
                <a:latin typeface="+mn-lt"/>
                <a:ea typeface="+mn-ea"/>
                <a:cs typeface="+mn-cs"/>
                <a:hlinkClick r:id="rId122"/>
              </a:rPr>
              <a:t>View respondent's answers</a:t>
            </a:r>
            <a:endParaRPr lang="en-US" dirty="0" smtClean="0">
              <a:effectLst/>
            </a:endParaRPr>
          </a:p>
          <a:p>
            <a:pPr fontAlgn="t"/>
            <a:r>
              <a:rPr lang="en-US" sz="1200" b="0" kern="1200" dirty="0" smtClean="0">
                <a:solidFill>
                  <a:schemeClr val="tx1"/>
                </a:solidFill>
                <a:effectLst/>
                <a:latin typeface="+mn-lt"/>
                <a:ea typeface="+mn-ea"/>
                <a:cs typeface="+mn-cs"/>
              </a:rPr>
              <a:t>?</a:t>
            </a:r>
            <a:endParaRPr lang="en-US" dirty="0" smtClean="0">
              <a:effectLst/>
            </a:endParaRPr>
          </a:p>
          <a:p>
            <a:pPr fontAlgn="t"/>
            <a:r>
              <a:rPr lang="en-US" sz="1200" b="0" kern="1200" dirty="0" smtClean="0">
                <a:solidFill>
                  <a:schemeClr val="tx1"/>
                </a:solidFill>
                <a:effectLst/>
                <a:latin typeface="+mn-lt"/>
                <a:ea typeface="+mn-ea"/>
                <a:cs typeface="+mn-cs"/>
              </a:rPr>
              <a:t>s</a:t>
            </a:r>
          </a:p>
          <a:p>
            <a:pPr fontAlgn="t"/>
            <a:r>
              <a:rPr lang="en-US" sz="1200" b="0" u="none" strike="noStrike" kern="1200" dirty="0" smtClean="0">
                <a:solidFill>
                  <a:schemeClr val="tx1"/>
                </a:solidFill>
                <a:effectLst/>
                <a:latin typeface="+mn-lt"/>
                <a:ea typeface="+mn-ea"/>
                <a:cs typeface="+mn-cs"/>
                <a:hlinkClick r:id="rId3"/>
              </a:rPr>
              <a:t>Cloud View</a:t>
            </a:r>
            <a:endParaRPr lang="en-US" sz="1200" b="0" u="none" strike="noStrike" kern="1200" dirty="0" smtClean="0">
              <a:solidFill>
                <a:schemeClr val="tx1"/>
              </a:solidFill>
              <a:effectLst/>
              <a:latin typeface="+mn-lt"/>
              <a:ea typeface="+mn-ea"/>
              <a:cs typeface="+mn-cs"/>
            </a:endParaRPr>
          </a:p>
          <a:p>
            <a:pPr fontAlgn="t"/>
            <a:endParaRPr lang="en-US" sz="1200" b="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3"/>
              </a:rPr>
              <a:t>School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26.05%</a:t>
            </a:r>
          </a:p>
          <a:p>
            <a:r>
              <a:rPr lang="en-US" sz="1200" b="0" i="0" kern="1200" dirty="0" smtClean="0">
                <a:solidFill>
                  <a:schemeClr val="tx1"/>
                </a:solidFill>
                <a:effectLst/>
                <a:latin typeface="+mn-lt"/>
                <a:ea typeface="+mn-ea"/>
                <a:cs typeface="+mn-cs"/>
              </a:rPr>
              <a:t>31</a:t>
            </a:r>
          </a:p>
          <a:p>
            <a:r>
              <a:rPr lang="en-US" sz="1200" b="0" i="0" u="none" strike="noStrike" kern="1200" dirty="0" smtClean="0">
                <a:solidFill>
                  <a:schemeClr val="tx1"/>
                </a:solidFill>
                <a:effectLst/>
                <a:latin typeface="+mn-lt"/>
                <a:ea typeface="+mn-ea"/>
                <a:cs typeface="+mn-cs"/>
                <a:hlinkClick r:id="rId3"/>
              </a:rPr>
              <a:t>Support</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26.05%</a:t>
            </a:r>
          </a:p>
          <a:p>
            <a:r>
              <a:rPr lang="en-US" sz="1200" b="0" i="0" kern="1200" dirty="0" smtClean="0">
                <a:solidFill>
                  <a:schemeClr val="tx1"/>
                </a:solidFill>
                <a:effectLst/>
                <a:latin typeface="+mn-lt"/>
                <a:ea typeface="+mn-ea"/>
                <a:cs typeface="+mn-cs"/>
              </a:rPr>
              <a:t>31</a:t>
            </a:r>
          </a:p>
          <a:p>
            <a:r>
              <a:rPr lang="en-US" sz="1200" b="0" i="0" u="none" strike="noStrike" kern="1200" dirty="0" smtClean="0">
                <a:solidFill>
                  <a:schemeClr val="tx1"/>
                </a:solidFill>
                <a:effectLst/>
                <a:latin typeface="+mn-lt"/>
                <a:ea typeface="+mn-ea"/>
                <a:cs typeface="+mn-cs"/>
                <a:hlinkClick r:id="rId3"/>
              </a:rPr>
              <a:t>Funds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26.05%</a:t>
            </a:r>
          </a:p>
          <a:p>
            <a:r>
              <a:rPr lang="en-US" sz="1200" b="0" i="0" kern="1200" dirty="0" smtClean="0">
                <a:solidFill>
                  <a:schemeClr val="tx1"/>
                </a:solidFill>
                <a:effectLst/>
                <a:latin typeface="+mn-lt"/>
                <a:ea typeface="+mn-ea"/>
                <a:cs typeface="+mn-cs"/>
              </a:rPr>
              <a:t>31</a:t>
            </a:r>
          </a:p>
          <a:p>
            <a:r>
              <a:rPr lang="en-US" sz="1200" b="0" i="0" u="none" strike="noStrike" kern="1200" dirty="0" smtClean="0">
                <a:solidFill>
                  <a:schemeClr val="tx1"/>
                </a:solidFill>
                <a:effectLst/>
                <a:latin typeface="+mn-lt"/>
                <a:ea typeface="+mn-ea"/>
                <a:cs typeface="+mn-cs"/>
                <a:hlinkClick r:id="rId3"/>
              </a:rPr>
              <a:t>Day per Week</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20.17%</a:t>
            </a:r>
          </a:p>
          <a:p>
            <a:r>
              <a:rPr lang="en-US" sz="1200" b="0" i="0" kern="1200" dirty="0" smtClean="0">
                <a:solidFill>
                  <a:schemeClr val="tx1"/>
                </a:solidFill>
                <a:effectLst/>
                <a:latin typeface="+mn-lt"/>
                <a:ea typeface="+mn-ea"/>
                <a:cs typeface="+mn-cs"/>
              </a:rPr>
              <a:t>24</a:t>
            </a:r>
          </a:p>
          <a:p>
            <a:r>
              <a:rPr lang="en-US" sz="1200" b="0" i="0" u="none" strike="noStrike" kern="1200" dirty="0" smtClean="0">
                <a:solidFill>
                  <a:schemeClr val="tx1"/>
                </a:solidFill>
                <a:effectLst/>
                <a:latin typeface="+mn-lt"/>
                <a:ea typeface="+mn-ea"/>
                <a:cs typeface="+mn-cs"/>
                <a:hlinkClick r:id="rId3"/>
              </a:rPr>
              <a:t>SAM</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17.65%</a:t>
            </a:r>
          </a:p>
          <a:p>
            <a:r>
              <a:rPr lang="en-US" sz="1200" b="0" i="0" kern="1200" dirty="0" smtClean="0">
                <a:solidFill>
                  <a:schemeClr val="tx1"/>
                </a:solidFill>
                <a:effectLst/>
                <a:latin typeface="+mn-lt"/>
                <a:ea typeface="+mn-ea"/>
                <a:cs typeface="+mn-cs"/>
              </a:rPr>
              <a:t>21</a:t>
            </a:r>
          </a:p>
          <a:p>
            <a:r>
              <a:rPr lang="en-US" sz="1200" b="0" i="0" u="none" strike="noStrike" kern="1200" dirty="0" smtClean="0">
                <a:solidFill>
                  <a:schemeClr val="tx1"/>
                </a:solidFill>
                <a:effectLst/>
                <a:latin typeface="+mn-lt"/>
                <a:ea typeface="+mn-ea"/>
                <a:cs typeface="+mn-cs"/>
                <a:hlinkClick r:id="rId3"/>
              </a:rPr>
              <a:t>Business Manager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15.13%</a:t>
            </a:r>
          </a:p>
          <a:p>
            <a:r>
              <a:rPr lang="en-US" sz="1200" b="0" i="0" kern="1200" dirty="0" smtClean="0">
                <a:solidFill>
                  <a:schemeClr val="tx1"/>
                </a:solidFill>
                <a:effectLst/>
                <a:latin typeface="+mn-lt"/>
                <a:ea typeface="+mn-ea"/>
                <a:cs typeface="+mn-cs"/>
              </a:rPr>
              <a:t>18</a:t>
            </a:r>
          </a:p>
          <a:p>
            <a:r>
              <a:rPr lang="en-US" sz="1200" b="0" i="0" u="none" strike="noStrike" kern="1200" dirty="0" smtClean="0">
                <a:solidFill>
                  <a:schemeClr val="tx1"/>
                </a:solidFill>
                <a:effectLst/>
                <a:latin typeface="+mn-lt"/>
                <a:ea typeface="+mn-ea"/>
                <a:cs typeface="+mn-cs"/>
                <a:hlinkClick r:id="rId3"/>
              </a:rPr>
              <a:t>Extra</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11.76%</a:t>
            </a:r>
          </a:p>
          <a:p>
            <a:r>
              <a:rPr lang="en-US" sz="1200" b="0" i="0" kern="1200" dirty="0" smtClean="0">
                <a:solidFill>
                  <a:schemeClr val="tx1"/>
                </a:solidFill>
                <a:effectLst/>
                <a:latin typeface="+mn-lt"/>
                <a:ea typeface="+mn-ea"/>
                <a:cs typeface="+mn-cs"/>
              </a:rPr>
              <a:t>14</a:t>
            </a:r>
          </a:p>
          <a:p>
            <a:r>
              <a:rPr lang="en-US" sz="1200" b="0" i="0" u="none" strike="noStrike" kern="1200" dirty="0" smtClean="0">
                <a:solidFill>
                  <a:schemeClr val="tx1"/>
                </a:solidFill>
                <a:effectLst/>
                <a:latin typeface="+mn-lt"/>
                <a:ea typeface="+mn-ea"/>
                <a:cs typeface="+mn-cs"/>
                <a:hlinkClick r:id="rId3"/>
              </a:rPr>
              <a:t>Additional SASS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9.24%</a:t>
            </a:r>
          </a:p>
          <a:p>
            <a:r>
              <a:rPr lang="en-US" sz="1200" b="0" i="0" kern="1200" dirty="0" smtClean="0">
                <a:solidFill>
                  <a:schemeClr val="tx1"/>
                </a:solidFill>
                <a:effectLst/>
                <a:latin typeface="+mn-lt"/>
                <a:ea typeface="+mn-ea"/>
                <a:cs typeface="+mn-cs"/>
              </a:rPr>
              <a:t>11</a:t>
            </a:r>
          </a:p>
          <a:p>
            <a:r>
              <a:rPr lang="en-US" sz="1200" b="0" i="0" u="none" strike="noStrike" kern="1200" dirty="0" smtClean="0">
                <a:solidFill>
                  <a:schemeClr val="tx1"/>
                </a:solidFill>
                <a:effectLst/>
                <a:latin typeface="+mn-lt"/>
                <a:ea typeface="+mn-ea"/>
                <a:cs typeface="+mn-cs"/>
                <a:hlinkClick r:id="rId3"/>
              </a:rPr>
              <a:t>Duties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7.56%</a:t>
            </a:r>
          </a:p>
          <a:p>
            <a:r>
              <a:rPr lang="en-US" sz="1200" b="0" i="0" kern="1200" dirty="0" smtClean="0">
                <a:solidFill>
                  <a:schemeClr val="tx1"/>
                </a:solidFill>
                <a:effectLst/>
                <a:latin typeface="+mn-lt"/>
                <a:ea typeface="+mn-ea"/>
                <a:cs typeface="+mn-cs"/>
              </a:rPr>
              <a:t>9</a:t>
            </a:r>
          </a:p>
          <a:p>
            <a:r>
              <a:rPr lang="en-US" sz="1200" b="0" i="0" u="none" strike="noStrike" kern="1200" dirty="0" smtClean="0">
                <a:solidFill>
                  <a:schemeClr val="tx1"/>
                </a:solidFill>
                <a:effectLst/>
                <a:latin typeface="+mn-lt"/>
                <a:ea typeface="+mn-ea"/>
                <a:cs typeface="+mn-cs"/>
                <a:hlinkClick r:id="rId3"/>
              </a:rPr>
              <a:t>Workload</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7.56%</a:t>
            </a:r>
          </a:p>
          <a:p>
            <a:r>
              <a:rPr lang="en-US" sz="1200" b="0" i="0" kern="1200" dirty="0" smtClean="0">
                <a:solidFill>
                  <a:schemeClr val="tx1"/>
                </a:solidFill>
                <a:effectLst/>
                <a:latin typeface="+mn-lt"/>
                <a:ea typeface="+mn-ea"/>
                <a:cs typeface="+mn-cs"/>
              </a:rPr>
              <a:t>9</a:t>
            </a:r>
          </a:p>
          <a:p>
            <a:r>
              <a:rPr lang="en-US" sz="1200" b="0" i="0" u="none" strike="noStrike" kern="1200" dirty="0" smtClean="0">
                <a:solidFill>
                  <a:schemeClr val="tx1"/>
                </a:solidFill>
                <a:effectLst/>
                <a:latin typeface="+mn-lt"/>
                <a:ea typeface="+mn-ea"/>
                <a:cs typeface="+mn-cs"/>
                <a:hlinkClick r:id="rId3"/>
              </a:rPr>
              <a:t>Exec</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6.72%</a:t>
            </a:r>
          </a:p>
          <a:p>
            <a:r>
              <a:rPr lang="en-US" sz="1200" b="0" i="0" kern="1200" dirty="0" smtClean="0">
                <a:solidFill>
                  <a:schemeClr val="tx1"/>
                </a:solidFill>
                <a:effectLst/>
                <a:latin typeface="+mn-lt"/>
                <a:ea typeface="+mn-ea"/>
                <a:cs typeface="+mn-cs"/>
              </a:rPr>
              <a:t>8</a:t>
            </a:r>
          </a:p>
          <a:p>
            <a:r>
              <a:rPr lang="en-US" sz="1200" b="0" i="0" u="none" strike="noStrike" kern="1200" dirty="0" smtClean="0">
                <a:solidFill>
                  <a:schemeClr val="tx1"/>
                </a:solidFill>
                <a:effectLst/>
                <a:latin typeface="+mn-lt"/>
                <a:ea typeface="+mn-ea"/>
                <a:cs typeface="+mn-cs"/>
                <a:hlinkClick r:id="rId3"/>
              </a:rPr>
              <a:t>Executive Release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5.04%</a:t>
            </a:r>
          </a:p>
          <a:p>
            <a:r>
              <a:rPr lang="en-US" sz="1200" b="0" i="0" kern="1200" dirty="0" smtClean="0">
                <a:solidFill>
                  <a:schemeClr val="tx1"/>
                </a:solidFill>
                <a:effectLst/>
                <a:latin typeface="+mn-lt"/>
                <a:ea typeface="+mn-ea"/>
                <a:cs typeface="+mn-cs"/>
              </a:rPr>
              <a:t>6</a:t>
            </a:r>
          </a:p>
          <a:p>
            <a:r>
              <a:rPr lang="en-US" sz="1200" b="0" i="0" u="none" strike="noStrike" kern="1200" dirty="0" smtClean="0">
                <a:solidFill>
                  <a:schemeClr val="tx1"/>
                </a:solidFill>
                <a:effectLst/>
                <a:latin typeface="+mn-lt"/>
                <a:ea typeface="+mn-ea"/>
                <a:cs typeface="+mn-cs"/>
                <a:hlinkClick r:id="rId3"/>
              </a:rPr>
              <a:t>WHS Compliance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4.20%</a:t>
            </a:r>
          </a:p>
          <a:p>
            <a:r>
              <a:rPr lang="en-US" sz="1200" b="0" i="0" kern="1200" dirty="0" smtClean="0">
                <a:solidFill>
                  <a:schemeClr val="tx1"/>
                </a:solidFill>
                <a:effectLst/>
                <a:latin typeface="+mn-lt"/>
                <a:ea typeface="+mn-ea"/>
                <a:cs typeface="+mn-cs"/>
              </a:rPr>
              <a:t>5</a:t>
            </a:r>
          </a:p>
          <a:p>
            <a:r>
              <a:rPr lang="en-US" sz="1200" b="0" i="0" u="none" strike="noStrike" kern="1200" dirty="0" smtClean="0">
                <a:solidFill>
                  <a:schemeClr val="tx1"/>
                </a:solidFill>
                <a:effectLst/>
                <a:latin typeface="+mn-lt"/>
                <a:ea typeface="+mn-ea"/>
                <a:cs typeface="+mn-cs"/>
                <a:hlinkClick r:id="rId3"/>
              </a:rPr>
              <a:t>Focus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4.20%</a:t>
            </a:r>
          </a:p>
          <a:p>
            <a:r>
              <a:rPr lang="en-US" sz="1200" b="0" i="0" kern="1200" dirty="0" smtClean="0">
                <a:solidFill>
                  <a:schemeClr val="tx1"/>
                </a:solidFill>
                <a:effectLst/>
                <a:latin typeface="+mn-lt"/>
                <a:ea typeface="+mn-ea"/>
                <a:cs typeface="+mn-cs"/>
              </a:rPr>
              <a:t>5</a:t>
            </a:r>
          </a:p>
          <a:p>
            <a:r>
              <a:rPr lang="en-US" sz="1200" b="0" i="0" u="none" strike="noStrike" kern="1200" dirty="0" smtClean="0">
                <a:solidFill>
                  <a:schemeClr val="tx1"/>
                </a:solidFill>
                <a:effectLst/>
                <a:latin typeface="+mn-lt"/>
                <a:ea typeface="+mn-ea"/>
                <a:cs typeface="+mn-cs"/>
                <a:hlinkClick r:id="rId3"/>
              </a:rPr>
              <a:t>Process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3.36%</a:t>
            </a:r>
          </a:p>
          <a:p>
            <a:r>
              <a:rPr lang="en-US" sz="1200" b="0" i="0" kern="1200" dirty="0" smtClean="0">
                <a:solidFill>
                  <a:schemeClr val="tx1"/>
                </a:solidFill>
                <a:effectLst/>
                <a:latin typeface="+mn-lt"/>
                <a:ea typeface="+mn-ea"/>
                <a:cs typeface="+mn-cs"/>
              </a:rPr>
              <a:t>4</a:t>
            </a:r>
          </a:p>
          <a:p>
            <a:r>
              <a:rPr lang="en-US" sz="1200" b="0" i="0" u="none" strike="noStrike" kern="1200" dirty="0" smtClean="0">
                <a:solidFill>
                  <a:schemeClr val="tx1"/>
                </a:solidFill>
                <a:effectLst/>
                <a:latin typeface="+mn-lt"/>
                <a:ea typeface="+mn-ea"/>
                <a:cs typeface="+mn-cs"/>
                <a:hlinkClick r:id="rId3"/>
              </a:rPr>
              <a:t>Implementation</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2.52%</a:t>
            </a:r>
          </a:p>
          <a:p>
            <a:r>
              <a:rPr lang="en-US" sz="1200" b="0" i="0" kern="1200" dirty="0" smtClean="0">
                <a:solidFill>
                  <a:schemeClr val="tx1"/>
                </a:solidFill>
                <a:effectLst/>
                <a:latin typeface="+mn-lt"/>
                <a:ea typeface="+mn-ea"/>
                <a:cs typeface="+mn-cs"/>
              </a:rPr>
              <a:t>3</a:t>
            </a:r>
          </a:p>
          <a:p>
            <a:r>
              <a:rPr lang="en-US" sz="1200" b="0" i="0" u="none" strike="noStrike" kern="1200" dirty="0" smtClean="0">
                <a:solidFill>
                  <a:schemeClr val="tx1"/>
                </a:solidFill>
                <a:effectLst/>
                <a:latin typeface="+mn-lt"/>
                <a:ea typeface="+mn-ea"/>
                <a:cs typeface="+mn-cs"/>
                <a:hlinkClick r:id="rId3"/>
              </a:rPr>
              <a:t>Employment of Retired Principal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2.52%</a:t>
            </a:r>
          </a:p>
          <a:p>
            <a:r>
              <a:rPr lang="en-US" sz="1200" b="0" i="0" kern="1200" dirty="0" smtClean="0">
                <a:solidFill>
                  <a:schemeClr val="tx1"/>
                </a:solidFill>
                <a:effectLst/>
                <a:latin typeface="+mn-lt"/>
                <a:ea typeface="+mn-ea"/>
                <a:cs typeface="+mn-cs"/>
              </a:rPr>
              <a:t>3</a:t>
            </a:r>
          </a:p>
          <a:p>
            <a:r>
              <a:rPr lang="en-US" sz="1200" b="0" i="0" u="none" strike="noStrike" kern="1200" dirty="0" smtClean="0">
                <a:solidFill>
                  <a:schemeClr val="tx1"/>
                </a:solidFill>
                <a:effectLst/>
                <a:latin typeface="+mn-lt"/>
                <a:ea typeface="+mn-ea"/>
                <a:cs typeface="+mn-cs"/>
                <a:hlinkClick r:id="rId3"/>
              </a:rPr>
              <a:t>Leadership</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2.52%</a:t>
            </a:r>
          </a:p>
          <a:p>
            <a:r>
              <a:rPr lang="en-US" sz="1200" b="0" i="0" kern="1200" dirty="0" smtClean="0">
                <a:solidFill>
                  <a:schemeClr val="tx1"/>
                </a:solidFill>
                <a:effectLst/>
                <a:latin typeface="+mn-lt"/>
                <a:ea typeface="+mn-ea"/>
                <a:cs typeface="+mn-cs"/>
              </a:rPr>
              <a:t>3</a:t>
            </a:r>
          </a:p>
          <a:p>
            <a:r>
              <a:rPr lang="en-US" sz="1200" b="0" i="0" u="none" strike="noStrike" kern="1200" dirty="0" smtClean="0">
                <a:solidFill>
                  <a:schemeClr val="tx1"/>
                </a:solidFill>
                <a:effectLst/>
                <a:latin typeface="+mn-lt"/>
                <a:ea typeface="+mn-ea"/>
                <a:cs typeface="+mn-cs"/>
                <a:hlinkClick r:id="rId3"/>
              </a:rPr>
              <a:t>Promotions Officer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1.68%</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Social Media</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1.68%</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Little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1.68%</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Reducing</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1.68%</a:t>
            </a:r>
          </a:p>
          <a:p>
            <a:r>
              <a:rPr lang="en-US" sz="1200" b="0" i="0" kern="1200" dirty="0" smtClean="0">
                <a:solidFill>
                  <a:schemeClr val="tx1"/>
                </a:solidFill>
                <a:effectLst/>
                <a:latin typeface="+mn-lt"/>
                <a:ea typeface="+mn-ea"/>
                <a:cs typeface="+mn-cs"/>
              </a:rPr>
              <a:t>2</a:t>
            </a:r>
          </a:p>
          <a:p>
            <a:r>
              <a:rPr lang="en-US" sz="1200" b="0" i="0" u="none" strike="noStrike" kern="1200" dirty="0" smtClean="0">
                <a:solidFill>
                  <a:schemeClr val="tx1"/>
                </a:solidFill>
                <a:effectLst/>
                <a:latin typeface="+mn-lt"/>
                <a:ea typeface="+mn-ea"/>
                <a:cs typeface="+mn-cs"/>
                <a:hlinkClick r:id="rId3"/>
              </a:rPr>
              <a:t>Saver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1.68%</a:t>
            </a:r>
          </a:p>
          <a:p>
            <a:r>
              <a:rPr lang="en-US" sz="1200" b="0" i="0" kern="1200" dirty="0" smtClean="0">
                <a:solidFill>
                  <a:schemeClr val="tx1"/>
                </a:solidFill>
                <a:effectLst/>
                <a:latin typeface="+mn-lt"/>
                <a:ea typeface="+mn-ea"/>
                <a:cs typeface="+mn-cs"/>
              </a:rPr>
              <a:t>2</a:t>
            </a:r>
          </a:p>
          <a:p>
            <a:pPr fontAlgn="t"/>
            <a:endParaRPr lang="en-US" dirty="0" smtClean="0">
              <a:effectLst/>
            </a:endParaRPr>
          </a:p>
        </p:txBody>
      </p:sp>
      <p:sp>
        <p:nvSpPr>
          <p:cNvPr id="4" name="Slide Number Placeholder 3"/>
          <p:cNvSpPr>
            <a:spLocks noGrp="1"/>
          </p:cNvSpPr>
          <p:nvPr>
            <p:ph type="sldNum" sz="quarter" idx="10"/>
          </p:nvPr>
        </p:nvSpPr>
        <p:spPr/>
        <p:txBody>
          <a:bodyPr/>
          <a:lstStyle/>
          <a:p>
            <a:fld id="{ADC3367E-1DC1-3E43-A44B-F8177CB6E518}" type="slidenum">
              <a:rPr lang="en-US" smtClean="0"/>
              <a:t>12</a:t>
            </a:fld>
            <a:endParaRPr lang="en-US"/>
          </a:p>
        </p:txBody>
      </p:sp>
    </p:spTree>
    <p:extLst>
      <p:ext uri="{BB962C8B-B14F-4D97-AF65-F5344CB8AC3E}">
        <p14:creationId xmlns:p14="http://schemas.microsoft.com/office/powerpoint/2010/main" val="776592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6/22/2018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Drag picture to placeholder or click icon to add</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Drag picture to placeholder or click icon to add</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Drag picture to placeholder or click icon to add</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Drag picture to placeholder or click icon to add</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6/22/2018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2" Type="http://schemas.openxmlformats.org/officeDocument/2006/relationships/hyperlink" Target="https://education.nsw.gov.au/local-schools-local-decisions/initiative-funding/school-support-allocation-principal-suppor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NSWPPA - 2018</a:t>
            </a:r>
            <a:endParaRPr lang="en-US" dirty="0"/>
          </a:p>
        </p:txBody>
      </p:sp>
      <p:sp>
        <p:nvSpPr>
          <p:cNvPr id="3" name="Subtitle 2"/>
          <p:cNvSpPr>
            <a:spLocks noGrp="1"/>
          </p:cNvSpPr>
          <p:nvPr>
            <p:ph type="subTitle" idx="1"/>
          </p:nvPr>
        </p:nvSpPr>
        <p:spPr/>
        <p:txBody>
          <a:bodyPr>
            <a:normAutofit fontScale="47500" lnSpcReduction="20000"/>
          </a:bodyPr>
          <a:lstStyle/>
          <a:p>
            <a:pPr fontAlgn="b"/>
            <a:r>
              <a:rPr lang="en-US" sz="4600" dirty="0"/>
              <a:t>How have you used your allocation of Principal Support funds this year?</a:t>
            </a:r>
          </a:p>
          <a:p>
            <a:r>
              <a:rPr lang="en-US" dirty="0"/>
              <a:t/>
            </a:r>
            <a:br>
              <a:rPr lang="en-US" dirty="0"/>
            </a:br>
            <a:endParaRPr lang="en-US" dirty="0"/>
          </a:p>
          <a:p>
            <a:r>
              <a:rPr lang="en-US" sz="3600" dirty="0" smtClean="0"/>
              <a:t>Survey results</a:t>
            </a:r>
            <a:endParaRPr lang="en-US" sz="3600" dirty="0"/>
          </a:p>
        </p:txBody>
      </p:sp>
    </p:spTree>
    <p:extLst>
      <p:ext uri="{BB962C8B-B14F-4D97-AF65-F5344CB8AC3E}">
        <p14:creationId xmlns:p14="http://schemas.microsoft.com/office/powerpoint/2010/main" val="2106993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330" y="242000"/>
            <a:ext cx="9905998" cy="1478570"/>
          </a:xfrm>
        </p:spPr>
        <p:txBody>
          <a:bodyPr/>
          <a:lstStyle/>
          <a:p>
            <a:r>
              <a:rPr lang="en-US" cap="none" dirty="0" smtClean="0"/>
              <a:t>P2 responses…</a:t>
            </a:r>
            <a:endParaRPr lang="en-US" cap="non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9421" y="3838445"/>
            <a:ext cx="6171575" cy="266993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877" y="1075765"/>
            <a:ext cx="4846211" cy="6858000"/>
          </a:xfrm>
          <a:prstGeom prst="rect">
            <a:avLst/>
          </a:prstGeom>
        </p:spPr>
      </p:pic>
    </p:spTree>
    <p:extLst>
      <p:ext uri="{BB962C8B-B14F-4D97-AF65-F5344CB8AC3E}">
        <p14:creationId xmlns:p14="http://schemas.microsoft.com/office/powerpoint/2010/main" val="9379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4962"/>
          </a:xfrm>
        </p:spPr>
        <p:txBody>
          <a:bodyPr>
            <a:normAutofit fontScale="90000"/>
          </a:bodyPr>
          <a:lstStyle/>
          <a:p>
            <a:r>
              <a:rPr lang="en-AU" cap="none" dirty="0" smtClean="0"/>
              <a:t>Sample P2</a:t>
            </a:r>
            <a:r>
              <a:rPr lang="en-AU" dirty="0" smtClean="0"/>
              <a:t> </a:t>
            </a:r>
            <a:r>
              <a:rPr lang="en-AU" cap="none" dirty="0" smtClean="0"/>
              <a:t>comments… </a:t>
            </a:r>
            <a:r>
              <a:rPr lang="en-AU" sz="2700" cap="none" dirty="0" smtClean="0"/>
              <a:t>(unedited)</a:t>
            </a:r>
            <a:endParaRPr lang="en-AU" sz="2700" dirty="0"/>
          </a:p>
        </p:txBody>
      </p:sp>
      <p:sp>
        <p:nvSpPr>
          <p:cNvPr id="3" name="Content Placeholder 2"/>
          <p:cNvSpPr>
            <a:spLocks noGrp="1"/>
          </p:cNvSpPr>
          <p:nvPr>
            <p:ph idx="1"/>
          </p:nvPr>
        </p:nvSpPr>
        <p:spPr>
          <a:xfrm>
            <a:off x="1141412" y="1173480"/>
            <a:ext cx="9905999" cy="4617721"/>
          </a:xfrm>
        </p:spPr>
        <p:txBody>
          <a:bodyPr>
            <a:normAutofit fontScale="85000" lnSpcReduction="20000"/>
          </a:bodyPr>
          <a:lstStyle/>
          <a:p>
            <a:r>
              <a:rPr lang="en-AU" dirty="0"/>
              <a:t>Funds used to employ an additional Assistant Principal one day a week to work on school plan, policy and leadership support. Fantastic use of funds</a:t>
            </a:r>
            <a:r>
              <a:rPr lang="en-AU" dirty="0" smtClean="0"/>
              <a:t>.</a:t>
            </a:r>
          </a:p>
          <a:p>
            <a:r>
              <a:rPr lang="en-AU" dirty="0"/>
              <a:t>We have a few hours a day for the sass staff person to complete paper work that the Principal would have to do, but we have also topped up the time with money from our RAM because our allocation wasn't enough</a:t>
            </a:r>
            <a:r>
              <a:rPr lang="en-AU" dirty="0" smtClean="0"/>
              <a:t>.</a:t>
            </a:r>
          </a:p>
          <a:p>
            <a:r>
              <a:rPr lang="en-AU" dirty="0"/>
              <a:t>I've employed a retired principal on a casual basis to help out with deadlines. I've also used some to release staff to complete </a:t>
            </a:r>
            <a:r>
              <a:rPr lang="en-AU" dirty="0" smtClean="0"/>
              <a:t>tasks.</a:t>
            </a:r>
          </a:p>
          <a:p>
            <a:r>
              <a:rPr lang="en-AU" dirty="0" smtClean="0"/>
              <a:t>2 extra SAO days for administrative duties.</a:t>
            </a:r>
          </a:p>
          <a:p>
            <a:r>
              <a:rPr lang="en-AU" dirty="0" smtClean="0"/>
              <a:t>I used the funds to ensure I had admin staff to assist in some admin tasks. I lost a day a week in the office due to having 449 students - this really needs to be addressed - 1 less student loses one full day in the office. I don't have any off class Exec so need support in office for admin. My funds would barely be enough to cover an Exec teacher to be released one day a week.</a:t>
            </a:r>
          </a:p>
          <a:p>
            <a:endParaRPr lang="en-AU" dirty="0"/>
          </a:p>
          <a:p>
            <a:endParaRPr lang="en-AU" dirty="0"/>
          </a:p>
        </p:txBody>
      </p:sp>
    </p:spTree>
    <p:extLst>
      <p:ext uri="{BB962C8B-B14F-4D97-AF65-F5344CB8AC3E}">
        <p14:creationId xmlns:p14="http://schemas.microsoft.com/office/powerpoint/2010/main" val="1864966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472" y="224071"/>
            <a:ext cx="9905998" cy="1478570"/>
          </a:xfrm>
        </p:spPr>
        <p:txBody>
          <a:bodyPr/>
          <a:lstStyle/>
          <a:p>
            <a:r>
              <a:rPr lang="en-US" cap="none" dirty="0" smtClean="0"/>
              <a:t>P3 responses…</a:t>
            </a:r>
            <a:endParaRPr lang="en-US" cap="non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53316" y="3674405"/>
            <a:ext cx="5744277" cy="281604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98" y="1115103"/>
            <a:ext cx="4846211" cy="6858000"/>
          </a:xfrm>
          <a:prstGeom prst="rect">
            <a:avLst/>
          </a:prstGeom>
        </p:spPr>
      </p:pic>
    </p:spTree>
    <p:extLst>
      <p:ext uri="{BB962C8B-B14F-4D97-AF65-F5344CB8AC3E}">
        <p14:creationId xmlns:p14="http://schemas.microsoft.com/office/powerpoint/2010/main" val="19412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4962"/>
          </a:xfrm>
        </p:spPr>
        <p:txBody>
          <a:bodyPr>
            <a:normAutofit fontScale="90000"/>
          </a:bodyPr>
          <a:lstStyle/>
          <a:p>
            <a:r>
              <a:rPr lang="en-AU" cap="none" dirty="0" smtClean="0"/>
              <a:t>Sample P3</a:t>
            </a:r>
            <a:r>
              <a:rPr lang="en-AU" dirty="0" smtClean="0"/>
              <a:t> </a:t>
            </a:r>
            <a:r>
              <a:rPr lang="en-AU" cap="none" dirty="0" smtClean="0"/>
              <a:t>comments… </a:t>
            </a:r>
            <a:r>
              <a:rPr lang="en-AU" sz="2700" cap="none" dirty="0" smtClean="0"/>
              <a:t>(unedited)</a:t>
            </a:r>
            <a:endParaRPr lang="en-AU" sz="2700" dirty="0"/>
          </a:p>
        </p:txBody>
      </p:sp>
      <p:sp>
        <p:nvSpPr>
          <p:cNvPr id="3" name="Content Placeholder 2"/>
          <p:cNvSpPr>
            <a:spLocks noGrp="1"/>
          </p:cNvSpPr>
          <p:nvPr>
            <p:ph idx="1"/>
          </p:nvPr>
        </p:nvSpPr>
        <p:spPr>
          <a:xfrm>
            <a:off x="1141412" y="1173480"/>
            <a:ext cx="9905999" cy="4617721"/>
          </a:xfrm>
        </p:spPr>
        <p:txBody>
          <a:bodyPr>
            <a:normAutofit fontScale="92500" lnSpcReduction="20000"/>
          </a:bodyPr>
          <a:lstStyle/>
          <a:p>
            <a:r>
              <a:rPr lang="en-AU" dirty="0" smtClean="0"/>
              <a:t>best </a:t>
            </a:r>
            <a:r>
              <a:rPr lang="en-AU" dirty="0"/>
              <a:t>thing I have ever done. My workload has decreased, helpful systems have been put in place, the school runs better and whole school management has improved. Everyone including students benefit. I believe I will always need a BM.</a:t>
            </a:r>
          </a:p>
          <a:p>
            <a:r>
              <a:rPr lang="en-AU" dirty="0"/>
              <a:t>Currently using SASS staff, but am considering also having some teacher time to support administrative tasks and build capacity and understanding of staff</a:t>
            </a:r>
            <a:r>
              <a:rPr lang="en-AU" dirty="0" smtClean="0"/>
              <a:t>.</a:t>
            </a:r>
          </a:p>
          <a:p>
            <a:r>
              <a:rPr lang="en-AU" dirty="0"/>
              <a:t>It had made the world of difference</a:t>
            </a:r>
            <a:r>
              <a:rPr lang="en-AU" dirty="0" smtClean="0"/>
              <a:t>!</a:t>
            </a:r>
          </a:p>
          <a:p>
            <a:r>
              <a:rPr lang="en-AU" dirty="0"/>
              <a:t>A combination of SASS time and employing an ex head teacher admin to help with school related tasks that you need to be a teacher to understand</a:t>
            </a:r>
            <a:r>
              <a:rPr lang="en-AU" dirty="0" smtClean="0"/>
              <a:t>.</a:t>
            </a:r>
          </a:p>
          <a:p>
            <a:r>
              <a:rPr lang="en-AU" dirty="0"/>
              <a:t>Purchased additional SASS time to release the SAM from some of her duties to assist me with management</a:t>
            </a:r>
            <a:r>
              <a:rPr lang="en-AU" dirty="0" smtClean="0"/>
              <a:t>.</a:t>
            </a:r>
          </a:p>
          <a:p>
            <a:r>
              <a:rPr lang="en-AU" dirty="0"/>
              <a:t>Funding has been used to provide exec release for Assistant Principals</a:t>
            </a:r>
            <a:endParaRPr lang="en-AU" dirty="0"/>
          </a:p>
        </p:txBody>
      </p:sp>
    </p:spTree>
    <p:extLst>
      <p:ext uri="{BB962C8B-B14F-4D97-AF65-F5344CB8AC3E}">
        <p14:creationId xmlns:p14="http://schemas.microsoft.com/office/powerpoint/2010/main" val="3370002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01" y="259930"/>
            <a:ext cx="9905998" cy="1478570"/>
          </a:xfrm>
        </p:spPr>
        <p:txBody>
          <a:bodyPr/>
          <a:lstStyle/>
          <a:p>
            <a:r>
              <a:rPr lang="en-US" cap="none" dirty="0" smtClean="0"/>
              <a:t>P4 responses…</a:t>
            </a:r>
            <a:endParaRPr lang="en-US" cap="non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1599" y="4383871"/>
            <a:ext cx="6063037" cy="134405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805" y="1237130"/>
            <a:ext cx="4846211" cy="6858000"/>
          </a:xfrm>
          <a:prstGeom prst="rect">
            <a:avLst/>
          </a:prstGeom>
        </p:spPr>
      </p:pic>
    </p:spTree>
    <p:extLst>
      <p:ext uri="{BB962C8B-B14F-4D97-AF65-F5344CB8AC3E}">
        <p14:creationId xmlns:p14="http://schemas.microsoft.com/office/powerpoint/2010/main" val="60254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4962"/>
          </a:xfrm>
        </p:spPr>
        <p:txBody>
          <a:bodyPr>
            <a:normAutofit fontScale="90000"/>
          </a:bodyPr>
          <a:lstStyle/>
          <a:p>
            <a:r>
              <a:rPr lang="en-AU" cap="none" dirty="0" smtClean="0"/>
              <a:t>Sample P4</a:t>
            </a:r>
            <a:r>
              <a:rPr lang="en-AU" dirty="0" smtClean="0"/>
              <a:t> </a:t>
            </a:r>
            <a:r>
              <a:rPr lang="en-AU" cap="none" dirty="0" smtClean="0"/>
              <a:t>comments… </a:t>
            </a:r>
            <a:r>
              <a:rPr lang="en-AU" sz="2700" cap="none" dirty="0" smtClean="0"/>
              <a:t>(unedited)</a:t>
            </a:r>
            <a:endParaRPr lang="en-AU" sz="2700" dirty="0"/>
          </a:p>
        </p:txBody>
      </p:sp>
      <p:sp>
        <p:nvSpPr>
          <p:cNvPr id="3" name="Content Placeholder 2"/>
          <p:cNvSpPr>
            <a:spLocks noGrp="1"/>
          </p:cNvSpPr>
          <p:nvPr>
            <p:ph idx="1"/>
          </p:nvPr>
        </p:nvSpPr>
        <p:spPr>
          <a:xfrm>
            <a:off x="1141412" y="1173480"/>
            <a:ext cx="9905999" cy="4831080"/>
          </a:xfrm>
        </p:spPr>
        <p:txBody>
          <a:bodyPr>
            <a:normAutofit fontScale="77500" lnSpcReduction="20000"/>
          </a:bodyPr>
          <a:lstStyle/>
          <a:p>
            <a:r>
              <a:rPr lang="en-AU" dirty="0"/>
              <a:t>Combined with QTSS allocation to release Deputy Principals to have class time team teaching. An Assistant Principal Administration has been created to completed tasks across the school</a:t>
            </a:r>
            <a:r>
              <a:rPr lang="en-AU" dirty="0" smtClean="0"/>
              <a:t>.</a:t>
            </a:r>
          </a:p>
          <a:p>
            <a:r>
              <a:rPr lang="en-AU" dirty="0"/>
              <a:t>Our funds allowed us to employ a Business Manager 2 days a week.</a:t>
            </a:r>
          </a:p>
          <a:p>
            <a:r>
              <a:rPr lang="en-AU" dirty="0"/>
              <a:t>The three Newcastle Schools (SSP) have combined funding to provide additional support in the areas of WHS compliance and Risk Assessments along with liaison with Assisted School Travel</a:t>
            </a:r>
            <a:r>
              <a:rPr lang="en-AU" dirty="0" smtClean="0"/>
              <a:t>.</a:t>
            </a:r>
          </a:p>
          <a:p>
            <a:r>
              <a:rPr lang="en-AU" dirty="0"/>
              <a:t>Doesn't help me per se, helps my school</a:t>
            </a:r>
            <a:r>
              <a:rPr lang="en-AU" dirty="0" smtClean="0"/>
              <a:t>.....</a:t>
            </a:r>
          </a:p>
          <a:p>
            <a:r>
              <a:rPr lang="en-AU" dirty="0"/>
              <a:t>We have a job share situation for our SAM position. We use the money to pay for one of the SAMs to come in on the same day as other SAM so they overlap one day. This is our finance meeting day. We spend 2 1/2 hours getting our finance, budget, SAO job allocations organised. Also helps with continuity for rest of admin staff</a:t>
            </a:r>
            <a:r>
              <a:rPr lang="en-AU" dirty="0" smtClean="0"/>
              <a:t>.</a:t>
            </a:r>
          </a:p>
          <a:p>
            <a:r>
              <a:rPr lang="en-AU" dirty="0"/>
              <a:t>Have a pool - using it to employ my GA more so I am not dealing with pool issues - only have a GA 2 days a week Also use some for office staff - routine things like typing minutes, doing pays for ASTP. All low level, time consuming things I had no one else to use to </a:t>
            </a:r>
            <a:r>
              <a:rPr lang="en-AU" dirty="0" err="1"/>
              <a:t>to</a:t>
            </a:r>
            <a:r>
              <a:rPr lang="en-AU" dirty="0"/>
              <a:t> them, freeing me up for ... working in educational things!</a:t>
            </a:r>
            <a:endParaRPr lang="en-AU" dirty="0"/>
          </a:p>
        </p:txBody>
      </p:sp>
    </p:spTree>
    <p:extLst>
      <p:ext uri="{BB962C8B-B14F-4D97-AF65-F5344CB8AC3E}">
        <p14:creationId xmlns:p14="http://schemas.microsoft.com/office/powerpoint/2010/main" val="1352408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331" y="206142"/>
            <a:ext cx="9905998" cy="1478570"/>
          </a:xfrm>
        </p:spPr>
        <p:txBody>
          <a:bodyPr/>
          <a:lstStyle/>
          <a:p>
            <a:r>
              <a:rPr lang="en-US" cap="none" dirty="0" smtClean="0"/>
              <a:t>Responses were </a:t>
            </a:r>
            <a:r>
              <a:rPr lang="en-US" dirty="0" smtClean="0"/>
              <a:t>SASS…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35388" y="2916893"/>
            <a:ext cx="6139697" cy="359148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98" y="1129552"/>
            <a:ext cx="4846211" cy="6858000"/>
          </a:xfrm>
          <a:prstGeom prst="rect">
            <a:avLst/>
          </a:prstGeom>
        </p:spPr>
      </p:pic>
    </p:spTree>
    <p:extLst>
      <p:ext uri="{BB962C8B-B14F-4D97-AF65-F5344CB8AC3E}">
        <p14:creationId xmlns:p14="http://schemas.microsoft.com/office/powerpoint/2010/main" val="154581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331" y="259930"/>
            <a:ext cx="9905998" cy="1478570"/>
          </a:xfrm>
        </p:spPr>
        <p:txBody>
          <a:bodyPr/>
          <a:lstStyle/>
          <a:p>
            <a:r>
              <a:rPr lang="en-US" cap="none" dirty="0" smtClean="0"/>
              <a:t>Responses were </a:t>
            </a:r>
            <a:r>
              <a:rPr lang="en-US" dirty="0" smtClean="0"/>
              <a:t>Business manager…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89177" y="4322953"/>
            <a:ext cx="6009248" cy="1848547"/>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686" y="1201271"/>
            <a:ext cx="4846211" cy="6858000"/>
          </a:xfrm>
          <a:prstGeom prst="rect">
            <a:avLst/>
          </a:prstGeom>
        </p:spPr>
      </p:pic>
    </p:spTree>
    <p:extLst>
      <p:ext uri="{BB962C8B-B14F-4D97-AF65-F5344CB8AC3E}">
        <p14:creationId xmlns:p14="http://schemas.microsoft.com/office/powerpoint/2010/main" val="23285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330" y="443403"/>
            <a:ext cx="9905998" cy="1478570"/>
          </a:xfrm>
        </p:spPr>
        <p:txBody>
          <a:bodyPr/>
          <a:lstStyle/>
          <a:p>
            <a:r>
              <a:rPr lang="en-US" cap="none" dirty="0" smtClean="0"/>
              <a:t>Responses were</a:t>
            </a:r>
            <a:br>
              <a:rPr lang="en-US" cap="none" dirty="0" smtClean="0"/>
            </a:br>
            <a:r>
              <a:rPr lang="en-US" dirty="0" smtClean="0"/>
              <a:t>release for teacher / executive…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27810" y="4109161"/>
            <a:ext cx="6127283" cy="220199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806" y="1613647"/>
            <a:ext cx="4846211" cy="6858000"/>
          </a:xfrm>
          <a:prstGeom prst="rect">
            <a:avLst/>
          </a:prstGeom>
        </p:spPr>
      </p:pic>
    </p:spTree>
    <p:extLst>
      <p:ext uri="{BB962C8B-B14F-4D97-AF65-F5344CB8AC3E}">
        <p14:creationId xmlns:p14="http://schemas.microsoft.com/office/powerpoint/2010/main" val="86439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61" y="389616"/>
            <a:ext cx="9905998" cy="1478570"/>
          </a:xfrm>
        </p:spPr>
        <p:txBody>
          <a:bodyPr>
            <a:normAutofit fontScale="90000"/>
          </a:bodyPr>
          <a:lstStyle/>
          <a:p>
            <a:r>
              <a:rPr lang="en-US" cap="none" dirty="0" smtClean="0"/>
              <a:t>Responses were</a:t>
            </a:r>
            <a:r>
              <a:rPr lang="en-US" dirty="0" smtClean="0"/>
              <a:t/>
            </a:r>
            <a:br>
              <a:rPr lang="en-US" dirty="0" smtClean="0"/>
            </a:br>
            <a:r>
              <a:rPr lang="en-US" dirty="0" smtClean="0"/>
              <a:t>community of schools initiative</a:t>
            </a:r>
            <a:r>
              <a:rPr lang="en-US" cap="none" dirty="0" smtClean="0"/>
              <a:t> (Shared resource)…</a:t>
            </a:r>
            <a:endParaRPr lang="en-US" cap="non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35388" y="4768339"/>
            <a:ext cx="6027178" cy="133610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65" y="1470212"/>
            <a:ext cx="4846211" cy="6858000"/>
          </a:xfrm>
          <a:prstGeom prst="rect">
            <a:avLst/>
          </a:prstGeom>
        </p:spPr>
      </p:pic>
    </p:spTree>
    <p:extLst>
      <p:ext uri="{BB962C8B-B14F-4D97-AF65-F5344CB8AC3E}">
        <p14:creationId xmlns:p14="http://schemas.microsoft.com/office/powerpoint/2010/main" val="13256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187" y="245474"/>
            <a:ext cx="9905998" cy="1478570"/>
          </a:xfrm>
        </p:spPr>
        <p:txBody>
          <a:bodyPr/>
          <a:lstStyle/>
          <a:p>
            <a:r>
              <a:rPr lang="en-US" cap="none" smtClean="0"/>
              <a:t>All responses…</a:t>
            </a:r>
            <a:endParaRPr lang="en-US" cap="non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07945" y="2765041"/>
            <a:ext cx="6126204" cy="354171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42" y="1422900"/>
            <a:ext cx="4846211" cy="6858000"/>
          </a:xfrm>
          <a:prstGeom prst="rect">
            <a:avLst/>
          </a:prstGeom>
        </p:spPr>
      </p:pic>
    </p:spTree>
    <p:extLst>
      <p:ext uri="{BB962C8B-B14F-4D97-AF65-F5344CB8AC3E}">
        <p14:creationId xmlns:p14="http://schemas.microsoft.com/office/powerpoint/2010/main" val="192840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978" y="443403"/>
            <a:ext cx="9905998" cy="1478570"/>
          </a:xfrm>
        </p:spPr>
        <p:txBody>
          <a:bodyPr/>
          <a:lstStyle/>
          <a:p>
            <a:r>
              <a:rPr lang="en-US" cap="none" dirty="0" smtClean="0"/>
              <a:t>Responses were</a:t>
            </a:r>
            <a:r>
              <a:rPr lang="en-US" dirty="0" smtClean="0"/>
              <a:t/>
            </a:r>
            <a:br>
              <a:rPr lang="en-US" dirty="0" smtClean="0"/>
            </a:br>
            <a:r>
              <a:rPr lang="en-US" dirty="0" smtClean="0"/>
              <a:t>Other…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52326" y="3747246"/>
            <a:ext cx="5710318" cy="2715747"/>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78" y="1506071"/>
            <a:ext cx="4846211" cy="6858000"/>
          </a:xfrm>
          <a:prstGeom prst="rect">
            <a:avLst/>
          </a:prstGeom>
        </p:spPr>
      </p:pic>
    </p:spTree>
    <p:extLst>
      <p:ext uri="{BB962C8B-B14F-4D97-AF65-F5344CB8AC3E}">
        <p14:creationId xmlns:p14="http://schemas.microsoft.com/office/powerpoint/2010/main" val="107711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31162"/>
          </a:xfrm>
        </p:spPr>
        <p:txBody>
          <a:bodyPr/>
          <a:lstStyle/>
          <a:p>
            <a:r>
              <a:rPr lang="en-US" cap="none" dirty="0" smtClean="0"/>
              <a:t>SBAR advice stated…</a:t>
            </a:r>
            <a:endParaRPr lang="en-US" cap="none" dirty="0"/>
          </a:p>
        </p:txBody>
      </p:sp>
      <p:sp>
        <p:nvSpPr>
          <p:cNvPr id="3" name="Content Placeholder 2"/>
          <p:cNvSpPr>
            <a:spLocks noGrp="1"/>
          </p:cNvSpPr>
          <p:nvPr>
            <p:ph idx="1"/>
          </p:nvPr>
        </p:nvSpPr>
        <p:spPr>
          <a:xfrm>
            <a:off x="1141412" y="1249680"/>
            <a:ext cx="9905999" cy="4541521"/>
          </a:xfrm>
        </p:spPr>
        <p:txBody>
          <a:bodyPr>
            <a:normAutofit fontScale="77500" lnSpcReduction="20000"/>
          </a:bodyPr>
          <a:lstStyle/>
          <a:p>
            <a:pPr marL="0" indent="0">
              <a:buNone/>
            </a:pPr>
            <a:r>
              <a:rPr lang="en-AU" b="1" dirty="0"/>
              <a:t>School Support Allocation (Principal Support) </a:t>
            </a:r>
            <a:r>
              <a:rPr lang="en-AU" dirty="0"/>
              <a:t>	</a:t>
            </a:r>
          </a:p>
          <a:p>
            <a:pPr marL="0" indent="0">
              <a:buNone/>
            </a:pPr>
            <a:r>
              <a:rPr lang="en-AU" b="1" dirty="0"/>
              <a:t>Allocation of Resources </a:t>
            </a:r>
            <a:r>
              <a:rPr lang="en-AU" dirty="0"/>
              <a:t>	</a:t>
            </a:r>
            <a:r>
              <a:rPr lang="en-AU" b="1" dirty="0"/>
              <a:t>2018 allocation is shown on report. </a:t>
            </a:r>
            <a:endParaRPr lang="en-AU" dirty="0"/>
          </a:p>
          <a:p>
            <a:pPr marL="0" indent="0">
              <a:buNone/>
            </a:pPr>
            <a:r>
              <a:rPr lang="en-AU" dirty="0"/>
              <a:t>The allocation provides funds to support schools to enable principals to focus on instructional leadership. 	</a:t>
            </a:r>
          </a:p>
          <a:p>
            <a:pPr marL="0" indent="0">
              <a:buNone/>
            </a:pPr>
            <a:r>
              <a:rPr lang="en-AU" b="1" dirty="0"/>
              <a:t>Use of funds </a:t>
            </a:r>
            <a:r>
              <a:rPr lang="en-AU" dirty="0"/>
              <a:t>	Schools have the flexibility to decide how to use these funds to meet the administrative needs of the school. Schools may consider using funds to engage a Business Manager. 	</a:t>
            </a:r>
          </a:p>
          <a:p>
            <a:pPr marL="0" indent="0">
              <a:buNone/>
            </a:pPr>
            <a:r>
              <a:rPr lang="en-AU" b="1" dirty="0"/>
              <a:t>Additional information </a:t>
            </a:r>
            <a:r>
              <a:rPr lang="en-AU" dirty="0"/>
              <a:t>	</a:t>
            </a:r>
            <a:r>
              <a:rPr lang="en-AU" dirty="0">
                <a:hlinkClick r:id="rId2"/>
              </a:rPr>
              <a:t>https://</a:t>
            </a:r>
            <a:r>
              <a:rPr lang="en-AU" dirty="0" smtClean="0">
                <a:hlinkClick r:id="rId2"/>
              </a:rPr>
              <a:t>education.nsw.gov.au/local-schools-local-decisions/initiative-funding/school-support-allocation-principal-support</a:t>
            </a:r>
            <a:r>
              <a:rPr lang="en-AU" dirty="0" smtClean="0"/>
              <a:t> </a:t>
            </a:r>
            <a:endParaRPr lang="en-AU" dirty="0"/>
          </a:p>
          <a:p>
            <a:pPr marL="0" indent="0">
              <a:buNone/>
            </a:pPr>
            <a:r>
              <a:rPr lang="en-AU" b="1" dirty="0"/>
              <a:t>Contact </a:t>
            </a:r>
            <a:r>
              <a:rPr lang="en-AU" dirty="0"/>
              <a:t>	Email enquiries to hrpolicy@det.nsw.edu.au 	</a:t>
            </a:r>
          </a:p>
          <a:p>
            <a:pPr marL="0" indent="0">
              <a:buNone/>
            </a:pPr>
            <a:r>
              <a:rPr lang="en-AU" b="1" dirty="0"/>
              <a:t>CEPS </a:t>
            </a:r>
            <a:r>
              <a:rPr lang="en-AU" dirty="0"/>
              <a:t>	</a:t>
            </a:r>
            <a:r>
              <a:rPr lang="en-AU" b="1" dirty="0"/>
              <a:t>CEPS code 020 </a:t>
            </a:r>
            <a:r>
              <a:rPr lang="en-AU" dirty="0"/>
              <a:t>(teaching staff) and </a:t>
            </a:r>
            <a:r>
              <a:rPr lang="en-AU" b="1" dirty="0"/>
              <a:t>CEPS code 022 </a:t>
            </a:r>
            <a:r>
              <a:rPr lang="en-AU" dirty="0"/>
              <a:t>(SAS staff) </a:t>
            </a:r>
          </a:p>
          <a:p>
            <a:pPr marL="0" indent="0">
              <a:buNone/>
            </a:pPr>
            <a:r>
              <a:rPr lang="en-AU" b="1" dirty="0"/>
              <a:t>CEPS codes no longer apply </a:t>
            </a:r>
            <a:r>
              <a:rPr lang="en-AU" dirty="0"/>
              <a:t>to SAP HR Payroll </a:t>
            </a:r>
            <a:r>
              <a:rPr lang="en-AU" b="1" dirty="0"/>
              <a:t>Release 1 schools</a:t>
            </a:r>
            <a:r>
              <a:rPr lang="en-AU" dirty="0"/>
              <a:t>. 	</a:t>
            </a:r>
          </a:p>
          <a:p>
            <a:endParaRPr lang="en-US" dirty="0"/>
          </a:p>
        </p:txBody>
      </p:sp>
    </p:spTree>
    <p:extLst>
      <p:ext uri="{BB962C8B-B14F-4D97-AF65-F5344CB8AC3E}">
        <p14:creationId xmlns:p14="http://schemas.microsoft.com/office/powerpoint/2010/main" val="2000979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31162"/>
          </a:xfrm>
        </p:spPr>
        <p:txBody>
          <a:bodyPr/>
          <a:lstStyle/>
          <a:p>
            <a:r>
              <a:rPr lang="en-US" cap="none" dirty="0" smtClean="0"/>
              <a:t>So where to from </a:t>
            </a:r>
            <a:r>
              <a:rPr lang="en-US" cap="none" dirty="0" smtClean="0"/>
              <a:t>here?</a:t>
            </a:r>
            <a:endParaRPr lang="en-US" cap="none" dirty="0"/>
          </a:p>
        </p:txBody>
      </p:sp>
      <p:sp>
        <p:nvSpPr>
          <p:cNvPr id="3" name="Content Placeholder 2"/>
          <p:cNvSpPr>
            <a:spLocks noGrp="1"/>
          </p:cNvSpPr>
          <p:nvPr>
            <p:ph idx="1"/>
          </p:nvPr>
        </p:nvSpPr>
        <p:spPr>
          <a:xfrm>
            <a:off x="1141412" y="1249680"/>
            <a:ext cx="9905999" cy="4907280"/>
          </a:xfrm>
        </p:spPr>
        <p:txBody>
          <a:bodyPr>
            <a:normAutofit fontScale="77500" lnSpcReduction="20000"/>
          </a:bodyPr>
          <a:lstStyle/>
          <a:p>
            <a:r>
              <a:rPr lang="en-US" dirty="0" smtClean="0"/>
              <a:t>Has the flexible funding made a positive difference?</a:t>
            </a:r>
          </a:p>
          <a:p>
            <a:r>
              <a:rPr lang="en-US" dirty="0" smtClean="0"/>
              <a:t>Is the quantum sufficient for each school classification? Is there  better distribution formula?</a:t>
            </a:r>
          </a:p>
          <a:p>
            <a:r>
              <a:rPr lang="en-US" dirty="0" smtClean="0"/>
              <a:t>Could schools use more support in this area?</a:t>
            </a:r>
          </a:p>
          <a:p>
            <a:r>
              <a:rPr lang="en-US" dirty="0" smtClean="0"/>
              <a:t>A staffing allocation may </a:t>
            </a:r>
            <a:r>
              <a:rPr lang="en-US" dirty="0" smtClean="0"/>
              <a:t>prevent loss of effectiveness due to salary increases over time. However…what about the variety of uses the resource has been applied to?</a:t>
            </a:r>
          </a:p>
          <a:p>
            <a:pPr lvl="1"/>
            <a:r>
              <a:rPr lang="en-US" dirty="0" smtClean="0"/>
              <a:t>Would a staffing allocation (teaching) be a better option?</a:t>
            </a:r>
          </a:p>
          <a:p>
            <a:pPr lvl="1"/>
            <a:r>
              <a:rPr lang="en-US" dirty="0" smtClean="0"/>
              <a:t>Would a staffing allocation (non-teaching) be a better option?</a:t>
            </a:r>
          </a:p>
          <a:p>
            <a:r>
              <a:rPr lang="en-US" b="1" dirty="0" smtClean="0"/>
              <a:t>Is the present allocation of a $ amount (flexible funds) the best mechanism to assist principals?</a:t>
            </a:r>
          </a:p>
          <a:p>
            <a:r>
              <a:rPr lang="en-US" dirty="0" smtClean="0"/>
              <a:t>The NSW PPA welcomes and supports the continued provision of</a:t>
            </a:r>
            <a:r>
              <a:rPr lang="en-AU" dirty="0" smtClean="0"/>
              <a:t> </a:t>
            </a:r>
            <a:r>
              <a:rPr lang="en-AU" dirty="0"/>
              <a:t>School Support Allocation (Principal Support) </a:t>
            </a:r>
            <a:r>
              <a:rPr lang="en-AU" dirty="0" smtClean="0"/>
              <a:t>in the form of a…</a:t>
            </a:r>
          </a:p>
          <a:p>
            <a:pPr marL="971550" lvl="1" indent="-514350">
              <a:buFont typeface="+mj-lt"/>
              <a:buAutoNum type="romanLcPeriod"/>
            </a:pPr>
            <a:r>
              <a:rPr lang="en-AU" sz="2600" dirty="0"/>
              <a:t>Grant of flexible funds as provided in 2018 with adjustment </a:t>
            </a:r>
            <a:r>
              <a:rPr lang="en-AU" sz="2600" dirty="0" smtClean="0"/>
              <a:t>for salary increase</a:t>
            </a:r>
            <a:endParaRPr lang="en-AU" sz="2600" dirty="0"/>
          </a:p>
          <a:p>
            <a:pPr marL="971550" lvl="1" indent="-514350">
              <a:buFont typeface="+mj-lt"/>
              <a:buAutoNum type="romanLcPeriod"/>
            </a:pPr>
            <a:r>
              <a:rPr lang="en-AU" dirty="0" smtClean="0"/>
              <a:t>Staffing allocation - teaching or non-teaching?</a:t>
            </a:r>
            <a:endParaRPr lang="en-AU" dirty="0"/>
          </a:p>
        </p:txBody>
      </p:sp>
    </p:spTree>
    <p:extLst>
      <p:ext uri="{BB962C8B-B14F-4D97-AF65-F5344CB8AC3E}">
        <p14:creationId xmlns:p14="http://schemas.microsoft.com/office/powerpoint/2010/main" val="1856546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356" y="143435"/>
            <a:ext cx="9905998" cy="1478570"/>
          </a:xfrm>
        </p:spPr>
        <p:txBody>
          <a:bodyPr/>
          <a:lstStyle/>
          <a:p>
            <a:r>
              <a:rPr lang="en-US" cap="none" dirty="0" smtClean="0"/>
              <a:t>TP1 responses…</a:t>
            </a:r>
            <a:endParaRPr lang="en-US" cap="non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21254" y="4089034"/>
            <a:ext cx="6232757" cy="2179030"/>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32473"/>
          <a:stretch/>
        </p:blipFill>
        <p:spPr>
          <a:xfrm>
            <a:off x="727853" y="1076632"/>
            <a:ext cx="4846211" cy="4630994"/>
          </a:xfrm>
          <a:prstGeom prst="rect">
            <a:avLst/>
          </a:prstGeom>
        </p:spPr>
      </p:pic>
    </p:spTree>
    <p:extLst>
      <p:ext uri="{BB962C8B-B14F-4D97-AF65-F5344CB8AC3E}">
        <p14:creationId xmlns:p14="http://schemas.microsoft.com/office/powerpoint/2010/main" val="87758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4962"/>
          </a:xfrm>
        </p:spPr>
        <p:txBody>
          <a:bodyPr>
            <a:normAutofit fontScale="90000"/>
          </a:bodyPr>
          <a:lstStyle/>
          <a:p>
            <a:r>
              <a:rPr lang="en-AU" cap="none" dirty="0" smtClean="0"/>
              <a:t>Sample</a:t>
            </a:r>
            <a:r>
              <a:rPr lang="en-AU" dirty="0" smtClean="0"/>
              <a:t> Tp1 </a:t>
            </a:r>
            <a:r>
              <a:rPr lang="en-AU" cap="none" dirty="0" smtClean="0"/>
              <a:t>comments… </a:t>
            </a:r>
            <a:r>
              <a:rPr lang="en-AU" sz="2700" cap="none" dirty="0" smtClean="0"/>
              <a:t>(unedited)</a:t>
            </a:r>
            <a:endParaRPr lang="en-AU" sz="2700" dirty="0"/>
          </a:p>
        </p:txBody>
      </p:sp>
      <p:sp>
        <p:nvSpPr>
          <p:cNvPr id="3" name="Content Placeholder 2"/>
          <p:cNvSpPr>
            <a:spLocks noGrp="1"/>
          </p:cNvSpPr>
          <p:nvPr>
            <p:ph idx="1"/>
          </p:nvPr>
        </p:nvSpPr>
        <p:spPr>
          <a:xfrm>
            <a:off x="1141412" y="1173480"/>
            <a:ext cx="9905999" cy="4617721"/>
          </a:xfrm>
        </p:spPr>
        <p:txBody>
          <a:bodyPr>
            <a:normAutofit lnSpcReduction="10000"/>
          </a:bodyPr>
          <a:lstStyle/>
          <a:p>
            <a:r>
              <a:rPr lang="en-AU" dirty="0"/>
              <a:t>Due to the change in our classification this funding went towards employing an additional teacher to support student learning outcomes. This has not alleviated the workload for myself</a:t>
            </a:r>
            <a:r>
              <a:rPr lang="en-AU" dirty="0" smtClean="0"/>
              <a:t>.</a:t>
            </a:r>
          </a:p>
          <a:p>
            <a:r>
              <a:rPr lang="en-AU" dirty="0"/>
              <a:t>Relieve me of WHS admin, Newsletter Admin, other menial </a:t>
            </a:r>
            <a:r>
              <a:rPr lang="en-AU" dirty="0" smtClean="0"/>
              <a:t>tasks.</a:t>
            </a:r>
          </a:p>
          <a:p>
            <a:r>
              <a:rPr lang="en-AU" dirty="0"/>
              <a:t>Use of funds for addition admin release when I can find available casual teachers. Extra money is good if you can find appropriate/available staff, especially in small schools where distance is an issue</a:t>
            </a:r>
            <a:r>
              <a:rPr lang="en-AU" dirty="0" smtClean="0"/>
              <a:t>.</a:t>
            </a:r>
          </a:p>
          <a:p>
            <a:r>
              <a:rPr lang="en-AU" dirty="0"/>
              <a:t>This funding has had an enormous impact on the school. It has helped to support the release of teaching principal to complete the never ending administrative tasks. Much appreciated.</a:t>
            </a:r>
            <a:endParaRPr lang="en-AU" dirty="0" smtClean="0"/>
          </a:p>
          <a:p>
            <a:endParaRPr lang="en-AU" dirty="0"/>
          </a:p>
        </p:txBody>
      </p:sp>
    </p:spTree>
    <p:extLst>
      <p:ext uri="{BB962C8B-B14F-4D97-AF65-F5344CB8AC3E}">
        <p14:creationId xmlns:p14="http://schemas.microsoft.com/office/powerpoint/2010/main" val="3155339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439" y="143840"/>
            <a:ext cx="9905998" cy="1478570"/>
          </a:xfrm>
        </p:spPr>
        <p:txBody>
          <a:bodyPr/>
          <a:lstStyle/>
          <a:p>
            <a:r>
              <a:rPr lang="en-US" cap="none" dirty="0" smtClean="0"/>
              <a:t>TP2 responses…</a:t>
            </a:r>
            <a:endParaRPr lang="en-US" cap="non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60018" y="3583857"/>
            <a:ext cx="6201496" cy="2168101"/>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911" t="2367" r="3790" b="37418"/>
          <a:stretch/>
        </p:blipFill>
        <p:spPr>
          <a:xfrm>
            <a:off x="1017640" y="1334678"/>
            <a:ext cx="4424516" cy="4129549"/>
          </a:xfrm>
          <a:prstGeom prst="rect">
            <a:avLst/>
          </a:prstGeom>
        </p:spPr>
      </p:pic>
    </p:spTree>
    <p:extLst>
      <p:ext uri="{BB962C8B-B14F-4D97-AF65-F5344CB8AC3E}">
        <p14:creationId xmlns:p14="http://schemas.microsoft.com/office/powerpoint/2010/main" val="63697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4962"/>
          </a:xfrm>
        </p:spPr>
        <p:txBody>
          <a:bodyPr>
            <a:normAutofit fontScale="90000"/>
          </a:bodyPr>
          <a:lstStyle/>
          <a:p>
            <a:r>
              <a:rPr lang="en-AU" cap="none" dirty="0" smtClean="0"/>
              <a:t>Sample TP2</a:t>
            </a:r>
            <a:r>
              <a:rPr lang="en-AU" dirty="0" smtClean="0"/>
              <a:t> </a:t>
            </a:r>
            <a:r>
              <a:rPr lang="en-AU" cap="none" dirty="0" smtClean="0"/>
              <a:t>comments… </a:t>
            </a:r>
            <a:r>
              <a:rPr lang="en-AU" sz="2700" cap="none" dirty="0" smtClean="0"/>
              <a:t>(unedited)</a:t>
            </a:r>
            <a:endParaRPr lang="en-AU" sz="2700" dirty="0"/>
          </a:p>
        </p:txBody>
      </p:sp>
      <p:sp>
        <p:nvSpPr>
          <p:cNvPr id="3" name="Content Placeholder 2"/>
          <p:cNvSpPr>
            <a:spLocks noGrp="1"/>
          </p:cNvSpPr>
          <p:nvPr>
            <p:ph idx="1"/>
          </p:nvPr>
        </p:nvSpPr>
        <p:spPr>
          <a:xfrm>
            <a:off x="1141412" y="1173480"/>
            <a:ext cx="9905999" cy="4617721"/>
          </a:xfrm>
        </p:spPr>
        <p:txBody>
          <a:bodyPr>
            <a:normAutofit fontScale="92500" lnSpcReduction="10000"/>
          </a:bodyPr>
          <a:lstStyle/>
          <a:p>
            <a:r>
              <a:rPr lang="en-AU" dirty="0"/>
              <a:t>Hired ex principal to complete documents while I remained on class. Then liaised with ex principal to finalise details before publishing</a:t>
            </a:r>
            <a:r>
              <a:rPr lang="en-AU" dirty="0" smtClean="0"/>
              <a:t>.</a:t>
            </a:r>
          </a:p>
          <a:p>
            <a:r>
              <a:rPr lang="en-AU" dirty="0"/>
              <a:t>Using it to both assist SASS and give an extra little non teaching time as </a:t>
            </a:r>
            <a:r>
              <a:rPr lang="en-AU" dirty="0" smtClean="0"/>
              <a:t>TP2.</a:t>
            </a:r>
          </a:p>
          <a:p>
            <a:r>
              <a:rPr lang="en-AU" dirty="0"/>
              <a:t>COS Initiative plus extra SASS allocation and </a:t>
            </a:r>
            <a:r>
              <a:rPr lang="en-AU" dirty="0" smtClean="0"/>
              <a:t>support.</a:t>
            </a:r>
          </a:p>
          <a:p>
            <a:r>
              <a:rPr lang="en-AU" dirty="0"/>
              <a:t>I have used a combination of three sass, Release of another teacher and I am attempting to engage a former principal to come in and help with operational activities</a:t>
            </a:r>
            <a:r>
              <a:rPr lang="en-AU" dirty="0" smtClean="0"/>
              <a:t>.</a:t>
            </a:r>
          </a:p>
          <a:p>
            <a:r>
              <a:rPr lang="en-AU" dirty="0"/>
              <a:t>Part time Business Manager &amp; extra SAM &amp; </a:t>
            </a:r>
            <a:r>
              <a:rPr lang="en-AU" dirty="0" smtClean="0"/>
              <a:t>SAO.</a:t>
            </a:r>
          </a:p>
          <a:p>
            <a:r>
              <a:rPr lang="en-AU" dirty="0"/>
              <a:t>I use this to supplement principal release to achieve 1 day per week to allow time for site management, and admin without negative impact on students in my </a:t>
            </a:r>
            <a:r>
              <a:rPr lang="en-AU" dirty="0" smtClean="0"/>
              <a:t>class.</a:t>
            </a:r>
          </a:p>
          <a:p>
            <a:endParaRPr lang="en-AU" dirty="0"/>
          </a:p>
        </p:txBody>
      </p:sp>
    </p:spTree>
    <p:extLst>
      <p:ext uri="{BB962C8B-B14F-4D97-AF65-F5344CB8AC3E}">
        <p14:creationId xmlns:p14="http://schemas.microsoft.com/office/powerpoint/2010/main" val="400571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472" y="242027"/>
            <a:ext cx="9905998" cy="1478570"/>
          </a:xfrm>
        </p:spPr>
        <p:txBody>
          <a:bodyPr/>
          <a:lstStyle/>
          <a:p>
            <a:r>
              <a:rPr lang="en-US" dirty="0" smtClean="0"/>
              <a:t>Tp1 &amp; tp2 </a:t>
            </a:r>
            <a:r>
              <a:rPr lang="en-US" cap="none" dirty="0" smtClean="0"/>
              <a:t>Combined</a:t>
            </a:r>
            <a:r>
              <a:rPr lang="en-US" dirty="0" smtClean="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17454" y="4024727"/>
            <a:ext cx="5979345" cy="214298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877" y="1237130"/>
            <a:ext cx="4846211" cy="6858000"/>
          </a:xfrm>
          <a:prstGeom prst="rect">
            <a:avLst/>
          </a:prstGeom>
        </p:spPr>
      </p:pic>
    </p:spTree>
    <p:extLst>
      <p:ext uri="{BB962C8B-B14F-4D97-AF65-F5344CB8AC3E}">
        <p14:creationId xmlns:p14="http://schemas.microsoft.com/office/powerpoint/2010/main" val="90647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752" y="187044"/>
            <a:ext cx="9905998" cy="1478570"/>
          </a:xfrm>
        </p:spPr>
        <p:txBody>
          <a:bodyPr/>
          <a:lstStyle/>
          <a:p>
            <a:r>
              <a:rPr lang="en-US" cap="none" dirty="0" smtClean="0"/>
              <a:t>P1 responses…</a:t>
            </a:r>
            <a:endParaRPr lang="en-US" cap="non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17455" y="4312948"/>
            <a:ext cx="5925557" cy="212371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35" y="1129553"/>
            <a:ext cx="4846211" cy="6858000"/>
          </a:xfrm>
          <a:prstGeom prst="rect">
            <a:avLst/>
          </a:prstGeom>
        </p:spPr>
      </p:pic>
    </p:spTree>
    <p:extLst>
      <p:ext uri="{BB962C8B-B14F-4D97-AF65-F5344CB8AC3E}">
        <p14:creationId xmlns:p14="http://schemas.microsoft.com/office/powerpoint/2010/main" val="35146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54962"/>
          </a:xfrm>
        </p:spPr>
        <p:txBody>
          <a:bodyPr>
            <a:normAutofit fontScale="90000"/>
          </a:bodyPr>
          <a:lstStyle/>
          <a:p>
            <a:r>
              <a:rPr lang="en-AU" cap="none" dirty="0" smtClean="0"/>
              <a:t>Sample P1</a:t>
            </a:r>
            <a:r>
              <a:rPr lang="en-AU" dirty="0" smtClean="0"/>
              <a:t> </a:t>
            </a:r>
            <a:r>
              <a:rPr lang="en-AU" cap="none" dirty="0" smtClean="0"/>
              <a:t>comments… </a:t>
            </a:r>
            <a:r>
              <a:rPr lang="en-AU" sz="2700" cap="none" dirty="0" smtClean="0"/>
              <a:t>(unedited)</a:t>
            </a:r>
            <a:endParaRPr lang="en-AU" sz="2700" dirty="0"/>
          </a:p>
        </p:txBody>
      </p:sp>
      <p:sp>
        <p:nvSpPr>
          <p:cNvPr id="3" name="Content Placeholder 2"/>
          <p:cNvSpPr>
            <a:spLocks noGrp="1"/>
          </p:cNvSpPr>
          <p:nvPr>
            <p:ph idx="1"/>
          </p:nvPr>
        </p:nvSpPr>
        <p:spPr>
          <a:xfrm>
            <a:off x="1141412" y="1173480"/>
            <a:ext cx="9905999" cy="4617721"/>
          </a:xfrm>
        </p:spPr>
        <p:txBody>
          <a:bodyPr>
            <a:normAutofit fontScale="77500" lnSpcReduction="20000"/>
          </a:bodyPr>
          <a:lstStyle/>
          <a:p>
            <a:r>
              <a:rPr lang="en-AU" dirty="0"/>
              <a:t>We are an SSP with an extremely complex student caseload. This funding will support the health and safety of all staff and students by ensuring there is an improved level of executive support to manage significant student issues and critical incidents. It is still short of providing relief to the administrative </a:t>
            </a:r>
            <a:r>
              <a:rPr lang="en-AU" dirty="0" smtClean="0"/>
              <a:t>load. Paying </a:t>
            </a:r>
            <a:r>
              <a:rPr lang="en-AU" dirty="0"/>
              <a:t>for my very capable SAM to do WH&amp;S, finance, maintenance </a:t>
            </a:r>
            <a:r>
              <a:rPr lang="en-AU" dirty="0" smtClean="0"/>
              <a:t>etc.</a:t>
            </a:r>
          </a:p>
          <a:p>
            <a:r>
              <a:rPr lang="en-AU" dirty="0"/>
              <a:t>Extra day in the office as we work on LMBR implementation.</a:t>
            </a:r>
          </a:p>
          <a:p>
            <a:r>
              <a:rPr lang="en-AU" dirty="0"/>
              <a:t>Not enough money to make any difference at all to me. Sass can't do my </a:t>
            </a:r>
            <a:r>
              <a:rPr lang="en-AU" dirty="0" smtClean="0"/>
              <a:t>job.</a:t>
            </a:r>
            <a:endParaRPr lang="en-AU" dirty="0"/>
          </a:p>
          <a:p>
            <a:r>
              <a:rPr lang="en-AU" dirty="0"/>
              <a:t>A combination of Executive and </a:t>
            </a:r>
            <a:r>
              <a:rPr lang="en-AU" dirty="0" smtClean="0"/>
              <a:t>SAS.</a:t>
            </a:r>
          </a:p>
          <a:p>
            <a:r>
              <a:rPr lang="en-AU" dirty="0"/>
              <a:t>Employed a recently retired principal to support me in writing policies and school procedures. She works 1 day a fortnight</a:t>
            </a:r>
            <a:r>
              <a:rPr lang="en-AU" dirty="0" smtClean="0"/>
              <a:t>.</a:t>
            </a:r>
          </a:p>
          <a:p>
            <a:r>
              <a:rPr lang="en-AU" dirty="0"/>
              <a:t>I really would prefer to employ a business manager but have not found other schools who would be willing to pool resources to employ someone to do so. In my context, it would be better for a business manager to be centrally appointed to a cluster of schools and then we contextualise their role statement for specific </a:t>
            </a:r>
            <a:r>
              <a:rPr lang="en-AU" dirty="0" smtClean="0"/>
              <a:t>schools.</a:t>
            </a:r>
            <a:endParaRPr lang="en-AU" dirty="0"/>
          </a:p>
          <a:p>
            <a:endParaRPr lang="en-AU" dirty="0"/>
          </a:p>
          <a:p>
            <a:endParaRPr lang="en-AU" dirty="0"/>
          </a:p>
          <a:p>
            <a:endParaRPr lang="en-AU" dirty="0"/>
          </a:p>
        </p:txBody>
      </p:sp>
    </p:spTree>
    <p:extLst>
      <p:ext uri="{BB962C8B-B14F-4D97-AF65-F5344CB8AC3E}">
        <p14:creationId xmlns:p14="http://schemas.microsoft.com/office/powerpoint/2010/main" val="25936598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146</TotalTime>
  <Words>1897</Words>
  <Application>Microsoft Office PowerPoint</Application>
  <PresentationFormat>Widescreen</PresentationFormat>
  <Paragraphs>2723</Paragraphs>
  <Slides>22</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Trebuchet MS</vt:lpstr>
      <vt:lpstr>Tw Cen MT</vt:lpstr>
      <vt:lpstr>Circuit</vt:lpstr>
      <vt:lpstr>NSWPPA - 2018</vt:lpstr>
      <vt:lpstr>All responses…</vt:lpstr>
      <vt:lpstr>TP1 responses…</vt:lpstr>
      <vt:lpstr>Sample Tp1 comments… (unedited)</vt:lpstr>
      <vt:lpstr>TP2 responses…</vt:lpstr>
      <vt:lpstr>Sample TP2 comments… (unedited)</vt:lpstr>
      <vt:lpstr>Tp1 &amp; tp2 Combined…</vt:lpstr>
      <vt:lpstr>P1 responses…</vt:lpstr>
      <vt:lpstr>Sample P1 comments… (unedited)</vt:lpstr>
      <vt:lpstr>P2 responses…</vt:lpstr>
      <vt:lpstr>Sample P2 comments… (unedited)</vt:lpstr>
      <vt:lpstr>P3 responses…</vt:lpstr>
      <vt:lpstr>Sample P3 comments… (unedited)</vt:lpstr>
      <vt:lpstr>P4 responses…</vt:lpstr>
      <vt:lpstr>Sample P4 comments… (unedited)</vt:lpstr>
      <vt:lpstr>Responses were SASS…</vt:lpstr>
      <vt:lpstr>Responses were Business manager…</vt:lpstr>
      <vt:lpstr>Responses were release for teacher / executive…</vt:lpstr>
      <vt:lpstr>Responses were community of schools initiative (Shared resource)…</vt:lpstr>
      <vt:lpstr>Responses were Other…</vt:lpstr>
      <vt:lpstr>SBAR advice stated…</vt:lpstr>
      <vt:lpstr>So where to from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NSWPPA - 2018</dc:title>
  <dc:creator>Reeson, Ian</dc:creator>
  <cp:lastModifiedBy>Ian Reeson</cp:lastModifiedBy>
  <cp:revision>20</cp:revision>
  <dcterms:created xsi:type="dcterms:W3CDTF">2018-05-08T18:17:45Z</dcterms:created>
  <dcterms:modified xsi:type="dcterms:W3CDTF">2018-06-21T20:18:00Z</dcterms:modified>
</cp:coreProperties>
</file>