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53" r:id="rId3"/>
    <p:sldMasterId id="2147483660" r:id="rId4"/>
    <p:sldMasterId id="2147483672" r:id="rId5"/>
  </p:sldMasterIdLst>
  <p:notesMasterIdLst>
    <p:notesMasterId r:id="rId25"/>
  </p:notesMasterIdLst>
  <p:handoutMasterIdLst>
    <p:handoutMasterId r:id="rId26"/>
  </p:handoutMasterIdLst>
  <p:sldIdLst>
    <p:sldId id="256" r:id="rId6"/>
    <p:sldId id="294" r:id="rId7"/>
    <p:sldId id="280" r:id="rId8"/>
    <p:sldId id="270" r:id="rId9"/>
    <p:sldId id="271" r:id="rId10"/>
    <p:sldId id="265" r:id="rId11"/>
    <p:sldId id="258" r:id="rId12"/>
    <p:sldId id="261" r:id="rId13"/>
    <p:sldId id="300" r:id="rId14"/>
    <p:sldId id="276" r:id="rId15"/>
    <p:sldId id="306" r:id="rId16"/>
    <p:sldId id="310" r:id="rId17"/>
    <p:sldId id="283" r:id="rId18"/>
    <p:sldId id="311" r:id="rId19"/>
    <p:sldId id="307" r:id="rId20"/>
    <p:sldId id="305" r:id="rId21"/>
    <p:sldId id="290" r:id="rId22"/>
    <p:sldId id="288" r:id="rId23"/>
    <p:sldId id="257" r:id="rId2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Vella" initials="NV"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45B"/>
    <a:srgbClr val="001C33"/>
    <a:srgbClr val="257D4D"/>
    <a:srgbClr val="227447"/>
    <a:srgbClr val="C5CC20"/>
    <a:srgbClr val="8FB4FF"/>
    <a:srgbClr val="FFFFFF"/>
    <a:srgbClr val="FF4612"/>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7258" autoAdjust="0"/>
  </p:normalViewPr>
  <p:slideViewPr>
    <p:cSldViewPr snapToGrid="0" snapToObjects="1">
      <p:cViewPr varScale="1">
        <p:scale>
          <a:sx n="76" d="100"/>
          <a:sy n="76" d="100"/>
        </p:scale>
        <p:origin x="97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80DFD5BE-1BEE-4AC3-80E9-D31EB50D5568}" type="datetimeFigureOut">
              <a:rPr lang="en-AU" smtClean="0"/>
              <a:t>22/06/2018</a:t>
            </a:fld>
            <a:endParaRPr lang="en-AU"/>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93503A3A-4A28-47BD-A90D-A94B6A3CFAE6}" type="slidenum">
              <a:rPr lang="en-AU" smtClean="0"/>
              <a:t>‹#›</a:t>
            </a:fld>
            <a:endParaRPr lang="en-AU"/>
          </a:p>
        </p:txBody>
      </p:sp>
    </p:spTree>
    <p:extLst>
      <p:ext uri="{BB962C8B-B14F-4D97-AF65-F5344CB8AC3E}">
        <p14:creationId xmlns:p14="http://schemas.microsoft.com/office/powerpoint/2010/main" val="4176600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7C929A4-D875-4275-B665-F26A8FE7F050}" type="datetimeFigureOut">
              <a:rPr lang="en-AU" smtClean="0"/>
              <a:t>22/06/2018</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38586C4B-4A1C-46D4-8802-7AC34EB6E2E6}" type="slidenum">
              <a:rPr lang="en-AU" smtClean="0"/>
              <a:t>‹#›</a:t>
            </a:fld>
            <a:endParaRPr lang="en-AU"/>
          </a:p>
        </p:txBody>
      </p:sp>
    </p:spTree>
    <p:extLst>
      <p:ext uri="{BB962C8B-B14F-4D97-AF65-F5344CB8AC3E}">
        <p14:creationId xmlns:p14="http://schemas.microsoft.com/office/powerpoint/2010/main" val="26432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1</a:t>
            </a:fld>
            <a:endParaRPr lang="en-AU"/>
          </a:p>
        </p:txBody>
      </p:sp>
    </p:spTree>
    <p:extLst>
      <p:ext uri="{BB962C8B-B14F-4D97-AF65-F5344CB8AC3E}">
        <p14:creationId xmlns:p14="http://schemas.microsoft.com/office/powerpoint/2010/main" val="363560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1,800 people</a:t>
            </a:r>
          </a:p>
          <a:p>
            <a:r>
              <a:rPr lang="en-AU" dirty="0"/>
              <a:t>10 regions</a:t>
            </a:r>
          </a:p>
          <a:p>
            <a:r>
              <a:rPr lang="en-AU" dirty="0"/>
              <a:t>180 per region</a:t>
            </a:r>
          </a:p>
          <a:p>
            <a:r>
              <a:rPr lang="en-AU" dirty="0"/>
              <a:t>8 week interventions</a:t>
            </a:r>
          </a:p>
          <a:p>
            <a:r>
              <a:rPr lang="en-AU" dirty="0"/>
              <a:t>6  Mindfulness, Exercise and Yoga Sessions a week (Delivered via Skype) </a:t>
            </a:r>
          </a:p>
          <a:p>
            <a:endParaRPr lang="en-AU" dirty="0"/>
          </a:p>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10</a:t>
            </a:fld>
            <a:endParaRPr lang="en-AU"/>
          </a:p>
        </p:txBody>
      </p:sp>
    </p:spTree>
    <p:extLst>
      <p:ext uri="{BB962C8B-B14F-4D97-AF65-F5344CB8AC3E}">
        <p14:creationId xmlns:p14="http://schemas.microsoft.com/office/powerpoint/2010/main" val="132429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586C4B-4A1C-46D4-8802-7AC34EB6E2E6}" type="slidenum">
              <a:rPr lang="en-AU" smtClean="0"/>
              <a:t>11</a:t>
            </a:fld>
            <a:endParaRPr lang="en-AU"/>
          </a:p>
        </p:txBody>
      </p:sp>
    </p:spTree>
    <p:extLst>
      <p:ext uri="{BB962C8B-B14F-4D97-AF65-F5344CB8AC3E}">
        <p14:creationId xmlns:p14="http://schemas.microsoft.com/office/powerpoint/2010/main" val="413581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https://www.health.harvard.edu/mind-and-mood/yoga-for-anxiety-and-depression </a:t>
            </a:r>
          </a:p>
          <a:p>
            <a:r>
              <a:rPr lang="en-AU" dirty="0"/>
              <a:t>https://blackdoginstitute.org.au/docs/default-source/factsheets/exercise_depression.pdf</a:t>
            </a:r>
          </a:p>
          <a:p>
            <a:r>
              <a:rPr lang="en-AU" dirty="0"/>
              <a:t>https://www.health.harvard.edu/press_releases/regular-exercise-releases-brain-chemicals-key-for-memory-concentration-and-mental-sharpness</a:t>
            </a:r>
          </a:p>
          <a:p>
            <a:endParaRPr lang="en-AU" dirty="0"/>
          </a:p>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12</a:t>
            </a:fld>
            <a:endParaRPr lang="en-AU"/>
          </a:p>
        </p:txBody>
      </p:sp>
    </p:spTree>
    <p:extLst>
      <p:ext uri="{BB962C8B-B14F-4D97-AF65-F5344CB8AC3E}">
        <p14:creationId xmlns:p14="http://schemas.microsoft.com/office/powerpoint/2010/main" val="39123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https://www.health.harvard.edu/mind-and-mood/yoga-for-anxiety-and-depression </a:t>
            </a:r>
          </a:p>
          <a:p>
            <a:r>
              <a:rPr lang="en-AU" dirty="0"/>
              <a:t>https://blackdoginstitute.org.au/docs/default-source/factsheets/exercise_depression.pdf</a:t>
            </a:r>
          </a:p>
          <a:p>
            <a:r>
              <a:rPr lang="en-AU" dirty="0"/>
              <a:t>https://www.health.harvard.edu/press_releases/regular-exercise-releases-brain-chemicals-key-for-memory-concentration-and-mental-sharpness</a:t>
            </a:r>
          </a:p>
          <a:p>
            <a:endParaRPr lang="en-AU" dirty="0"/>
          </a:p>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13</a:t>
            </a:fld>
            <a:endParaRPr lang="en-AU"/>
          </a:p>
        </p:txBody>
      </p:sp>
    </p:spTree>
    <p:extLst>
      <p:ext uri="{BB962C8B-B14F-4D97-AF65-F5344CB8AC3E}">
        <p14:creationId xmlns:p14="http://schemas.microsoft.com/office/powerpoint/2010/main" val="358657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https://www.health.harvard.edu/mind-and-mood/yoga-for-anxiety-and-depression </a:t>
            </a:r>
          </a:p>
          <a:p>
            <a:r>
              <a:rPr lang="en-AU" dirty="0"/>
              <a:t>https://blackdoginstitute.org.au/docs/default-source/factsheets/exercise_depression.pdf</a:t>
            </a:r>
          </a:p>
          <a:p>
            <a:r>
              <a:rPr lang="en-AU" dirty="0"/>
              <a:t>https://www.health.harvard.edu/press_releases/regular-exercise-releases-brain-chemicals-key-for-memory-concentration-and-mental-sharpness</a:t>
            </a:r>
          </a:p>
          <a:p>
            <a:endParaRPr lang="en-AU" dirty="0"/>
          </a:p>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14</a:t>
            </a:fld>
            <a:endParaRPr lang="en-AU"/>
          </a:p>
        </p:txBody>
      </p:sp>
    </p:spTree>
    <p:extLst>
      <p:ext uri="{BB962C8B-B14F-4D97-AF65-F5344CB8AC3E}">
        <p14:creationId xmlns:p14="http://schemas.microsoft.com/office/powerpoint/2010/main" val="2633210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586C4B-4A1C-46D4-8802-7AC34EB6E2E6}" type="slidenum">
              <a:rPr lang="en-AU" smtClean="0"/>
              <a:t>15</a:t>
            </a:fld>
            <a:endParaRPr lang="en-AU"/>
          </a:p>
        </p:txBody>
      </p:sp>
    </p:spTree>
    <p:extLst>
      <p:ext uri="{BB962C8B-B14F-4D97-AF65-F5344CB8AC3E}">
        <p14:creationId xmlns:p14="http://schemas.microsoft.com/office/powerpoint/2010/main" val="276656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586C4B-4A1C-46D4-8802-7AC34EB6E2E6}" type="slidenum">
              <a:rPr lang="en-AU" smtClean="0"/>
              <a:t>16</a:t>
            </a:fld>
            <a:endParaRPr lang="en-AU"/>
          </a:p>
        </p:txBody>
      </p:sp>
    </p:spTree>
    <p:extLst>
      <p:ext uri="{BB962C8B-B14F-4D97-AF65-F5344CB8AC3E}">
        <p14:creationId xmlns:p14="http://schemas.microsoft.com/office/powerpoint/2010/main" val="19095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586C4B-4A1C-46D4-8802-7AC34EB6E2E6}" type="slidenum">
              <a:rPr lang="en-AU" smtClean="0"/>
              <a:t>17</a:t>
            </a:fld>
            <a:endParaRPr lang="en-AU"/>
          </a:p>
        </p:txBody>
      </p:sp>
    </p:spTree>
    <p:extLst>
      <p:ext uri="{BB962C8B-B14F-4D97-AF65-F5344CB8AC3E}">
        <p14:creationId xmlns:p14="http://schemas.microsoft.com/office/powerpoint/2010/main" val="3636645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586C4B-4A1C-46D4-8802-7AC34EB6E2E6}" type="slidenum">
              <a:rPr lang="en-AU" smtClean="0"/>
              <a:t>18</a:t>
            </a:fld>
            <a:endParaRPr lang="en-AU"/>
          </a:p>
        </p:txBody>
      </p:sp>
    </p:spTree>
    <p:extLst>
      <p:ext uri="{BB962C8B-B14F-4D97-AF65-F5344CB8AC3E}">
        <p14:creationId xmlns:p14="http://schemas.microsoft.com/office/powerpoint/2010/main" val="118118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586C4B-4A1C-46D4-8802-7AC34EB6E2E6}" type="slidenum">
              <a:rPr lang="en-AU" smtClean="0"/>
              <a:t>19</a:t>
            </a:fld>
            <a:endParaRPr lang="en-AU"/>
          </a:p>
        </p:txBody>
      </p:sp>
    </p:spTree>
    <p:extLst>
      <p:ext uri="{BB962C8B-B14F-4D97-AF65-F5344CB8AC3E}">
        <p14:creationId xmlns:p14="http://schemas.microsoft.com/office/powerpoint/2010/main" val="170115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2</a:t>
            </a:fld>
            <a:endParaRPr lang="en-AU"/>
          </a:p>
        </p:txBody>
      </p:sp>
    </p:spTree>
    <p:extLst>
      <p:ext uri="{BB962C8B-B14F-4D97-AF65-F5344CB8AC3E}">
        <p14:creationId xmlns:p14="http://schemas.microsoft.com/office/powerpoint/2010/main" val="363575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3</a:t>
            </a:fld>
            <a:endParaRPr lang="en-AU"/>
          </a:p>
        </p:txBody>
      </p:sp>
    </p:spTree>
    <p:extLst>
      <p:ext uri="{BB962C8B-B14F-4D97-AF65-F5344CB8AC3E}">
        <p14:creationId xmlns:p14="http://schemas.microsoft.com/office/powerpoint/2010/main" val="12730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http://www.research.uwa.edu.au/__data/assets/pdf_file/0010/2633590/teacher-wellbeing-and-student.pdf</a:t>
            </a:r>
          </a:p>
        </p:txBody>
      </p:sp>
      <p:sp>
        <p:nvSpPr>
          <p:cNvPr id="4" name="Slide Number Placeholder 3"/>
          <p:cNvSpPr>
            <a:spLocks noGrp="1"/>
          </p:cNvSpPr>
          <p:nvPr>
            <p:ph type="sldNum" sz="quarter" idx="10"/>
          </p:nvPr>
        </p:nvSpPr>
        <p:spPr/>
        <p:txBody>
          <a:bodyPr/>
          <a:lstStyle/>
          <a:p>
            <a:fld id="{38586C4B-4A1C-46D4-8802-7AC34EB6E2E6}" type="slidenum">
              <a:rPr lang="en-AU" smtClean="0"/>
              <a:t>4</a:t>
            </a:fld>
            <a:endParaRPr lang="en-AU"/>
          </a:p>
        </p:txBody>
      </p:sp>
    </p:spTree>
    <p:extLst>
      <p:ext uri="{BB962C8B-B14F-4D97-AF65-F5344CB8AC3E}">
        <p14:creationId xmlns:p14="http://schemas.microsoft.com/office/powerpoint/2010/main" val="22219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http://www.research.uwa.edu.au/__data/assets/pdf_file/0010/2633590/teacher-wellbeing-and-student.pdf </a:t>
            </a:r>
          </a:p>
        </p:txBody>
      </p:sp>
      <p:sp>
        <p:nvSpPr>
          <p:cNvPr id="4" name="Slide Number Placeholder 3"/>
          <p:cNvSpPr>
            <a:spLocks noGrp="1"/>
          </p:cNvSpPr>
          <p:nvPr>
            <p:ph type="sldNum" sz="quarter" idx="10"/>
          </p:nvPr>
        </p:nvSpPr>
        <p:spPr/>
        <p:txBody>
          <a:bodyPr/>
          <a:lstStyle/>
          <a:p>
            <a:fld id="{38586C4B-4A1C-46D4-8802-7AC34EB6E2E6}" type="slidenum">
              <a:rPr lang="en-AU" smtClean="0"/>
              <a:t>5</a:t>
            </a:fld>
            <a:endParaRPr lang="en-AU"/>
          </a:p>
        </p:txBody>
      </p:sp>
    </p:spTree>
    <p:extLst>
      <p:ext uri="{BB962C8B-B14F-4D97-AF65-F5344CB8AC3E}">
        <p14:creationId xmlns:p14="http://schemas.microsoft.com/office/powerpoint/2010/main" val="198621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https://www.health.harvard.edu/mind-and-mood/yoga-for-anxiety-and-depression </a:t>
            </a:r>
          </a:p>
          <a:p>
            <a:r>
              <a:rPr lang="en-AU" dirty="0"/>
              <a:t>https://blackdoginstitute.org.au/docs/default-source/factsheets/exercise_depression.pdf</a:t>
            </a:r>
          </a:p>
          <a:p>
            <a:r>
              <a:rPr lang="en-AU" dirty="0"/>
              <a:t>https://www.health.harvard.edu/press_releases/regular-exercise-releases-brain-chemicals-key-for-memory-concentration-and-mental-sharpness</a:t>
            </a:r>
          </a:p>
          <a:p>
            <a:endParaRPr lang="en-AU" dirty="0"/>
          </a:p>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6</a:t>
            </a:fld>
            <a:endParaRPr lang="en-AU"/>
          </a:p>
        </p:txBody>
      </p:sp>
    </p:spTree>
    <p:extLst>
      <p:ext uri="{BB962C8B-B14F-4D97-AF65-F5344CB8AC3E}">
        <p14:creationId xmlns:p14="http://schemas.microsoft.com/office/powerpoint/2010/main" val="298360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Solution needs</a:t>
            </a:r>
            <a:r>
              <a:rPr lang="en-AU" baseline="0" dirty="0"/>
              <a:t> to be not too late </a:t>
            </a:r>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7</a:t>
            </a:fld>
            <a:endParaRPr lang="en-AU"/>
          </a:p>
        </p:txBody>
      </p:sp>
    </p:spTree>
    <p:extLst>
      <p:ext uri="{BB962C8B-B14F-4D97-AF65-F5344CB8AC3E}">
        <p14:creationId xmlns:p14="http://schemas.microsoft.com/office/powerpoint/2010/main" val="289792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Influence of technology</a:t>
            </a:r>
            <a:r>
              <a:rPr lang="en-AU" baseline="0" dirty="0"/>
              <a:t> – emails – no breaks – always take home and at the mercy </a:t>
            </a:r>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8</a:t>
            </a:fld>
            <a:endParaRPr lang="en-AU"/>
          </a:p>
        </p:txBody>
      </p:sp>
    </p:spTree>
    <p:extLst>
      <p:ext uri="{BB962C8B-B14F-4D97-AF65-F5344CB8AC3E}">
        <p14:creationId xmlns:p14="http://schemas.microsoft.com/office/powerpoint/2010/main" val="148992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586C4B-4A1C-46D4-8802-7AC34EB6E2E6}" type="slidenum">
              <a:rPr lang="en-AU" smtClean="0"/>
              <a:t>9</a:t>
            </a:fld>
            <a:endParaRPr lang="en-AU"/>
          </a:p>
        </p:txBody>
      </p:sp>
    </p:spTree>
    <p:extLst>
      <p:ext uri="{BB962C8B-B14F-4D97-AF65-F5344CB8AC3E}">
        <p14:creationId xmlns:p14="http://schemas.microsoft.com/office/powerpoint/2010/main" val="4226813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16325" y="1891611"/>
            <a:ext cx="4467437" cy="4441455"/>
          </a:xfrm>
          <a:prstGeom prst="rect">
            <a:avLst/>
          </a:prstGeom>
        </p:spPr>
      </p:pic>
      <p:sp>
        <p:nvSpPr>
          <p:cNvPr id="2" name="Title 1"/>
          <p:cNvSpPr>
            <a:spLocks noGrp="1"/>
          </p:cNvSpPr>
          <p:nvPr>
            <p:ph type="ctrTitle"/>
          </p:nvPr>
        </p:nvSpPr>
        <p:spPr>
          <a:xfrm>
            <a:off x="360000" y="363600"/>
            <a:ext cx="8200800" cy="1082076"/>
          </a:xfrm>
        </p:spPr>
        <p:txBody>
          <a:bodyPr anchor="b" anchorCtr="0">
            <a:normAutofit/>
          </a:bodyPr>
          <a:lstStyle>
            <a:lvl1pPr algn="l">
              <a:defRPr sz="4000"/>
            </a:lvl1pPr>
          </a:lstStyle>
          <a:p>
            <a:r>
              <a:rPr lang="en-US" dirty="0"/>
              <a:t>Click to edit Master title style</a:t>
            </a:r>
          </a:p>
        </p:txBody>
      </p:sp>
      <p:sp>
        <p:nvSpPr>
          <p:cNvPr id="11" name="Text Placeholder 10"/>
          <p:cNvSpPr>
            <a:spLocks noGrp="1"/>
          </p:cNvSpPr>
          <p:nvPr>
            <p:ph type="body" sz="quarter" idx="10" hasCustomPrompt="1"/>
          </p:nvPr>
        </p:nvSpPr>
        <p:spPr>
          <a:xfrm>
            <a:off x="424800" y="5964702"/>
            <a:ext cx="4580587" cy="464673"/>
          </a:xfrm>
        </p:spPr>
        <p:txBody>
          <a:bodyPr anchor="b" anchorCtr="0"/>
          <a:lstStyle>
            <a:lvl1pPr marL="0" indent="0">
              <a:buFontTx/>
              <a:buNone/>
              <a:defRPr baseline="0"/>
            </a:lvl1pPr>
          </a:lstStyle>
          <a:p>
            <a:pPr lvl="0"/>
            <a:r>
              <a:rPr lang="en-US" dirty="0" err="1"/>
              <a:t>Firstname</a:t>
            </a:r>
            <a:r>
              <a:rPr lang="en-US" dirty="0"/>
              <a:t> </a:t>
            </a:r>
            <a:r>
              <a:rPr lang="en-US" dirty="0" err="1"/>
              <a:t>Lastname</a:t>
            </a:r>
            <a:endParaRPr lang="en-US" dirty="0"/>
          </a:p>
        </p:txBody>
      </p:sp>
      <p:sp>
        <p:nvSpPr>
          <p:cNvPr id="3" name="Subtitle 2"/>
          <p:cNvSpPr>
            <a:spLocks noGrp="1"/>
          </p:cNvSpPr>
          <p:nvPr>
            <p:ph type="subTitle" idx="1"/>
          </p:nvPr>
        </p:nvSpPr>
        <p:spPr>
          <a:xfrm>
            <a:off x="360000" y="1688400"/>
            <a:ext cx="8200800" cy="660473"/>
          </a:xfrm>
        </p:spPr>
        <p:txBody>
          <a:bodyPr/>
          <a:lstStyle>
            <a:lvl1pPr marL="0" indent="0" algn="l">
              <a:buNone/>
              <a:defRPr sz="3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4" name="Group 3"/>
          <p:cNvGrpSpPr/>
          <p:nvPr userDrawn="1"/>
        </p:nvGrpSpPr>
        <p:grpSpPr>
          <a:xfrm>
            <a:off x="6068568" y="637032"/>
            <a:ext cx="6123432" cy="6220968"/>
            <a:chOff x="6068568" y="637032"/>
            <a:chExt cx="6123432" cy="6220968"/>
          </a:xfrm>
        </p:grpSpPr>
        <p:pic>
          <p:nvPicPr>
            <p:cNvPr id="47" name="Picture 4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68568" y="637032"/>
              <a:ext cx="6123432" cy="6220968"/>
            </a:xfrm>
            <a:prstGeom prst="rect">
              <a:avLst/>
            </a:prstGeom>
          </p:spPr>
        </p:pic>
        <p:pic>
          <p:nvPicPr>
            <p:cNvPr id="8" name="Picture 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133968" y="2786570"/>
              <a:ext cx="1383957" cy="1466336"/>
            </a:xfrm>
            <a:prstGeom prst="rect">
              <a:avLst/>
            </a:prstGeom>
          </p:spPr>
        </p:pic>
      </p:gr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011600" y="371473"/>
            <a:ext cx="1804416" cy="709677"/>
          </a:xfrm>
          <a:prstGeom prst="rect">
            <a:avLst/>
          </a:prstGeom>
        </p:spPr>
      </p:pic>
    </p:spTree>
    <p:extLst>
      <p:ext uri="{BB962C8B-B14F-4D97-AF65-F5344CB8AC3E}">
        <p14:creationId xmlns:p14="http://schemas.microsoft.com/office/powerpoint/2010/main" val="72132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25625"/>
            <a:ext cx="5659800" cy="4351338"/>
          </a:xfrm>
        </p:spPr>
        <p:txBody>
          <a:bodyPr/>
          <a:lstStyle>
            <a:lvl1pPr marL="360000" indent="-360000">
              <a:defRPr/>
            </a:lvl1pPr>
            <a:lvl4pPr marL="1728000" indent="-360000">
              <a:buSzPct val="80000"/>
              <a:buFont typeface="Arial" charset="0"/>
              <a:buChar char="•"/>
              <a:defRPr/>
            </a:lvl4pPr>
            <a:lvl5pPr marL="2181600" indent="-360000">
              <a:buSzPct val="80000"/>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643000" cy="4351338"/>
          </a:xfrm>
        </p:spPr>
        <p:txBody>
          <a:bodyPr/>
          <a:lstStyle>
            <a:lvl4pPr marL="1728000" indent="-360000">
              <a:buSzPct val="80000"/>
              <a:buFont typeface="Arial" charset="0"/>
              <a:buChar char="•"/>
              <a:defRPr/>
            </a:lvl4pPr>
            <a:lvl5pPr marL="2181600" indent="-360000">
              <a:buSzPct val="80000"/>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flipV="1">
            <a:off x="6076881" y="5414400"/>
            <a:ext cx="6115119" cy="1437588"/>
          </a:xfrm>
          <a:prstGeom prst="line">
            <a:avLst/>
          </a:prstGeom>
          <a:ln>
            <a:solidFill>
              <a:srgbClr val="FF461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5080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reeform 5"/>
          <p:cNvSpPr/>
          <p:nvPr userDrawn="1"/>
        </p:nvSpPr>
        <p:spPr>
          <a:xfrm>
            <a:off x="10955678" y="3071425"/>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a:off x="9719358" y="4526995"/>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C5C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0955679" y="5402430"/>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FF4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26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87051" y="1894044"/>
            <a:ext cx="6242304" cy="4160459"/>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79880" y="637032"/>
            <a:ext cx="6120433" cy="6220967"/>
          </a:xfrm>
          <a:prstGeom prst="rect">
            <a:avLst/>
          </a:prstGeom>
        </p:spPr>
      </p:pic>
      <p:sp>
        <p:nvSpPr>
          <p:cNvPr id="7" name="Title 1"/>
          <p:cNvSpPr>
            <a:spLocks noGrp="1"/>
          </p:cNvSpPr>
          <p:nvPr>
            <p:ph type="ctrTitle"/>
          </p:nvPr>
        </p:nvSpPr>
        <p:spPr>
          <a:xfrm>
            <a:off x="360000" y="360000"/>
            <a:ext cx="8136001" cy="1118076"/>
          </a:xfrm>
        </p:spPr>
        <p:txBody>
          <a:bodyPr anchor="b" anchorCtr="0">
            <a:normAutofit/>
          </a:bodyPr>
          <a:lstStyle>
            <a:lvl1pPr algn="l">
              <a:defRPr sz="4000"/>
            </a:lvl1pPr>
          </a:lstStyle>
          <a:p>
            <a:r>
              <a:rPr lang="en-US" dirty="0"/>
              <a:t>Click to edit Master title style</a:t>
            </a:r>
          </a:p>
        </p:txBody>
      </p:sp>
      <p:sp>
        <p:nvSpPr>
          <p:cNvPr id="8" name="Subtitle 2"/>
          <p:cNvSpPr>
            <a:spLocks noGrp="1"/>
          </p:cNvSpPr>
          <p:nvPr>
            <p:ph type="subTitle" idx="1"/>
          </p:nvPr>
        </p:nvSpPr>
        <p:spPr>
          <a:xfrm>
            <a:off x="360001" y="1688400"/>
            <a:ext cx="8136000" cy="660473"/>
          </a:xfrm>
        </p:spPr>
        <p:txBody>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10"/>
          <p:cNvSpPr>
            <a:spLocks noGrp="1"/>
          </p:cNvSpPr>
          <p:nvPr>
            <p:ph type="body" sz="quarter" idx="10" hasCustomPrompt="1"/>
          </p:nvPr>
        </p:nvSpPr>
        <p:spPr>
          <a:xfrm>
            <a:off x="360000" y="5550886"/>
            <a:ext cx="4645388" cy="464673"/>
          </a:xfrm>
        </p:spPr>
        <p:txBody>
          <a:bodyPr anchor="b" anchorCtr="0"/>
          <a:lstStyle>
            <a:lvl1pPr marL="0" indent="0">
              <a:buFontTx/>
              <a:buNone/>
              <a:defRPr baseline="0"/>
            </a:lvl1pPr>
          </a:lstStyle>
          <a:p>
            <a:pPr lvl="0"/>
            <a:r>
              <a:rPr lang="en-US" dirty="0" err="1"/>
              <a:t>Firstname</a:t>
            </a:r>
            <a:r>
              <a:rPr lang="en-US" dirty="0"/>
              <a:t> </a:t>
            </a:r>
            <a:r>
              <a:rPr lang="en-US" dirty="0" err="1"/>
              <a:t>Lastname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11600" y="373598"/>
            <a:ext cx="1801368" cy="708478"/>
          </a:xfrm>
          <a:prstGeom prst="rect">
            <a:avLst/>
          </a:prstGeom>
        </p:spPr>
      </p:pic>
    </p:spTree>
    <p:extLst>
      <p:ext uri="{BB962C8B-B14F-4D97-AF65-F5344CB8AC3E}">
        <p14:creationId xmlns:p14="http://schemas.microsoft.com/office/powerpoint/2010/main" val="95957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2128202"/>
            <a:ext cx="11498400" cy="2387600"/>
          </a:xfrm>
        </p:spPr>
        <p:txBody>
          <a:bodyPr anchor="ctr" anchorCtr="0">
            <a:normAutofit/>
          </a:bodyPr>
          <a:lstStyle>
            <a:lvl1pPr algn="ctr">
              <a:defRPr sz="5500"/>
            </a:lvl1pPr>
          </a:lstStyle>
          <a:p>
            <a:r>
              <a:rPr lang="en-US" dirty="0"/>
              <a:t>Click to edit Master style</a:t>
            </a:r>
          </a:p>
        </p:txBody>
      </p:sp>
      <p:cxnSp>
        <p:nvCxnSpPr>
          <p:cNvPr id="5" name="Straight Connector 4"/>
          <p:cNvCxnSpPr/>
          <p:nvPr userDrawn="1"/>
        </p:nvCxnSpPr>
        <p:spPr>
          <a:xfrm flipV="1">
            <a:off x="6076881" y="5414400"/>
            <a:ext cx="6115119" cy="1437588"/>
          </a:xfrm>
          <a:prstGeom prst="line">
            <a:avLst/>
          </a:prstGeom>
          <a:ln>
            <a:solidFill>
              <a:srgbClr val="FF461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0805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156112" cy="1308930"/>
          </a:xfrm>
        </p:spPr>
        <p:txBody>
          <a:bodyPr/>
          <a:lstStyle/>
          <a:p>
            <a:r>
              <a:rPr lang="en-US" dirty="0"/>
              <a:t>Click to edit Master title style</a:t>
            </a:r>
          </a:p>
        </p:txBody>
      </p:sp>
      <p:sp>
        <p:nvSpPr>
          <p:cNvPr id="3" name="Content Placeholder 2"/>
          <p:cNvSpPr>
            <a:spLocks noGrp="1"/>
          </p:cNvSpPr>
          <p:nvPr>
            <p:ph idx="1"/>
          </p:nvPr>
        </p:nvSpPr>
        <p:spPr>
          <a:xfrm>
            <a:off x="360000" y="1825625"/>
            <a:ext cx="8156112" cy="4351338"/>
          </a:xfrm>
        </p:spPr>
        <p:txBody>
          <a:bodyPr/>
          <a:lstStyle>
            <a:lvl3pPr>
              <a:defRPr sz="2400"/>
            </a:lvl3pPr>
            <a:lvl4pPr>
              <a:buSzPct val="80000"/>
              <a:defRPr sz="2400"/>
            </a:lvl4pPr>
            <a:lvl5pPr>
              <a:buSzPct val="80000"/>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16112" y="822960"/>
            <a:ext cx="3675888" cy="6035040"/>
          </a:xfrm>
          <a:prstGeom prst="rect">
            <a:avLst/>
          </a:prstGeom>
        </p:spPr>
      </p:pic>
    </p:spTree>
    <p:extLst>
      <p:ext uri="{BB962C8B-B14F-4D97-AF65-F5344CB8AC3E}">
        <p14:creationId xmlns:p14="http://schemas.microsoft.com/office/powerpoint/2010/main" val="72108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25625"/>
            <a:ext cx="5659800" cy="4351338"/>
          </a:xfrm>
        </p:spPr>
        <p:txBody>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578200" cy="4351338"/>
          </a:xfrm>
        </p:spPr>
        <p:txBody>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6076881" y="5414400"/>
            <a:ext cx="6115119" cy="1437588"/>
          </a:xfrm>
          <a:prstGeom prst="line">
            <a:avLst/>
          </a:prstGeom>
          <a:ln>
            <a:solidFill>
              <a:srgbClr val="FF461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3196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a:t>Click to edit Master title style</a:t>
            </a:r>
          </a:p>
        </p:txBody>
      </p:sp>
      <p:sp>
        <p:nvSpPr>
          <p:cNvPr id="6" name="Freeform 5"/>
          <p:cNvSpPr/>
          <p:nvPr userDrawn="1"/>
        </p:nvSpPr>
        <p:spPr>
          <a:xfrm>
            <a:off x="10955678" y="3071425"/>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a:off x="9719358" y="4526995"/>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C5C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0955679" y="5402430"/>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FF4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26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74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7051" y="1894014"/>
            <a:ext cx="6242304" cy="416052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9880" y="637032"/>
            <a:ext cx="6120433" cy="6220967"/>
          </a:xfrm>
          <a:prstGeom prst="rect">
            <a:avLst/>
          </a:prstGeom>
        </p:spPr>
      </p:pic>
      <p:sp>
        <p:nvSpPr>
          <p:cNvPr id="7" name="Title 1"/>
          <p:cNvSpPr>
            <a:spLocks noGrp="1"/>
          </p:cNvSpPr>
          <p:nvPr>
            <p:ph type="ctrTitle"/>
          </p:nvPr>
        </p:nvSpPr>
        <p:spPr>
          <a:xfrm>
            <a:off x="360000" y="360000"/>
            <a:ext cx="8136001" cy="1118076"/>
          </a:xfrm>
        </p:spPr>
        <p:txBody>
          <a:bodyPr anchor="b" anchorCtr="0">
            <a:normAutofit/>
          </a:bodyPr>
          <a:lstStyle>
            <a:lvl1pPr algn="l">
              <a:defRPr sz="4000"/>
            </a:lvl1pPr>
          </a:lstStyle>
          <a:p>
            <a:r>
              <a:rPr lang="en-US" dirty="0"/>
              <a:t>Click to edit Master title style</a:t>
            </a:r>
          </a:p>
        </p:txBody>
      </p:sp>
      <p:sp>
        <p:nvSpPr>
          <p:cNvPr id="8" name="Subtitle 2"/>
          <p:cNvSpPr>
            <a:spLocks noGrp="1"/>
          </p:cNvSpPr>
          <p:nvPr>
            <p:ph type="subTitle" idx="1"/>
          </p:nvPr>
        </p:nvSpPr>
        <p:spPr>
          <a:xfrm>
            <a:off x="360001" y="1688400"/>
            <a:ext cx="8136000" cy="660473"/>
          </a:xfrm>
        </p:spPr>
        <p:txBody>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10"/>
          <p:cNvSpPr>
            <a:spLocks noGrp="1"/>
          </p:cNvSpPr>
          <p:nvPr>
            <p:ph type="body" sz="quarter" idx="10" hasCustomPrompt="1"/>
          </p:nvPr>
        </p:nvSpPr>
        <p:spPr>
          <a:xfrm>
            <a:off x="360000" y="5550886"/>
            <a:ext cx="4645388" cy="464673"/>
          </a:xfrm>
        </p:spPr>
        <p:txBody>
          <a:bodyPr anchor="b" anchorCtr="0"/>
          <a:lstStyle>
            <a:lvl1pPr marL="0" indent="0">
              <a:buFontTx/>
              <a:buNone/>
              <a:defRPr baseline="0"/>
            </a:lvl1pPr>
          </a:lstStyle>
          <a:p>
            <a:pPr lvl="0"/>
            <a:r>
              <a:rPr lang="en-US" dirty="0" err="1"/>
              <a:t>Firstname</a:t>
            </a:r>
            <a:r>
              <a:rPr lang="en-US" dirty="0"/>
              <a:t> </a:t>
            </a:r>
            <a:r>
              <a:rPr lang="en-US" dirty="0" err="1"/>
              <a:t>Lastname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11600" y="365125"/>
            <a:ext cx="1801368" cy="725424"/>
          </a:xfrm>
          <a:prstGeom prst="rect">
            <a:avLst/>
          </a:prstGeom>
        </p:spPr>
      </p:pic>
    </p:spTree>
    <p:extLst>
      <p:ext uri="{BB962C8B-B14F-4D97-AF65-F5344CB8AC3E}">
        <p14:creationId xmlns:p14="http://schemas.microsoft.com/office/powerpoint/2010/main" val="111425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p:cNvCxnSpPr/>
          <p:nvPr userDrawn="1"/>
        </p:nvCxnSpPr>
        <p:spPr>
          <a:xfrm flipV="1">
            <a:off x="6076881" y="5414400"/>
            <a:ext cx="6115119" cy="1437588"/>
          </a:xfrm>
          <a:prstGeom prst="line">
            <a:avLst/>
          </a:prstGeom>
          <a:ln>
            <a:solidFill>
              <a:srgbClr val="FF461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605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60000" y="2122488"/>
            <a:ext cx="11412000" cy="2749550"/>
          </a:xfrm>
        </p:spPr>
        <p:txBody>
          <a:bodyPr anchor="ctr" anchorCtr="0">
            <a:normAutofit/>
          </a:bodyPr>
          <a:lstStyle>
            <a:lvl1pPr marL="228600" indent="-228600" algn="ctr">
              <a:buFontTx/>
              <a:buNone/>
              <a:tabLst>
                <a:tab pos="842963" algn="l"/>
              </a:tabLst>
              <a:defRPr sz="5500" baseline="0"/>
            </a:lvl1pPr>
          </a:lstStyle>
          <a:p>
            <a:r>
              <a:rPr lang="en-US" dirty="0"/>
              <a:t>Click to edit Master style</a:t>
            </a:r>
          </a:p>
        </p:txBody>
      </p:sp>
      <p:cxnSp>
        <p:nvCxnSpPr>
          <p:cNvPr id="5" name="Straight Connector 4"/>
          <p:cNvCxnSpPr/>
          <p:nvPr userDrawn="1"/>
        </p:nvCxnSpPr>
        <p:spPr>
          <a:xfrm flipV="1">
            <a:off x="6076881" y="5414400"/>
            <a:ext cx="6115119" cy="1437588"/>
          </a:xfrm>
          <a:prstGeom prst="line">
            <a:avLst/>
          </a:prstGeom>
          <a:ln>
            <a:solidFill>
              <a:srgbClr val="FF461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65181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156112" cy="1308930"/>
          </a:xfrm>
        </p:spPr>
        <p:txBody>
          <a:bodyPr/>
          <a:lstStyle/>
          <a:p>
            <a:r>
              <a:rPr lang="en-US" dirty="0"/>
              <a:t>Click to edit Master title style</a:t>
            </a:r>
          </a:p>
        </p:txBody>
      </p:sp>
      <p:sp>
        <p:nvSpPr>
          <p:cNvPr id="3" name="Content Placeholder 2"/>
          <p:cNvSpPr>
            <a:spLocks noGrp="1"/>
          </p:cNvSpPr>
          <p:nvPr>
            <p:ph idx="1"/>
          </p:nvPr>
        </p:nvSpPr>
        <p:spPr>
          <a:xfrm>
            <a:off x="360000" y="1825625"/>
            <a:ext cx="8156112" cy="4351338"/>
          </a:xfrm>
        </p:spPr>
        <p:txBody>
          <a:bodyPr/>
          <a:lstStyle>
            <a:lvl3pPr>
              <a:defRPr sz="2400"/>
            </a:lvl3pPr>
            <a:lvl4pPr>
              <a:buSzPct val="80000"/>
              <a:defRPr sz="2400"/>
            </a:lvl4pPr>
            <a:lvl5pPr>
              <a:buSzPct val="80000"/>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6112" y="822960"/>
            <a:ext cx="3675888" cy="6035040"/>
          </a:xfrm>
          <a:prstGeom prst="rect">
            <a:avLst/>
          </a:prstGeom>
        </p:spPr>
      </p:pic>
    </p:spTree>
    <p:extLst>
      <p:ext uri="{BB962C8B-B14F-4D97-AF65-F5344CB8AC3E}">
        <p14:creationId xmlns:p14="http://schemas.microsoft.com/office/powerpoint/2010/main" val="335214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25625"/>
            <a:ext cx="5659800" cy="4351338"/>
          </a:xfrm>
        </p:spPr>
        <p:txBody>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578200" cy="4351338"/>
          </a:xfrm>
        </p:spPr>
        <p:txBody>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6076881" y="5414400"/>
            <a:ext cx="6115119" cy="1437588"/>
          </a:xfrm>
          <a:prstGeom prst="line">
            <a:avLst/>
          </a:prstGeom>
          <a:ln>
            <a:solidFill>
              <a:srgbClr val="FF461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347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a:t>Click to edit Master title style</a:t>
            </a:r>
          </a:p>
        </p:txBody>
      </p:sp>
      <p:sp>
        <p:nvSpPr>
          <p:cNvPr id="6" name="Freeform 5"/>
          <p:cNvSpPr/>
          <p:nvPr userDrawn="1"/>
        </p:nvSpPr>
        <p:spPr>
          <a:xfrm>
            <a:off x="10955678" y="3071425"/>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Freeform 6"/>
          <p:cNvSpPr/>
          <p:nvPr userDrawn="1"/>
        </p:nvSpPr>
        <p:spPr>
          <a:xfrm>
            <a:off x="9719358" y="4526995"/>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C5C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userDrawn="1"/>
        </p:nvSpPr>
        <p:spPr>
          <a:xfrm>
            <a:off x="10955679" y="5402430"/>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FF4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4569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3600"/>
            <a:ext cx="8156112" cy="1337065"/>
          </a:xfrm>
        </p:spPr>
        <p:txBody>
          <a:bodyPr/>
          <a:lstStyle/>
          <a:p>
            <a:r>
              <a:rPr lang="en-US" dirty="0"/>
              <a:t>Click to edit Master title style</a:t>
            </a:r>
          </a:p>
        </p:txBody>
      </p:sp>
      <p:sp>
        <p:nvSpPr>
          <p:cNvPr id="3" name="Content Placeholder 2"/>
          <p:cNvSpPr>
            <a:spLocks noGrp="1"/>
          </p:cNvSpPr>
          <p:nvPr>
            <p:ph idx="1"/>
          </p:nvPr>
        </p:nvSpPr>
        <p:spPr>
          <a:xfrm>
            <a:off x="360000" y="1825625"/>
            <a:ext cx="8156112" cy="4351338"/>
          </a:xfrm>
        </p:spPr>
        <p:txBody>
          <a:bodyPr/>
          <a:lstStyle>
            <a:lvl3pPr marL="1274400" indent="-360000">
              <a:buSzPct val="100000"/>
              <a:buFont typeface=".AppleSystemUIFont" charset="-120"/>
              <a:buChar char="–"/>
              <a:defRPr/>
            </a:lvl3pPr>
            <a:lvl4pPr marL="1728000" indent="-360000">
              <a:buFont typeface="Arial" charset="0"/>
              <a:buChar char="•"/>
              <a:defRPr/>
            </a:lvl4pPr>
            <a:lvl5pPr marL="2181600" indent="-360000">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16112" y="822960"/>
            <a:ext cx="3675888" cy="6035040"/>
          </a:xfrm>
          <a:prstGeom prst="rect">
            <a:avLst/>
          </a:prstGeom>
        </p:spPr>
      </p:pic>
    </p:spTree>
    <p:extLst>
      <p:ext uri="{BB962C8B-B14F-4D97-AF65-F5344CB8AC3E}">
        <p14:creationId xmlns:p14="http://schemas.microsoft.com/office/powerpoint/2010/main" val="80012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0000" y="1825625"/>
            <a:ext cx="5659800" cy="4351338"/>
          </a:xfrm>
        </p:spPr>
        <p:txBody>
          <a:bodyPr/>
          <a:lstStyle>
            <a:lvl3pPr marL="1274400" indent="-360000">
              <a:buFont typeface=".AppleSystemUIFont" charset="-120"/>
              <a:buChar char="–"/>
              <a:defRPr sz="2400"/>
            </a:lvl3pPr>
            <a:lvl4pPr marL="1728000" indent="-360000">
              <a:buFont typeface="Arial" charset="0"/>
              <a:buChar char="•"/>
              <a:defRPr sz="2400"/>
            </a:lvl4pPr>
            <a:lvl5pPr marL="2181600" indent="-360000">
              <a:buFont typeface="Arial"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614200" cy="4351338"/>
          </a:xfrm>
        </p:spPr>
        <p:txBody>
          <a:bodyPr/>
          <a:lstStyle>
            <a:lvl3pPr marL="1274400" indent="-360000">
              <a:buFont typeface=".AppleSystemUIFont" charset="-120"/>
              <a:buChar char="–"/>
              <a:defRPr/>
            </a:lvl3pPr>
            <a:lvl4pPr marL="1728000" indent="-360000">
              <a:buFont typeface="Arial" charset="0"/>
              <a:buChar char="•"/>
              <a:defRPr/>
            </a:lvl4pPr>
            <a:lvl5pPr marL="2181600" indent="-360000">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flipV="1">
            <a:off x="6076881" y="5414400"/>
            <a:ext cx="6115119" cy="1437588"/>
          </a:xfrm>
          <a:prstGeom prst="line">
            <a:avLst/>
          </a:prstGeom>
          <a:ln>
            <a:solidFill>
              <a:srgbClr val="FF461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768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801138" cy="1094155"/>
          </a:xfrm>
        </p:spPr>
        <p:txBody>
          <a:bodyPr/>
          <a:lstStyle/>
          <a:p>
            <a:r>
              <a:rPr lang="en-US"/>
              <a:t>Click to edit Master title style</a:t>
            </a:r>
          </a:p>
        </p:txBody>
      </p:sp>
      <p:sp>
        <p:nvSpPr>
          <p:cNvPr id="16" name="Freeform 15"/>
          <p:cNvSpPr/>
          <p:nvPr userDrawn="1"/>
        </p:nvSpPr>
        <p:spPr>
          <a:xfrm>
            <a:off x="10955678" y="3071425"/>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userDrawn="1"/>
        </p:nvSpPr>
        <p:spPr>
          <a:xfrm>
            <a:off x="9719358" y="4526995"/>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C5C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10955679" y="5402430"/>
            <a:ext cx="1236321" cy="1455570"/>
          </a:xfrm>
          <a:custGeom>
            <a:avLst/>
            <a:gdLst>
              <a:gd name="connsiteX0" fmla="*/ 0 w 1189892"/>
              <a:gd name="connsiteY0" fmla="*/ 281353 h 1436077"/>
              <a:gd name="connsiteX1" fmla="*/ 0 w 1189892"/>
              <a:gd name="connsiteY1" fmla="*/ 1436077 h 1436077"/>
              <a:gd name="connsiteX2" fmla="*/ 1189892 w 1189892"/>
              <a:gd name="connsiteY2" fmla="*/ 1148861 h 1436077"/>
              <a:gd name="connsiteX3" fmla="*/ 1189892 w 1189892"/>
              <a:gd name="connsiteY3" fmla="*/ 0 h 1436077"/>
              <a:gd name="connsiteX4" fmla="*/ 0 w 1189892"/>
              <a:gd name="connsiteY4" fmla="*/ 281353 h 143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2" h="1436077">
                <a:moveTo>
                  <a:pt x="0" y="281353"/>
                </a:moveTo>
                <a:lnTo>
                  <a:pt x="0" y="1436077"/>
                </a:lnTo>
                <a:lnTo>
                  <a:pt x="1189892" y="1148861"/>
                </a:lnTo>
                <a:lnTo>
                  <a:pt x="1189892" y="0"/>
                </a:lnTo>
                <a:lnTo>
                  <a:pt x="0" y="281353"/>
                </a:lnTo>
                <a:close/>
              </a:path>
            </a:pathLst>
          </a:custGeom>
          <a:solidFill>
            <a:srgbClr val="FF4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31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74638"/>
            <a:ext cx="10363200" cy="1143000"/>
          </a:xfrm>
        </p:spPr>
        <p:txBody>
          <a:bodyPr>
            <a:normAutofit/>
          </a:bodyPr>
          <a:lstStyle>
            <a:lvl1pPr algn="l">
              <a:defRPr sz="2400">
                <a:solidFill>
                  <a:srgbClr val="DC582A"/>
                </a:solidFill>
                <a:latin typeface="Arial"/>
                <a:cs typeface="Arial"/>
              </a:defRPr>
            </a:lvl1pPr>
          </a:lstStyle>
          <a:p>
            <a:r>
              <a:rPr lang="en-AU" dirty="0"/>
              <a:t>Page heading goes here</a:t>
            </a:r>
          </a:p>
        </p:txBody>
      </p:sp>
      <p:sp>
        <p:nvSpPr>
          <p:cNvPr id="3" name="Content Placeholder 2"/>
          <p:cNvSpPr>
            <a:spLocks noGrp="1"/>
          </p:cNvSpPr>
          <p:nvPr>
            <p:ph idx="1" hasCustomPrompt="1"/>
          </p:nvPr>
        </p:nvSpPr>
        <p:spPr>
          <a:xfrm>
            <a:off x="873980" y="1600201"/>
            <a:ext cx="5933221" cy="4525963"/>
          </a:xfrm>
        </p:spPr>
        <p:txBody>
          <a:bodyPr>
            <a:normAutofit/>
          </a:bodyPr>
          <a:lstStyle>
            <a:lvl1pPr marL="342000" indent="-342000">
              <a:lnSpc>
                <a:spcPts val="3000"/>
              </a:lnSpc>
              <a:spcBef>
                <a:spcPts val="500"/>
              </a:spcBef>
              <a:spcAft>
                <a:spcPts val="500"/>
              </a:spcAft>
              <a:buClr>
                <a:srgbClr val="DC582A"/>
              </a:buClr>
              <a:buFont typeface="Wingdings" charset="2"/>
              <a:buChar char="§"/>
              <a:defRPr sz="2000">
                <a:solidFill>
                  <a:schemeClr val="tx1">
                    <a:lumMod val="65000"/>
                    <a:lumOff val="35000"/>
                  </a:schemeClr>
                </a:solidFill>
                <a:latin typeface="Arial"/>
                <a:cs typeface="Arial"/>
              </a:defRPr>
            </a:lvl1pPr>
          </a:lstStyle>
          <a:p>
            <a:pPr lvl="0"/>
            <a:r>
              <a:rPr lang="en-AU" dirty="0"/>
              <a:t>Bullet text to go here.</a:t>
            </a:r>
          </a:p>
        </p:txBody>
      </p:sp>
      <p:sp>
        <p:nvSpPr>
          <p:cNvPr id="5" name="Footer Placeholder 4"/>
          <p:cNvSpPr>
            <a:spLocks noGrp="1"/>
          </p:cNvSpPr>
          <p:nvPr>
            <p:ph type="ftr" sz="quarter" idx="11"/>
          </p:nvPr>
        </p:nvSpPr>
        <p:spPr>
          <a:xfrm>
            <a:off x="873980" y="6294444"/>
            <a:ext cx="3860800" cy="365125"/>
          </a:xfrm>
          <a:prstGeom prst="rect">
            <a:avLst/>
          </a:prstGeom>
        </p:spPr>
        <p:txBody>
          <a:bodyPr/>
          <a:lstStyle>
            <a:lvl1pPr algn="l">
              <a:defRPr sz="1300">
                <a:solidFill>
                  <a:schemeClr val="bg1"/>
                </a:solidFill>
                <a:latin typeface="Arial"/>
                <a:cs typeface="Arial"/>
              </a:defRPr>
            </a:lvl1pPr>
          </a:lstStyle>
          <a:p>
            <a:r>
              <a:rPr lang="en-US"/>
              <a:t>Title of Presentation Here</a:t>
            </a:r>
            <a:endParaRPr lang="en-US" dirty="0"/>
          </a:p>
        </p:txBody>
      </p:sp>
      <p:sp>
        <p:nvSpPr>
          <p:cNvPr id="7" name="Picture Placeholder 2"/>
          <p:cNvSpPr>
            <a:spLocks noGrp="1"/>
          </p:cNvSpPr>
          <p:nvPr>
            <p:ph type="pic" idx="13"/>
          </p:nvPr>
        </p:nvSpPr>
        <p:spPr>
          <a:xfrm>
            <a:off x="7213600" y="1676400"/>
            <a:ext cx="40640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56335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5800" y="1555576"/>
            <a:ext cx="6837355" cy="4557057"/>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9" y="0"/>
            <a:ext cx="12182890" cy="6857999"/>
          </a:xfrm>
          <a:prstGeom prst="rect">
            <a:avLst/>
          </a:prstGeom>
        </p:spPr>
      </p:pic>
      <p:sp>
        <p:nvSpPr>
          <p:cNvPr id="6" name="Subtitle 2"/>
          <p:cNvSpPr>
            <a:spLocks noGrp="1"/>
          </p:cNvSpPr>
          <p:nvPr>
            <p:ph type="subTitle" idx="1"/>
          </p:nvPr>
        </p:nvSpPr>
        <p:spPr>
          <a:xfrm>
            <a:off x="360000" y="1688400"/>
            <a:ext cx="8150401" cy="660473"/>
          </a:xfrm>
        </p:spPr>
        <p:txBody>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10"/>
          <p:cNvSpPr>
            <a:spLocks noGrp="1"/>
          </p:cNvSpPr>
          <p:nvPr>
            <p:ph type="body" sz="quarter" idx="10" hasCustomPrompt="1"/>
          </p:nvPr>
        </p:nvSpPr>
        <p:spPr>
          <a:xfrm>
            <a:off x="359999" y="5964702"/>
            <a:ext cx="4645389" cy="464673"/>
          </a:xfrm>
        </p:spPr>
        <p:txBody>
          <a:bodyPr anchor="b" anchorCtr="0"/>
          <a:lstStyle>
            <a:lvl1pPr marL="0" indent="0">
              <a:buFontTx/>
              <a:buNone/>
              <a:defRPr baseline="0"/>
            </a:lvl1pPr>
          </a:lstStyle>
          <a:p>
            <a:pPr lvl="0"/>
            <a:r>
              <a:rPr lang="en-US" dirty="0" err="1"/>
              <a:t>Firstname</a:t>
            </a:r>
            <a:r>
              <a:rPr lang="en-US" dirty="0"/>
              <a:t> </a:t>
            </a:r>
            <a:r>
              <a:rPr lang="en-US" dirty="0" err="1"/>
              <a:t>Lastname</a:t>
            </a:r>
            <a:endParaRPr lang="en-US" dirty="0"/>
          </a:p>
        </p:txBody>
      </p:sp>
      <p:sp>
        <p:nvSpPr>
          <p:cNvPr id="8" name="Title 7"/>
          <p:cNvSpPr>
            <a:spLocks noGrp="1"/>
          </p:cNvSpPr>
          <p:nvPr>
            <p:ph type="title"/>
          </p:nvPr>
        </p:nvSpPr>
        <p:spPr>
          <a:xfrm>
            <a:off x="359999" y="360000"/>
            <a:ext cx="8150401" cy="1090550"/>
          </a:xfrm>
        </p:spPr>
        <p:txBody>
          <a:bodyPr anchor="b" anchorCtr="0"/>
          <a:lstStyle/>
          <a:p>
            <a:r>
              <a:rPr lang="en-US" dirty="0"/>
              <a:t>Click to edit Master title style</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11600" y="372999"/>
            <a:ext cx="1804416" cy="709677"/>
          </a:xfrm>
          <a:prstGeom prst="rect">
            <a:avLst/>
          </a:prstGeom>
        </p:spPr>
      </p:pic>
    </p:spTree>
    <p:extLst>
      <p:ext uri="{BB962C8B-B14F-4D97-AF65-F5344CB8AC3E}">
        <p14:creationId xmlns:p14="http://schemas.microsoft.com/office/powerpoint/2010/main" val="137938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9600" y="2122488"/>
            <a:ext cx="11318400" cy="2749550"/>
          </a:xfrm>
        </p:spPr>
        <p:txBody>
          <a:bodyPr anchor="ctr">
            <a:normAutofit/>
          </a:bodyPr>
          <a:lstStyle>
            <a:lvl1pPr algn="ctr">
              <a:defRPr sz="5500"/>
            </a:lvl1pPr>
          </a:lstStyle>
          <a:p>
            <a:r>
              <a:rPr lang="en-US" dirty="0"/>
              <a:t>Click to edit Master title style</a:t>
            </a:r>
          </a:p>
        </p:txBody>
      </p:sp>
      <p:cxnSp>
        <p:nvCxnSpPr>
          <p:cNvPr id="5" name="Straight Connector 4"/>
          <p:cNvCxnSpPr/>
          <p:nvPr userDrawn="1"/>
        </p:nvCxnSpPr>
        <p:spPr>
          <a:xfrm flipV="1">
            <a:off x="6076881" y="5414400"/>
            <a:ext cx="6115119" cy="1437588"/>
          </a:xfrm>
          <a:prstGeom prst="line">
            <a:avLst/>
          </a:prstGeom>
          <a:ln>
            <a:solidFill>
              <a:srgbClr val="FF461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3216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156112" cy="1233382"/>
          </a:xfrm>
        </p:spPr>
        <p:txBody>
          <a:bodyPr/>
          <a:lstStyle/>
          <a:p>
            <a:r>
              <a:rPr lang="en-US" dirty="0"/>
              <a:t>Click to edit Master title style</a:t>
            </a:r>
          </a:p>
        </p:txBody>
      </p:sp>
      <p:sp>
        <p:nvSpPr>
          <p:cNvPr id="3" name="Content Placeholder 2"/>
          <p:cNvSpPr>
            <a:spLocks noGrp="1"/>
          </p:cNvSpPr>
          <p:nvPr>
            <p:ph idx="1" hasCustomPrompt="1"/>
          </p:nvPr>
        </p:nvSpPr>
        <p:spPr>
          <a:xfrm>
            <a:off x="360000" y="1825625"/>
            <a:ext cx="8156112" cy="4351338"/>
          </a:xfrm>
        </p:spPr>
        <p:txBody>
          <a:bodyPr/>
          <a:lstStyle>
            <a:lvl1pPr>
              <a:spcAft>
                <a:spcPts val="1200"/>
              </a:spcAft>
              <a:defRPr/>
            </a:lvl1pPr>
            <a:lvl2pPr>
              <a:spcAft>
                <a:spcPts val="1200"/>
              </a:spcAft>
              <a:defRPr/>
            </a:lvl2pPr>
            <a:lvl3pPr>
              <a:spcAft>
                <a:spcPts val="1200"/>
              </a:spcAft>
              <a:defRPr/>
            </a:lvl3pPr>
            <a:lvl4pPr marL="1728000" indent="-360000">
              <a:spcAft>
                <a:spcPts val="1200"/>
              </a:spcAft>
              <a:buFont typeface="Arial" charset="0"/>
              <a:buChar char="•"/>
              <a:defRPr/>
            </a:lvl4pPr>
            <a:lvl5pPr marL="2181600" indent="-360000">
              <a:spcAft>
                <a:spcPts val="1200"/>
              </a:spcAft>
              <a:buFont typeface="Arial"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16112" y="822960"/>
            <a:ext cx="3675888" cy="6035040"/>
          </a:xfrm>
          <a:prstGeom prst="rect">
            <a:avLst/>
          </a:prstGeom>
        </p:spPr>
      </p:pic>
    </p:spTree>
    <p:extLst>
      <p:ext uri="{BB962C8B-B14F-4D97-AF65-F5344CB8AC3E}">
        <p14:creationId xmlns:p14="http://schemas.microsoft.com/office/powerpoint/2010/main" val="18240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3600"/>
            <a:ext cx="8829938" cy="1337065"/>
          </a:xfrm>
          <a:prstGeom prst="rect">
            <a:avLst/>
          </a:prstGeom>
        </p:spPr>
        <p:txBody>
          <a:bodyPr vert="horz" lIns="0" tIns="0" rIns="0" bIns="0" rtlCol="0" anchor="t" anchorCtr="0">
            <a:normAutofit/>
          </a:bodyPr>
          <a:lstStyle/>
          <a:p>
            <a:r>
              <a:rPr lang="en-US" dirty="0"/>
              <a:t>Click to edit Master </a:t>
            </a:r>
            <a:r>
              <a:rPr lang="en-US"/>
              <a:t>title style</a:t>
            </a:r>
            <a:endParaRPr lang="en-US" dirty="0"/>
          </a:p>
        </p:txBody>
      </p:sp>
      <p:sp>
        <p:nvSpPr>
          <p:cNvPr id="3" name="Text Placeholder 2"/>
          <p:cNvSpPr>
            <a:spLocks noGrp="1"/>
          </p:cNvSpPr>
          <p:nvPr>
            <p:ph type="body" idx="1"/>
          </p:nvPr>
        </p:nvSpPr>
        <p:spPr>
          <a:xfrm>
            <a:off x="360000" y="1825625"/>
            <a:ext cx="114120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011600" y="371473"/>
            <a:ext cx="1804416" cy="709677"/>
          </a:xfrm>
          <a:prstGeom prst="rect">
            <a:avLst/>
          </a:prstGeom>
        </p:spPr>
      </p:pic>
    </p:spTree>
    <p:extLst>
      <p:ext uri="{BB962C8B-B14F-4D97-AF65-F5344CB8AC3E}">
        <p14:creationId xmlns:p14="http://schemas.microsoft.com/office/powerpoint/2010/main" val="97060790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9" r:id="rId5"/>
    <p:sldLayoutId id="2147483671" r:id="rId6"/>
  </p:sldLayoutIdLst>
  <p:txStyles>
    <p:titleStyle>
      <a:lvl1pPr algn="l" defTabSz="914400" rtl="0" eaLnBrk="1" latinLnBrk="0" hangingPunct="1">
        <a:lnSpc>
          <a:spcPct val="90000"/>
        </a:lnSpc>
        <a:spcBef>
          <a:spcPct val="0"/>
        </a:spcBef>
        <a:buNone/>
        <a:defRPr sz="4000" i="0" kern="1200" baseline="0">
          <a:solidFill>
            <a:schemeClr val="tx2"/>
          </a:solidFill>
          <a:latin typeface="+mn-lt"/>
          <a:ea typeface="+mj-ea"/>
          <a:cs typeface="+mj-cs"/>
        </a:defRPr>
      </a:lvl1pPr>
    </p:titleStyle>
    <p:bodyStyle>
      <a:lvl1pPr marL="360000" indent="-360000" algn="l" defTabSz="914400" rtl="0" eaLnBrk="1" latinLnBrk="0" hangingPunct="1">
        <a:lnSpc>
          <a:spcPct val="90000"/>
        </a:lnSpc>
        <a:spcBef>
          <a:spcPts val="1000"/>
        </a:spcBef>
        <a:spcAft>
          <a:spcPts val="1200"/>
        </a:spcAft>
        <a:buSzPct val="80000"/>
        <a:buFontTx/>
        <a:buBlip>
          <a:blip r:embed="rId9"/>
        </a:buBlip>
        <a:defRPr sz="2800" kern="1200" baseline="0">
          <a:solidFill>
            <a:schemeClr val="tx2"/>
          </a:solidFill>
          <a:latin typeface="+mn-lt"/>
          <a:ea typeface="+mn-ea"/>
          <a:cs typeface="+mn-cs"/>
        </a:defRPr>
      </a:lvl1pPr>
      <a:lvl2pPr marL="813600" indent="-360000" algn="l" defTabSz="914400" rtl="0" eaLnBrk="1" latinLnBrk="0" hangingPunct="1">
        <a:lnSpc>
          <a:spcPct val="90000"/>
        </a:lnSpc>
        <a:spcBef>
          <a:spcPts val="500"/>
        </a:spcBef>
        <a:spcAft>
          <a:spcPts val="1200"/>
        </a:spcAft>
        <a:buSzPct val="70000"/>
        <a:buFontTx/>
        <a:buBlip>
          <a:blip r:embed="rId10"/>
        </a:buBlip>
        <a:defRPr sz="2400" kern="1200" baseline="0">
          <a:solidFill>
            <a:schemeClr val="tx2"/>
          </a:solidFill>
          <a:latin typeface="+mn-lt"/>
          <a:ea typeface="+mn-ea"/>
          <a:cs typeface="+mn-cs"/>
        </a:defRPr>
      </a:lvl2pPr>
      <a:lvl3pPr marL="1274400" indent="-360000" algn="l" defTabSz="914400" rtl="0" eaLnBrk="1" latinLnBrk="0" hangingPunct="1">
        <a:lnSpc>
          <a:spcPct val="90000"/>
        </a:lnSpc>
        <a:spcBef>
          <a:spcPts val="500"/>
        </a:spcBef>
        <a:spcAft>
          <a:spcPts val="1200"/>
        </a:spcAft>
        <a:buSzPct val="100000"/>
        <a:buFont typeface=".AppleSystemUIFont" charset="-120"/>
        <a:buChar char="–"/>
        <a:defRPr sz="2400" kern="1200" baseline="0">
          <a:solidFill>
            <a:schemeClr val="tx2"/>
          </a:solidFill>
          <a:latin typeface="+mn-lt"/>
          <a:ea typeface="+mn-ea"/>
          <a:cs typeface="+mn-cs"/>
        </a:defRPr>
      </a:lvl3pPr>
      <a:lvl4pPr marL="1728000" indent="-360000" algn="l" defTabSz="914400" rtl="0" eaLnBrk="1" latinLnBrk="0" hangingPunct="1">
        <a:lnSpc>
          <a:spcPct val="90000"/>
        </a:lnSpc>
        <a:spcBef>
          <a:spcPts val="500"/>
        </a:spcBef>
        <a:spcAft>
          <a:spcPts val="1200"/>
        </a:spcAft>
        <a:buSzPct val="80000"/>
        <a:buFont typeface="Arial" charset="0"/>
        <a:buChar char="•"/>
        <a:defRPr sz="2400" kern="1200" baseline="0">
          <a:solidFill>
            <a:schemeClr val="tx2"/>
          </a:solidFill>
          <a:latin typeface="+mn-lt"/>
          <a:ea typeface="+mn-ea"/>
          <a:cs typeface="+mn-cs"/>
        </a:defRPr>
      </a:lvl4pPr>
      <a:lvl5pPr marL="2181600" indent="-360000" algn="l" defTabSz="914400" rtl="0" eaLnBrk="1" latinLnBrk="0" hangingPunct="1">
        <a:lnSpc>
          <a:spcPct val="90000"/>
        </a:lnSpc>
        <a:spcBef>
          <a:spcPts val="500"/>
        </a:spcBef>
        <a:spcAft>
          <a:spcPts val="1200"/>
        </a:spcAft>
        <a:buSzPct val="80000"/>
        <a:buFont typeface="Arial" charset="0"/>
        <a:buChar char="•"/>
        <a:defRPr sz="24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AEEF">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725120" cy="123338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60000" y="1825625"/>
            <a:ext cx="11457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11600" y="372999"/>
            <a:ext cx="1804416" cy="709677"/>
          </a:xfrm>
          <a:prstGeom prst="rect">
            <a:avLst/>
          </a:prstGeom>
        </p:spPr>
      </p:pic>
    </p:spTree>
    <p:extLst>
      <p:ext uri="{BB962C8B-B14F-4D97-AF65-F5344CB8AC3E}">
        <p14:creationId xmlns:p14="http://schemas.microsoft.com/office/powerpoint/2010/main" val="885134253"/>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63" r:id="rId3"/>
    <p:sldLayoutId id="2147483665" r:id="rId4"/>
    <p:sldLayoutId id="2147483666" r:id="rId5"/>
  </p:sldLayoutIdLst>
  <p:txStyles>
    <p:titleStyle>
      <a:lvl1pPr algn="l" defTabSz="914400" rtl="0" eaLnBrk="1" latinLnBrk="0" hangingPunct="1">
        <a:lnSpc>
          <a:spcPct val="90000"/>
        </a:lnSpc>
        <a:spcBef>
          <a:spcPct val="0"/>
        </a:spcBef>
        <a:buNone/>
        <a:defRPr sz="4000" kern="1200">
          <a:solidFill>
            <a:srgbClr val="FF4612"/>
          </a:solidFill>
          <a:latin typeface="+mj-lt"/>
          <a:ea typeface="+mj-ea"/>
          <a:cs typeface="+mj-cs"/>
        </a:defRPr>
      </a:lvl1pPr>
    </p:titleStyle>
    <p:bodyStyle>
      <a:lvl1pPr marL="360000" indent="-360000" algn="l" defTabSz="914400" rtl="0" eaLnBrk="1" latinLnBrk="0" hangingPunct="1">
        <a:lnSpc>
          <a:spcPct val="90000"/>
        </a:lnSpc>
        <a:spcBef>
          <a:spcPts val="1000"/>
        </a:spcBef>
        <a:spcAft>
          <a:spcPts val="1200"/>
        </a:spcAft>
        <a:buSzPct val="80000"/>
        <a:buFontTx/>
        <a:buBlip>
          <a:blip r:embed="rId8"/>
        </a:buBlip>
        <a:defRPr sz="2800" kern="1200">
          <a:solidFill>
            <a:schemeClr val="tx1"/>
          </a:solidFill>
          <a:latin typeface="+mn-lt"/>
          <a:ea typeface="+mn-ea"/>
          <a:cs typeface="+mn-cs"/>
        </a:defRPr>
      </a:lvl1pPr>
      <a:lvl2pPr marL="813600" indent="-360000" algn="l" defTabSz="914400" rtl="0" eaLnBrk="1" latinLnBrk="0" hangingPunct="1">
        <a:lnSpc>
          <a:spcPct val="90000"/>
        </a:lnSpc>
        <a:spcBef>
          <a:spcPts val="500"/>
        </a:spcBef>
        <a:spcAft>
          <a:spcPts val="1200"/>
        </a:spcAft>
        <a:buSzPct val="70000"/>
        <a:buFontTx/>
        <a:buBlip>
          <a:blip r:embed="rId9"/>
        </a:buBlip>
        <a:defRPr sz="2400" kern="1200">
          <a:solidFill>
            <a:schemeClr val="tx1"/>
          </a:solidFill>
          <a:latin typeface="+mn-lt"/>
          <a:ea typeface="+mn-ea"/>
          <a:cs typeface="+mn-cs"/>
        </a:defRPr>
      </a:lvl2pPr>
      <a:lvl3pPr marL="1274400" indent="-360000" algn="l" defTabSz="914400" rtl="0" eaLnBrk="1" latinLnBrk="0" hangingPunct="1">
        <a:lnSpc>
          <a:spcPct val="90000"/>
        </a:lnSpc>
        <a:spcBef>
          <a:spcPts val="500"/>
        </a:spcBef>
        <a:spcAft>
          <a:spcPts val="1200"/>
        </a:spcAft>
        <a:buFont typeface=".AppleSystemUIFont" charset="-120"/>
        <a:buChar char="–"/>
        <a:defRPr sz="2400" kern="1200">
          <a:solidFill>
            <a:schemeClr val="tx1"/>
          </a:solidFill>
          <a:latin typeface="+mn-lt"/>
          <a:ea typeface="+mn-ea"/>
          <a:cs typeface="+mn-cs"/>
        </a:defRPr>
      </a:lvl3pPr>
      <a:lvl4pPr marL="1720800" indent="-360000" algn="l" defTabSz="914400" rtl="0" eaLnBrk="1" latinLnBrk="0" hangingPunct="1">
        <a:lnSpc>
          <a:spcPct val="90000"/>
        </a:lnSpc>
        <a:spcBef>
          <a:spcPts val="500"/>
        </a:spcBef>
        <a:spcAft>
          <a:spcPts val="1200"/>
        </a:spcAft>
        <a:buSzPct val="80000"/>
        <a:buFont typeface="Arial" charset="0"/>
        <a:buChar char="•"/>
        <a:defRPr sz="2400" kern="1200">
          <a:solidFill>
            <a:schemeClr val="tx1"/>
          </a:solidFill>
          <a:latin typeface="+mn-lt"/>
          <a:ea typeface="+mn-ea"/>
          <a:cs typeface="+mn-cs"/>
        </a:defRPr>
      </a:lvl4pPr>
      <a:lvl5pPr marL="2181600" indent="-360000" algn="l" defTabSz="914400" rtl="0" eaLnBrk="1" latinLnBrk="0" hangingPunct="1">
        <a:lnSpc>
          <a:spcPct val="90000"/>
        </a:lnSpc>
        <a:spcBef>
          <a:spcPts val="500"/>
        </a:spcBef>
        <a:spcAft>
          <a:spcPts val="1200"/>
        </a:spcAft>
        <a:buSzPct val="80000"/>
        <a:buFont typeface="Arial"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C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266400" cy="130893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60000" y="1825625"/>
            <a:ext cx="1145296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11600" y="373599"/>
            <a:ext cx="1801368" cy="708478"/>
          </a:xfrm>
          <a:prstGeom prst="rect">
            <a:avLst/>
          </a:prstGeom>
        </p:spPr>
      </p:pic>
    </p:spTree>
    <p:extLst>
      <p:ext uri="{BB962C8B-B14F-4D97-AF65-F5344CB8AC3E}">
        <p14:creationId xmlns:p14="http://schemas.microsoft.com/office/powerpoint/2010/main" val="857180244"/>
      </p:ext>
    </p:extLst>
  </p:cSld>
  <p:clrMap bg1="lt1" tx1="dk1" bg2="lt2" tx2="dk2" accent1="accent1" accent2="accent2" accent3="accent3" accent4="accent4" accent5="accent5" accent6="accent6" hlink="hlink" folHlink="folHlink"/>
  <p:sldLayoutIdLst>
    <p:sldLayoutId id="2147483656" r:id="rId1"/>
    <p:sldLayoutId id="2147483654" r:id="rId2"/>
    <p:sldLayoutId id="2147483655" r:id="rId3"/>
    <p:sldLayoutId id="2147483657" r:id="rId4"/>
    <p:sldLayoutId id="2147483667"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360000" indent="-360000" algn="l" defTabSz="914400" rtl="0" eaLnBrk="1" latinLnBrk="0" hangingPunct="1">
        <a:lnSpc>
          <a:spcPct val="90000"/>
        </a:lnSpc>
        <a:spcBef>
          <a:spcPts val="1000"/>
        </a:spcBef>
        <a:spcAft>
          <a:spcPts val="1200"/>
        </a:spcAft>
        <a:buSzPct val="80000"/>
        <a:buFontTx/>
        <a:buBlip>
          <a:blip r:embed="rId8"/>
        </a:buBlip>
        <a:defRPr sz="2800" kern="1200">
          <a:solidFill>
            <a:schemeClr val="bg1"/>
          </a:solidFill>
          <a:latin typeface="+mn-lt"/>
          <a:ea typeface="+mn-ea"/>
          <a:cs typeface="+mn-cs"/>
        </a:defRPr>
      </a:lvl1pPr>
      <a:lvl2pPr marL="813600" indent="-360000" algn="l" defTabSz="914400" rtl="0" eaLnBrk="1" latinLnBrk="0" hangingPunct="1">
        <a:lnSpc>
          <a:spcPct val="90000"/>
        </a:lnSpc>
        <a:spcBef>
          <a:spcPts val="500"/>
        </a:spcBef>
        <a:spcAft>
          <a:spcPts val="1200"/>
        </a:spcAft>
        <a:buSzPct val="70000"/>
        <a:buFontTx/>
        <a:buBlip>
          <a:blip r:embed="rId8"/>
        </a:buBlip>
        <a:defRPr sz="2400" kern="1200">
          <a:solidFill>
            <a:schemeClr val="bg1"/>
          </a:solidFill>
          <a:latin typeface="+mn-lt"/>
          <a:ea typeface="+mn-ea"/>
          <a:cs typeface="+mn-cs"/>
        </a:defRPr>
      </a:lvl2pPr>
      <a:lvl3pPr marL="1274400" indent="-360000" algn="l" defTabSz="914400" rtl="0" eaLnBrk="1" latinLnBrk="0" hangingPunct="1">
        <a:lnSpc>
          <a:spcPct val="90000"/>
        </a:lnSpc>
        <a:spcBef>
          <a:spcPts val="500"/>
        </a:spcBef>
        <a:spcAft>
          <a:spcPts val="1200"/>
        </a:spcAft>
        <a:buSzPct val="80000"/>
        <a:buFont typeface=".AppleSystemUIFont" charset="-120"/>
        <a:buChar char="–"/>
        <a:defRPr sz="2400" kern="1200">
          <a:solidFill>
            <a:schemeClr val="bg1"/>
          </a:solidFill>
          <a:latin typeface="+mn-lt"/>
          <a:ea typeface="+mn-ea"/>
          <a:cs typeface="+mn-cs"/>
        </a:defRPr>
      </a:lvl3pPr>
      <a:lvl4pPr marL="1728000" indent="-360000" algn="l" defTabSz="914400" rtl="0" eaLnBrk="1" latinLnBrk="0" hangingPunct="1">
        <a:lnSpc>
          <a:spcPct val="90000"/>
        </a:lnSpc>
        <a:spcBef>
          <a:spcPts val="500"/>
        </a:spcBef>
        <a:spcAft>
          <a:spcPts val="1200"/>
        </a:spcAft>
        <a:buSzPct val="80000"/>
        <a:buFont typeface="Arial"/>
        <a:buChar char="•"/>
        <a:defRPr sz="2400" kern="1200">
          <a:solidFill>
            <a:schemeClr val="bg1"/>
          </a:solidFill>
          <a:latin typeface="+mn-lt"/>
          <a:ea typeface="+mn-ea"/>
          <a:cs typeface="+mn-cs"/>
        </a:defRPr>
      </a:lvl4pPr>
      <a:lvl5pPr marL="2181600" indent="-360000" algn="l" defTabSz="914400" rtl="0" eaLnBrk="1" latinLnBrk="0" hangingPunct="1">
        <a:lnSpc>
          <a:spcPct val="90000"/>
        </a:lnSpc>
        <a:spcBef>
          <a:spcPts val="500"/>
        </a:spcBef>
        <a:spcAft>
          <a:spcPts val="1200"/>
        </a:spcAft>
        <a:buSzPct val="80000"/>
        <a:buFont typeface="Arial"/>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1C3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56146" y="2867976"/>
            <a:ext cx="2982254" cy="1200976"/>
          </a:xfrm>
          <a:prstGeom prst="rect">
            <a:avLst/>
          </a:prstGeom>
        </p:spPr>
      </p:pic>
      <p:cxnSp>
        <p:nvCxnSpPr>
          <p:cNvPr id="8" name="Straight Connector 7"/>
          <p:cNvCxnSpPr/>
          <p:nvPr userDrawn="1"/>
        </p:nvCxnSpPr>
        <p:spPr>
          <a:xfrm flipV="1">
            <a:off x="0" y="3979894"/>
            <a:ext cx="12192000" cy="2878106"/>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67428335"/>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70833E-6 7.40741E-7 L -1.00912 0.41875 " pathEditMode="relative" rAng="0" ptsTypes="AA">
                                      <p:cBhvr>
                                        <p:cTn id="8" dur="2000" spd="-100000" fill="hold"/>
                                        <p:tgtEl>
                                          <p:spTgt spid="8"/>
                                        </p:tgtEl>
                                        <p:attrNameLst>
                                          <p:attrName>ppt_x</p:attrName>
                                          <p:attrName>ppt_y</p:attrName>
                                        </p:attrNameLst>
                                      </p:cBhvr>
                                      <p:rCtr x="-50456" y="20926"/>
                                    </p:animMotion>
                                  </p:childTnLst>
                                </p:cTn>
                              </p:par>
                              <p:par>
                                <p:cTn id="9" presetID="22" presetClass="entr" presetSubtype="8" fill="hold" nodeType="with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1C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266400" cy="130893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60000" y="1825625"/>
            <a:ext cx="1145296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11600" y="365126"/>
            <a:ext cx="1801368" cy="725424"/>
          </a:xfrm>
          <a:prstGeom prst="rect">
            <a:avLst/>
          </a:prstGeom>
        </p:spPr>
      </p:pic>
    </p:spTree>
    <p:extLst>
      <p:ext uri="{BB962C8B-B14F-4D97-AF65-F5344CB8AC3E}">
        <p14:creationId xmlns:p14="http://schemas.microsoft.com/office/powerpoint/2010/main" val="586733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360000" indent="-360000" algn="l" defTabSz="914400" rtl="0" eaLnBrk="1" latinLnBrk="0" hangingPunct="1">
        <a:lnSpc>
          <a:spcPct val="90000"/>
        </a:lnSpc>
        <a:spcBef>
          <a:spcPts val="1000"/>
        </a:spcBef>
        <a:spcAft>
          <a:spcPts val="1200"/>
        </a:spcAft>
        <a:buSzPct val="80000"/>
        <a:buFontTx/>
        <a:buBlip>
          <a:blip r:embed="rId8"/>
        </a:buBlip>
        <a:defRPr sz="2800" kern="1200">
          <a:solidFill>
            <a:schemeClr val="bg1"/>
          </a:solidFill>
          <a:latin typeface="+mn-lt"/>
          <a:ea typeface="+mn-ea"/>
          <a:cs typeface="+mn-cs"/>
        </a:defRPr>
      </a:lvl1pPr>
      <a:lvl2pPr marL="813600" indent="-360000" algn="l" defTabSz="914400" rtl="0" eaLnBrk="1" latinLnBrk="0" hangingPunct="1">
        <a:lnSpc>
          <a:spcPct val="90000"/>
        </a:lnSpc>
        <a:spcBef>
          <a:spcPts val="500"/>
        </a:spcBef>
        <a:spcAft>
          <a:spcPts val="1200"/>
        </a:spcAft>
        <a:buSzPct val="70000"/>
        <a:buFontTx/>
        <a:buBlip>
          <a:blip r:embed="rId8"/>
        </a:buBlip>
        <a:defRPr sz="2400" kern="1200">
          <a:solidFill>
            <a:schemeClr val="bg1"/>
          </a:solidFill>
          <a:latin typeface="+mn-lt"/>
          <a:ea typeface="+mn-ea"/>
          <a:cs typeface="+mn-cs"/>
        </a:defRPr>
      </a:lvl2pPr>
      <a:lvl3pPr marL="1274400" indent="-360000" algn="l" defTabSz="914400" rtl="0" eaLnBrk="1" latinLnBrk="0" hangingPunct="1">
        <a:lnSpc>
          <a:spcPct val="90000"/>
        </a:lnSpc>
        <a:spcBef>
          <a:spcPts val="500"/>
        </a:spcBef>
        <a:spcAft>
          <a:spcPts val="1200"/>
        </a:spcAft>
        <a:buSzPct val="80000"/>
        <a:buFont typeface=".AppleSystemUIFont" charset="-120"/>
        <a:buChar char="–"/>
        <a:defRPr sz="2400" kern="1200">
          <a:solidFill>
            <a:schemeClr val="bg1"/>
          </a:solidFill>
          <a:latin typeface="+mn-lt"/>
          <a:ea typeface="+mn-ea"/>
          <a:cs typeface="+mn-cs"/>
        </a:defRPr>
      </a:lvl3pPr>
      <a:lvl4pPr marL="1728000" indent="-360000" algn="l" defTabSz="914400" rtl="0" eaLnBrk="1" latinLnBrk="0" hangingPunct="1">
        <a:lnSpc>
          <a:spcPct val="90000"/>
        </a:lnSpc>
        <a:spcBef>
          <a:spcPts val="500"/>
        </a:spcBef>
        <a:spcAft>
          <a:spcPts val="1200"/>
        </a:spcAft>
        <a:buSzPct val="80000"/>
        <a:buFont typeface="Arial"/>
        <a:buChar char="•"/>
        <a:defRPr sz="2400" kern="1200">
          <a:solidFill>
            <a:schemeClr val="bg1"/>
          </a:solidFill>
          <a:latin typeface="+mn-lt"/>
          <a:ea typeface="+mn-ea"/>
          <a:cs typeface="+mn-cs"/>
        </a:defRPr>
      </a:lvl4pPr>
      <a:lvl5pPr marL="2181600" indent="-360000" algn="l" defTabSz="914400" rtl="0" eaLnBrk="1" latinLnBrk="0" hangingPunct="1">
        <a:lnSpc>
          <a:spcPct val="90000"/>
        </a:lnSpc>
        <a:spcBef>
          <a:spcPts val="500"/>
        </a:spcBef>
        <a:spcAft>
          <a:spcPts val="1200"/>
        </a:spcAft>
        <a:buSzPct val="80000"/>
        <a:buFont typeface="Arial"/>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2.tiff"/><Relationship Id="rId4" Type="http://schemas.openxmlformats.org/officeDocument/2006/relationships/image" Target="../media/image31.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6.gi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mailto:lindy.mcpherson@davidsonwp.co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mailto:natalie.knight@davidsonwp.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biovante.com/wp-content/uploads/2017/01/seed-icon-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57" y="1040299"/>
            <a:ext cx="2954185" cy="29541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ctrTitle"/>
          </p:nvPr>
        </p:nvSpPr>
        <p:spPr>
          <a:xfrm>
            <a:off x="1100356" y="105538"/>
            <a:ext cx="6994810" cy="4345959"/>
          </a:xfrm>
        </p:spPr>
        <p:txBody>
          <a:bodyPr>
            <a:normAutofit/>
          </a:bodyPr>
          <a:lstStyle/>
          <a:p>
            <a:pPr algn="ctr"/>
            <a:r>
              <a:rPr lang="en-US" sz="4900" dirty="0">
                <a:latin typeface="Proxima Nova Alt Lt" panose="02000506030000020004" pitchFamily="50" charset="0"/>
              </a:rPr>
              <a:t> </a:t>
            </a:r>
            <a:r>
              <a:rPr lang="en-US" sz="12600" b="1" dirty="0">
                <a:latin typeface="Proxima Nova Alt Lt" panose="02000506030000020004" pitchFamily="50" charset="0"/>
              </a:rPr>
              <a:t>Thrive</a:t>
            </a:r>
            <a:r>
              <a:rPr lang="en-US" sz="4400" b="1" dirty="0">
                <a:latin typeface="Proxima Nova Alt Lt" panose="02000506030000020004" pitchFamily="50" charset="0"/>
              </a:rPr>
              <a:t/>
            </a:r>
            <a:br>
              <a:rPr lang="en-US" sz="4400" b="1" dirty="0">
                <a:latin typeface="Proxima Nova Alt Lt" panose="02000506030000020004" pitchFamily="50" charset="0"/>
              </a:rPr>
            </a:br>
            <a:r>
              <a:rPr lang="en-US" sz="2800" dirty="0">
                <a:latin typeface="Proxima Nova Alt Lt" panose="02000506030000020004" pitchFamily="50" charset="0"/>
              </a:rPr>
              <a:t>Wellbeing Programme</a:t>
            </a:r>
          </a:p>
        </p:txBody>
      </p:sp>
      <p:sp>
        <p:nvSpPr>
          <p:cNvPr id="5" name="Subtitle 4"/>
          <p:cNvSpPr>
            <a:spLocks noGrp="1"/>
          </p:cNvSpPr>
          <p:nvPr>
            <p:ph type="subTitle" idx="1"/>
          </p:nvPr>
        </p:nvSpPr>
        <p:spPr>
          <a:xfrm>
            <a:off x="2060584" y="1040299"/>
            <a:ext cx="8136000" cy="660473"/>
          </a:xfrm>
        </p:spPr>
        <p:txBody>
          <a:bodyPr>
            <a:normAutofit/>
          </a:bodyPr>
          <a:lstStyle/>
          <a:p>
            <a:r>
              <a:rPr lang="en-AU" sz="2000" cap="all" dirty="0">
                <a:solidFill>
                  <a:srgbClr val="FF4612"/>
                </a:solidFill>
                <a:latin typeface="Proxima Nova Rg" panose="02000506030000020004" pitchFamily="50" charset="0"/>
                <a:ea typeface="Calibri" panose="020F0502020204030204" pitchFamily="34" charset="0"/>
                <a:cs typeface="Times New Roman" panose="02020603050405020304" pitchFamily="18" charset="0"/>
              </a:rPr>
              <a:t> NSW PRIMARY Principals' ASSOCIATION</a:t>
            </a:r>
            <a:endParaRPr lang="en-US" sz="4000" dirty="0">
              <a:solidFill>
                <a:srgbClr val="FF4612"/>
              </a:solidFill>
              <a:latin typeface="Proxima Nova Alt Lt" panose="02000506030000020004" pitchFamily="50" charset="0"/>
            </a:endParaRPr>
          </a:p>
        </p:txBody>
      </p:sp>
      <p:sp>
        <p:nvSpPr>
          <p:cNvPr id="6" name="Text Placeholder 5"/>
          <p:cNvSpPr>
            <a:spLocks noGrp="1"/>
          </p:cNvSpPr>
          <p:nvPr>
            <p:ph type="body" sz="quarter" idx="10"/>
          </p:nvPr>
        </p:nvSpPr>
        <p:spPr>
          <a:xfrm>
            <a:off x="360000" y="5550886"/>
            <a:ext cx="4645388" cy="652966"/>
          </a:xfrm>
        </p:spPr>
        <p:txBody>
          <a:bodyPr>
            <a:noAutofit/>
          </a:bodyPr>
          <a:lstStyle/>
          <a:p>
            <a:pPr>
              <a:spcBef>
                <a:spcPts val="600"/>
              </a:spcBef>
              <a:spcAft>
                <a:spcPts val="600"/>
              </a:spcAft>
            </a:pPr>
            <a:r>
              <a:rPr lang="en-US" sz="1050" b="1" dirty="0">
                <a:latin typeface="Proxima Nova Alt Lt" panose="02000506030000020004" pitchFamily="50" charset="0"/>
              </a:rPr>
              <a:t>Amanda Sheard </a:t>
            </a:r>
            <a:r>
              <a:rPr lang="en-US" sz="1050" dirty="0">
                <a:latin typeface="Proxima Nova Alt Lt" panose="02000506030000020004" pitchFamily="50" charset="0"/>
              </a:rPr>
              <a:t>	</a:t>
            </a:r>
            <a:r>
              <a:rPr lang="en-US" sz="1000" dirty="0">
                <a:latin typeface="Proxima Nova Alt Lt" panose="02000506030000020004" pitchFamily="50" charset="0"/>
              </a:rPr>
              <a:t>Lead Consultant NSW</a:t>
            </a:r>
            <a:endParaRPr lang="en-US" sz="1050" dirty="0">
              <a:latin typeface="Proxima Nova Alt Lt" panose="02000506030000020004" pitchFamily="50" charset="0"/>
            </a:endParaRPr>
          </a:p>
          <a:p>
            <a:pPr>
              <a:spcBef>
                <a:spcPts val="600"/>
              </a:spcBef>
              <a:spcAft>
                <a:spcPts val="600"/>
              </a:spcAft>
            </a:pPr>
            <a:r>
              <a:rPr lang="en-US" sz="1050" b="1" dirty="0">
                <a:latin typeface="Proxima Nova Alt Lt" panose="02000506030000020004" pitchFamily="50" charset="0"/>
              </a:rPr>
              <a:t>Lindy </a:t>
            </a:r>
            <a:r>
              <a:rPr lang="en-US" sz="1050" b="1" dirty="0" smtClean="0">
                <a:latin typeface="Proxima Nova Alt Lt" panose="02000506030000020004" pitchFamily="50" charset="0"/>
              </a:rPr>
              <a:t>MacPherson</a:t>
            </a:r>
            <a:r>
              <a:rPr lang="en-US" sz="1050" dirty="0">
                <a:latin typeface="Proxima Nova Alt Lt" panose="02000506030000020004" pitchFamily="50" charset="0"/>
              </a:rPr>
              <a:t>	</a:t>
            </a:r>
            <a:r>
              <a:rPr lang="en-US" sz="1000" dirty="0">
                <a:latin typeface="Proxima Nova Alt Lt" panose="02000506030000020004" pitchFamily="50" charset="0"/>
              </a:rPr>
              <a:t>National Client Experience Manager</a:t>
            </a:r>
          </a:p>
          <a:p>
            <a:pPr>
              <a:spcBef>
                <a:spcPts val="600"/>
              </a:spcBef>
              <a:spcAft>
                <a:spcPts val="600"/>
              </a:spcAft>
            </a:pPr>
            <a:r>
              <a:rPr lang="en-US" sz="1050" b="1" dirty="0">
                <a:latin typeface="Proxima Nova Alt Lt" panose="02000506030000020004" pitchFamily="50" charset="0"/>
              </a:rPr>
              <a:t>Natalie Knight	</a:t>
            </a:r>
            <a:r>
              <a:rPr lang="en-US" sz="1050" dirty="0">
                <a:latin typeface="Proxima Nova Alt Lt" panose="02000506030000020004" pitchFamily="50" charset="0"/>
              </a:rPr>
              <a:t>	</a:t>
            </a:r>
            <a:r>
              <a:rPr lang="en-US" sz="1000" dirty="0">
                <a:latin typeface="Proxima Nova Alt Lt" panose="02000506030000020004" pitchFamily="50" charset="0"/>
              </a:rPr>
              <a:t>Senior Consulting Psychologist</a:t>
            </a:r>
            <a:endParaRPr lang="en-US" sz="1050" dirty="0">
              <a:latin typeface="Proxima Nova Alt Lt" panose="02000506030000020004" pitchFamily="50" charset="0"/>
            </a:endParaRPr>
          </a:p>
        </p:txBody>
      </p:sp>
      <p:pic>
        <p:nvPicPr>
          <p:cNvPr id="2" name="Picture 4" descr="Image result for pwc transparen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166" y="105538"/>
            <a:ext cx="2101418" cy="1374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88039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6115" y="1415142"/>
            <a:ext cx="4455885" cy="545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Arrow Connector 39"/>
          <p:cNvCxnSpPr/>
          <p:nvPr/>
        </p:nvCxnSpPr>
        <p:spPr>
          <a:xfrm>
            <a:off x="4692259" y="6013670"/>
            <a:ext cx="73836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3600" dirty="0">
                <a:solidFill>
                  <a:schemeClr val="accent2"/>
                </a:solidFill>
                <a:latin typeface="Proxima Nova Alt Lt" panose="02000506030000020004" pitchFamily="50" charset="0"/>
              </a:rPr>
              <a:t>Thrive </a:t>
            </a:r>
            <a:r>
              <a:rPr lang="en-US" sz="3600" dirty="0" err="1">
                <a:solidFill>
                  <a:schemeClr val="accent2"/>
                </a:solidFill>
                <a:latin typeface="Proxima Nova Alt Lt" panose="02000506030000020004" pitchFamily="50" charset="0"/>
              </a:rPr>
              <a:t>Programme</a:t>
            </a:r>
            <a:endParaRPr lang="en-US" sz="3600" dirty="0">
              <a:solidFill>
                <a:schemeClr val="accent2"/>
              </a:solidFill>
              <a:latin typeface="Proxima Nova Alt Lt" panose="02000506030000020004" pitchFamily="50" charset="0"/>
            </a:endParaRPr>
          </a:p>
        </p:txBody>
      </p:sp>
      <p:sp>
        <p:nvSpPr>
          <p:cNvPr id="8" name="Rectangle 7"/>
          <p:cNvSpPr/>
          <p:nvPr/>
        </p:nvSpPr>
        <p:spPr>
          <a:xfrm>
            <a:off x="360000" y="1017798"/>
            <a:ext cx="2942472" cy="424732"/>
          </a:xfrm>
          <a:prstGeom prst="rect">
            <a:avLst/>
          </a:prstGeom>
        </p:spPr>
        <p:txBody>
          <a:bodyPr wrap="none">
            <a:spAutoFit/>
          </a:bodyPr>
          <a:lstStyle/>
          <a:p>
            <a:pPr>
              <a:lnSpc>
                <a:spcPct val="120000"/>
              </a:lnSpc>
              <a:spcBef>
                <a:spcPts val="200"/>
              </a:spcBef>
              <a:spcAft>
                <a:spcPts val="600"/>
              </a:spcAft>
            </a:pPr>
            <a:r>
              <a:rPr lang="en-GB" spc="-20" dirty="0">
                <a:solidFill>
                  <a:srgbClr val="002A4E"/>
                </a:solidFill>
                <a:latin typeface="Proxima Nova Rg" panose="02000506030000020004" pitchFamily="50" charset="0"/>
                <a:ea typeface="Calibri" panose="020F0502020204030204" pitchFamily="34" charset="0"/>
                <a:cs typeface="ProximaNova-Regular" panose="02000506030000020004" pitchFamily="50" charset="0"/>
              </a:rPr>
              <a:t>Driving Behavioural Change</a:t>
            </a:r>
            <a:endParaRPr lang="en-AU" sz="2400" spc="-20" dirty="0">
              <a:solidFill>
                <a:srgbClr val="F26722"/>
              </a:solidFill>
              <a:effectLst/>
              <a:latin typeface="Proxima Nova Rg" panose="02000506030000020004" pitchFamily="50" charset="0"/>
              <a:ea typeface="Calibri" panose="020F0502020204030204" pitchFamily="34" charset="0"/>
              <a:cs typeface="ProximaNova-Regular" panose="02000506030000020004" pitchFamily="50" charset="0"/>
            </a:endParaRPr>
          </a:p>
        </p:txBody>
      </p:sp>
      <p:sp>
        <p:nvSpPr>
          <p:cNvPr id="9" name="Rectangle 8"/>
          <p:cNvSpPr/>
          <p:nvPr/>
        </p:nvSpPr>
        <p:spPr>
          <a:xfrm>
            <a:off x="8813568" y="2520822"/>
            <a:ext cx="1327916" cy="55294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a:latin typeface="Arial" panose="020B0604020202020204" pitchFamily="34" charset="0"/>
                <a:cs typeface="Arial" panose="020B0604020202020204" pitchFamily="34" charset="0"/>
              </a:rPr>
              <a:t>Wellbeing Quotient (WQ)</a:t>
            </a:r>
            <a:endParaRPr lang="en-AU" sz="1200" dirty="0">
              <a:latin typeface="Arial" panose="020B0604020202020204" pitchFamily="34" charset="0"/>
              <a:cs typeface="Arial" panose="020B0604020202020204" pitchFamily="34" charset="0"/>
            </a:endParaRPr>
          </a:p>
        </p:txBody>
      </p:sp>
      <p:grpSp>
        <p:nvGrpSpPr>
          <p:cNvPr id="10" name="Group 9"/>
          <p:cNvGrpSpPr/>
          <p:nvPr/>
        </p:nvGrpSpPr>
        <p:grpSpPr>
          <a:xfrm>
            <a:off x="8397654" y="2642955"/>
            <a:ext cx="474631" cy="367677"/>
            <a:chOff x="1833449" y="155647"/>
            <a:chExt cx="474631" cy="367677"/>
          </a:xfrm>
          <a:solidFill>
            <a:schemeClr val="tx1"/>
          </a:solidFill>
        </p:grpSpPr>
        <p:sp>
          <p:nvSpPr>
            <p:cNvPr id="11" name="Right Arrow 10"/>
            <p:cNvSpPr/>
            <p:nvPr/>
          </p:nvSpPr>
          <p:spPr>
            <a:xfrm rot="27509">
              <a:off x="1833449" y="155647"/>
              <a:ext cx="474631" cy="367677"/>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Right Arrow 4"/>
            <p:cNvSpPr/>
            <p:nvPr/>
          </p:nvSpPr>
          <p:spPr>
            <a:xfrm rot="27509">
              <a:off x="1833451" y="228741"/>
              <a:ext cx="364328" cy="2206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AU" sz="1500" kern="1200">
                <a:solidFill>
                  <a:sysClr val="window" lastClr="FFFFFF"/>
                </a:solidFill>
                <a:latin typeface="Proxima Nova Rg"/>
                <a:ea typeface="+mn-ea"/>
                <a:cs typeface="+mn-cs"/>
              </a:endParaRPr>
            </a:p>
          </p:txBody>
        </p:sp>
      </p:grpSp>
      <p:sp>
        <p:nvSpPr>
          <p:cNvPr id="13" name="Rectangle 12"/>
          <p:cNvSpPr/>
          <p:nvPr/>
        </p:nvSpPr>
        <p:spPr>
          <a:xfrm>
            <a:off x="5079464" y="2443132"/>
            <a:ext cx="1481351" cy="76732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a:latin typeface="Arial" panose="020B0604020202020204" pitchFamily="34" charset="0"/>
                <a:cs typeface="Arial" panose="020B0604020202020204" pitchFamily="34" charset="0"/>
              </a:rPr>
              <a:t>WORKSHOP 2:</a:t>
            </a:r>
          </a:p>
          <a:p>
            <a:pPr algn="ctr"/>
            <a:r>
              <a:rPr lang="en-AU" sz="1200" dirty="0">
                <a:latin typeface="Arial" panose="020B0604020202020204" pitchFamily="34" charset="0"/>
                <a:cs typeface="Arial" panose="020B0604020202020204" pitchFamily="34" charset="0"/>
              </a:rPr>
              <a:t>Check-in </a:t>
            </a:r>
          </a:p>
        </p:txBody>
      </p:sp>
      <p:grpSp>
        <p:nvGrpSpPr>
          <p:cNvPr id="14" name="Group 13"/>
          <p:cNvGrpSpPr/>
          <p:nvPr/>
        </p:nvGrpSpPr>
        <p:grpSpPr>
          <a:xfrm>
            <a:off x="4693723" y="2668770"/>
            <a:ext cx="474631" cy="367677"/>
            <a:chOff x="1833449" y="155647"/>
            <a:chExt cx="474631" cy="367677"/>
          </a:xfrm>
          <a:solidFill>
            <a:schemeClr val="tx1"/>
          </a:solidFill>
        </p:grpSpPr>
        <p:sp>
          <p:nvSpPr>
            <p:cNvPr id="15" name="Right Arrow 14"/>
            <p:cNvSpPr/>
            <p:nvPr/>
          </p:nvSpPr>
          <p:spPr>
            <a:xfrm rot="27509">
              <a:off x="1833449" y="155647"/>
              <a:ext cx="474631" cy="367677"/>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Right Arrow 4"/>
            <p:cNvSpPr/>
            <p:nvPr/>
          </p:nvSpPr>
          <p:spPr>
            <a:xfrm rot="27509">
              <a:off x="1833451" y="228741"/>
              <a:ext cx="364328" cy="2206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AU" sz="1500" kern="1200">
                <a:solidFill>
                  <a:sysClr val="window" lastClr="FFFFFF"/>
                </a:solidFill>
                <a:latin typeface="Proxima Nova Rg"/>
                <a:ea typeface="+mn-ea"/>
                <a:cs typeface="+mn-cs"/>
              </a:endParaRPr>
            </a:p>
          </p:txBody>
        </p:sp>
      </p:grpSp>
      <p:sp>
        <p:nvSpPr>
          <p:cNvPr id="17" name="Rectangle 16"/>
          <p:cNvSpPr/>
          <p:nvPr/>
        </p:nvSpPr>
        <p:spPr>
          <a:xfrm>
            <a:off x="3078369" y="3304227"/>
            <a:ext cx="1683812" cy="21040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AU" sz="900" dirty="0">
                <a:solidFill>
                  <a:schemeClr val="tx1"/>
                </a:solidFill>
                <a:latin typeface="Proxima Nova Alt Lt" panose="02000506030000020004" pitchFamily="50" charset="0"/>
                <a:cs typeface="Arial" panose="020B0604020202020204" pitchFamily="34" charset="0"/>
              </a:rPr>
              <a:t>Keynote by wellbeing specialists  may cover sleep patterns, exercise and nutrition</a:t>
            </a:r>
          </a:p>
          <a:p>
            <a:pPr marL="171450" indent="-171450">
              <a:buFont typeface="Arial" panose="020B0604020202020204" pitchFamily="34" charset="0"/>
              <a:buChar char="•"/>
            </a:pPr>
            <a:r>
              <a:rPr lang="en-AU" sz="900" dirty="0">
                <a:solidFill>
                  <a:schemeClr val="tx1"/>
                </a:solidFill>
                <a:latin typeface="Proxima Nova Alt Lt" panose="02000506030000020004" pitchFamily="50" charset="0"/>
                <a:cs typeface="Arial" panose="020B0604020202020204" pitchFamily="34" charset="0"/>
              </a:rPr>
              <a:t>Individual purpose, meaning and engagement.</a:t>
            </a:r>
          </a:p>
          <a:p>
            <a:pPr marL="171450" indent="-171450">
              <a:buFont typeface="Arial" panose="020B0604020202020204" pitchFamily="34" charset="0"/>
              <a:buChar char="•"/>
            </a:pPr>
            <a:r>
              <a:rPr lang="en-AU" sz="900" dirty="0">
                <a:solidFill>
                  <a:schemeClr val="tx1"/>
                </a:solidFill>
                <a:latin typeface="Proxima Nova Alt Lt" panose="02000506030000020004" pitchFamily="50" charset="0"/>
                <a:cs typeface="Arial" panose="020B0604020202020204" pitchFamily="34" charset="0"/>
              </a:rPr>
              <a:t>Psychological detachment, work-life balance, relationships.</a:t>
            </a:r>
          </a:p>
          <a:p>
            <a:pPr marL="171450" indent="-171450">
              <a:buFont typeface="Arial" panose="020B0604020202020204" pitchFamily="34" charset="0"/>
              <a:buChar char="•"/>
            </a:pPr>
            <a:r>
              <a:rPr lang="en-AU" sz="900" dirty="0">
                <a:solidFill>
                  <a:schemeClr val="tx1"/>
                </a:solidFill>
                <a:latin typeface="Proxima Nova Alt Lt" panose="02000506030000020004" pitchFamily="50" charset="0"/>
                <a:cs typeface="Arial" panose="020B0604020202020204" pitchFamily="34" charset="0"/>
              </a:rPr>
              <a:t>Interaction session</a:t>
            </a:r>
          </a:p>
          <a:p>
            <a:endParaRPr lang="en-AU" sz="1200" dirty="0">
              <a:solidFill>
                <a:schemeClr val="tx1"/>
              </a:solidFill>
              <a:latin typeface="Proxima Nova Alt Lt" panose="02000506030000020004" pitchFamily="50" charset="0"/>
              <a:cs typeface="Arial" panose="020B0604020202020204" pitchFamily="34" charset="0"/>
            </a:endParaRPr>
          </a:p>
          <a:p>
            <a:endParaRPr lang="en-AU" sz="1200" dirty="0">
              <a:solidFill>
                <a:schemeClr val="tx1"/>
              </a:solidFill>
              <a:latin typeface="Proxima Nova Alt Lt" panose="02000506030000020004" pitchFamily="50" charset="0"/>
              <a:cs typeface="Arial" panose="020B0604020202020204" pitchFamily="34" charset="0"/>
            </a:endParaRPr>
          </a:p>
        </p:txBody>
      </p:sp>
      <p:sp>
        <p:nvSpPr>
          <p:cNvPr id="18" name="Rectangle 17"/>
          <p:cNvSpPr/>
          <p:nvPr/>
        </p:nvSpPr>
        <p:spPr>
          <a:xfrm>
            <a:off x="3212412" y="2443132"/>
            <a:ext cx="1481351" cy="76732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a:latin typeface="Arial" panose="020B0604020202020204" pitchFamily="34" charset="0"/>
                <a:cs typeface="Arial" panose="020B0604020202020204" pitchFamily="34" charset="0"/>
              </a:rPr>
              <a:t>WORKSHOP 1: </a:t>
            </a:r>
            <a:r>
              <a:rPr lang="en-AU" sz="1200" dirty="0">
                <a:latin typeface="Arial" panose="020B0604020202020204" pitchFamily="34" charset="0"/>
                <a:cs typeface="Arial" panose="020B0604020202020204" pitchFamily="34" charset="0"/>
              </a:rPr>
              <a:t>Introduction</a:t>
            </a:r>
          </a:p>
        </p:txBody>
      </p:sp>
      <p:sp>
        <p:nvSpPr>
          <p:cNvPr id="19" name="Rectangle 18"/>
          <p:cNvSpPr/>
          <p:nvPr/>
        </p:nvSpPr>
        <p:spPr>
          <a:xfrm>
            <a:off x="5001907" y="3267572"/>
            <a:ext cx="1717785" cy="18578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Interaction accountability session. </a:t>
            </a:r>
          </a:p>
          <a:p>
            <a:pPr marL="171450" indent="-171450">
              <a:buFont typeface="Arial" panose="020B0604020202020204" pitchFamily="34" charset="0"/>
              <a:buChar char="•"/>
            </a:pPr>
            <a:endParaRPr lang="en-AU" sz="1000" dirty="0">
              <a:solidFill>
                <a:schemeClr val="tx1"/>
              </a:solidFill>
              <a:latin typeface="Proxima Nova Alt Lt" panose="02000506030000020004" pitchFamily="50" charset="0"/>
              <a:cs typeface="Arial" panose="020B0604020202020204" pitchFamily="34" charset="0"/>
            </a:endParaRPr>
          </a:p>
          <a:p>
            <a:pPr marL="171450" indent="-171450">
              <a:buFont typeface="Arial" panose="020B0604020202020204" pitchFamily="34" charset="0"/>
              <a:buChar char="•"/>
            </a:pPr>
            <a:r>
              <a:rPr lang="en-AU" sz="1000" b="1" dirty="0">
                <a:solidFill>
                  <a:schemeClr val="tx1"/>
                </a:solidFill>
                <a:latin typeface="Proxima Nova Alt Lt" panose="02000506030000020004" pitchFamily="50" charset="0"/>
                <a:cs typeface="Arial" panose="020B0604020202020204" pitchFamily="34" charset="0"/>
              </a:rPr>
              <a:t>Please note – all workshop content (1,2 and 3 ) to be determined by WB results and early check in to reflect individual and group needs</a:t>
            </a:r>
            <a:endParaRPr lang="en-AU" sz="1000" dirty="0">
              <a:solidFill>
                <a:schemeClr val="tx1"/>
              </a:solidFill>
              <a:latin typeface="Proxima Nova Alt Lt" panose="02000506030000020004" pitchFamily="50" charset="0"/>
              <a:cs typeface="Arial" panose="020B0604020202020204" pitchFamily="34" charset="0"/>
            </a:endParaRPr>
          </a:p>
        </p:txBody>
      </p:sp>
      <p:sp>
        <p:nvSpPr>
          <p:cNvPr id="20" name="Rectangle 19"/>
          <p:cNvSpPr/>
          <p:nvPr/>
        </p:nvSpPr>
        <p:spPr>
          <a:xfrm>
            <a:off x="6833400" y="3259851"/>
            <a:ext cx="1741045" cy="10734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Keynote by wellbeing specialists discussing sleeping patterns, exercise and nutrition</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Individual purpose, meaning and engagement.</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Psychological detachment, work-life balance, relationships.</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Interaction session</a:t>
            </a:r>
          </a:p>
          <a:p>
            <a:endParaRPr lang="en-AU" sz="1200" dirty="0">
              <a:solidFill>
                <a:schemeClr val="tx1"/>
              </a:solidFill>
              <a:latin typeface="Proxima Nova Alt Lt" panose="02000506030000020004" pitchFamily="50" charset="0"/>
              <a:cs typeface="Arial" panose="020B0604020202020204" pitchFamily="34" charset="0"/>
            </a:endParaRPr>
          </a:p>
        </p:txBody>
      </p:sp>
      <p:sp>
        <p:nvSpPr>
          <p:cNvPr id="21" name="Rectangle 20"/>
          <p:cNvSpPr/>
          <p:nvPr/>
        </p:nvSpPr>
        <p:spPr>
          <a:xfrm>
            <a:off x="6946516" y="2452570"/>
            <a:ext cx="1481351" cy="74993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a:latin typeface="Arial" panose="020B0604020202020204" pitchFamily="34" charset="0"/>
                <a:cs typeface="Arial" panose="020B0604020202020204" pitchFamily="34" charset="0"/>
              </a:rPr>
              <a:t>WORKSHOP 3:</a:t>
            </a:r>
          </a:p>
          <a:p>
            <a:pPr algn="ctr"/>
            <a:r>
              <a:rPr lang="en-AU" sz="1200" dirty="0">
                <a:latin typeface="Arial" panose="020B0604020202020204" pitchFamily="34" charset="0"/>
                <a:cs typeface="Arial" panose="020B0604020202020204" pitchFamily="34" charset="0"/>
              </a:rPr>
              <a:t>Conclusion</a:t>
            </a:r>
          </a:p>
        </p:txBody>
      </p:sp>
      <p:grpSp>
        <p:nvGrpSpPr>
          <p:cNvPr id="22" name="Group 21"/>
          <p:cNvGrpSpPr/>
          <p:nvPr/>
        </p:nvGrpSpPr>
        <p:grpSpPr>
          <a:xfrm>
            <a:off x="6560815" y="2692351"/>
            <a:ext cx="474631" cy="367677"/>
            <a:chOff x="1833449" y="155647"/>
            <a:chExt cx="474631" cy="367677"/>
          </a:xfrm>
          <a:solidFill>
            <a:schemeClr val="tx1"/>
          </a:solidFill>
        </p:grpSpPr>
        <p:sp>
          <p:nvSpPr>
            <p:cNvPr id="23" name="Right Arrow 22"/>
            <p:cNvSpPr/>
            <p:nvPr/>
          </p:nvSpPr>
          <p:spPr>
            <a:xfrm rot="27509">
              <a:off x="1833449" y="155647"/>
              <a:ext cx="474631" cy="367677"/>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4" name="Right Arrow 4"/>
            <p:cNvSpPr/>
            <p:nvPr/>
          </p:nvSpPr>
          <p:spPr>
            <a:xfrm rot="27509">
              <a:off x="1833451" y="228741"/>
              <a:ext cx="364328" cy="2206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AU" sz="1500" kern="1200">
                <a:solidFill>
                  <a:sysClr val="window" lastClr="FFFFFF"/>
                </a:solidFill>
                <a:latin typeface="Proxima Nova Rg"/>
                <a:ea typeface="+mn-ea"/>
                <a:cs typeface="+mn-cs"/>
              </a:endParaRPr>
            </a:p>
          </p:txBody>
        </p:sp>
      </p:grpSp>
      <p:sp>
        <p:nvSpPr>
          <p:cNvPr id="25" name="Rectangle 24"/>
          <p:cNvSpPr/>
          <p:nvPr/>
        </p:nvSpPr>
        <p:spPr>
          <a:xfrm>
            <a:off x="6115627" y="5228828"/>
            <a:ext cx="1206986" cy="58039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latin typeface="Arial" panose="020B0604020202020204" pitchFamily="34" charset="0"/>
                <a:cs typeface="Arial" panose="020B0604020202020204" pitchFamily="34" charset="0"/>
              </a:rPr>
              <a:t>Mindfulness Exercise</a:t>
            </a:r>
          </a:p>
          <a:p>
            <a:pPr algn="ctr"/>
            <a:r>
              <a:rPr lang="en-AU" sz="1200" dirty="0">
                <a:latin typeface="Arial" panose="020B0604020202020204" pitchFamily="34" charset="0"/>
                <a:cs typeface="Arial" panose="020B0604020202020204" pitchFamily="34" charset="0"/>
              </a:rPr>
              <a:t>Yoga  </a:t>
            </a:r>
          </a:p>
        </p:txBody>
      </p:sp>
      <p:cxnSp>
        <p:nvCxnSpPr>
          <p:cNvPr id="26" name="Straight Arrow Connector 25"/>
          <p:cNvCxnSpPr/>
          <p:nvPr/>
        </p:nvCxnSpPr>
        <p:spPr>
          <a:xfrm>
            <a:off x="4875889" y="2929415"/>
            <a:ext cx="0" cy="21648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6719120" y="2950925"/>
            <a:ext cx="572" cy="21433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4272396" y="5236130"/>
            <a:ext cx="1206986" cy="580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latin typeface="Arial" panose="020B0604020202020204" pitchFamily="34" charset="0"/>
                <a:cs typeface="Arial" panose="020B0604020202020204" pitchFamily="34" charset="0"/>
              </a:rPr>
              <a:t>Mindfulness </a:t>
            </a:r>
          </a:p>
          <a:p>
            <a:pPr algn="ctr"/>
            <a:r>
              <a:rPr lang="en-AU" sz="1200" dirty="0">
                <a:latin typeface="Arial" panose="020B0604020202020204" pitchFamily="34" charset="0"/>
                <a:cs typeface="Arial" panose="020B0604020202020204" pitchFamily="34" charset="0"/>
              </a:rPr>
              <a:t>Exercise</a:t>
            </a:r>
          </a:p>
          <a:p>
            <a:pPr algn="ctr"/>
            <a:r>
              <a:rPr lang="en-AU" sz="1200" dirty="0">
                <a:latin typeface="Arial" panose="020B0604020202020204" pitchFamily="34" charset="0"/>
                <a:cs typeface="Arial" panose="020B0604020202020204" pitchFamily="34" charset="0"/>
              </a:rPr>
              <a:t>Yoga</a:t>
            </a:r>
          </a:p>
        </p:txBody>
      </p:sp>
      <p:pic>
        <p:nvPicPr>
          <p:cNvPr id="29" name="Picture 2" descr="http://www.free-icons-download.net/images/list-icon-888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369" y="1837755"/>
            <a:ext cx="683067" cy="68306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0" name="Group 29"/>
          <p:cNvGrpSpPr/>
          <p:nvPr/>
        </p:nvGrpSpPr>
        <p:grpSpPr>
          <a:xfrm>
            <a:off x="2826214" y="2634259"/>
            <a:ext cx="474631" cy="367677"/>
            <a:chOff x="1833449" y="155647"/>
            <a:chExt cx="474631" cy="367677"/>
          </a:xfrm>
          <a:solidFill>
            <a:schemeClr val="tx1"/>
          </a:solidFill>
        </p:grpSpPr>
        <p:sp>
          <p:nvSpPr>
            <p:cNvPr id="31" name="Right Arrow 30"/>
            <p:cNvSpPr/>
            <p:nvPr/>
          </p:nvSpPr>
          <p:spPr>
            <a:xfrm rot="27509">
              <a:off x="1833449" y="155647"/>
              <a:ext cx="474631" cy="367677"/>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2" name="Right Arrow 4"/>
            <p:cNvSpPr/>
            <p:nvPr/>
          </p:nvSpPr>
          <p:spPr>
            <a:xfrm rot="27509">
              <a:off x="1833451" y="228741"/>
              <a:ext cx="364328" cy="2206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AU" sz="1500" kern="1200">
                <a:solidFill>
                  <a:sysClr val="window" lastClr="FFFFFF"/>
                </a:solidFill>
                <a:latin typeface="Proxima Nova Rg"/>
                <a:ea typeface="+mn-ea"/>
                <a:cs typeface="+mn-cs"/>
              </a:endParaRPr>
            </a:p>
          </p:txBody>
        </p:sp>
      </p:grpSp>
      <p:pic>
        <p:nvPicPr>
          <p:cNvPr id="33" name="Picture 2" descr="http://www.free-icons-download.net/images/list-icon-888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2176" y="1813040"/>
            <a:ext cx="683067" cy="683067"/>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p:cNvSpPr/>
          <p:nvPr/>
        </p:nvSpPr>
        <p:spPr>
          <a:xfrm>
            <a:off x="1410212" y="3113102"/>
            <a:ext cx="1683812" cy="17164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Exercise habits, nutritional habits, sleeping habits</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Life satisfaction, meaning and purpose, mental resilience</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Hours dedicated to work, life and relationships</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Leadership capacity</a:t>
            </a:r>
          </a:p>
          <a:p>
            <a:pPr marL="285750" indent="-285750">
              <a:buFont typeface="Wingdings" panose="05000000000000000000" pitchFamily="2" charset="2"/>
              <a:buChar char="ü"/>
            </a:pPr>
            <a:endParaRPr lang="en-AU" sz="1200" dirty="0">
              <a:solidFill>
                <a:schemeClr val="tx1"/>
              </a:solidFill>
              <a:latin typeface="Proxima Nova Alt Lt" panose="02000506030000020004" pitchFamily="50" charset="0"/>
              <a:cs typeface="Arial" panose="020B0604020202020204" pitchFamily="34" charset="0"/>
            </a:endParaRPr>
          </a:p>
        </p:txBody>
      </p:sp>
      <p:sp>
        <p:nvSpPr>
          <p:cNvPr id="35" name="Rectangle 34"/>
          <p:cNvSpPr/>
          <p:nvPr/>
        </p:nvSpPr>
        <p:spPr>
          <a:xfrm>
            <a:off x="8743686" y="3114331"/>
            <a:ext cx="1591544" cy="17164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Exercise habits, nutritional habits, physical resilience</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Life satisfaction, meaning and purpose, mental resilience</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Hours dedicated to work, life and relationships</a:t>
            </a:r>
          </a:p>
          <a:p>
            <a:pPr marL="171450" indent="-171450">
              <a:buFont typeface="Arial" panose="020B0604020202020204" pitchFamily="34" charset="0"/>
              <a:buChar char="•"/>
            </a:pPr>
            <a:r>
              <a:rPr lang="en-AU" sz="1000" dirty="0">
                <a:solidFill>
                  <a:schemeClr val="tx1"/>
                </a:solidFill>
                <a:latin typeface="Proxima Nova Alt Lt" panose="02000506030000020004" pitchFamily="50" charset="0"/>
                <a:cs typeface="Arial" panose="020B0604020202020204" pitchFamily="34" charset="0"/>
              </a:rPr>
              <a:t>Leadership capacity</a:t>
            </a:r>
          </a:p>
          <a:p>
            <a:pPr marL="285750" indent="-285750">
              <a:buFont typeface="Wingdings" panose="05000000000000000000" pitchFamily="2" charset="2"/>
              <a:buChar char="ü"/>
            </a:pPr>
            <a:endParaRPr lang="en-AU" sz="1200" dirty="0">
              <a:solidFill>
                <a:schemeClr val="tx1"/>
              </a:solidFill>
              <a:latin typeface="Proxima Nova Alt Lt" panose="02000506030000020004" pitchFamily="50" charset="0"/>
              <a:cs typeface="Arial" panose="020B0604020202020204" pitchFamily="34" charset="0"/>
            </a:endParaRPr>
          </a:p>
        </p:txBody>
      </p:sp>
      <p:sp>
        <p:nvSpPr>
          <p:cNvPr id="36" name="Rectangle 35"/>
          <p:cNvSpPr/>
          <p:nvPr/>
        </p:nvSpPr>
        <p:spPr>
          <a:xfrm>
            <a:off x="1528945" y="2541624"/>
            <a:ext cx="1327916" cy="55294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a:latin typeface="Arial" panose="020B0604020202020204" pitchFamily="34" charset="0"/>
                <a:cs typeface="Arial" panose="020B0604020202020204" pitchFamily="34" charset="0"/>
              </a:rPr>
              <a:t>Wellbeing Quotient (WQ)</a:t>
            </a:r>
            <a:endParaRPr lang="en-AU" sz="1200" dirty="0">
              <a:latin typeface="Arial" panose="020B0604020202020204" pitchFamily="34" charset="0"/>
              <a:cs typeface="Arial" panose="020B0604020202020204" pitchFamily="34" charset="0"/>
            </a:endParaRPr>
          </a:p>
        </p:txBody>
      </p:sp>
      <p:sp>
        <p:nvSpPr>
          <p:cNvPr id="4" name="TextBox 3"/>
          <p:cNvSpPr txBox="1"/>
          <p:nvPr/>
        </p:nvSpPr>
        <p:spPr>
          <a:xfrm>
            <a:off x="2786440" y="6218121"/>
            <a:ext cx="5870518" cy="276999"/>
          </a:xfrm>
          <a:prstGeom prst="rect">
            <a:avLst/>
          </a:prstGeom>
          <a:noFill/>
        </p:spPr>
        <p:txBody>
          <a:bodyPr wrap="none" rtlCol="0">
            <a:spAutoFit/>
          </a:bodyPr>
          <a:lstStyle/>
          <a:p>
            <a:r>
              <a:rPr lang="en-NZ" sz="1200" dirty="0">
                <a:latin typeface="Proxima Nova Alt Lt" panose="02000506030000020004" pitchFamily="50" charset="0"/>
              </a:rPr>
              <a:t>*MBSR  (mindfulness based stress reduction) an 8 week research based intervention. </a:t>
            </a:r>
            <a:endParaRPr lang="en-AU" sz="1200" dirty="0">
              <a:latin typeface="Proxima Nova Alt Lt" panose="02000506030000020004" pitchFamily="50" charset="0"/>
            </a:endParaRPr>
          </a:p>
        </p:txBody>
      </p:sp>
      <p:sp>
        <p:nvSpPr>
          <p:cNvPr id="6" name="Rectangle 5"/>
          <p:cNvSpPr/>
          <p:nvPr/>
        </p:nvSpPr>
        <p:spPr>
          <a:xfrm>
            <a:off x="4216639" y="5907080"/>
            <a:ext cx="1262743" cy="213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Proxima Nova Alt Lt" panose="02000506030000020004" pitchFamily="50" charset="0"/>
              </a:rPr>
              <a:t>1-1 coaching</a:t>
            </a:r>
          </a:p>
        </p:txBody>
      </p:sp>
      <p:sp>
        <p:nvSpPr>
          <p:cNvPr id="37" name="Rectangle 36"/>
          <p:cNvSpPr/>
          <p:nvPr/>
        </p:nvSpPr>
        <p:spPr>
          <a:xfrm>
            <a:off x="6147568" y="5907080"/>
            <a:ext cx="1262743" cy="213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Proxima Nova Alt Lt" panose="02000506030000020004" pitchFamily="50" charset="0"/>
              </a:rPr>
              <a:t>1-1 coaching</a:t>
            </a:r>
          </a:p>
        </p:txBody>
      </p:sp>
      <p:sp>
        <p:nvSpPr>
          <p:cNvPr id="38" name="Rectangle 37"/>
          <p:cNvSpPr/>
          <p:nvPr/>
        </p:nvSpPr>
        <p:spPr>
          <a:xfrm>
            <a:off x="8078497" y="5907080"/>
            <a:ext cx="1262743" cy="213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Proxima Nova Alt Lt" panose="02000506030000020004" pitchFamily="50" charset="0"/>
              </a:rPr>
              <a:t>1-1 coaching</a:t>
            </a:r>
          </a:p>
        </p:txBody>
      </p:sp>
      <p:sp>
        <p:nvSpPr>
          <p:cNvPr id="39" name="Rectangle 38"/>
          <p:cNvSpPr/>
          <p:nvPr/>
        </p:nvSpPr>
        <p:spPr>
          <a:xfrm>
            <a:off x="10335230" y="5911156"/>
            <a:ext cx="1262743" cy="213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Proxima Nova Alt Lt" panose="02000506030000020004" pitchFamily="50" charset="0"/>
              </a:rPr>
              <a:t>1-1 coaching</a:t>
            </a:r>
          </a:p>
        </p:txBody>
      </p:sp>
      <p:pic>
        <p:nvPicPr>
          <p:cNvPr id="41" name="Picture 2" descr="Image result for hrv monitor w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2" y="5094280"/>
            <a:ext cx="2758268" cy="1646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130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p:bldP spid="18" grpId="0" animBg="1"/>
      <p:bldP spid="19" grpId="0"/>
      <p:bldP spid="20" grpId="0"/>
      <p:bldP spid="21" grpId="0" animBg="1"/>
      <p:bldP spid="25" grpId="0" animBg="1"/>
      <p:bldP spid="28" grpId="0" animBg="1"/>
      <p:bldP spid="34" grpId="0"/>
      <p:bldP spid="35"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0"/>
            <a:ext cx="12192000" cy="6858000"/>
          </a:xfrm>
          <a:prstGeom prst="rect">
            <a:avLst/>
          </a:prstGeom>
        </p:spPr>
      </p:pic>
      <p:sp>
        <p:nvSpPr>
          <p:cNvPr id="4" name="TextBox 3"/>
          <p:cNvSpPr txBox="1"/>
          <p:nvPr/>
        </p:nvSpPr>
        <p:spPr>
          <a:xfrm>
            <a:off x="3050931" y="2057399"/>
            <a:ext cx="3042138" cy="2725616"/>
          </a:xfrm>
          <a:prstGeom prst="rect">
            <a:avLst/>
          </a:prstGeom>
          <a:noFill/>
        </p:spPr>
        <p:txBody>
          <a:bodyPr wrap="square" lIns="180000" tIns="90000" rIns="180000" bIns="180000" rtlCol="0">
            <a:noAutofit/>
          </a:bodyPr>
          <a:lstStyle/>
          <a:p>
            <a:r>
              <a:rPr lang="en-US" sz="4000" dirty="0">
                <a:solidFill>
                  <a:srgbClr val="FF4612"/>
                </a:solidFill>
                <a:latin typeface="Proxima Nova Alt Lt" panose="02000506030000020004" pitchFamily="50" charset="0"/>
              </a:rPr>
              <a:t>I hour  </a:t>
            </a:r>
          </a:p>
          <a:p>
            <a:r>
              <a:rPr lang="en-US" dirty="0">
                <a:solidFill>
                  <a:srgbClr val="FF4612"/>
                </a:solidFill>
                <a:latin typeface="Proxima Nova Alt Lt" panose="02000506030000020004" pitchFamily="50" charset="0"/>
              </a:rPr>
              <a:t>reduction on average time spent in stress per day  per principal</a:t>
            </a:r>
            <a:endParaRPr lang="en-US" sz="4000" dirty="0">
              <a:solidFill>
                <a:srgbClr val="FF4612"/>
              </a:solidFill>
              <a:latin typeface="Proxima Nova Alt Lt" panose="02000506030000020004" pitchFamily="50" charset="0"/>
            </a:endParaRPr>
          </a:p>
          <a:p>
            <a:r>
              <a:rPr lang="en-US" dirty="0">
                <a:solidFill>
                  <a:srgbClr val="FFFFFF"/>
                </a:solidFill>
                <a:latin typeface="Proxima Nova Alt Lt" panose="02000506030000020004" pitchFamily="50" charset="0"/>
              </a:rPr>
              <a:t>(sympathetic nervous system)</a:t>
            </a:r>
          </a:p>
        </p:txBody>
      </p:sp>
      <p:sp>
        <p:nvSpPr>
          <p:cNvPr id="5" name="TextBox 4"/>
          <p:cNvSpPr txBox="1"/>
          <p:nvPr/>
        </p:nvSpPr>
        <p:spPr>
          <a:xfrm>
            <a:off x="3050931" y="4774222"/>
            <a:ext cx="3042138" cy="2725616"/>
          </a:xfrm>
          <a:prstGeom prst="rect">
            <a:avLst/>
          </a:prstGeom>
          <a:noFill/>
        </p:spPr>
        <p:txBody>
          <a:bodyPr wrap="square" lIns="180000" tIns="90000" rIns="180000" bIns="180000" rtlCol="0">
            <a:noAutofit/>
          </a:bodyPr>
          <a:lstStyle/>
          <a:p>
            <a:r>
              <a:rPr lang="en-US" dirty="0">
                <a:solidFill>
                  <a:srgbClr val="C5CC20"/>
                </a:solidFill>
                <a:latin typeface="Proxima Nova Alt Lt" panose="02000506030000020004" pitchFamily="50" charset="0"/>
              </a:rPr>
              <a:t>A minimum</a:t>
            </a:r>
          </a:p>
          <a:p>
            <a:r>
              <a:rPr lang="en-US" sz="4000" dirty="0">
                <a:solidFill>
                  <a:srgbClr val="C5CC20"/>
                </a:solidFill>
              </a:rPr>
              <a:t>3 </a:t>
            </a:r>
            <a:r>
              <a:rPr lang="en-US" sz="4000" dirty="0">
                <a:solidFill>
                  <a:srgbClr val="C5CC20"/>
                </a:solidFill>
                <a:latin typeface="Proxima Nova Alt Lt" panose="02000506030000020004" pitchFamily="50" charset="0"/>
              </a:rPr>
              <a:t>years</a:t>
            </a:r>
          </a:p>
          <a:p>
            <a:r>
              <a:rPr lang="en-US" dirty="0">
                <a:solidFill>
                  <a:srgbClr val="FFFFFF"/>
                </a:solidFill>
                <a:latin typeface="Proxima Nova Alt Lt" panose="02000506030000020004" pitchFamily="50" charset="0"/>
              </a:rPr>
              <a:t>reduction in biological age per principal</a:t>
            </a:r>
          </a:p>
        </p:txBody>
      </p:sp>
      <p:sp>
        <p:nvSpPr>
          <p:cNvPr id="6" name="TextBox 5"/>
          <p:cNvSpPr txBox="1"/>
          <p:nvPr/>
        </p:nvSpPr>
        <p:spPr>
          <a:xfrm>
            <a:off x="6101862" y="1371599"/>
            <a:ext cx="3042138" cy="2725616"/>
          </a:xfrm>
          <a:prstGeom prst="rect">
            <a:avLst/>
          </a:prstGeom>
          <a:noFill/>
        </p:spPr>
        <p:txBody>
          <a:bodyPr wrap="square" lIns="180000" tIns="90000" rIns="180000" bIns="180000" rtlCol="0">
            <a:noAutofit/>
          </a:bodyPr>
          <a:lstStyle/>
          <a:p>
            <a:r>
              <a:rPr lang="en-US" dirty="0">
                <a:solidFill>
                  <a:srgbClr val="00AEEF"/>
                </a:solidFill>
                <a:latin typeface="Proxima Nova Alt Lt" panose="02000506030000020004" pitchFamily="50" charset="0"/>
              </a:rPr>
              <a:t>Increased capacity of</a:t>
            </a:r>
          </a:p>
          <a:p>
            <a:r>
              <a:rPr lang="en-US" sz="4000" dirty="0">
                <a:solidFill>
                  <a:srgbClr val="00AEEF"/>
                </a:solidFill>
              </a:rPr>
              <a:t>6 hours</a:t>
            </a:r>
          </a:p>
          <a:p>
            <a:r>
              <a:rPr lang="en-US" dirty="0">
                <a:solidFill>
                  <a:srgbClr val="FFFFFF"/>
                </a:solidFill>
                <a:latin typeface="Proxima Nova Alt Lt" panose="02000506030000020004" pitchFamily="50" charset="0"/>
              </a:rPr>
              <a:t>per principal each week (less mail, more effective meetings, focusing on things that matter)</a:t>
            </a:r>
          </a:p>
        </p:txBody>
      </p:sp>
      <p:sp>
        <p:nvSpPr>
          <p:cNvPr id="7" name="TextBox 6"/>
          <p:cNvSpPr txBox="1"/>
          <p:nvPr/>
        </p:nvSpPr>
        <p:spPr>
          <a:xfrm>
            <a:off x="9149862" y="3420207"/>
            <a:ext cx="3042138" cy="2725616"/>
          </a:xfrm>
          <a:prstGeom prst="rect">
            <a:avLst/>
          </a:prstGeom>
          <a:noFill/>
        </p:spPr>
        <p:txBody>
          <a:bodyPr wrap="square" lIns="180000" tIns="90000" rIns="180000" bIns="180000" rtlCol="0">
            <a:noAutofit/>
          </a:bodyPr>
          <a:lstStyle/>
          <a:p>
            <a:r>
              <a:rPr lang="en-US" dirty="0">
                <a:solidFill>
                  <a:srgbClr val="FFFFFF"/>
                </a:solidFill>
                <a:latin typeface="Proxima Nova Alt Lt" panose="02000506030000020004" pitchFamily="50" charset="0"/>
              </a:rPr>
              <a:t>Ability to boost a principal’s stress threshold by an </a:t>
            </a:r>
          </a:p>
          <a:p>
            <a:r>
              <a:rPr lang="en-US" dirty="0">
                <a:solidFill>
                  <a:srgbClr val="FFFFFF"/>
                </a:solidFill>
                <a:latin typeface="Proxima Nova Alt Lt" panose="02000506030000020004" pitchFamily="50" charset="0"/>
              </a:rPr>
              <a:t>average of</a:t>
            </a:r>
          </a:p>
          <a:p>
            <a:r>
              <a:rPr lang="en-US" sz="4000" dirty="0">
                <a:solidFill>
                  <a:srgbClr val="FF4612"/>
                </a:solidFill>
                <a:latin typeface="Proxima Nova Alt Lt" panose="02000506030000020004" pitchFamily="50" charset="0"/>
              </a:rPr>
              <a:t>20%</a:t>
            </a:r>
          </a:p>
          <a:p>
            <a:r>
              <a:rPr lang="en-US" dirty="0">
                <a:solidFill>
                  <a:srgbClr val="FF4612"/>
                </a:solidFill>
                <a:latin typeface="Proxima Nova Alt Lt" panose="02000506030000020004" pitchFamily="50" charset="0"/>
              </a:rPr>
              <a:t>(measured by HRV)</a:t>
            </a:r>
          </a:p>
        </p:txBody>
      </p:sp>
      <p:pic>
        <p:nvPicPr>
          <p:cNvPr id="12" name="Picture 11"/>
          <p:cNvPicPr>
            <a:picLocks noChangeAspect="1"/>
          </p:cNvPicPr>
          <p:nvPr/>
        </p:nvPicPr>
        <p:blipFill>
          <a:blip r:embed="rId4">
            <a:alphaModFix amt="50000"/>
          </a:blip>
          <a:stretch>
            <a:fillRect/>
          </a:stretch>
        </p:blipFill>
        <p:spPr>
          <a:xfrm>
            <a:off x="6080370" y="3412392"/>
            <a:ext cx="3073400" cy="3454400"/>
          </a:xfrm>
          <a:prstGeom prst="rect">
            <a:avLst/>
          </a:prstGeom>
        </p:spPr>
      </p:pic>
      <p:sp>
        <p:nvSpPr>
          <p:cNvPr id="13" name="Title 1"/>
          <p:cNvSpPr txBox="1">
            <a:spLocks/>
          </p:cNvSpPr>
          <p:nvPr/>
        </p:nvSpPr>
        <p:spPr>
          <a:xfrm>
            <a:off x="360000" y="483801"/>
            <a:ext cx="8156112" cy="130893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AU" sz="3600" dirty="0">
                <a:solidFill>
                  <a:schemeClr val="accent2"/>
                </a:solidFill>
                <a:latin typeface="Proxima Nova Alt Lt" panose="02000506030000020004" pitchFamily="50" charset="0"/>
              </a:rPr>
              <a:t>Programme Impact</a:t>
            </a:r>
            <a:endParaRPr lang="en-US" sz="3600" dirty="0">
              <a:solidFill>
                <a:srgbClr val="FFFFFF"/>
              </a:solidFill>
            </a:endParaRPr>
          </a:p>
        </p:txBody>
      </p:sp>
      <p:pic>
        <p:nvPicPr>
          <p:cNvPr id="2" name="Picture 1"/>
          <p:cNvPicPr>
            <a:picLocks noChangeAspect="1"/>
          </p:cNvPicPr>
          <p:nvPr/>
        </p:nvPicPr>
        <p:blipFill>
          <a:blip r:embed="rId5">
            <a:alphaModFix amt="50000"/>
          </a:blip>
          <a:stretch>
            <a:fillRect/>
          </a:stretch>
        </p:blipFill>
        <p:spPr>
          <a:xfrm>
            <a:off x="0" y="2050131"/>
            <a:ext cx="3048000" cy="3425952"/>
          </a:xfrm>
          <a:prstGeom prst="rect">
            <a:avLst/>
          </a:prstGeom>
        </p:spPr>
      </p:pic>
    </p:spTree>
    <p:extLst>
      <p:ext uri="{BB962C8B-B14F-4D97-AF65-F5344CB8AC3E}">
        <p14:creationId xmlns:p14="http://schemas.microsoft.com/office/powerpoint/2010/main" val="3802841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3600"/>
            <a:ext cx="8156112" cy="2173463"/>
          </a:xfrm>
        </p:spPr>
        <p:txBody>
          <a:bodyPr>
            <a:normAutofit/>
          </a:bodyPr>
          <a:lstStyle/>
          <a:p>
            <a:r>
              <a:rPr lang="en-US" sz="3600" dirty="0">
                <a:solidFill>
                  <a:schemeClr val="accent2"/>
                </a:solidFill>
                <a:latin typeface="Proxima Nova Alt Lt" panose="02000506030000020004" pitchFamily="50" charset="0"/>
              </a:rPr>
              <a:t>Wellbeing Quotient Questionnaire (WQ)</a:t>
            </a:r>
          </a:p>
        </p:txBody>
      </p:sp>
      <p:sp>
        <p:nvSpPr>
          <p:cNvPr id="5" name="Rectangle 4"/>
          <p:cNvSpPr/>
          <p:nvPr/>
        </p:nvSpPr>
        <p:spPr>
          <a:xfrm>
            <a:off x="7736115" y="1415142"/>
            <a:ext cx="4455885" cy="545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567927" y="2343335"/>
            <a:ext cx="10834082" cy="3631763"/>
          </a:xfrm>
          <a:prstGeom prst="rect">
            <a:avLst/>
          </a:prstGeom>
          <a:noFill/>
        </p:spPr>
        <p:txBody>
          <a:bodyPr wrap="square" rtlCol="0">
            <a:spAutoFit/>
          </a:bodyPr>
          <a:lstStyle/>
          <a:p>
            <a:pPr algn="ctr">
              <a:lnSpc>
                <a:spcPct val="150000"/>
              </a:lnSpc>
            </a:pPr>
            <a:endParaRPr lang="en-US" sz="2000" dirty="0">
              <a:solidFill>
                <a:srgbClr val="FF0000"/>
              </a:solidFill>
              <a:latin typeface="Proxima Nova Alt Lt" panose="02000506030000020004" pitchFamily="50" charset="0"/>
            </a:endParaRPr>
          </a:p>
          <a:p>
            <a:pPr>
              <a:lnSpc>
                <a:spcPct val="150000"/>
              </a:lnSpc>
            </a:pPr>
            <a:r>
              <a:rPr lang="en-US" sz="2000" b="1" dirty="0">
                <a:solidFill>
                  <a:srgbClr val="FF0000"/>
                </a:solidFill>
                <a:latin typeface="Proxima Nova Alt Lt" panose="02000506030000020004" pitchFamily="50" charset="0"/>
              </a:rPr>
              <a:t>Four areas </a:t>
            </a:r>
            <a:r>
              <a:rPr lang="en-US" sz="2000" b="1" dirty="0" smtClean="0">
                <a:solidFill>
                  <a:srgbClr val="FF0000"/>
                </a:solidFill>
                <a:latin typeface="Proxima Nova Alt Lt" panose="02000506030000020004" pitchFamily="50" charset="0"/>
              </a:rPr>
              <a:t>measured</a:t>
            </a:r>
            <a:br>
              <a:rPr lang="en-US" sz="2000" b="1" dirty="0" smtClean="0">
                <a:solidFill>
                  <a:srgbClr val="FF0000"/>
                </a:solidFill>
                <a:latin typeface="Proxima Nova Alt Lt" panose="02000506030000020004" pitchFamily="50" charset="0"/>
              </a:rPr>
            </a:br>
            <a:r>
              <a:rPr lang="en-US" sz="2000" dirty="0" smtClean="0">
                <a:solidFill>
                  <a:srgbClr val="FF0000"/>
                </a:solidFill>
                <a:latin typeface="Proxima Nova Alt Lt" panose="02000506030000020004" pitchFamily="50" charset="0"/>
              </a:rPr>
              <a:t> </a:t>
            </a:r>
            <a:endParaRPr lang="en-US" sz="2000" dirty="0">
              <a:solidFill>
                <a:srgbClr val="FF0000"/>
              </a:solidFill>
              <a:latin typeface="Proxima Nova Alt Lt" panose="02000506030000020004" pitchFamily="50" charset="0"/>
            </a:endParaRPr>
          </a:p>
          <a:p>
            <a:pPr marL="342900" indent="-342900">
              <a:buFont typeface="Wingdings" charset="2"/>
              <a:buChar char="ü"/>
            </a:pPr>
            <a:r>
              <a:rPr lang="en-US" sz="2000" dirty="0">
                <a:solidFill>
                  <a:srgbClr val="FF0000"/>
                </a:solidFill>
                <a:latin typeface="Proxima Nova Alt Lt" panose="02000506030000020004" pitchFamily="50" charset="0"/>
              </a:rPr>
              <a:t>Productivity Score:</a:t>
            </a:r>
            <a:r>
              <a:rPr lang="en-US" sz="2000" dirty="0">
                <a:solidFill>
                  <a:srgbClr val="001C33"/>
                </a:solidFill>
                <a:latin typeface="Proxima Nova Alt Lt" panose="02000506030000020004" pitchFamily="50" charset="0"/>
              </a:rPr>
              <a:t> workplace performance, productive behavior, proactive behavior &amp; task performance</a:t>
            </a:r>
          </a:p>
          <a:p>
            <a:pPr marL="342900" indent="-342900">
              <a:buFont typeface="Wingdings" charset="2"/>
              <a:buChar char="ü"/>
            </a:pPr>
            <a:r>
              <a:rPr lang="en-US" sz="2000" dirty="0">
                <a:solidFill>
                  <a:srgbClr val="FF0000"/>
                </a:solidFill>
                <a:latin typeface="Proxima Nova Alt Lt" panose="02000506030000020004" pitchFamily="50" charset="0"/>
              </a:rPr>
              <a:t>Recovery Score : </a:t>
            </a:r>
            <a:r>
              <a:rPr lang="en-US" sz="2000" dirty="0">
                <a:solidFill>
                  <a:srgbClr val="001C33"/>
                </a:solidFill>
                <a:latin typeface="Proxima Nova Alt Lt" panose="02000506030000020004" pitchFamily="50" charset="0"/>
              </a:rPr>
              <a:t>energy, sleep, general wellbeing, somatic relaxation ( physically relaxed)</a:t>
            </a:r>
          </a:p>
          <a:p>
            <a:pPr marL="342900" indent="-342900">
              <a:buFont typeface="Wingdings" charset="2"/>
              <a:buChar char="ü"/>
            </a:pPr>
            <a:r>
              <a:rPr lang="en-US" sz="2000" dirty="0">
                <a:solidFill>
                  <a:srgbClr val="FF0000"/>
                </a:solidFill>
                <a:latin typeface="Proxima Nova Alt Lt" panose="02000506030000020004" pitchFamily="50" charset="0"/>
              </a:rPr>
              <a:t>Physiological Score: </a:t>
            </a:r>
            <a:r>
              <a:rPr lang="en-US" sz="2000" dirty="0">
                <a:latin typeface="Proxima Nova Alt Lt" panose="02000506030000020004" pitchFamily="50" charset="0"/>
              </a:rPr>
              <a:t>physical activity , physical capability &amp; nutrition</a:t>
            </a:r>
          </a:p>
          <a:p>
            <a:pPr marL="342900" indent="-342900">
              <a:buFont typeface="Wingdings" charset="2"/>
              <a:buChar char="ü"/>
            </a:pPr>
            <a:r>
              <a:rPr lang="en-US" sz="2000" dirty="0">
                <a:solidFill>
                  <a:srgbClr val="FF0000"/>
                </a:solidFill>
                <a:latin typeface="Proxima Nova Alt Lt" panose="02000506030000020004" pitchFamily="50" charset="0"/>
              </a:rPr>
              <a:t>Psychology Score </a:t>
            </a:r>
            <a:r>
              <a:rPr lang="en-US" sz="1200" dirty="0">
                <a:solidFill>
                  <a:schemeClr val="accent2"/>
                </a:solidFill>
                <a:latin typeface="Proxima Nova Alt Lt" panose="02000506030000020004" pitchFamily="50" charset="0"/>
              </a:rPr>
              <a:t>: </a:t>
            </a:r>
            <a:r>
              <a:rPr lang="en-US" sz="2000" dirty="0">
                <a:latin typeface="Proxima Nova Alt Lt" panose="02000506030000020004" pitchFamily="50" charset="0"/>
              </a:rPr>
              <a:t>mental state, flourishing state (purposeful, meaningful life; rewarding relationships, engagement and a sense of competence in daily activities and a having sense of optimism for the future)  and life satisfaction</a:t>
            </a:r>
            <a:endParaRPr lang="en-US" sz="2000" dirty="0">
              <a:solidFill>
                <a:schemeClr val="accent2"/>
              </a:solidFill>
              <a:latin typeface="Proxima Nova Alt Lt" panose="02000506030000020004" pitchFamily="50" charset="0"/>
            </a:endParaRPr>
          </a:p>
        </p:txBody>
      </p:sp>
      <p:sp>
        <p:nvSpPr>
          <p:cNvPr id="4" name="Rectangle 3"/>
          <p:cNvSpPr/>
          <p:nvPr/>
        </p:nvSpPr>
        <p:spPr>
          <a:xfrm>
            <a:off x="360000" y="1181967"/>
            <a:ext cx="10579100" cy="1492716"/>
          </a:xfrm>
          <a:prstGeom prst="rect">
            <a:avLst/>
          </a:prstGeom>
        </p:spPr>
        <p:txBody>
          <a:bodyPr wrap="square">
            <a:spAutoFit/>
          </a:bodyPr>
          <a:lstStyle/>
          <a:p>
            <a:pPr marL="742950" lvl="1" indent="-285750">
              <a:lnSpc>
                <a:spcPct val="150000"/>
              </a:lnSpc>
              <a:spcBef>
                <a:spcPts val="600"/>
              </a:spcBef>
              <a:spcAft>
                <a:spcPts val="600"/>
              </a:spcAft>
              <a:buFont typeface="Wingdings" charset="2"/>
              <a:buChar char="ü"/>
            </a:pPr>
            <a:r>
              <a:rPr lang="en-AU" dirty="0">
                <a:solidFill>
                  <a:srgbClr val="001C33"/>
                </a:solidFill>
                <a:latin typeface="Proxima Nova Alt Lt" panose="02000506030000020004" pitchFamily="50" charset="0"/>
                <a:ea typeface="Calibri" panose="020F0502020204030204" pitchFamily="34" charset="0"/>
                <a:cs typeface="Times New Roman" panose="02020603050405020304" pitchFamily="18" charset="0"/>
              </a:rPr>
              <a:t>Self rated 75 questions questionnaire.</a:t>
            </a:r>
          </a:p>
          <a:p>
            <a:pPr marL="742950" lvl="1" indent="-285750">
              <a:spcBef>
                <a:spcPts val="600"/>
              </a:spcBef>
              <a:spcAft>
                <a:spcPts val="600"/>
              </a:spcAft>
              <a:buFont typeface="Wingdings" charset="2"/>
              <a:buChar char="ü"/>
            </a:pPr>
            <a:r>
              <a:rPr lang="en-AU" dirty="0">
                <a:solidFill>
                  <a:srgbClr val="001C33"/>
                </a:solidFill>
                <a:latin typeface="Proxima Nova Alt Lt" panose="02000506030000020004" pitchFamily="50" charset="0"/>
                <a:ea typeface="Calibri" panose="020F0502020204030204" pitchFamily="34" charset="0"/>
                <a:cs typeface="Times New Roman" panose="02020603050405020304" pitchFamily="18" charset="0"/>
              </a:rPr>
              <a:t>Informs individuals of their strengths and areas of development, provides understanding of the beneficial impact of thinking positively, building healthy relationships, managing information overload, planning work flow effectively, balancing stress and increasing personal energy .</a:t>
            </a:r>
            <a:endParaRPr lang="en-AU" sz="3200" b="1" dirty="0">
              <a:solidFill>
                <a:srgbClr val="001C33"/>
              </a:solidFill>
              <a:effectLst/>
              <a:latin typeface="Proxima Nova Alt Lt" panose="02000506030000020004" pitchFamily="50" charset="0"/>
              <a:ea typeface="MS Gothic" panose="020B0609070205080204" pitchFamily="49" charset="-128"/>
              <a:cs typeface="Times New Roman" panose="02020603050405020304" pitchFamily="18" charset="0"/>
            </a:endParaRPr>
          </a:p>
        </p:txBody>
      </p:sp>
      <p:sp>
        <p:nvSpPr>
          <p:cNvPr id="7" name="Rectangle 6"/>
          <p:cNvSpPr/>
          <p:nvPr/>
        </p:nvSpPr>
        <p:spPr>
          <a:xfrm>
            <a:off x="1280806" y="5944321"/>
            <a:ext cx="10378268" cy="387414"/>
          </a:xfrm>
          <a:prstGeom prst="rect">
            <a:avLst/>
          </a:prstGeom>
        </p:spPr>
        <p:txBody>
          <a:bodyPr wrap="square">
            <a:spAutoFit/>
          </a:bodyPr>
          <a:lstStyle/>
          <a:p>
            <a:pPr lvl="0" algn="r">
              <a:lnSpc>
                <a:spcPct val="150000"/>
              </a:lnSpc>
              <a:spcBef>
                <a:spcPts val="600"/>
              </a:spcBef>
              <a:spcAft>
                <a:spcPts val="600"/>
              </a:spcAft>
            </a:pPr>
            <a:r>
              <a:rPr lang="en-AU" sz="1400" dirty="0">
                <a:solidFill>
                  <a:schemeClr val="tx2"/>
                </a:solidFill>
                <a:latin typeface="Proxima Nova Alt Lt" panose="02000506030000020004" pitchFamily="50" charset="0"/>
              </a:rPr>
              <a:t>.</a:t>
            </a:r>
          </a:p>
        </p:txBody>
      </p:sp>
    </p:spTree>
    <p:extLst>
      <p:ext uri="{BB962C8B-B14F-4D97-AF65-F5344CB8AC3E}">
        <p14:creationId xmlns:p14="http://schemas.microsoft.com/office/powerpoint/2010/main" val="26469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2"/>
                </a:solidFill>
                <a:latin typeface="Proxima Nova Alt Lt" panose="02000506030000020004" pitchFamily="50" charset="0"/>
              </a:rPr>
              <a:t>Wellbeing Quotient (WQ)</a:t>
            </a:r>
          </a:p>
        </p:txBody>
      </p:sp>
      <p:sp>
        <p:nvSpPr>
          <p:cNvPr id="5" name="Rectangle 4"/>
          <p:cNvSpPr/>
          <p:nvPr/>
        </p:nvSpPr>
        <p:spPr>
          <a:xfrm>
            <a:off x="7736115" y="1415142"/>
            <a:ext cx="4455885" cy="545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567926" y="2343335"/>
            <a:ext cx="4079707" cy="3139321"/>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AU" sz="2000" dirty="0">
                <a:solidFill>
                  <a:srgbClr val="001C33"/>
                </a:solidFill>
                <a:latin typeface="Proxima Nova Alt Lt" panose="02000506030000020004" pitchFamily="50" charset="0"/>
              </a:rPr>
              <a:t>Daily steps</a:t>
            </a:r>
            <a:endParaRPr lang="en-AU" sz="2000" b="1" dirty="0">
              <a:solidFill>
                <a:srgbClr val="001C33"/>
              </a:solidFill>
              <a:latin typeface="Proxima Nova Alt Lt" panose="02000506030000020004" pitchFamily="50" charset="0"/>
            </a:endParaRPr>
          </a:p>
          <a:p>
            <a:pPr marL="285750" indent="-285750">
              <a:lnSpc>
                <a:spcPct val="150000"/>
              </a:lnSpc>
              <a:buFont typeface="Arial" panose="020B0604020202020204" pitchFamily="34" charset="0"/>
              <a:buChar char="•"/>
            </a:pPr>
            <a:r>
              <a:rPr lang="en-AU" sz="2000" dirty="0">
                <a:solidFill>
                  <a:srgbClr val="001C33"/>
                </a:solidFill>
                <a:latin typeface="Proxima Nova Alt Lt" panose="02000506030000020004" pitchFamily="50" charset="0"/>
              </a:rPr>
              <a:t>Average hours of sleep</a:t>
            </a:r>
            <a:endParaRPr lang="en-AU" sz="2000" b="1" dirty="0">
              <a:solidFill>
                <a:srgbClr val="001C33"/>
              </a:solidFill>
              <a:latin typeface="Proxima Nova Alt Lt" panose="02000506030000020004" pitchFamily="50" charset="0"/>
            </a:endParaRPr>
          </a:p>
          <a:p>
            <a:pPr marL="285750" indent="-285750">
              <a:lnSpc>
                <a:spcPct val="150000"/>
              </a:lnSpc>
              <a:buFont typeface="Arial" panose="020B0604020202020204" pitchFamily="34" charset="0"/>
              <a:buChar char="•"/>
            </a:pPr>
            <a:r>
              <a:rPr lang="en-AU" sz="2000" dirty="0">
                <a:solidFill>
                  <a:srgbClr val="001C33"/>
                </a:solidFill>
                <a:latin typeface="Proxima Nova Alt Lt" panose="02000506030000020004" pitchFamily="50" charset="0"/>
              </a:rPr>
              <a:t>Levels of fatigue</a:t>
            </a:r>
            <a:endParaRPr lang="en-AU" sz="2000" b="1" dirty="0">
              <a:solidFill>
                <a:srgbClr val="001C33"/>
              </a:solidFill>
              <a:latin typeface="Proxima Nova Alt Lt" panose="02000506030000020004" pitchFamily="50" charset="0"/>
            </a:endParaRPr>
          </a:p>
          <a:p>
            <a:pPr marL="285750" indent="-285750">
              <a:lnSpc>
                <a:spcPct val="150000"/>
              </a:lnSpc>
              <a:buFont typeface="Arial" panose="020B0604020202020204" pitchFamily="34" charset="0"/>
              <a:buChar char="•"/>
            </a:pPr>
            <a:r>
              <a:rPr lang="en-AU" sz="2000" dirty="0">
                <a:solidFill>
                  <a:srgbClr val="001C33"/>
                </a:solidFill>
                <a:latin typeface="Proxima Nova Alt Lt" panose="02000506030000020004" pitchFamily="50" charset="0"/>
              </a:rPr>
              <a:t>Biological Age</a:t>
            </a:r>
          </a:p>
          <a:p>
            <a:pPr marL="285750" indent="-285750">
              <a:lnSpc>
                <a:spcPct val="150000"/>
              </a:lnSpc>
              <a:buFont typeface="Arial" panose="020B0604020202020204" pitchFamily="34" charset="0"/>
              <a:buChar char="•"/>
            </a:pPr>
            <a:r>
              <a:rPr lang="en-AU" sz="2000" dirty="0">
                <a:solidFill>
                  <a:srgbClr val="001C33"/>
                </a:solidFill>
                <a:latin typeface="Proxima Nova Alt Lt" panose="02000506030000020004" pitchFamily="50" charset="0"/>
              </a:rPr>
              <a:t>General Wellbeing</a:t>
            </a:r>
            <a:endParaRPr lang="en-AU" sz="2000" b="1" dirty="0">
              <a:solidFill>
                <a:srgbClr val="001C33"/>
              </a:solidFill>
              <a:latin typeface="Proxima Nova Alt Lt" panose="02000506030000020004" pitchFamily="50" charset="0"/>
            </a:endParaRPr>
          </a:p>
          <a:p>
            <a:pPr marL="285750" indent="-285750">
              <a:lnSpc>
                <a:spcPct val="150000"/>
              </a:lnSpc>
              <a:buFont typeface="Arial" panose="020B0604020202020204" pitchFamily="34" charset="0"/>
              <a:buChar char="•"/>
            </a:pPr>
            <a:r>
              <a:rPr lang="en-AU" sz="2000" dirty="0">
                <a:solidFill>
                  <a:srgbClr val="001C33"/>
                </a:solidFill>
                <a:latin typeface="Proxima Nova Alt Lt" panose="02000506030000020004" pitchFamily="50" charset="0"/>
              </a:rPr>
              <a:t>Level of workplace performance</a:t>
            </a:r>
            <a:endParaRPr lang="en-AU" sz="2000" b="1" dirty="0">
              <a:solidFill>
                <a:srgbClr val="001C33"/>
              </a:solidFill>
              <a:latin typeface="Proxima Nova Alt Lt" panose="02000506030000020004" pitchFamily="50" charset="0"/>
            </a:endParaRPr>
          </a:p>
          <a:p>
            <a:pPr marL="285750" indent="-285750">
              <a:buFont typeface="Arial" panose="020B0604020202020204" pitchFamily="34" charset="0"/>
              <a:buChar char="•"/>
            </a:pPr>
            <a:endParaRPr lang="en-AU" dirty="0">
              <a:solidFill>
                <a:schemeClr val="tx2"/>
              </a:solidFill>
            </a:endParaRPr>
          </a:p>
        </p:txBody>
      </p:sp>
      <p:sp>
        <p:nvSpPr>
          <p:cNvPr id="4" name="Rectangle 3"/>
          <p:cNvSpPr/>
          <p:nvPr/>
        </p:nvSpPr>
        <p:spPr>
          <a:xfrm>
            <a:off x="360000" y="1181967"/>
            <a:ext cx="10579100" cy="923330"/>
          </a:xfrm>
          <a:prstGeom prst="rect">
            <a:avLst/>
          </a:prstGeom>
        </p:spPr>
        <p:txBody>
          <a:bodyPr wrap="square">
            <a:spAutoFit/>
          </a:bodyPr>
          <a:lstStyle/>
          <a:p>
            <a:pPr>
              <a:lnSpc>
                <a:spcPct val="150000"/>
              </a:lnSpc>
              <a:spcBef>
                <a:spcPts val="600"/>
              </a:spcBef>
              <a:spcAft>
                <a:spcPts val="600"/>
              </a:spcAft>
            </a:pPr>
            <a:r>
              <a:rPr lang="en-AU" dirty="0">
                <a:solidFill>
                  <a:srgbClr val="001C33"/>
                </a:solidFill>
                <a:latin typeface="Proxima Nova Alt Lt" panose="02000506030000020004" pitchFamily="50" charset="0"/>
                <a:ea typeface="Calibri" panose="020F0502020204030204" pitchFamily="34" charset="0"/>
                <a:cs typeface="Times New Roman" panose="02020603050405020304" pitchFamily="18" charset="0"/>
              </a:rPr>
              <a:t>Can be used to assess a series of objective and subjective metrics within the three areas of wellbeing (Mind, Body and Life). These include </a:t>
            </a:r>
            <a:endParaRPr lang="en-AU" sz="3200" b="1" dirty="0">
              <a:solidFill>
                <a:srgbClr val="001C33"/>
              </a:solidFill>
              <a:effectLst/>
              <a:latin typeface="Proxima Nova Alt Lt" panose="02000506030000020004" pitchFamily="50" charset="0"/>
              <a:ea typeface="MS Gothic" panose="020B0609070205080204" pitchFamily="49" charset="-128"/>
              <a:cs typeface="Times New Roman" panose="02020603050405020304" pitchFamily="18" charset="0"/>
            </a:endParaRPr>
          </a:p>
        </p:txBody>
      </p:sp>
      <p:pic>
        <p:nvPicPr>
          <p:cNvPr id="3074" name="Picture 2" descr="Image result for hrv monitor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112" y="2612558"/>
            <a:ext cx="2758268" cy="164640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285927" y="4320938"/>
            <a:ext cx="3218638" cy="307777"/>
          </a:xfrm>
          <a:prstGeom prst="rect">
            <a:avLst/>
          </a:prstGeom>
          <a:noFill/>
        </p:spPr>
        <p:txBody>
          <a:bodyPr wrap="none" rtlCol="0">
            <a:spAutoFit/>
          </a:bodyPr>
          <a:lstStyle/>
          <a:p>
            <a:r>
              <a:rPr lang="en-US" sz="1400" dirty="0">
                <a:solidFill>
                  <a:schemeClr val="tx2"/>
                </a:solidFill>
              </a:rPr>
              <a:t>*Optional Heart Rate Variability device</a:t>
            </a:r>
            <a:endParaRPr lang="en-AU" sz="1400" dirty="0">
              <a:solidFill>
                <a:schemeClr val="tx2"/>
              </a:solidFill>
            </a:endParaRPr>
          </a:p>
        </p:txBody>
      </p:sp>
      <p:sp>
        <p:nvSpPr>
          <p:cNvPr id="7" name="Rectangle 6"/>
          <p:cNvSpPr/>
          <p:nvPr/>
        </p:nvSpPr>
        <p:spPr>
          <a:xfrm>
            <a:off x="1280806" y="5944321"/>
            <a:ext cx="10378268" cy="387414"/>
          </a:xfrm>
          <a:prstGeom prst="rect">
            <a:avLst/>
          </a:prstGeom>
        </p:spPr>
        <p:txBody>
          <a:bodyPr wrap="square">
            <a:spAutoFit/>
          </a:bodyPr>
          <a:lstStyle/>
          <a:p>
            <a:pPr lvl="0" algn="r">
              <a:lnSpc>
                <a:spcPct val="150000"/>
              </a:lnSpc>
              <a:spcBef>
                <a:spcPts val="600"/>
              </a:spcBef>
              <a:spcAft>
                <a:spcPts val="600"/>
              </a:spcAft>
            </a:pPr>
            <a:r>
              <a:rPr lang="en-AU" sz="1400" dirty="0">
                <a:solidFill>
                  <a:schemeClr val="tx2"/>
                </a:solidFill>
                <a:latin typeface="Proxima Nova Alt Lt" panose="02000506030000020004" pitchFamily="50" charset="0"/>
              </a:rPr>
              <a:t>It is recommended that principals wear a HRV monitor to measure their biological stress over a 24-hour period.</a:t>
            </a:r>
          </a:p>
        </p:txBody>
      </p:sp>
    </p:spTree>
    <p:extLst>
      <p:ext uri="{BB962C8B-B14F-4D97-AF65-F5344CB8AC3E}">
        <p14:creationId xmlns:p14="http://schemas.microsoft.com/office/powerpoint/2010/main" val="38750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3600"/>
            <a:ext cx="10638596" cy="793103"/>
          </a:xfrm>
        </p:spPr>
        <p:txBody>
          <a:bodyPr>
            <a:normAutofit fontScale="90000"/>
          </a:bodyPr>
          <a:lstStyle/>
          <a:p>
            <a:pPr>
              <a:lnSpc>
                <a:spcPct val="150000"/>
              </a:lnSpc>
            </a:pPr>
            <a:r>
              <a:rPr lang="en-US" sz="3600" dirty="0">
                <a:solidFill>
                  <a:schemeClr val="accent2"/>
                </a:solidFill>
                <a:latin typeface="Proxima Nova Alt Lt" panose="02000506030000020004" pitchFamily="50" charset="0"/>
              </a:rPr>
              <a:t>Using the results of the WQ to create lasting change </a:t>
            </a:r>
            <a:r>
              <a:rPr lang="en-US" sz="3600" dirty="0">
                <a:latin typeface="Proxima Nova Alt Lt" panose="02000506030000020004" pitchFamily="50" charset="0"/>
              </a:rPr>
              <a:t/>
            </a:r>
            <a:br>
              <a:rPr lang="en-US" sz="3600" dirty="0">
                <a:latin typeface="Proxima Nova Alt Lt" panose="02000506030000020004" pitchFamily="50" charset="0"/>
              </a:rPr>
            </a:br>
            <a:r>
              <a:rPr lang="en-US" sz="2200" dirty="0">
                <a:latin typeface="Proxima Nova Alt Lt" panose="02000506030000020004" pitchFamily="50" charset="0"/>
                <a:ea typeface="+mn-ea"/>
                <a:cs typeface="+mn-cs"/>
              </a:rPr>
              <a:t>Provides a greater understanding of self , where gaps may exist</a:t>
            </a:r>
            <a:br>
              <a:rPr lang="en-US" sz="2200" dirty="0">
                <a:latin typeface="Proxima Nova Alt Lt" panose="02000506030000020004" pitchFamily="50" charset="0"/>
                <a:ea typeface="+mn-ea"/>
                <a:cs typeface="+mn-cs"/>
              </a:rPr>
            </a:br>
            <a:r>
              <a:rPr lang="en-US" sz="2200" dirty="0">
                <a:latin typeface="Proxima Nova Alt Lt" panose="02000506030000020004" pitchFamily="50" charset="0"/>
                <a:ea typeface="+mn-ea"/>
                <a:cs typeface="+mn-cs"/>
              </a:rPr>
              <a:t>Assists to create tailored action plans for individuals  outlining strategies and actions to increase areas of development</a:t>
            </a:r>
            <a:br>
              <a:rPr lang="en-US" sz="2200" dirty="0">
                <a:latin typeface="Proxima Nova Alt Lt" panose="02000506030000020004" pitchFamily="50" charset="0"/>
                <a:ea typeface="+mn-ea"/>
                <a:cs typeface="+mn-cs"/>
              </a:rPr>
            </a:br>
            <a:r>
              <a:rPr lang="en-US" sz="2200" dirty="0">
                <a:latin typeface="Proxima Nova Alt Lt" panose="02000506030000020004" pitchFamily="50" charset="0"/>
                <a:ea typeface="+mn-ea"/>
                <a:cs typeface="+mn-cs"/>
              </a:rPr>
              <a:t>Creates accountability &amp; clarity in direction for improvement</a:t>
            </a:r>
            <a:br>
              <a:rPr lang="en-US" sz="2200" dirty="0">
                <a:latin typeface="Proxima Nova Alt Lt" panose="02000506030000020004" pitchFamily="50" charset="0"/>
                <a:ea typeface="+mn-ea"/>
                <a:cs typeface="+mn-cs"/>
              </a:rPr>
            </a:br>
            <a:r>
              <a:rPr lang="en-US" sz="2200" dirty="0" smtClean="0">
                <a:latin typeface="Proxima Nova Alt Lt" panose="02000506030000020004" pitchFamily="50" charset="0"/>
                <a:ea typeface="+mn-ea"/>
                <a:cs typeface="+mn-cs"/>
              </a:rPr>
              <a:t/>
            </a:r>
            <a:br>
              <a:rPr lang="en-US" sz="2200" dirty="0" smtClean="0">
                <a:latin typeface="Proxima Nova Alt Lt" panose="02000506030000020004" pitchFamily="50" charset="0"/>
                <a:ea typeface="+mn-ea"/>
                <a:cs typeface="+mn-cs"/>
              </a:rPr>
            </a:br>
            <a:r>
              <a:rPr lang="en-US" sz="2200" b="1" dirty="0" smtClean="0">
                <a:solidFill>
                  <a:srgbClr val="92D050"/>
                </a:solidFill>
                <a:latin typeface="Proxima Nova Alt Lt" panose="02000506030000020004" pitchFamily="50" charset="0"/>
                <a:ea typeface="+mn-ea"/>
                <a:cs typeface="+mn-cs"/>
              </a:rPr>
              <a:t>Aims </a:t>
            </a:r>
            <a:r>
              <a:rPr lang="en-US" sz="2200" b="1" dirty="0">
                <a:solidFill>
                  <a:srgbClr val="92D050"/>
                </a:solidFill>
                <a:latin typeface="Proxima Nova Alt Lt" panose="02000506030000020004" pitchFamily="50" charset="0"/>
                <a:ea typeface="+mn-ea"/>
                <a:cs typeface="+mn-cs"/>
              </a:rPr>
              <a:t>to create greater sense of wellbeing </a:t>
            </a:r>
            <a:r>
              <a:rPr lang="en-US" sz="2200" b="1" dirty="0">
                <a:latin typeface="Proxima Nova Alt Lt" panose="02000506030000020004" pitchFamily="50" charset="0"/>
                <a:ea typeface="+mn-ea"/>
                <a:cs typeface="+mn-cs"/>
              </a:rPr>
              <a:t>= </a:t>
            </a:r>
            <a:r>
              <a:rPr lang="en-US" sz="2200" b="1" dirty="0">
                <a:solidFill>
                  <a:schemeClr val="accent2"/>
                </a:solidFill>
                <a:latin typeface="Proxima Nova Alt Lt" panose="02000506030000020004" pitchFamily="50" charset="0"/>
                <a:ea typeface="+mn-ea"/>
                <a:cs typeface="+mn-cs"/>
              </a:rPr>
              <a:t>Increased Energy, </a:t>
            </a:r>
            <a:r>
              <a:rPr lang="en-US" sz="2200" b="1" dirty="0" smtClean="0">
                <a:solidFill>
                  <a:schemeClr val="accent2"/>
                </a:solidFill>
                <a:latin typeface="Proxima Nova Alt Lt" panose="02000506030000020004" pitchFamily="50" charset="0"/>
                <a:ea typeface="+mn-ea"/>
                <a:cs typeface="+mn-cs"/>
              </a:rPr>
              <a:t/>
            </a:r>
            <a:br>
              <a:rPr lang="en-US" sz="2200" b="1" dirty="0" smtClean="0">
                <a:solidFill>
                  <a:schemeClr val="accent2"/>
                </a:solidFill>
                <a:latin typeface="Proxima Nova Alt Lt" panose="02000506030000020004" pitchFamily="50" charset="0"/>
                <a:ea typeface="+mn-ea"/>
                <a:cs typeface="+mn-cs"/>
              </a:rPr>
            </a:br>
            <a:r>
              <a:rPr lang="en-US" sz="2200" b="1" dirty="0" smtClean="0">
                <a:solidFill>
                  <a:schemeClr val="accent2"/>
                </a:solidFill>
                <a:latin typeface="Proxima Nova Alt Lt" panose="02000506030000020004" pitchFamily="50" charset="0"/>
                <a:ea typeface="+mn-ea"/>
                <a:cs typeface="+mn-cs"/>
              </a:rPr>
              <a:t>Positive </a:t>
            </a:r>
            <a:r>
              <a:rPr lang="en-US" sz="2200" b="1" dirty="0">
                <a:solidFill>
                  <a:schemeClr val="accent2"/>
                </a:solidFill>
                <a:latin typeface="Proxima Nova Alt Lt" panose="02000506030000020004" pitchFamily="50" charset="0"/>
                <a:ea typeface="+mn-ea"/>
                <a:cs typeface="+mn-cs"/>
              </a:rPr>
              <a:t>Mindset, Increased Resilience, Increased Productivity </a:t>
            </a:r>
            <a:r>
              <a:rPr lang="en-US" sz="2200" dirty="0">
                <a:solidFill>
                  <a:srgbClr val="001C33"/>
                </a:solidFill>
                <a:latin typeface="Proxima Nova Alt Lt" panose="02000506030000020004" pitchFamily="50" charset="0"/>
                <a:ea typeface="+mn-ea"/>
                <a:cs typeface="+mn-cs"/>
              </a:rPr>
              <a:t/>
            </a:r>
            <a:br>
              <a:rPr lang="en-US" sz="2200" dirty="0">
                <a:solidFill>
                  <a:srgbClr val="001C33"/>
                </a:solidFill>
                <a:latin typeface="Proxima Nova Alt Lt" panose="02000506030000020004" pitchFamily="50" charset="0"/>
                <a:ea typeface="+mn-ea"/>
                <a:cs typeface="+mn-cs"/>
              </a:rPr>
            </a:br>
            <a:r>
              <a:rPr lang="en-US" sz="2200" dirty="0" smtClean="0">
                <a:solidFill>
                  <a:srgbClr val="001C33"/>
                </a:solidFill>
                <a:latin typeface="Proxima Nova Alt Lt" panose="02000506030000020004" pitchFamily="50" charset="0"/>
                <a:ea typeface="+mn-ea"/>
                <a:cs typeface="+mn-cs"/>
              </a:rPr>
              <a:t/>
            </a:r>
            <a:br>
              <a:rPr lang="en-US" sz="2200" dirty="0" smtClean="0">
                <a:solidFill>
                  <a:srgbClr val="001C33"/>
                </a:solidFill>
                <a:latin typeface="Proxima Nova Alt Lt" panose="02000506030000020004" pitchFamily="50" charset="0"/>
                <a:ea typeface="+mn-ea"/>
                <a:cs typeface="+mn-cs"/>
              </a:rPr>
            </a:br>
            <a:r>
              <a:rPr lang="en-US" sz="2200" dirty="0" smtClean="0">
                <a:solidFill>
                  <a:srgbClr val="001C33"/>
                </a:solidFill>
                <a:latin typeface="Proxima Nova Alt Lt" panose="02000506030000020004" pitchFamily="50" charset="0"/>
                <a:ea typeface="+mn-ea"/>
                <a:cs typeface="+mn-cs"/>
              </a:rPr>
              <a:t>When </a:t>
            </a:r>
            <a:r>
              <a:rPr lang="en-US" sz="2200" dirty="0">
                <a:solidFill>
                  <a:srgbClr val="001C33"/>
                </a:solidFill>
                <a:latin typeface="Proxima Nova Alt Lt" panose="02000506030000020004" pitchFamily="50" charset="0"/>
                <a:ea typeface="+mn-ea"/>
                <a:cs typeface="+mn-cs"/>
              </a:rPr>
              <a:t>we feel good , we perform better. We have more energy, think </a:t>
            </a:r>
            <a:r>
              <a:rPr lang="en-US" sz="2200">
                <a:solidFill>
                  <a:srgbClr val="001C33"/>
                </a:solidFill>
                <a:latin typeface="Proxima Nova Alt Lt" panose="02000506030000020004" pitchFamily="50" charset="0"/>
                <a:ea typeface="+mn-ea"/>
                <a:cs typeface="+mn-cs"/>
              </a:rPr>
              <a:t>more </a:t>
            </a:r>
            <a:r>
              <a:rPr lang="en-US" sz="2200" smtClean="0">
                <a:solidFill>
                  <a:srgbClr val="001C33"/>
                </a:solidFill>
                <a:latin typeface="Proxima Nova Alt Lt" panose="02000506030000020004" pitchFamily="50" charset="0"/>
                <a:ea typeface="+mn-ea"/>
                <a:cs typeface="+mn-cs"/>
              </a:rPr>
              <a:t/>
            </a:r>
            <a:br>
              <a:rPr lang="en-US" sz="2200" smtClean="0">
                <a:solidFill>
                  <a:srgbClr val="001C33"/>
                </a:solidFill>
                <a:latin typeface="Proxima Nova Alt Lt" panose="02000506030000020004" pitchFamily="50" charset="0"/>
                <a:ea typeface="+mn-ea"/>
                <a:cs typeface="+mn-cs"/>
              </a:rPr>
            </a:br>
            <a:r>
              <a:rPr lang="en-US" sz="2200" smtClean="0">
                <a:solidFill>
                  <a:srgbClr val="001C33"/>
                </a:solidFill>
                <a:latin typeface="Proxima Nova Alt Lt" panose="02000506030000020004" pitchFamily="50" charset="0"/>
                <a:ea typeface="+mn-ea"/>
                <a:cs typeface="+mn-cs"/>
              </a:rPr>
              <a:t>positively </a:t>
            </a:r>
            <a:r>
              <a:rPr lang="en-US" sz="2200" dirty="0">
                <a:solidFill>
                  <a:srgbClr val="001C33"/>
                </a:solidFill>
                <a:latin typeface="Proxima Nova Alt Lt" panose="02000506030000020004" pitchFamily="50" charset="0"/>
                <a:ea typeface="+mn-ea"/>
                <a:cs typeface="+mn-cs"/>
              </a:rPr>
              <a:t>and are less reactive and more proactive in our approach to challenges</a:t>
            </a:r>
            <a:r>
              <a:rPr lang="en-US" sz="2200">
                <a:solidFill>
                  <a:srgbClr val="001C33"/>
                </a:solidFill>
                <a:latin typeface="Proxima Nova Alt Lt" panose="02000506030000020004" pitchFamily="50" charset="0"/>
                <a:ea typeface="+mn-ea"/>
                <a:cs typeface="+mn-cs"/>
              </a:rPr>
              <a:t>. </a:t>
            </a:r>
            <a:r>
              <a:rPr lang="en-US" sz="2200" smtClean="0">
                <a:solidFill>
                  <a:srgbClr val="001C33"/>
                </a:solidFill>
                <a:latin typeface="Proxima Nova Alt Lt" panose="02000506030000020004" pitchFamily="50" charset="0"/>
                <a:ea typeface="+mn-ea"/>
                <a:cs typeface="+mn-cs"/>
              </a:rPr>
              <a:t/>
            </a:r>
            <a:br>
              <a:rPr lang="en-US" sz="2200" smtClean="0">
                <a:solidFill>
                  <a:srgbClr val="001C33"/>
                </a:solidFill>
                <a:latin typeface="Proxima Nova Alt Lt" panose="02000506030000020004" pitchFamily="50" charset="0"/>
                <a:ea typeface="+mn-ea"/>
                <a:cs typeface="+mn-cs"/>
              </a:rPr>
            </a:br>
            <a:r>
              <a:rPr lang="en-US" sz="2200" smtClean="0">
                <a:solidFill>
                  <a:srgbClr val="001C33"/>
                </a:solidFill>
                <a:latin typeface="Proxima Nova Alt Lt" panose="02000506030000020004" pitchFamily="50" charset="0"/>
                <a:ea typeface="+mn-ea"/>
                <a:cs typeface="+mn-cs"/>
              </a:rPr>
              <a:t>Our </a:t>
            </a:r>
            <a:r>
              <a:rPr lang="en-US" sz="2200" dirty="0">
                <a:solidFill>
                  <a:srgbClr val="001C33"/>
                </a:solidFill>
                <a:latin typeface="Proxima Nova Alt Lt" panose="02000506030000020004" pitchFamily="50" charset="0"/>
                <a:ea typeface="+mn-ea"/>
                <a:cs typeface="+mn-cs"/>
              </a:rPr>
              <a:t>resilience and ability to be objective and rational in the face of challenges and adversity also increases as we feel more in control. </a:t>
            </a:r>
            <a:br>
              <a:rPr lang="en-US" sz="2200" dirty="0">
                <a:solidFill>
                  <a:srgbClr val="001C33"/>
                </a:solidFill>
                <a:latin typeface="Proxima Nova Alt Lt" panose="02000506030000020004" pitchFamily="50" charset="0"/>
                <a:ea typeface="+mn-ea"/>
                <a:cs typeface="+mn-cs"/>
              </a:rPr>
            </a:br>
            <a:r>
              <a:rPr lang="en-US" sz="3600" dirty="0">
                <a:solidFill>
                  <a:srgbClr val="001C33"/>
                </a:solidFill>
                <a:latin typeface="Proxima Nova Alt Lt" panose="02000506030000020004" pitchFamily="50" charset="0"/>
              </a:rPr>
              <a:t/>
            </a:r>
            <a:br>
              <a:rPr lang="en-US" sz="3600" dirty="0">
                <a:solidFill>
                  <a:srgbClr val="001C33"/>
                </a:solidFill>
                <a:latin typeface="Proxima Nova Alt Lt" panose="02000506030000020004" pitchFamily="50" charset="0"/>
              </a:rPr>
            </a:br>
            <a:r>
              <a:rPr lang="en-US" sz="3600" dirty="0">
                <a:solidFill>
                  <a:srgbClr val="001C33"/>
                </a:solidFill>
                <a:latin typeface="Proxima Nova Alt Lt" panose="02000506030000020004" pitchFamily="50" charset="0"/>
              </a:rPr>
              <a:t>  </a:t>
            </a:r>
            <a:br>
              <a:rPr lang="en-US" sz="3600" dirty="0">
                <a:solidFill>
                  <a:srgbClr val="001C33"/>
                </a:solidFill>
                <a:latin typeface="Proxima Nova Alt Lt" panose="02000506030000020004" pitchFamily="50" charset="0"/>
              </a:rPr>
            </a:br>
            <a:r>
              <a:rPr lang="en-AU" sz="3600" b="1" dirty="0">
                <a:solidFill>
                  <a:srgbClr val="001C33"/>
                </a:solidFill>
                <a:latin typeface="Proxima Nova Alt Lt" panose="02000506030000020004" pitchFamily="50" charset="0"/>
              </a:rPr>
              <a:t/>
            </a:r>
            <a:br>
              <a:rPr lang="en-AU" sz="3600" b="1" dirty="0">
                <a:solidFill>
                  <a:srgbClr val="001C33"/>
                </a:solidFill>
                <a:latin typeface="Proxima Nova Alt Lt" panose="02000506030000020004" pitchFamily="50" charset="0"/>
              </a:rPr>
            </a:br>
            <a:r>
              <a:rPr lang="en-US" sz="3600" dirty="0" err="1">
                <a:solidFill>
                  <a:schemeClr val="accent2"/>
                </a:solidFill>
                <a:latin typeface="Proxima Nova Alt Lt" panose="02000506030000020004" pitchFamily="50" charset="0"/>
              </a:rPr>
              <a:t>eing</a:t>
            </a:r>
            <a:r>
              <a:rPr lang="en-US" sz="3600" dirty="0">
                <a:solidFill>
                  <a:schemeClr val="accent2"/>
                </a:solidFill>
                <a:latin typeface="Proxima Nova Alt Lt" panose="02000506030000020004" pitchFamily="50" charset="0"/>
              </a:rPr>
              <a:t> Quotient (WQ)</a:t>
            </a:r>
          </a:p>
        </p:txBody>
      </p:sp>
      <p:sp>
        <p:nvSpPr>
          <p:cNvPr id="6" name="TextBox 5"/>
          <p:cNvSpPr txBox="1"/>
          <p:nvPr/>
        </p:nvSpPr>
        <p:spPr>
          <a:xfrm>
            <a:off x="8285927" y="4320938"/>
            <a:ext cx="255198" cy="307777"/>
          </a:xfrm>
          <a:prstGeom prst="rect">
            <a:avLst/>
          </a:prstGeom>
          <a:noFill/>
        </p:spPr>
        <p:txBody>
          <a:bodyPr wrap="none" rtlCol="0">
            <a:spAutoFit/>
          </a:bodyPr>
          <a:lstStyle/>
          <a:p>
            <a:r>
              <a:rPr lang="en-US" sz="1400" dirty="0">
                <a:solidFill>
                  <a:schemeClr val="tx2"/>
                </a:solidFill>
              </a:rPr>
              <a:t>*</a:t>
            </a:r>
            <a:endParaRPr lang="en-AU" sz="1400" dirty="0">
              <a:solidFill>
                <a:schemeClr val="tx2"/>
              </a:solidFill>
            </a:endParaRPr>
          </a:p>
        </p:txBody>
      </p:sp>
      <p:sp>
        <p:nvSpPr>
          <p:cNvPr id="7" name="Rectangle 6"/>
          <p:cNvSpPr/>
          <p:nvPr/>
        </p:nvSpPr>
        <p:spPr>
          <a:xfrm>
            <a:off x="1280806" y="5944321"/>
            <a:ext cx="10378268" cy="387414"/>
          </a:xfrm>
          <a:prstGeom prst="rect">
            <a:avLst/>
          </a:prstGeom>
        </p:spPr>
        <p:txBody>
          <a:bodyPr wrap="square">
            <a:spAutoFit/>
          </a:bodyPr>
          <a:lstStyle/>
          <a:p>
            <a:pPr lvl="0" algn="r">
              <a:lnSpc>
                <a:spcPct val="150000"/>
              </a:lnSpc>
              <a:spcBef>
                <a:spcPts val="600"/>
              </a:spcBef>
              <a:spcAft>
                <a:spcPts val="600"/>
              </a:spcAft>
            </a:pPr>
            <a:r>
              <a:rPr lang="en-AU" sz="1400" dirty="0">
                <a:solidFill>
                  <a:schemeClr val="tx2"/>
                </a:solidFill>
                <a:latin typeface="Proxima Nova Alt Lt" panose="02000506030000020004" pitchFamily="50" charset="0"/>
              </a:rPr>
              <a:t>.</a:t>
            </a:r>
          </a:p>
        </p:txBody>
      </p:sp>
    </p:spTree>
    <p:extLst>
      <p:ext uri="{BB962C8B-B14F-4D97-AF65-F5344CB8AC3E}">
        <p14:creationId xmlns:p14="http://schemas.microsoft.com/office/powerpoint/2010/main" val="305182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6731" y="523139"/>
            <a:ext cx="7935749" cy="799824"/>
          </a:xfrm>
        </p:spPr>
        <p:txBody>
          <a:bodyPr>
            <a:normAutofit fontScale="90000"/>
          </a:bodyPr>
          <a:lstStyle/>
          <a:p>
            <a:pPr algn="l"/>
            <a:r>
              <a:rPr lang="en-US" sz="3600" dirty="0">
                <a:solidFill>
                  <a:schemeClr val="accent2"/>
                </a:solidFill>
                <a:latin typeface="Proxima Nova Alt Lt" panose="02000506030000020004" pitchFamily="50" charset="0"/>
              </a:rPr>
              <a:t>Other Davidson Leadership </a:t>
            </a:r>
            <a:r>
              <a:rPr lang="en-US" sz="3600" dirty="0" err="1">
                <a:solidFill>
                  <a:schemeClr val="accent2"/>
                </a:solidFill>
                <a:latin typeface="Proxima Nova Alt Lt" panose="02000506030000020004" pitchFamily="50" charset="0"/>
              </a:rPr>
              <a:t>Programmes</a:t>
            </a:r>
            <a:endParaRPr lang="en-AU" sz="3600" dirty="0">
              <a:solidFill>
                <a:schemeClr val="accent2"/>
              </a:solidFill>
              <a:latin typeface="Proxima Nova Alt Lt" panose="02000506030000020004" pitchFamily="50" charset="0"/>
            </a:endParaRPr>
          </a:p>
        </p:txBody>
      </p:sp>
      <p:sp>
        <p:nvSpPr>
          <p:cNvPr id="7" name="TextBox 6"/>
          <p:cNvSpPr txBox="1"/>
          <p:nvPr/>
        </p:nvSpPr>
        <p:spPr>
          <a:xfrm>
            <a:off x="476730" y="1658689"/>
            <a:ext cx="6440905" cy="5032147"/>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Coaching one-to-one and group</a:t>
            </a:r>
          </a:p>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Perform X- Transforming Leaders/Driving Outcomes</a:t>
            </a:r>
          </a:p>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 Leadership Acceleration </a:t>
            </a:r>
            <a:r>
              <a:rPr lang="en-US" sz="2000" dirty="0" err="1">
                <a:solidFill>
                  <a:schemeClr val="bg1"/>
                </a:solidFill>
                <a:latin typeface="Proxima Nova Alt Lt" panose="02000506030000020004" pitchFamily="50" charset="0"/>
              </a:rPr>
              <a:t>Programme</a:t>
            </a:r>
            <a:endParaRPr lang="en-US" sz="2000" dirty="0">
              <a:solidFill>
                <a:schemeClr val="bg1"/>
              </a:solidFill>
              <a:latin typeface="Proxima Nova Alt Lt" panose="02000506030000020004" pitchFamily="50" charset="0"/>
            </a:endParaRPr>
          </a:p>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Stakeholder Management</a:t>
            </a:r>
          </a:p>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Leading and Managing Change</a:t>
            </a:r>
          </a:p>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Negotiation &amp; conflict resolution</a:t>
            </a:r>
          </a:p>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Managing dispersed teams</a:t>
            </a:r>
          </a:p>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Career transition (to &amp; from) Education</a:t>
            </a:r>
          </a:p>
          <a:p>
            <a:pPr marL="285750" indent="-285750">
              <a:lnSpc>
                <a:spcPct val="150000"/>
              </a:lnSpc>
              <a:buClr>
                <a:schemeClr val="accent2"/>
              </a:buClr>
              <a:buFont typeface="Wingdings" panose="05000000000000000000" pitchFamily="2" charset="2"/>
              <a:buChar char="ü"/>
            </a:pPr>
            <a:r>
              <a:rPr lang="en-US" sz="2000" dirty="0">
                <a:solidFill>
                  <a:schemeClr val="bg1"/>
                </a:solidFill>
                <a:latin typeface="Proxima Nova Alt Lt" panose="02000506030000020004" pitchFamily="50" charset="0"/>
              </a:rPr>
              <a:t>Working with Different Styles</a:t>
            </a:r>
            <a:endParaRPr lang="en-US" sz="1600" dirty="0">
              <a:solidFill>
                <a:schemeClr val="bg1"/>
              </a:solidFill>
            </a:endParaRPr>
          </a:p>
          <a:p>
            <a:pPr>
              <a:lnSpc>
                <a:spcPct val="150000"/>
              </a:lnSpc>
              <a:buClr>
                <a:schemeClr val="accent2"/>
              </a:buClr>
            </a:pPr>
            <a:r>
              <a:rPr lang="en-US" sz="1400" dirty="0">
                <a:solidFill>
                  <a:schemeClr val="bg1"/>
                </a:solidFill>
                <a:latin typeface="Proxima Nova Alt Lt" panose="02000506030000020004" pitchFamily="50" charset="0"/>
              </a:rPr>
              <a:t>*Programme details and pricing available on request</a:t>
            </a:r>
          </a:p>
          <a:p>
            <a:pPr marL="285750" indent="-285750">
              <a:lnSpc>
                <a:spcPct val="150000"/>
              </a:lnSpc>
              <a:buClr>
                <a:schemeClr val="accent2"/>
              </a:buClr>
              <a:buFont typeface="Wingdings" panose="05000000000000000000" pitchFamily="2" charset="2"/>
              <a:buChar char="ü"/>
            </a:pPr>
            <a:endParaRPr lang="en-AU" sz="2000" dirty="0">
              <a:solidFill>
                <a:schemeClr val="bg1"/>
              </a:solidFill>
            </a:endParaRPr>
          </a:p>
        </p:txBody>
      </p:sp>
      <p:sp>
        <p:nvSpPr>
          <p:cNvPr id="4" name="AutoShape 2" descr="Image result for cqu logo transpar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100" name="Picture 4" descr="Image result for cqu logo transparen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76569" y="1658689"/>
            <a:ext cx="1023466" cy="640959"/>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Image result for department of education nsw logo transparent"/>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919901" y="1401566"/>
            <a:ext cx="1908313" cy="954157"/>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Picture 14" descr="Image result for tafe logo transparent"/>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97302" y="4570707"/>
            <a:ext cx="2778686" cy="826537"/>
          </a:xfrm>
          <a:prstGeom prst="rect">
            <a:avLst/>
          </a:prstGeom>
          <a:noFill/>
          <a:extLst>
            <a:ext uri="{909E8E84-426E-40dd-AFC4-6F175D3DCCD1}">
              <a14:hiddenFill xmlns:a14="http://schemas.microsoft.com/office/drawing/2010/main" xmlns="">
                <a:solidFill>
                  <a:srgbClr val="FFFFFF"/>
                </a:solidFill>
              </a14:hiddenFill>
            </a:ext>
          </a:extLst>
        </p:spPr>
      </p:pic>
      <p:pic>
        <p:nvPicPr>
          <p:cNvPr id="4114" name="Picture 18" descr="Image result for macquarie university logo transparent"/>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20164" y="2466112"/>
            <a:ext cx="3205364" cy="1709528"/>
          </a:xfrm>
          <a:prstGeom prst="rect">
            <a:avLst/>
          </a:prstGeom>
          <a:noFill/>
          <a:extLst>
            <a:ext uri="{909E8E84-426E-40dd-AFC4-6F175D3DCCD1}">
              <a14:hiddenFill xmlns:a14="http://schemas.microsoft.com/office/drawing/2010/main" xmlns="">
                <a:solidFill>
                  <a:srgbClr val="FFFFFF"/>
                </a:solidFill>
              </a14:hiddenFill>
            </a:ext>
          </a:extLst>
        </p:spPr>
      </p:pic>
      <p:pic>
        <p:nvPicPr>
          <p:cNvPr id="4116" name="Picture 20" descr="Image result for southern queensland university logo transparent"/>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6519501" y="1912337"/>
            <a:ext cx="2945678" cy="1870272"/>
          </a:xfrm>
          <a:prstGeom prst="rect">
            <a:avLst/>
          </a:prstGeom>
          <a:noFill/>
          <a:extLst>
            <a:ext uri="{909E8E84-426E-40dd-AFC4-6F175D3DCCD1}">
              <a14:hiddenFill xmlns:a14="http://schemas.microsoft.com/office/drawing/2010/main" xmlns="">
                <a:solidFill>
                  <a:srgbClr val="FFFFFF"/>
                </a:solidFill>
              </a14:hiddenFill>
            </a:ext>
          </a:extLst>
        </p:spPr>
      </p:pic>
      <p:pic>
        <p:nvPicPr>
          <p:cNvPr id="4118" name="Picture 22" descr="Image result for moriah college logo transparent"/>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4813959" y="2763729"/>
            <a:ext cx="3788266" cy="2130901"/>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Image result for sydney university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9501" y="5563248"/>
            <a:ext cx="2300663" cy="80023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10"/>
          <a:stretch>
            <a:fillRect/>
          </a:stretch>
        </p:blipFill>
        <p:spPr>
          <a:xfrm>
            <a:off x="7393468" y="4382511"/>
            <a:ext cx="913679" cy="1018475"/>
          </a:xfrm>
          <a:prstGeom prst="rect">
            <a:avLst/>
          </a:prstGeom>
        </p:spPr>
      </p:pic>
    </p:spTree>
    <p:extLst>
      <p:ext uri="{BB962C8B-B14F-4D97-AF65-F5344CB8AC3E}">
        <p14:creationId xmlns:p14="http://schemas.microsoft.com/office/powerpoint/2010/main" val="13506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16"/>
                                        </p:tgtEl>
                                        <p:attrNameLst>
                                          <p:attrName>style.visibility</p:attrName>
                                        </p:attrNameLst>
                                      </p:cBhvr>
                                      <p:to>
                                        <p:strVal val="visible"/>
                                      </p:to>
                                    </p:set>
                                    <p:animEffect transition="in" filter="fade">
                                      <p:cBhvr>
                                        <p:cTn id="12" dur="1000"/>
                                        <p:tgtEl>
                                          <p:spTgt spid="4116"/>
                                        </p:tgtEl>
                                      </p:cBhvr>
                                    </p:animEffect>
                                    <p:anim calcmode="lin" valueType="num">
                                      <p:cBhvr>
                                        <p:cTn id="13" dur="1000" fill="hold"/>
                                        <p:tgtEl>
                                          <p:spTgt spid="4116"/>
                                        </p:tgtEl>
                                        <p:attrNameLst>
                                          <p:attrName>ppt_x</p:attrName>
                                        </p:attrNameLst>
                                      </p:cBhvr>
                                      <p:tavLst>
                                        <p:tav tm="0">
                                          <p:val>
                                            <p:strVal val="#ppt_x"/>
                                          </p:val>
                                        </p:tav>
                                        <p:tav tm="100000">
                                          <p:val>
                                            <p:strVal val="#ppt_x"/>
                                          </p:val>
                                        </p:tav>
                                      </p:tavLst>
                                    </p:anim>
                                    <p:anim calcmode="lin" valueType="num">
                                      <p:cBhvr>
                                        <p:cTn id="14" dur="1000" fill="hold"/>
                                        <p:tgtEl>
                                          <p:spTgt spid="41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14"/>
                                        </p:tgtEl>
                                        <p:attrNameLst>
                                          <p:attrName>style.visibility</p:attrName>
                                        </p:attrNameLst>
                                      </p:cBhvr>
                                      <p:to>
                                        <p:strVal val="visible"/>
                                      </p:to>
                                    </p:set>
                                    <p:animEffect transition="in" filter="fade">
                                      <p:cBhvr>
                                        <p:cTn id="22" dur="1000"/>
                                        <p:tgtEl>
                                          <p:spTgt spid="4114"/>
                                        </p:tgtEl>
                                      </p:cBhvr>
                                    </p:animEffect>
                                    <p:anim calcmode="lin" valueType="num">
                                      <p:cBhvr>
                                        <p:cTn id="23" dur="1000" fill="hold"/>
                                        <p:tgtEl>
                                          <p:spTgt spid="4114"/>
                                        </p:tgtEl>
                                        <p:attrNameLst>
                                          <p:attrName>ppt_x</p:attrName>
                                        </p:attrNameLst>
                                      </p:cBhvr>
                                      <p:tavLst>
                                        <p:tav tm="0">
                                          <p:val>
                                            <p:strVal val="#ppt_x"/>
                                          </p:val>
                                        </p:tav>
                                        <p:tav tm="100000">
                                          <p:val>
                                            <p:strVal val="#ppt_x"/>
                                          </p:val>
                                        </p:tav>
                                      </p:tavLst>
                                    </p:anim>
                                    <p:anim calcmode="lin" valueType="num">
                                      <p:cBhvr>
                                        <p:cTn id="24" dur="1000" fill="hold"/>
                                        <p:tgtEl>
                                          <p:spTgt spid="41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18"/>
                                        </p:tgtEl>
                                        <p:attrNameLst>
                                          <p:attrName>style.visibility</p:attrName>
                                        </p:attrNameLst>
                                      </p:cBhvr>
                                      <p:to>
                                        <p:strVal val="visible"/>
                                      </p:to>
                                    </p:set>
                                    <p:animEffect transition="in" filter="fade">
                                      <p:cBhvr>
                                        <p:cTn id="27" dur="1000"/>
                                        <p:tgtEl>
                                          <p:spTgt spid="4118"/>
                                        </p:tgtEl>
                                      </p:cBhvr>
                                    </p:animEffect>
                                    <p:anim calcmode="lin" valueType="num">
                                      <p:cBhvr>
                                        <p:cTn id="28" dur="1000" fill="hold"/>
                                        <p:tgtEl>
                                          <p:spTgt spid="4118"/>
                                        </p:tgtEl>
                                        <p:attrNameLst>
                                          <p:attrName>ppt_x</p:attrName>
                                        </p:attrNameLst>
                                      </p:cBhvr>
                                      <p:tavLst>
                                        <p:tav tm="0">
                                          <p:val>
                                            <p:strVal val="#ppt_x"/>
                                          </p:val>
                                        </p:tav>
                                        <p:tav tm="100000">
                                          <p:val>
                                            <p:strVal val="#ppt_x"/>
                                          </p:val>
                                        </p:tav>
                                      </p:tavLst>
                                    </p:anim>
                                    <p:anim calcmode="lin" valueType="num">
                                      <p:cBhvr>
                                        <p:cTn id="29" dur="1000" fill="hold"/>
                                        <p:tgtEl>
                                          <p:spTgt spid="41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10"/>
                                        </p:tgtEl>
                                        <p:attrNameLst>
                                          <p:attrName>style.visibility</p:attrName>
                                        </p:attrNameLst>
                                      </p:cBhvr>
                                      <p:to>
                                        <p:strVal val="visible"/>
                                      </p:to>
                                    </p:set>
                                    <p:animEffect transition="in" filter="fade">
                                      <p:cBhvr>
                                        <p:cTn id="32" dur="1000"/>
                                        <p:tgtEl>
                                          <p:spTgt spid="4110"/>
                                        </p:tgtEl>
                                      </p:cBhvr>
                                    </p:animEffect>
                                    <p:anim calcmode="lin" valueType="num">
                                      <p:cBhvr>
                                        <p:cTn id="33" dur="1000" fill="hold"/>
                                        <p:tgtEl>
                                          <p:spTgt spid="4110"/>
                                        </p:tgtEl>
                                        <p:attrNameLst>
                                          <p:attrName>ppt_x</p:attrName>
                                        </p:attrNameLst>
                                      </p:cBhvr>
                                      <p:tavLst>
                                        <p:tav tm="0">
                                          <p:val>
                                            <p:strVal val="#ppt_x"/>
                                          </p:val>
                                        </p:tav>
                                        <p:tav tm="100000">
                                          <p:val>
                                            <p:strVal val="#ppt_x"/>
                                          </p:val>
                                        </p:tav>
                                      </p:tavLst>
                                    </p:anim>
                                    <p:anim calcmode="lin" valueType="num">
                                      <p:cBhvr>
                                        <p:cTn id="34" dur="1000" fill="hold"/>
                                        <p:tgtEl>
                                          <p:spTgt spid="41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102"/>
                                        </p:tgtEl>
                                        <p:attrNameLst>
                                          <p:attrName>style.visibility</p:attrName>
                                        </p:attrNameLst>
                                      </p:cBhvr>
                                      <p:to>
                                        <p:strVal val="visible"/>
                                      </p:to>
                                    </p:set>
                                    <p:animEffect transition="in" filter="fade">
                                      <p:cBhvr>
                                        <p:cTn id="37" dur="1000"/>
                                        <p:tgtEl>
                                          <p:spTgt spid="4102"/>
                                        </p:tgtEl>
                                      </p:cBhvr>
                                    </p:animEffect>
                                    <p:anim calcmode="lin" valueType="num">
                                      <p:cBhvr>
                                        <p:cTn id="38" dur="1000" fill="hold"/>
                                        <p:tgtEl>
                                          <p:spTgt spid="4102"/>
                                        </p:tgtEl>
                                        <p:attrNameLst>
                                          <p:attrName>ppt_x</p:attrName>
                                        </p:attrNameLst>
                                      </p:cBhvr>
                                      <p:tavLst>
                                        <p:tav tm="0">
                                          <p:val>
                                            <p:strVal val="#ppt_x"/>
                                          </p:val>
                                        </p:tav>
                                        <p:tav tm="100000">
                                          <p:val>
                                            <p:strVal val="#ppt_x"/>
                                          </p:val>
                                        </p:tav>
                                      </p:tavLst>
                                    </p:anim>
                                    <p:anim calcmode="lin" valueType="num">
                                      <p:cBhvr>
                                        <p:cTn id="3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0000" y="378915"/>
            <a:ext cx="3635530" cy="1231224"/>
          </a:xfrm>
        </p:spPr>
        <p:txBody>
          <a:bodyPr>
            <a:normAutofit/>
          </a:bodyPr>
          <a:lstStyle/>
          <a:p>
            <a:pPr algn="l"/>
            <a:r>
              <a:rPr lang="en-US" sz="3600" dirty="0">
                <a:solidFill>
                  <a:schemeClr val="accent2"/>
                </a:solidFill>
                <a:latin typeface="Proxima Nova Alt Lt" panose="02000506030000020004" pitchFamily="50" charset="0"/>
              </a:rPr>
              <a:t>Why Davidson?</a:t>
            </a:r>
            <a:endParaRPr lang="en-AU" sz="3600" dirty="0">
              <a:solidFill>
                <a:schemeClr val="accent2"/>
              </a:solidFill>
              <a:latin typeface="Proxima Nova Alt Lt" panose="02000506030000020004" pitchFamily="50" charset="0"/>
            </a:endParaRPr>
          </a:p>
        </p:txBody>
      </p:sp>
      <p:sp>
        <p:nvSpPr>
          <p:cNvPr id="5" name="TextBox 4"/>
          <p:cNvSpPr txBox="1"/>
          <p:nvPr/>
        </p:nvSpPr>
        <p:spPr>
          <a:xfrm>
            <a:off x="715618" y="1669773"/>
            <a:ext cx="10515599" cy="5016758"/>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en-US" sz="2000" dirty="0">
                <a:solidFill>
                  <a:srgbClr val="FFFFFF"/>
                </a:solidFill>
                <a:latin typeface="Proxima Nova Alt Lt" panose="02000506030000020004" pitchFamily="50" charset="0"/>
              </a:rPr>
              <a:t>PWC preferred health and wellbeing partner</a:t>
            </a:r>
          </a:p>
          <a:p>
            <a:pPr marL="285750" indent="-285750">
              <a:lnSpc>
                <a:spcPct val="200000"/>
              </a:lnSpc>
              <a:buFont typeface="Wingdings" panose="05000000000000000000" pitchFamily="2" charset="2"/>
              <a:buChar char="§"/>
            </a:pPr>
            <a:r>
              <a:rPr lang="en-US" sz="2000" dirty="0">
                <a:solidFill>
                  <a:srgbClr val="FFFFFF"/>
                </a:solidFill>
                <a:latin typeface="Proxima Nova Alt Lt" panose="02000506030000020004" pitchFamily="50" charset="0"/>
              </a:rPr>
              <a:t>Designed and delivered wellbeing programmes to over 2000 leaders across Australia</a:t>
            </a:r>
          </a:p>
          <a:p>
            <a:pPr marL="285750" indent="-285750">
              <a:lnSpc>
                <a:spcPct val="200000"/>
              </a:lnSpc>
              <a:buFont typeface="Wingdings" panose="05000000000000000000" pitchFamily="2" charset="2"/>
              <a:buChar char="§"/>
            </a:pPr>
            <a:r>
              <a:rPr lang="en-US" sz="2000" dirty="0">
                <a:solidFill>
                  <a:srgbClr val="FFFFFF"/>
                </a:solidFill>
                <a:latin typeface="Proxima Nova Alt Lt" panose="02000506030000020004" pitchFamily="50" charset="0"/>
              </a:rPr>
              <a:t>Consulting and project team with over 30 years leadership performance experience</a:t>
            </a:r>
          </a:p>
          <a:p>
            <a:pPr marL="285750" indent="-285750">
              <a:lnSpc>
                <a:spcPct val="200000"/>
              </a:lnSpc>
              <a:buFont typeface="Wingdings" panose="05000000000000000000" pitchFamily="2" charset="2"/>
              <a:buChar char="§"/>
            </a:pPr>
            <a:r>
              <a:rPr lang="en-US" sz="2000" dirty="0">
                <a:solidFill>
                  <a:srgbClr val="FFFFFF"/>
                </a:solidFill>
                <a:latin typeface="Proxima Nova Alt Lt" panose="02000506030000020004" pitchFamily="50" charset="0"/>
              </a:rPr>
              <a:t>Underpinned by positive psychology and research principles</a:t>
            </a:r>
          </a:p>
          <a:p>
            <a:pPr marL="285750" indent="-285750">
              <a:lnSpc>
                <a:spcPct val="200000"/>
              </a:lnSpc>
              <a:buFont typeface="Wingdings" panose="05000000000000000000" pitchFamily="2" charset="2"/>
              <a:buChar char="§"/>
            </a:pPr>
            <a:r>
              <a:rPr lang="en-US" sz="2000" dirty="0">
                <a:solidFill>
                  <a:srgbClr val="FFFFFF"/>
                </a:solidFill>
                <a:latin typeface="Proxima Nova Alt Lt" panose="02000506030000020004" pitchFamily="50" charset="0"/>
              </a:rPr>
              <a:t>Experience working with the Education sector – schools and universities</a:t>
            </a:r>
          </a:p>
          <a:p>
            <a:pPr marL="285750" indent="-285750">
              <a:lnSpc>
                <a:spcPct val="200000"/>
              </a:lnSpc>
              <a:buFont typeface="Wingdings" panose="05000000000000000000" pitchFamily="2" charset="2"/>
              <a:buChar char="§"/>
            </a:pPr>
            <a:r>
              <a:rPr lang="en-US" sz="2000" dirty="0">
                <a:solidFill>
                  <a:srgbClr val="FFFFFF"/>
                </a:solidFill>
                <a:latin typeface="Proxima Nova Alt Lt" panose="02000506030000020004" pitchFamily="50" charset="0"/>
              </a:rPr>
              <a:t>Proven track record delivering multi-faceted projects in the Asia Pacific region</a:t>
            </a:r>
          </a:p>
          <a:p>
            <a:pPr marL="285750" indent="-285750">
              <a:lnSpc>
                <a:spcPct val="200000"/>
              </a:lnSpc>
              <a:buFont typeface="Wingdings" panose="05000000000000000000" pitchFamily="2" charset="2"/>
              <a:buChar char="§"/>
            </a:pPr>
            <a:r>
              <a:rPr lang="en-US" sz="2000" dirty="0">
                <a:solidFill>
                  <a:srgbClr val="FFFFFF"/>
                </a:solidFill>
                <a:latin typeface="Proxima Nova Alt Lt" panose="02000506030000020004" pitchFamily="50" charset="0"/>
              </a:rPr>
              <a:t>Workplace Performance Provider for over 25 years</a:t>
            </a:r>
          </a:p>
          <a:p>
            <a:pPr>
              <a:lnSpc>
                <a:spcPct val="200000"/>
              </a:lnSpc>
            </a:pPr>
            <a:endParaRPr lang="en-AU" sz="2000" dirty="0">
              <a:solidFill>
                <a:srgbClr val="FFFFFF"/>
              </a:solidFill>
              <a:latin typeface="Proxima Nova Alt Lt" panose="02000506030000020004" pitchFamily="50" charset="0"/>
            </a:endParaRPr>
          </a:p>
        </p:txBody>
      </p:sp>
    </p:spTree>
    <p:extLst>
      <p:ext uri="{BB962C8B-B14F-4D97-AF65-F5344CB8AC3E}">
        <p14:creationId xmlns:p14="http://schemas.microsoft.com/office/powerpoint/2010/main" val="2957210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474" y="912829"/>
            <a:ext cx="6711827" cy="5269919"/>
          </a:xfrm>
          <a:prstGeom prst="rect">
            <a:avLst/>
          </a:prstGeom>
        </p:spPr>
      </p:pic>
    </p:spTree>
    <p:extLst>
      <p:ext uri="{BB962C8B-B14F-4D97-AF65-F5344CB8AC3E}">
        <p14:creationId xmlns:p14="http://schemas.microsoft.com/office/powerpoint/2010/main" val="2081509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680" y="2340724"/>
            <a:ext cx="8156112" cy="1308930"/>
          </a:xfrm>
        </p:spPr>
        <p:txBody>
          <a:bodyPr>
            <a:normAutofit/>
          </a:bodyPr>
          <a:lstStyle/>
          <a:p>
            <a:pPr algn="ctr"/>
            <a:r>
              <a:rPr lang="en-AU" sz="5400" b="1" dirty="0">
                <a:solidFill>
                  <a:schemeClr val="accent2"/>
                </a:solidFill>
                <a:latin typeface="Proxima Nova Alt Lt" panose="02000506030000020004" pitchFamily="50" charset="0"/>
              </a:rPr>
              <a:t>Q and A?</a:t>
            </a:r>
          </a:p>
        </p:txBody>
      </p:sp>
    </p:spTree>
    <p:extLst>
      <p:ext uri="{BB962C8B-B14F-4D97-AF65-F5344CB8AC3E}">
        <p14:creationId xmlns:p14="http://schemas.microsoft.com/office/powerpoint/2010/main" val="711434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565" y="239982"/>
            <a:ext cx="4238171" cy="1075916"/>
          </a:xfrm>
        </p:spPr>
        <p:txBody>
          <a:bodyPr>
            <a:normAutofit/>
          </a:bodyPr>
          <a:lstStyle/>
          <a:p>
            <a:pPr algn="l"/>
            <a:r>
              <a:rPr lang="en-US" sz="4000" dirty="0">
                <a:solidFill>
                  <a:schemeClr val="accent2"/>
                </a:solidFill>
                <a:latin typeface="Proxima Nova Alt Lt" panose="02000506030000020004" pitchFamily="50" charset="0"/>
              </a:rPr>
              <a:t>Thank You!</a:t>
            </a:r>
          </a:p>
        </p:txBody>
      </p:sp>
      <p:sp>
        <p:nvSpPr>
          <p:cNvPr id="5" name="Text Placeholder 2"/>
          <p:cNvSpPr txBox="1">
            <a:spLocks/>
          </p:cNvSpPr>
          <p:nvPr/>
        </p:nvSpPr>
        <p:spPr>
          <a:xfrm>
            <a:off x="547565" y="2696547"/>
            <a:ext cx="4031290" cy="3956181"/>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SzPct val="80000"/>
              <a:buFontTx/>
              <a:buNone/>
              <a:defRPr sz="200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SzPct val="70000"/>
              <a:buFontTx/>
              <a:buNone/>
              <a:defRPr sz="2400" kern="1200" baseline="0">
                <a:solidFill>
                  <a:schemeClr val="tx2"/>
                </a:solidFill>
                <a:latin typeface="+mn-lt"/>
                <a:ea typeface="+mn-ea"/>
                <a:cs typeface="+mn-cs"/>
              </a:defRPr>
            </a:lvl2pPr>
            <a:lvl3pPr marL="914400" indent="0" algn="l" defTabSz="914400" rtl="0" eaLnBrk="1" latinLnBrk="0" hangingPunct="1">
              <a:lnSpc>
                <a:spcPct val="90000"/>
              </a:lnSpc>
              <a:spcBef>
                <a:spcPts val="500"/>
              </a:spcBef>
              <a:buSzPct val="70000"/>
              <a:buFontTx/>
              <a:buNone/>
              <a:defRPr sz="2000" kern="1200" baseline="0">
                <a:solidFill>
                  <a:schemeClr val="tx2"/>
                </a:solidFill>
                <a:latin typeface="+mn-lt"/>
                <a:ea typeface="+mn-ea"/>
                <a:cs typeface="+mn-cs"/>
              </a:defRPr>
            </a:lvl3pPr>
            <a:lvl4pPr marL="1371600" indent="0" algn="l" defTabSz="914400" rtl="0" eaLnBrk="1" latinLnBrk="0" hangingPunct="1">
              <a:lnSpc>
                <a:spcPct val="90000"/>
              </a:lnSpc>
              <a:spcBef>
                <a:spcPts val="500"/>
              </a:spcBef>
              <a:buSzPct val="70000"/>
              <a:buFontTx/>
              <a:buNone/>
              <a:defRPr sz="1800" kern="1200" baseline="0">
                <a:solidFill>
                  <a:schemeClr val="tx2"/>
                </a:solidFill>
                <a:latin typeface="+mn-lt"/>
                <a:ea typeface="+mn-ea"/>
                <a:cs typeface="+mn-cs"/>
              </a:defRPr>
            </a:lvl4pPr>
            <a:lvl5pPr marL="1828800" indent="0" algn="l" defTabSz="914400" rtl="0" eaLnBrk="1" latinLnBrk="0" hangingPunct="1">
              <a:lnSpc>
                <a:spcPct val="90000"/>
              </a:lnSpc>
              <a:spcBef>
                <a:spcPts val="500"/>
              </a:spcBef>
              <a:buSzPct val="70000"/>
              <a:buFontTx/>
              <a:buNone/>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600"/>
              </a:spcBef>
            </a:pPr>
            <a:r>
              <a:rPr lang="en-US" sz="1700" dirty="0">
                <a:solidFill>
                  <a:schemeClr val="bg1"/>
                </a:solidFill>
              </a:rPr>
              <a:t>Nick Vella</a:t>
            </a:r>
          </a:p>
          <a:p>
            <a:pPr>
              <a:spcBef>
                <a:spcPts val="600"/>
              </a:spcBef>
            </a:pPr>
            <a:r>
              <a:rPr lang="en-US" sz="1700" dirty="0">
                <a:solidFill>
                  <a:schemeClr val="bg1"/>
                </a:solidFill>
              </a:rPr>
              <a:t>Senior Organisational Psychologist</a:t>
            </a:r>
          </a:p>
          <a:p>
            <a:pPr>
              <a:spcBef>
                <a:spcPts val="600"/>
              </a:spcBef>
            </a:pPr>
            <a:r>
              <a:rPr lang="en-US" sz="1700" b="1" dirty="0">
                <a:solidFill>
                  <a:schemeClr val="bg1"/>
                </a:solidFill>
              </a:rPr>
              <a:t>E </a:t>
            </a:r>
            <a:r>
              <a:rPr lang="en-US" sz="1700" u="sng" dirty="0">
                <a:solidFill>
                  <a:schemeClr val="tx2">
                    <a:lumMod val="75000"/>
                    <a:lumOff val="25000"/>
                  </a:schemeClr>
                </a:solidFill>
              </a:rPr>
              <a:t>nick.vella@davidsonwp.com</a:t>
            </a:r>
          </a:p>
          <a:p>
            <a:pPr>
              <a:spcBef>
                <a:spcPts val="600"/>
              </a:spcBef>
            </a:pPr>
            <a:r>
              <a:rPr lang="en-US" sz="1700" b="1" dirty="0">
                <a:solidFill>
                  <a:schemeClr val="bg1"/>
                </a:solidFill>
              </a:rPr>
              <a:t>T </a:t>
            </a:r>
            <a:r>
              <a:rPr lang="en-US" sz="1700" dirty="0">
                <a:solidFill>
                  <a:schemeClr val="bg1"/>
                </a:solidFill>
              </a:rPr>
              <a:t>0421 575 039 </a:t>
            </a:r>
          </a:p>
          <a:p>
            <a:pPr>
              <a:spcBef>
                <a:spcPts val="600"/>
              </a:spcBef>
            </a:pPr>
            <a:endParaRPr lang="en-US" sz="1600" dirty="0">
              <a:solidFill>
                <a:schemeClr val="bg1"/>
              </a:solidFill>
            </a:endParaRPr>
          </a:p>
          <a:p>
            <a:pPr>
              <a:spcBef>
                <a:spcPts val="600"/>
              </a:spcBef>
            </a:pPr>
            <a:r>
              <a:rPr lang="en-US" sz="1700" dirty="0">
                <a:solidFill>
                  <a:schemeClr val="bg1"/>
                </a:solidFill>
              </a:rPr>
              <a:t>Lindy </a:t>
            </a:r>
            <a:r>
              <a:rPr lang="en-US" sz="1700" dirty="0" smtClean="0">
                <a:solidFill>
                  <a:schemeClr val="bg1"/>
                </a:solidFill>
              </a:rPr>
              <a:t>MacPherson</a:t>
            </a:r>
            <a:endParaRPr lang="en-US" sz="1700" dirty="0">
              <a:solidFill>
                <a:schemeClr val="bg1"/>
              </a:solidFill>
            </a:endParaRPr>
          </a:p>
          <a:p>
            <a:pPr>
              <a:spcBef>
                <a:spcPts val="600"/>
              </a:spcBef>
            </a:pPr>
            <a:r>
              <a:rPr lang="en-US" sz="1700" dirty="0">
                <a:solidFill>
                  <a:schemeClr val="bg1"/>
                </a:solidFill>
              </a:rPr>
              <a:t>National Manager – Client Experience</a:t>
            </a:r>
          </a:p>
          <a:p>
            <a:pPr>
              <a:spcBef>
                <a:spcPts val="600"/>
              </a:spcBef>
            </a:pPr>
            <a:r>
              <a:rPr lang="en-US" sz="1700" b="1" dirty="0">
                <a:solidFill>
                  <a:schemeClr val="bg1"/>
                </a:solidFill>
              </a:rPr>
              <a:t>E</a:t>
            </a:r>
            <a:r>
              <a:rPr lang="en-US" sz="1700" dirty="0">
                <a:solidFill>
                  <a:schemeClr val="bg1"/>
                </a:solidFill>
              </a:rPr>
              <a:t> </a:t>
            </a:r>
            <a:r>
              <a:rPr lang="en-US" sz="1700" dirty="0">
                <a:solidFill>
                  <a:schemeClr val="bg1"/>
                </a:solidFill>
                <a:hlinkClick r:id="rId3"/>
              </a:rPr>
              <a:t>lindy.mcpherson@davidsonwp.com</a:t>
            </a:r>
            <a:endParaRPr lang="en-US" sz="1700" dirty="0">
              <a:solidFill>
                <a:schemeClr val="bg1"/>
              </a:solidFill>
            </a:endParaRPr>
          </a:p>
          <a:p>
            <a:pPr>
              <a:spcBef>
                <a:spcPts val="600"/>
              </a:spcBef>
            </a:pPr>
            <a:r>
              <a:rPr lang="en-US" sz="1700" b="1" dirty="0">
                <a:solidFill>
                  <a:schemeClr val="bg1"/>
                </a:solidFill>
              </a:rPr>
              <a:t>T</a:t>
            </a:r>
            <a:r>
              <a:rPr lang="en-US" sz="1700" dirty="0">
                <a:solidFill>
                  <a:schemeClr val="bg1"/>
                </a:solidFill>
              </a:rPr>
              <a:t> 0411 694 053</a:t>
            </a:r>
          </a:p>
          <a:p>
            <a:pPr>
              <a:spcBef>
                <a:spcPts val="600"/>
              </a:spcBef>
            </a:pPr>
            <a:endParaRPr lang="en-US" sz="1600" dirty="0">
              <a:solidFill>
                <a:schemeClr val="bg1"/>
              </a:solidFill>
            </a:endParaRPr>
          </a:p>
          <a:p>
            <a:pPr>
              <a:spcBef>
                <a:spcPts val="600"/>
              </a:spcBef>
            </a:pPr>
            <a:r>
              <a:rPr lang="en-US" sz="1700" dirty="0">
                <a:solidFill>
                  <a:schemeClr val="bg1"/>
                </a:solidFill>
              </a:rPr>
              <a:t>Natalie Knight</a:t>
            </a:r>
          </a:p>
          <a:p>
            <a:pPr>
              <a:spcBef>
                <a:spcPts val="600"/>
              </a:spcBef>
            </a:pPr>
            <a:r>
              <a:rPr lang="en-US" sz="1700" dirty="0">
                <a:solidFill>
                  <a:schemeClr val="bg1"/>
                </a:solidFill>
              </a:rPr>
              <a:t>Senior </a:t>
            </a:r>
            <a:r>
              <a:rPr lang="en-US" sz="1700" dirty="0" err="1">
                <a:solidFill>
                  <a:schemeClr val="bg1"/>
                </a:solidFill>
              </a:rPr>
              <a:t>Consultng</a:t>
            </a:r>
            <a:r>
              <a:rPr lang="en-US" sz="1700" dirty="0">
                <a:solidFill>
                  <a:schemeClr val="bg1"/>
                </a:solidFill>
              </a:rPr>
              <a:t> Psychologist </a:t>
            </a:r>
          </a:p>
          <a:p>
            <a:pPr>
              <a:spcBef>
                <a:spcPts val="600"/>
              </a:spcBef>
            </a:pPr>
            <a:r>
              <a:rPr lang="en-US" sz="1700" b="1" dirty="0">
                <a:solidFill>
                  <a:schemeClr val="bg1"/>
                </a:solidFill>
              </a:rPr>
              <a:t>E</a:t>
            </a:r>
            <a:r>
              <a:rPr lang="en-US" sz="1700" dirty="0">
                <a:solidFill>
                  <a:schemeClr val="bg1"/>
                </a:solidFill>
              </a:rPr>
              <a:t> </a:t>
            </a:r>
            <a:r>
              <a:rPr lang="en-US" sz="1700" dirty="0">
                <a:solidFill>
                  <a:schemeClr val="bg1"/>
                </a:solidFill>
                <a:hlinkClick r:id="rId4"/>
              </a:rPr>
              <a:t>natalie.knight@davidsonwp.com</a:t>
            </a:r>
            <a:endParaRPr lang="en-US" sz="1700" dirty="0">
              <a:solidFill>
                <a:schemeClr val="bg1"/>
              </a:solidFill>
            </a:endParaRPr>
          </a:p>
          <a:p>
            <a:pPr>
              <a:spcBef>
                <a:spcPts val="600"/>
              </a:spcBef>
            </a:pPr>
            <a:r>
              <a:rPr lang="en-US" sz="1700" b="1" dirty="0">
                <a:solidFill>
                  <a:schemeClr val="bg1"/>
                </a:solidFill>
              </a:rPr>
              <a:t>T</a:t>
            </a:r>
            <a:r>
              <a:rPr lang="en-US" sz="1700" dirty="0">
                <a:solidFill>
                  <a:schemeClr val="bg1"/>
                </a:solidFill>
              </a:rPr>
              <a:t> 0418 750 589</a:t>
            </a:r>
          </a:p>
          <a:p>
            <a:pPr>
              <a:spcBef>
                <a:spcPts val="600"/>
              </a:spcBef>
            </a:pPr>
            <a:endParaRPr lang="en-US" sz="1600" dirty="0">
              <a:solidFill>
                <a:schemeClr val="bg1"/>
              </a:solidFill>
            </a:endParaRPr>
          </a:p>
          <a:p>
            <a:pPr>
              <a:spcBef>
                <a:spcPts val="600"/>
              </a:spcBef>
            </a:pPr>
            <a:endParaRPr lang="en-US" sz="1600" dirty="0">
              <a:solidFill>
                <a:schemeClr val="bg1"/>
              </a:solidFill>
            </a:endParaRPr>
          </a:p>
          <a:p>
            <a:pPr>
              <a:spcBef>
                <a:spcPts val="600"/>
              </a:spcBef>
            </a:pPr>
            <a:endParaRPr lang="en-US" sz="1600" dirty="0">
              <a:solidFill>
                <a:schemeClr val="bg1"/>
              </a:solidFill>
            </a:endParaRPr>
          </a:p>
          <a:p>
            <a:pPr>
              <a:spcBef>
                <a:spcPts val="600"/>
              </a:spcBef>
            </a:pPr>
            <a:endParaRPr lang="en-US" sz="1600" dirty="0">
              <a:solidFill>
                <a:schemeClr val="bg1"/>
              </a:solidFill>
            </a:endParaRPr>
          </a:p>
          <a:p>
            <a:pPr>
              <a:spcBef>
                <a:spcPts val="600"/>
              </a:spcBef>
            </a:pPr>
            <a:endParaRPr lang="en-US" sz="1600" dirty="0">
              <a:solidFill>
                <a:schemeClr val="bg1"/>
              </a:solidFill>
            </a:endParaRPr>
          </a:p>
        </p:txBody>
      </p:sp>
      <p:sp>
        <p:nvSpPr>
          <p:cNvPr id="11" name="Text Placeholder 2"/>
          <p:cNvSpPr txBox="1">
            <a:spLocks/>
          </p:cNvSpPr>
          <p:nvPr/>
        </p:nvSpPr>
        <p:spPr>
          <a:xfrm>
            <a:off x="547565" y="1315899"/>
            <a:ext cx="4031290" cy="111939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SzPct val="80000"/>
              <a:buFontTx/>
              <a:buNone/>
              <a:defRPr sz="200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SzPct val="70000"/>
              <a:buFontTx/>
              <a:buNone/>
              <a:defRPr sz="2400" kern="1200" baseline="0">
                <a:solidFill>
                  <a:schemeClr val="tx2"/>
                </a:solidFill>
                <a:latin typeface="+mn-lt"/>
                <a:ea typeface="+mn-ea"/>
                <a:cs typeface="+mn-cs"/>
              </a:defRPr>
            </a:lvl2pPr>
            <a:lvl3pPr marL="914400" indent="0" algn="l" defTabSz="914400" rtl="0" eaLnBrk="1" latinLnBrk="0" hangingPunct="1">
              <a:lnSpc>
                <a:spcPct val="90000"/>
              </a:lnSpc>
              <a:spcBef>
                <a:spcPts val="500"/>
              </a:spcBef>
              <a:buSzPct val="70000"/>
              <a:buFontTx/>
              <a:buNone/>
              <a:defRPr sz="2000" kern="1200" baseline="0">
                <a:solidFill>
                  <a:schemeClr val="tx2"/>
                </a:solidFill>
                <a:latin typeface="+mn-lt"/>
                <a:ea typeface="+mn-ea"/>
                <a:cs typeface="+mn-cs"/>
              </a:defRPr>
            </a:lvl3pPr>
            <a:lvl4pPr marL="1371600" indent="0" algn="l" defTabSz="914400" rtl="0" eaLnBrk="1" latinLnBrk="0" hangingPunct="1">
              <a:lnSpc>
                <a:spcPct val="90000"/>
              </a:lnSpc>
              <a:spcBef>
                <a:spcPts val="500"/>
              </a:spcBef>
              <a:buSzPct val="70000"/>
              <a:buFontTx/>
              <a:buNone/>
              <a:defRPr sz="1800" kern="1200" baseline="0">
                <a:solidFill>
                  <a:schemeClr val="tx2"/>
                </a:solidFill>
                <a:latin typeface="+mn-lt"/>
                <a:ea typeface="+mn-ea"/>
                <a:cs typeface="+mn-cs"/>
              </a:defRPr>
            </a:lvl4pPr>
            <a:lvl5pPr marL="1828800" indent="0" algn="l" defTabSz="914400" rtl="0" eaLnBrk="1" latinLnBrk="0" hangingPunct="1">
              <a:lnSpc>
                <a:spcPct val="90000"/>
              </a:lnSpc>
              <a:spcBef>
                <a:spcPts val="500"/>
              </a:spcBef>
              <a:buSzPct val="70000"/>
              <a:buFontTx/>
              <a:buNone/>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600"/>
              </a:spcBef>
            </a:pPr>
            <a:r>
              <a:rPr lang="en-US" sz="1600" dirty="0">
                <a:solidFill>
                  <a:schemeClr val="bg1"/>
                </a:solidFill>
              </a:rPr>
              <a:t>Amanda Sheard</a:t>
            </a:r>
          </a:p>
          <a:p>
            <a:pPr>
              <a:spcBef>
                <a:spcPts val="600"/>
              </a:spcBef>
            </a:pPr>
            <a:r>
              <a:rPr lang="en-US" sz="1600" dirty="0">
                <a:solidFill>
                  <a:schemeClr val="bg1"/>
                </a:solidFill>
              </a:rPr>
              <a:t>NSW Lead Consultant</a:t>
            </a:r>
          </a:p>
          <a:p>
            <a:pPr>
              <a:spcBef>
                <a:spcPts val="600"/>
              </a:spcBef>
            </a:pPr>
            <a:r>
              <a:rPr lang="en-US" sz="1600" b="1" dirty="0">
                <a:solidFill>
                  <a:schemeClr val="bg1"/>
                </a:solidFill>
              </a:rPr>
              <a:t>E </a:t>
            </a:r>
            <a:r>
              <a:rPr lang="en-US" sz="1600" u="sng" dirty="0">
                <a:solidFill>
                  <a:schemeClr val="tx2">
                    <a:lumMod val="75000"/>
                    <a:lumOff val="25000"/>
                  </a:schemeClr>
                </a:solidFill>
              </a:rPr>
              <a:t>amanda.sheard@davidsonwp.com</a:t>
            </a:r>
          </a:p>
          <a:p>
            <a:pPr>
              <a:spcBef>
                <a:spcPts val="600"/>
              </a:spcBef>
            </a:pPr>
            <a:r>
              <a:rPr lang="en-US" sz="1600" b="1" dirty="0">
                <a:solidFill>
                  <a:schemeClr val="bg1"/>
                </a:solidFill>
              </a:rPr>
              <a:t>T </a:t>
            </a:r>
            <a:r>
              <a:rPr lang="en-GB" sz="1600" dirty="0">
                <a:solidFill>
                  <a:schemeClr val="bg1"/>
                </a:solidFill>
              </a:rPr>
              <a:t>0452 618 613</a:t>
            </a:r>
          </a:p>
          <a:p>
            <a:pPr>
              <a:spcBef>
                <a:spcPts val="600"/>
              </a:spcBef>
            </a:pPr>
            <a:endParaRPr lang="en-GB" sz="1600" dirty="0">
              <a:solidFill>
                <a:schemeClr val="bg1"/>
              </a:solidFill>
            </a:endParaRPr>
          </a:p>
          <a:p>
            <a:pPr>
              <a:spcBef>
                <a:spcPts val="600"/>
              </a:spcBef>
            </a:pPr>
            <a:endParaRPr lang="en-GB" sz="1600" i="1" dirty="0">
              <a:solidFill>
                <a:schemeClr val="bg1"/>
              </a:solidFill>
            </a:endParaRPr>
          </a:p>
          <a:p>
            <a:pPr>
              <a:spcBef>
                <a:spcPts val="600"/>
              </a:spcBef>
            </a:pPr>
            <a:endParaRPr lang="en-GB" sz="16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67874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5493" y="1334575"/>
            <a:ext cx="7680960" cy="5816977"/>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
            </a:pPr>
            <a:r>
              <a:rPr lang="en-US" sz="2400" dirty="0">
                <a:solidFill>
                  <a:schemeClr val="bg1"/>
                </a:solidFill>
                <a:latin typeface="Proxima Nova Alt Lt" panose="02000506030000020004" pitchFamily="50" charset="0"/>
              </a:rPr>
              <a:t>Introductions</a:t>
            </a:r>
          </a:p>
          <a:p>
            <a:pPr marL="342900" indent="-342900">
              <a:lnSpc>
                <a:spcPct val="150000"/>
              </a:lnSpc>
              <a:buClr>
                <a:schemeClr val="accent2"/>
              </a:buClr>
              <a:buFont typeface="Wingdings" panose="05000000000000000000" pitchFamily="2" charset="2"/>
              <a:buChar char="§"/>
            </a:pPr>
            <a:r>
              <a:rPr lang="en-US" sz="2400" dirty="0">
                <a:solidFill>
                  <a:schemeClr val="bg1"/>
                </a:solidFill>
                <a:latin typeface="Proxima Nova Alt Lt" panose="02000506030000020004" pitchFamily="50" charset="0"/>
              </a:rPr>
              <a:t>Our understanding of your needs</a:t>
            </a:r>
          </a:p>
          <a:p>
            <a:pPr marL="342900" indent="-342900">
              <a:lnSpc>
                <a:spcPct val="150000"/>
              </a:lnSpc>
              <a:buClr>
                <a:schemeClr val="accent2"/>
              </a:buClr>
              <a:buFont typeface="Wingdings" panose="05000000000000000000" pitchFamily="2" charset="2"/>
              <a:buChar char="§"/>
            </a:pPr>
            <a:r>
              <a:rPr lang="en-US" sz="2400" dirty="0">
                <a:solidFill>
                  <a:schemeClr val="bg1"/>
                </a:solidFill>
                <a:latin typeface="Proxima Nova Alt Lt" panose="02000506030000020004" pitchFamily="50" charset="0"/>
              </a:rPr>
              <a:t>The Challenges as a Principal</a:t>
            </a:r>
          </a:p>
          <a:p>
            <a:pPr marL="342900" indent="-342900">
              <a:lnSpc>
                <a:spcPct val="150000"/>
              </a:lnSpc>
              <a:buClr>
                <a:schemeClr val="accent2"/>
              </a:buClr>
              <a:buFont typeface="Wingdings" panose="05000000000000000000" pitchFamily="2" charset="2"/>
              <a:buChar char="§"/>
            </a:pPr>
            <a:r>
              <a:rPr lang="en-US" sz="2400" dirty="0">
                <a:solidFill>
                  <a:schemeClr val="bg1"/>
                </a:solidFill>
                <a:latin typeface="Proxima Nova Alt Lt" panose="02000506030000020004" pitchFamily="50" charset="0"/>
              </a:rPr>
              <a:t>Thrive Wellbeing Programme</a:t>
            </a:r>
          </a:p>
          <a:p>
            <a:pPr marL="342900" indent="-342900">
              <a:lnSpc>
                <a:spcPct val="150000"/>
              </a:lnSpc>
              <a:buClr>
                <a:schemeClr val="accent2"/>
              </a:buClr>
              <a:buFont typeface="Wingdings" panose="05000000000000000000" pitchFamily="2" charset="2"/>
              <a:buChar char="§"/>
            </a:pPr>
            <a:r>
              <a:rPr lang="en-US" sz="2400" dirty="0" err="1">
                <a:solidFill>
                  <a:schemeClr val="bg1"/>
                </a:solidFill>
                <a:latin typeface="Proxima Nova Alt Lt" panose="02000506030000020004" pitchFamily="50" charset="0"/>
              </a:rPr>
              <a:t>Programme</a:t>
            </a:r>
            <a:r>
              <a:rPr lang="en-US" sz="2400" dirty="0">
                <a:solidFill>
                  <a:schemeClr val="bg1"/>
                </a:solidFill>
                <a:latin typeface="Proxima Nova Alt Lt" panose="02000506030000020004" pitchFamily="50" charset="0"/>
              </a:rPr>
              <a:t> impact</a:t>
            </a:r>
          </a:p>
          <a:p>
            <a:pPr marL="342900" indent="-342900">
              <a:lnSpc>
                <a:spcPct val="150000"/>
              </a:lnSpc>
              <a:buClr>
                <a:schemeClr val="accent2"/>
              </a:buClr>
              <a:buFont typeface="Wingdings" panose="05000000000000000000" pitchFamily="2" charset="2"/>
              <a:buChar char="§"/>
            </a:pPr>
            <a:r>
              <a:rPr lang="en-US" sz="2400" dirty="0">
                <a:solidFill>
                  <a:schemeClr val="bg1"/>
                </a:solidFill>
                <a:latin typeface="Proxima Nova Alt Lt" panose="02000506030000020004" pitchFamily="50" charset="0"/>
              </a:rPr>
              <a:t>Additional Davidson offerings</a:t>
            </a:r>
          </a:p>
          <a:p>
            <a:pPr marL="342900" indent="-342900">
              <a:lnSpc>
                <a:spcPct val="150000"/>
              </a:lnSpc>
              <a:buClr>
                <a:schemeClr val="accent2"/>
              </a:buClr>
              <a:buFont typeface="Wingdings" panose="05000000000000000000" pitchFamily="2" charset="2"/>
              <a:buChar char="§"/>
            </a:pPr>
            <a:r>
              <a:rPr lang="en-US" sz="2400" dirty="0">
                <a:solidFill>
                  <a:schemeClr val="bg1"/>
                </a:solidFill>
                <a:latin typeface="Proxima Nova Alt Lt" panose="02000506030000020004" pitchFamily="50" charset="0"/>
              </a:rPr>
              <a:t>Davidson as your Partner</a:t>
            </a:r>
          </a:p>
          <a:p>
            <a:pPr marL="342900" indent="-342900">
              <a:lnSpc>
                <a:spcPct val="150000"/>
              </a:lnSpc>
              <a:buClr>
                <a:schemeClr val="accent2"/>
              </a:buClr>
              <a:buFont typeface="Wingdings" panose="05000000000000000000" pitchFamily="2" charset="2"/>
              <a:buChar char="§"/>
            </a:pPr>
            <a:r>
              <a:rPr lang="en-US" sz="2400" dirty="0">
                <a:solidFill>
                  <a:schemeClr val="bg1"/>
                </a:solidFill>
                <a:latin typeface="Proxima Nova Alt Lt" panose="02000506030000020004" pitchFamily="50" charset="0"/>
              </a:rPr>
              <a:t>Q  and A</a:t>
            </a:r>
          </a:p>
          <a:p>
            <a:pPr marL="342900" indent="-342900">
              <a:lnSpc>
                <a:spcPct val="150000"/>
              </a:lnSpc>
              <a:buClr>
                <a:schemeClr val="accent2"/>
              </a:buClr>
              <a:buFont typeface="Wingdings" panose="05000000000000000000" pitchFamily="2" charset="2"/>
              <a:buChar char="§"/>
            </a:pPr>
            <a:r>
              <a:rPr lang="en-US" sz="2400" dirty="0">
                <a:solidFill>
                  <a:schemeClr val="bg1"/>
                </a:solidFill>
                <a:latin typeface="Proxima Nova Alt Lt" panose="02000506030000020004" pitchFamily="50" charset="0"/>
              </a:rPr>
              <a:t>Thanks </a:t>
            </a:r>
          </a:p>
          <a:p>
            <a:endParaRPr lang="en-US" sz="2400" dirty="0">
              <a:solidFill>
                <a:schemeClr val="bg1"/>
              </a:solidFill>
              <a:latin typeface="Proxima Nova Alt Lt" panose="02000506030000020004" pitchFamily="50" charset="0"/>
            </a:endParaRPr>
          </a:p>
          <a:p>
            <a:endParaRPr lang="en-AU" sz="2400" dirty="0">
              <a:solidFill>
                <a:schemeClr val="bg1"/>
              </a:solidFill>
              <a:latin typeface="Proxima Nova Alt Lt" panose="02000506030000020004" pitchFamily="50" charset="0"/>
            </a:endParaRPr>
          </a:p>
        </p:txBody>
      </p:sp>
      <p:sp>
        <p:nvSpPr>
          <p:cNvPr id="6" name="Title 1"/>
          <p:cNvSpPr>
            <a:spLocks noGrp="1"/>
          </p:cNvSpPr>
          <p:nvPr>
            <p:ph type="ctrTitle"/>
          </p:nvPr>
        </p:nvSpPr>
        <p:spPr>
          <a:xfrm>
            <a:off x="360000" y="313469"/>
            <a:ext cx="5228000" cy="952623"/>
          </a:xfrm>
        </p:spPr>
        <p:txBody>
          <a:bodyPr>
            <a:normAutofit/>
          </a:bodyPr>
          <a:lstStyle/>
          <a:p>
            <a:pPr algn="l"/>
            <a:r>
              <a:rPr lang="en-US" sz="3600" dirty="0">
                <a:solidFill>
                  <a:schemeClr val="accent2"/>
                </a:solidFill>
                <a:latin typeface="Proxima Nova Alt Lt" panose="02000506030000020004" pitchFamily="50" charset="0"/>
              </a:rPr>
              <a:t>Overview </a:t>
            </a:r>
          </a:p>
        </p:txBody>
      </p:sp>
    </p:spTree>
    <p:extLst>
      <p:ext uri="{BB962C8B-B14F-4D97-AF65-F5344CB8AC3E}">
        <p14:creationId xmlns:p14="http://schemas.microsoft.com/office/powerpoint/2010/main" val="4143271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443" y="1295177"/>
            <a:ext cx="7075716" cy="5309146"/>
          </a:xfrm>
          <a:prstGeom prst="rect">
            <a:avLst/>
          </a:prstGeom>
        </p:spPr>
        <p:txBody>
          <a:bodyPr wrap="square">
            <a:spAutoFit/>
          </a:bodyPr>
          <a:lstStyle/>
          <a:p>
            <a:pPr algn="ctr">
              <a:lnSpc>
                <a:spcPct val="150000"/>
              </a:lnSpc>
            </a:pPr>
            <a:r>
              <a:rPr lang="en-AU" sz="2000" b="1" dirty="0">
                <a:solidFill>
                  <a:schemeClr val="bg1"/>
                </a:solidFill>
                <a:latin typeface="Proxima Nova Alt Lt" panose="02000506030000020004" pitchFamily="50" charset="0"/>
              </a:rPr>
              <a:t>New South Wales Primary Principals Association </a:t>
            </a:r>
          </a:p>
          <a:p>
            <a:pPr algn="ctr">
              <a:lnSpc>
                <a:spcPct val="150000"/>
              </a:lnSpc>
            </a:pPr>
            <a:r>
              <a:rPr lang="en-AU" b="1" dirty="0">
                <a:solidFill>
                  <a:schemeClr val="accent2"/>
                </a:solidFill>
                <a:latin typeface="Proxima Nova Alt Lt" panose="02000506030000020004" pitchFamily="50" charset="0"/>
              </a:rPr>
              <a:t>Priorities 2017 – 2018</a:t>
            </a:r>
          </a:p>
          <a:p>
            <a:pPr algn="ctr">
              <a:lnSpc>
                <a:spcPct val="150000"/>
              </a:lnSpc>
            </a:pPr>
            <a:endParaRPr lang="en-AU" sz="1000" dirty="0">
              <a:solidFill>
                <a:schemeClr val="accent2"/>
              </a:solidFill>
              <a:latin typeface="Proxima Nova Alt Lt" panose="02000506030000020004" pitchFamily="50" charset="0"/>
            </a:endParaRPr>
          </a:p>
          <a:p>
            <a:pPr marL="628650" lvl="1" indent="-457200">
              <a:lnSpc>
                <a:spcPct val="150000"/>
              </a:lnSpc>
              <a:spcAft>
                <a:spcPts val="600"/>
              </a:spcAft>
              <a:buFont typeface="+mj-lt"/>
              <a:buAutoNum type="arabicPeriod"/>
            </a:pPr>
            <a:r>
              <a:rPr lang="en-AU" sz="2000" dirty="0">
                <a:solidFill>
                  <a:schemeClr val="bg1"/>
                </a:solidFill>
                <a:latin typeface="Proxima Nova Alt Lt" panose="02000506030000020004" pitchFamily="50" charset="0"/>
              </a:rPr>
              <a:t>Professional Learning and support in resilience, change management and </a:t>
            </a:r>
            <a:r>
              <a:rPr lang="en-AU" sz="2000" dirty="0">
                <a:solidFill>
                  <a:schemeClr val="accent2"/>
                </a:solidFill>
                <a:latin typeface="Proxima Nova Alt Lt" panose="02000506030000020004" pitchFamily="50" charset="0"/>
              </a:rPr>
              <a:t>recovery</a:t>
            </a:r>
            <a:r>
              <a:rPr lang="en-AU" sz="2000" dirty="0">
                <a:solidFill>
                  <a:schemeClr val="bg1"/>
                </a:solidFill>
                <a:latin typeface="Proxima Nova Alt Lt" panose="02000506030000020004" pitchFamily="50" charset="0"/>
              </a:rPr>
              <a:t> </a:t>
            </a:r>
          </a:p>
          <a:p>
            <a:pPr marL="628650" lvl="1" indent="-457200">
              <a:lnSpc>
                <a:spcPct val="150000"/>
              </a:lnSpc>
              <a:spcAft>
                <a:spcPts val="600"/>
              </a:spcAft>
              <a:buFont typeface="+mj-lt"/>
              <a:buAutoNum type="arabicPeriod"/>
            </a:pPr>
            <a:r>
              <a:rPr lang="en-AU" sz="2000" dirty="0">
                <a:solidFill>
                  <a:schemeClr val="bg1"/>
                </a:solidFill>
                <a:latin typeface="Proxima Nova Alt Lt" panose="02000506030000020004" pitchFamily="50" charset="0"/>
              </a:rPr>
              <a:t>Establish criteria for Principals/PPCs to access wellbeing funding for exceptional circumstances, </a:t>
            </a:r>
            <a:r>
              <a:rPr lang="en-AU" sz="2000" dirty="0">
                <a:solidFill>
                  <a:schemeClr val="accent2"/>
                </a:solidFill>
                <a:latin typeface="Proxima Nova Alt Lt" panose="02000506030000020004" pitchFamily="50" charset="0"/>
              </a:rPr>
              <a:t>interventions</a:t>
            </a:r>
            <a:r>
              <a:rPr lang="en-AU" sz="2000" dirty="0">
                <a:solidFill>
                  <a:schemeClr val="bg1"/>
                </a:solidFill>
                <a:latin typeface="Proxima Nova Alt Lt" panose="02000506030000020004" pitchFamily="50" charset="0"/>
              </a:rPr>
              <a:t> and proactive strategies/</a:t>
            </a:r>
            <a:r>
              <a:rPr lang="en-AU" sz="2000" dirty="0">
                <a:solidFill>
                  <a:schemeClr val="accent2"/>
                </a:solidFill>
                <a:latin typeface="Proxima Nova Alt Lt" panose="02000506030000020004" pitchFamily="50" charset="0"/>
              </a:rPr>
              <a:t>projects</a:t>
            </a:r>
          </a:p>
          <a:p>
            <a:pPr marL="628650" lvl="1" indent="-457200">
              <a:lnSpc>
                <a:spcPct val="150000"/>
              </a:lnSpc>
              <a:spcAft>
                <a:spcPts val="600"/>
              </a:spcAft>
              <a:buFont typeface="+mj-lt"/>
              <a:buAutoNum type="arabicPeriod"/>
            </a:pPr>
            <a:r>
              <a:rPr lang="en-AU" sz="2000" dirty="0">
                <a:solidFill>
                  <a:schemeClr val="bg1"/>
                </a:solidFill>
                <a:latin typeface="Proxima Nova Alt Lt" panose="02000506030000020004" pitchFamily="50" charset="0"/>
              </a:rPr>
              <a:t>Strategies to increase collegiality, </a:t>
            </a:r>
            <a:r>
              <a:rPr lang="en-AU" sz="2000" dirty="0">
                <a:solidFill>
                  <a:schemeClr val="accent2"/>
                </a:solidFill>
                <a:latin typeface="Proxima Nova Alt Lt" panose="02000506030000020004" pitchFamily="50" charset="0"/>
              </a:rPr>
              <a:t>connectedness,</a:t>
            </a:r>
            <a:r>
              <a:rPr lang="en-AU" sz="2000" dirty="0">
                <a:solidFill>
                  <a:schemeClr val="bg1"/>
                </a:solidFill>
                <a:latin typeface="Proxima Nova Alt Lt" panose="02000506030000020004" pitchFamily="50" charset="0"/>
              </a:rPr>
              <a:t> </a:t>
            </a:r>
            <a:r>
              <a:rPr lang="en-AU" sz="2000" dirty="0">
                <a:solidFill>
                  <a:schemeClr val="accent2"/>
                </a:solidFill>
                <a:latin typeface="Proxima Nova Alt Lt" panose="02000506030000020004" pitchFamily="50" charset="0"/>
              </a:rPr>
              <a:t>resilience</a:t>
            </a:r>
            <a:r>
              <a:rPr lang="en-AU" sz="2000" dirty="0">
                <a:solidFill>
                  <a:schemeClr val="bg1"/>
                </a:solidFill>
                <a:latin typeface="Proxima Nova Alt Lt" panose="02000506030000020004" pitchFamily="50" charset="0"/>
              </a:rPr>
              <a:t> and recovery </a:t>
            </a:r>
          </a:p>
          <a:p>
            <a:pPr>
              <a:lnSpc>
                <a:spcPct val="150000"/>
              </a:lnSpc>
            </a:pPr>
            <a:endParaRPr lang="en-AU" sz="2000" b="1" dirty="0">
              <a:solidFill>
                <a:schemeClr val="bg1"/>
              </a:solidFill>
              <a:latin typeface="Proxima Nova Alt Lt" panose="02000506030000020004" pitchFamily="50" charset="0"/>
            </a:endParaRPr>
          </a:p>
        </p:txBody>
      </p:sp>
      <p:sp>
        <p:nvSpPr>
          <p:cNvPr id="6" name="Title 1"/>
          <p:cNvSpPr>
            <a:spLocks noGrp="1"/>
          </p:cNvSpPr>
          <p:nvPr>
            <p:ph type="ctrTitle"/>
          </p:nvPr>
        </p:nvSpPr>
        <p:spPr>
          <a:xfrm>
            <a:off x="360000" y="313469"/>
            <a:ext cx="5078274" cy="952623"/>
          </a:xfrm>
        </p:spPr>
        <p:txBody>
          <a:bodyPr>
            <a:noAutofit/>
          </a:bodyPr>
          <a:lstStyle/>
          <a:p>
            <a:pPr algn="l"/>
            <a:r>
              <a:rPr lang="en-US" sz="3600" dirty="0">
                <a:solidFill>
                  <a:schemeClr val="accent2"/>
                </a:solidFill>
                <a:latin typeface="Proxima Nova Alt Lt" panose="02000506030000020004" pitchFamily="50" charset="0"/>
              </a:rPr>
              <a:t>Our understanding</a:t>
            </a:r>
          </a:p>
        </p:txBody>
      </p:sp>
      <p:sp>
        <p:nvSpPr>
          <p:cNvPr id="2" name="Rectangle 1"/>
          <p:cNvSpPr/>
          <p:nvPr/>
        </p:nvSpPr>
        <p:spPr>
          <a:xfrm>
            <a:off x="222443" y="1509879"/>
            <a:ext cx="6911194" cy="861774"/>
          </a:xfrm>
          <a:prstGeom prst="rect">
            <a:avLst/>
          </a:prstGeom>
        </p:spPr>
        <p:txBody>
          <a:bodyPr wrap="square">
            <a:spAutoFit/>
          </a:bodyPr>
          <a:lstStyle/>
          <a:p>
            <a:endParaRPr lang="en-AU" sz="3200" dirty="0">
              <a:solidFill>
                <a:srgbClr val="000000"/>
              </a:solidFill>
              <a:latin typeface="Proxima Nova Alt Lt" panose="02000506030000020004" pitchFamily="50" charset="0"/>
            </a:endParaRPr>
          </a:p>
          <a:p>
            <a:r>
              <a:rPr lang="en-AU" dirty="0">
                <a:solidFill>
                  <a:srgbClr val="000000"/>
                </a:solidFill>
                <a:latin typeface="Calibri" panose="020F0502020204030204" pitchFamily="34" charset="0"/>
              </a:rPr>
              <a:t>	</a:t>
            </a:r>
          </a:p>
        </p:txBody>
      </p:sp>
      <p:pic>
        <p:nvPicPr>
          <p:cNvPr id="2052" name="Picture 4" descr="Image result for nsw primary principals association transpar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2341" y="2197100"/>
            <a:ext cx="3021969" cy="30081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08094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286" y="329898"/>
            <a:ext cx="6053501" cy="1177706"/>
          </a:xfrm>
        </p:spPr>
        <p:txBody>
          <a:bodyPr>
            <a:normAutofit/>
          </a:bodyPr>
          <a:lstStyle/>
          <a:p>
            <a:pPr algn="l"/>
            <a:r>
              <a:rPr lang="en-US" sz="3600" dirty="0">
                <a:solidFill>
                  <a:schemeClr val="accent2"/>
                </a:solidFill>
                <a:latin typeface="Proxima Nova Alt Lt" panose="02000506030000020004" pitchFamily="50" charset="0"/>
              </a:rPr>
              <a:t>The Challenge</a:t>
            </a:r>
          </a:p>
        </p:txBody>
      </p:sp>
      <p:sp>
        <p:nvSpPr>
          <p:cNvPr id="3" name="Rectangle 2"/>
          <p:cNvSpPr/>
          <p:nvPr/>
        </p:nvSpPr>
        <p:spPr>
          <a:xfrm>
            <a:off x="348417" y="1343022"/>
            <a:ext cx="6251238" cy="4938147"/>
          </a:xfrm>
          <a:prstGeom prst="rect">
            <a:avLst/>
          </a:prstGeom>
        </p:spPr>
        <p:txBody>
          <a:bodyPr wrap="square">
            <a:spAutoFit/>
          </a:bodyPr>
          <a:lstStyle/>
          <a:p>
            <a:pPr marL="285750" indent="-285750">
              <a:lnSpc>
                <a:spcPct val="200000"/>
              </a:lnSpc>
              <a:buFont typeface="Wingdings" panose="05000000000000000000" pitchFamily="2" charset="2"/>
              <a:buChar char="§"/>
            </a:pPr>
            <a:r>
              <a:rPr lang="en-AU" sz="2000" dirty="0">
                <a:solidFill>
                  <a:schemeClr val="bg1"/>
                </a:solidFill>
                <a:latin typeface="Proxima Nova Alt Lt" panose="02000506030000020004" pitchFamily="50" charset="0"/>
              </a:rPr>
              <a:t>In Australia, </a:t>
            </a:r>
            <a:r>
              <a:rPr lang="en-AU" sz="2000" b="1" dirty="0">
                <a:solidFill>
                  <a:schemeClr val="bg1"/>
                </a:solidFill>
                <a:latin typeface="Proxima Nova Alt Lt" panose="02000506030000020004" pitchFamily="50" charset="0"/>
              </a:rPr>
              <a:t>41% of teachers </a:t>
            </a:r>
            <a:r>
              <a:rPr lang="en-AU" sz="2000" dirty="0">
                <a:solidFill>
                  <a:schemeClr val="bg1"/>
                </a:solidFill>
                <a:latin typeface="Proxima Nova Alt Lt" panose="02000506030000020004" pitchFamily="50" charset="0"/>
              </a:rPr>
              <a:t>report </a:t>
            </a:r>
            <a:r>
              <a:rPr lang="en-AU" sz="2000" b="1" dirty="0">
                <a:solidFill>
                  <a:schemeClr val="bg1"/>
                </a:solidFill>
                <a:latin typeface="Proxima Nova Alt Lt" panose="02000506030000020004" pitchFamily="50" charset="0"/>
              </a:rPr>
              <a:t>high levels of occupational stress</a:t>
            </a:r>
            <a:r>
              <a:rPr lang="en-AU" sz="2000" dirty="0">
                <a:solidFill>
                  <a:schemeClr val="bg1"/>
                </a:solidFill>
                <a:latin typeface="Proxima Nova Alt Lt" panose="02000506030000020004" pitchFamily="50" charset="0"/>
              </a:rPr>
              <a:t> (Milburn, 2011) </a:t>
            </a:r>
          </a:p>
          <a:p>
            <a:pPr marL="285750" indent="-285750">
              <a:lnSpc>
                <a:spcPct val="200000"/>
              </a:lnSpc>
              <a:buFont typeface="Wingdings" panose="05000000000000000000" pitchFamily="2" charset="2"/>
              <a:buChar char="§"/>
            </a:pPr>
            <a:r>
              <a:rPr lang="en-AU" sz="2000" dirty="0">
                <a:solidFill>
                  <a:schemeClr val="bg1"/>
                </a:solidFill>
                <a:latin typeface="Proxima Nova Alt Lt" panose="02000506030000020004" pitchFamily="50" charset="0"/>
              </a:rPr>
              <a:t>Teachers make more </a:t>
            </a:r>
            <a:r>
              <a:rPr lang="en-AU" sz="2000" b="1" dirty="0">
                <a:solidFill>
                  <a:schemeClr val="bg1"/>
                </a:solidFill>
                <a:latin typeface="Proxima Nova Alt Lt" panose="02000506030000020004" pitchFamily="50" charset="0"/>
              </a:rPr>
              <a:t>mental stress claims </a:t>
            </a:r>
            <a:r>
              <a:rPr lang="en-AU" sz="2000" dirty="0">
                <a:solidFill>
                  <a:schemeClr val="bg1"/>
                </a:solidFill>
                <a:latin typeface="Proxima Nova Alt Lt" panose="02000506030000020004" pitchFamily="50" charset="0"/>
              </a:rPr>
              <a:t>than any other industry (WorkCover, 2014)</a:t>
            </a:r>
          </a:p>
          <a:p>
            <a:pPr marL="285750" indent="-285750">
              <a:lnSpc>
                <a:spcPct val="200000"/>
              </a:lnSpc>
              <a:buFont typeface="Wingdings" panose="05000000000000000000" pitchFamily="2" charset="2"/>
              <a:buChar char="§"/>
            </a:pPr>
            <a:r>
              <a:rPr lang="en-AU" sz="2000" dirty="0">
                <a:solidFill>
                  <a:schemeClr val="bg1"/>
                </a:solidFill>
                <a:latin typeface="Proxima Nova Alt Lt" panose="02000506030000020004" pitchFamily="50" charset="0"/>
              </a:rPr>
              <a:t>Nearly </a:t>
            </a:r>
            <a:r>
              <a:rPr lang="en-AU" sz="2000" b="1" dirty="0">
                <a:solidFill>
                  <a:schemeClr val="bg1"/>
                </a:solidFill>
                <a:latin typeface="Proxima Nova Alt Lt" panose="02000506030000020004" pitchFamily="50" charset="0"/>
              </a:rPr>
              <a:t>40% of Australian school principals </a:t>
            </a:r>
            <a:r>
              <a:rPr lang="en-AU" sz="2000" dirty="0">
                <a:solidFill>
                  <a:schemeClr val="bg1"/>
                </a:solidFill>
                <a:latin typeface="Proxima Nova Alt Lt" panose="02000506030000020004" pitchFamily="50" charset="0"/>
              </a:rPr>
              <a:t>report feeling stressed (Michael, 2013)</a:t>
            </a:r>
          </a:p>
          <a:p>
            <a:pPr marL="285750" indent="-285750">
              <a:lnSpc>
                <a:spcPct val="200000"/>
              </a:lnSpc>
              <a:buFont typeface="Wingdings" panose="05000000000000000000" pitchFamily="2" charset="2"/>
              <a:buChar char="§"/>
            </a:pPr>
            <a:r>
              <a:rPr lang="en-AU" sz="2000" dirty="0">
                <a:solidFill>
                  <a:schemeClr val="bg1"/>
                </a:solidFill>
                <a:latin typeface="Proxima Nova Alt Lt" panose="02000506030000020004" pitchFamily="50" charset="0"/>
              </a:rPr>
              <a:t>Australian studies show that school principals </a:t>
            </a:r>
            <a:r>
              <a:rPr lang="en-AU" sz="2000" b="1" dirty="0">
                <a:solidFill>
                  <a:schemeClr val="bg1"/>
                </a:solidFill>
                <a:latin typeface="Proxima Nova Alt Lt" panose="02000506030000020004" pitchFamily="50" charset="0"/>
              </a:rPr>
              <a:t>feel overwhelmed by their workloads </a:t>
            </a:r>
            <a:r>
              <a:rPr lang="en-AU" sz="2000" dirty="0">
                <a:solidFill>
                  <a:schemeClr val="bg1"/>
                </a:solidFill>
                <a:latin typeface="Proxima Nova Alt Lt" panose="02000506030000020004" pitchFamily="50" charset="0"/>
              </a:rPr>
              <a:t>(</a:t>
            </a:r>
            <a:r>
              <a:rPr lang="en-AU" sz="2000" dirty="0" err="1">
                <a:solidFill>
                  <a:schemeClr val="bg1"/>
                </a:solidFill>
                <a:latin typeface="Proxima Nova Alt Lt" panose="02000506030000020004" pitchFamily="50" charset="0"/>
              </a:rPr>
              <a:t>Tomazin</a:t>
            </a:r>
            <a:r>
              <a:rPr lang="en-AU" sz="2000" dirty="0">
                <a:solidFill>
                  <a:schemeClr val="bg1"/>
                </a:solidFill>
                <a:latin typeface="Proxima Nova Alt Lt" panose="02000506030000020004" pitchFamily="50" charset="0"/>
              </a:rPr>
              <a:t>, 2008) </a:t>
            </a:r>
          </a:p>
        </p:txBody>
      </p:sp>
      <p:pic>
        <p:nvPicPr>
          <p:cNvPr id="2052" name="Picture 4" descr="Image result for teacher 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423" y="1982204"/>
            <a:ext cx="4433891" cy="31730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958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443" y="1254627"/>
            <a:ext cx="6515982" cy="4524315"/>
          </a:xfrm>
          <a:prstGeom prst="rect">
            <a:avLst/>
          </a:prstGeom>
        </p:spPr>
        <p:txBody>
          <a:bodyPr wrap="square">
            <a:spAutoFit/>
          </a:bodyPr>
          <a:lstStyle/>
          <a:p>
            <a:pPr algn="just">
              <a:lnSpc>
                <a:spcPct val="150000"/>
              </a:lnSpc>
            </a:pPr>
            <a:r>
              <a:rPr lang="en-AU" sz="2000" b="1" dirty="0">
                <a:solidFill>
                  <a:schemeClr val="bg1"/>
                </a:solidFill>
                <a:latin typeface="Proxima Nova Alt Lt" panose="02000506030000020004" pitchFamily="50" charset="0"/>
              </a:rPr>
              <a:t>One-third </a:t>
            </a:r>
            <a:r>
              <a:rPr lang="en-AU" sz="2000" dirty="0">
                <a:solidFill>
                  <a:schemeClr val="bg1"/>
                </a:solidFill>
                <a:latin typeface="Proxima Nova Alt Lt" panose="02000506030000020004" pitchFamily="50" charset="0"/>
              </a:rPr>
              <a:t>of Australian teachers indicated they </a:t>
            </a:r>
          </a:p>
          <a:p>
            <a:pPr algn="just">
              <a:lnSpc>
                <a:spcPct val="150000"/>
              </a:lnSpc>
            </a:pPr>
            <a:r>
              <a:rPr lang="en-AU" sz="2000" dirty="0">
                <a:solidFill>
                  <a:schemeClr val="bg1"/>
                </a:solidFill>
                <a:latin typeface="Proxima Nova Alt Lt" panose="02000506030000020004" pitchFamily="50" charset="0"/>
              </a:rPr>
              <a:t>intend to leave the profession within the next 3 years </a:t>
            </a:r>
          </a:p>
          <a:p>
            <a:pPr algn="just">
              <a:lnSpc>
                <a:spcPct val="150000"/>
              </a:lnSpc>
            </a:pPr>
            <a:r>
              <a:rPr lang="en-AU" sz="1400" dirty="0">
                <a:solidFill>
                  <a:schemeClr val="bg1"/>
                </a:solidFill>
                <a:latin typeface="Proxima Nova Alt Lt" panose="02000506030000020004" pitchFamily="50" charset="0"/>
              </a:rPr>
              <a:t>(Clarke, 2005) </a:t>
            </a:r>
          </a:p>
          <a:p>
            <a:pPr algn="just">
              <a:lnSpc>
                <a:spcPct val="150000"/>
              </a:lnSpc>
            </a:pPr>
            <a:r>
              <a:rPr lang="en-AU" dirty="0">
                <a:solidFill>
                  <a:schemeClr val="bg1"/>
                </a:solidFill>
                <a:latin typeface="Proxima Nova Alt Lt" panose="02000506030000020004" pitchFamily="50" charset="0"/>
              </a:rPr>
              <a:t>The personal </a:t>
            </a:r>
            <a:r>
              <a:rPr lang="en-AU" b="1" dirty="0">
                <a:solidFill>
                  <a:schemeClr val="bg1"/>
                </a:solidFill>
                <a:latin typeface="Proxima Nova Alt Lt" panose="02000506030000020004" pitchFamily="50" charset="0"/>
              </a:rPr>
              <a:t>consequences</a:t>
            </a:r>
            <a:r>
              <a:rPr lang="en-AU" dirty="0">
                <a:solidFill>
                  <a:schemeClr val="bg1"/>
                </a:solidFill>
                <a:latin typeface="Proxima Nova Alt Lt" panose="02000506030000020004" pitchFamily="50" charset="0"/>
              </a:rPr>
              <a:t> of teacher stress can include:</a:t>
            </a:r>
          </a:p>
          <a:p>
            <a:pPr marL="800100" lvl="1" indent="-342900" algn="just">
              <a:lnSpc>
                <a:spcPct val="150000"/>
              </a:lnSpc>
              <a:buFont typeface="+mj-lt"/>
              <a:buAutoNum type="arabicPeriod"/>
            </a:pPr>
            <a:r>
              <a:rPr lang="en-AU" dirty="0">
                <a:solidFill>
                  <a:schemeClr val="bg1"/>
                </a:solidFill>
                <a:latin typeface="Proxima Nova Alt Lt" panose="02000506030000020004" pitchFamily="50" charset="0"/>
              </a:rPr>
              <a:t>Absence</a:t>
            </a:r>
          </a:p>
          <a:p>
            <a:pPr marL="800100" lvl="1" indent="-342900" algn="just">
              <a:lnSpc>
                <a:spcPct val="150000"/>
              </a:lnSpc>
              <a:buFont typeface="+mj-lt"/>
              <a:buAutoNum type="arabicPeriod"/>
            </a:pPr>
            <a:r>
              <a:rPr lang="en-AU" dirty="0">
                <a:solidFill>
                  <a:schemeClr val="bg1"/>
                </a:solidFill>
                <a:latin typeface="Proxima Nova Alt Lt" panose="02000506030000020004" pitchFamily="50" charset="0"/>
              </a:rPr>
              <a:t>Burnout</a:t>
            </a:r>
          </a:p>
          <a:p>
            <a:pPr marL="800100" lvl="1" indent="-342900" algn="just">
              <a:lnSpc>
                <a:spcPct val="150000"/>
              </a:lnSpc>
              <a:buFont typeface="+mj-lt"/>
              <a:buAutoNum type="arabicPeriod"/>
            </a:pPr>
            <a:r>
              <a:rPr lang="en-AU" dirty="0">
                <a:solidFill>
                  <a:schemeClr val="bg1"/>
                </a:solidFill>
                <a:latin typeface="Proxima Nova Alt Lt" panose="02000506030000020004" pitchFamily="50" charset="0"/>
              </a:rPr>
              <a:t>Physical and emotional distress</a:t>
            </a:r>
          </a:p>
          <a:p>
            <a:pPr marL="800100" lvl="1" indent="-342900" algn="just">
              <a:lnSpc>
                <a:spcPct val="150000"/>
              </a:lnSpc>
              <a:buFont typeface="+mj-lt"/>
              <a:buAutoNum type="arabicPeriod"/>
            </a:pPr>
            <a:r>
              <a:rPr lang="en-AU" dirty="0">
                <a:solidFill>
                  <a:schemeClr val="bg1"/>
                </a:solidFill>
                <a:latin typeface="Proxima Nova Alt Lt" panose="02000506030000020004" pitchFamily="50" charset="0"/>
              </a:rPr>
              <a:t>Reduced self confidence and self-esteem</a:t>
            </a:r>
          </a:p>
          <a:p>
            <a:pPr marL="800100" lvl="1" indent="-342900" algn="just">
              <a:lnSpc>
                <a:spcPct val="150000"/>
              </a:lnSpc>
              <a:buFont typeface="+mj-lt"/>
              <a:buAutoNum type="arabicPeriod"/>
            </a:pPr>
            <a:r>
              <a:rPr lang="en-AU" dirty="0">
                <a:solidFill>
                  <a:schemeClr val="bg1"/>
                </a:solidFill>
                <a:latin typeface="Proxima Nova Alt Lt" panose="02000506030000020004" pitchFamily="50" charset="0"/>
              </a:rPr>
              <a:t>Damaged personal relationships</a:t>
            </a:r>
            <a:endParaRPr lang="en-AU" sz="1600" dirty="0">
              <a:solidFill>
                <a:schemeClr val="bg1"/>
              </a:solidFill>
              <a:latin typeface="Proxima Nova Alt Lt" panose="02000506030000020004" pitchFamily="50" charset="0"/>
            </a:endParaRPr>
          </a:p>
          <a:p>
            <a:pPr lvl="1" algn="just">
              <a:lnSpc>
                <a:spcPct val="150000"/>
              </a:lnSpc>
            </a:pPr>
            <a:r>
              <a:rPr lang="en-AU" sz="1600" dirty="0">
                <a:solidFill>
                  <a:schemeClr val="bg1"/>
                </a:solidFill>
                <a:latin typeface="Proxima Nova Alt Lt" panose="02000506030000020004" pitchFamily="50" charset="0"/>
              </a:rPr>
              <a:t>(</a:t>
            </a:r>
            <a:r>
              <a:rPr lang="en-AU" sz="1400" dirty="0">
                <a:solidFill>
                  <a:schemeClr val="bg1"/>
                </a:solidFill>
                <a:latin typeface="Proxima Nova Alt Lt" panose="02000506030000020004" pitchFamily="50" charset="0"/>
              </a:rPr>
              <a:t>Gardner, 2010; Howard &amp; Johnson, 2004; Mearns &amp; Cain, 2003; </a:t>
            </a:r>
          </a:p>
          <a:p>
            <a:pPr lvl="1" algn="just">
              <a:lnSpc>
                <a:spcPct val="150000"/>
              </a:lnSpc>
            </a:pPr>
            <a:r>
              <a:rPr lang="en-AU" sz="1400" dirty="0">
                <a:solidFill>
                  <a:schemeClr val="bg1"/>
                </a:solidFill>
                <a:latin typeface="Proxima Nova Alt Lt" panose="02000506030000020004" pitchFamily="50" charset="0"/>
              </a:rPr>
              <a:t>"Teacher Stress," 2012)</a:t>
            </a:r>
          </a:p>
        </p:txBody>
      </p:sp>
      <p:sp>
        <p:nvSpPr>
          <p:cNvPr id="6" name="Title 1"/>
          <p:cNvSpPr>
            <a:spLocks noGrp="1"/>
          </p:cNvSpPr>
          <p:nvPr>
            <p:ph type="ctrTitle"/>
          </p:nvPr>
        </p:nvSpPr>
        <p:spPr>
          <a:xfrm>
            <a:off x="360000" y="177757"/>
            <a:ext cx="4943520" cy="1107367"/>
          </a:xfrm>
        </p:spPr>
        <p:txBody>
          <a:bodyPr>
            <a:normAutofit/>
          </a:bodyPr>
          <a:lstStyle/>
          <a:p>
            <a:pPr algn="l"/>
            <a:r>
              <a:rPr lang="en-US" sz="3600" dirty="0">
                <a:solidFill>
                  <a:schemeClr val="accent2"/>
                </a:solidFill>
                <a:latin typeface="Proxima Nova Alt Lt" panose="02000506030000020004" pitchFamily="50" charset="0"/>
              </a:rPr>
              <a:t>The Impact</a:t>
            </a:r>
          </a:p>
        </p:txBody>
      </p:sp>
      <p:pic>
        <p:nvPicPr>
          <p:cNvPr id="7" name="Picture 4" descr="Image result for teacher 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635" y="2126583"/>
            <a:ext cx="4433891" cy="317300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60000" y="5983341"/>
            <a:ext cx="7358618" cy="369332"/>
          </a:xfrm>
          <a:prstGeom prst="rect">
            <a:avLst/>
          </a:prstGeom>
          <a:noFill/>
        </p:spPr>
        <p:txBody>
          <a:bodyPr wrap="none" rtlCol="0">
            <a:spAutoFit/>
          </a:bodyPr>
          <a:lstStyle/>
          <a:p>
            <a:r>
              <a:rPr lang="en-US" dirty="0">
                <a:solidFill>
                  <a:schemeClr val="bg1"/>
                </a:solidFill>
                <a:latin typeface="Proxima Nova Alt Lt" panose="02000506030000020004" pitchFamily="50" charset="0"/>
              </a:rPr>
              <a:t>Annual </a:t>
            </a:r>
            <a:r>
              <a:rPr lang="en-US" dirty="0">
                <a:solidFill>
                  <a:schemeClr val="accent2"/>
                </a:solidFill>
                <a:latin typeface="Proxima Nova Alt Lt" panose="02000506030000020004" pitchFamily="50" charset="0"/>
              </a:rPr>
              <a:t>cost</a:t>
            </a:r>
            <a:r>
              <a:rPr lang="en-US" dirty="0">
                <a:solidFill>
                  <a:schemeClr val="bg1"/>
                </a:solidFill>
                <a:latin typeface="Proxima Nova Alt Lt" panose="02000506030000020004" pitchFamily="50" charset="0"/>
              </a:rPr>
              <a:t> of presenteesim in Australia is </a:t>
            </a:r>
            <a:r>
              <a:rPr lang="en-US" dirty="0">
                <a:solidFill>
                  <a:schemeClr val="accent2"/>
                </a:solidFill>
                <a:latin typeface="Proxima Nova Alt Lt" panose="02000506030000020004" pitchFamily="50" charset="0"/>
              </a:rPr>
              <a:t>$25.7 billion </a:t>
            </a:r>
            <a:r>
              <a:rPr lang="en-US" sz="1400" dirty="0">
                <a:solidFill>
                  <a:schemeClr val="bg1"/>
                </a:solidFill>
                <a:latin typeface="Proxima Nova Alt Lt" panose="02000506030000020004" pitchFamily="50" charset="0"/>
              </a:rPr>
              <a:t>(Medibank 2005) </a:t>
            </a:r>
            <a:endParaRPr lang="en-AU" sz="1400" dirty="0">
              <a:solidFill>
                <a:schemeClr val="bg1"/>
              </a:solidFill>
              <a:latin typeface="Proxima Nova Alt Lt" panose="02000506030000020004" pitchFamily="50" charset="0"/>
            </a:endParaRPr>
          </a:p>
        </p:txBody>
      </p:sp>
    </p:spTree>
    <p:extLst>
      <p:ext uri="{BB962C8B-B14F-4D97-AF65-F5344CB8AC3E}">
        <p14:creationId xmlns:p14="http://schemas.microsoft.com/office/powerpoint/2010/main" val="182245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anim calcmode="lin" valueType="num">
                                      <p:cBhvr>
                                        <p:cTn id="3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 calcmode="lin" valueType="num">
                                      <p:cBhvr additive="base">
                                        <p:cTn id="4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36115" y="1415142"/>
            <a:ext cx="4455885" cy="545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Image result for distractions technology stress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4451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5751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705" y="1064713"/>
            <a:ext cx="7998271" cy="5232072"/>
          </a:xfrm>
        </p:spPr>
        <p:txBody>
          <a:bodyPr>
            <a:noAutofit/>
          </a:bodyPr>
          <a:lstStyle/>
          <a:p>
            <a:pPr>
              <a:lnSpc>
                <a:spcPct val="200000"/>
              </a:lnSpc>
              <a:spcBef>
                <a:spcPts val="400"/>
              </a:spcBef>
              <a:spcAft>
                <a:spcPts val="50"/>
              </a:spcAft>
            </a:pPr>
            <a:r>
              <a:rPr lang="en-GB" sz="2000" dirty="0">
                <a:latin typeface="Proxima Nova Rg" panose="02000506030000020004" pitchFamily="50" charset="0"/>
                <a:ea typeface="Calibri" panose="020F0502020204030204" pitchFamily="34" charset="0"/>
                <a:cs typeface="Times New Roman" panose="02020603050405020304" pitchFamily="18" charset="0"/>
              </a:rPr>
              <a:t>The </a:t>
            </a:r>
            <a:r>
              <a:rPr lang="en-GB" sz="2000" dirty="0">
                <a:solidFill>
                  <a:schemeClr val="accent2"/>
                </a:solidFill>
                <a:latin typeface="Proxima Nova Rg" panose="02000506030000020004" pitchFamily="50" charset="0"/>
                <a:ea typeface="Calibri" panose="020F0502020204030204" pitchFamily="34" charset="0"/>
                <a:cs typeface="Times New Roman" panose="02020603050405020304" pitchFamily="18" charset="0"/>
              </a:rPr>
              <a:t>Thrive</a:t>
            </a:r>
            <a:r>
              <a:rPr lang="en-GB" sz="2000" dirty="0">
                <a:latin typeface="Proxima Nova Rg" panose="02000506030000020004" pitchFamily="50" charset="0"/>
                <a:ea typeface="Calibri" panose="020F0502020204030204" pitchFamily="34" charset="0"/>
                <a:cs typeface="Times New Roman" panose="02020603050405020304" pitchFamily="18" charset="0"/>
              </a:rPr>
              <a:t> programme will focus on increasing each Principal’s leadership capacity through improving individual wellbeing, resilience, productivity and work-life balance.  </a:t>
            </a:r>
            <a:br>
              <a:rPr lang="en-GB" sz="2000" dirty="0">
                <a:latin typeface="Proxima Nova Rg" panose="02000506030000020004" pitchFamily="50" charset="0"/>
                <a:ea typeface="Calibri" panose="020F0502020204030204" pitchFamily="34" charset="0"/>
                <a:cs typeface="Times New Roman" panose="02020603050405020304" pitchFamily="18" charset="0"/>
              </a:rPr>
            </a:br>
            <a:r>
              <a:rPr lang="en-GB" sz="2000" dirty="0">
                <a:latin typeface="Proxima Nova Rg" panose="02000506030000020004" pitchFamily="50" charset="0"/>
                <a:ea typeface="Calibri" panose="020F0502020204030204" pitchFamily="34" charset="0"/>
                <a:cs typeface="Times New Roman" panose="02020603050405020304" pitchFamily="18" charset="0"/>
              </a:rPr>
              <a:t>The programme will adopt a </a:t>
            </a:r>
            <a:r>
              <a:rPr lang="en-GB" sz="2000" dirty="0">
                <a:solidFill>
                  <a:schemeClr val="accent2"/>
                </a:solidFill>
                <a:latin typeface="Proxima Nova Rg" panose="02000506030000020004" pitchFamily="50" charset="0"/>
                <a:ea typeface="Calibri" panose="020F0502020204030204" pitchFamily="34" charset="0"/>
                <a:cs typeface="Times New Roman" panose="02020603050405020304" pitchFamily="18" charset="0"/>
              </a:rPr>
              <a:t>mind-body-life  (MBL) </a:t>
            </a:r>
            <a:r>
              <a:rPr lang="en-GB" sz="2000" dirty="0">
                <a:latin typeface="Proxima Nova Rg" panose="02000506030000020004" pitchFamily="50" charset="0"/>
                <a:ea typeface="Calibri" panose="020F0502020204030204" pitchFamily="34" charset="0"/>
                <a:cs typeface="Times New Roman" panose="02020603050405020304" pitchFamily="18" charset="0"/>
              </a:rPr>
              <a:t>approach, which may involve a longitudinal study on exercise and nutritional habits, psychological detachment from work and finding individual purpose.  </a:t>
            </a:r>
            <a:br>
              <a:rPr lang="en-GB" sz="2000" dirty="0">
                <a:latin typeface="Proxima Nova Rg" panose="02000506030000020004" pitchFamily="50" charset="0"/>
                <a:ea typeface="Calibri" panose="020F0502020204030204" pitchFamily="34" charset="0"/>
                <a:cs typeface="Times New Roman" panose="02020603050405020304" pitchFamily="18" charset="0"/>
              </a:rPr>
            </a:br>
            <a:r>
              <a:rPr lang="en-GB" sz="2000" dirty="0">
                <a:latin typeface="Proxima Nova Rg" panose="02000506030000020004" pitchFamily="50" charset="0"/>
                <a:ea typeface="Calibri" panose="020F0502020204030204" pitchFamily="34" charset="0"/>
                <a:cs typeface="Times New Roman" panose="02020603050405020304" pitchFamily="18" charset="0"/>
              </a:rPr>
              <a:t>These insights will formulate the practical, emotional and spiritual programme to </a:t>
            </a:r>
            <a:r>
              <a:rPr lang="en-GB" sz="2000" dirty="0">
                <a:solidFill>
                  <a:schemeClr val="accent2"/>
                </a:solidFill>
                <a:latin typeface="Proxima Nova Rg" panose="02000506030000020004" pitchFamily="50" charset="0"/>
                <a:ea typeface="Calibri" panose="020F0502020204030204" pitchFamily="34" charset="0"/>
                <a:cs typeface="Times New Roman" panose="02020603050405020304" pitchFamily="18" charset="0"/>
              </a:rPr>
              <a:t>Thrive</a:t>
            </a:r>
            <a:r>
              <a:rPr lang="en-GB" sz="2000" dirty="0">
                <a:latin typeface="Proxima Nova Rg" panose="02000506030000020004" pitchFamily="50" charset="0"/>
                <a:ea typeface="Calibri" panose="020F0502020204030204" pitchFamily="34" charset="0"/>
                <a:cs typeface="Times New Roman" panose="02020603050405020304" pitchFamily="18" charset="0"/>
              </a:rPr>
              <a:t> as a Principal.</a:t>
            </a:r>
            <a:endParaRPr lang="en-AU" sz="2000" dirty="0">
              <a:latin typeface="Proxima Nova Rg" panose="02000506030000020004" pitchFamily="50" charset="0"/>
              <a:ea typeface="Calibri" panose="020F0502020204030204" pitchFamily="34" charset="0"/>
              <a:cs typeface="Times New Roman" panose="02020603050405020304" pitchFamily="18" charset="0"/>
            </a:endParaRPr>
          </a:p>
        </p:txBody>
      </p:sp>
      <p:pic>
        <p:nvPicPr>
          <p:cNvPr id="3" name="Picture 4" descr="https://biovante.com/wp-content/uploads/2017/01/seed-icon-color.pn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662203" y="316076"/>
            <a:ext cx="748637" cy="748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07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238" y="147978"/>
            <a:ext cx="7531975" cy="1385400"/>
          </a:xfrm>
        </p:spPr>
        <p:txBody>
          <a:bodyPr>
            <a:normAutofit/>
          </a:bodyPr>
          <a:lstStyle/>
          <a:p>
            <a:pPr algn="l"/>
            <a:r>
              <a:rPr lang="en-US" sz="3600" dirty="0">
                <a:solidFill>
                  <a:schemeClr val="accent2"/>
                </a:solidFill>
                <a:latin typeface="Proxima Nova Alt Lt" panose="02000506030000020004" pitchFamily="50" charset="0"/>
              </a:rPr>
              <a:t>How we Achieve Outcomes (MBL)</a:t>
            </a:r>
          </a:p>
        </p:txBody>
      </p:sp>
      <p:graphicFrame>
        <p:nvGraphicFramePr>
          <p:cNvPr id="8" name="Table 7"/>
          <p:cNvGraphicFramePr>
            <a:graphicFrameLocks noGrp="1"/>
          </p:cNvGraphicFramePr>
          <p:nvPr>
            <p:extLst>
              <p:ext uri="{D42A27DB-BD31-4B8C-83A1-F6EECF244321}">
                <p14:modId xmlns:p14="http://schemas.microsoft.com/office/powerpoint/2010/main" val="2351302788"/>
              </p:ext>
            </p:extLst>
          </p:nvPr>
        </p:nvGraphicFramePr>
        <p:xfrm>
          <a:off x="1548349" y="1866899"/>
          <a:ext cx="9167733" cy="3146279"/>
        </p:xfrm>
        <a:graphic>
          <a:graphicData uri="http://schemas.openxmlformats.org/drawingml/2006/table">
            <a:tbl>
              <a:tblPr firstRow="1" firstCol="1" bandRow="1">
                <a:tableStyleId>{5C22544A-7EE6-4342-B048-85BDC9FD1C3A}</a:tableStyleId>
              </a:tblPr>
              <a:tblGrid>
                <a:gridCol w="3055911">
                  <a:extLst>
                    <a:ext uri="{9D8B030D-6E8A-4147-A177-3AD203B41FA5}">
                      <a16:colId xmlns:a16="http://schemas.microsoft.com/office/drawing/2014/main" val="20000"/>
                    </a:ext>
                  </a:extLst>
                </a:gridCol>
                <a:gridCol w="3055911">
                  <a:extLst>
                    <a:ext uri="{9D8B030D-6E8A-4147-A177-3AD203B41FA5}">
                      <a16:colId xmlns:a16="http://schemas.microsoft.com/office/drawing/2014/main" val="20001"/>
                    </a:ext>
                  </a:extLst>
                </a:gridCol>
                <a:gridCol w="3055911">
                  <a:extLst>
                    <a:ext uri="{9D8B030D-6E8A-4147-A177-3AD203B41FA5}">
                      <a16:colId xmlns:a16="http://schemas.microsoft.com/office/drawing/2014/main" val="20002"/>
                    </a:ext>
                  </a:extLst>
                </a:gridCol>
              </a:tblGrid>
              <a:tr h="1508300">
                <a:tc>
                  <a:txBody>
                    <a:bodyPr/>
                    <a:lstStyle/>
                    <a:p>
                      <a:pPr algn="ctr">
                        <a:lnSpc>
                          <a:spcPct val="150000"/>
                        </a:lnSpc>
                        <a:spcBef>
                          <a:spcPts val="400"/>
                        </a:spcBef>
                        <a:spcAft>
                          <a:spcPts val="50"/>
                        </a:spcAft>
                      </a:pPr>
                      <a:r>
                        <a:rPr lang="en-GB" sz="2800" dirty="0">
                          <a:solidFill>
                            <a:schemeClr val="accent2"/>
                          </a:solidFill>
                          <a:effectLst/>
                          <a:latin typeface="Proxima Nova Alt Lt" panose="02000506030000020004" pitchFamily="50" charset="0"/>
                        </a:rPr>
                        <a:t>Body</a:t>
                      </a:r>
                      <a:endParaRPr lang="en-AU" sz="2800" dirty="0">
                        <a:solidFill>
                          <a:schemeClr val="accent2"/>
                        </a:solidFill>
                        <a:effectLst/>
                        <a:latin typeface="Proxima Nova Alt Lt" panose="0200050603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50000"/>
                        </a:lnSpc>
                        <a:spcBef>
                          <a:spcPts val="400"/>
                        </a:spcBef>
                        <a:spcAft>
                          <a:spcPts val="50"/>
                        </a:spcAft>
                      </a:pPr>
                      <a:r>
                        <a:rPr lang="en-GB" sz="2800" dirty="0">
                          <a:solidFill>
                            <a:schemeClr val="accent2"/>
                          </a:solidFill>
                          <a:effectLst/>
                          <a:latin typeface="Proxima Nova Alt Lt" panose="02000506030000020004" pitchFamily="50" charset="0"/>
                        </a:rPr>
                        <a:t>Mind</a:t>
                      </a:r>
                      <a:endParaRPr lang="en-AU" sz="2800" dirty="0">
                        <a:solidFill>
                          <a:schemeClr val="accent2"/>
                        </a:solidFill>
                        <a:effectLst/>
                        <a:latin typeface="Proxima Nova Alt Lt" panose="0200050603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50000"/>
                        </a:lnSpc>
                        <a:spcBef>
                          <a:spcPts val="400"/>
                        </a:spcBef>
                        <a:spcAft>
                          <a:spcPts val="50"/>
                        </a:spcAft>
                      </a:pPr>
                      <a:r>
                        <a:rPr lang="en-GB" sz="2800" dirty="0">
                          <a:solidFill>
                            <a:schemeClr val="accent2"/>
                          </a:solidFill>
                          <a:effectLst/>
                          <a:latin typeface="Proxima Nova Alt Lt" panose="02000506030000020004" pitchFamily="50" charset="0"/>
                        </a:rPr>
                        <a:t>Life</a:t>
                      </a:r>
                      <a:endParaRPr lang="en-AU" sz="2800" dirty="0">
                        <a:solidFill>
                          <a:schemeClr val="accent2"/>
                        </a:solidFill>
                        <a:effectLst/>
                        <a:latin typeface="Proxima Nova Alt Lt" panose="0200050603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637979">
                <a:tc>
                  <a:txBody>
                    <a:bodyPr/>
                    <a:lstStyle/>
                    <a:p>
                      <a:pPr marL="0" lvl="0" indent="0" algn="ctr">
                        <a:lnSpc>
                          <a:spcPct val="150000"/>
                        </a:lnSpc>
                        <a:spcBef>
                          <a:spcPts val="400"/>
                        </a:spcBef>
                        <a:spcAft>
                          <a:spcPts val="50"/>
                        </a:spcAft>
                        <a:buFont typeface="Symbol" panose="05050102010706020507" pitchFamily="18" charset="2"/>
                        <a:buNone/>
                      </a:pPr>
                      <a:r>
                        <a:rPr lang="en-GB" sz="1600" b="0" dirty="0">
                          <a:solidFill>
                            <a:schemeClr val="bg1"/>
                          </a:solidFill>
                          <a:effectLst/>
                          <a:latin typeface="Proxima Nova Alt Lt" panose="02000506030000020004" pitchFamily="50" charset="0"/>
                        </a:rPr>
                        <a:t>Exercise Habits</a:t>
                      </a:r>
                      <a:endParaRPr lang="en-AU" sz="1600" b="0" dirty="0">
                        <a:solidFill>
                          <a:schemeClr val="bg1"/>
                        </a:solidFill>
                        <a:effectLst/>
                        <a:latin typeface="Proxima Nova Alt Lt" panose="02000506030000020004" pitchFamily="50" charset="0"/>
                      </a:endParaRPr>
                    </a:p>
                    <a:p>
                      <a:pPr marL="0" lvl="0" indent="0" algn="ctr">
                        <a:lnSpc>
                          <a:spcPct val="150000"/>
                        </a:lnSpc>
                        <a:spcAft>
                          <a:spcPts val="50"/>
                        </a:spcAft>
                        <a:buFont typeface="Symbol" panose="05050102010706020507" pitchFamily="18" charset="2"/>
                        <a:buNone/>
                      </a:pPr>
                      <a:r>
                        <a:rPr lang="en-GB" sz="1600" b="0" dirty="0">
                          <a:solidFill>
                            <a:schemeClr val="bg1"/>
                          </a:solidFill>
                          <a:effectLst/>
                          <a:latin typeface="Proxima Nova Alt Lt" panose="02000506030000020004" pitchFamily="50" charset="0"/>
                        </a:rPr>
                        <a:t>Nutritional Habits</a:t>
                      </a:r>
                      <a:endParaRPr lang="en-AU" sz="1600" b="0" dirty="0">
                        <a:solidFill>
                          <a:schemeClr val="bg1"/>
                        </a:solidFill>
                        <a:effectLst/>
                        <a:latin typeface="Proxima Nova Alt Lt" panose="02000506030000020004" pitchFamily="50" charset="0"/>
                      </a:endParaRPr>
                    </a:p>
                    <a:p>
                      <a:pPr marL="0" lvl="0" indent="0" algn="ctr">
                        <a:lnSpc>
                          <a:spcPct val="150000"/>
                        </a:lnSpc>
                        <a:spcAft>
                          <a:spcPts val="50"/>
                        </a:spcAft>
                        <a:buFont typeface="Symbol" panose="05050102010706020507" pitchFamily="18" charset="2"/>
                        <a:buNone/>
                      </a:pPr>
                      <a:r>
                        <a:rPr lang="en-GB" sz="1600" b="0" dirty="0">
                          <a:solidFill>
                            <a:schemeClr val="bg1"/>
                          </a:solidFill>
                          <a:effectLst/>
                          <a:latin typeface="Proxima Nova Alt Lt" panose="02000506030000020004" pitchFamily="50" charset="0"/>
                        </a:rPr>
                        <a:t>Physical Resilience</a:t>
                      </a:r>
                      <a:endParaRPr lang="en-AU" sz="1600" b="0" dirty="0">
                        <a:solidFill>
                          <a:schemeClr val="bg1"/>
                        </a:solidFill>
                        <a:effectLst/>
                        <a:latin typeface="Proxima Nova Alt Lt" panose="0200050603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lvl="0" indent="0" algn="ctr">
                        <a:lnSpc>
                          <a:spcPct val="150000"/>
                        </a:lnSpc>
                        <a:spcAft>
                          <a:spcPts val="50"/>
                        </a:spcAft>
                        <a:buFont typeface="Symbol" panose="05050102010706020507" pitchFamily="18" charset="2"/>
                        <a:buNone/>
                      </a:pPr>
                      <a:r>
                        <a:rPr lang="en-GB" sz="1600" dirty="0">
                          <a:solidFill>
                            <a:schemeClr val="bg1"/>
                          </a:solidFill>
                          <a:effectLst/>
                          <a:latin typeface="Proxima Nova Alt Lt" panose="02000506030000020004" pitchFamily="50" charset="0"/>
                        </a:rPr>
                        <a:t>Life Satisfaction</a:t>
                      </a:r>
                      <a:endParaRPr lang="en-AU" sz="1600" dirty="0">
                        <a:solidFill>
                          <a:schemeClr val="bg1"/>
                        </a:solidFill>
                        <a:effectLst/>
                        <a:latin typeface="Proxima Nova Alt Lt" panose="02000506030000020004" pitchFamily="50" charset="0"/>
                      </a:endParaRPr>
                    </a:p>
                    <a:p>
                      <a:pPr marL="0" lvl="0" indent="0" algn="ctr">
                        <a:lnSpc>
                          <a:spcPct val="150000"/>
                        </a:lnSpc>
                        <a:spcAft>
                          <a:spcPts val="50"/>
                        </a:spcAft>
                        <a:buFont typeface="Symbol" panose="05050102010706020507" pitchFamily="18" charset="2"/>
                        <a:buNone/>
                      </a:pPr>
                      <a:r>
                        <a:rPr lang="en-GB" sz="1600" dirty="0">
                          <a:solidFill>
                            <a:schemeClr val="bg1"/>
                          </a:solidFill>
                          <a:effectLst/>
                          <a:latin typeface="Proxima Nova Alt Lt" panose="02000506030000020004" pitchFamily="50" charset="0"/>
                        </a:rPr>
                        <a:t>Meaning and Purpose</a:t>
                      </a:r>
                      <a:endParaRPr lang="en-AU" sz="1600" dirty="0">
                        <a:solidFill>
                          <a:schemeClr val="bg1"/>
                        </a:solidFill>
                        <a:effectLst/>
                        <a:latin typeface="Proxima Nova Alt Lt" panose="02000506030000020004" pitchFamily="50" charset="0"/>
                      </a:endParaRPr>
                    </a:p>
                    <a:p>
                      <a:pPr marL="0" lvl="0" indent="0" algn="ctr">
                        <a:lnSpc>
                          <a:spcPct val="150000"/>
                        </a:lnSpc>
                        <a:spcAft>
                          <a:spcPts val="50"/>
                        </a:spcAft>
                        <a:buFont typeface="Symbol" panose="05050102010706020507" pitchFamily="18" charset="2"/>
                        <a:buNone/>
                      </a:pPr>
                      <a:r>
                        <a:rPr lang="en-GB" sz="1600" dirty="0">
                          <a:solidFill>
                            <a:schemeClr val="bg1"/>
                          </a:solidFill>
                          <a:effectLst/>
                          <a:latin typeface="Proxima Nova Alt Lt" panose="02000506030000020004" pitchFamily="50" charset="0"/>
                        </a:rPr>
                        <a:t>Mental Resilience</a:t>
                      </a:r>
                      <a:endParaRPr lang="en-AU" sz="1600" dirty="0">
                        <a:solidFill>
                          <a:schemeClr val="bg1"/>
                        </a:solidFill>
                        <a:effectLst/>
                        <a:latin typeface="Proxima Nova Alt Lt" panose="0200050603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lumOff val="50000"/>
                      </a:schemeClr>
                    </a:solidFill>
                  </a:tcPr>
                </a:tc>
                <a:tc>
                  <a:txBody>
                    <a:bodyPr/>
                    <a:lstStyle/>
                    <a:p>
                      <a:pPr marL="0" lvl="0" indent="0" algn="ctr">
                        <a:lnSpc>
                          <a:spcPct val="150000"/>
                        </a:lnSpc>
                        <a:spcAft>
                          <a:spcPts val="50"/>
                        </a:spcAft>
                        <a:buFont typeface="Symbol" panose="05050102010706020507" pitchFamily="18" charset="2"/>
                        <a:buNone/>
                      </a:pPr>
                      <a:r>
                        <a:rPr lang="en-GB" sz="1600" dirty="0">
                          <a:solidFill>
                            <a:schemeClr val="bg1"/>
                          </a:solidFill>
                          <a:effectLst/>
                          <a:latin typeface="Proxima Nova Alt Lt" panose="02000506030000020004" pitchFamily="50" charset="0"/>
                        </a:rPr>
                        <a:t>Relationships </a:t>
                      </a:r>
                      <a:endParaRPr lang="en-AU" sz="1600" dirty="0">
                        <a:solidFill>
                          <a:schemeClr val="bg1"/>
                        </a:solidFill>
                        <a:effectLst/>
                        <a:latin typeface="Proxima Nova Alt Lt" panose="02000506030000020004" pitchFamily="50" charset="0"/>
                      </a:endParaRPr>
                    </a:p>
                    <a:p>
                      <a:pPr marL="0" lvl="0" indent="0" algn="ctr">
                        <a:lnSpc>
                          <a:spcPct val="150000"/>
                        </a:lnSpc>
                        <a:spcAft>
                          <a:spcPts val="50"/>
                        </a:spcAft>
                        <a:buFont typeface="Symbol" panose="05050102010706020507" pitchFamily="18" charset="2"/>
                        <a:buNone/>
                      </a:pPr>
                      <a:r>
                        <a:rPr lang="en-GB" sz="1600" dirty="0">
                          <a:solidFill>
                            <a:schemeClr val="bg1"/>
                          </a:solidFill>
                          <a:effectLst/>
                          <a:latin typeface="Proxima Nova Alt Lt" panose="02000506030000020004" pitchFamily="50" charset="0"/>
                        </a:rPr>
                        <a:t>Balancing Work Stressors</a:t>
                      </a:r>
                      <a:endParaRPr lang="en-AU" sz="1600" dirty="0">
                        <a:solidFill>
                          <a:schemeClr val="bg1"/>
                        </a:solidFill>
                        <a:effectLst/>
                        <a:latin typeface="Proxima Nova Alt Lt" panose="02000506030000020004" pitchFamily="50" charset="0"/>
                      </a:endParaRPr>
                    </a:p>
                    <a:p>
                      <a:pPr marL="0" lvl="0" indent="0" algn="ctr">
                        <a:lnSpc>
                          <a:spcPct val="150000"/>
                        </a:lnSpc>
                        <a:spcAft>
                          <a:spcPts val="50"/>
                        </a:spcAft>
                        <a:buFont typeface="Symbol" panose="05050102010706020507" pitchFamily="18" charset="2"/>
                        <a:buNone/>
                      </a:pPr>
                      <a:r>
                        <a:rPr lang="en-GB" sz="1600" dirty="0">
                          <a:solidFill>
                            <a:schemeClr val="bg1"/>
                          </a:solidFill>
                          <a:effectLst/>
                          <a:latin typeface="Proxima Nova Alt Lt" panose="02000506030000020004" pitchFamily="50" charset="0"/>
                        </a:rPr>
                        <a:t>Work Life Balance + Productivity</a:t>
                      </a:r>
                      <a:endParaRPr lang="en-AU" sz="1600" dirty="0">
                        <a:solidFill>
                          <a:schemeClr val="bg1"/>
                        </a:solidFill>
                        <a:effectLst/>
                        <a:latin typeface="Proxima Nova Alt Lt" panose="0200050603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7D4D"/>
                    </a:solidFill>
                  </a:tcPr>
                </a:tc>
                <a:extLst>
                  <a:ext uri="{0D108BD9-81ED-4DB2-BD59-A6C34878D82A}">
                    <a16:rowId xmlns:a16="http://schemas.microsoft.com/office/drawing/2014/main" val="10001"/>
                  </a:ext>
                </a:extLst>
              </a:tr>
            </a:tbl>
          </a:graphicData>
        </a:graphic>
      </p:graphicFrame>
      <p:pic>
        <p:nvPicPr>
          <p:cNvPr id="3075" name="Picture 22" descr="https://d30y9cdsu7xlg0.cloudfront.net/png/1308-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200" y="2535386"/>
            <a:ext cx="555319" cy="555319"/>
          </a:xfrm>
          <a:prstGeom prst="rect">
            <a:avLst/>
          </a:prstGeom>
          <a:solidFill>
            <a:schemeClr val="bg1"/>
          </a:solidFill>
        </p:spPr>
      </p:pic>
      <p:pic>
        <p:nvPicPr>
          <p:cNvPr id="3074" name="Picture 23" descr="https://s-media-cache-ak0.pinimg.com/736x/34/87/13/3487135261804663d3da097d6e7385a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988" y="2467130"/>
            <a:ext cx="572454" cy="572454"/>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Picture 24" descr="https://image.freepik.com/free-icon/leaf_318-4795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8910465" y="2481936"/>
            <a:ext cx="557648" cy="55764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682392" y="5242245"/>
            <a:ext cx="6899646" cy="400110"/>
          </a:xfrm>
          <a:prstGeom prst="rect">
            <a:avLst/>
          </a:prstGeom>
          <a:noFill/>
        </p:spPr>
        <p:txBody>
          <a:bodyPr wrap="none" rtlCol="0">
            <a:spAutoFit/>
          </a:bodyPr>
          <a:lstStyle/>
          <a:p>
            <a:r>
              <a:rPr lang="en-AU" sz="2000" b="1" dirty="0">
                <a:solidFill>
                  <a:schemeClr val="bg1"/>
                </a:solidFill>
                <a:latin typeface="Proxima Nova Alt Lt" panose="02000506030000020004" pitchFamily="50" charset="0"/>
              </a:rPr>
              <a:t>practical tools </a:t>
            </a:r>
            <a:r>
              <a:rPr lang="en-AU" sz="2000" dirty="0">
                <a:solidFill>
                  <a:schemeClr val="bg1"/>
                </a:solidFill>
                <a:latin typeface="Proxima Nova Alt Lt" panose="02000506030000020004" pitchFamily="50" charset="0"/>
              </a:rPr>
              <a:t>to sustain performance, wellbeing and thrive.</a:t>
            </a:r>
          </a:p>
        </p:txBody>
      </p:sp>
    </p:spTree>
    <p:extLst>
      <p:ext uri="{BB962C8B-B14F-4D97-AF65-F5344CB8AC3E}">
        <p14:creationId xmlns:p14="http://schemas.microsoft.com/office/powerpoint/2010/main" val="61956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583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1882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Davidson 2">
      <a:dk1>
        <a:srgbClr val="000000"/>
      </a:dk1>
      <a:lt1>
        <a:srgbClr val="FFFFFF"/>
      </a:lt1>
      <a:dk2>
        <a:srgbClr val="001C33"/>
      </a:dk2>
      <a:lt2>
        <a:srgbClr val="E1F3FD"/>
      </a:lt2>
      <a:accent1>
        <a:srgbClr val="001C33"/>
      </a:accent1>
      <a:accent2>
        <a:srgbClr val="FF4612"/>
      </a:accent2>
      <a:accent3>
        <a:srgbClr val="00AEEF"/>
      </a:accent3>
      <a:accent4>
        <a:srgbClr val="C5CC20"/>
      </a:accent4>
      <a:accent5>
        <a:srgbClr val="C33E67"/>
      </a:accent5>
      <a:accent6>
        <a:srgbClr val="00968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r="-78148" b="-118"/>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Davidson 2">
      <a:dk1>
        <a:srgbClr val="000000"/>
      </a:dk1>
      <a:lt1>
        <a:srgbClr val="FFFFFF"/>
      </a:lt1>
      <a:dk2>
        <a:srgbClr val="001C33"/>
      </a:dk2>
      <a:lt2>
        <a:srgbClr val="E1F3FD"/>
      </a:lt2>
      <a:accent1>
        <a:srgbClr val="001C33"/>
      </a:accent1>
      <a:accent2>
        <a:srgbClr val="FF4612"/>
      </a:accent2>
      <a:accent3>
        <a:srgbClr val="00AEEF"/>
      </a:accent3>
      <a:accent4>
        <a:srgbClr val="C5CC20"/>
      </a:accent4>
      <a:accent5>
        <a:srgbClr val="C33E67"/>
      </a:accent5>
      <a:accent6>
        <a:srgbClr val="00968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Davidson 2">
      <a:dk1>
        <a:srgbClr val="000000"/>
      </a:dk1>
      <a:lt1>
        <a:srgbClr val="FFFFFF"/>
      </a:lt1>
      <a:dk2>
        <a:srgbClr val="001C33"/>
      </a:dk2>
      <a:lt2>
        <a:srgbClr val="E1F3FD"/>
      </a:lt2>
      <a:accent1>
        <a:srgbClr val="001C33"/>
      </a:accent1>
      <a:accent2>
        <a:srgbClr val="FF4612"/>
      </a:accent2>
      <a:accent3>
        <a:srgbClr val="00AEEF"/>
      </a:accent3>
      <a:accent4>
        <a:srgbClr val="C5CC20"/>
      </a:accent4>
      <a:accent5>
        <a:srgbClr val="C33E67"/>
      </a:accent5>
      <a:accent6>
        <a:srgbClr val="00968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Davidson 2">
      <a:dk1>
        <a:srgbClr val="000000"/>
      </a:dk1>
      <a:lt1>
        <a:srgbClr val="FFFFFF"/>
      </a:lt1>
      <a:dk2>
        <a:srgbClr val="001C33"/>
      </a:dk2>
      <a:lt2>
        <a:srgbClr val="E1F3FD"/>
      </a:lt2>
      <a:accent1>
        <a:srgbClr val="001C33"/>
      </a:accent1>
      <a:accent2>
        <a:srgbClr val="FF4612"/>
      </a:accent2>
      <a:accent3>
        <a:srgbClr val="00AEEF"/>
      </a:accent3>
      <a:accent4>
        <a:srgbClr val="C5CC20"/>
      </a:accent4>
      <a:accent5>
        <a:srgbClr val="C33E67"/>
      </a:accent5>
      <a:accent6>
        <a:srgbClr val="009688"/>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Davidson 2">
      <a:dk1>
        <a:srgbClr val="000000"/>
      </a:dk1>
      <a:lt1>
        <a:srgbClr val="FFFFFF"/>
      </a:lt1>
      <a:dk2>
        <a:srgbClr val="001C33"/>
      </a:dk2>
      <a:lt2>
        <a:srgbClr val="E1F3FD"/>
      </a:lt2>
      <a:accent1>
        <a:srgbClr val="001C33"/>
      </a:accent1>
      <a:accent2>
        <a:srgbClr val="FF4612"/>
      </a:accent2>
      <a:accent3>
        <a:srgbClr val="00AEEF"/>
      </a:accent3>
      <a:accent4>
        <a:srgbClr val="C5CC20"/>
      </a:accent4>
      <a:accent5>
        <a:srgbClr val="C33E67"/>
      </a:accent5>
      <a:accent6>
        <a:srgbClr val="00968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2512</TotalTime>
  <Words>993</Words>
  <Application>Microsoft Office PowerPoint</Application>
  <PresentationFormat>Widescreen</PresentationFormat>
  <Paragraphs>218</Paragraphs>
  <Slides>19</Slides>
  <Notes>19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MS Gothic</vt:lpstr>
      <vt:lpstr>.AppleSystemUIFont</vt:lpstr>
      <vt:lpstr>Arial</vt:lpstr>
      <vt:lpstr>Calibri</vt:lpstr>
      <vt:lpstr>Proxima Nova Alt Lt</vt:lpstr>
      <vt:lpstr>Proxima Nova Rg</vt:lpstr>
      <vt:lpstr>ProximaNova-Regular</vt:lpstr>
      <vt:lpstr>Symbol</vt:lpstr>
      <vt:lpstr>Times New Roman</vt:lpstr>
      <vt:lpstr>Wingdings</vt:lpstr>
      <vt:lpstr>Office Theme</vt:lpstr>
      <vt:lpstr>2_Custom Design</vt:lpstr>
      <vt:lpstr>Custom Design</vt:lpstr>
      <vt:lpstr>1_Custom Design</vt:lpstr>
      <vt:lpstr>3_Custom Design</vt:lpstr>
      <vt:lpstr> Thrive Wellbeing Programme</vt:lpstr>
      <vt:lpstr>Overview </vt:lpstr>
      <vt:lpstr>Our understanding</vt:lpstr>
      <vt:lpstr>The Challenge</vt:lpstr>
      <vt:lpstr>The Impact</vt:lpstr>
      <vt:lpstr>PowerPoint Presentation</vt:lpstr>
      <vt:lpstr>The Thrive programme will focus on increasing each Principal’s leadership capacity through improving individual wellbeing, resilience, productivity and work-life balance.   The programme will adopt a mind-body-life  (MBL) approach, which may involve a longitudinal study on exercise and nutritional habits, psychological detachment from work and finding individual purpose.   These insights will formulate the practical, emotional and spiritual programme to Thrive as a Principal.</vt:lpstr>
      <vt:lpstr>How we Achieve Outcomes (MBL)</vt:lpstr>
      <vt:lpstr>PowerPoint Presentation</vt:lpstr>
      <vt:lpstr>Thrive Programme</vt:lpstr>
      <vt:lpstr>PowerPoint Presentation</vt:lpstr>
      <vt:lpstr>Wellbeing Quotient Questionnaire (WQ)</vt:lpstr>
      <vt:lpstr>Wellbeing Quotient (WQ)</vt:lpstr>
      <vt:lpstr>Using the results of the WQ to create lasting change  Provides a greater understanding of self , where gaps may exist Assists to create tailored action plans for individuals  outlining strategies and actions to increase areas of development Creates accountability &amp; clarity in direction for improvement  Aims to create greater sense of wellbeing = Increased Energy,  Positive Mindset, Increased Resilience, Increased Productivity   When we feel good , we perform better. We have more energy, think more  positively and are less reactive and more proactive in our approach to challenges.  Our resilience and ability to be objective and rational in the face of challenges and adversity also increases as we feel more in control.       eing Quotient (WQ)</vt:lpstr>
      <vt:lpstr>Other Davidson Leadership Programmes</vt:lpstr>
      <vt:lpstr>Why Davidson?</vt:lpstr>
      <vt:lpstr>PowerPoint Presentation</vt:lpstr>
      <vt:lpstr>Q and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Staging Connections</cp:lastModifiedBy>
  <cp:revision>279</cp:revision>
  <cp:lastPrinted>2018-06-21T00:03:38Z</cp:lastPrinted>
  <dcterms:created xsi:type="dcterms:W3CDTF">2017-08-07T04:02:54Z</dcterms:created>
  <dcterms:modified xsi:type="dcterms:W3CDTF">2018-06-22T01:32:40Z</dcterms:modified>
</cp:coreProperties>
</file>