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3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heme/theme4.xml" ContentType="application/vnd.openxmlformats-officedocument.them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.xml" ContentType="application/vnd.openxmlformats-officedocument.presentationml.notesSlide+xml"/>
  <Override PartName="/ppt/tags/tag294.xml" ContentType="application/vnd.openxmlformats-officedocument.presentationml.tags+xml"/>
  <Override PartName="/ppt/notesSlides/notesSlide2.xml" ContentType="application/vnd.openxmlformats-officedocument.presentationml.notesSlide+xml"/>
  <Override PartName="/ppt/tags/tag295.xml" ContentType="application/vnd.openxmlformats-officedocument.presentationml.tags+xml"/>
  <Override PartName="/ppt/notesSlides/notesSlide3.xml" ContentType="application/vnd.openxmlformats-officedocument.presentationml.notesSlide+xml"/>
  <Override PartName="/ppt/tags/tag296.xml" ContentType="application/vnd.openxmlformats-officedocument.presentationml.tags+xml"/>
  <Override PartName="/ppt/notesSlides/notesSlide4.xml" ContentType="application/vnd.openxmlformats-officedocument.presentationml.notesSlide+xml"/>
  <Override PartName="/ppt/tags/tag297.xml" ContentType="application/vnd.openxmlformats-officedocument.presentationml.tags+xml"/>
  <Override PartName="/ppt/notesSlides/notesSlide5.xml" ContentType="application/vnd.openxmlformats-officedocument.presentationml.notesSlide+xml"/>
  <Override PartName="/ppt/tags/tag29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8.xml" ContentType="application/vnd.openxmlformats-officedocument.presentationml.notesSlide+xml"/>
  <Override PartName="/ppt/tags/tag302.xml" ContentType="application/vnd.openxmlformats-officedocument.presentationml.tags+xml"/>
  <Override PartName="/ppt/notesSlides/notesSlide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0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1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2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3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4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733" r:id="rId6"/>
  </p:sldMasterIdLst>
  <p:notesMasterIdLst>
    <p:notesMasterId r:id="rId29"/>
  </p:notesMasterIdLst>
  <p:sldIdLst>
    <p:sldId id="257" r:id="rId7"/>
    <p:sldId id="258" r:id="rId8"/>
    <p:sldId id="299" r:id="rId9"/>
    <p:sldId id="289" r:id="rId10"/>
    <p:sldId id="291" r:id="rId11"/>
    <p:sldId id="302" r:id="rId12"/>
    <p:sldId id="304" r:id="rId13"/>
    <p:sldId id="292" r:id="rId14"/>
    <p:sldId id="293" r:id="rId15"/>
    <p:sldId id="295" r:id="rId16"/>
    <p:sldId id="296" r:id="rId17"/>
    <p:sldId id="297" r:id="rId18"/>
    <p:sldId id="298" r:id="rId19"/>
    <p:sldId id="271" r:id="rId20"/>
    <p:sldId id="272" r:id="rId21"/>
    <p:sldId id="309" r:id="rId22"/>
    <p:sldId id="310" r:id="rId23"/>
    <p:sldId id="300" r:id="rId24"/>
    <p:sldId id="301" r:id="rId25"/>
    <p:sldId id="305" r:id="rId26"/>
    <p:sldId id="306" r:id="rId27"/>
    <p:sldId id="30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5F"/>
    <a:srgbClr val="122642"/>
    <a:srgbClr val="5E8ED3"/>
    <a:srgbClr val="9BB6F3"/>
    <a:srgbClr val="CC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a Downey" userId="S::liana.downey@det.nsw.edu.au::adbe77e6-8c6f-4dad-baf5-3e0e5da65d2f" providerId="AD" clId="Web-{C58B5317-188B-49A1-96D8-D4160D9126E2}"/>
    <pc:docChg chg="modSld">
      <pc:chgData name="Liana Downey" userId="S::liana.downey@det.nsw.edu.au::adbe77e6-8c6f-4dad-baf5-3e0e5da65d2f" providerId="AD" clId="Web-{C58B5317-188B-49A1-96D8-D4160D9126E2}" dt="2018-07-27T06:03:16.528" v="25" actId="20577"/>
      <pc:docMkLst>
        <pc:docMk/>
      </pc:docMkLst>
      <pc:sldChg chg="modSp">
        <pc:chgData name="Liana Downey" userId="S::liana.downey@det.nsw.edu.au::adbe77e6-8c6f-4dad-baf5-3e0e5da65d2f" providerId="AD" clId="Web-{C58B5317-188B-49A1-96D8-D4160D9126E2}" dt="2018-07-27T06:00:53.339" v="2" actId="20577"/>
        <pc:sldMkLst>
          <pc:docMk/>
          <pc:sldMk cId="489792611" sldId="257"/>
        </pc:sldMkLst>
        <pc:spChg chg="mod">
          <ac:chgData name="Liana Downey" userId="S::liana.downey@det.nsw.edu.au::adbe77e6-8c6f-4dad-baf5-3e0e5da65d2f" providerId="AD" clId="Web-{C58B5317-188B-49A1-96D8-D4160D9126E2}" dt="2018-07-27T06:00:53.339" v="2" actId="20577"/>
          <ac:spMkLst>
            <pc:docMk/>
            <pc:sldMk cId="489792611" sldId="257"/>
            <ac:spMk id="4" creationId="{00000000-0000-0000-0000-000000000000}"/>
          </ac:spMkLst>
        </pc:spChg>
      </pc:sldChg>
      <pc:sldChg chg="modSp">
        <pc:chgData name="Liana Downey" userId="S::liana.downey@det.nsw.edu.au::adbe77e6-8c6f-4dad-baf5-3e0e5da65d2f" providerId="AD" clId="Web-{C58B5317-188B-49A1-96D8-D4160D9126E2}" dt="2018-07-27T06:03:15.528" v="23" actId="20577"/>
        <pc:sldMkLst>
          <pc:docMk/>
          <pc:sldMk cId="1854673153" sldId="258"/>
        </pc:sldMkLst>
        <pc:spChg chg="mod">
          <ac:chgData name="Liana Downey" userId="S::liana.downey@det.nsw.edu.au::adbe77e6-8c6f-4dad-baf5-3e0e5da65d2f" providerId="AD" clId="Web-{C58B5317-188B-49A1-96D8-D4160D9126E2}" dt="2018-07-27T06:03:15.528" v="23" actId="20577"/>
          <ac:spMkLst>
            <pc:docMk/>
            <pc:sldMk cId="1854673153" sldId="258"/>
            <ac:spMk id="3" creationId="{00000000-0000-0000-0000-000000000000}"/>
          </ac:spMkLst>
        </pc:spChg>
      </pc:sldChg>
      <pc:sldChg chg="modSp">
        <pc:chgData name="Liana Downey" userId="S::liana.downey@det.nsw.edu.au::adbe77e6-8c6f-4dad-baf5-3e0e5da65d2f" providerId="AD" clId="Web-{C58B5317-188B-49A1-96D8-D4160D9126E2}" dt="2018-07-27T06:03:07.122" v="16" actId="20577"/>
        <pc:sldMkLst>
          <pc:docMk/>
          <pc:sldMk cId="809278075" sldId="265"/>
        </pc:sldMkLst>
        <pc:spChg chg="mod">
          <ac:chgData name="Liana Downey" userId="S::liana.downey@det.nsw.edu.au::adbe77e6-8c6f-4dad-baf5-3e0e5da65d2f" providerId="AD" clId="Web-{C58B5317-188B-49A1-96D8-D4160D9126E2}" dt="2018-07-27T06:03:07.122" v="16" actId="20577"/>
          <ac:spMkLst>
            <pc:docMk/>
            <pc:sldMk cId="809278075" sldId="265"/>
            <ac:spMk id="3" creationId="{00000000-0000-0000-0000-000000000000}"/>
          </ac:spMkLst>
        </pc:spChg>
      </pc:sldChg>
      <pc:sldChg chg="modSp">
        <pc:chgData name="Liana Downey" userId="S::liana.downey@det.nsw.edu.au::adbe77e6-8c6f-4dad-baf5-3e0e5da65d2f" providerId="AD" clId="Web-{C58B5317-188B-49A1-96D8-D4160D9126E2}" dt="2018-07-27T06:02:42.747" v="9" actId="20577"/>
        <pc:sldMkLst>
          <pc:docMk/>
          <pc:sldMk cId="3321458686" sldId="269"/>
        </pc:sldMkLst>
        <pc:spChg chg="mod">
          <ac:chgData name="Liana Downey" userId="S::liana.downey@det.nsw.edu.au::adbe77e6-8c6f-4dad-baf5-3e0e5da65d2f" providerId="AD" clId="Web-{C58B5317-188B-49A1-96D8-D4160D9126E2}" dt="2018-07-27T06:02:42.747" v="9" actId="20577"/>
          <ac:spMkLst>
            <pc:docMk/>
            <pc:sldMk cId="3321458686" sldId="269"/>
            <ac:spMk id="3" creationId="{00000000-0000-0000-0000-000000000000}"/>
          </ac:spMkLst>
        </pc:spChg>
      </pc:sldChg>
      <pc:sldChg chg="delSp modSp">
        <pc:chgData name="Liana Downey" userId="S::liana.downey@det.nsw.edu.au::adbe77e6-8c6f-4dad-baf5-3e0e5da65d2f" providerId="AD" clId="Web-{C58B5317-188B-49A1-96D8-D4160D9126E2}" dt="2018-07-27T06:02:54.716" v="15"/>
        <pc:sldMkLst>
          <pc:docMk/>
          <pc:sldMk cId="2212313575" sldId="271"/>
        </pc:sldMkLst>
        <pc:spChg chg="mod">
          <ac:chgData name="Liana Downey" userId="S::liana.downey@det.nsw.edu.au::adbe77e6-8c6f-4dad-baf5-3e0e5da65d2f" providerId="AD" clId="Web-{C58B5317-188B-49A1-96D8-D4160D9126E2}" dt="2018-07-27T06:02:50.450" v="12" actId="20577"/>
          <ac:spMkLst>
            <pc:docMk/>
            <pc:sldMk cId="2212313575" sldId="271"/>
            <ac:spMk id="3" creationId="{00000000-0000-0000-0000-000000000000}"/>
          </ac:spMkLst>
        </pc:spChg>
        <pc:spChg chg="del">
          <ac:chgData name="Liana Downey" userId="S::liana.downey@det.nsw.edu.au::adbe77e6-8c6f-4dad-baf5-3e0e5da65d2f" providerId="AD" clId="Web-{C58B5317-188B-49A1-96D8-D4160D9126E2}" dt="2018-07-27T06:02:54.716" v="15"/>
          <ac:spMkLst>
            <pc:docMk/>
            <pc:sldMk cId="2212313575" sldId="271"/>
            <ac:spMk id="5" creationId="{00000000-0000-0000-0000-000000000000}"/>
          </ac:spMkLst>
        </pc:spChg>
      </pc:sldChg>
      <pc:sldChg chg="modSp">
        <pc:chgData name="Liana Downey" userId="S::liana.downey@det.nsw.edu.au::adbe77e6-8c6f-4dad-baf5-3e0e5da65d2f" providerId="AD" clId="Web-{C58B5317-188B-49A1-96D8-D4160D9126E2}" dt="2018-07-27T06:01:27.777" v="6"/>
        <pc:sldMkLst>
          <pc:docMk/>
          <pc:sldMk cId="2561031125" sldId="273"/>
        </pc:sldMkLst>
        <pc:spChg chg="mod">
          <ac:chgData name="Liana Downey" userId="S::liana.downey@det.nsw.edu.au::adbe77e6-8c6f-4dad-baf5-3e0e5da65d2f" providerId="AD" clId="Web-{C58B5317-188B-49A1-96D8-D4160D9126E2}" dt="2018-07-27T06:01:17.808" v="4"/>
          <ac:spMkLst>
            <pc:docMk/>
            <pc:sldMk cId="2561031125" sldId="273"/>
            <ac:spMk id="54" creationId="{00000000-0000-0000-0000-000000000000}"/>
          </ac:spMkLst>
        </pc:spChg>
        <pc:spChg chg="mod">
          <ac:chgData name="Liana Downey" userId="S::liana.downey@det.nsw.edu.au::adbe77e6-8c6f-4dad-baf5-3e0e5da65d2f" providerId="AD" clId="Web-{C58B5317-188B-49A1-96D8-D4160D9126E2}" dt="2018-07-27T06:01:17.808" v="4"/>
          <ac:spMkLst>
            <pc:docMk/>
            <pc:sldMk cId="2561031125" sldId="273"/>
            <ac:spMk id="55" creationId="{00000000-0000-0000-0000-000000000000}"/>
          </ac:spMkLst>
        </pc:spChg>
        <pc:spChg chg="mod">
          <ac:chgData name="Liana Downey" userId="S::liana.downey@det.nsw.edu.au::adbe77e6-8c6f-4dad-baf5-3e0e5da65d2f" providerId="AD" clId="Web-{C58B5317-188B-49A1-96D8-D4160D9126E2}" dt="2018-07-27T06:01:23.136" v="5"/>
          <ac:spMkLst>
            <pc:docMk/>
            <pc:sldMk cId="2561031125" sldId="273"/>
            <ac:spMk id="60" creationId="{00000000-0000-0000-0000-000000000000}"/>
          </ac:spMkLst>
        </pc:spChg>
        <pc:spChg chg="mod">
          <ac:chgData name="Liana Downey" userId="S::liana.downey@det.nsw.edu.au::adbe77e6-8c6f-4dad-baf5-3e0e5da65d2f" providerId="AD" clId="Web-{C58B5317-188B-49A1-96D8-D4160D9126E2}" dt="2018-07-27T06:01:27.777" v="6"/>
          <ac:spMkLst>
            <pc:docMk/>
            <pc:sldMk cId="2561031125" sldId="273"/>
            <ac:spMk id="6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56628B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5173599297836118"/>
          <c:y val="8.425926068203380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with disability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484-41E7-A9BC-004BA469B6BC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484-41E7-A9BC-004BA469B6BC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7484-41E7-A9BC-004BA469B6B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Support classes (various models)</c:v>
                </c:pt>
                <c:pt idx="1">
                  <c:v>Mainstream classes</c:v>
                </c:pt>
                <c:pt idx="2">
                  <c:v>Schools for specific purposes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0.79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84-41E7-A9BC-004BA469B6B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0.58796</cdr:x>
      <cdr:y>0.25271</cdr:y>
    </cdr:from>
    <cdr:to>
      <cdr:x>0.77031</cdr:x>
      <cdr:y>0.25387</cdr:y>
    </cdr:to>
    <cdr:cxnSp macro="">
      <cdr:nvCxnSpPr>
        <cdr:cNvPr id="7" name="Elbow Connector 6">
          <a:extLst xmlns:a="http://schemas.openxmlformats.org/drawingml/2006/main">
            <a:ext uri="{FF2B5EF4-FFF2-40B4-BE49-F238E27FC236}">
              <a16:creationId xmlns:a16="http://schemas.microsoft.com/office/drawing/2014/main" id="{FDF1BD76-06C9-2F46-90F7-A7C269D7AF25}"/>
            </a:ext>
          </a:extLst>
        </cdr:cNvPr>
        <cdr:cNvCxnSpPr/>
      </cdr:nvCxnSpPr>
      <cdr:spPr>
        <a:xfrm xmlns:a="http://schemas.openxmlformats.org/drawingml/2006/main">
          <a:off x="4481895" y="1056959"/>
          <a:ext cx="1389957" cy="4853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1F2C5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0.47505</cdr:x>
      <cdr:y>0.07272</cdr:y>
    </cdr:from>
    <cdr:to>
      <cdr:x>0.4786</cdr:x>
      <cdr:y>0.18322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866AA257-9897-1D4B-A70E-0709BCF4E53E}"/>
            </a:ext>
          </a:extLst>
        </cdr:cNvPr>
        <cdr:cNvCxnSpPr/>
      </cdr:nvCxnSpPr>
      <cdr:spPr>
        <a:xfrm xmlns:a="http://schemas.openxmlformats.org/drawingml/2006/main">
          <a:off x="3621157" y="304152"/>
          <a:ext cx="27090" cy="462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71A37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0.13849</cdr:x>
      <cdr:y>0.44472</cdr:y>
    </cdr:from>
    <cdr:to>
      <cdr:x>0.31759</cdr:x>
      <cdr:y>0.44517</cdr:y>
    </cdr:to>
    <cdr:cxnSp macro="">
      <cdr:nvCxnSpPr>
        <cdr:cNvPr id="20" name="Elbow Connector 19">
          <a:extLst xmlns:a="http://schemas.openxmlformats.org/drawingml/2006/main">
            <a:ext uri="{FF2B5EF4-FFF2-40B4-BE49-F238E27FC236}">
              <a16:creationId xmlns:a16="http://schemas.microsoft.com/office/drawing/2014/main" id="{4E2FD025-B455-5C47-9FFA-DA534887FCC7}"/>
            </a:ext>
          </a:extLst>
        </cdr:cNvPr>
        <cdr:cNvCxnSpPr/>
      </cdr:nvCxnSpPr>
      <cdr:spPr>
        <a:xfrm xmlns:a="http://schemas.openxmlformats.org/drawingml/2006/main">
          <a:off x="1055679" y="1859997"/>
          <a:ext cx="1365208" cy="1891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rgbClr val="1F2C5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7615-8DB0-42DE-BDB4-8B615B13083D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328F-BE46-4515-977F-6C9A8B0962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2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7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9040B-DA09-4C58-8D66-C8AD5AEB9F52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7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“"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9040B-DA09-4C58-8D66-C8AD5AEB9F52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31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74C1E-7C7D-4DBA-93B3-8D8731D2F11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46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74C1E-7C7D-4DBA-93B3-8D8731D2F11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4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264">
              <a:defRPr/>
            </a:pPr>
            <a:r>
              <a:rPr lang="en-US" dirty="0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>
                <a:solidFill>
                  <a:srgbClr val="6E6F73"/>
                </a:solidFill>
              </a:rPr>
              <a:pPr defTabSz="922264">
                <a:defRPr/>
              </a:pPr>
              <a:t>19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876B4-DCE3-426E-AD84-D790712FC9A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09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76B4-DCE3-426E-AD84-D790712FC9A3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15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t>Notes view: </a:t>
            </a:r>
            <a:fld id="{128CEAFE-FA94-43E5-B0FF-D47E1CCDD1B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6E6F73"/>
              </a:solidFill>
              <a:latin typeface="Calibri" charset="0"/>
              <a:ea typeface="MS PGothic" charset="0"/>
              <a:cs typeface="Times New Roman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A01A0-8B78-6844-900C-8C59E42D0595}" type="slidenum"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2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baseline="0" dirty="0" smtClean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Liana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baseline="0" dirty="0" smtClean="0">
              <a:solidFill>
                <a:srgbClr val="6E6F73"/>
              </a:solidFill>
              <a:latin typeface="Calibri" charset="0"/>
              <a:ea typeface="MS PGothic" charset="0"/>
              <a:cs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BECA5AB-39CC-ED48-A745-4BD2531AE7A1}" type="slidenum">
              <a:rPr lang="en-AU" sz="1100"/>
              <a:pPr/>
              <a:t>6</a:t>
            </a:fld>
            <a:endParaRPr lang="en-AU" sz="1100"/>
          </a:p>
        </p:txBody>
      </p:sp>
    </p:spTree>
    <p:extLst>
      <p:ext uri="{BB962C8B-B14F-4D97-AF65-F5344CB8AC3E}">
        <p14:creationId xmlns:p14="http://schemas.microsoft.com/office/powerpoint/2010/main" val="122354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Liana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- Risks (complex, volatile, legal consequences, experienced trauma)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Divergent views (us and them)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baseline="0" dirty="0" smtClean="0">
              <a:solidFill>
                <a:srgbClr val="6E6F73"/>
              </a:solidFill>
              <a:latin typeface="Calibri" charset="0"/>
              <a:ea typeface="MS PGothic" charset="0"/>
              <a:cs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BECA5AB-39CC-ED48-A745-4BD2531AE7A1}" type="slidenum">
              <a:rPr lang="en-AU" sz="1100"/>
              <a:pPr/>
              <a:t>7</a:t>
            </a:fld>
            <a:endParaRPr lang="en-AU" sz="1100"/>
          </a:p>
        </p:txBody>
      </p:sp>
    </p:spTree>
    <p:extLst>
      <p:ext uri="{BB962C8B-B14F-4D97-AF65-F5344CB8AC3E}">
        <p14:creationId xmlns:p14="http://schemas.microsoft.com/office/powerpoint/2010/main" val="119053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Our</a:t>
            </a:r>
            <a:r>
              <a:rPr lang="en-US" baseline="0" dirty="0">
                <a:solidFill>
                  <a:srgbClr val="6E6F73"/>
                </a:solidFill>
                <a:latin typeface="Calibri" charset="0"/>
                <a:ea typeface="MS PGothic" charset="0"/>
                <a:cs typeface="Times New Roman" charset="0"/>
              </a:rPr>
              <a:t> data is continuously being refined </a:t>
            </a:r>
            <a:endParaRPr lang="en-US" dirty="0">
              <a:solidFill>
                <a:srgbClr val="6E6F73"/>
              </a:solidFill>
              <a:latin typeface="Calibri" charset="0"/>
              <a:ea typeface="MS PGothic" charset="0"/>
              <a:cs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CA5AB-39CC-ED48-A745-4BD2531AE7A1}" type="slidenum"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5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CEBFC-9887-A54B-936A-B608699D4604}" type="slidenum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3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Arial" panose="020B0604020202020204" pitchFamily="34" charset="0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222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MS PGothic" charset="0"/>
                <a:cs typeface="+mn-cs"/>
                <a:sym typeface="+mn-lt"/>
              </a:rPr>
              <a:t>Notes view: </a:t>
            </a:r>
            <a:fld id="{128CEAFE-FA94-43E5-B0FF-D47E1CCDD1B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MS PGothic" charset="0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MS PGothic" charset="0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44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7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6.bin"/><Relationship Id="rId4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8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0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9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97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1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6.png"/><Relationship Id="rId2" Type="http://schemas.openxmlformats.org/officeDocument/2006/relationships/tags" Target="../tags/tag204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6.png"/><Relationship Id="rId2" Type="http://schemas.openxmlformats.org/officeDocument/2006/relationships/tags" Target="../tags/tag206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6.png"/><Relationship Id="rId2" Type="http://schemas.openxmlformats.org/officeDocument/2006/relationships/tags" Target="../tags/tag208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6.png"/><Relationship Id="rId2" Type="http://schemas.openxmlformats.org/officeDocument/2006/relationships/tags" Target="../tags/tag210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6.png"/><Relationship Id="rId2" Type="http://schemas.openxmlformats.org/officeDocument/2006/relationships/tags" Target="../tags/tag212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6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7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8.png"/><Relationship Id="rId2" Type="http://schemas.openxmlformats.org/officeDocument/2006/relationships/tags" Target="../tags/tag218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9.png"/><Relationship Id="rId2" Type="http://schemas.openxmlformats.org/officeDocument/2006/relationships/tags" Target="../tags/tag220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8.png"/><Relationship Id="rId2" Type="http://schemas.openxmlformats.org/officeDocument/2006/relationships/tags" Target="../tags/tag222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7.png"/><Relationship Id="rId2" Type="http://schemas.openxmlformats.org/officeDocument/2006/relationships/tags" Target="../tags/tag224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8.png"/><Relationship Id="rId2" Type="http://schemas.openxmlformats.org/officeDocument/2006/relationships/tags" Target="../tags/tag226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3.bin"/><Relationship Id="rId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7.png"/><Relationship Id="rId2" Type="http://schemas.openxmlformats.org/officeDocument/2006/relationships/tags" Target="../tags/tag228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7" Type="http://schemas.openxmlformats.org/officeDocument/2006/relationships/image" Target="../media/image8.png"/><Relationship Id="rId2" Type="http://schemas.openxmlformats.org/officeDocument/2006/relationships/tags" Target="../tags/tag230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5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1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6.bin"/><Relationship Id="rId4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7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118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8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1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9.bin"/><Relationship Id="rId4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7.png"/><Relationship Id="rId2" Type="http://schemas.openxmlformats.org/officeDocument/2006/relationships/tags" Target="../tags/tag239.xml"/><Relationship Id="rId1" Type="http://schemas.openxmlformats.org/officeDocument/2006/relationships/vmlDrawing" Target="../drawings/vmlDrawing1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0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1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1.bin"/><Relationship Id="rId4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2.bin"/><Relationship Id="rId4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1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3.bin"/><Relationship Id="rId4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124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4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1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5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tags" Target="../tags/tag25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4.emf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56.xml"/><Relationship Id="rId7" Type="http://schemas.openxmlformats.org/officeDocument/2006/relationships/oleObject" Target="../embeddings/oleObject127.bin"/><Relationship Id="rId2" Type="http://schemas.openxmlformats.org/officeDocument/2006/relationships/tags" Target="../tags/tag255.xml"/><Relationship Id="rId1" Type="http://schemas.openxmlformats.org/officeDocument/2006/relationships/vmlDrawing" Target="../drawings/vmlDrawing12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60.xml"/><Relationship Id="rId7" Type="http://schemas.openxmlformats.org/officeDocument/2006/relationships/oleObject" Target="../embeddings/oleObject128.bin"/><Relationship Id="rId2" Type="http://schemas.openxmlformats.org/officeDocument/2006/relationships/tags" Target="../tags/tag259.xml"/><Relationship Id="rId1" Type="http://schemas.openxmlformats.org/officeDocument/2006/relationships/vmlDrawing" Target="../drawings/vmlDrawing12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7" Type="http://schemas.openxmlformats.org/officeDocument/2006/relationships/image" Target="../media/image6.png"/><Relationship Id="rId2" Type="http://schemas.openxmlformats.org/officeDocument/2006/relationships/tags" Target="../tags/tag263.xml"/><Relationship Id="rId1" Type="http://schemas.openxmlformats.org/officeDocument/2006/relationships/vmlDrawing" Target="../drawings/vmlDrawing1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9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tags" Target="../tags/tag26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130.v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9" Type="http://schemas.openxmlformats.org/officeDocument/2006/relationships/image" Target="../media/image4.emf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71.xml"/><Relationship Id="rId7" Type="http://schemas.openxmlformats.org/officeDocument/2006/relationships/oleObject" Target="../embeddings/oleObject131.bin"/><Relationship Id="rId2" Type="http://schemas.openxmlformats.org/officeDocument/2006/relationships/tags" Target="../tags/tag270.xml"/><Relationship Id="rId1" Type="http://schemas.openxmlformats.org/officeDocument/2006/relationships/vmlDrawing" Target="../drawings/vmlDrawing13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75.xml"/><Relationship Id="rId7" Type="http://schemas.openxmlformats.org/officeDocument/2006/relationships/oleObject" Target="../embeddings/oleObject132.bin"/><Relationship Id="rId2" Type="http://schemas.openxmlformats.org/officeDocument/2006/relationships/tags" Target="../tags/tag274.xml"/><Relationship Id="rId1" Type="http://schemas.openxmlformats.org/officeDocument/2006/relationships/vmlDrawing" Target="../drawings/vmlDrawing13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7.xml"/><Relationship Id="rId4" Type="http://schemas.openxmlformats.org/officeDocument/2006/relationships/tags" Target="../tags/tag27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7" Type="http://schemas.openxmlformats.org/officeDocument/2006/relationships/image" Target="../media/image6.png"/><Relationship Id="rId2" Type="http://schemas.openxmlformats.org/officeDocument/2006/relationships/tags" Target="../tags/tag278.xml"/><Relationship Id="rId1" Type="http://schemas.openxmlformats.org/officeDocument/2006/relationships/vmlDrawing" Target="../drawings/vmlDrawing13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3.bin"/><Relationship Id="rId4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7" Type="http://schemas.openxmlformats.org/officeDocument/2006/relationships/image" Target="../media/image7.png"/><Relationship Id="rId2" Type="http://schemas.openxmlformats.org/officeDocument/2006/relationships/tags" Target="../tags/tag280.xml"/><Relationship Id="rId1" Type="http://schemas.openxmlformats.org/officeDocument/2006/relationships/vmlDrawing" Target="../drawings/vmlDrawing1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4.bin"/><Relationship Id="rId4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6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6.png"/><Relationship Id="rId2" Type="http://schemas.openxmlformats.org/officeDocument/2006/relationships/tags" Target="../tags/tag7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6.png"/><Relationship Id="rId2" Type="http://schemas.openxmlformats.org/officeDocument/2006/relationships/tags" Target="../tags/tag7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9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8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2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7.png"/><Relationship Id="rId2" Type="http://schemas.openxmlformats.org/officeDocument/2006/relationships/tags" Target="../tags/tag10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60.v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4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8.xml"/><Relationship Id="rId7" Type="http://schemas.openxmlformats.org/officeDocument/2006/relationships/oleObject" Target="../embeddings/oleObject61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6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22.xml"/><Relationship Id="rId7" Type="http://schemas.openxmlformats.org/officeDocument/2006/relationships/oleObject" Target="../embeddings/oleObject62.bin"/><Relationship Id="rId2" Type="http://schemas.openxmlformats.org/officeDocument/2006/relationships/tags" Target="../tags/tag121.xml"/><Relationship Id="rId1" Type="http://schemas.openxmlformats.org/officeDocument/2006/relationships/vmlDrawing" Target="../drawings/vmlDrawing6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6.png"/><Relationship Id="rId2" Type="http://schemas.openxmlformats.org/officeDocument/2006/relationships/tags" Target="../tags/tag125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64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4.emf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3.xml"/><Relationship Id="rId7" Type="http://schemas.openxmlformats.org/officeDocument/2006/relationships/oleObject" Target="../embeddings/oleObject65.bin"/><Relationship Id="rId2" Type="http://schemas.openxmlformats.org/officeDocument/2006/relationships/tags" Target="../tags/tag132.xml"/><Relationship Id="rId1" Type="http://schemas.openxmlformats.org/officeDocument/2006/relationships/vmlDrawing" Target="../drawings/vmlDrawing6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37.xml"/><Relationship Id="rId7" Type="http://schemas.openxmlformats.org/officeDocument/2006/relationships/oleObject" Target="../embeddings/oleObject66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6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6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7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4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6.png"/><Relationship Id="rId2" Type="http://schemas.openxmlformats.org/officeDocument/2006/relationships/tags" Target="../tags/tag154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6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6.png"/><Relationship Id="rId2" Type="http://schemas.openxmlformats.org/officeDocument/2006/relationships/tags" Target="../tags/tag16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7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8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9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8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7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4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8.png"/><Relationship Id="rId2" Type="http://schemas.openxmlformats.org/officeDocument/2006/relationships/tags" Target="../tags/tag174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5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913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3" y="3589606"/>
            <a:ext cx="168030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55143" y="3407804"/>
            <a:ext cx="3316512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64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9267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625E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5475"/>
            <a:ext cx="1129498" cy="918000"/>
          </a:xfrm>
          <a:prstGeom prst="rect">
            <a:avLst/>
          </a:prstGeom>
          <a:noFill/>
          <a:ln w="9525">
            <a:solidFill>
              <a:srgbClr val="625E8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1440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51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4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5550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5863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8750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0169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2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7891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8829" y="6405036"/>
            <a:ext cx="1271632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grpSp>
        <p:nvGrpSpPr>
          <p:cNvPr id="55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5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2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31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92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87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ootnote example"/>
            <p:cNvSpPr txBox="1">
              <a:spLocks noChangeAspect="1"/>
            </p:cNvSpPr>
            <p:nvPr userDrawn="1"/>
          </p:nvSpPr>
          <p:spPr>
            <a:xfrm>
              <a:off x="629398" y="6228299"/>
              <a:ext cx="8103541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1. xxxx  2. xxxx  3. List footnotes in numerical order. Footnote numbers are not bracketed. Use 8pt font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53086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75386" y="606425"/>
            <a:ext cx="10193215" cy="609398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200" kern="12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5386" y="5503863"/>
            <a:ext cx="7977553" cy="461962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5386" y="5915026"/>
            <a:ext cx="7975600" cy="354013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6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4866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nelGray"/>
          <p:cNvSpPr/>
          <p:nvPr userDrawn="1"/>
        </p:nvSpPr>
        <p:spPr bwMode="white">
          <a:xfrm>
            <a:off x="1" y="-1309"/>
            <a:ext cx="4736492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1227050"/>
            <a:ext cx="3640123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6271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1F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089969" y="1457803"/>
            <a:ext cx="1128278" cy="91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9183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775385" y="3682800"/>
            <a:ext cx="1141809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114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2898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960645" y="0"/>
            <a:ext cx="513969" cy="6858000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0" y="0"/>
            <a:ext cx="8968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6555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4022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12192000" cy="680883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20000" y="3524251"/>
            <a:ext cx="582294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Waratah-NSWGovt.reverse.20mm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1" y="5467351"/>
            <a:ext cx="869951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9"/>
          <p:cNvSpPr txBox="1">
            <a:spLocks/>
          </p:cNvSpPr>
          <p:nvPr userDrawn="1"/>
        </p:nvSpPr>
        <p:spPr>
          <a:xfrm>
            <a:off x="480000" y="336000"/>
            <a:ext cx="3649133" cy="364067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b="0" i="0" kern="1200" dirty="0" err="1" smtClean="0">
                <a:solidFill>
                  <a:schemeClr val="bg1"/>
                </a:solidFill>
                <a:latin typeface="Montserrat Medium"/>
                <a:ea typeface="+mn-ea"/>
                <a:cs typeface="Montserrat Medium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AU" sz="1467" b="1" i="0" spc="0" dirty="0">
                <a:latin typeface="Arial" charset="0"/>
                <a:ea typeface="Arial" charset="0"/>
                <a:cs typeface="Arial" charset="0"/>
              </a:rPr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084850"/>
            <a:ext cx="5822880" cy="1353145"/>
          </a:xfrm>
          <a:prstGeom prst="rect">
            <a:avLst/>
          </a:prstGeom>
        </p:spPr>
        <p:txBody>
          <a:bodyPr/>
          <a:lstStyle>
            <a:lvl1pPr>
              <a:defRPr sz="3733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Education for a </a:t>
            </a:r>
            <a:br>
              <a:rPr lang="en-US" dirty="0"/>
            </a:br>
            <a:r>
              <a:rPr lang="en-US" dirty="0"/>
              <a:t>changing world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1" y="3620856"/>
            <a:ext cx="5827183" cy="12483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40"/>
              </a:lnSpc>
              <a:spcBef>
                <a:spcPts val="400"/>
              </a:spcBef>
              <a:defRPr sz="1867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3pPr marL="0" indent="0">
              <a:spcBef>
                <a:spcPts val="400"/>
              </a:spcBef>
              <a:buFontTx/>
              <a:buNone/>
              <a:defRPr sz="1467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AU" dirty="0"/>
              <a:t>Presented by Mark Scott</a:t>
            </a:r>
          </a:p>
          <a:p>
            <a:pPr lvl="2"/>
            <a:r>
              <a:rPr lang="en-AU" dirty="0"/>
              <a:t>Secretary</a:t>
            </a:r>
          </a:p>
        </p:txBody>
      </p:sp>
      <p:sp>
        <p:nvSpPr>
          <p:cNvPr id="10" name="Footer Placeholder 39"/>
          <p:cNvSpPr>
            <a:spLocks noGrp="1"/>
          </p:cNvSpPr>
          <p:nvPr>
            <p:ph type="ftr" sz="quarter" idx="13"/>
          </p:nvPr>
        </p:nvSpPr>
        <p:spPr>
          <a:xfrm>
            <a:off x="480000" y="6136217"/>
            <a:ext cx="3649133" cy="364067"/>
          </a:xfrm>
          <a:prstGeom prst="rect">
            <a:avLst/>
          </a:prstGeom>
        </p:spPr>
        <p:txBody>
          <a:bodyPr/>
          <a:lstStyle>
            <a:lvl1pPr>
              <a:defRPr sz="1467" b="1" i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AU" dirty="0"/>
              <a:t>education.nsw.gov.au</a:t>
            </a:r>
          </a:p>
        </p:txBody>
      </p:sp>
    </p:spTree>
    <p:extLst>
      <p:ext uri="{BB962C8B-B14F-4D97-AF65-F5344CB8AC3E}">
        <p14:creationId xmlns:p14="http://schemas.microsoft.com/office/powerpoint/2010/main" val="3330016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0518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7774523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8069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79674" y="3402829"/>
            <a:ext cx="3316512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4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2" y="3394393"/>
            <a:ext cx="1598246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213873" y="3416300"/>
            <a:ext cx="3316512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20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44" y="3589606"/>
            <a:ext cx="168030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82660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62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3" y="3589606"/>
            <a:ext cx="168030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55143" y="3407804"/>
            <a:ext cx="3316512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52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654249"/>
            <a:ext cx="10515600" cy="6625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0709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5236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625E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2800"/>
            <a:ext cx="1129498" cy="918000"/>
          </a:xfrm>
          <a:prstGeom prst="rect">
            <a:avLst/>
          </a:prstGeom>
          <a:noFill/>
          <a:ln w="9525">
            <a:solidFill>
              <a:srgbClr val="625E8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7425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51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1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8647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841788"/>
            <a:ext cx="3079419" cy="1174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60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5691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9995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3293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228299"/>
              <a:ext cx="8103541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1. xxxx  2. xxxx  3. List footnotes in numerical order. Footnote numbers are not bracketed. Use 8pt font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64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6A20C-A397-46E0-93A2-33AF0BDEDE49}" type="datetime4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 September 2018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NSW Department of Education | Document title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4A2A1DA9-8CAF-4BCA-B496-545B076AED2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4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2176156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3424806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775385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089970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1089971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773723" y="1206001"/>
            <a:ext cx="1141827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773723" y="622800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20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5385" y="2682000"/>
            <a:ext cx="3043938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815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2176153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3424804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775382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9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089967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>
              <a:solidFill>
                <a:schemeClr val="accent4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1089967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773723" y="1205999"/>
            <a:ext cx="11418277" cy="0"/>
          </a:xfrm>
          <a:prstGeom prst="line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773723" y="622799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886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5385" y="2682000"/>
            <a:ext cx="3043938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71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841789"/>
            <a:ext cx="2738215" cy="1174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6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907908-2669-C444-835B-1ADEEB89F711}"/>
              </a:ext>
            </a:extLst>
          </p:cNvPr>
          <p:cNvSpPr/>
          <p:nvPr userDrawn="1"/>
        </p:nvSpPr>
        <p:spPr>
          <a:xfrm>
            <a:off x="8208434" y="3175000"/>
            <a:ext cx="1151467" cy="115146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9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3C942D-E162-A14B-85A3-232C30856EE9}"/>
              </a:ext>
            </a:extLst>
          </p:cNvPr>
          <p:cNvGrpSpPr/>
          <p:nvPr userDrawn="1"/>
        </p:nvGrpSpPr>
        <p:grpSpPr>
          <a:xfrm>
            <a:off x="8522474" y="3582056"/>
            <a:ext cx="523650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B156D77-53A4-CF4E-95BB-A38B8B1F9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8338D42-D3DB-124A-9B73-EAA5420B5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C18A5E0-1B22-B54C-8299-567808E88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DB3D6D1-1E83-9A47-B366-CC83D78EA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621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4058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2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pyright" hidden="1">
            <a:extLst>
              <a:ext uri="{FF2B5EF4-FFF2-40B4-BE49-F238E27FC236}">
                <a16:creationId xmlns:a16="http://schemas.microsoft.com/office/drawing/2014/main" id="{64DF5D2E-96CF-5249-924C-BBB2AAE0590E}"/>
              </a:ext>
            </a:extLst>
          </p:cNvPr>
          <p:cNvSpPr txBox="1"/>
          <p:nvPr userDrawn="1"/>
        </p:nvSpPr>
        <p:spPr>
          <a:xfrm rot="16200000">
            <a:off x="9453034" y="3924669"/>
            <a:ext cx="5135033" cy="923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67">
                <a:solidFill>
                  <a:srgbClr val="7F7F7F"/>
                </a:solidFill>
                <a:latin typeface="Arial" charset="0"/>
                <a:cs typeface="Arial" charset="0"/>
                <a:sym typeface="Arial" charset="0"/>
              </a:rPr>
              <a:t>Copyright © 2018 by The Boston Consulting Group, Inc. All rights reserved.</a:t>
            </a:r>
          </a:p>
        </p:txBody>
      </p:sp>
      <p:sp>
        <p:nvSpPr>
          <p:cNvPr id="4" name="FooterSimple" hidden="1">
            <a:extLst>
              <a:ext uri="{FF2B5EF4-FFF2-40B4-BE49-F238E27FC236}">
                <a16:creationId xmlns:a16="http://schemas.microsoft.com/office/drawing/2014/main" id="{811CFEBC-3039-FE49-BE0B-AD68611F664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84" y="5118309"/>
            <a:ext cx="2743200" cy="96950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Potential overview slides.pptx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061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907908-2669-C444-835B-1ADEEB89F711}"/>
              </a:ext>
            </a:extLst>
          </p:cNvPr>
          <p:cNvSpPr/>
          <p:nvPr userDrawn="1"/>
        </p:nvSpPr>
        <p:spPr>
          <a:xfrm>
            <a:off x="8208433" y="3175000"/>
            <a:ext cx="1151467" cy="115146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3C942D-E162-A14B-85A3-232C30856EE9}"/>
              </a:ext>
            </a:extLst>
          </p:cNvPr>
          <p:cNvGrpSpPr/>
          <p:nvPr userDrawn="1"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B156D77-53A4-CF4E-95BB-A38B8B1F9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8338D42-D3DB-124A-9B73-EAA5420B5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C18A5E0-1B22-B54C-8299-567808E88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DB3D6D1-1E83-9A47-B366-CC83D78EA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240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209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53086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6" y="606425"/>
            <a:ext cx="10193215" cy="609398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200" kern="12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5386" y="5503863"/>
            <a:ext cx="7977553" cy="461962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5386" y="5915026"/>
            <a:ext cx="7975600" cy="354013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3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0784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087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nelGray"/>
          <p:cNvSpPr/>
          <p:nvPr userDrawn="1"/>
        </p:nvSpPr>
        <p:spPr bwMode="ltGray">
          <a:xfrm>
            <a:off x="1" y="1"/>
            <a:ext cx="4736827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705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089970" y="1457803"/>
            <a:ext cx="1128806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5702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775385" y="3680016"/>
            <a:ext cx="1141661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1220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5542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5539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631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255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7775262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53106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7452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75386" y="2680199"/>
            <a:ext cx="2442215" cy="1497600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79674" y="3402829"/>
            <a:ext cx="3316512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6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601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2" y="3394393"/>
            <a:ext cx="1598246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213873" y="3416300"/>
            <a:ext cx="3316512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92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44" y="3589606"/>
            <a:ext cx="168030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82660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6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3" y="3589606"/>
            <a:ext cx="168030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Gray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55143" y="3407804"/>
            <a:ext cx="3316512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9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age"/>
          <p:cNvSpPr txBox="1"/>
          <p:nvPr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5920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625E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5475"/>
            <a:ext cx="1129498" cy="918000"/>
          </a:xfrm>
          <a:prstGeom prst="rect">
            <a:avLst/>
          </a:prstGeom>
          <a:noFill/>
          <a:ln w="9525">
            <a:solidFill>
              <a:srgbClr val="625E8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238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151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7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6312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373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3612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9951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9335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9738829" y="6405036"/>
            <a:ext cx="1271632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grpSp>
        <p:nvGrpSpPr>
          <p:cNvPr id="55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75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82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31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92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87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ootnote example"/>
            <p:cNvSpPr txBox="1">
              <a:spLocks noChangeAspect="1"/>
            </p:cNvSpPr>
            <p:nvPr userDrawn="1"/>
          </p:nvSpPr>
          <p:spPr>
            <a:xfrm>
              <a:off x="629398" y="6228299"/>
              <a:ext cx="8103541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1. xxxx  2. xxxx  3. List footnotes in numerical order. Footnote numbers are not bracketed. Use 8pt font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4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53086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75386" y="606425"/>
            <a:ext cx="10193215" cy="609398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200" kern="12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5386" y="5503863"/>
            <a:ext cx="7977553" cy="461962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5386" y="5915026"/>
            <a:ext cx="7975600" cy="354013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7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960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nelGray"/>
          <p:cNvSpPr/>
          <p:nvPr userDrawn="1"/>
        </p:nvSpPr>
        <p:spPr bwMode="white">
          <a:xfrm>
            <a:off x="1" y="-1309"/>
            <a:ext cx="4736492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75385" y="2158989"/>
            <a:ext cx="3640123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1227050"/>
            <a:ext cx="3640123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2831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089969" y="2668041"/>
            <a:ext cx="1001353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1F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1089969" y="1457803"/>
            <a:ext cx="1128278" cy="91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8372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775385" y="3682800"/>
            <a:ext cx="1141809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2268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02438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84150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42741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8960645" y="0"/>
            <a:ext cx="513969" cy="6858000"/>
          </a:xfrm>
          <a:prstGeom prst="rect">
            <a:avLst/>
          </a:prstGeom>
        </p:spPr>
      </p:pic>
      <p:sp>
        <p:nvSpPr>
          <p:cNvPr id="63" name="PanelWhite"/>
          <p:cNvSpPr/>
          <p:nvPr userDrawn="1"/>
        </p:nvSpPr>
        <p:spPr bwMode="white">
          <a:xfrm>
            <a:off x="0" y="0"/>
            <a:ext cx="89682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622801"/>
            <a:ext cx="790968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0409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18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262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1785600"/>
            <a:ext cx="4271262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5985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7774523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5" y="1785600"/>
            <a:ext cx="60878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6291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7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771846"/>
            <a:ext cx="2441354" cy="1314311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79674" y="3402829"/>
            <a:ext cx="3316512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385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2" y="3394393"/>
            <a:ext cx="1598246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1785600"/>
            <a:ext cx="3956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213873" y="3416300"/>
            <a:ext cx="3316512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22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853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44" y="3589606"/>
            <a:ext cx="168030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5386" y="622801"/>
            <a:ext cx="4550338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82660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6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23" y="3589606"/>
            <a:ext cx="168030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rrowPanelWhite"/>
          <p:cNvSpPr/>
          <p:nvPr userDrawn="1"/>
        </p:nvSpPr>
        <p:spPr bwMode="white">
          <a:xfrm>
            <a:off x="0" y="0"/>
            <a:ext cx="8372123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5" y="622801"/>
            <a:ext cx="609015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055143" y="3407804"/>
            <a:ext cx="3316512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038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8425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3826333"/>
            <a:ext cx="1064270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rgbClr val="625E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775385" y="622800"/>
            <a:ext cx="1129498" cy="918000"/>
          </a:xfrm>
          <a:prstGeom prst="rect">
            <a:avLst/>
          </a:prstGeom>
          <a:noFill/>
          <a:ln w="9525">
            <a:solidFill>
              <a:srgbClr val="625E8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8337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151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1"/>
            <a:ext cx="12191998" cy="5859885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rgbClr val="1F2C5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7004220" y="365853"/>
            <a:ext cx="769257" cy="9606303"/>
          </a:xfrm>
          <a:custGeom>
            <a:avLst/>
            <a:gdLst>
              <a:gd name="connsiteX0" fmla="*/ 0 w 769257"/>
              <a:gd name="connsiteY0" fmla="*/ 1864718 h 7805121"/>
              <a:gd name="connsiteX1" fmla="*/ 0 w 769257"/>
              <a:gd name="connsiteY1" fmla="*/ 3372163 h 7805121"/>
              <a:gd name="connsiteX2" fmla="*/ 119296 w 769257"/>
              <a:gd name="connsiteY2" fmla="*/ 1933159 h 7805121"/>
              <a:gd name="connsiteX3" fmla="*/ 0 w 769257"/>
              <a:gd name="connsiteY3" fmla="*/ 0 h 7805121"/>
              <a:gd name="connsiteX4" fmla="*/ 0 w 769257"/>
              <a:gd name="connsiteY4" fmla="*/ 226161 h 7805121"/>
              <a:gd name="connsiteX5" fmla="*/ 201963 w 769257"/>
              <a:gd name="connsiteY5" fmla="*/ 8910 h 7805121"/>
              <a:gd name="connsiteX6" fmla="*/ 197200 w 769257"/>
              <a:gd name="connsiteY6" fmla="*/ 75585 h 7805121"/>
              <a:gd name="connsiteX7" fmla="*/ 199428 w 769257"/>
              <a:gd name="connsiteY7" fmla="*/ 966566 h 7805121"/>
              <a:gd name="connsiteX8" fmla="*/ 206725 w 769257"/>
              <a:gd name="connsiteY8" fmla="*/ 878542 h 7805121"/>
              <a:gd name="connsiteX9" fmla="*/ 206725 w 769257"/>
              <a:gd name="connsiteY9" fmla="*/ 7805121 h 7805121"/>
              <a:gd name="connsiteX10" fmla="*/ 769257 w 769257"/>
              <a:gd name="connsiteY10" fmla="*/ 7805121 h 7805121"/>
              <a:gd name="connsiteX11" fmla="*/ 769257 w 769257"/>
              <a:gd name="connsiteY11" fmla="*/ 0 h 780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9257" h="7805121">
                <a:moveTo>
                  <a:pt x="0" y="1864718"/>
                </a:moveTo>
                <a:lnTo>
                  <a:pt x="0" y="3372163"/>
                </a:lnTo>
                <a:lnTo>
                  <a:pt x="119296" y="1933159"/>
                </a:lnTo>
                <a:close/>
                <a:moveTo>
                  <a:pt x="0" y="0"/>
                </a:moveTo>
                <a:lnTo>
                  <a:pt x="0" y="226161"/>
                </a:lnTo>
                <a:lnTo>
                  <a:pt x="201963" y="8910"/>
                </a:lnTo>
                <a:lnTo>
                  <a:pt x="197200" y="75585"/>
                </a:lnTo>
                <a:lnTo>
                  <a:pt x="199428" y="966566"/>
                </a:lnTo>
                <a:lnTo>
                  <a:pt x="206725" y="878542"/>
                </a:lnTo>
                <a:lnTo>
                  <a:pt x="206725" y="7805121"/>
                </a:lnTo>
                <a:lnTo>
                  <a:pt x="769257" y="7805121"/>
                </a:lnTo>
                <a:lnTo>
                  <a:pt x="76925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43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7278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841788"/>
            <a:ext cx="3079419" cy="1174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60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4817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3346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24441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0734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A4Grid"/>
          <p:cNvGrpSpPr/>
          <p:nvPr userDrawn="1"/>
        </p:nvGrpSpPr>
        <p:grpSpPr>
          <a:xfrm>
            <a:off x="0" y="0"/>
            <a:ext cx="12192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228299"/>
              <a:ext cx="8103541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1. xxxx  2. xxxx  3. List footnotes in numerical order. Footnote numbers are not bracketed. Use 8pt font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</a:pPr>
              <a:r>
                <a:rPr lang="en-US" sz="8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9196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2176156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3424806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775385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88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089970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1089971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11019324" y="6404400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773723" y="1206001"/>
            <a:ext cx="11418277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773723" y="622800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065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5385" y="2682000"/>
            <a:ext cx="3043938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552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2176153" y="4552779"/>
            <a:ext cx="1072246" cy="872423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3424804" y="4552778"/>
            <a:ext cx="1617231" cy="1312672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775382" y="914400"/>
            <a:ext cx="4266652" cy="3494377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4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008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089967" y="2668041"/>
            <a:ext cx="10012800" cy="3201026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endParaRPr lang="en-US" sz="4400">
              <a:solidFill>
                <a:schemeClr val="accent4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1089967" y="1457802"/>
            <a:ext cx="1128806" cy="918000"/>
          </a:xfrm>
          <a:prstGeom prst="rect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243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773723" y="1205999"/>
            <a:ext cx="11418277" cy="0"/>
          </a:xfrm>
          <a:prstGeom prst="line">
            <a:avLst/>
          </a:prstGeom>
          <a:noFill/>
          <a:ln w="9525" cap="rnd" cmpd="sng" algn="ctr">
            <a:solidFill>
              <a:srgbClr val="625E8E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773723" y="622799"/>
            <a:ext cx="8849228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349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75385" y="2682000"/>
            <a:ext cx="3043938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17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White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1449" y="2841789"/>
            <a:ext cx="2738215" cy="11744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3600">
                <a:solidFill>
                  <a:srgbClr val="625E8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6907908-2669-C444-835B-1ADEEB89F711}"/>
              </a:ext>
            </a:extLst>
          </p:cNvPr>
          <p:cNvSpPr/>
          <p:nvPr userDrawn="1"/>
        </p:nvSpPr>
        <p:spPr>
          <a:xfrm>
            <a:off x="8208434" y="3175000"/>
            <a:ext cx="1151467" cy="1151467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9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3C942D-E162-A14B-85A3-232C30856EE9}"/>
              </a:ext>
            </a:extLst>
          </p:cNvPr>
          <p:cNvGrpSpPr/>
          <p:nvPr userDrawn="1"/>
        </p:nvGrpSpPr>
        <p:grpSpPr>
          <a:xfrm>
            <a:off x="8522474" y="3582056"/>
            <a:ext cx="523650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B156D77-53A4-CF4E-95BB-A38B8B1F9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F8338D42-D3DB-124A-9B73-EAA5420B55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C18A5E0-1B22-B54C-8299-567808E88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DB3D6D1-1E83-9A47-B366-CC83D78EA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95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26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6622990-5A32-A342-A952-25AF523EC915}"/>
              </a:ext>
            </a:extLst>
          </p:cNvPr>
          <p:cNvSpPr/>
          <p:nvPr userDrawn="1"/>
        </p:nvSpPr>
        <p:spPr>
          <a:xfrm>
            <a:off x="0" y="0"/>
            <a:ext cx="12192000" cy="5308600"/>
          </a:xfrm>
          <a:prstGeom prst="rect">
            <a:avLst/>
          </a:prstGeom>
          <a:solidFill>
            <a:srgbClr val="171B3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2" b="4974"/>
          <a:stretch>
            <a:fillRect/>
          </a:stretch>
        </p:blipFill>
        <p:spPr bwMode="auto">
          <a:xfrm>
            <a:off x="7544748" y="2882900"/>
            <a:ext cx="464725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86" y="606425"/>
            <a:ext cx="10193215" cy="609398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200" kern="12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5386" y="5503863"/>
            <a:ext cx="7977553" cy="461962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rgbClr val="CC0704"/>
                </a:solidFill>
                <a:latin typeface="Gotham Bold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5386" y="5915026"/>
            <a:ext cx="7975600" cy="354013"/>
          </a:xfrm>
        </p:spPr>
        <p:txBody>
          <a:bodyPr lIns="91440" tIns="45720" rIns="91440" bIns="45720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2pPr>
            <a:lvl3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3pPr>
            <a:lvl4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 smtClean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4pPr>
            <a:lvl5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700" b="1" kern="1200" dirty="0">
                <a:solidFill>
                  <a:srgbClr val="1F2C5F"/>
                </a:solidFill>
                <a:latin typeface="Gotham Book" charset="0"/>
                <a:ea typeface="MS PGothic" charset="0"/>
                <a:cs typeface="MS PGothic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75384" y="622800"/>
            <a:ext cx="10642708" cy="388800"/>
          </a:xfr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8179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anelGray"/>
          <p:cNvSpPr/>
          <p:nvPr userDrawn="1"/>
        </p:nvSpPr>
        <p:spPr bwMode="ltGray">
          <a:xfrm>
            <a:off x="1" y="1"/>
            <a:ext cx="4736827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75384" y="1544274"/>
            <a:ext cx="3359506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69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1089969" y="2668041"/>
            <a:ext cx="10012800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4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1089970" y="1457803"/>
            <a:ext cx="1128806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4587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775384" y="3826800"/>
            <a:ext cx="10642708" cy="2041200"/>
          </a:xfrm>
        </p:spPr>
        <p:txBody>
          <a:bodyPr anchor="t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775385" y="3680016"/>
            <a:ext cx="11416615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118216" y="0"/>
            <a:ext cx="513969" cy="68580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1" y="0"/>
            <a:ext cx="413273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775385" y="2681103"/>
            <a:ext cx="3045077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3916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0317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45323" y="0"/>
            <a:ext cx="513969" cy="68580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7152896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6090153" cy="388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549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21856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4136371" y="-1309"/>
            <a:ext cx="8055630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775385" y="2681103"/>
            <a:ext cx="304393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6829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92565" y="0"/>
            <a:ext cx="513969" cy="68580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5631" y="0"/>
            <a:ext cx="609673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775384" y="1785600"/>
            <a:ext cx="4269724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34659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270285" y="0"/>
            <a:ext cx="513170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7775262" y="0"/>
            <a:ext cx="4417477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776000" y="0"/>
            <a:ext cx="4416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8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53106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775384" y="1785600"/>
            <a:ext cx="608985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</p:spTree>
    <p:extLst>
      <p:ext uri="{BB962C8B-B14F-4D97-AF65-F5344CB8AC3E}">
        <p14:creationId xmlns:p14="http://schemas.microsoft.com/office/powerpoint/2010/main" val="11118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75386" y="2680200"/>
            <a:ext cx="2442215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44" y="3590399"/>
            <a:ext cx="168030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rrowPanelGray"/>
          <p:cNvSpPr/>
          <p:nvPr userDrawn="1"/>
        </p:nvSpPr>
        <p:spPr bwMode="ltGray">
          <a:xfrm>
            <a:off x="0" y="0"/>
            <a:ext cx="4132246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75386" y="2680199"/>
            <a:ext cx="2442215" cy="1497600"/>
          </a:xfrm>
        </p:spPr>
        <p:txBody>
          <a:bodyPr anchor="ctr" anchorCtr="0">
            <a:no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779674" y="3402829"/>
            <a:ext cx="3316512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44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2" y="3394393"/>
            <a:ext cx="1598246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5491025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75384" y="1785600"/>
            <a:ext cx="395446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213873" y="3416300"/>
            <a:ext cx="3316512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6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1F2C5F"/>
            </a:gs>
            <a:gs pos="100000">
              <a:srgbClr val="151E3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rgbClr val="1F2C5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44" y="3589606"/>
            <a:ext cx="168030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rrowPanelGray"/>
          <p:cNvSpPr/>
          <p:nvPr userDrawn="1"/>
        </p:nvSpPr>
        <p:spPr bwMode="white">
          <a:xfrm>
            <a:off x="3" y="0"/>
            <a:ext cx="6425909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1F2C5F"/>
              </a:gs>
              <a:gs pos="100000">
                <a:srgbClr val="151E3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75385" y="622800"/>
            <a:ext cx="4550338" cy="3877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Copyright" hidden="1"/>
          <p:cNvSpPr txBox="1"/>
          <p:nvPr userDrawn="1"/>
        </p:nvSpPr>
        <p:spPr>
          <a:xfrm rot="16200000">
            <a:off x="9453102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 deliverable_18072018_v4.pptx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082660" y="3407804"/>
            <a:ext cx="3316512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slideLayout" Target="../slideLayouts/slideLayout80.xml"/><Relationship Id="rId68" Type="http://schemas.openxmlformats.org/officeDocument/2006/relationships/vmlDrawing" Target="../drawings/vmlDrawing3.vml"/><Relationship Id="rId7" Type="http://schemas.openxmlformats.org/officeDocument/2006/relationships/slideLayout" Target="../slideLayouts/slideLayout24.xml"/><Relationship Id="rId71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6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6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6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slideLayout" Target="../slideLayouts/slideLayout81.xml"/><Relationship Id="rId69" Type="http://schemas.openxmlformats.org/officeDocument/2006/relationships/tags" Target="../tags/tag6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72" Type="http://schemas.openxmlformats.org/officeDocument/2006/relationships/image" Target="../media/image4.emf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70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25.xml"/><Relationship Id="rId47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33.xml"/><Relationship Id="rId55" Type="http://schemas.openxmlformats.org/officeDocument/2006/relationships/slideLayout" Target="../slideLayouts/slideLayout138.xml"/><Relationship Id="rId63" Type="http://schemas.openxmlformats.org/officeDocument/2006/relationships/slideLayout" Target="../slideLayouts/slideLayout146.xml"/><Relationship Id="rId68" Type="http://schemas.openxmlformats.org/officeDocument/2006/relationships/vmlDrawing" Target="../drawings/vmlDrawing69.vml"/><Relationship Id="rId7" Type="http://schemas.openxmlformats.org/officeDocument/2006/relationships/slideLayout" Target="../slideLayouts/slideLayout90.xml"/><Relationship Id="rId71" Type="http://schemas.openxmlformats.org/officeDocument/2006/relationships/oleObject" Target="../embeddings/oleObject69.bin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45" Type="http://schemas.openxmlformats.org/officeDocument/2006/relationships/slideLayout" Target="../slideLayouts/slideLayout128.xml"/><Relationship Id="rId53" Type="http://schemas.openxmlformats.org/officeDocument/2006/relationships/slideLayout" Target="../slideLayouts/slideLayout136.xml"/><Relationship Id="rId58" Type="http://schemas.openxmlformats.org/officeDocument/2006/relationships/slideLayout" Target="../slideLayouts/slideLayout141.xml"/><Relationship Id="rId6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49" Type="http://schemas.openxmlformats.org/officeDocument/2006/relationships/slideLayout" Target="../slideLayouts/slideLayout132.xml"/><Relationship Id="rId57" Type="http://schemas.openxmlformats.org/officeDocument/2006/relationships/slideLayout" Target="../slideLayouts/slideLayout140.xml"/><Relationship Id="rId6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4" Type="http://schemas.openxmlformats.org/officeDocument/2006/relationships/slideLayout" Target="../slideLayouts/slideLayout127.xml"/><Relationship Id="rId52" Type="http://schemas.openxmlformats.org/officeDocument/2006/relationships/slideLayout" Target="../slideLayouts/slideLayout135.xml"/><Relationship Id="rId60" Type="http://schemas.openxmlformats.org/officeDocument/2006/relationships/slideLayout" Target="../slideLayouts/slideLayout143.xml"/><Relationship Id="rId6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slideLayout" Target="../slideLayouts/slideLayout126.xml"/><Relationship Id="rId48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39.xml"/><Relationship Id="rId64" Type="http://schemas.openxmlformats.org/officeDocument/2006/relationships/slideLayout" Target="../slideLayouts/slideLayout147.xml"/><Relationship Id="rId69" Type="http://schemas.openxmlformats.org/officeDocument/2006/relationships/tags" Target="../tags/tag144.xml"/><Relationship Id="rId8" Type="http://schemas.openxmlformats.org/officeDocument/2006/relationships/slideLayout" Target="../slideLayouts/slideLayout91.xml"/><Relationship Id="rId51" Type="http://schemas.openxmlformats.org/officeDocument/2006/relationships/slideLayout" Target="../slideLayouts/slideLayout134.xml"/><Relationship Id="rId72" Type="http://schemas.openxmlformats.org/officeDocument/2006/relationships/image" Target="../media/image4.emf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29.xml"/><Relationship Id="rId59" Type="http://schemas.openxmlformats.org/officeDocument/2006/relationships/slideLayout" Target="../slideLayouts/slideLayout142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137.xml"/><Relationship Id="rId62" Type="http://schemas.openxmlformats.org/officeDocument/2006/relationships/slideLayout" Target="../slideLayouts/slideLayout145.xml"/><Relationship Id="rId70" Type="http://schemas.openxmlformats.org/officeDocument/2006/relationships/tags" Target="../tags/tag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9B7E-08DC-4512-895F-CACFFEB89FC1}" type="datetimeFigureOut">
              <a:rPr lang="en-AU" smtClean="0"/>
              <a:t>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E8F6-BC09-49C3-AFF2-F46AD18A6A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7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730" r:id="rId15"/>
    <p:sldLayoutId id="2147483731" r:id="rId16"/>
    <p:sldLayoutId id="214748373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1F2C5F"/>
          </a:solidFill>
          <a:ln w="9525" cap="rnd" cmpd="sng" algn="ctr">
            <a:solidFill>
              <a:srgbClr val="1F2C5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 smtClean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5384" y="2080800"/>
            <a:ext cx="10642708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54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5" r:id="rId62"/>
    <p:sldLayoutId id="2147483726" r:id="rId63"/>
    <p:sldLayoutId id="2147483727" r:id="rId64"/>
    <p:sldLayoutId id="2147483728" r:id="rId65"/>
    <p:sldLayoutId id="2147483729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F2C5F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F2C5F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600" kern="120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F2C5F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1F2C5F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1F2C5F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1F2C5F"/>
        </a:buClr>
        <a:buFont typeface="Arial" panose="020B0604020202020204" pitchFamily="34" charset="0"/>
        <a:buChar char="​"/>
        <a:defRPr lang="en-US" sz="2400" kern="1200" baseline="0" dirty="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469526087"/>
              </p:ext>
            </p:extLst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1F2C5F"/>
          </a:solidFill>
          <a:ln w="9525" cap="rnd" cmpd="sng" algn="ctr">
            <a:solidFill>
              <a:srgbClr val="1F2C5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 smtClean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11019324" y="6405036"/>
            <a:ext cx="3810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75384" y="2080800"/>
            <a:ext cx="10642708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478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5" r:id="rId42"/>
    <p:sldLayoutId id="2147483776" r:id="rId43"/>
    <p:sldLayoutId id="2147483777" r:id="rId44"/>
    <p:sldLayoutId id="2147483778" r:id="rId45"/>
    <p:sldLayoutId id="2147483779" r:id="rId46"/>
    <p:sldLayoutId id="2147483780" r:id="rId47"/>
    <p:sldLayoutId id="2147483781" r:id="rId48"/>
    <p:sldLayoutId id="2147483782" r:id="rId49"/>
    <p:sldLayoutId id="2147483783" r:id="rId50"/>
    <p:sldLayoutId id="2147483784" r:id="rId51"/>
    <p:sldLayoutId id="2147483785" r:id="rId52"/>
    <p:sldLayoutId id="2147483786" r:id="rId53"/>
    <p:sldLayoutId id="2147483787" r:id="rId54"/>
    <p:sldLayoutId id="2147483788" r:id="rId55"/>
    <p:sldLayoutId id="2147483789" r:id="rId56"/>
    <p:sldLayoutId id="2147483790" r:id="rId57"/>
    <p:sldLayoutId id="2147483791" r:id="rId58"/>
    <p:sldLayoutId id="2147483792" r:id="rId59"/>
    <p:sldLayoutId id="2147483793" r:id="rId60"/>
    <p:sldLayoutId id="2147483794" r:id="rId61"/>
    <p:sldLayoutId id="2147483795" r:id="rId62"/>
    <p:sldLayoutId id="2147483796" r:id="rId63"/>
    <p:sldLayoutId id="2147483797" r:id="rId64"/>
    <p:sldLayoutId id="2147483798" r:id="rId65"/>
    <p:sldLayoutId id="2147483799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F2C5F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F2C5F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600" kern="120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1F2C5F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F2C5F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1F2C5F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1F2C5F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1F2C5F"/>
        </a:buClr>
        <a:buFont typeface="Arial" panose="020B0604020202020204" pitchFamily="34" charset="0"/>
        <a:buChar char="​"/>
        <a:defRPr lang="en-US" sz="2400" kern="1200" baseline="0" dirty="0">
          <a:solidFill>
            <a:srgbClr val="1F2C5F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00.xml"/><Relationship Id="rId7" Type="http://schemas.openxmlformats.org/officeDocument/2006/relationships/oleObject" Target="../embeddings/oleObject142.bin"/><Relationship Id="rId2" Type="http://schemas.openxmlformats.org/officeDocument/2006/relationships/tags" Target="../tags/tag299.xml"/><Relationship Id="rId1" Type="http://schemas.openxmlformats.org/officeDocument/2006/relationships/vmlDrawing" Target="../drawings/vmlDrawing14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6.xml"/><Relationship Id="rId4" Type="http://schemas.openxmlformats.org/officeDocument/2006/relationships/tags" Target="../tags/tag3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02.xml"/><Relationship Id="rId1" Type="http://schemas.openxmlformats.org/officeDocument/2006/relationships/vmlDrawing" Target="../drawings/vmlDrawing14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3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14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44.bin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tags" Target="../tags/tag306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tags" Target="../tags/tag305.xml"/><Relationship Id="rId1" Type="http://schemas.openxmlformats.org/officeDocument/2006/relationships/vmlDrawing" Target="../drawings/vmlDrawing145.vml"/><Relationship Id="rId6" Type="http://schemas.openxmlformats.org/officeDocument/2006/relationships/image" Target="../media/image10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145.bin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7" Type="http://schemas.openxmlformats.org/officeDocument/2006/relationships/image" Target="../media/image10.emf"/><Relationship Id="rId2" Type="http://schemas.openxmlformats.org/officeDocument/2006/relationships/tags" Target="../tags/tag307.xml"/><Relationship Id="rId1" Type="http://schemas.openxmlformats.org/officeDocument/2006/relationships/vmlDrawing" Target="../drawings/vmlDrawing146.vml"/><Relationship Id="rId6" Type="http://schemas.openxmlformats.org/officeDocument/2006/relationships/oleObject" Target="../embeddings/oleObject14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7" Type="http://schemas.openxmlformats.org/officeDocument/2006/relationships/image" Target="../media/image10.emf"/><Relationship Id="rId2" Type="http://schemas.openxmlformats.org/officeDocument/2006/relationships/tags" Target="../tags/tag309.xml"/><Relationship Id="rId1" Type="http://schemas.openxmlformats.org/officeDocument/2006/relationships/vmlDrawing" Target="../drawings/vmlDrawing147.vml"/><Relationship Id="rId6" Type="http://schemas.openxmlformats.org/officeDocument/2006/relationships/oleObject" Target="../embeddings/oleObject147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7" Type="http://schemas.openxmlformats.org/officeDocument/2006/relationships/image" Target="../media/image10.emf"/><Relationship Id="rId2" Type="http://schemas.openxmlformats.org/officeDocument/2006/relationships/tags" Target="../tags/tag311.xml"/><Relationship Id="rId1" Type="http://schemas.openxmlformats.org/officeDocument/2006/relationships/vmlDrawing" Target="../drawings/vmlDrawing148.vml"/><Relationship Id="rId6" Type="http://schemas.openxmlformats.org/officeDocument/2006/relationships/oleObject" Target="../embeddings/oleObject148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7" Type="http://schemas.openxmlformats.org/officeDocument/2006/relationships/image" Target="../media/image10.emf"/><Relationship Id="rId2" Type="http://schemas.openxmlformats.org/officeDocument/2006/relationships/tags" Target="../tags/tag313.xml"/><Relationship Id="rId1" Type="http://schemas.openxmlformats.org/officeDocument/2006/relationships/vmlDrawing" Target="../drawings/vmlDrawing149.vml"/><Relationship Id="rId6" Type="http://schemas.openxmlformats.org/officeDocument/2006/relationships/oleObject" Target="../embeddings/oleObject14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150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50.bin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image" Target="../media/image3.emf"/><Relationship Id="rId2" Type="http://schemas.openxmlformats.org/officeDocument/2006/relationships/tags" Target="../tags/tag317.xml"/><Relationship Id="rId1" Type="http://schemas.openxmlformats.org/officeDocument/2006/relationships/vmlDrawing" Target="../drawings/vmlDrawing151.vml"/><Relationship Id="rId6" Type="http://schemas.openxmlformats.org/officeDocument/2006/relationships/oleObject" Target="../embeddings/oleObject15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13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35.bin"/><Relationship Id="rId4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20.xml"/><Relationship Id="rId7" Type="http://schemas.openxmlformats.org/officeDocument/2006/relationships/image" Target="../media/image10.emf"/><Relationship Id="rId2" Type="http://schemas.openxmlformats.org/officeDocument/2006/relationships/tags" Target="../tags/tag319.xml"/><Relationship Id="rId1" Type="http://schemas.openxmlformats.org/officeDocument/2006/relationships/vmlDrawing" Target="../drawings/vmlDrawing152.vml"/><Relationship Id="rId6" Type="http://schemas.openxmlformats.org/officeDocument/2006/relationships/oleObject" Target="../embeddings/oleObject15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slideLayout" Target="../slideLayouts/slideLayout112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136.v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5" Type="http://schemas.openxmlformats.org/officeDocument/2006/relationships/tags" Target="../tags/tag287.xml"/><Relationship Id="rId15" Type="http://schemas.openxmlformats.org/officeDocument/2006/relationships/image" Target="../media/image3.emf"/><Relationship Id="rId10" Type="http://schemas.openxmlformats.org/officeDocument/2006/relationships/tags" Target="../tags/tag29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oleObject" Target="../embeddings/oleObject13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emf"/><Relationship Id="rId2" Type="http://schemas.openxmlformats.org/officeDocument/2006/relationships/tags" Target="../tags/tag294.xml"/><Relationship Id="rId1" Type="http://schemas.openxmlformats.org/officeDocument/2006/relationships/vmlDrawing" Target="../drawings/vmlDrawing137.vml"/><Relationship Id="rId6" Type="http://schemas.openxmlformats.org/officeDocument/2006/relationships/image" Target="../media/image3.emf"/><Relationship Id="rId11" Type="http://schemas.openxmlformats.org/officeDocument/2006/relationships/image" Target="../media/image15.e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95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8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jpeg"/><Relationship Id="rId2" Type="http://schemas.openxmlformats.org/officeDocument/2006/relationships/tags" Target="../tags/tag296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9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2" Type="http://schemas.openxmlformats.org/officeDocument/2006/relationships/tags" Target="../tags/tag297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3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16.xml"/><Relationship Id="rId7" Type="http://schemas.openxmlformats.org/officeDocument/2006/relationships/chart" Target="../charts/chart1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14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660916"/>
            <a:ext cx="7488235" cy="1353145"/>
          </a:xfrm>
        </p:spPr>
        <p:txBody>
          <a:bodyPr/>
          <a:lstStyle/>
          <a:p>
            <a:r>
              <a:rPr lang="en-US" dirty="0"/>
              <a:t>Supporting our schools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>
              <a:buNone/>
            </a:pPr>
            <a:r>
              <a:rPr lang="en-AU" dirty="0"/>
              <a:t>Delivery Unit Update</a:t>
            </a:r>
            <a:endParaRPr lang="en-US" dirty="0"/>
          </a:p>
          <a:p>
            <a:pPr lvl="2"/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white"/>
                </a:solidFill>
              </a:rPr>
              <a:t>education.nsw.gov.au</a:t>
            </a:r>
          </a:p>
        </p:txBody>
      </p:sp>
    </p:spTree>
    <p:extLst>
      <p:ext uri="{BB962C8B-B14F-4D97-AF65-F5344CB8AC3E}">
        <p14:creationId xmlns:p14="http://schemas.microsoft.com/office/powerpoint/2010/main" val="4897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think-cell Slide" r:id="rId7" imgW="352" imgH="355" progId="TCLayout.ActiveDocument.1">
                  <p:embed/>
                </p:oleObj>
              </mc:Choice>
              <mc:Fallback>
                <p:oleObj name="think-cell Slide" r:id="rId7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1143001" y="1"/>
            <a:ext cx="158751" cy="158751"/>
          </a:xfrm>
          <a:prstGeom prst="rect">
            <a:avLst/>
          </a:prstGeom>
          <a:solidFill>
            <a:srgbClr val="1F2C5F"/>
          </a:solidFill>
          <a:ln w="9525" cap="rnd" cmpd="sng" algn="ctr">
            <a:solidFill>
              <a:srgbClr val="1F2C5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733" b="1" dirty="0" err="1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4714" y="356812"/>
            <a:ext cx="11178863" cy="664633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733" b="1" cap="none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We have work underway to improve the system</a:t>
            </a:r>
            <a:endParaRPr lang="en-US" sz="3733" b="1" cap="none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1143000" y="-317500"/>
            <a:ext cx="1270000" cy="254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2C5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1F2C5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>
              <a:defRPr/>
            </a:pPr>
            <a:r>
              <a:rPr lang="en-US" sz="1200" b="1">
                <a:solidFill>
                  <a:srgbClr val="C02A26"/>
                </a:solidFill>
                <a:latin typeface="Arial" panose="020B0604020202020204" pitchFamily="34" charset="0"/>
              </a:rPr>
              <a:t>6 KB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028" y="1441757"/>
            <a:ext cx="109664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Supporting schools with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NDIS roll out</a:t>
            </a:r>
            <a:endParaRPr lang="en-US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Strengthening </a:t>
            </a:r>
            <a:r>
              <a:rPr lang="en-US" sz="2600" dirty="0" err="1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personalised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learning and support through the NCCD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Review of access request process for specialist supports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All 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state-wide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professional learning disability-related courses meet 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new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standard – now further review to 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identify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additional options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Curriculum review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Staffing methodology review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Behaviour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strategy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(for all students)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Strengthened </a:t>
            </a:r>
            <a:r>
              <a:rPr lang="en-US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support for complex </a:t>
            </a: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Innovative future learning spaces</a:t>
            </a:r>
            <a:endParaRPr lang="en-US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22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e4pContent1"/>
          <p:cNvSpPr txBox="1"/>
          <p:nvPr/>
        </p:nvSpPr>
        <p:spPr>
          <a:xfrm>
            <a:off x="1159013" y="1700365"/>
            <a:ext cx="10496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defRPr>
            </a:lvl1pPr>
          </a:lstStyle>
          <a:p>
            <a:endParaRPr lang="en-AU" dirty="0"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Build outcomes measures (priority: learning assessments</a:t>
            </a: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)</a:t>
            </a:r>
            <a:endParaRPr lang="en-AU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Improve parent </a:t>
            </a: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navigation</a:t>
            </a:r>
            <a:endParaRPr lang="en-AU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Develop </a:t>
            </a: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departmental accessibility checklist (policy</a:t>
            </a: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, transitions, assets, assessments etc</a:t>
            </a: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.)</a:t>
            </a:r>
            <a:endParaRPr lang="en-AU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Support flexible approaches to using </a:t>
            </a: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resources</a:t>
            </a:r>
            <a:endParaRPr lang="en-AU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Help schools disseminate best-practice</a:t>
            </a:r>
            <a:endParaRPr lang="en-AU" sz="26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  <a:sym typeface="Gotham Bold" pitchFamily="2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Gotham Bold" pitchFamily="2" charset="0"/>
              </a:rPr>
              <a:t>Policy and support for new builds and major upgrades – to be more inclusive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1650" y="198466"/>
            <a:ext cx="3704405" cy="7293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ap="rnd">
            <a:noFill/>
            <a:prstDash val="solid"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srgbClr val="122642"/>
                </a:solidFill>
                <a:latin typeface="Montserrat"/>
                <a:ea typeface="MS PGothic" charset="0"/>
              </a:rPr>
              <a:t>DISCUSSION DRAFT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0880" y="927819"/>
            <a:ext cx="1104053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36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priorities include</a:t>
            </a:r>
            <a:endParaRPr lang="en-US" sz="3600" b="1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371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9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6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19096" y="3282487"/>
            <a:ext cx="11026533" cy="424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739415" y="2789192"/>
            <a:ext cx="11026533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Disability strategy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AU" b="1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Reducing the administrative burden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AU" b="1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409931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4591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40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30" y="580507"/>
            <a:ext cx="10895738" cy="507797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Consolidated</a:t>
            </a:r>
            <a:r>
              <a:rPr lang="en-AU" dirty="0"/>
              <a:t> </a:t>
            </a:r>
            <a:r>
              <a:rPr lang="en-AU" sz="40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Schools</a:t>
            </a:r>
            <a:r>
              <a:rPr lang="en-AU" dirty="0"/>
              <a:t> </a:t>
            </a:r>
            <a:r>
              <a:rPr lang="en-AU" sz="40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Schedule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AU" dirty="0"/>
              <a:t>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4934" y="2358960"/>
            <a:ext cx="2693144" cy="2697587"/>
            <a:chOff x="416795" y="1815144"/>
            <a:chExt cx="4945170" cy="50344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2707" y="1815144"/>
              <a:ext cx="2879258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55735" y="2192461"/>
              <a:ext cx="2676529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3796" y="2577284"/>
              <a:ext cx="2713307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91858" y="2950631"/>
              <a:ext cx="2694818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1168" y="3326923"/>
              <a:ext cx="2671089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2507" y="3765416"/>
              <a:ext cx="2675564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8708" y="4141708"/>
              <a:ext cx="2702089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6795" y="4509587"/>
              <a:ext cx="2690327" cy="234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071090" y="2358960"/>
            <a:ext cx="3197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Separated by terms;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Ordered by type of school and week of roll-out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Separating out professional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Required vs. optional highlighted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Key contacts &amp;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Time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835030" y="1455254"/>
            <a:ext cx="309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1804" y="1447380"/>
            <a:ext cx="309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Version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9414" y="1447380"/>
            <a:ext cx="309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Version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3478" y="4657801"/>
            <a:ext cx="265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Printable on 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Just 3 mandatory (those in body of email)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Separated into clearer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8976781" y="1413180"/>
            <a:ext cx="309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You should see..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5977" y="2345625"/>
            <a:ext cx="30860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Clearer writing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Improved categorisation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Time </a:t>
            </a: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required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Key BAU activities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Better coordination </a:t>
            </a:r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Process, Owners, Supporting technology</a:t>
            </a:r>
          </a:p>
          <a:p>
            <a:endParaRPr lang="en-AU" b="1" dirty="0" smtClean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r>
              <a:rPr lang="en-AU" b="1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Upcoming</a:t>
            </a: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Including NESA/other commitments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Mandatory link closely to key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7763028" y="3361756"/>
            <a:ext cx="2158211" cy="26929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5123" y="2295103"/>
            <a:ext cx="2320030" cy="22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801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AU" sz="2800" b="1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10" y="575776"/>
            <a:ext cx="11900290" cy="628236"/>
          </a:xfrm>
        </p:spPr>
        <p:txBody>
          <a:bodyPr>
            <a:noAutofit/>
          </a:bodyPr>
          <a:lstStyle/>
          <a:p>
            <a:pPr defTabSz="1219170" fontAlgn="base">
              <a:spcAft>
                <a:spcPct val="0"/>
              </a:spcAft>
            </a:pPr>
            <a:r>
              <a:rPr lang="en-AU" sz="28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PPA identified 13 change-free weeks and SPC 18 change-free weeks</a:t>
            </a:r>
          </a:p>
        </p:txBody>
      </p:sp>
      <p:sp>
        <p:nvSpPr>
          <p:cNvPr id="178" name="Rectangle 177"/>
          <p:cNvSpPr>
            <a:spLocks/>
          </p:cNvSpPr>
          <p:nvPr/>
        </p:nvSpPr>
        <p:spPr>
          <a:xfrm>
            <a:off x="464234" y="1400227"/>
            <a:ext cx="11183815" cy="5388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1848471" y="202410"/>
            <a:ext cx="2723621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Preferred c</a:t>
            </a:r>
            <a:r>
              <a:rPr kumimoji="0" lang="en-A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hange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-free weeks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513698" y="2326205"/>
            <a:ext cx="850868" cy="101329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Term 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30" name="Rectangle 129"/>
          <p:cNvSpPr>
            <a:spLocks/>
          </p:cNvSpPr>
          <p:nvPr/>
        </p:nvSpPr>
        <p:spPr>
          <a:xfrm>
            <a:off x="513698" y="3432846"/>
            <a:ext cx="850868" cy="101329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Term 2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42" name="Rectangle 141"/>
          <p:cNvSpPr>
            <a:spLocks/>
          </p:cNvSpPr>
          <p:nvPr/>
        </p:nvSpPr>
        <p:spPr>
          <a:xfrm>
            <a:off x="513698" y="4539485"/>
            <a:ext cx="850868" cy="101329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Term 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66" name="Rectangle 165"/>
          <p:cNvSpPr>
            <a:spLocks/>
          </p:cNvSpPr>
          <p:nvPr/>
        </p:nvSpPr>
        <p:spPr>
          <a:xfrm>
            <a:off x="513698" y="5646126"/>
            <a:ext cx="850868" cy="101329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Term 4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87" name="TextBox 186"/>
          <p:cNvSpPr txBox="1">
            <a:spLocks/>
          </p:cNvSpPr>
          <p:nvPr/>
        </p:nvSpPr>
        <p:spPr>
          <a:xfrm>
            <a:off x="5071005" y="205934"/>
            <a:ext cx="3068345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Would like to be change-free weeks (flexible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)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88" name="Rectangle 187"/>
          <p:cNvSpPr>
            <a:spLocks/>
          </p:cNvSpPr>
          <p:nvPr/>
        </p:nvSpPr>
        <p:spPr>
          <a:xfrm>
            <a:off x="4670627" y="169804"/>
            <a:ext cx="310126" cy="26718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89" name="TextBox 188"/>
          <p:cNvSpPr txBox="1">
            <a:spLocks/>
          </p:cNvSpPr>
          <p:nvPr/>
        </p:nvSpPr>
        <p:spPr>
          <a:xfrm>
            <a:off x="4707469" y="221422"/>
            <a:ext cx="236441" cy="1846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TextBox 189"/>
          <p:cNvSpPr txBox="1">
            <a:spLocks/>
          </p:cNvSpPr>
          <p:nvPr/>
        </p:nvSpPr>
        <p:spPr>
          <a:xfrm>
            <a:off x="9205098" y="202410"/>
            <a:ext cx="2596236" cy="1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Potential change roll-out weeks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/>
          </p:cNvSpPr>
          <p:nvPr/>
        </p:nvSpPr>
        <p:spPr>
          <a:xfrm>
            <a:off x="8804720" y="150791"/>
            <a:ext cx="310126" cy="2671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92" name="TextBox 191"/>
          <p:cNvSpPr txBox="1">
            <a:spLocks/>
          </p:cNvSpPr>
          <p:nvPr/>
        </p:nvSpPr>
        <p:spPr>
          <a:xfrm>
            <a:off x="8841562" y="202410"/>
            <a:ext cx="236441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>
            <a:spLocks/>
          </p:cNvSpPr>
          <p:nvPr/>
        </p:nvSpPr>
        <p:spPr>
          <a:xfrm>
            <a:off x="1442343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1944575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3" name="TextBox 72"/>
          <p:cNvSpPr txBox="1">
            <a:spLocks/>
          </p:cNvSpPr>
          <p:nvPr/>
        </p:nvSpPr>
        <p:spPr>
          <a:xfrm>
            <a:off x="2446808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3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8" name="TextBox 97"/>
          <p:cNvSpPr txBox="1">
            <a:spLocks/>
          </p:cNvSpPr>
          <p:nvPr/>
        </p:nvSpPr>
        <p:spPr>
          <a:xfrm>
            <a:off x="2949040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4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2" name="TextBox 101"/>
          <p:cNvSpPr txBox="1">
            <a:spLocks/>
          </p:cNvSpPr>
          <p:nvPr/>
        </p:nvSpPr>
        <p:spPr>
          <a:xfrm>
            <a:off x="3451272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5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0" name="TextBox 109"/>
          <p:cNvSpPr txBox="1">
            <a:spLocks/>
          </p:cNvSpPr>
          <p:nvPr/>
        </p:nvSpPr>
        <p:spPr>
          <a:xfrm>
            <a:off x="3953505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6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4" name="TextBox 113"/>
          <p:cNvSpPr txBox="1">
            <a:spLocks/>
          </p:cNvSpPr>
          <p:nvPr/>
        </p:nvSpPr>
        <p:spPr>
          <a:xfrm>
            <a:off x="4455737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7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8" name="TextBox 117"/>
          <p:cNvSpPr txBox="1">
            <a:spLocks/>
          </p:cNvSpPr>
          <p:nvPr/>
        </p:nvSpPr>
        <p:spPr>
          <a:xfrm>
            <a:off x="4957970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8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2" name="TextBox 121"/>
          <p:cNvSpPr txBox="1">
            <a:spLocks/>
          </p:cNvSpPr>
          <p:nvPr/>
        </p:nvSpPr>
        <p:spPr>
          <a:xfrm>
            <a:off x="5460203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9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6" name="TextBox 125"/>
          <p:cNvSpPr txBox="1">
            <a:spLocks/>
          </p:cNvSpPr>
          <p:nvPr/>
        </p:nvSpPr>
        <p:spPr>
          <a:xfrm>
            <a:off x="5962433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10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144234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>
            <a:spLocks/>
          </p:cNvSpPr>
          <p:nvPr/>
        </p:nvSpPr>
        <p:spPr>
          <a:xfrm>
            <a:off x="1442343" y="2326205"/>
            <a:ext cx="2434696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31" name="TextBox 130"/>
          <p:cNvSpPr txBox="1">
            <a:spLocks/>
          </p:cNvSpPr>
          <p:nvPr/>
        </p:nvSpPr>
        <p:spPr>
          <a:xfrm>
            <a:off x="1442343" y="3432846"/>
            <a:ext cx="920672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1944575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446808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>
            <a:spLocks/>
          </p:cNvSpPr>
          <p:nvPr/>
        </p:nvSpPr>
        <p:spPr>
          <a:xfrm>
            <a:off x="2446808" y="343284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NAPLAN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45" name="TextBox 144"/>
          <p:cNvSpPr txBox="1">
            <a:spLocks/>
          </p:cNvSpPr>
          <p:nvPr/>
        </p:nvSpPr>
        <p:spPr>
          <a:xfrm>
            <a:off x="2446808" y="4539485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Edu 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69" name="TextBox 168"/>
          <p:cNvSpPr txBox="1">
            <a:spLocks/>
          </p:cNvSpPr>
          <p:nvPr/>
        </p:nvSpPr>
        <p:spPr>
          <a:xfrm>
            <a:off x="2446808" y="564612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PPA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conf.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2949040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>
            <a:spLocks/>
          </p:cNvSpPr>
          <p:nvPr/>
        </p:nvSpPr>
        <p:spPr>
          <a:xfrm>
            <a:off x="2949041" y="3432846"/>
            <a:ext cx="418770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NAPLAN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2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345127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>
            <a:off x="3953505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/>
          </p:cNvSpPr>
          <p:nvPr/>
        </p:nvSpPr>
        <p:spPr>
          <a:xfrm>
            <a:off x="3967828" y="2326205"/>
            <a:ext cx="404448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wks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72" name="TextBox 171"/>
          <p:cNvSpPr txBox="1">
            <a:spLocks/>
          </p:cNvSpPr>
          <p:nvPr/>
        </p:nvSpPr>
        <p:spPr>
          <a:xfrm>
            <a:off x="3953506" y="5646126"/>
            <a:ext cx="2434696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15" name="Straight Connector 114"/>
          <p:cNvCxnSpPr>
            <a:cxnSpLocks/>
          </p:cNvCxnSpPr>
          <p:nvPr/>
        </p:nvCxnSpPr>
        <p:spPr>
          <a:xfrm>
            <a:off x="4455738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>
            <a:spLocks/>
          </p:cNvSpPr>
          <p:nvPr/>
        </p:nvSpPr>
        <p:spPr>
          <a:xfrm>
            <a:off x="4455737" y="2326205"/>
            <a:ext cx="1430231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957970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/>
          </p:cNvCxnSpPr>
          <p:nvPr/>
        </p:nvCxnSpPr>
        <p:spPr>
          <a:xfrm>
            <a:off x="546020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/>
          </p:cNvCxnSpPr>
          <p:nvPr/>
        </p:nvCxnSpPr>
        <p:spPr>
          <a:xfrm>
            <a:off x="596243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>
            <a:spLocks/>
          </p:cNvSpPr>
          <p:nvPr/>
        </p:nvSpPr>
        <p:spPr>
          <a:xfrm>
            <a:off x="5962434" y="2326205"/>
            <a:ext cx="418770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k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40" name="TextBox 139"/>
          <p:cNvSpPr txBox="1">
            <a:spLocks/>
          </p:cNvSpPr>
          <p:nvPr/>
        </p:nvSpPr>
        <p:spPr>
          <a:xfrm>
            <a:off x="5962434" y="3432846"/>
            <a:ext cx="418770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52" name="TextBox 151"/>
          <p:cNvSpPr txBox="1">
            <a:spLocks/>
          </p:cNvSpPr>
          <p:nvPr/>
        </p:nvSpPr>
        <p:spPr>
          <a:xfrm>
            <a:off x="5962434" y="4539485"/>
            <a:ext cx="418770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6573491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7075723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7" name="TextBox 86"/>
          <p:cNvSpPr txBox="1">
            <a:spLocks/>
          </p:cNvSpPr>
          <p:nvPr/>
        </p:nvSpPr>
        <p:spPr>
          <a:xfrm>
            <a:off x="7577956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3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8" name="TextBox 87"/>
          <p:cNvSpPr txBox="1">
            <a:spLocks/>
          </p:cNvSpPr>
          <p:nvPr/>
        </p:nvSpPr>
        <p:spPr>
          <a:xfrm>
            <a:off x="8080188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4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9" name="TextBox 88"/>
          <p:cNvSpPr txBox="1">
            <a:spLocks/>
          </p:cNvSpPr>
          <p:nvPr/>
        </p:nvSpPr>
        <p:spPr>
          <a:xfrm>
            <a:off x="8582420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5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0" name="TextBox 89"/>
          <p:cNvSpPr txBox="1">
            <a:spLocks/>
          </p:cNvSpPr>
          <p:nvPr/>
        </p:nvSpPr>
        <p:spPr>
          <a:xfrm>
            <a:off x="9084653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6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3" name="TextBox 92"/>
          <p:cNvSpPr txBox="1">
            <a:spLocks/>
          </p:cNvSpPr>
          <p:nvPr/>
        </p:nvSpPr>
        <p:spPr>
          <a:xfrm>
            <a:off x="9586885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7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4" name="TextBox 93"/>
          <p:cNvSpPr txBox="1">
            <a:spLocks/>
          </p:cNvSpPr>
          <p:nvPr/>
        </p:nvSpPr>
        <p:spPr>
          <a:xfrm>
            <a:off x="10089118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8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5" name="TextBox 94"/>
          <p:cNvSpPr txBox="1">
            <a:spLocks/>
          </p:cNvSpPr>
          <p:nvPr/>
        </p:nvSpPr>
        <p:spPr>
          <a:xfrm>
            <a:off x="10591351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9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1" name="TextBox 100"/>
          <p:cNvSpPr txBox="1">
            <a:spLocks/>
          </p:cNvSpPr>
          <p:nvPr/>
        </p:nvSpPr>
        <p:spPr>
          <a:xfrm>
            <a:off x="11093581" y="2056353"/>
            <a:ext cx="418771" cy="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10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6573491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>
            <a:spLocks/>
          </p:cNvSpPr>
          <p:nvPr/>
        </p:nvSpPr>
        <p:spPr>
          <a:xfrm>
            <a:off x="6573490" y="2326205"/>
            <a:ext cx="1925467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4-6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07" name="TextBox 106"/>
          <p:cNvSpPr txBox="1">
            <a:spLocks/>
          </p:cNvSpPr>
          <p:nvPr/>
        </p:nvSpPr>
        <p:spPr>
          <a:xfrm>
            <a:off x="6573491" y="343284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</a:t>
            </a:r>
            <a:endParaRPr kumimoji="0" lang="en-AU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</a:p>
        </p:txBody>
      </p:sp>
      <p:sp>
        <p:nvSpPr>
          <p:cNvPr id="108" name="TextBox 107"/>
          <p:cNvSpPr txBox="1">
            <a:spLocks/>
          </p:cNvSpPr>
          <p:nvPr/>
        </p:nvSpPr>
        <p:spPr>
          <a:xfrm>
            <a:off x="6573491" y="4539485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  <a:r>
              <a:rPr kumimoji="0" lang="en-AU" sz="900" b="1" i="0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</a:p>
        </p:txBody>
      </p:sp>
      <p:sp>
        <p:nvSpPr>
          <p:cNvPr id="109" name="TextBox 108"/>
          <p:cNvSpPr txBox="1">
            <a:spLocks/>
          </p:cNvSpPr>
          <p:nvPr/>
        </p:nvSpPr>
        <p:spPr>
          <a:xfrm>
            <a:off x="6573491" y="564612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</a:t>
            </a:r>
            <a:endParaRPr kumimoji="0" lang="en-AU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</a:p>
        </p:txBody>
      </p: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707572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/>
          </p:cNvSpPr>
          <p:nvPr/>
        </p:nvSpPr>
        <p:spPr>
          <a:xfrm>
            <a:off x="7075724" y="3432846"/>
            <a:ext cx="418770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xxx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25" name="TextBox 124"/>
          <p:cNvSpPr txBox="1">
            <a:spLocks/>
          </p:cNvSpPr>
          <p:nvPr/>
        </p:nvSpPr>
        <p:spPr>
          <a:xfrm>
            <a:off x="7075724" y="4539485"/>
            <a:ext cx="418770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xxx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41" name="Straight Connector 140"/>
          <p:cNvCxnSpPr>
            <a:cxnSpLocks/>
          </p:cNvCxnSpPr>
          <p:nvPr/>
        </p:nvCxnSpPr>
        <p:spPr>
          <a:xfrm>
            <a:off x="7577956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/>
          </p:cNvSpPr>
          <p:nvPr/>
        </p:nvSpPr>
        <p:spPr>
          <a:xfrm>
            <a:off x="7577956" y="343284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NAPLAN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55" name="TextBox 154"/>
          <p:cNvSpPr txBox="1">
            <a:spLocks/>
          </p:cNvSpPr>
          <p:nvPr/>
        </p:nvSpPr>
        <p:spPr>
          <a:xfrm>
            <a:off x="7577956" y="4539485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Edu </a:t>
            </a:r>
            <a:r>
              <a:rPr kumimoji="0" lang="en-AU" sz="900" b="1" i="0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endParaRPr kumimoji="0" lang="en-AU" sz="900" b="1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57" name="Straight Connector 156"/>
          <p:cNvCxnSpPr>
            <a:cxnSpLocks/>
          </p:cNvCxnSpPr>
          <p:nvPr/>
        </p:nvCxnSpPr>
        <p:spPr>
          <a:xfrm>
            <a:off x="8080188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>
            <a:spLocks/>
          </p:cNvSpPr>
          <p:nvPr/>
        </p:nvSpPr>
        <p:spPr>
          <a:xfrm>
            <a:off x="8080189" y="3432846"/>
            <a:ext cx="418770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NAPLAN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2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60" name="TextBox 159"/>
          <p:cNvSpPr txBox="1">
            <a:spLocks/>
          </p:cNvSpPr>
          <p:nvPr/>
        </p:nvSpPr>
        <p:spPr>
          <a:xfrm>
            <a:off x="8080188" y="4539485"/>
            <a:ext cx="1925467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xxx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62" name="Straight Connector 161"/>
          <p:cNvCxnSpPr>
            <a:cxnSpLocks/>
          </p:cNvCxnSpPr>
          <p:nvPr/>
        </p:nvCxnSpPr>
        <p:spPr>
          <a:xfrm>
            <a:off x="8582421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>
            <a:spLocks/>
          </p:cNvSpPr>
          <p:nvPr/>
        </p:nvSpPr>
        <p:spPr>
          <a:xfrm>
            <a:off x="8582421" y="2326205"/>
            <a:ext cx="897282" cy="101329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First </a:t>
            </a:r>
            <a:endParaRPr kumimoji="0" lang="en-AU" sz="9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4-6 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wks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179" name="Straight Connector 178"/>
          <p:cNvCxnSpPr>
            <a:cxnSpLocks/>
          </p:cNvCxnSpPr>
          <p:nvPr/>
        </p:nvCxnSpPr>
        <p:spPr>
          <a:xfrm>
            <a:off x="9084653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cxnSpLocks/>
          </p:cNvCxnSpPr>
          <p:nvPr/>
        </p:nvCxnSpPr>
        <p:spPr>
          <a:xfrm>
            <a:off x="9586886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cxnSpLocks/>
          </p:cNvCxnSpPr>
          <p:nvPr/>
        </p:nvCxnSpPr>
        <p:spPr>
          <a:xfrm>
            <a:off x="10089118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>
            <a:spLocks/>
          </p:cNvSpPr>
          <p:nvPr/>
        </p:nvSpPr>
        <p:spPr>
          <a:xfrm>
            <a:off x="10089119" y="343284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SPC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conf.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98" name="TextBox 197"/>
          <p:cNvSpPr txBox="1">
            <a:spLocks/>
          </p:cNvSpPr>
          <p:nvPr/>
        </p:nvSpPr>
        <p:spPr>
          <a:xfrm>
            <a:off x="10089118" y="4539485"/>
            <a:ext cx="1423233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Yr 12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leaving</a:t>
            </a:r>
          </a:p>
        </p:txBody>
      </p:sp>
      <p:cxnSp>
        <p:nvCxnSpPr>
          <p:cNvPr id="200" name="Straight Connector 199"/>
          <p:cNvCxnSpPr>
            <a:cxnSpLocks/>
          </p:cNvCxnSpPr>
          <p:nvPr/>
        </p:nvCxnSpPr>
        <p:spPr>
          <a:xfrm>
            <a:off x="10591351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>
            <a:spLocks/>
          </p:cNvSpPr>
          <p:nvPr/>
        </p:nvSpPr>
        <p:spPr>
          <a:xfrm>
            <a:off x="10591351" y="3432846"/>
            <a:ext cx="418770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xxx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205" name="Straight Connector 204"/>
          <p:cNvCxnSpPr>
            <a:cxnSpLocks/>
          </p:cNvCxnSpPr>
          <p:nvPr/>
        </p:nvCxnSpPr>
        <p:spPr>
          <a:xfrm>
            <a:off x="11093581" y="2235028"/>
            <a:ext cx="418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>
            <a:spLocks/>
          </p:cNvSpPr>
          <p:nvPr/>
        </p:nvSpPr>
        <p:spPr>
          <a:xfrm>
            <a:off x="11093582" y="2326205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07" name="TextBox 206"/>
          <p:cNvSpPr txBox="1">
            <a:spLocks/>
          </p:cNvSpPr>
          <p:nvPr/>
        </p:nvSpPr>
        <p:spPr>
          <a:xfrm>
            <a:off x="11093582" y="3432846"/>
            <a:ext cx="418770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A6A6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wk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of term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cxnSp>
        <p:nvCxnSpPr>
          <p:cNvPr id="210" name="Straight Connector 209"/>
          <p:cNvCxnSpPr>
            <a:cxnSpLocks/>
          </p:cNvCxnSpPr>
          <p:nvPr/>
        </p:nvCxnSpPr>
        <p:spPr>
          <a:xfrm flipH="1">
            <a:off x="6471993" y="1400227"/>
            <a:ext cx="17707" cy="53495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210"/>
          <p:cNvSpPr>
            <a:spLocks/>
          </p:cNvSpPr>
          <p:nvPr/>
        </p:nvSpPr>
        <p:spPr>
          <a:xfrm>
            <a:off x="1442342" y="1450746"/>
            <a:ext cx="4946187" cy="35055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PPA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12" name="Rectangle 211"/>
          <p:cNvSpPr>
            <a:spLocks/>
          </p:cNvSpPr>
          <p:nvPr/>
        </p:nvSpPr>
        <p:spPr>
          <a:xfrm>
            <a:off x="6573491" y="1450746"/>
            <a:ext cx="4946187" cy="350552"/>
          </a:xfrm>
          <a:prstGeom prst="rect">
            <a:avLst/>
          </a:prstGeom>
          <a:solidFill>
            <a:srgbClr val="4259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068" tIns="158948" rIns="230068" bIns="158948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SPC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15" name="Rectangle 214"/>
          <p:cNvSpPr>
            <a:spLocks/>
          </p:cNvSpPr>
          <p:nvPr/>
        </p:nvSpPr>
        <p:spPr>
          <a:xfrm>
            <a:off x="1439810" y="169804"/>
            <a:ext cx="310126" cy="2671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1" name="Rectangle 80"/>
          <p:cNvSpPr>
            <a:spLocks/>
          </p:cNvSpPr>
          <p:nvPr/>
        </p:nvSpPr>
        <p:spPr>
          <a:xfrm>
            <a:off x="2701584" y="1812996"/>
            <a:ext cx="418770" cy="200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13" name="Rectangle 212"/>
          <p:cNvSpPr>
            <a:spLocks/>
          </p:cNvSpPr>
          <p:nvPr/>
        </p:nvSpPr>
        <p:spPr>
          <a:xfrm>
            <a:off x="3706050" y="1812996"/>
            <a:ext cx="418770" cy="2007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14" name="Rectangle 213"/>
          <p:cNvSpPr>
            <a:spLocks/>
          </p:cNvSpPr>
          <p:nvPr/>
        </p:nvSpPr>
        <p:spPr>
          <a:xfrm>
            <a:off x="4710516" y="1812996"/>
            <a:ext cx="418770" cy="2007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16" name="TextBox 215"/>
          <p:cNvSpPr txBox="1">
            <a:spLocks/>
          </p:cNvSpPr>
          <p:nvPr/>
        </p:nvSpPr>
        <p:spPr>
          <a:xfrm>
            <a:off x="4801679" y="1839411"/>
            <a:ext cx="236441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/>
          <p:cNvSpPr txBox="1">
            <a:spLocks/>
          </p:cNvSpPr>
          <p:nvPr/>
        </p:nvSpPr>
        <p:spPr>
          <a:xfrm>
            <a:off x="2779355" y="1839411"/>
            <a:ext cx="236441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13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TextBox 217"/>
          <p:cNvSpPr txBox="1">
            <a:spLocks/>
          </p:cNvSpPr>
          <p:nvPr/>
        </p:nvSpPr>
        <p:spPr>
          <a:xfrm>
            <a:off x="3790517" y="1839411"/>
            <a:ext cx="236441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 218"/>
          <p:cNvSpPr>
            <a:spLocks/>
          </p:cNvSpPr>
          <p:nvPr/>
        </p:nvSpPr>
        <p:spPr>
          <a:xfrm>
            <a:off x="7832734" y="1812996"/>
            <a:ext cx="418770" cy="2007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0" name="Rectangle 219"/>
          <p:cNvSpPr>
            <a:spLocks/>
          </p:cNvSpPr>
          <p:nvPr/>
        </p:nvSpPr>
        <p:spPr>
          <a:xfrm>
            <a:off x="8837200" y="1812996"/>
            <a:ext cx="418770" cy="2007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1" name="Rectangle 220"/>
          <p:cNvSpPr>
            <a:spLocks/>
          </p:cNvSpPr>
          <p:nvPr/>
        </p:nvSpPr>
        <p:spPr>
          <a:xfrm>
            <a:off x="9841666" y="1812996"/>
            <a:ext cx="418770" cy="2007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084" tIns="150964" rIns="222084" bIns="150964" numCol="1" spcCol="1270" anchor="ctr" anchorCtr="0">
            <a:noAutofit/>
          </a:bodyPr>
          <a:lstStyle/>
          <a:p>
            <a:pPr marL="0" marR="0" lvl="0" indent="0" algn="ctr" defTabSz="16594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2" name="TextBox 221"/>
          <p:cNvSpPr txBox="1">
            <a:spLocks/>
          </p:cNvSpPr>
          <p:nvPr/>
        </p:nvSpPr>
        <p:spPr>
          <a:xfrm>
            <a:off x="9932829" y="1839411"/>
            <a:ext cx="236441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TextBox 222"/>
          <p:cNvSpPr txBox="1">
            <a:spLocks/>
          </p:cNvSpPr>
          <p:nvPr/>
        </p:nvSpPr>
        <p:spPr>
          <a:xfrm>
            <a:off x="7910505" y="1839411"/>
            <a:ext cx="236441" cy="36933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/>
          <p:cNvSpPr txBox="1">
            <a:spLocks/>
          </p:cNvSpPr>
          <p:nvPr/>
        </p:nvSpPr>
        <p:spPr>
          <a:xfrm>
            <a:off x="8921667" y="1839411"/>
            <a:ext cx="236441" cy="18466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TextBox 224"/>
          <p:cNvSpPr txBox="1">
            <a:spLocks/>
          </p:cNvSpPr>
          <p:nvPr/>
        </p:nvSpPr>
        <p:spPr>
          <a:xfrm>
            <a:off x="3476991" y="3432844"/>
            <a:ext cx="2408977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6" name="TextBox 225"/>
          <p:cNvSpPr txBox="1">
            <a:spLocks/>
          </p:cNvSpPr>
          <p:nvPr/>
        </p:nvSpPr>
        <p:spPr>
          <a:xfrm>
            <a:off x="2951764" y="4537312"/>
            <a:ext cx="2919881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7" name="TextBox 226"/>
          <p:cNvSpPr txBox="1">
            <a:spLocks/>
          </p:cNvSpPr>
          <p:nvPr/>
        </p:nvSpPr>
        <p:spPr>
          <a:xfrm>
            <a:off x="1438846" y="4537312"/>
            <a:ext cx="920672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8" name="TextBox 227"/>
          <p:cNvSpPr txBox="1">
            <a:spLocks/>
          </p:cNvSpPr>
          <p:nvPr/>
        </p:nvSpPr>
        <p:spPr>
          <a:xfrm>
            <a:off x="1438846" y="5641778"/>
            <a:ext cx="920672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29" name="TextBox 228"/>
          <p:cNvSpPr txBox="1">
            <a:spLocks/>
          </p:cNvSpPr>
          <p:nvPr/>
        </p:nvSpPr>
        <p:spPr>
          <a:xfrm>
            <a:off x="2914471" y="5641778"/>
            <a:ext cx="920672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>
                <a:solidFill>
                  <a:schemeClr val="bg1"/>
                </a:solidFill>
                <a:latin typeface="Montserrat Ligh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30" name="TextBox 229"/>
          <p:cNvSpPr txBox="1">
            <a:spLocks/>
          </p:cNvSpPr>
          <p:nvPr/>
        </p:nvSpPr>
        <p:spPr>
          <a:xfrm>
            <a:off x="10096114" y="5641778"/>
            <a:ext cx="1416238" cy="10132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4259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Last 3 weeks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31" name="TextBox 230"/>
          <p:cNvSpPr txBox="1">
            <a:spLocks/>
          </p:cNvSpPr>
          <p:nvPr/>
        </p:nvSpPr>
        <p:spPr>
          <a:xfrm>
            <a:off x="9548097" y="2318388"/>
            <a:ext cx="1430231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32" name="TextBox 231"/>
          <p:cNvSpPr txBox="1">
            <a:spLocks/>
          </p:cNvSpPr>
          <p:nvPr/>
        </p:nvSpPr>
        <p:spPr>
          <a:xfrm>
            <a:off x="8589417" y="3412821"/>
            <a:ext cx="1430231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233" name="TextBox 232"/>
          <p:cNvSpPr txBox="1">
            <a:spLocks/>
          </p:cNvSpPr>
          <p:nvPr/>
        </p:nvSpPr>
        <p:spPr>
          <a:xfrm>
            <a:off x="7073172" y="5656963"/>
            <a:ext cx="2919881" cy="1013292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311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AU" sz="3600" b="1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356659"/>
            <a:ext cx="10434198" cy="946116"/>
          </a:xfrm>
        </p:spPr>
        <p:txBody>
          <a:bodyPr>
            <a:noAutofit/>
          </a:bodyPr>
          <a:lstStyle/>
          <a:p>
            <a:pPr defTabSz="1219170" fontAlgn="base">
              <a:spcAft>
                <a:spcPct val="0"/>
              </a:spcAft>
            </a:pPr>
            <a:r>
              <a:rPr lang="en-AU" sz="36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Other feedback from SPC &amp; PPA discussions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07995" y="1657319"/>
            <a:ext cx="5422529" cy="4651435"/>
            <a:chOff x="534552" y="1657319"/>
            <a:chExt cx="5422529" cy="4651435"/>
          </a:xfrm>
        </p:grpSpPr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534553" y="1657319"/>
              <a:ext cx="5422528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endPara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93" name="TextBox 192"/>
            <p:cNvSpPr txBox="1">
              <a:spLocks/>
            </p:cNvSpPr>
            <p:nvPr/>
          </p:nvSpPr>
          <p:spPr>
            <a:xfrm>
              <a:off x="534552" y="2383299"/>
              <a:ext cx="5071921" cy="392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/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dirty="0">
                  <a:solidFill>
                    <a:srgbClr val="1F2C5F"/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Teaching vs. non-teaching principals is important to consider</a:t>
              </a:r>
            </a:p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dirty="0">
                  <a:solidFill>
                    <a:srgbClr val="1F2C5F"/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Primary vs Secondary have slightly different calendars</a:t>
              </a:r>
            </a:p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dirty="0">
                  <a:solidFill>
                    <a:srgbClr val="1F2C5F"/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SSPs different needs should be considered </a:t>
              </a:r>
            </a:p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dirty="0">
                  <a:solidFill>
                    <a:srgbClr val="1F2C5F"/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Remember that Western schools start later </a:t>
              </a:r>
            </a:p>
            <a:p>
              <a:pPr marL="285750" marR="0" lvl="0" indent="-285750" fontAlgn="auto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dirty="0">
                  <a:solidFill>
                    <a:srgbClr val="1F2C5F"/>
                  </a:solidFill>
                  <a:latin typeface="Arial" panose="020B0604020202020204" pitchFamily="34" charset="0"/>
                  <a:ea typeface="MS PGothic" charset="0"/>
                  <a:cs typeface="Arial" panose="020B0604020202020204" pitchFamily="34" charset="0"/>
                </a:rPr>
                <a:t>Principals would like to be treated equally, as much as possible </a:t>
              </a: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6541840" y="1657319"/>
            <a:ext cx="4649391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Other comments to note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541840" y="2120840"/>
            <a:ext cx="5297965" cy="39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“The earlier you can give us notice the better, I plan the year in advance and the department disrupts this”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“The most important thing is that the change/ product works, we can actually deal with everything else”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“The time saving is well beyond just my x </a:t>
            </a:r>
            <a:r>
              <a:rPr lang="en-AU" dirty="0" err="1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mins</a:t>
            </a: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as a principal, it really has a flow on effect”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“Mapping the major BAU events and avoiding them is helpful”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50000"/>
              <a:tabLst/>
              <a:defRPr/>
            </a:pPr>
            <a:r>
              <a:rPr lang="en-AU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“Opt-in changes are helpful as schools do plan differently”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123999" y="1657319"/>
            <a:ext cx="10708" cy="465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hevron 40"/>
          <p:cNvSpPr/>
          <p:nvPr/>
        </p:nvSpPr>
        <p:spPr>
          <a:xfrm>
            <a:off x="5946235" y="3567400"/>
            <a:ext cx="441883" cy="8312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95" y="1582057"/>
            <a:ext cx="582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Feedback on differentiation between school </a:t>
            </a:r>
            <a:r>
              <a:rPr lang="en-AU" b="1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types</a:t>
            </a:r>
            <a:endParaRPr lang="en-AU" b="1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3460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AU" sz="36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219170" fontAlgn="base">
              <a:spcAft>
                <a:spcPct val="0"/>
              </a:spcAft>
            </a:pPr>
            <a:r>
              <a:rPr lang="en-AU" sz="36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Key work in progress </a:t>
            </a:r>
            <a:r>
              <a:rPr lang="en-AU" sz="3600" b="1" dirty="0" smtClean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areas (1/2)</a:t>
            </a:r>
            <a:endParaRPr lang="en-AU" sz="3600" b="1" dirty="0">
              <a:solidFill>
                <a:srgbClr val="1F2C5F"/>
              </a:solidFill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508702" y="1722200"/>
            <a:ext cx="1184182" cy="5048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0117" y="3274159"/>
            <a:ext cx="144016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‘Take off the desk’ – key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frustrations</a:t>
            </a:r>
          </a:p>
        </p:txBody>
      </p: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1825625" y="4012039"/>
            <a:ext cx="9730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529126" y="1662241"/>
            <a:ext cx="1195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529126" y="1008076"/>
            <a:ext cx="1195654" cy="646331"/>
          </a:xfrm>
          <a:prstGeom prst="rect">
            <a:avLst/>
          </a:prstGeom>
          <a:noFill/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Potential time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(hrs/yr)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>
            <a:spLocks/>
          </p:cNvSpPr>
          <p:nvPr/>
        </p:nvSpPr>
        <p:spPr>
          <a:xfrm>
            <a:off x="4529126" y="2687467"/>
            <a:ext cx="119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 10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principal +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admin staff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4529126" y="4054606"/>
            <a:ext cx="119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~42,000 across the system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819726" y="1374129"/>
            <a:ext cx="2634467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Areas of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focus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1819727" y="2687467"/>
            <a:ext cx="2634468" cy="12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 Management Process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daily banking process; cancelled receipts &amp; cash refunds (initiated due to principals printing, signing and filing blank reports for 7 years)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19726" y="1662241"/>
            <a:ext cx="2634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/>
          </p:cNvSpPr>
          <p:nvPr/>
        </p:nvSpPr>
        <p:spPr>
          <a:xfrm>
            <a:off x="1833995" y="4054606"/>
            <a:ext cx="262254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A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yPL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frustrations from various stakeholders regarding usability of the system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1833996" y="4917054"/>
            <a:ext cx="2634468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PLAN2/ Learning Progressions –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frustrations re user experience and time requirement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4529126" y="5986697"/>
            <a:ext cx="119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1825625" y="4850782"/>
            <a:ext cx="9730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/>
          </p:cNvSpPr>
          <p:nvPr/>
        </p:nvSpPr>
        <p:spPr>
          <a:xfrm>
            <a:off x="1819727" y="1722199"/>
            <a:ext cx="2634468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Purchasing Cards (Pcard)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–removing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prior approval requirement for P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card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purchases for teachers and admin staff</a:t>
            </a: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4469344" y="1722199"/>
            <a:ext cx="1315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~ 12 per affected school (~800 schools) 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825625" y="2637635"/>
            <a:ext cx="9730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/>
          </p:cNvSpPr>
          <p:nvPr/>
        </p:nvSpPr>
        <p:spPr>
          <a:xfrm>
            <a:off x="1833995" y="5986697"/>
            <a:ext cx="296239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DoE </a:t>
            </a: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Portal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– focus on a more mobile friendly solution and minimising 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change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impact</a:t>
            </a:r>
            <a:endParaRPr lang="en-AU" sz="1400" dirty="0">
              <a:solidFill>
                <a:srgbClr val="1F2C5F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896541" y="1662241"/>
            <a:ext cx="57325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/>
          </p:cNvSpPr>
          <p:nvPr/>
        </p:nvSpPr>
        <p:spPr>
          <a:xfrm>
            <a:off x="5896541" y="2687467"/>
            <a:ext cx="5732572" cy="12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Deciding on best time to roll-out immediate solution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shift cancelled &amp; adjusted fees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‘blank’ report from daily to monthly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AU" sz="1400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kumimoji="0" lang="en-AU" sz="1400" b="1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EBS4 system upgrade complete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reducing time to print and improving</a:t>
            </a:r>
            <a:r>
              <a:rPr kumimoji="0" lang="en-AU" sz="1400" b="0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log in time 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other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 to streamline cash reports and procedures, along with longer term solution to improve PoP 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5896541" y="1384948"/>
            <a:ext cx="649603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5898244" y="4917054"/>
            <a:ext cx="5732572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Ongoing professional</a:t>
            </a:r>
            <a:r>
              <a:rPr kumimoji="0" lang="en-AU" sz="1400" b="1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learning</a:t>
            </a:r>
            <a:r>
              <a:rPr kumimoji="0" lang="en-AU" sz="1400" b="0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progressions 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b="1" baseline="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further</a:t>
            </a: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AU" sz="1400" baseline="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PLAN2 tool and how to make reporting and assessing easier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noProof="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Clarification regarding school requirement to complete –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EAF</a:t>
            </a:r>
            <a:r>
              <a:rPr lang="en-AU" sz="1400" noProof="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5896541" y="4054606"/>
            <a:ext cx="573257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Focusing on system enhancements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kumimoji="0" lang="en-AU" sz="1400" b="0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deliver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usable dashboards, improved course mgmt., enrolment and course creation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Testing design of MyPL dashboard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as first step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5896541" y="1722199"/>
            <a:ext cx="5732572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indent="-180000" defTabSz="1625519">
              <a:buFont typeface="Wingdings" panose="05000000000000000000" pitchFamily="2" charset="2"/>
              <a:buChar char="§"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Minister and change is imminent </a:t>
            </a: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guidelines written and pending implementation subject to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Operation and Performance approval to ensure change is understandable for schools </a:t>
            </a:r>
            <a:endParaRPr lang="en-AU" sz="1400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5898244" y="5986697"/>
            <a:ext cx="5732572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indent="-180000" defTabSz="1625519">
              <a:buFont typeface="Wingdings" panose="05000000000000000000" pitchFamily="2" charset="2"/>
              <a:buChar char="§"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successful user testing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great input from 2 schools, which will change design and highlighted other challenge areas</a:t>
            </a:r>
          </a:p>
          <a:p>
            <a:pPr marL="180000" indent="-180000" defTabSz="1625519">
              <a:buFont typeface="Wingdings" panose="05000000000000000000" pitchFamily="2" charset="2"/>
              <a:buChar char="§"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pilot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several schools to test impact of changes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intention to use feedback for further design changes</a:t>
            </a:r>
            <a:endParaRPr lang="en-AU" sz="1400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4529126" y="4917054"/>
            <a:ext cx="119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TBD</a:t>
            </a: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1825625" y="5939244"/>
            <a:ext cx="9730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9746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6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en-AU" sz="3600" b="1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219170" fontAlgn="base">
              <a:spcAft>
                <a:spcPct val="0"/>
              </a:spcAft>
            </a:pPr>
            <a:r>
              <a:rPr lang="en-AU" sz="3600" b="1" dirty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Key work in progress </a:t>
            </a:r>
            <a:r>
              <a:rPr lang="en-AU" sz="3600" b="1" dirty="0" smtClean="0">
                <a:solidFill>
                  <a:srgbClr val="1F2C5F"/>
                </a:solidFill>
                <a:ea typeface="MS PGothic" charset="0"/>
                <a:cs typeface="Arial" panose="020B0604020202020204" pitchFamily="34" charset="0"/>
              </a:rPr>
              <a:t>areas (2/2)</a:t>
            </a:r>
            <a:endParaRPr lang="en-AU" sz="3600" b="1" dirty="0">
              <a:solidFill>
                <a:srgbClr val="1F2C5F"/>
              </a:solidFill>
              <a:ea typeface="MS PGothic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08702" y="1798148"/>
            <a:ext cx="1184182" cy="4782166"/>
            <a:chOff x="532999" y="3762557"/>
            <a:chExt cx="1270000" cy="762000"/>
          </a:xfrm>
        </p:grpSpPr>
        <p:sp>
          <p:nvSpPr>
            <p:cNvPr id="20" name="Rectangle 19"/>
            <p:cNvSpPr/>
            <p:nvPr/>
          </p:nvSpPr>
          <p:spPr>
            <a:xfrm>
              <a:off x="532999" y="3762557"/>
              <a:ext cx="1270000" cy="76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532999" y="4119037"/>
              <a:ext cx="1270000" cy="490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Prevention</a:t>
              </a:r>
            </a:p>
          </p:txBody>
        </p:sp>
      </p:grp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893318" y="1662241"/>
            <a:ext cx="1189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0243" y="1008076"/>
            <a:ext cx="1125432" cy="646331"/>
          </a:xfrm>
          <a:prstGeom prst="rect">
            <a:avLst/>
          </a:prstGeom>
          <a:noFill/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Potential time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saving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9500" algn="l"/>
              </a:tabLst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(hrs/yr)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4706964" y="1775966"/>
            <a:ext cx="144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819726" y="1374129"/>
            <a:ext cx="1909177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Areas of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focus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1819726" y="1734910"/>
            <a:ext cx="2923129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Governance &amp; Prioritisation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Approach -</a:t>
            </a:r>
            <a:r>
              <a:rPr kumimoji="0" lang="en-AU" sz="1400" b="1" i="0" u="none" strike="noStrike" kern="1200" cap="none" spc="0" normalizeH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&amp; reducing number of rollouts to schools </a:t>
            </a:r>
          </a:p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19726" y="1662241"/>
            <a:ext cx="29231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6189506" y="1662241"/>
            <a:ext cx="5347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>
            <a:spLocks/>
          </p:cNvSpPr>
          <p:nvPr/>
        </p:nvSpPr>
        <p:spPr>
          <a:xfrm>
            <a:off x="6282016" y="1734910"/>
            <a:ext cx="5347211" cy="2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Deciding on change-free periods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schools after consultation with PPA &amp; SPC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on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 caps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 term/per year for schools 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Creating a Master schedule 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all change to schools for next 18 months, including NESA. This is being drafted and intention is to prioritise and phase the major/critical changes based on change-free periods and change caps decision</a:t>
            </a:r>
          </a:p>
          <a:p>
            <a:pPr marL="180000" marR="0" lvl="0" indent="-180000" algn="l" defTabSz="162551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shift of culture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school time and voice is always considered for every change/project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>
            <a:spLocks/>
          </p:cNvSpPr>
          <p:nvPr/>
        </p:nvSpPr>
        <p:spPr>
          <a:xfrm>
            <a:off x="6282016" y="1384948"/>
            <a:ext cx="605935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1819726" y="4015958"/>
            <a:ext cx="2923129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Schools Consolidated Schedule of Support – </a:t>
            </a: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ongoing iteration and improvement, prioritisation of activities continues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6282016" y="4015958"/>
            <a:ext cx="5347211" cy="72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marL="180000" indent="-180000" defTabSz="1625519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AU" sz="1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term 3 &amp; 4 </a:t>
            </a: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length and format</a:t>
            </a:r>
          </a:p>
          <a:p>
            <a:pPr marL="180000" indent="-180000" defTabSz="1625519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AU" sz="14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content of term 4 &amp; 1 schedule </a:t>
            </a:r>
            <a:r>
              <a:rPr lang="en-AU" sz="1400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easier to understand and action, while also decreasing the volume.  </a:t>
            </a:r>
            <a:endParaRPr lang="en-AU" sz="1400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4706964" y="4015958"/>
            <a:ext cx="157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Est ~4-8hrs per principal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1825625" y="3957286"/>
            <a:ext cx="973020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6725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6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6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Arial" panose="020B0604020202020204" pitchFamily="34" charset="0"/>
              </a:rPr>
              <a:t>If needed</a:t>
            </a:r>
          </a:p>
        </p:txBody>
      </p:sp>
    </p:spTree>
    <p:extLst>
      <p:ext uri="{BB962C8B-B14F-4D97-AF65-F5344CB8AC3E}">
        <p14:creationId xmlns:p14="http://schemas.microsoft.com/office/powerpoint/2010/main" val="3937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840704"/>
              </p:ext>
            </p:extLst>
          </p:nvPr>
        </p:nvGraphicFramePr>
        <p:xfrm>
          <a:off x="2072980" y="644230"/>
          <a:ext cx="1289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5" name="think-cell Slide" r:id="rId6" imgW="352" imgH="355" progId="TCLayout.ActiveDocument.1">
                  <p:embed/>
                </p:oleObj>
              </mc:Choice>
              <mc:Fallback>
                <p:oleObj name="think-cell Slide" r:id="rId6" imgW="352" imgH="35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2980" y="644230"/>
                        <a:ext cx="1289" cy="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4000" dirty="0">
              <a:latin typeface="Arial" panose="020B0604020202020204" pitchFamily="34" charset="0"/>
              <a:ea typeface="MS PGothic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86" y="501602"/>
            <a:ext cx="8647200" cy="332399"/>
          </a:xfrm>
        </p:spPr>
        <p:txBody>
          <a:bodyPr>
            <a:normAutofit fontScale="90000"/>
          </a:bodyPr>
          <a:lstStyle/>
          <a:p>
            <a:r>
              <a:rPr lang="en-AU" dirty="0">
                <a:ea typeface="MS PGothic" charset="0"/>
              </a:rPr>
              <a:t>Objectives of this strategy</a:t>
            </a:r>
          </a:p>
        </p:txBody>
      </p:sp>
      <p:sp>
        <p:nvSpPr>
          <p:cNvPr id="20" name="ee4pHeader2"/>
          <p:cNvSpPr txBox="1"/>
          <p:nvPr/>
        </p:nvSpPr>
        <p:spPr>
          <a:xfrm>
            <a:off x="1742936" y="1115521"/>
            <a:ext cx="8177834" cy="92333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defTabSz="742950"/>
            <a:r>
              <a:rPr lang="en-US" sz="2000" dirty="0">
                <a:solidFill>
                  <a:srgbClr val="1F2C5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How can the NSW Department of Education become Australia’s best education system for children and young people with disability, preparing them for rewarding lives?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2937" y="3245721"/>
            <a:ext cx="777432" cy="371475"/>
          </a:xfrm>
          <a:prstGeom prst="rect">
            <a:avLst/>
          </a:prstGeom>
          <a:noFill/>
          <a:ln w="3175" cap="rnd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ACCBF9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r" defTabSz="742950"/>
            <a:r>
              <a:rPr lang="en-AU" sz="1600" dirty="0">
                <a:solidFill>
                  <a:srgbClr val="1F2C5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System</a:t>
            </a:r>
            <a:endParaRPr lang="en-US" sz="1600" dirty="0">
              <a:solidFill>
                <a:srgbClr val="1F2C5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936" y="4262121"/>
            <a:ext cx="777432" cy="600855"/>
          </a:xfrm>
          <a:prstGeom prst="rect">
            <a:avLst/>
          </a:prstGeom>
          <a:noFill/>
          <a:ln w="3175" cap="rnd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ACCBF9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r" defTabSz="742950"/>
            <a:r>
              <a:rPr lang="en-AU" sz="1600" dirty="0">
                <a:solidFill>
                  <a:srgbClr val="1F2C5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Support</a:t>
            </a:r>
            <a:endParaRPr lang="en-US" sz="1600" dirty="0">
              <a:solidFill>
                <a:srgbClr val="1F2C5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936" y="5759272"/>
            <a:ext cx="777432" cy="371475"/>
          </a:xfrm>
          <a:prstGeom prst="rect">
            <a:avLst/>
          </a:prstGeom>
          <a:noFill/>
          <a:ln w="3175" cap="rnd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ACCBF9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r" defTabSz="742950"/>
            <a:r>
              <a:rPr lang="en-AU" sz="1600" dirty="0">
                <a:solidFill>
                  <a:srgbClr val="1F2C5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Outside school gate</a:t>
            </a:r>
            <a:endParaRPr lang="en-US" sz="1600" dirty="0">
              <a:solidFill>
                <a:srgbClr val="1F2C5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4590F-9CBF-4E33-B003-587F0ED95646}"/>
              </a:ext>
            </a:extLst>
          </p:cNvPr>
          <p:cNvSpPr/>
          <p:nvPr/>
        </p:nvSpPr>
        <p:spPr>
          <a:xfrm>
            <a:off x="2840619" y="3057270"/>
            <a:ext cx="7770063" cy="74837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en-AU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 panose="020B0604020202020204" pitchFamily="34" charset="0"/>
              </a:rPr>
              <a:t>How might we design a system that provides the best outcomes for children and young people with disability and their families?</a:t>
            </a: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04590F-9CBF-4E33-B003-587F0ED95646}"/>
              </a:ext>
            </a:extLst>
          </p:cNvPr>
          <p:cNvSpPr/>
          <p:nvPr/>
        </p:nvSpPr>
        <p:spPr>
          <a:xfrm>
            <a:off x="2840617" y="3921760"/>
            <a:ext cx="7770064" cy="135306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en-AU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 panose="020B0604020202020204" pitchFamily="34" charset="0"/>
              </a:rPr>
              <a:t>What support can the system provide to schools and teachers in order to achieve the best outcomes for children and young people with disability? </a:t>
            </a:r>
          </a:p>
          <a:p>
            <a:pPr marL="307125" lvl="1" indent="-204750"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Workforce</a:t>
            </a:r>
          </a:p>
          <a:p>
            <a:pPr marL="307125" lvl="1" indent="-204750"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Tools and technology</a:t>
            </a:r>
          </a:p>
          <a:p>
            <a:pPr marL="307125" lvl="1" indent="-204750"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Assets</a:t>
            </a: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04590F-9CBF-4E33-B003-587F0ED95646}"/>
              </a:ext>
            </a:extLst>
          </p:cNvPr>
          <p:cNvSpPr/>
          <p:nvPr/>
        </p:nvSpPr>
        <p:spPr>
          <a:xfrm>
            <a:off x="2840619" y="5274823"/>
            <a:ext cx="7770063" cy="158317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en-AU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 panose="020B0604020202020204" pitchFamily="34" charset="0"/>
              </a:rPr>
              <a:t>What might we put in place outside the school gate to best support learning? </a:t>
            </a:r>
            <a:endParaRPr lang="en-US" dirty="0"/>
          </a:p>
          <a:p>
            <a:pPr marL="306705" lvl="1" indent="-204470"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Transitions </a:t>
            </a: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6705" lvl="1" indent="-204470"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Partnership with other agencies </a:t>
            </a: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​"/>
            </a:pP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80857" y="5383307"/>
            <a:ext cx="0" cy="103231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80857" y="3997961"/>
            <a:ext cx="0" cy="110376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80858" y="3245721"/>
            <a:ext cx="0" cy="37147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54481" y="2462253"/>
            <a:ext cx="965889" cy="371475"/>
          </a:xfrm>
          <a:prstGeom prst="rect">
            <a:avLst/>
          </a:prstGeom>
          <a:noFill/>
          <a:ln w="3175" cap="rnd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ACCBF9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r" defTabSz="742950"/>
            <a:r>
              <a:rPr lang="en-AU" sz="1600" dirty="0">
                <a:solidFill>
                  <a:srgbClr val="1F2C5F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Outcomes</a:t>
            </a:r>
            <a:endParaRPr lang="en-US" sz="1600" dirty="0">
              <a:solidFill>
                <a:srgbClr val="1F2C5F">
                  <a:lumMod val="10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4590F-9CBF-4E33-B003-587F0ED95646}"/>
              </a:ext>
            </a:extLst>
          </p:cNvPr>
          <p:cNvSpPr/>
          <p:nvPr/>
        </p:nvSpPr>
        <p:spPr>
          <a:xfrm>
            <a:off x="2840619" y="2273802"/>
            <a:ext cx="7770063" cy="74837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742950"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​"/>
            </a:pPr>
            <a:r>
              <a:rPr lang="en-AU" sz="16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 panose="020B0604020202020204" pitchFamily="34" charset="0"/>
              </a:rPr>
              <a:t>How can we measure progress and outcomes for students with disability at individual and system levels?</a:t>
            </a:r>
            <a:endParaRPr lang="en-US" sz="1600" dirty="0">
              <a:solidFill>
                <a:srgbClr val="000000">
                  <a:lumMod val="10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80858" y="2462253"/>
            <a:ext cx="0" cy="37147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0613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5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2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527380" y="2789192"/>
            <a:ext cx="11026533" cy="424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/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834782" y="2789192"/>
            <a:ext cx="11026533" cy="11449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Arial" panose="020B0604020202020204" pitchFamily="34" charset="0"/>
              </a:rPr>
              <a:t>Disability strategy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00ABC3">
                  <a:lumMod val="50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Reducing the administrative burden</a:t>
            </a:r>
          </a:p>
          <a:p>
            <a:pPr marL="285750" indent="-285750" defTabSz="12191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AU" dirty="0">
              <a:solidFill>
                <a:srgbClr val="00ABC3">
                  <a:lumMod val="50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46" y="605971"/>
            <a:ext cx="10642708" cy="332399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rgbClr val="1F2C5F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  <a:sym typeface="Arial" panose="020B0604020202020204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8546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Staffing Methodology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08150" y="2197100"/>
            <a:ext cx="706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Lead by HR, supported by Delivery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Trina coming back with full report on this and other HR projects in Term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Benchmarking being finalised,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I</a:t>
            </a:r>
            <a:r>
              <a:rPr lang="en-AU" sz="2400" dirty="0" smtClean="0"/>
              <a:t>nterviews commencing – thank you for your guidance and sharing key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262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think-cell Slide" r:id="rId6" imgW="501" imgH="502" progId="TCLayout.ActiveDocument.1">
                  <p:embed/>
                </p:oleObj>
              </mc:Choice>
              <mc:Fallback>
                <p:oleObj name="think-cell Slide" r:id="rId6" imgW="501" imgH="502" progId="TCLayout.ActiveDocument.1">
                  <p:embed/>
                  <p:pic>
                    <p:nvPicPr>
                      <p:cNvPr id="43" name="Object 4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/>
              <a:ea typeface="ＭＳ Ｐゴシック" panose="020B0600070205080204" pitchFamily="34" charset="-128"/>
              <a:cs typeface="+mn-cs"/>
              <a:sym typeface="Montserrat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622802"/>
            <a:ext cx="11110443" cy="279636"/>
          </a:xfrm>
        </p:spPr>
        <p:txBody>
          <a:bodyPr>
            <a:normAutofit fontScale="90000"/>
          </a:bodyPr>
          <a:lstStyle/>
          <a:p>
            <a:r>
              <a:rPr lang="de-DE"/>
              <a:t>We will combine local prioritisation with central oversight</a:t>
            </a:r>
          </a:p>
        </p:txBody>
      </p:sp>
      <p:cxnSp>
        <p:nvCxnSpPr>
          <p:cNvPr id="14" name="Elbow Connector 13"/>
          <p:cNvCxnSpPr>
            <a:stCxn id="127" idx="3"/>
            <a:endCxn id="95" idx="1"/>
          </p:cNvCxnSpPr>
          <p:nvPr/>
        </p:nvCxnSpPr>
        <p:spPr>
          <a:xfrm flipV="1">
            <a:off x="6217732" y="2539038"/>
            <a:ext cx="155853" cy="1204433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127" idx="3"/>
            <a:endCxn id="159" idx="1"/>
          </p:cNvCxnSpPr>
          <p:nvPr/>
        </p:nvCxnSpPr>
        <p:spPr>
          <a:xfrm>
            <a:off x="6217732" y="3743471"/>
            <a:ext cx="160346" cy="1555015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>
            <a:off x="532519" y="1783259"/>
            <a:ext cx="1755368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cxnSpLocks/>
          </p:cNvCxnSpPr>
          <p:nvPr/>
        </p:nvCxnSpPr>
        <p:spPr>
          <a:xfrm>
            <a:off x="530675" y="5757619"/>
            <a:ext cx="110313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>
            <a:spLocks/>
          </p:cNvSpPr>
          <p:nvPr/>
        </p:nvSpPr>
        <p:spPr>
          <a:xfrm>
            <a:off x="532520" y="1854486"/>
            <a:ext cx="1755368" cy="518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0" marR="0" lvl="0" indent="0" algn="l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809" y="1899903"/>
            <a:ext cx="161706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Local Idea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Linked to DoE priority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532520" y="2522538"/>
            <a:ext cx="1755368" cy="518838"/>
            <a:chOff x="526498" y="1819802"/>
            <a:chExt cx="1755368" cy="5188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3" name="Rectangle 102"/>
            <p:cNvSpPr>
              <a:spLocks/>
            </p:cNvSpPr>
            <p:nvPr/>
          </p:nvSpPr>
          <p:spPr>
            <a:xfrm>
              <a:off x="526498" y="1819802"/>
              <a:ext cx="1755368" cy="51883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1219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15787" y="1865219"/>
              <a:ext cx="1617062" cy="184666"/>
            </a:xfrm>
            <a:prstGeom prst="rect">
              <a:avLst/>
            </a:prstGeom>
            <a:grpFill/>
            <a:extLst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“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32520" y="3190590"/>
            <a:ext cx="1755368" cy="518838"/>
            <a:chOff x="526498" y="1819802"/>
            <a:chExt cx="1755368" cy="5188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6" name="Rectangle 105"/>
            <p:cNvSpPr>
              <a:spLocks/>
            </p:cNvSpPr>
            <p:nvPr/>
          </p:nvSpPr>
          <p:spPr>
            <a:xfrm>
              <a:off x="526498" y="1819802"/>
              <a:ext cx="1755368" cy="51883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1219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5787" y="1865219"/>
              <a:ext cx="1617062" cy="184666"/>
            </a:xfrm>
            <a:prstGeom prst="rect">
              <a:avLst/>
            </a:prstGeom>
            <a:grpFill/>
            <a:extLst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“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32520" y="3858642"/>
            <a:ext cx="1755368" cy="518838"/>
            <a:chOff x="526498" y="1819802"/>
            <a:chExt cx="1755368" cy="5188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2" name="Rectangle 111"/>
            <p:cNvSpPr>
              <a:spLocks/>
            </p:cNvSpPr>
            <p:nvPr/>
          </p:nvSpPr>
          <p:spPr>
            <a:xfrm>
              <a:off x="526498" y="1819802"/>
              <a:ext cx="1755368" cy="51883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1219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5787" y="1865219"/>
              <a:ext cx="1617062" cy="184666"/>
            </a:xfrm>
            <a:prstGeom prst="rect">
              <a:avLst/>
            </a:prstGeom>
            <a:grpFill/>
            <a:extLst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“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32520" y="4526694"/>
            <a:ext cx="1755368" cy="518838"/>
            <a:chOff x="526498" y="1819802"/>
            <a:chExt cx="1755368" cy="5188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1" name="Rectangle 120"/>
            <p:cNvSpPr>
              <a:spLocks/>
            </p:cNvSpPr>
            <p:nvPr/>
          </p:nvSpPr>
          <p:spPr>
            <a:xfrm>
              <a:off x="526498" y="1819802"/>
              <a:ext cx="1755368" cy="51883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1219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15787" y="1865219"/>
              <a:ext cx="1617062" cy="184666"/>
            </a:xfrm>
            <a:prstGeom prst="rect">
              <a:avLst/>
            </a:prstGeom>
            <a:grpFill/>
            <a:extLst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“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20" y="5194748"/>
            <a:ext cx="1755368" cy="518838"/>
            <a:chOff x="526498" y="1819802"/>
            <a:chExt cx="1755368" cy="5188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4" name="Rectangle 123"/>
            <p:cNvSpPr>
              <a:spLocks/>
            </p:cNvSpPr>
            <p:nvPr/>
          </p:nvSpPr>
          <p:spPr>
            <a:xfrm>
              <a:off x="526498" y="1819802"/>
              <a:ext cx="1755368" cy="51883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marL="0" marR="0" lvl="0" indent="0" algn="l" defTabSz="12191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5787" y="1865219"/>
              <a:ext cx="1617062" cy="184666"/>
            </a:xfrm>
            <a:prstGeom prst="rect">
              <a:avLst/>
            </a:prstGeom>
            <a:grpFill/>
            <a:extLst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Light"/>
                  <a:ea typeface="+mn-ea"/>
                  <a:cs typeface="+mn-cs"/>
                </a:rPr>
                <a:t>“</a:t>
              </a: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6" name="TextBox 165"/>
          <p:cNvSpPr txBox="1">
            <a:spLocks/>
          </p:cNvSpPr>
          <p:nvPr/>
        </p:nvSpPr>
        <p:spPr>
          <a:xfrm>
            <a:off x="494152" y="5791280"/>
            <a:ext cx="1880948" cy="10196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Ideas generated by schools, directorate, exec. 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Demonstrable school impact required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Change impact considered</a:t>
            </a:r>
          </a:p>
        </p:txBody>
      </p:sp>
      <p:sp>
        <p:nvSpPr>
          <p:cNvPr id="196" name="Rectangle 195"/>
          <p:cNvSpPr>
            <a:spLocks/>
          </p:cNvSpPr>
          <p:nvPr/>
        </p:nvSpPr>
        <p:spPr>
          <a:xfrm>
            <a:off x="6377915" y="5796803"/>
            <a:ext cx="2913934" cy="10196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" name="TextBox 196"/>
          <p:cNvSpPr txBox="1">
            <a:spLocks/>
          </p:cNvSpPr>
          <p:nvPr/>
        </p:nvSpPr>
        <p:spPr>
          <a:xfrm>
            <a:off x="6377915" y="5836160"/>
            <a:ext cx="2850232" cy="1420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Proposals governed according to type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Smaller projects have a local approach; larger are managed centrally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Capped time impact per division – and department-wide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(can be traded) 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Change impact assessment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Arial" pitchFamily="34" charset="0"/>
            </a:endParaRP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Arial" pitchFamily="34" charset="0"/>
            </a:endParaRPr>
          </a:p>
        </p:txBody>
      </p:sp>
      <p:sp>
        <p:nvSpPr>
          <p:cNvPr id="176" name="Rectangle 175"/>
          <p:cNvSpPr>
            <a:spLocks/>
          </p:cNvSpPr>
          <p:nvPr/>
        </p:nvSpPr>
        <p:spPr>
          <a:xfrm>
            <a:off x="9545918" y="5796803"/>
            <a:ext cx="2016112" cy="10196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9" name="TextBox 178"/>
          <p:cNvSpPr txBox="1">
            <a:spLocks/>
          </p:cNvSpPr>
          <p:nvPr/>
        </p:nvSpPr>
        <p:spPr>
          <a:xfrm>
            <a:off x="9545918" y="5836160"/>
            <a:ext cx="1898281" cy="10207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All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projects required to pass a final central gate before release to schools. 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Ongoing change management 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Monitoring of outcomes</a:t>
            </a:r>
          </a:p>
        </p:txBody>
      </p:sp>
      <p:sp>
        <p:nvSpPr>
          <p:cNvPr id="110" name="TextBox 109"/>
          <p:cNvSpPr txBox="1">
            <a:spLocks/>
          </p:cNvSpPr>
          <p:nvPr/>
        </p:nvSpPr>
        <p:spPr>
          <a:xfrm>
            <a:off x="6399007" y="1559579"/>
            <a:ext cx="2892842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Prototype, iterate and refine</a:t>
            </a:r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532520" y="1560455"/>
            <a:ext cx="1750229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Idea generation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/>
          <p:cNvSpPr txBox="1">
            <a:spLocks/>
          </p:cNvSpPr>
          <p:nvPr/>
        </p:nvSpPr>
        <p:spPr>
          <a:xfrm>
            <a:off x="9545918" y="1376665"/>
            <a:ext cx="905521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Final gate – 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(Go/No Go)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73586" y="1783259"/>
            <a:ext cx="4077853" cy="0"/>
            <a:chOff x="6373586" y="1783259"/>
            <a:chExt cx="4077853" cy="0"/>
          </a:xfrm>
        </p:grpSpPr>
        <p:cxnSp>
          <p:nvCxnSpPr>
            <p:cNvPr id="111" name="Straight Connector 110"/>
            <p:cNvCxnSpPr>
              <a:cxnSpLocks/>
            </p:cNvCxnSpPr>
            <p:nvPr/>
          </p:nvCxnSpPr>
          <p:spPr>
            <a:xfrm>
              <a:off x="6373586" y="1783259"/>
              <a:ext cx="1708347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cxnSpLocks/>
            </p:cNvCxnSpPr>
            <p:nvPr/>
          </p:nvCxnSpPr>
          <p:spPr>
            <a:xfrm>
              <a:off x="8020741" y="1783259"/>
              <a:ext cx="1271108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cxnSpLocks/>
            </p:cNvCxnSpPr>
            <p:nvPr/>
          </p:nvCxnSpPr>
          <p:spPr>
            <a:xfrm>
              <a:off x="9545918" y="1783259"/>
              <a:ext cx="905521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6373586" y="3273044"/>
            <a:ext cx="407785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>
            <a:spLocks/>
          </p:cNvSpPr>
          <p:nvPr/>
        </p:nvSpPr>
        <p:spPr>
          <a:xfrm>
            <a:off x="6378078" y="3305640"/>
            <a:ext cx="1647156" cy="694631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Small</a:t>
            </a:r>
          </a:p>
        </p:txBody>
      </p:sp>
      <p:sp>
        <p:nvSpPr>
          <p:cNvPr id="95" name="Rectangle 94"/>
          <p:cNvSpPr>
            <a:spLocks/>
          </p:cNvSpPr>
          <p:nvPr/>
        </p:nvSpPr>
        <p:spPr>
          <a:xfrm>
            <a:off x="6373585" y="1854486"/>
            <a:ext cx="1655469" cy="1369103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BIG</a:t>
            </a:r>
          </a:p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“critical”</a:t>
            </a:r>
          </a:p>
        </p:txBody>
      </p:sp>
      <p:sp>
        <p:nvSpPr>
          <p:cNvPr id="96" name="Rectangle 95"/>
          <p:cNvSpPr>
            <a:spLocks/>
          </p:cNvSpPr>
          <p:nvPr/>
        </p:nvSpPr>
        <p:spPr>
          <a:xfrm>
            <a:off x="6378078" y="4054775"/>
            <a:ext cx="1647156" cy="752139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Small</a:t>
            </a:r>
          </a:p>
        </p:txBody>
      </p:sp>
      <p:sp>
        <p:nvSpPr>
          <p:cNvPr id="213" name="Rectangle 212"/>
          <p:cNvSpPr>
            <a:spLocks/>
          </p:cNvSpPr>
          <p:nvPr/>
        </p:nvSpPr>
        <p:spPr>
          <a:xfrm>
            <a:off x="8020741" y="4054775"/>
            <a:ext cx="1271108" cy="7521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Local</a:t>
            </a:r>
          </a:p>
        </p:txBody>
      </p:sp>
      <p:sp>
        <p:nvSpPr>
          <p:cNvPr id="212" name="Rectangle 211"/>
          <p:cNvSpPr>
            <a:spLocks/>
          </p:cNvSpPr>
          <p:nvPr/>
        </p:nvSpPr>
        <p:spPr>
          <a:xfrm>
            <a:off x="8020741" y="3305640"/>
            <a:ext cx="1271108" cy="6946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Local</a:t>
            </a:r>
          </a:p>
        </p:txBody>
      </p:sp>
      <p:sp>
        <p:nvSpPr>
          <p:cNvPr id="214" name="Rectangle 213"/>
          <p:cNvSpPr>
            <a:spLocks/>
          </p:cNvSpPr>
          <p:nvPr/>
        </p:nvSpPr>
        <p:spPr>
          <a:xfrm>
            <a:off x="8020741" y="4883385"/>
            <a:ext cx="1271108" cy="83020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Local</a:t>
            </a:r>
          </a:p>
        </p:txBody>
      </p:sp>
      <p:sp>
        <p:nvSpPr>
          <p:cNvPr id="86" name="Rectangle 85"/>
          <p:cNvSpPr>
            <a:spLocks/>
          </p:cNvSpPr>
          <p:nvPr/>
        </p:nvSpPr>
        <p:spPr>
          <a:xfrm>
            <a:off x="8020741" y="1854486"/>
            <a:ext cx="1271108" cy="13640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Central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291850" y="2536514"/>
            <a:ext cx="254068" cy="2822557"/>
            <a:chOff x="9291849" y="2536514"/>
            <a:chExt cx="361095" cy="2822557"/>
          </a:xfrm>
        </p:grpSpPr>
        <p:cxnSp>
          <p:nvCxnSpPr>
            <p:cNvPr id="241" name="Straight Connector 240"/>
            <p:cNvCxnSpPr>
              <a:cxnSpLocks/>
            </p:cNvCxnSpPr>
            <p:nvPr/>
          </p:nvCxnSpPr>
          <p:spPr>
            <a:xfrm flipV="1">
              <a:off x="9291849" y="3643047"/>
              <a:ext cx="361095" cy="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cxnSpLocks/>
            </p:cNvCxnSpPr>
            <p:nvPr/>
          </p:nvCxnSpPr>
          <p:spPr>
            <a:xfrm flipV="1">
              <a:off x="9291849" y="4505176"/>
              <a:ext cx="361095" cy="2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cxnSpLocks/>
            </p:cNvCxnSpPr>
            <p:nvPr/>
          </p:nvCxnSpPr>
          <p:spPr>
            <a:xfrm flipV="1">
              <a:off x="9291849" y="5359069"/>
              <a:ext cx="361095" cy="2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9291849" y="2536514"/>
              <a:ext cx="361095" cy="2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>
          <a:xfrm>
            <a:off x="10451439" y="2536513"/>
            <a:ext cx="254068" cy="2822557"/>
            <a:chOff x="10928544" y="2536513"/>
            <a:chExt cx="361095" cy="2822557"/>
          </a:xfrm>
        </p:grpSpPr>
        <p:cxnSp>
          <p:nvCxnSpPr>
            <p:cNvPr id="246" name="Straight Connector 245"/>
            <p:cNvCxnSpPr>
              <a:cxnSpLocks/>
            </p:cNvCxnSpPr>
            <p:nvPr/>
          </p:nvCxnSpPr>
          <p:spPr>
            <a:xfrm flipV="1">
              <a:off x="10928544" y="3643045"/>
              <a:ext cx="361095" cy="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cxnSpLocks/>
            </p:cNvCxnSpPr>
            <p:nvPr/>
          </p:nvCxnSpPr>
          <p:spPr>
            <a:xfrm flipV="1">
              <a:off x="10928544" y="5359069"/>
              <a:ext cx="361095" cy="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 flipV="1">
              <a:off x="10928544" y="2536513"/>
              <a:ext cx="361095" cy="1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158"/>
          <p:cNvSpPr>
            <a:spLocks/>
          </p:cNvSpPr>
          <p:nvPr/>
        </p:nvSpPr>
        <p:spPr>
          <a:xfrm>
            <a:off x="6378078" y="4883385"/>
            <a:ext cx="1650976" cy="830202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Small</a:t>
            </a: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>
            <a:off x="8070882" y="3818194"/>
            <a:ext cx="117019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Capped time impact</a:t>
            </a:r>
          </a:p>
        </p:txBody>
      </p:sp>
      <p:sp>
        <p:nvSpPr>
          <p:cNvPr id="201" name="TextBox 200"/>
          <p:cNvSpPr txBox="1">
            <a:spLocks/>
          </p:cNvSpPr>
          <p:nvPr/>
        </p:nvSpPr>
        <p:spPr>
          <a:xfrm>
            <a:off x="8125307" y="4585782"/>
            <a:ext cx="1134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Capped time impact</a:t>
            </a:r>
          </a:p>
        </p:txBody>
      </p:sp>
      <p:sp>
        <p:nvSpPr>
          <p:cNvPr id="204" name="TextBox 203"/>
          <p:cNvSpPr txBox="1">
            <a:spLocks/>
          </p:cNvSpPr>
          <p:nvPr/>
        </p:nvSpPr>
        <p:spPr>
          <a:xfrm>
            <a:off x="8125307" y="5471567"/>
            <a:ext cx="1134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Capped time impact</a:t>
            </a:r>
          </a:p>
        </p:txBody>
      </p:sp>
      <p:sp>
        <p:nvSpPr>
          <p:cNvPr id="216" name="TextBox 215"/>
          <p:cNvSpPr txBox="1">
            <a:spLocks/>
          </p:cNvSpPr>
          <p:nvPr/>
        </p:nvSpPr>
        <p:spPr>
          <a:xfrm>
            <a:off x="8108978" y="2994522"/>
            <a:ext cx="11349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Capped time impact</a:t>
            </a:r>
          </a:p>
        </p:txBody>
      </p:sp>
      <p:cxnSp>
        <p:nvCxnSpPr>
          <p:cNvPr id="154" name="Elbow Connector 153"/>
          <p:cNvCxnSpPr>
            <a:stCxn id="120" idx="3"/>
            <a:endCxn id="158" idx="1"/>
          </p:cNvCxnSpPr>
          <p:nvPr/>
        </p:nvCxnSpPr>
        <p:spPr>
          <a:xfrm>
            <a:off x="2287888" y="2113905"/>
            <a:ext cx="205045" cy="1753350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03" idx="3"/>
            <a:endCxn id="158" idx="1"/>
          </p:cNvCxnSpPr>
          <p:nvPr/>
        </p:nvCxnSpPr>
        <p:spPr>
          <a:xfrm>
            <a:off x="2287888" y="2781957"/>
            <a:ext cx="205045" cy="1085298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06" idx="3"/>
            <a:endCxn id="158" idx="1"/>
          </p:cNvCxnSpPr>
          <p:nvPr/>
        </p:nvCxnSpPr>
        <p:spPr>
          <a:xfrm>
            <a:off x="2287888" y="3450009"/>
            <a:ext cx="205045" cy="417246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12" idx="3"/>
            <a:endCxn id="158" idx="1"/>
          </p:cNvCxnSpPr>
          <p:nvPr/>
        </p:nvCxnSpPr>
        <p:spPr>
          <a:xfrm flipV="1">
            <a:off x="2287888" y="3867255"/>
            <a:ext cx="205045" cy="250806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121" idx="3"/>
            <a:endCxn id="158" idx="1"/>
          </p:cNvCxnSpPr>
          <p:nvPr/>
        </p:nvCxnSpPr>
        <p:spPr>
          <a:xfrm flipV="1">
            <a:off x="2287888" y="3867255"/>
            <a:ext cx="205045" cy="918858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27" idx="3"/>
            <a:endCxn id="92" idx="1"/>
          </p:cNvCxnSpPr>
          <p:nvPr/>
        </p:nvCxnSpPr>
        <p:spPr>
          <a:xfrm flipV="1">
            <a:off x="6217732" y="3652956"/>
            <a:ext cx="160346" cy="90515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27" idx="3"/>
            <a:endCxn id="96" idx="1"/>
          </p:cNvCxnSpPr>
          <p:nvPr/>
        </p:nvCxnSpPr>
        <p:spPr>
          <a:xfrm>
            <a:off x="6217732" y="3743471"/>
            <a:ext cx="160346" cy="687374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Rectangle 220"/>
          <p:cNvSpPr>
            <a:spLocks/>
          </p:cNvSpPr>
          <p:nvPr/>
        </p:nvSpPr>
        <p:spPr>
          <a:xfrm>
            <a:off x="9545918" y="3305640"/>
            <a:ext cx="905521" cy="240794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Central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–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Release &amp; Transition Board</a:t>
            </a:r>
          </a:p>
        </p:txBody>
      </p:sp>
      <p:sp>
        <p:nvSpPr>
          <p:cNvPr id="187" name="Rectangle 186"/>
          <p:cNvSpPr>
            <a:spLocks/>
          </p:cNvSpPr>
          <p:nvPr/>
        </p:nvSpPr>
        <p:spPr>
          <a:xfrm>
            <a:off x="10705508" y="1854486"/>
            <a:ext cx="856522" cy="38591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Schools</a:t>
            </a:r>
          </a:p>
        </p:txBody>
      </p:sp>
      <p:sp>
        <p:nvSpPr>
          <p:cNvPr id="137" name="TextBox 136"/>
          <p:cNvSpPr txBox="1">
            <a:spLocks/>
          </p:cNvSpPr>
          <p:nvPr/>
        </p:nvSpPr>
        <p:spPr>
          <a:xfrm>
            <a:off x="10705499" y="1376665"/>
            <a:ext cx="856521" cy="369332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Implement &amp; 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Monitor</a:t>
            </a:r>
          </a:p>
        </p:txBody>
      </p:sp>
      <p:cxnSp>
        <p:nvCxnSpPr>
          <p:cNvPr id="144" name="Straight Connector 143"/>
          <p:cNvCxnSpPr>
            <a:cxnSpLocks/>
          </p:cNvCxnSpPr>
          <p:nvPr/>
        </p:nvCxnSpPr>
        <p:spPr>
          <a:xfrm>
            <a:off x="10705499" y="1783259"/>
            <a:ext cx="856521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>
            <a:spLocks/>
          </p:cNvSpPr>
          <p:nvPr/>
        </p:nvSpPr>
        <p:spPr>
          <a:xfrm>
            <a:off x="4540617" y="1813921"/>
            <a:ext cx="1677115" cy="3859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48" name="TextBox 147"/>
          <p:cNvSpPr txBox="1">
            <a:spLocks/>
          </p:cNvSpPr>
          <p:nvPr/>
        </p:nvSpPr>
        <p:spPr>
          <a:xfrm>
            <a:off x="2492933" y="1899533"/>
            <a:ext cx="1961826" cy="70803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lIns="72000" tIns="72000" rIns="72000" bIns="7200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One visible schedule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25413" y="2223202"/>
            <a:ext cx="1299399" cy="0"/>
            <a:chOff x="2777039" y="2149362"/>
            <a:chExt cx="1244338" cy="0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2777039" y="2149362"/>
              <a:ext cx="698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595804" y="2149362"/>
              <a:ext cx="42557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754863" y="2359529"/>
            <a:ext cx="1424991" cy="0"/>
            <a:chOff x="2901004" y="2254873"/>
            <a:chExt cx="1364609" cy="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01004" y="2254873"/>
              <a:ext cx="60597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659634" y="2254873"/>
              <a:ext cx="60597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963477" y="2495856"/>
            <a:ext cx="1362197" cy="0"/>
            <a:chOff x="3100778" y="2422016"/>
            <a:chExt cx="1304475" cy="0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3100778" y="2422016"/>
              <a:ext cx="5921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3873286" y="2422016"/>
              <a:ext cx="5319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>
            <a:spLocks/>
          </p:cNvSpPr>
          <p:nvPr/>
        </p:nvSpPr>
        <p:spPr>
          <a:xfrm>
            <a:off x="2492933" y="4430845"/>
            <a:ext cx="1961826" cy="12495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lIns="72000" tIns="72000" rIns="72000" bIns="7200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Common language</a:t>
            </a:r>
          </a:p>
        </p:txBody>
      </p:sp>
      <p:sp>
        <p:nvSpPr>
          <p:cNvPr id="160" name="TextBox 159"/>
          <p:cNvSpPr txBox="1">
            <a:spLocks/>
          </p:cNvSpPr>
          <p:nvPr/>
        </p:nvSpPr>
        <p:spPr>
          <a:xfrm>
            <a:off x="2701619" y="4653137"/>
            <a:ext cx="8871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t</a:t>
            </a:r>
          </a:p>
        </p:txBody>
      </p:sp>
      <p:sp>
        <p:nvSpPr>
          <p:cNvPr id="162" name="TextBox 161"/>
          <p:cNvSpPr txBox="1">
            <a:spLocks/>
          </p:cNvSpPr>
          <p:nvPr/>
        </p:nvSpPr>
        <p:spPr>
          <a:xfrm>
            <a:off x="2941776" y="4705181"/>
            <a:ext cx="14515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Metrics &amp; measures</a:t>
            </a:r>
          </a:p>
        </p:txBody>
      </p:sp>
      <p:sp>
        <p:nvSpPr>
          <p:cNvPr id="10" name="Diamond 9"/>
          <p:cNvSpPr>
            <a:spLocks/>
          </p:cNvSpPr>
          <p:nvPr/>
        </p:nvSpPr>
        <p:spPr>
          <a:xfrm>
            <a:off x="4563647" y="1854486"/>
            <a:ext cx="1541992" cy="3859100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81" name="Rectangle 180"/>
          <p:cNvSpPr>
            <a:spLocks/>
          </p:cNvSpPr>
          <p:nvPr/>
        </p:nvSpPr>
        <p:spPr>
          <a:xfrm>
            <a:off x="2492931" y="5796802"/>
            <a:ext cx="3710772" cy="101964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2" name="TextBox 181"/>
          <p:cNvSpPr txBox="1">
            <a:spLocks/>
          </p:cNvSpPr>
          <p:nvPr/>
        </p:nvSpPr>
        <p:spPr>
          <a:xfrm>
            <a:off x="2533590" y="5836160"/>
            <a:ext cx="3582203" cy="859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43510" marR="0" lvl="0" indent="-10795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Proposals are developed, iterated and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prioritised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 locally against a common set of guidelines set centrally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(e.g. fit within the common schedule)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Arial" pitchFamily="34" charset="0"/>
              </a:rPr>
              <a:t>Change impact assessment</a:t>
            </a:r>
          </a:p>
          <a:p>
            <a:pPr marL="144000" marR="0" lvl="0" indent="-108000" algn="l" defTabSz="914378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Light"/>
              <a:ea typeface="+mn-ea"/>
              <a:cs typeface="Arial" pitchFamily="34" charset="0"/>
            </a:endParaRPr>
          </a:p>
        </p:txBody>
      </p:sp>
      <p:sp>
        <p:nvSpPr>
          <p:cNvPr id="158" name="TextBox 157"/>
          <p:cNvSpPr txBox="1">
            <a:spLocks/>
          </p:cNvSpPr>
          <p:nvPr/>
        </p:nvSpPr>
        <p:spPr>
          <a:xfrm>
            <a:off x="2492933" y="3377377"/>
            <a:ext cx="1961826" cy="9797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lIns="72000" tIns="72000" rIns="72000" bIns="72000" rtlCol="0" anchor="t">
            <a:no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Agreed limits</a:t>
            </a:r>
          </a:p>
        </p:txBody>
      </p:sp>
      <p:sp>
        <p:nvSpPr>
          <p:cNvPr id="184" name="TextBox 183"/>
          <p:cNvSpPr txBox="1">
            <a:spLocks/>
          </p:cNvSpPr>
          <p:nvPr/>
        </p:nvSpPr>
        <p:spPr>
          <a:xfrm>
            <a:off x="2611480" y="3704596"/>
            <a:ext cx="1724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Max time impact on schools per term</a:t>
            </a:r>
          </a:p>
        </p:txBody>
      </p:sp>
      <p:sp>
        <p:nvSpPr>
          <p:cNvPr id="188" name="TextBox 187"/>
          <p:cNvSpPr txBox="1">
            <a:spLocks/>
          </p:cNvSpPr>
          <p:nvPr/>
        </p:nvSpPr>
        <p:spPr>
          <a:xfrm>
            <a:off x="2611480" y="4115334"/>
            <a:ext cx="17241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Max changes per term</a:t>
            </a:r>
          </a:p>
        </p:txBody>
      </p:sp>
      <p:sp>
        <p:nvSpPr>
          <p:cNvPr id="192" name="TextBox 191"/>
          <p:cNvSpPr txBox="1">
            <a:spLocks/>
          </p:cNvSpPr>
          <p:nvPr/>
        </p:nvSpPr>
        <p:spPr>
          <a:xfrm>
            <a:off x="2941776" y="4952725"/>
            <a:ext cx="14515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Definitions</a:t>
            </a:r>
          </a:p>
        </p:txBody>
      </p:sp>
      <p:sp>
        <p:nvSpPr>
          <p:cNvPr id="193" name="TextBox 192"/>
          <p:cNvSpPr txBox="1">
            <a:spLocks/>
          </p:cNvSpPr>
          <p:nvPr/>
        </p:nvSpPr>
        <p:spPr>
          <a:xfrm>
            <a:off x="2941776" y="5200269"/>
            <a:ext cx="145159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Principles</a:t>
            </a:r>
          </a:p>
        </p:txBody>
      </p:sp>
      <p:sp>
        <p:nvSpPr>
          <p:cNvPr id="152" name="TextBox 151"/>
          <p:cNvSpPr txBox="1">
            <a:spLocks/>
          </p:cNvSpPr>
          <p:nvPr/>
        </p:nvSpPr>
        <p:spPr>
          <a:xfrm>
            <a:off x="2492933" y="1362280"/>
            <a:ext cx="190043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Design within “rules of the game”</a:t>
            </a:r>
          </a:p>
        </p:txBody>
      </p:sp>
      <p:cxnSp>
        <p:nvCxnSpPr>
          <p:cNvPr id="107" name="Straight Connector 106"/>
          <p:cNvCxnSpPr>
            <a:cxnSpLocks/>
          </p:cNvCxnSpPr>
          <p:nvPr/>
        </p:nvCxnSpPr>
        <p:spPr>
          <a:xfrm>
            <a:off x="2492933" y="1783259"/>
            <a:ext cx="366065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3709" y="4955229"/>
            <a:ext cx="180899" cy="196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3709" y="5201853"/>
            <a:ext cx="180899" cy="196240"/>
          </a:xfrm>
          <a:prstGeom prst="rect">
            <a:avLst/>
          </a:prstGeom>
        </p:spPr>
      </p:pic>
      <p:sp>
        <p:nvSpPr>
          <p:cNvPr id="119" name="TextBox 118"/>
          <p:cNvSpPr txBox="1">
            <a:spLocks/>
          </p:cNvSpPr>
          <p:nvPr/>
        </p:nvSpPr>
        <p:spPr>
          <a:xfrm>
            <a:off x="4791485" y="3599370"/>
            <a:ext cx="10893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Local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prioritisation</a:t>
            </a:r>
          </a:p>
        </p:txBody>
      </p:sp>
      <p:cxnSp>
        <p:nvCxnSpPr>
          <p:cNvPr id="171" name="Elbow Connector 170"/>
          <p:cNvCxnSpPr>
            <a:stCxn id="124" idx="3"/>
            <a:endCxn id="158" idx="1"/>
          </p:cNvCxnSpPr>
          <p:nvPr/>
        </p:nvCxnSpPr>
        <p:spPr>
          <a:xfrm flipV="1">
            <a:off x="2287888" y="3867255"/>
            <a:ext cx="205045" cy="1586912"/>
          </a:xfrm>
          <a:prstGeom prst="bentConnector3">
            <a:avLst>
              <a:gd name="adj1" fmla="val 50000"/>
            </a:avLst>
          </a:prstGeom>
          <a:ln w="28575">
            <a:solidFill>
              <a:srgbClr val="4259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2492933" y="2702935"/>
            <a:ext cx="1961826" cy="615448"/>
            <a:chOff x="2533589" y="2702935"/>
            <a:chExt cx="1961826" cy="615448"/>
          </a:xfrm>
        </p:grpSpPr>
        <p:sp>
          <p:nvSpPr>
            <p:cNvPr id="149" name="TextBox 148"/>
            <p:cNvSpPr txBox="1">
              <a:spLocks/>
            </p:cNvSpPr>
            <p:nvPr/>
          </p:nvSpPr>
          <p:spPr>
            <a:xfrm>
              <a:off x="2533589" y="2702935"/>
              <a:ext cx="1961826" cy="6154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none" lIns="72000" tIns="72000" rIns="72000" bIns="72000" rtlCol="0" anchor="t">
              <a:no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 charset="0"/>
                  <a:ea typeface="ＭＳ Ｐゴシック" charset="0"/>
                  <a:cs typeface="Arial" pitchFamily="34" charset="0"/>
                </a:rPr>
                <a:t>Change-free periods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974410" y="2988461"/>
              <a:ext cx="384152" cy="20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T4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525941" y="2988461"/>
              <a:ext cx="384152" cy="20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T3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077472" y="2988461"/>
              <a:ext cx="384152" cy="20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T2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629004" y="2988461"/>
              <a:ext cx="384152" cy="20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T1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29004" y="2988461"/>
              <a:ext cx="179210" cy="2006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endPara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179352" y="2988461"/>
              <a:ext cx="179210" cy="2006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36" name="5-Point Star 135"/>
          <p:cNvSpPr/>
          <p:nvPr/>
        </p:nvSpPr>
        <p:spPr>
          <a:xfrm>
            <a:off x="10205223" y="1938764"/>
            <a:ext cx="169741" cy="16202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/>
          <p:cNvSpPr>
            <a:spLocks/>
          </p:cNvSpPr>
          <p:nvPr/>
        </p:nvSpPr>
        <p:spPr>
          <a:xfrm>
            <a:off x="9545918" y="1854485"/>
            <a:ext cx="905521" cy="136405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Central</a:t>
            </a:r>
            <a:r>
              <a:rPr kumimoji="0" lang="en-A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– </a:t>
            </a:r>
            <a:r>
              <a:rPr kumimoji="0" lang="en-AU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Executive</a:t>
            </a:r>
          </a:p>
        </p:txBody>
      </p:sp>
      <p:sp>
        <p:nvSpPr>
          <p:cNvPr id="126" name="TextBox 125"/>
          <p:cNvSpPr txBox="1">
            <a:spLocks/>
          </p:cNvSpPr>
          <p:nvPr/>
        </p:nvSpPr>
        <p:spPr>
          <a:xfrm>
            <a:off x="4540617" y="1395134"/>
            <a:ext cx="190043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rPr>
              <a:t>Local prioritization (progress, re-do, halt)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9735067" y="806147"/>
            <a:ext cx="179915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PPA/SPC Update</a:t>
            </a:r>
          </a:p>
        </p:txBody>
      </p:sp>
    </p:spTree>
    <p:extLst>
      <p:ext uri="{BB962C8B-B14F-4D97-AF65-F5344CB8AC3E}">
        <p14:creationId xmlns:p14="http://schemas.microsoft.com/office/powerpoint/2010/main" val="14507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66" y="608426"/>
            <a:ext cx="11024542" cy="662517"/>
          </a:xfrm>
        </p:spPr>
        <p:txBody>
          <a:bodyPr>
            <a:normAutofit fontScale="90000"/>
          </a:bodyPr>
          <a:lstStyle/>
          <a:p>
            <a:r>
              <a:rPr lang="en-AU" dirty="0"/>
              <a:t>Gateways – ensuring a schools focus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2364509" y="2024892"/>
            <a:ext cx="37414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Is it a school-centred solution?</a:t>
            </a:r>
          </a:p>
          <a:p>
            <a:endParaRPr lang="en-IN" sz="1200" b="1" spc="-38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5734545" y="4510170"/>
            <a:ext cx="2992807" cy="1172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Did schools like it?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Did it save time?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Did it meet design specs?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Were there errors? 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How can it be simplified?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What is the change impact?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68833" y="3213375"/>
            <a:ext cx="347634" cy="7753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Freeform 47"/>
          <p:cNvSpPr>
            <a:spLocks/>
          </p:cNvSpPr>
          <p:nvPr/>
        </p:nvSpPr>
        <p:spPr bwMode="auto">
          <a:xfrm>
            <a:off x="4507088" y="3934727"/>
            <a:ext cx="291539" cy="48195"/>
          </a:xfrm>
          <a:custGeom>
            <a:avLst/>
            <a:gdLst>
              <a:gd name="T0" fmla="*/ 13 w 156"/>
              <a:gd name="T1" fmla="*/ 26 h 26"/>
              <a:gd name="T2" fmla="*/ 0 w 156"/>
              <a:gd name="T3" fmla="*/ 14 h 26"/>
              <a:gd name="T4" fmla="*/ 0 w 156"/>
              <a:gd name="T5" fmla="*/ 13 h 26"/>
              <a:gd name="T6" fmla="*/ 13 w 156"/>
              <a:gd name="T7" fmla="*/ 0 h 26"/>
              <a:gd name="T8" fmla="*/ 143 w 156"/>
              <a:gd name="T9" fmla="*/ 0 h 26"/>
              <a:gd name="T10" fmla="*/ 156 w 156"/>
              <a:gd name="T11" fmla="*/ 13 h 26"/>
              <a:gd name="T12" fmla="*/ 156 w 156"/>
              <a:gd name="T13" fmla="*/ 14 h 26"/>
              <a:gd name="T14" fmla="*/ 143 w 156"/>
              <a:gd name="T15" fmla="*/ 26 h 26"/>
              <a:gd name="T16" fmla="*/ 13 w 156"/>
              <a:gd name="T1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26">
                <a:moveTo>
                  <a:pt x="13" y="26"/>
                </a:moveTo>
                <a:cubicBezTo>
                  <a:pt x="6" y="26"/>
                  <a:pt x="0" y="21"/>
                  <a:pt x="0" y="1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50" y="0"/>
                  <a:pt x="156" y="6"/>
                  <a:pt x="156" y="1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21"/>
                  <a:pt x="150" y="26"/>
                  <a:pt x="143" y="26"/>
                </a:cubicBezTo>
                <a:lnTo>
                  <a:pt x="13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E" sz="1600">
              <a:latin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62" y="3157931"/>
            <a:ext cx="773233" cy="77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" y="3026607"/>
            <a:ext cx="762981" cy="904557"/>
          </a:xfrm>
          <a:prstGeom prst="rect">
            <a:avLst/>
          </a:prstGeom>
        </p:spPr>
      </p:pic>
      <p:sp>
        <p:nvSpPr>
          <p:cNvPr id="11" name="Rectangle 10"/>
          <p:cNvSpPr>
            <a:spLocks/>
          </p:cNvSpPr>
          <p:nvPr/>
        </p:nvSpPr>
        <p:spPr>
          <a:xfrm>
            <a:off x="6680593" y="2313041"/>
            <a:ext cx="693927" cy="20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IN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Prototype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214227" y="3333915"/>
            <a:ext cx="235642" cy="20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r>
              <a:rPr lang="en-IN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Test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6679067" y="3944884"/>
            <a:ext cx="654686" cy="40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IN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Feedback &amp; assessment</a:t>
            </a:r>
          </a:p>
        </p:txBody>
      </p:sp>
      <p:sp>
        <p:nvSpPr>
          <p:cNvPr id="21" name="Freeform 44"/>
          <p:cNvSpPr>
            <a:spLocks noEditPoints="1"/>
          </p:cNvSpPr>
          <p:nvPr/>
        </p:nvSpPr>
        <p:spPr bwMode="auto">
          <a:xfrm>
            <a:off x="6590765" y="2727323"/>
            <a:ext cx="693927" cy="454536"/>
          </a:xfrm>
          <a:custGeom>
            <a:avLst/>
            <a:gdLst>
              <a:gd name="T0" fmla="*/ 1857 w 1913"/>
              <a:gd name="T1" fmla="*/ 1329 h 1583"/>
              <a:gd name="T2" fmla="*/ 1714 w 1913"/>
              <a:gd name="T3" fmla="*/ 1092 h 1583"/>
              <a:gd name="T4" fmla="*/ 1704 w 1913"/>
              <a:gd name="T5" fmla="*/ 1055 h 1583"/>
              <a:gd name="T6" fmla="*/ 1704 w 1913"/>
              <a:gd name="T7" fmla="*/ 176 h 1583"/>
              <a:gd name="T8" fmla="*/ 1544 w 1913"/>
              <a:gd name="T9" fmla="*/ 0 h 1583"/>
              <a:gd name="T10" fmla="*/ 364 w 1913"/>
              <a:gd name="T11" fmla="*/ 0 h 1583"/>
              <a:gd name="T12" fmla="*/ 316 w 1913"/>
              <a:gd name="T13" fmla="*/ 6 h 1583"/>
              <a:gd name="T14" fmla="*/ 202 w 1913"/>
              <a:gd name="T15" fmla="*/ 175 h 1583"/>
              <a:gd name="T16" fmla="*/ 202 w 1913"/>
              <a:gd name="T17" fmla="*/ 1055 h 1583"/>
              <a:gd name="T18" fmla="*/ 195 w 1913"/>
              <a:gd name="T19" fmla="*/ 1087 h 1583"/>
              <a:gd name="T20" fmla="*/ 49 w 1913"/>
              <a:gd name="T21" fmla="*/ 1329 h 1583"/>
              <a:gd name="T22" fmla="*/ 40 w 1913"/>
              <a:gd name="T23" fmla="*/ 1346 h 1583"/>
              <a:gd name="T24" fmla="*/ 182 w 1913"/>
              <a:gd name="T25" fmla="*/ 1581 h 1583"/>
              <a:gd name="T26" fmla="*/ 953 w 1913"/>
              <a:gd name="T27" fmla="*/ 1580 h 1583"/>
              <a:gd name="T28" fmla="*/ 953 w 1913"/>
              <a:gd name="T29" fmla="*/ 1581 h 1583"/>
              <a:gd name="T30" fmla="*/ 1623 w 1913"/>
              <a:gd name="T31" fmla="*/ 1580 h 1583"/>
              <a:gd name="T32" fmla="*/ 1762 w 1913"/>
              <a:gd name="T33" fmla="*/ 1576 h 1583"/>
              <a:gd name="T34" fmla="*/ 1857 w 1913"/>
              <a:gd name="T35" fmla="*/ 1329 h 1583"/>
              <a:gd name="T36" fmla="*/ 1181 w 1913"/>
              <a:gd name="T37" fmla="*/ 1314 h 1583"/>
              <a:gd name="T38" fmla="*/ 1157 w 1913"/>
              <a:gd name="T39" fmla="*/ 1328 h 1583"/>
              <a:gd name="T40" fmla="*/ 953 w 1913"/>
              <a:gd name="T41" fmla="*/ 1329 h 1583"/>
              <a:gd name="T42" fmla="*/ 754 w 1913"/>
              <a:gd name="T43" fmla="*/ 1329 h 1583"/>
              <a:gd name="T44" fmla="*/ 724 w 1913"/>
              <a:gd name="T45" fmla="*/ 1314 h 1583"/>
              <a:gd name="T46" fmla="*/ 732 w 1913"/>
              <a:gd name="T47" fmla="*/ 1280 h 1583"/>
              <a:gd name="T48" fmla="*/ 778 w 1913"/>
              <a:gd name="T49" fmla="*/ 1217 h 1583"/>
              <a:gd name="T50" fmla="*/ 807 w 1913"/>
              <a:gd name="T51" fmla="*/ 1202 h 1583"/>
              <a:gd name="T52" fmla="*/ 1101 w 1913"/>
              <a:gd name="T53" fmla="*/ 1202 h 1583"/>
              <a:gd name="T54" fmla="*/ 1129 w 1913"/>
              <a:gd name="T55" fmla="*/ 1217 h 1583"/>
              <a:gd name="T56" fmla="*/ 1177 w 1913"/>
              <a:gd name="T57" fmla="*/ 1284 h 1583"/>
              <a:gd name="T58" fmla="*/ 1181 w 1913"/>
              <a:gd name="T59" fmla="*/ 1314 h 1583"/>
              <a:gd name="T60" fmla="*/ 1532 w 1913"/>
              <a:gd name="T61" fmla="*/ 877 h 1583"/>
              <a:gd name="T62" fmla="*/ 1532 w 1913"/>
              <a:gd name="T63" fmla="*/ 976 h 1583"/>
              <a:gd name="T64" fmla="*/ 1498 w 1913"/>
              <a:gd name="T65" fmla="*/ 1012 h 1583"/>
              <a:gd name="T66" fmla="*/ 953 w 1913"/>
              <a:gd name="T67" fmla="*/ 1012 h 1583"/>
              <a:gd name="T68" fmla="*/ 411 w 1913"/>
              <a:gd name="T69" fmla="*/ 1012 h 1583"/>
              <a:gd name="T70" fmla="*/ 374 w 1913"/>
              <a:gd name="T71" fmla="*/ 971 h 1583"/>
              <a:gd name="T72" fmla="*/ 374 w 1913"/>
              <a:gd name="T73" fmla="*/ 234 h 1583"/>
              <a:gd name="T74" fmla="*/ 416 w 1913"/>
              <a:gd name="T75" fmla="*/ 188 h 1583"/>
              <a:gd name="T76" fmla="*/ 1491 w 1913"/>
              <a:gd name="T77" fmla="*/ 188 h 1583"/>
              <a:gd name="T78" fmla="*/ 1518 w 1913"/>
              <a:gd name="T79" fmla="*/ 193 h 1583"/>
              <a:gd name="T80" fmla="*/ 1531 w 1913"/>
              <a:gd name="T81" fmla="*/ 225 h 1583"/>
              <a:gd name="T82" fmla="*/ 1532 w 1913"/>
              <a:gd name="T83" fmla="*/ 877 h 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3" h="1583">
                <a:moveTo>
                  <a:pt x="1857" y="1329"/>
                </a:moveTo>
                <a:cubicBezTo>
                  <a:pt x="1808" y="1251"/>
                  <a:pt x="1761" y="1171"/>
                  <a:pt x="1714" y="1092"/>
                </a:cubicBezTo>
                <a:cubicBezTo>
                  <a:pt x="1708" y="1082"/>
                  <a:pt x="1704" y="1068"/>
                  <a:pt x="1704" y="1055"/>
                </a:cubicBezTo>
                <a:cubicBezTo>
                  <a:pt x="1704" y="762"/>
                  <a:pt x="1704" y="469"/>
                  <a:pt x="1704" y="176"/>
                </a:cubicBezTo>
                <a:cubicBezTo>
                  <a:pt x="1704" y="73"/>
                  <a:pt x="1638" y="0"/>
                  <a:pt x="1544" y="0"/>
                </a:cubicBezTo>
                <a:cubicBezTo>
                  <a:pt x="1151" y="0"/>
                  <a:pt x="758" y="0"/>
                  <a:pt x="364" y="0"/>
                </a:cubicBezTo>
                <a:cubicBezTo>
                  <a:pt x="348" y="0"/>
                  <a:pt x="332" y="2"/>
                  <a:pt x="316" y="6"/>
                </a:cubicBezTo>
                <a:cubicBezTo>
                  <a:pt x="247" y="25"/>
                  <a:pt x="202" y="92"/>
                  <a:pt x="202" y="175"/>
                </a:cubicBezTo>
                <a:cubicBezTo>
                  <a:pt x="202" y="469"/>
                  <a:pt x="202" y="762"/>
                  <a:pt x="202" y="1055"/>
                </a:cubicBezTo>
                <a:cubicBezTo>
                  <a:pt x="202" y="1066"/>
                  <a:pt x="200" y="1078"/>
                  <a:pt x="195" y="1087"/>
                </a:cubicBezTo>
                <a:cubicBezTo>
                  <a:pt x="147" y="1168"/>
                  <a:pt x="98" y="1248"/>
                  <a:pt x="49" y="1329"/>
                </a:cubicBezTo>
                <a:cubicBezTo>
                  <a:pt x="46" y="1335"/>
                  <a:pt x="42" y="1340"/>
                  <a:pt x="40" y="1346"/>
                </a:cubicBezTo>
                <a:cubicBezTo>
                  <a:pt x="0" y="1472"/>
                  <a:pt x="68" y="1581"/>
                  <a:pt x="182" y="1581"/>
                </a:cubicBezTo>
                <a:cubicBezTo>
                  <a:pt x="439" y="1580"/>
                  <a:pt x="696" y="1580"/>
                  <a:pt x="953" y="1580"/>
                </a:cubicBezTo>
                <a:cubicBezTo>
                  <a:pt x="953" y="1581"/>
                  <a:pt x="953" y="1581"/>
                  <a:pt x="953" y="1581"/>
                </a:cubicBezTo>
                <a:cubicBezTo>
                  <a:pt x="1176" y="1581"/>
                  <a:pt x="1400" y="1581"/>
                  <a:pt x="1623" y="1580"/>
                </a:cubicBezTo>
                <a:cubicBezTo>
                  <a:pt x="1669" y="1580"/>
                  <a:pt x="1716" y="1583"/>
                  <a:pt x="1762" y="1576"/>
                </a:cubicBezTo>
                <a:cubicBezTo>
                  <a:pt x="1859" y="1562"/>
                  <a:pt x="1913" y="1417"/>
                  <a:pt x="1857" y="1329"/>
                </a:cubicBezTo>
                <a:close/>
                <a:moveTo>
                  <a:pt x="1181" y="1314"/>
                </a:moveTo>
                <a:cubicBezTo>
                  <a:pt x="1178" y="1321"/>
                  <a:pt x="1165" y="1328"/>
                  <a:pt x="1157" y="1328"/>
                </a:cubicBezTo>
                <a:cubicBezTo>
                  <a:pt x="1089" y="1329"/>
                  <a:pt x="1021" y="1329"/>
                  <a:pt x="953" y="1329"/>
                </a:cubicBezTo>
                <a:cubicBezTo>
                  <a:pt x="887" y="1329"/>
                  <a:pt x="821" y="1329"/>
                  <a:pt x="754" y="1329"/>
                </a:cubicBezTo>
                <a:cubicBezTo>
                  <a:pt x="742" y="1329"/>
                  <a:pt x="730" y="1328"/>
                  <a:pt x="724" y="1314"/>
                </a:cubicBezTo>
                <a:cubicBezTo>
                  <a:pt x="717" y="1300"/>
                  <a:pt x="725" y="1290"/>
                  <a:pt x="732" y="1280"/>
                </a:cubicBezTo>
                <a:cubicBezTo>
                  <a:pt x="747" y="1259"/>
                  <a:pt x="761" y="1237"/>
                  <a:pt x="778" y="1217"/>
                </a:cubicBezTo>
                <a:cubicBezTo>
                  <a:pt x="785" y="1209"/>
                  <a:pt x="797" y="1202"/>
                  <a:pt x="807" y="1202"/>
                </a:cubicBezTo>
                <a:cubicBezTo>
                  <a:pt x="905" y="1200"/>
                  <a:pt x="1003" y="1200"/>
                  <a:pt x="1101" y="1202"/>
                </a:cubicBezTo>
                <a:cubicBezTo>
                  <a:pt x="1110" y="1202"/>
                  <a:pt x="1122" y="1209"/>
                  <a:pt x="1129" y="1217"/>
                </a:cubicBezTo>
                <a:cubicBezTo>
                  <a:pt x="1146" y="1238"/>
                  <a:pt x="1162" y="1261"/>
                  <a:pt x="1177" y="1284"/>
                </a:cubicBezTo>
                <a:cubicBezTo>
                  <a:pt x="1182" y="1292"/>
                  <a:pt x="1185" y="1306"/>
                  <a:pt x="1181" y="1314"/>
                </a:cubicBezTo>
                <a:close/>
                <a:moveTo>
                  <a:pt x="1532" y="877"/>
                </a:moveTo>
                <a:cubicBezTo>
                  <a:pt x="1532" y="910"/>
                  <a:pt x="1532" y="943"/>
                  <a:pt x="1532" y="976"/>
                </a:cubicBezTo>
                <a:cubicBezTo>
                  <a:pt x="1532" y="1003"/>
                  <a:pt x="1523" y="1012"/>
                  <a:pt x="1498" y="1012"/>
                </a:cubicBezTo>
                <a:cubicBezTo>
                  <a:pt x="1316" y="1012"/>
                  <a:pt x="1135" y="1012"/>
                  <a:pt x="953" y="1012"/>
                </a:cubicBezTo>
                <a:cubicBezTo>
                  <a:pt x="772" y="1012"/>
                  <a:pt x="592" y="1012"/>
                  <a:pt x="411" y="1012"/>
                </a:cubicBezTo>
                <a:cubicBezTo>
                  <a:pt x="381" y="1012"/>
                  <a:pt x="374" y="1004"/>
                  <a:pt x="374" y="971"/>
                </a:cubicBezTo>
                <a:cubicBezTo>
                  <a:pt x="374" y="725"/>
                  <a:pt x="374" y="480"/>
                  <a:pt x="374" y="234"/>
                </a:cubicBezTo>
                <a:cubicBezTo>
                  <a:pt x="374" y="194"/>
                  <a:pt x="380" y="188"/>
                  <a:pt x="416" y="188"/>
                </a:cubicBezTo>
                <a:cubicBezTo>
                  <a:pt x="774" y="188"/>
                  <a:pt x="1132" y="188"/>
                  <a:pt x="1491" y="188"/>
                </a:cubicBezTo>
                <a:cubicBezTo>
                  <a:pt x="1500" y="188"/>
                  <a:pt x="1512" y="188"/>
                  <a:pt x="1518" y="193"/>
                </a:cubicBezTo>
                <a:cubicBezTo>
                  <a:pt x="1525" y="200"/>
                  <a:pt x="1531" y="214"/>
                  <a:pt x="1531" y="225"/>
                </a:cubicBezTo>
                <a:cubicBezTo>
                  <a:pt x="1532" y="442"/>
                  <a:pt x="1532" y="659"/>
                  <a:pt x="1532" y="8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E" sz="1600"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90221" y="3175103"/>
            <a:ext cx="547039" cy="451590"/>
            <a:chOff x="3421708" y="4333668"/>
            <a:chExt cx="828862" cy="939530"/>
          </a:xfrm>
          <a:solidFill>
            <a:schemeClr val="tx1"/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3788298" y="4840899"/>
              <a:ext cx="99140" cy="432299"/>
            </a:xfrm>
            <a:custGeom>
              <a:avLst/>
              <a:gdLst>
                <a:gd name="T0" fmla="*/ 149 w 149"/>
                <a:gd name="T1" fmla="*/ 576 h 649"/>
                <a:gd name="T2" fmla="*/ 75 w 149"/>
                <a:gd name="T3" fmla="*/ 649 h 649"/>
                <a:gd name="T4" fmla="*/ 0 w 149"/>
                <a:gd name="T5" fmla="*/ 576 h 649"/>
                <a:gd name="T6" fmla="*/ 0 w 149"/>
                <a:gd name="T7" fmla="*/ 73 h 649"/>
                <a:gd name="T8" fmla="*/ 75 w 149"/>
                <a:gd name="T9" fmla="*/ 0 h 649"/>
                <a:gd name="T10" fmla="*/ 149 w 149"/>
                <a:gd name="T11" fmla="*/ 73 h 649"/>
                <a:gd name="T12" fmla="*/ 149 w 149"/>
                <a:gd name="T13" fmla="*/ 576 h 649"/>
                <a:gd name="T14" fmla="*/ 149 w 149"/>
                <a:gd name="T15" fmla="*/ 57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649">
                  <a:moveTo>
                    <a:pt x="149" y="576"/>
                  </a:moveTo>
                  <a:cubicBezTo>
                    <a:pt x="149" y="616"/>
                    <a:pt x="116" y="649"/>
                    <a:pt x="75" y="649"/>
                  </a:cubicBezTo>
                  <a:cubicBezTo>
                    <a:pt x="34" y="649"/>
                    <a:pt x="0" y="616"/>
                    <a:pt x="0" y="57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3"/>
                    <a:pt x="34" y="0"/>
                    <a:pt x="75" y="0"/>
                  </a:cubicBezTo>
                  <a:cubicBezTo>
                    <a:pt x="116" y="0"/>
                    <a:pt x="149" y="33"/>
                    <a:pt x="149" y="73"/>
                  </a:cubicBezTo>
                  <a:cubicBezTo>
                    <a:pt x="149" y="576"/>
                    <a:pt x="149" y="576"/>
                    <a:pt x="149" y="576"/>
                  </a:cubicBezTo>
                  <a:cubicBezTo>
                    <a:pt x="149" y="576"/>
                    <a:pt x="149" y="576"/>
                    <a:pt x="149" y="5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3453987" y="4840899"/>
              <a:ext cx="433451" cy="138336"/>
            </a:xfrm>
            <a:custGeom>
              <a:avLst/>
              <a:gdLst>
                <a:gd name="T0" fmla="*/ 73 w 650"/>
                <a:gd name="T1" fmla="*/ 208 h 208"/>
                <a:gd name="T2" fmla="*/ 0 w 650"/>
                <a:gd name="T3" fmla="*/ 106 h 208"/>
                <a:gd name="T4" fmla="*/ 73 w 650"/>
                <a:gd name="T5" fmla="*/ 0 h 208"/>
                <a:gd name="T6" fmla="*/ 577 w 650"/>
                <a:gd name="T7" fmla="*/ 0 h 208"/>
                <a:gd name="T8" fmla="*/ 650 w 650"/>
                <a:gd name="T9" fmla="*/ 106 h 208"/>
                <a:gd name="T10" fmla="*/ 577 w 650"/>
                <a:gd name="T11" fmla="*/ 208 h 208"/>
                <a:gd name="T12" fmla="*/ 73 w 650"/>
                <a:gd name="T13" fmla="*/ 208 h 208"/>
                <a:gd name="T14" fmla="*/ 73 w 650"/>
                <a:gd name="T1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0" h="208">
                  <a:moveTo>
                    <a:pt x="73" y="208"/>
                  </a:moveTo>
                  <a:cubicBezTo>
                    <a:pt x="33" y="208"/>
                    <a:pt x="0" y="164"/>
                    <a:pt x="0" y="106"/>
                  </a:cubicBezTo>
                  <a:cubicBezTo>
                    <a:pt x="0" y="48"/>
                    <a:pt x="33" y="0"/>
                    <a:pt x="73" y="0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617" y="0"/>
                    <a:pt x="650" y="48"/>
                    <a:pt x="650" y="106"/>
                  </a:cubicBezTo>
                  <a:cubicBezTo>
                    <a:pt x="650" y="164"/>
                    <a:pt x="617" y="208"/>
                    <a:pt x="577" y="208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8"/>
                    <a:pt x="73" y="208"/>
                    <a:pt x="73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3421708" y="4545783"/>
              <a:ext cx="251310" cy="435757"/>
            </a:xfrm>
            <a:custGeom>
              <a:avLst/>
              <a:gdLst>
                <a:gd name="T0" fmla="*/ 224 w 377"/>
                <a:gd name="T1" fmla="*/ 600 h 654"/>
                <a:gd name="T2" fmla="*/ 99 w 377"/>
                <a:gd name="T3" fmla="*/ 637 h 654"/>
                <a:gd name="T4" fmla="*/ 14 w 377"/>
                <a:gd name="T5" fmla="*/ 538 h 654"/>
                <a:gd name="T6" fmla="*/ 152 w 377"/>
                <a:gd name="T7" fmla="*/ 57 h 654"/>
                <a:gd name="T8" fmla="*/ 278 w 377"/>
                <a:gd name="T9" fmla="*/ 16 h 654"/>
                <a:gd name="T10" fmla="*/ 367 w 377"/>
                <a:gd name="T11" fmla="*/ 117 h 654"/>
                <a:gd name="T12" fmla="*/ 224 w 377"/>
                <a:gd name="T13" fmla="*/ 600 h 654"/>
                <a:gd name="T14" fmla="*/ 224 w 377"/>
                <a:gd name="T15" fmla="*/ 60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654">
                  <a:moveTo>
                    <a:pt x="224" y="600"/>
                  </a:moveTo>
                  <a:cubicBezTo>
                    <a:pt x="214" y="639"/>
                    <a:pt x="159" y="654"/>
                    <a:pt x="99" y="637"/>
                  </a:cubicBezTo>
                  <a:cubicBezTo>
                    <a:pt x="39" y="620"/>
                    <a:pt x="0" y="576"/>
                    <a:pt x="14" y="538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65" y="19"/>
                    <a:pt x="222" y="0"/>
                    <a:pt x="278" y="16"/>
                  </a:cubicBezTo>
                  <a:cubicBezTo>
                    <a:pt x="338" y="33"/>
                    <a:pt x="377" y="78"/>
                    <a:pt x="367" y="117"/>
                  </a:cubicBezTo>
                  <a:cubicBezTo>
                    <a:pt x="224" y="600"/>
                    <a:pt x="224" y="600"/>
                    <a:pt x="224" y="600"/>
                  </a:cubicBezTo>
                  <a:cubicBezTo>
                    <a:pt x="224" y="600"/>
                    <a:pt x="224" y="600"/>
                    <a:pt x="224" y="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3478196" y="4333668"/>
              <a:ext cx="772374" cy="507230"/>
            </a:xfrm>
            <a:custGeom>
              <a:avLst/>
              <a:gdLst>
                <a:gd name="T0" fmla="*/ 273 w 1159"/>
                <a:gd name="T1" fmla="*/ 0 h 760"/>
                <a:gd name="T2" fmla="*/ 414 w 1159"/>
                <a:gd name="T3" fmla="*/ 579 h 760"/>
                <a:gd name="T4" fmla="*/ 466 w 1159"/>
                <a:gd name="T5" fmla="*/ 585 h 760"/>
                <a:gd name="T6" fmla="*/ 585 w 1159"/>
                <a:gd name="T7" fmla="*/ 579 h 760"/>
                <a:gd name="T8" fmla="*/ 569 w 1159"/>
                <a:gd name="T9" fmla="*/ 546 h 760"/>
                <a:gd name="T10" fmla="*/ 526 w 1159"/>
                <a:gd name="T11" fmla="*/ 527 h 760"/>
                <a:gd name="T12" fmla="*/ 386 w 1159"/>
                <a:gd name="T13" fmla="*/ 527 h 760"/>
                <a:gd name="T14" fmla="*/ 633 w 1159"/>
                <a:gd name="T15" fmla="*/ 628 h 760"/>
                <a:gd name="T16" fmla="*/ 600 w 1159"/>
                <a:gd name="T17" fmla="*/ 625 h 760"/>
                <a:gd name="T18" fmla="*/ 484 w 1159"/>
                <a:gd name="T19" fmla="*/ 614 h 760"/>
                <a:gd name="T20" fmla="*/ 396 w 1159"/>
                <a:gd name="T21" fmla="*/ 606 h 760"/>
                <a:gd name="T22" fmla="*/ 331 w 1159"/>
                <a:gd name="T23" fmla="*/ 484 h 760"/>
                <a:gd name="T24" fmla="*/ 3 w 1159"/>
                <a:gd name="T25" fmla="*/ 711 h 760"/>
                <a:gd name="T26" fmla="*/ 244 w 1159"/>
                <a:gd name="T27" fmla="*/ 683 h 760"/>
                <a:gd name="T28" fmla="*/ 192 w 1159"/>
                <a:gd name="T29" fmla="*/ 541 h 760"/>
                <a:gd name="T30" fmla="*/ 265 w 1159"/>
                <a:gd name="T31" fmla="*/ 685 h 760"/>
                <a:gd name="T32" fmla="*/ 621 w 1159"/>
                <a:gd name="T33" fmla="*/ 760 h 760"/>
                <a:gd name="T34" fmla="*/ 688 w 1159"/>
                <a:gd name="T35" fmla="*/ 700 h 760"/>
                <a:gd name="T36" fmla="*/ 1136 w 1159"/>
                <a:gd name="T37" fmla="*/ 335 h 760"/>
                <a:gd name="T38" fmla="*/ 893 w 1159"/>
                <a:gd name="T39" fmla="*/ 231 h 760"/>
                <a:gd name="T40" fmla="*/ 881 w 1159"/>
                <a:gd name="T41" fmla="*/ 227 h 760"/>
                <a:gd name="T42" fmla="*/ 748 w 1159"/>
                <a:gd name="T43" fmla="*/ 530 h 760"/>
                <a:gd name="T44" fmla="*/ 946 w 1159"/>
                <a:gd name="T45" fmla="*/ 706 h 760"/>
                <a:gd name="T46" fmla="*/ 959 w 1159"/>
                <a:gd name="T47" fmla="*/ 713 h 760"/>
                <a:gd name="T48" fmla="*/ 1003 w 1159"/>
                <a:gd name="T49" fmla="*/ 698 h 760"/>
                <a:gd name="T50" fmla="*/ 956 w 1159"/>
                <a:gd name="T51" fmla="*/ 663 h 760"/>
                <a:gd name="T52" fmla="*/ 1093 w 1159"/>
                <a:gd name="T53" fmla="*/ 352 h 760"/>
                <a:gd name="T54" fmla="*/ 748 w 1159"/>
                <a:gd name="T55" fmla="*/ 541 h 760"/>
                <a:gd name="T56" fmla="*/ 603 w 1159"/>
                <a:gd name="T57" fmla="*/ 546 h 760"/>
                <a:gd name="T58" fmla="*/ 608 w 1159"/>
                <a:gd name="T59" fmla="*/ 557 h 760"/>
                <a:gd name="T60" fmla="*/ 623 w 1159"/>
                <a:gd name="T61" fmla="*/ 599 h 760"/>
                <a:gd name="T62" fmla="*/ 673 w 1159"/>
                <a:gd name="T63" fmla="*/ 616 h 760"/>
                <a:gd name="T64" fmla="*/ 711 w 1159"/>
                <a:gd name="T65" fmla="*/ 662 h 760"/>
                <a:gd name="T66" fmla="*/ 716 w 1159"/>
                <a:gd name="T67" fmla="*/ 692 h 760"/>
                <a:gd name="T68" fmla="*/ 721 w 1159"/>
                <a:gd name="T69" fmla="*/ 709 h 760"/>
                <a:gd name="T70" fmla="*/ 914 w 1159"/>
                <a:gd name="T71" fmla="*/ 760 h 760"/>
                <a:gd name="T72" fmla="*/ 922 w 1159"/>
                <a:gd name="T73" fmla="*/ 709 h 760"/>
                <a:gd name="T74" fmla="*/ 828 w 1159"/>
                <a:gd name="T75" fmla="*/ 675 h 760"/>
                <a:gd name="T76" fmla="*/ 817 w 1159"/>
                <a:gd name="T77" fmla="*/ 662 h 760"/>
                <a:gd name="T78" fmla="*/ 802 w 1159"/>
                <a:gd name="T79" fmla="*/ 646 h 760"/>
                <a:gd name="T80" fmla="*/ 789 w 1159"/>
                <a:gd name="T81" fmla="*/ 633 h 760"/>
                <a:gd name="T82" fmla="*/ 762 w 1159"/>
                <a:gd name="T83" fmla="*/ 603 h 760"/>
                <a:gd name="T84" fmla="*/ 740 w 1159"/>
                <a:gd name="T85" fmla="*/ 603 h 760"/>
                <a:gd name="T86" fmla="*/ 747 w 1159"/>
                <a:gd name="T87" fmla="*/ 587 h 760"/>
                <a:gd name="T88" fmla="*/ 735 w 1159"/>
                <a:gd name="T89" fmla="*/ 573 h 760"/>
                <a:gd name="T90" fmla="*/ 710 w 1159"/>
                <a:gd name="T91" fmla="*/ 546 h 760"/>
                <a:gd name="T92" fmla="*/ 691 w 1159"/>
                <a:gd name="T93" fmla="*/ 546 h 760"/>
                <a:gd name="T94" fmla="*/ 627 w 1159"/>
                <a:gd name="T95" fmla="*/ 587 h 760"/>
                <a:gd name="T96" fmla="*/ 648 w 1159"/>
                <a:gd name="T97" fmla="*/ 587 h 760"/>
                <a:gd name="T98" fmla="*/ 652 w 1159"/>
                <a:gd name="T99" fmla="*/ 557 h 760"/>
                <a:gd name="T100" fmla="*/ 672 w 1159"/>
                <a:gd name="T101" fmla="*/ 557 h 760"/>
                <a:gd name="T102" fmla="*/ 676 w 1159"/>
                <a:gd name="T103" fmla="*/ 587 h 760"/>
                <a:gd name="T104" fmla="*/ 698 w 1159"/>
                <a:gd name="T105" fmla="*/ 587 h 760"/>
                <a:gd name="T106" fmla="*/ 701 w 1159"/>
                <a:gd name="T107" fmla="*/ 616 h 760"/>
                <a:gd name="T108" fmla="*/ 723 w 1159"/>
                <a:gd name="T109" fmla="*/ 616 h 760"/>
                <a:gd name="T110" fmla="*/ 724 w 1159"/>
                <a:gd name="T111" fmla="*/ 646 h 760"/>
                <a:gd name="T112" fmla="*/ 749 w 1159"/>
                <a:gd name="T113" fmla="*/ 646 h 760"/>
                <a:gd name="T114" fmla="*/ 738 w 1159"/>
                <a:gd name="T115" fmla="*/ 662 h 760"/>
                <a:gd name="T116" fmla="*/ 749 w 1159"/>
                <a:gd name="T117" fmla="*/ 675 h 760"/>
                <a:gd name="T118" fmla="*/ 776 w 1159"/>
                <a:gd name="T119" fmla="*/ 709 h 760"/>
                <a:gd name="T120" fmla="*/ 804 w 1159"/>
                <a:gd name="T121" fmla="*/ 709 h 760"/>
                <a:gd name="T122" fmla="*/ 832 w 1159"/>
                <a:gd name="T123" fmla="*/ 709 h 760"/>
                <a:gd name="T124" fmla="*/ 859 w 1159"/>
                <a:gd name="T125" fmla="*/ 70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9" h="760">
                  <a:moveTo>
                    <a:pt x="273" y="293"/>
                  </a:moveTo>
                  <a:cubicBezTo>
                    <a:pt x="354" y="293"/>
                    <a:pt x="419" y="227"/>
                    <a:pt x="419" y="147"/>
                  </a:cubicBezTo>
                  <a:cubicBezTo>
                    <a:pt x="419" y="66"/>
                    <a:pt x="354" y="0"/>
                    <a:pt x="273" y="0"/>
                  </a:cubicBezTo>
                  <a:cubicBezTo>
                    <a:pt x="193" y="0"/>
                    <a:pt x="127" y="66"/>
                    <a:pt x="127" y="147"/>
                  </a:cubicBezTo>
                  <a:cubicBezTo>
                    <a:pt x="127" y="227"/>
                    <a:pt x="193" y="293"/>
                    <a:pt x="273" y="293"/>
                  </a:cubicBezTo>
                  <a:close/>
                  <a:moveTo>
                    <a:pt x="414" y="579"/>
                  </a:moveTo>
                  <a:cubicBezTo>
                    <a:pt x="444" y="583"/>
                    <a:pt x="444" y="583"/>
                    <a:pt x="444" y="583"/>
                  </a:cubicBezTo>
                  <a:cubicBezTo>
                    <a:pt x="455" y="584"/>
                    <a:pt x="455" y="584"/>
                    <a:pt x="455" y="584"/>
                  </a:cubicBezTo>
                  <a:cubicBezTo>
                    <a:pt x="466" y="585"/>
                    <a:pt x="466" y="585"/>
                    <a:pt x="466" y="585"/>
                  </a:cubicBezTo>
                  <a:cubicBezTo>
                    <a:pt x="584" y="595"/>
                    <a:pt x="584" y="595"/>
                    <a:pt x="584" y="595"/>
                  </a:cubicBezTo>
                  <a:cubicBezTo>
                    <a:pt x="584" y="595"/>
                    <a:pt x="584" y="595"/>
                    <a:pt x="584" y="595"/>
                  </a:cubicBezTo>
                  <a:cubicBezTo>
                    <a:pt x="585" y="589"/>
                    <a:pt x="585" y="585"/>
                    <a:pt x="585" y="579"/>
                  </a:cubicBezTo>
                  <a:cubicBezTo>
                    <a:pt x="585" y="577"/>
                    <a:pt x="584" y="575"/>
                    <a:pt x="584" y="573"/>
                  </a:cubicBezTo>
                  <a:cubicBezTo>
                    <a:pt x="581" y="563"/>
                    <a:pt x="576" y="554"/>
                    <a:pt x="569" y="546"/>
                  </a:cubicBezTo>
                  <a:cubicBezTo>
                    <a:pt x="569" y="546"/>
                    <a:pt x="569" y="546"/>
                    <a:pt x="569" y="546"/>
                  </a:cubicBezTo>
                  <a:cubicBezTo>
                    <a:pt x="561" y="538"/>
                    <a:pt x="552" y="532"/>
                    <a:pt x="542" y="529"/>
                  </a:cubicBezTo>
                  <a:cubicBezTo>
                    <a:pt x="538" y="528"/>
                    <a:pt x="532" y="527"/>
                    <a:pt x="527" y="527"/>
                  </a:cubicBezTo>
                  <a:cubicBezTo>
                    <a:pt x="526" y="527"/>
                    <a:pt x="526" y="527"/>
                    <a:pt x="526" y="527"/>
                  </a:cubicBezTo>
                  <a:cubicBezTo>
                    <a:pt x="456" y="527"/>
                    <a:pt x="456" y="527"/>
                    <a:pt x="456" y="527"/>
                  </a:cubicBezTo>
                  <a:cubicBezTo>
                    <a:pt x="443" y="527"/>
                    <a:pt x="443" y="527"/>
                    <a:pt x="443" y="527"/>
                  </a:cubicBezTo>
                  <a:cubicBezTo>
                    <a:pt x="386" y="527"/>
                    <a:pt x="386" y="527"/>
                    <a:pt x="386" y="527"/>
                  </a:cubicBezTo>
                  <a:cubicBezTo>
                    <a:pt x="414" y="579"/>
                    <a:pt x="414" y="579"/>
                    <a:pt x="414" y="579"/>
                  </a:cubicBezTo>
                  <a:cubicBezTo>
                    <a:pt x="414" y="579"/>
                    <a:pt x="414" y="579"/>
                    <a:pt x="414" y="579"/>
                  </a:cubicBezTo>
                  <a:close/>
                  <a:moveTo>
                    <a:pt x="633" y="628"/>
                  </a:moveTo>
                  <a:cubicBezTo>
                    <a:pt x="628" y="627"/>
                    <a:pt x="625" y="627"/>
                    <a:pt x="622" y="626"/>
                  </a:cubicBezTo>
                  <a:cubicBezTo>
                    <a:pt x="606" y="625"/>
                    <a:pt x="606" y="625"/>
                    <a:pt x="606" y="625"/>
                  </a:cubicBezTo>
                  <a:cubicBezTo>
                    <a:pt x="600" y="625"/>
                    <a:pt x="600" y="625"/>
                    <a:pt x="600" y="625"/>
                  </a:cubicBezTo>
                  <a:cubicBezTo>
                    <a:pt x="585" y="623"/>
                    <a:pt x="585" y="623"/>
                    <a:pt x="585" y="623"/>
                  </a:cubicBezTo>
                  <a:cubicBezTo>
                    <a:pt x="566" y="622"/>
                    <a:pt x="566" y="622"/>
                    <a:pt x="566" y="622"/>
                  </a:cubicBezTo>
                  <a:cubicBezTo>
                    <a:pt x="484" y="614"/>
                    <a:pt x="484" y="614"/>
                    <a:pt x="484" y="614"/>
                  </a:cubicBezTo>
                  <a:cubicBezTo>
                    <a:pt x="473" y="613"/>
                    <a:pt x="473" y="613"/>
                    <a:pt x="473" y="613"/>
                  </a:cubicBezTo>
                  <a:cubicBezTo>
                    <a:pt x="461" y="612"/>
                    <a:pt x="461" y="612"/>
                    <a:pt x="461" y="612"/>
                  </a:cubicBezTo>
                  <a:cubicBezTo>
                    <a:pt x="396" y="606"/>
                    <a:pt x="396" y="606"/>
                    <a:pt x="396" y="606"/>
                  </a:cubicBezTo>
                  <a:cubicBezTo>
                    <a:pt x="355" y="527"/>
                    <a:pt x="355" y="527"/>
                    <a:pt x="355" y="527"/>
                  </a:cubicBezTo>
                  <a:cubicBezTo>
                    <a:pt x="339" y="499"/>
                    <a:pt x="339" y="499"/>
                    <a:pt x="339" y="499"/>
                  </a:cubicBezTo>
                  <a:cubicBezTo>
                    <a:pt x="331" y="484"/>
                    <a:pt x="331" y="484"/>
                    <a:pt x="331" y="484"/>
                  </a:cubicBezTo>
                  <a:cubicBezTo>
                    <a:pt x="288" y="395"/>
                    <a:pt x="245" y="317"/>
                    <a:pt x="152" y="317"/>
                  </a:cubicBezTo>
                  <a:cubicBezTo>
                    <a:pt x="82" y="317"/>
                    <a:pt x="28" y="375"/>
                    <a:pt x="19" y="466"/>
                  </a:cubicBezTo>
                  <a:cubicBezTo>
                    <a:pt x="3" y="711"/>
                    <a:pt x="3" y="711"/>
                    <a:pt x="3" y="711"/>
                  </a:cubicBezTo>
                  <a:cubicBezTo>
                    <a:pt x="0" y="739"/>
                    <a:pt x="22" y="760"/>
                    <a:pt x="50" y="760"/>
                  </a:cubicBezTo>
                  <a:cubicBezTo>
                    <a:pt x="273" y="760"/>
                    <a:pt x="273" y="760"/>
                    <a:pt x="273" y="760"/>
                  </a:cubicBezTo>
                  <a:cubicBezTo>
                    <a:pt x="244" y="683"/>
                    <a:pt x="244" y="683"/>
                    <a:pt x="244" y="683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1" y="647"/>
                    <a:pt x="231" y="647"/>
                    <a:pt x="231" y="647"/>
                  </a:cubicBezTo>
                  <a:cubicBezTo>
                    <a:pt x="192" y="541"/>
                    <a:pt x="192" y="541"/>
                    <a:pt x="192" y="541"/>
                  </a:cubicBezTo>
                  <a:cubicBezTo>
                    <a:pt x="250" y="655"/>
                    <a:pt x="250" y="655"/>
                    <a:pt x="250" y="655"/>
                  </a:cubicBezTo>
                  <a:cubicBezTo>
                    <a:pt x="259" y="671"/>
                    <a:pt x="259" y="671"/>
                    <a:pt x="259" y="671"/>
                  </a:cubicBezTo>
                  <a:cubicBezTo>
                    <a:pt x="265" y="685"/>
                    <a:pt x="265" y="685"/>
                    <a:pt x="265" y="685"/>
                  </a:cubicBezTo>
                  <a:cubicBezTo>
                    <a:pt x="280" y="713"/>
                    <a:pt x="280" y="713"/>
                    <a:pt x="280" y="713"/>
                  </a:cubicBezTo>
                  <a:cubicBezTo>
                    <a:pt x="294" y="742"/>
                    <a:pt x="323" y="760"/>
                    <a:pt x="355" y="760"/>
                  </a:cubicBezTo>
                  <a:cubicBezTo>
                    <a:pt x="621" y="760"/>
                    <a:pt x="621" y="760"/>
                    <a:pt x="621" y="760"/>
                  </a:cubicBezTo>
                  <a:cubicBezTo>
                    <a:pt x="622" y="760"/>
                    <a:pt x="624" y="760"/>
                    <a:pt x="625" y="760"/>
                  </a:cubicBezTo>
                  <a:cubicBezTo>
                    <a:pt x="657" y="758"/>
                    <a:pt x="682" y="738"/>
                    <a:pt x="686" y="709"/>
                  </a:cubicBezTo>
                  <a:cubicBezTo>
                    <a:pt x="688" y="706"/>
                    <a:pt x="688" y="703"/>
                    <a:pt x="688" y="700"/>
                  </a:cubicBezTo>
                  <a:cubicBezTo>
                    <a:pt x="688" y="699"/>
                    <a:pt x="688" y="699"/>
                    <a:pt x="688" y="699"/>
                  </a:cubicBezTo>
                  <a:cubicBezTo>
                    <a:pt x="688" y="665"/>
                    <a:pt x="664" y="636"/>
                    <a:pt x="633" y="628"/>
                  </a:cubicBezTo>
                  <a:close/>
                  <a:moveTo>
                    <a:pt x="1136" y="335"/>
                  </a:moveTo>
                  <a:cubicBezTo>
                    <a:pt x="1136" y="335"/>
                    <a:pt x="1136" y="335"/>
                    <a:pt x="1136" y="335"/>
                  </a:cubicBezTo>
                  <a:cubicBezTo>
                    <a:pt x="1135" y="335"/>
                    <a:pt x="1135" y="333"/>
                    <a:pt x="1135" y="333"/>
                  </a:cubicBezTo>
                  <a:cubicBezTo>
                    <a:pt x="893" y="231"/>
                    <a:pt x="893" y="231"/>
                    <a:pt x="893" y="231"/>
                  </a:cubicBezTo>
                  <a:cubicBezTo>
                    <a:pt x="893" y="231"/>
                    <a:pt x="893" y="231"/>
                    <a:pt x="893" y="231"/>
                  </a:cubicBezTo>
                  <a:cubicBezTo>
                    <a:pt x="891" y="230"/>
                    <a:pt x="889" y="228"/>
                    <a:pt x="886" y="227"/>
                  </a:cubicBezTo>
                  <a:cubicBezTo>
                    <a:pt x="884" y="227"/>
                    <a:pt x="883" y="227"/>
                    <a:pt x="881" y="227"/>
                  </a:cubicBezTo>
                  <a:cubicBezTo>
                    <a:pt x="873" y="227"/>
                    <a:pt x="865" y="231"/>
                    <a:pt x="862" y="237"/>
                  </a:cubicBezTo>
                  <a:cubicBezTo>
                    <a:pt x="745" y="519"/>
                    <a:pt x="745" y="519"/>
                    <a:pt x="745" y="519"/>
                  </a:cubicBezTo>
                  <a:cubicBezTo>
                    <a:pt x="743" y="522"/>
                    <a:pt x="743" y="527"/>
                    <a:pt x="748" y="530"/>
                  </a:cubicBezTo>
                  <a:cubicBezTo>
                    <a:pt x="748" y="531"/>
                    <a:pt x="748" y="531"/>
                    <a:pt x="748" y="531"/>
                  </a:cubicBezTo>
                  <a:cubicBezTo>
                    <a:pt x="946" y="706"/>
                    <a:pt x="946" y="706"/>
                    <a:pt x="946" y="706"/>
                  </a:cubicBezTo>
                  <a:cubicBezTo>
                    <a:pt x="946" y="706"/>
                    <a:pt x="946" y="706"/>
                    <a:pt x="946" y="706"/>
                  </a:cubicBezTo>
                  <a:cubicBezTo>
                    <a:pt x="946" y="706"/>
                    <a:pt x="946" y="706"/>
                    <a:pt x="946" y="706"/>
                  </a:cubicBezTo>
                  <a:cubicBezTo>
                    <a:pt x="948" y="708"/>
                    <a:pt x="948" y="708"/>
                    <a:pt x="948" y="708"/>
                  </a:cubicBezTo>
                  <a:cubicBezTo>
                    <a:pt x="951" y="710"/>
                    <a:pt x="955" y="712"/>
                    <a:pt x="959" y="713"/>
                  </a:cubicBezTo>
                  <a:cubicBezTo>
                    <a:pt x="960" y="713"/>
                    <a:pt x="961" y="713"/>
                    <a:pt x="962" y="713"/>
                  </a:cubicBezTo>
                  <a:cubicBezTo>
                    <a:pt x="966" y="714"/>
                    <a:pt x="969" y="714"/>
                    <a:pt x="972" y="714"/>
                  </a:cubicBezTo>
                  <a:cubicBezTo>
                    <a:pt x="985" y="714"/>
                    <a:pt x="997" y="710"/>
                    <a:pt x="1003" y="698"/>
                  </a:cubicBezTo>
                  <a:cubicBezTo>
                    <a:pt x="1010" y="684"/>
                    <a:pt x="1131" y="415"/>
                    <a:pt x="1143" y="384"/>
                  </a:cubicBezTo>
                  <a:cubicBezTo>
                    <a:pt x="1159" y="343"/>
                    <a:pt x="1136" y="335"/>
                    <a:pt x="1136" y="335"/>
                  </a:cubicBezTo>
                  <a:close/>
                  <a:moveTo>
                    <a:pt x="956" y="663"/>
                  </a:moveTo>
                  <a:cubicBezTo>
                    <a:pt x="776" y="520"/>
                    <a:pt x="776" y="520"/>
                    <a:pt x="776" y="520"/>
                  </a:cubicBezTo>
                  <a:cubicBezTo>
                    <a:pt x="882" y="261"/>
                    <a:pt x="882" y="261"/>
                    <a:pt x="882" y="261"/>
                  </a:cubicBezTo>
                  <a:cubicBezTo>
                    <a:pt x="1093" y="352"/>
                    <a:pt x="1093" y="352"/>
                    <a:pt x="1093" y="352"/>
                  </a:cubicBezTo>
                  <a:cubicBezTo>
                    <a:pt x="956" y="663"/>
                    <a:pt x="956" y="663"/>
                    <a:pt x="956" y="663"/>
                  </a:cubicBezTo>
                  <a:cubicBezTo>
                    <a:pt x="956" y="663"/>
                    <a:pt x="956" y="663"/>
                    <a:pt x="956" y="663"/>
                  </a:cubicBezTo>
                  <a:close/>
                  <a:moveTo>
                    <a:pt x="748" y="541"/>
                  </a:moveTo>
                  <a:cubicBezTo>
                    <a:pt x="740" y="535"/>
                    <a:pt x="726" y="529"/>
                    <a:pt x="713" y="529"/>
                  </a:cubicBezTo>
                  <a:cubicBezTo>
                    <a:pt x="592" y="529"/>
                    <a:pt x="592" y="529"/>
                    <a:pt x="592" y="529"/>
                  </a:cubicBezTo>
                  <a:cubicBezTo>
                    <a:pt x="596" y="535"/>
                    <a:pt x="600" y="540"/>
                    <a:pt x="603" y="546"/>
                  </a:cubicBezTo>
                  <a:cubicBezTo>
                    <a:pt x="615" y="546"/>
                    <a:pt x="615" y="546"/>
                    <a:pt x="615" y="546"/>
                  </a:cubicBezTo>
                  <a:cubicBezTo>
                    <a:pt x="625" y="557"/>
                    <a:pt x="625" y="557"/>
                    <a:pt x="625" y="557"/>
                  </a:cubicBezTo>
                  <a:cubicBezTo>
                    <a:pt x="608" y="557"/>
                    <a:pt x="608" y="557"/>
                    <a:pt x="608" y="557"/>
                  </a:cubicBezTo>
                  <a:cubicBezTo>
                    <a:pt x="611" y="564"/>
                    <a:pt x="612" y="570"/>
                    <a:pt x="613" y="577"/>
                  </a:cubicBezTo>
                  <a:cubicBezTo>
                    <a:pt x="613" y="585"/>
                    <a:pt x="613" y="592"/>
                    <a:pt x="612" y="598"/>
                  </a:cubicBezTo>
                  <a:cubicBezTo>
                    <a:pt x="623" y="599"/>
                    <a:pt x="623" y="599"/>
                    <a:pt x="623" y="599"/>
                  </a:cubicBezTo>
                  <a:cubicBezTo>
                    <a:pt x="631" y="599"/>
                    <a:pt x="637" y="600"/>
                    <a:pt x="644" y="603"/>
                  </a:cubicBezTo>
                  <a:cubicBezTo>
                    <a:pt x="662" y="603"/>
                    <a:pt x="662" y="603"/>
                    <a:pt x="662" y="603"/>
                  </a:cubicBezTo>
                  <a:cubicBezTo>
                    <a:pt x="673" y="616"/>
                    <a:pt x="673" y="616"/>
                    <a:pt x="673" y="616"/>
                  </a:cubicBezTo>
                  <a:cubicBezTo>
                    <a:pt x="672" y="616"/>
                    <a:pt x="672" y="616"/>
                    <a:pt x="672" y="616"/>
                  </a:cubicBezTo>
                  <a:cubicBezTo>
                    <a:pt x="688" y="627"/>
                    <a:pt x="701" y="644"/>
                    <a:pt x="709" y="662"/>
                  </a:cubicBezTo>
                  <a:cubicBezTo>
                    <a:pt x="711" y="662"/>
                    <a:pt x="711" y="662"/>
                    <a:pt x="711" y="662"/>
                  </a:cubicBezTo>
                  <a:cubicBezTo>
                    <a:pt x="721" y="675"/>
                    <a:pt x="721" y="675"/>
                    <a:pt x="721" y="675"/>
                  </a:cubicBezTo>
                  <a:cubicBezTo>
                    <a:pt x="713" y="675"/>
                    <a:pt x="713" y="675"/>
                    <a:pt x="713" y="675"/>
                  </a:cubicBezTo>
                  <a:cubicBezTo>
                    <a:pt x="714" y="681"/>
                    <a:pt x="716" y="687"/>
                    <a:pt x="716" y="692"/>
                  </a:cubicBezTo>
                  <a:cubicBezTo>
                    <a:pt x="736" y="692"/>
                    <a:pt x="736" y="692"/>
                    <a:pt x="736" y="692"/>
                  </a:cubicBezTo>
                  <a:cubicBezTo>
                    <a:pt x="749" y="709"/>
                    <a:pt x="749" y="709"/>
                    <a:pt x="749" y="709"/>
                  </a:cubicBezTo>
                  <a:cubicBezTo>
                    <a:pt x="721" y="709"/>
                    <a:pt x="721" y="709"/>
                    <a:pt x="721" y="709"/>
                  </a:cubicBezTo>
                  <a:cubicBezTo>
                    <a:pt x="716" y="701"/>
                    <a:pt x="716" y="701"/>
                    <a:pt x="716" y="701"/>
                  </a:cubicBezTo>
                  <a:cubicBezTo>
                    <a:pt x="714" y="725"/>
                    <a:pt x="705" y="746"/>
                    <a:pt x="691" y="760"/>
                  </a:cubicBezTo>
                  <a:cubicBezTo>
                    <a:pt x="914" y="760"/>
                    <a:pt x="914" y="760"/>
                    <a:pt x="914" y="760"/>
                  </a:cubicBezTo>
                  <a:cubicBezTo>
                    <a:pt x="926" y="760"/>
                    <a:pt x="935" y="754"/>
                    <a:pt x="935" y="745"/>
                  </a:cubicBezTo>
                  <a:cubicBezTo>
                    <a:pt x="935" y="737"/>
                    <a:pt x="935" y="737"/>
                    <a:pt x="935" y="737"/>
                  </a:cubicBezTo>
                  <a:cubicBezTo>
                    <a:pt x="935" y="728"/>
                    <a:pt x="929" y="716"/>
                    <a:pt x="922" y="709"/>
                  </a:cubicBezTo>
                  <a:cubicBezTo>
                    <a:pt x="748" y="541"/>
                    <a:pt x="748" y="541"/>
                    <a:pt x="748" y="541"/>
                  </a:cubicBezTo>
                  <a:cubicBezTo>
                    <a:pt x="748" y="541"/>
                    <a:pt x="748" y="541"/>
                    <a:pt x="748" y="541"/>
                  </a:cubicBezTo>
                  <a:close/>
                  <a:moveTo>
                    <a:pt x="828" y="675"/>
                  </a:moveTo>
                  <a:cubicBezTo>
                    <a:pt x="803" y="675"/>
                    <a:pt x="803" y="675"/>
                    <a:pt x="803" y="675"/>
                  </a:cubicBezTo>
                  <a:cubicBezTo>
                    <a:pt x="791" y="662"/>
                    <a:pt x="791" y="662"/>
                    <a:pt x="791" y="662"/>
                  </a:cubicBezTo>
                  <a:cubicBezTo>
                    <a:pt x="817" y="662"/>
                    <a:pt x="817" y="662"/>
                    <a:pt x="817" y="662"/>
                  </a:cubicBezTo>
                  <a:cubicBezTo>
                    <a:pt x="828" y="675"/>
                    <a:pt x="828" y="675"/>
                    <a:pt x="828" y="675"/>
                  </a:cubicBezTo>
                  <a:cubicBezTo>
                    <a:pt x="828" y="675"/>
                    <a:pt x="828" y="675"/>
                    <a:pt x="828" y="675"/>
                  </a:cubicBezTo>
                  <a:close/>
                  <a:moveTo>
                    <a:pt x="802" y="646"/>
                  </a:moveTo>
                  <a:cubicBezTo>
                    <a:pt x="777" y="646"/>
                    <a:pt x="777" y="646"/>
                    <a:pt x="777" y="646"/>
                  </a:cubicBezTo>
                  <a:cubicBezTo>
                    <a:pt x="766" y="633"/>
                    <a:pt x="766" y="633"/>
                    <a:pt x="766" y="633"/>
                  </a:cubicBezTo>
                  <a:cubicBezTo>
                    <a:pt x="789" y="633"/>
                    <a:pt x="789" y="633"/>
                    <a:pt x="789" y="633"/>
                  </a:cubicBezTo>
                  <a:cubicBezTo>
                    <a:pt x="802" y="646"/>
                    <a:pt x="802" y="646"/>
                    <a:pt x="802" y="646"/>
                  </a:cubicBezTo>
                  <a:cubicBezTo>
                    <a:pt x="802" y="646"/>
                    <a:pt x="802" y="646"/>
                    <a:pt x="802" y="646"/>
                  </a:cubicBezTo>
                  <a:close/>
                  <a:moveTo>
                    <a:pt x="762" y="603"/>
                  </a:moveTo>
                  <a:cubicBezTo>
                    <a:pt x="775" y="616"/>
                    <a:pt x="775" y="616"/>
                    <a:pt x="775" y="616"/>
                  </a:cubicBezTo>
                  <a:cubicBezTo>
                    <a:pt x="751" y="616"/>
                    <a:pt x="751" y="616"/>
                    <a:pt x="751" y="616"/>
                  </a:cubicBezTo>
                  <a:cubicBezTo>
                    <a:pt x="740" y="603"/>
                    <a:pt x="740" y="603"/>
                    <a:pt x="740" y="603"/>
                  </a:cubicBezTo>
                  <a:cubicBezTo>
                    <a:pt x="762" y="603"/>
                    <a:pt x="762" y="603"/>
                    <a:pt x="762" y="603"/>
                  </a:cubicBezTo>
                  <a:cubicBezTo>
                    <a:pt x="762" y="603"/>
                    <a:pt x="762" y="603"/>
                    <a:pt x="762" y="603"/>
                  </a:cubicBezTo>
                  <a:close/>
                  <a:moveTo>
                    <a:pt x="747" y="587"/>
                  </a:moveTo>
                  <a:cubicBezTo>
                    <a:pt x="726" y="587"/>
                    <a:pt x="726" y="587"/>
                    <a:pt x="726" y="587"/>
                  </a:cubicBezTo>
                  <a:cubicBezTo>
                    <a:pt x="714" y="573"/>
                    <a:pt x="714" y="573"/>
                    <a:pt x="714" y="573"/>
                  </a:cubicBezTo>
                  <a:cubicBezTo>
                    <a:pt x="735" y="573"/>
                    <a:pt x="735" y="573"/>
                    <a:pt x="735" y="573"/>
                  </a:cubicBezTo>
                  <a:cubicBezTo>
                    <a:pt x="747" y="587"/>
                    <a:pt x="747" y="587"/>
                    <a:pt x="747" y="587"/>
                  </a:cubicBezTo>
                  <a:cubicBezTo>
                    <a:pt x="747" y="587"/>
                    <a:pt x="747" y="587"/>
                    <a:pt x="747" y="587"/>
                  </a:cubicBezTo>
                  <a:close/>
                  <a:moveTo>
                    <a:pt x="710" y="546"/>
                  </a:moveTo>
                  <a:cubicBezTo>
                    <a:pt x="720" y="557"/>
                    <a:pt x="720" y="557"/>
                    <a:pt x="720" y="557"/>
                  </a:cubicBezTo>
                  <a:cubicBezTo>
                    <a:pt x="700" y="557"/>
                    <a:pt x="700" y="557"/>
                    <a:pt x="700" y="557"/>
                  </a:cubicBezTo>
                  <a:cubicBezTo>
                    <a:pt x="691" y="546"/>
                    <a:pt x="691" y="546"/>
                    <a:pt x="691" y="546"/>
                  </a:cubicBezTo>
                  <a:cubicBezTo>
                    <a:pt x="710" y="546"/>
                    <a:pt x="710" y="546"/>
                    <a:pt x="710" y="546"/>
                  </a:cubicBezTo>
                  <a:cubicBezTo>
                    <a:pt x="710" y="546"/>
                    <a:pt x="710" y="546"/>
                    <a:pt x="710" y="546"/>
                  </a:cubicBezTo>
                  <a:close/>
                  <a:moveTo>
                    <a:pt x="627" y="587"/>
                  </a:moveTo>
                  <a:cubicBezTo>
                    <a:pt x="616" y="573"/>
                    <a:pt x="616" y="573"/>
                    <a:pt x="616" y="573"/>
                  </a:cubicBezTo>
                  <a:cubicBezTo>
                    <a:pt x="637" y="573"/>
                    <a:pt x="637" y="573"/>
                    <a:pt x="637" y="573"/>
                  </a:cubicBezTo>
                  <a:cubicBezTo>
                    <a:pt x="648" y="587"/>
                    <a:pt x="648" y="587"/>
                    <a:pt x="648" y="587"/>
                  </a:cubicBezTo>
                  <a:cubicBezTo>
                    <a:pt x="627" y="587"/>
                    <a:pt x="627" y="587"/>
                    <a:pt x="627" y="587"/>
                  </a:cubicBezTo>
                  <a:cubicBezTo>
                    <a:pt x="627" y="587"/>
                    <a:pt x="627" y="587"/>
                    <a:pt x="627" y="587"/>
                  </a:cubicBezTo>
                  <a:close/>
                  <a:moveTo>
                    <a:pt x="652" y="557"/>
                  </a:moveTo>
                  <a:cubicBezTo>
                    <a:pt x="643" y="546"/>
                    <a:pt x="643" y="546"/>
                    <a:pt x="643" y="546"/>
                  </a:cubicBezTo>
                  <a:cubicBezTo>
                    <a:pt x="663" y="546"/>
                    <a:pt x="663" y="546"/>
                    <a:pt x="663" y="546"/>
                  </a:cubicBezTo>
                  <a:cubicBezTo>
                    <a:pt x="672" y="557"/>
                    <a:pt x="672" y="557"/>
                    <a:pt x="672" y="557"/>
                  </a:cubicBezTo>
                  <a:cubicBezTo>
                    <a:pt x="652" y="557"/>
                    <a:pt x="652" y="557"/>
                    <a:pt x="652" y="557"/>
                  </a:cubicBezTo>
                  <a:cubicBezTo>
                    <a:pt x="652" y="557"/>
                    <a:pt x="652" y="557"/>
                    <a:pt x="652" y="557"/>
                  </a:cubicBezTo>
                  <a:close/>
                  <a:moveTo>
                    <a:pt x="676" y="587"/>
                  </a:moveTo>
                  <a:cubicBezTo>
                    <a:pt x="665" y="573"/>
                    <a:pt x="665" y="573"/>
                    <a:pt x="665" y="573"/>
                  </a:cubicBezTo>
                  <a:cubicBezTo>
                    <a:pt x="686" y="573"/>
                    <a:pt x="686" y="573"/>
                    <a:pt x="686" y="573"/>
                  </a:cubicBezTo>
                  <a:cubicBezTo>
                    <a:pt x="698" y="587"/>
                    <a:pt x="698" y="587"/>
                    <a:pt x="698" y="587"/>
                  </a:cubicBezTo>
                  <a:cubicBezTo>
                    <a:pt x="676" y="587"/>
                    <a:pt x="676" y="587"/>
                    <a:pt x="676" y="587"/>
                  </a:cubicBezTo>
                  <a:cubicBezTo>
                    <a:pt x="676" y="587"/>
                    <a:pt x="676" y="587"/>
                    <a:pt x="676" y="587"/>
                  </a:cubicBezTo>
                  <a:close/>
                  <a:moveTo>
                    <a:pt x="701" y="616"/>
                  </a:moveTo>
                  <a:cubicBezTo>
                    <a:pt x="690" y="603"/>
                    <a:pt x="690" y="603"/>
                    <a:pt x="690" y="603"/>
                  </a:cubicBezTo>
                  <a:cubicBezTo>
                    <a:pt x="712" y="603"/>
                    <a:pt x="712" y="603"/>
                    <a:pt x="712" y="603"/>
                  </a:cubicBezTo>
                  <a:cubicBezTo>
                    <a:pt x="723" y="616"/>
                    <a:pt x="723" y="616"/>
                    <a:pt x="723" y="616"/>
                  </a:cubicBezTo>
                  <a:cubicBezTo>
                    <a:pt x="701" y="616"/>
                    <a:pt x="701" y="616"/>
                    <a:pt x="701" y="616"/>
                  </a:cubicBezTo>
                  <a:cubicBezTo>
                    <a:pt x="701" y="616"/>
                    <a:pt x="701" y="616"/>
                    <a:pt x="701" y="616"/>
                  </a:cubicBezTo>
                  <a:close/>
                  <a:moveTo>
                    <a:pt x="724" y="646"/>
                  </a:moveTo>
                  <a:cubicBezTo>
                    <a:pt x="714" y="633"/>
                    <a:pt x="714" y="633"/>
                    <a:pt x="714" y="633"/>
                  </a:cubicBezTo>
                  <a:cubicBezTo>
                    <a:pt x="738" y="633"/>
                    <a:pt x="738" y="633"/>
                    <a:pt x="738" y="633"/>
                  </a:cubicBezTo>
                  <a:cubicBezTo>
                    <a:pt x="749" y="646"/>
                    <a:pt x="749" y="646"/>
                    <a:pt x="749" y="646"/>
                  </a:cubicBezTo>
                  <a:cubicBezTo>
                    <a:pt x="724" y="646"/>
                    <a:pt x="724" y="646"/>
                    <a:pt x="724" y="646"/>
                  </a:cubicBezTo>
                  <a:cubicBezTo>
                    <a:pt x="724" y="646"/>
                    <a:pt x="724" y="646"/>
                    <a:pt x="724" y="646"/>
                  </a:cubicBezTo>
                  <a:close/>
                  <a:moveTo>
                    <a:pt x="738" y="662"/>
                  </a:moveTo>
                  <a:cubicBezTo>
                    <a:pt x="764" y="662"/>
                    <a:pt x="764" y="662"/>
                    <a:pt x="764" y="662"/>
                  </a:cubicBezTo>
                  <a:cubicBezTo>
                    <a:pt x="775" y="675"/>
                    <a:pt x="775" y="675"/>
                    <a:pt x="775" y="675"/>
                  </a:cubicBezTo>
                  <a:cubicBezTo>
                    <a:pt x="749" y="675"/>
                    <a:pt x="749" y="675"/>
                    <a:pt x="749" y="675"/>
                  </a:cubicBezTo>
                  <a:cubicBezTo>
                    <a:pt x="738" y="662"/>
                    <a:pt x="738" y="662"/>
                    <a:pt x="738" y="662"/>
                  </a:cubicBezTo>
                  <a:cubicBezTo>
                    <a:pt x="738" y="662"/>
                    <a:pt x="738" y="662"/>
                    <a:pt x="738" y="662"/>
                  </a:cubicBezTo>
                  <a:close/>
                  <a:moveTo>
                    <a:pt x="776" y="709"/>
                  </a:moveTo>
                  <a:cubicBezTo>
                    <a:pt x="762" y="692"/>
                    <a:pt x="762" y="692"/>
                    <a:pt x="762" y="692"/>
                  </a:cubicBezTo>
                  <a:cubicBezTo>
                    <a:pt x="789" y="692"/>
                    <a:pt x="789" y="692"/>
                    <a:pt x="789" y="692"/>
                  </a:cubicBezTo>
                  <a:cubicBezTo>
                    <a:pt x="804" y="709"/>
                    <a:pt x="804" y="709"/>
                    <a:pt x="804" y="709"/>
                  </a:cubicBezTo>
                  <a:cubicBezTo>
                    <a:pt x="776" y="709"/>
                    <a:pt x="776" y="709"/>
                    <a:pt x="776" y="709"/>
                  </a:cubicBezTo>
                  <a:cubicBezTo>
                    <a:pt x="776" y="709"/>
                    <a:pt x="776" y="709"/>
                    <a:pt x="776" y="709"/>
                  </a:cubicBezTo>
                  <a:close/>
                  <a:moveTo>
                    <a:pt x="832" y="709"/>
                  </a:moveTo>
                  <a:cubicBezTo>
                    <a:pt x="817" y="692"/>
                    <a:pt x="817" y="692"/>
                    <a:pt x="817" y="692"/>
                  </a:cubicBezTo>
                  <a:cubicBezTo>
                    <a:pt x="844" y="692"/>
                    <a:pt x="844" y="692"/>
                    <a:pt x="844" y="692"/>
                  </a:cubicBezTo>
                  <a:cubicBezTo>
                    <a:pt x="859" y="709"/>
                    <a:pt x="859" y="709"/>
                    <a:pt x="859" y="709"/>
                  </a:cubicBezTo>
                  <a:cubicBezTo>
                    <a:pt x="832" y="709"/>
                    <a:pt x="832" y="709"/>
                    <a:pt x="832" y="709"/>
                  </a:cubicBezTo>
                  <a:cubicBezTo>
                    <a:pt x="832" y="709"/>
                    <a:pt x="832" y="709"/>
                    <a:pt x="832" y="7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79067" y="3366214"/>
            <a:ext cx="654686" cy="588269"/>
            <a:chOff x="1908176" y="5307013"/>
            <a:chExt cx="700088" cy="795337"/>
          </a:xfrm>
          <a:solidFill>
            <a:schemeClr val="tx1"/>
          </a:solidFill>
        </p:grpSpPr>
        <p:sp>
          <p:nvSpPr>
            <p:cNvPr id="28" name="Freeform 63"/>
            <p:cNvSpPr>
              <a:spLocks/>
            </p:cNvSpPr>
            <p:nvPr/>
          </p:nvSpPr>
          <p:spPr bwMode="auto">
            <a:xfrm>
              <a:off x="1965326" y="5307013"/>
              <a:ext cx="168275" cy="193675"/>
            </a:xfrm>
            <a:custGeom>
              <a:avLst/>
              <a:gdLst>
                <a:gd name="T0" fmla="*/ 165 w 330"/>
                <a:gd name="T1" fmla="*/ 381 h 381"/>
                <a:gd name="T2" fmla="*/ 330 w 330"/>
                <a:gd name="T3" fmla="*/ 177 h 381"/>
                <a:gd name="T4" fmla="*/ 165 w 330"/>
                <a:gd name="T5" fmla="*/ 0 h 381"/>
                <a:gd name="T6" fmla="*/ 0 w 330"/>
                <a:gd name="T7" fmla="*/ 177 h 381"/>
                <a:gd name="T8" fmla="*/ 165 w 330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81">
                  <a:moveTo>
                    <a:pt x="165" y="381"/>
                  </a:moveTo>
                  <a:cubicBezTo>
                    <a:pt x="258" y="380"/>
                    <a:pt x="330" y="271"/>
                    <a:pt x="330" y="177"/>
                  </a:cubicBezTo>
                  <a:cubicBezTo>
                    <a:pt x="330" y="82"/>
                    <a:pt x="256" y="2"/>
                    <a:pt x="165" y="0"/>
                  </a:cubicBezTo>
                  <a:cubicBezTo>
                    <a:pt x="74" y="2"/>
                    <a:pt x="0" y="83"/>
                    <a:pt x="0" y="177"/>
                  </a:cubicBezTo>
                  <a:cubicBezTo>
                    <a:pt x="0" y="271"/>
                    <a:pt x="73" y="380"/>
                    <a:pt x="165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29" name="Freeform 64"/>
            <p:cNvSpPr>
              <a:spLocks/>
            </p:cNvSpPr>
            <p:nvPr/>
          </p:nvSpPr>
          <p:spPr bwMode="auto">
            <a:xfrm>
              <a:off x="2033588" y="5514975"/>
              <a:ext cx="31750" cy="19050"/>
            </a:xfrm>
            <a:custGeom>
              <a:avLst/>
              <a:gdLst>
                <a:gd name="T0" fmla="*/ 54 w 62"/>
                <a:gd name="T1" fmla="*/ 1 h 38"/>
                <a:gd name="T2" fmla="*/ 7 w 62"/>
                <a:gd name="T3" fmla="*/ 1 h 38"/>
                <a:gd name="T4" fmla="*/ 3 w 62"/>
                <a:gd name="T5" fmla="*/ 4 h 38"/>
                <a:gd name="T6" fmla="*/ 0 w 62"/>
                <a:gd name="T7" fmla="*/ 10 h 38"/>
                <a:gd name="T8" fmla="*/ 0 w 62"/>
                <a:gd name="T9" fmla="*/ 14 h 38"/>
                <a:gd name="T10" fmla="*/ 11 w 62"/>
                <a:gd name="T11" fmla="*/ 36 h 38"/>
                <a:gd name="T12" fmla="*/ 14 w 62"/>
                <a:gd name="T13" fmla="*/ 38 h 38"/>
                <a:gd name="T14" fmla="*/ 30 w 62"/>
                <a:gd name="T15" fmla="*/ 38 h 38"/>
                <a:gd name="T16" fmla="*/ 47 w 62"/>
                <a:gd name="T17" fmla="*/ 38 h 38"/>
                <a:gd name="T18" fmla="*/ 50 w 62"/>
                <a:gd name="T19" fmla="*/ 36 h 38"/>
                <a:gd name="T20" fmla="*/ 58 w 62"/>
                <a:gd name="T21" fmla="*/ 20 h 38"/>
                <a:gd name="T22" fmla="*/ 58 w 62"/>
                <a:gd name="T23" fmla="*/ 4 h 38"/>
                <a:gd name="T24" fmla="*/ 54 w 62"/>
                <a:gd name="T2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4" y="1"/>
                  </a:moveTo>
                  <a:cubicBezTo>
                    <a:pt x="38" y="0"/>
                    <a:pt x="23" y="0"/>
                    <a:pt x="7" y="1"/>
                  </a:cubicBezTo>
                  <a:cubicBezTo>
                    <a:pt x="5" y="1"/>
                    <a:pt x="3" y="2"/>
                    <a:pt x="3" y="4"/>
                  </a:cubicBezTo>
                  <a:cubicBezTo>
                    <a:pt x="2" y="6"/>
                    <a:pt x="1" y="8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4" y="22"/>
                    <a:pt x="7" y="29"/>
                    <a:pt x="11" y="36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9" y="38"/>
                    <a:pt x="25" y="38"/>
                    <a:pt x="30" y="38"/>
                  </a:cubicBezTo>
                  <a:cubicBezTo>
                    <a:pt x="36" y="38"/>
                    <a:pt x="41" y="38"/>
                    <a:pt x="47" y="38"/>
                  </a:cubicBezTo>
                  <a:cubicBezTo>
                    <a:pt x="49" y="38"/>
                    <a:pt x="49" y="38"/>
                    <a:pt x="50" y="36"/>
                  </a:cubicBezTo>
                  <a:cubicBezTo>
                    <a:pt x="53" y="31"/>
                    <a:pt x="55" y="25"/>
                    <a:pt x="58" y="20"/>
                  </a:cubicBezTo>
                  <a:cubicBezTo>
                    <a:pt x="61" y="15"/>
                    <a:pt x="62" y="10"/>
                    <a:pt x="58" y="4"/>
                  </a:cubicBezTo>
                  <a:cubicBezTo>
                    <a:pt x="57" y="2"/>
                    <a:pt x="56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30" name="Freeform 65"/>
            <p:cNvSpPr>
              <a:spLocks/>
            </p:cNvSpPr>
            <p:nvPr/>
          </p:nvSpPr>
          <p:spPr bwMode="auto">
            <a:xfrm>
              <a:off x="1908176" y="5514975"/>
              <a:ext cx="477838" cy="587375"/>
            </a:xfrm>
            <a:custGeom>
              <a:avLst/>
              <a:gdLst>
                <a:gd name="T0" fmla="*/ 465 w 942"/>
                <a:gd name="T1" fmla="*/ 140 h 1159"/>
                <a:gd name="T2" fmla="*/ 872 w 942"/>
                <a:gd name="T3" fmla="*/ 140 h 1159"/>
                <a:gd name="T4" fmla="*/ 942 w 942"/>
                <a:gd name="T5" fmla="*/ 70 h 1159"/>
                <a:gd name="T6" fmla="*/ 872 w 942"/>
                <a:gd name="T7" fmla="*/ 0 h 1159"/>
                <a:gd name="T8" fmla="*/ 463 w 942"/>
                <a:gd name="T9" fmla="*/ 0 h 1159"/>
                <a:gd name="T10" fmla="*/ 463 w 942"/>
                <a:gd name="T11" fmla="*/ 0 h 1159"/>
                <a:gd name="T12" fmla="*/ 375 w 942"/>
                <a:gd name="T13" fmla="*/ 0 h 1159"/>
                <a:gd name="T14" fmla="*/ 314 w 942"/>
                <a:gd name="T15" fmla="*/ 120 h 1159"/>
                <a:gd name="T16" fmla="*/ 307 w 942"/>
                <a:gd name="T17" fmla="*/ 90 h 1159"/>
                <a:gd name="T18" fmla="*/ 297 w 942"/>
                <a:gd name="T19" fmla="*/ 47 h 1159"/>
                <a:gd name="T20" fmla="*/ 263 w 942"/>
                <a:gd name="T21" fmla="*/ 47 h 1159"/>
                <a:gd name="T22" fmla="*/ 261 w 942"/>
                <a:gd name="T23" fmla="*/ 49 h 1159"/>
                <a:gd name="T24" fmla="*/ 247 w 942"/>
                <a:gd name="T25" fmla="*/ 112 h 1159"/>
                <a:gd name="T26" fmla="*/ 246 w 942"/>
                <a:gd name="T27" fmla="*/ 119 h 1159"/>
                <a:gd name="T28" fmla="*/ 184 w 942"/>
                <a:gd name="T29" fmla="*/ 0 h 1159"/>
                <a:gd name="T30" fmla="*/ 96 w 942"/>
                <a:gd name="T31" fmla="*/ 0 h 1159"/>
                <a:gd name="T32" fmla="*/ 0 w 942"/>
                <a:gd name="T33" fmla="*/ 102 h 1159"/>
                <a:gd name="T34" fmla="*/ 0 w 942"/>
                <a:gd name="T35" fmla="*/ 485 h 1159"/>
                <a:gd name="T36" fmla="*/ 88 w 942"/>
                <a:gd name="T37" fmla="*/ 585 h 1159"/>
                <a:gd name="T38" fmla="*/ 129 w 942"/>
                <a:gd name="T39" fmla="*/ 1054 h 1159"/>
                <a:gd name="T40" fmla="*/ 210 w 942"/>
                <a:gd name="T41" fmla="*/ 1158 h 1159"/>
                <a:gd name="T42" fmla="*/ 350 w 942"/>
                <a:gd name="T43" fmla="*/ 1158 h 1159"/>
                <a:gd name="T44" fmla="*/ 430 w 942"/>
                <a:gd name="T45" fmla="*/ 1054 h 1159"/>
                <a:gd name="T46" fmla="*/ 465 w 942"/>
                <a:gd name="T47" fmla="*/ 661 h 1159"/>
                <a:gd name="T48" fmla="*/ 465 w 942"/>
                <a:gd name="T49" fmla="*/ 661 h 1159"/>
                <a:gd name="T50" fmla="*/ 465 w 942"/>
                <a:gd name="T51" fmla="*/ 14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2" h="1159">
                  <a:moveTo>
                    <a:pt x="465" y="140"/>
                  </a:moveTo>
                  <a:cubicBezTo>
                    <a:pt x="872" y="140"/>
                    <a:pt x="872" y="140"/>
                    <a:pt x="872" y="140"/>
                  </a:cubicBezTo>
                  <a:cubicBezTo>
                    <a:pt x="911" y="140"/>
                    <a:pt x="942" y="108"/>
                    <a:pt x="942" y="70"/>
                  </a:cubicBezTo>
                  <a:cubicBezTo>
                    <a:pt x="942" y="32"/>
                    <a:pt x="911" y="0"/>
                    <a:pt x="872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463" y="0"/>
                    <a:pt x="463" y="0"/>
                    <a:pt x="463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14" y="120"/>
                    <a:pt x="314" y="120"/>
                    <a:pt x="314" y="120"/>
                  </a:cubicBezTo>
                  <a:cubicBezTo>
                    <a:pt x="311" y="110"/>
                    <a:pt x="309" y="100"/>
                    <a:pt x="307" y="90"/>
                  </a:cubicBezTo>
                  <a:cubicBezTo>
                    <a:pt x="304" y="76"/>
                    <a:pt x="301" y="61"/>
                    <a:pt x="297" y="47"/>
                  </a:cubicBezTo>
                  <a:cubicBezTo>
                    <a:pt x="286" y="47"/>
                    <a:pt x="274" y="47"/>
                    <a:pt x="263" y="47"/>
                  </a:cubicBezTo>
                  <a:cubicBezTo>
                    <a:pt x="261" y="47"/>
                    <a:pt x="261" y="48"/>
                    <a:pt x="261" y="49"/>
                  </a:cubicBezTo>
                  <a:cubicBezTo>
                    <a:pt x="256" y="70"/>
                    <a:pt x="252" y="91"/>
                    <a:pt x="247" y="112"/>
                  </a:cubicBezTo>
                  <a:cubicBezTo>
                    <a:pt x="247" y="114"/>
                    <a:pt x="246" y="117"/>
                    <a:pt x="246" y="119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6"/>
                    <a:pt x="0" y="102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538"/>
                    <a:pt x="38" y="581"/>
                    <a:pt x="88" y="585"/>
                  </a:cubicBezTo>
                  <a:cubicBezTo>
                    <a:pt x="102" y="740"/>
                    <a:pt x="115" y="896"/>
                    <a:pt x="129" y="1054"/>
                  </a:cubicBezTo>
                  <a:cubicBezTo>
                    <a:pt x="135" y="1109"/>
                    <a:pt x="170" y="1156"/>
                    <a:pt x="210" y="1158"/>
                  </a:cubicBezTo>
                  <a:cubicBezTo>
                    <a:pt x="256" y="1159"/>
                    <a:pt x="303" y="1159"/>
                    <a:pt x="350" y="1158"/>
                  </a:cubicBezTo>
                  <a:cubicBezTo>
                    <a:pt x="389" y="1156"/>
                    <a:pt x="425" y="1109"/>
                    <a:pt x="430" y="1054"/>
                  </a:cubicBezTo>
                  <a:cubicBezTo>
                    <a:pt x="442" y="922"/>
                    <a:pt x="453" y="791"/>
                    <a:pt x="465" y="661"/>
                  </a:cubicBezTo>
                  <a:cubicBezTo>
                    <a:pt x="465" y="661"/>
                    <a:pt x="465" y="661"/>
                    <a:pt x="465" y="661"/>
                  </a:cubicBezTo>
                  <a:lnTo>
                    <a:pt x="465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2162176" y="5308600"/>
              <a:ext cx="446088" cy="619125"/>
            </a:xfrm>
            <a:custGeom>
              <a:avLst/>
              <a:gdLst>
                <a:gd name="T0" fmla="*/ 755 w 879"/>
                <a:gd name="T1" fmla="*/ 108 h 1220"/>
                <a:gd name="T2" fmla="*/ 531 w 879"/>
                <a:gd name="T3" fmla="*/ 108 h 1220"/>
                <a:gd name="T4" fmla="*/ 407 w 879"/>
                <a:gd name="T5" fmla="*/ 0 h 1220"/>
                <a:gd name="T6" fmla="*/ 324 w 879"/>
                <a:gd name="T7" fmla="*/ 0 h 1220"/>
                <a:gd name="T8" fmla="*/ 201 w 879"/>
                <a:gd name="T9" fmla="*/ 108 h 1220"/>
                <a:gd name="T10" fmla="*/ 0 w 879"/>
                <a:gd name="T11" fmla="*/ 108 h 1220"/>
                <a:gd name="T12" fmla="*/ 9 w 879"/>
                <a:gd name="T13" fmla="*/ 174 h 1220"/>
                <a:gd name="T14" fmla="*/ 8 w 879"/>
                <a:gd name="T15" fmla="*/ 191 h 1220"/>
                <a:gd name="T16" fmla="*/ 252 w 879"/>
                <a:gd name="T17" fmla="*/ 191 h 1220"/>
                <a:gd name="T18" fmla="*/ 285 w 879"/>
                <a:gd name="T19" fmla="*/ 191 h 1220"/>
                <a:gd name="T20" fmla="*/ 446 w 879"/>
                <a:gd name="T21" fmla="*/ 191 h 1220"/>
                <a:gd name="T22" fmla="*/ 490 w 879"/>
                <a:gd name="T23" fmla="*/ 191 h 1220"/>
                <a:gd name="T24" fmla="*/ 755 w 879"/>
                <a:gd name="T25" fmla="*/ 191 h 1220"/>
                <a:gd name="T26" fmla="*/ 796 w 879"/>
                <a:gd name="T27" fmla="*/ 238 h 1220"/>
                <a:gd name="T28" fmla="*/ 796 w 879"/>
                <a:gd name="T29" fmla="*/ 1090 h 1220"/>
                <a:gd name="T30" fmla="*/ 755 w 879"/>
                <a:gd name="T31" fmla="*/ 1137 h 1220"/>
                <a:gd name="T32" fmla="*/ 23 w 879"/>
                <a:gd name="T33" fmla="*/ 1137 h 1220"/>
                <a:gd name="T34" fmla="*/ 16 w 879"/>
                <a:gd name="T35" fmla="*/ 1220 h 1220"/>
                <a:gd name="T36" fmla="*/ 755 w 879"/>
                <a:gd name="T37" fmla="*/ 1220 h 1220"/>
                <a:gd name="T38" fmla="*/ 879 w 879"/>
                <a:gd name="T39" fmla="*/ 1090 h 1220"/>
                <a:gd name="T40" fmla="*/ 879 w 879"/>
                <a:gd name="T41" fmla="*/ 238 h 1220"/>
                <a:gd name="T42" fmla="*/ 755 w 879"/>
                <a:gd name="T43" fmla="*/ 108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9" h="1220">
                  <a:moveTo>
                    <a:pt x="755" y="108"/>
                  </a:moveTo>
                  <a:cubicBezTo>
                    <a:pt x="531" y="108"/>
                    <a:pt x="531" y="108"/>
                    <a:pt x="531" y="108"/>
                  </a:cubicBezTo>
                  <a:cubicBezTo>
                    <a:pt x="522" y="47"/>
                    <a:pt x="470" y="0"/>
                    <a:pt x="40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61" y="0"/>
                    <a:pt x="209" y="47"/>
                    <a:pt x="201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" y="129"/>
                    <a:pt x="9" y="151"/>
                    <a:pt x="9" y="174"/>
                  </a:cubicBezTo>
                  <a:cubicBezTo>
                    <a:pt x="9" y="180"/>
                    <a:pt x="8" y="185"/>
                    <a:pt x="8" y="191"/>
                  </a:cubicBezTo>
                  <a:cubicBezTo>
                    <a:pt x="252" y="191"/>
                    <a:pt x="252" y="191"/>
                    <a:pt x="252" y="191"/>
                  </a:cubicBezTo>
                  <a:cubicBezTo>
                    <a:pt x="285" y="191"/>
                    <a:pt x="285" y="191"/>
                    <a:pt x="285" y="191"/>
                  </a:cubicBezTo>
                  <a:cubicBezTo>
                    <a:pt x="446" y="191"/>
                    <a:pt x="446" y="191"/>
                    <a:pt x="446" y="191"/>
                  </a:cubicBezTo>
                  <a:cubicBezTo>
                    <a:pt x="490" y="191"/>
                    <a:pt x="490" y="191"/>
                    <a:pt x="490" y="191"/>
                  </a:cubicBezTo>
                  <a:cubicBezTo>
                    <a:pt x="755" y="191"/>
                    <a:pt x="755" y="191"/>
                    <a:pt x="755" y="191"/>
                  </a:cubicBezTo>
                  <a:cubicBezTo>
                    <a:pt x="778" y="191"/>
                    <a:pt x="796" y="212"/>
                    <a:pt x="796" y="238"/>
                  </a:cubicBezTo>
                  <a:cubicBezTo>
                    <a:pt x="796" y="1090"/>
                    <a:pt x="796" y="1090"/>
                    <a:pt x="796" y="1090"/>
                  </a:cubicBezTo>
                  <a:cubicBezTo>
                    <a:pt x="796" y="1116"/>
                    <a:pt x="778" y="1137"/>
                    <a:pt x="755" y="1137"/>
                  </a:cubicBezTo>
                  <a:cubicBezTo>
                    <a:pt x="23" y="1137"/>
                    <a:pt x="23" y="1137"/>
                    <a:pt x="23" y="1137"/>
                  </a:cubicBezTo>
                  <a:cubicBezTo>
                    <a:pt x="21" y="1165"/>
                    <a:pt x="18" y="1193"/>
                    <a:pt x="16" y="1220"/>
                  </a:cubicBezTo>
                  <a:cubicBezTo>
                    <a:pt x="755" y="1220"/>
                    <a:pt x="755" y="1220"/>
                    <a:pt x="755" y="1220"/>
                  </a:cubicBezTo>
                  <a:cubicBezTo>
                    <a:pt x="824" y="1220"/>
                    <a:pt x="879" y="1162"/>
                    <a:pt x="879" y="1090"/>
                  </a:cubicBezTo>
                  <a:cubicBezTo>
                    <a:pt x="879" y="238"/>
                    <a:pt x="879" y="238"/>
                    <a:pt x="879" y="238"/>
                  </a:cubicBezTo>
                  <a:cubicBezTo>
                    <a:pt x="879" y="166"/>
                    <a:pt x="824" y="108"/>
                    <a:pt x="755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</p:grpSp>
      <p:sp>
        <p:nvSpPr>
          <p:cNvPr id="32" name="Freeform 30"/>
          <p:cNvSpPr>
            <a:spLocks/>
          </p:cNvSpPr>
          <p:nvPr/>
        </p:nvSpPr>
        <p:spPr bwMode="auto">
          <a:xfrm rot="16200000">
            <a:off x="5955622" y="2614305"/>
            <a:ext cx="447525" cy="690292"/>
          </a:xfrm>
          <a:custGeom>
            <a:avLst/>
            <a:gdLst>
              <a:gd name="T0" fmla="*/ 5302480 w 855"/>
              <a:gd name="T1" fmla="*/ 2147483647 h 627"/>
              <a:gd name="T2" fmla="*/ 18068655 w 855"/>
              <a:gd name="T3" fmla="*/ 2147483647 h 627"/>
              <a:gd name="T4" fmla="*/ 20120468 w 855"/>
              <a:gd name="T5" fmla="*/ 2147483647 h 627"/>
              <a:gd name="T6" fmla="*/ 21997386 w 855"/>
              <a:gd name="T7" fmla="*/ 2147483647 h 627"/>
              <a:gd name="T8" fmla="*/ 23856788 w 855"/>
              <a:gd name="T9" fmla="*/ 2147483647 h 627"/>
              <a:gd name="T10" fmla="*/ 19986604 w 855"/>
              <a:gd name="T11" fmla="*/ 2147483647 h 627"/>
              <a:gd name="T12" fmla="*/ 19052815 w 855"/>
              <a:gd name="T13" fmla="*/ 2147483647 h 627"/>
              <a:gd name="T14" fmla="*/ 18011923 w 855"/>
              <a:gd name="T15" fmla="*/ 2147483647 h 627"/>
              <a:gd name="T16" fmla="*/ 16821314 w 855"/>
              <a:gd name="T17" fmla="*/ 2147483647 h 627"/>
              <a:gd name="T18" fmla="*/ 15572719 w 855"/>
              <a:gd name="T19" fmla="*/ 2147483647 h 627"/>
              <a:gd name="T20" fmla="*/ 14276284 w 855"/>
              <a:gd name="T21" fmla="*/ 2147483647 h 627"/>
              <a:gd name="T22" fmla="*/ 12844820 w 855"/>
              <a:gd name="T23" fmla="*/ 2147483647 h 627"/>
              <a:gd name="T24" fmla="*/ 11393088 w 855"/>
              <a:gd name="T25" fmla="*/ 2147483647 h 627"/>
              <a:gd name="T26" fmla="*/ 9888534 w 855"/>
              <a:gd name="T27" fmla="*/ 2147483647 h 627"/>
              <a:gd name="T28" fmla="*/ 8297297 w 855"/>
              <a:gd name="T29" fmla="*/ 2147483647 h 627"/>
              <a:gd name="T30" fmla="*/ 6695248 w 855"/>
              <a:gd name="T31" fmla="*/ 2147483647 h 627"/>
              <a:gd name="T32" fmla="*/ 5104431 w 855"/>
              <a:gd name="T33" fmla="*/ 2147483647 h 627"/>
              <a:gd name="T34" fmla="*/ 3431821 w 855"/>
              <a:gd name="T35" fmla="*/ 1594791371 h 627"/>
              <a:gd name="T36" fmla="*/ 1677210 w 855"/>
              <a:gd name="T37" fmla="*/ 1 h 627"/>
              <a:gd name="T38" fmla="*/ 0 w 855"/>
              <a:gd name="T39" fmla="*/ 0 h 627"/>
              <a:gd name="T40" fmla="*/ 4555625 w 855"/>
              <a:gd name="T41" fmla="*/ 2147483647 h 627"/>
              <a:gd name="T42" fmla="*/ 1700142 w 855"/>
              <a:gd name="T43" fmla="*/ 2147483647 h 627"/>
              <a:gd name="T44" fmla="*/ 2890350 w 855"/>
              <a:gd name="T45" fmla="*/ 2147483647 h 627"/>
              <a:gd name="T46" fmla="*/ 3980498 w 855"/>
              <a:gd name="T47" fmla="*/ 2147483647 h 627"/>
              <a:gd name="T48" fmla="*/ 5104431 w 855"/>
              <a:gd name="T49" fmla="*/ 2147483647 h 627"/>
              <a:gd name="T50" fmla="*/ 6077373 w 855"/>
              <a:gd name="T51" fmla="*/ 2147483647 h 627"/>
              <a:gd name="T52" fmla="*/ 7053067 w 855"/>
              <a:gd name="T53" fmla="*/ 2147483647 h 627"/>
              <a:gd name="T54" fmla="*/ 7933782 w 855"/>
              <a:gd name="T55" fmla="*/ 2147483647 h 627"/>
              <a:gd name="T56" fmla="*/ 8802287 w 855"/>
              <a:gd name="T57" fmla="*/ 2147483647 h 627"/>
              <a:gd name="T58" fmla="*/ 9578845 w 855"/>
              <a:gd name="T59" fmla="*/ 2147483647 h 627"/>
              <a:gd name="T60" fmla="*/ 5302480 w 855"/>
              <a:gd name="T61" fmla="*/ 2147483647 h 6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5"/>
              <a:gd name="T94" fmla="*/ 0 h 627"/>
              <a:gd name="T95" fmla="*/ 855 w 855"/>
              <a:gd name="T96" fmla="*/ 627 h 627"/>
              <a:gd name="connsiteX0" fmla="*/ 2222 w 9988"/>
              <a:gd name="connsiteY0" fmla="*/ 9968 h 9984"/>
              <a:gd name="connsiteX1" fmla="*/ 7567 w 9988"/>
              <a:gd name="connsiteY1" fmla="*/ 9984 h 9984"/>
              <a:gd name="connsiteX2" fmla="*/ 8421 w 9988"/>
              <a:gd name="connsiteY2" fmla="*/ 8166 h 9984"/>
              <a:gd name="connsiteX3" fmla="*/ 9216 w 9988"/>
              <a:gd name="connsiteY3" fmla="*/ 6348 h 9984"/>
              <a:gd name="connsiteX4" fmla="*/ 9988 w 9988"/>
              <a:gd name="connsiteY4" fmla="*/ 4450 h 9984"/>
              <a:gd name="connsiteX5" fmla="*/ 8386 w 9988"/>
              <a:gd name="connsiteY5" fmla="*/ 5598 h 9984"/>
              <a:gd name="connsiteX6" fmla="*/ 7977 w 9988"/>
              <a:gd name="connsiteY6" fmla="*/ 4896 h 9984"/>
              <a:gd name="connsiteX7" fmla="*/ 7544 w 9988"/>
              <a:gd name="connsiteY7" fmla="*/ 4211 h 9984"/>
              <a:gd name="connsiteX8" fmla="*/ 7053 w 9988"/>
              <a:gd name="connsiteY8" fmla="*/ 3573 h 9984"/>
              <a:gd name="connsiteX9" fmla="*/ 6526 w 9988"/>
              <a:gd name="connsiteY9" fmla="*/ 2982 h 9984"/>
              <a:gd name="connsiteX10" fmla="*/ 5977 w 9988"/>
              <a:gd name="connsiteY10" fmla="*/ 2440 h 9984"/>
              <a:gd name="connsiteX11" fmla="*/ 5380 w 9988"/>
              <a:gd name="connsiteY11" fmla="*/ 1946 h 9984"/>
              <a:gd name="connsiteX12" fmla="*/ 4772 w 9988"/>
              <a:gd name="connsiteY12" fmla="*/ 1499 h 9984"/>
              <a:gd name="connsiteX13" fmla="*/ 4140 w 9988"/>
              <a:gd name="connsiteY13" fmla="*/ 1100 h 9984"/>
              <a:gd name="connsiteX14" fmla="*/ 3485 w 9988"/>
              <a:gd name="connsiteY14" fmla="*/ 781 h 9984"/>
              <a:gd name="connsiteX15" fmla="*/ 2807 w 9988"/>
              <a:gd name="connsiteY15" fmla="*/ 494 h 9984"/>
              <a:gd name="connsiteX16" fmla="*/ 2129 w 9988"/>
              <a:gd name="connsiteY16" fmla="*/ 271 h 9984"/>
              <a:gd name="connsiteX17" fmla="*/ 1427 w 9988"/>
              <a:gd name="connsiteY17" fmla="*/ 112 h 9984"/>
              <a:gd name="connsiteX18" fmla="*/ 713 w 9988"/>
              <a:gd name="connsiteY18" fmla="*/ 16 h 9984"/>
              <a:gd name="connsiteX19" fmla="*/ 0 w 9988"/>
              <a:gd name="connsiteY19" fmla="*/ 0 h 9984"/>
              <a:gd name="connsiteX20" fmla="*/ 1895 w 9988"/>
              <a:gd name="connsiteY20" fmla="*/ 2887 h 9984"/>
              <a:gd name="connsiteX21" fmla="*/ 95 w 9988"/>
              <a:gd name="connsiteY21" fmla="*/ 6541 h 9984"/>
              <a:gd name="connsiteX22" fmla="*/ 1205 w 9988"/>
              <a:gd name="connsiteY22" fmla="*/ 6364 h 9984"/>
              <a:gd name="connsiteX23" fmla="*/ 1673 w 9988"/>
              <a:gd name="connsiteY23" fmla="*/ 6555 h 9984"/>
              <a:gd name="connsiteX24" fmla="*/ 2129 w 9988"/>
              <a:gd name="connsiteY24" fmla="*/ 6794 h 9984"/>
              <a:gd name="connsiteX25" fmla="*/ 2550 w 9988"/>
              <a:gd name="connsiteY25" fmla="*/ 7081 h 9984"/>
              <a:gd name="connsiteX26" fmla="*/ 2959 w 9988"/>
              <a:gd name="connsiteY26" fmla="*/ 7432 h 9984"/>
              <a:gd name="connsiteX27" fmla="*/ 3333 w 9988"/>
              <a:gd name="connsiteY27" fmla="*/ 7815 h 9984"/>
              <a:gd name="connsiteX28" fmla="*/ 3684 w 9988"/>
              <a:gd name="connsiteY28" fmla="*/ 8230 h 9984"/>
              <a:gd name="connsiteX29" fmla="*/ 4012 w 9988"/>
              <a:gd name="connsiteY29" fmla="*/ 8692 h 9984"/>
              <a:gd name="connsiteX30" fmla="*/ 2222 w 9988"/>
              <a:gd name="connsiteY30" fmla="*/ 9968 h 9984"/>
              <a:gd name="connsiteX0" fmla="*/ 2225 w 10000"/>
              <a:gd name="connsiteY0" fmla="*/ 9984 h 10000"/>
              <a:gd name="connsiteX1" fmla="*/ 7576 w 10000"/>
              <a:gd name="connsiteY1" fmla="*/ 10000 h 10000"/>
              <a:gd name="connsiteX2" fmla="*/ 8431 w 10000"/>
              <a:gd name="connsiteY2" fmla="*/ 8179 h 10000"/>
              <a:gd name="connsiteX3" fmla="*/ 9227 w 10000"/>
              <a:gd name="connsiteY3" fmla="*/ 6358 h 10000"/>
              <a:gd name="connsiteX4" fmla="*/ 10000 w 10000"/>
              <a:gd name="connsiteY4" fmla="*/ 4457 h 10000"/>
              <a:gd name="connsiteX5" fmla="*/ 8396 w 10000"/>
              <a:gd name="connsiteY5" fmla="*/ 5607 h 10000"/>
              <a:gd name="connsiteX6" fmla="*/ 7987 w 10000"/>
              <a:gd name="connsiteY6" fmla="*/ 4904 h 10000"/>
              <a:gd name="connsiteX7" fmla="*/ 7553 w 10000"/>
              <a:gd name="connsiteY7" fmla="*/ 4218 h 10000"/>
              <a:gd name="connsiteX8" fmla="*/ 7061 w 10000"/>
              <a:gd name="connsiteY8" fmla="*/ 3579 h 10000"/>
              <a:gd name="connsiteX9" fmla="*/ 6534 w 10000"/>
              <a:gd name="connsiteY9" fmla="*/ 2987 h 10000"/>
              <a:gd name="connsiteX10" fmla="*/ 5984 w 10000"/>
              <a:gd name="connsiteY10" fmla="*/ 2444 h 10000"/>
              <a:gd name="connsiteX11" fmla="*/ 5386 w 10000"/>
              <a:gd name="connsiteY11" fmla="*/ 1949 h 10000"/>
              <a:gd name="connsiteX12" fmla="*/ 4778 w 10000"/>
              <a:gd name="connsiteY12" fmla="*/ 1501 h 10000"/>
              <a:gd name="connsiteX13" fmla="*/ 4145 w 10000"/>
              <a:gd name="connsiteY13" fmla="*/ 1102 h 10000"/>
              <a:gd name="connsiteX14" fmla="*/ 3489 w 10000"/>
              <a:gd name="connsiteY14" fmla="*/ 782 h 10000"/>
              <a:gd name="connsiteX15" fmla="*/ 2810 w 10000"/>
              <a:gd name="connsiteY15" fmla="*/ 495 h 10000"/>
              <a:gd name="connsiteX16" fmla="*/ 2132 w 10000"/>
              <a:gd name="connsiteY16" fmla="*/ 271 h 10000"/>
              <a:gd name="connsiteX17" fmla="*/ 1429 w 10000"/>
              <a:gd name="connsiteY17" fmla="*/ 112 h 10000"/>
              <a:gd name="connsiteX18" fmla="*/ 714 w 10000"/>
              <a:gd name="connsiteY18" fmla="*/ 16 h 10000"/>
              <a:gd name="connsiteX19" fmla="*/ 0 w 10000"/>
              <a:gd name="connsiteY19" fmla="*/ 0 h 10000"/>
              <a:gd name="connsiteX20" fmla="*/ 987 w 10000"/>
              <a:gd name="connsiteY20" fmla="*/ 3182 h 10000"/>
              <a:gd name="connsiteX21" fmla="*/ 95 w 10000"/>
              <a:gd name="connsiteY21" fmla="*/ 6551 h 10000"/>
              <a:gd name="connsiteX22" fmla="*/ 1206 w 10000"/>
              <a:gd name="connsiteY22" fmla="*/ 6374 h 10000"/>
              <a:gd name="connsiteX23" fmla="*/ 1675 w 10000"/>
              <a:gd name="connsiteY23" fmla="*/ 6566 h 10000"/>
              <a:gd name="connsiteX24" fmla="*/ 2132 w 10000"/>
              <a:gd name="connsiteY24" fmla="*/ 6805 h 10000"/>
              <a:gd name="connsiteX25" fmla="*/ 2553 w 10000"/>
              <a:gd name="connsiteY25" fmla="*/ 7092 h 10000"/>
              <a:gd name="connsiteX26" fmla="*/ 2963 w 10000"/>
              <a:gd name="connsiteY26" fmla="*/ 7444 h 10000"/>
              <a:gd name="connsiteX27" fmla="*/ 3337 w 10000"/>
              <a:gd name="connsiteY27" fmla="*/ 7828 h 10000"/>
              <a:gd name="connsiteX28" fmla="*/ 3688 w 10000"/>
              <a:gd name="connsiteY28" fmla="*/ 8243 h 10000"/>
              <a:gd name="connsiteX29" fmla="*/ 4017 w 10000"/>
              <a:gd name="connsiteY29" fmla="*/ 8706 h 10000"/>
              <a:gd name="connsiteX30" fmla="*/ 2225 w 10000"/>
              <a:gd name="connsiteY30" fmla="*/ 9984 h 10000"/>
              <a:gd name="connsiteX0" fmla="*/ 2540 w 10315"/>
              <a:gd name="connsiteY0" fmla="*/ 9984 h 10000"/>
              <a:gd name="connsiteX1" fmla="*/ 7891 w 10315"/>
              <a:gd name="connsiteY1" fmla="*/ 10000 h 10000"/>
              <a:gd name="connsiteX2" fmla="*/ 8746 w 10315"/>
              <a:gd name="connsiteY2" fmla="*/ 8179 h 10000"/>
              <a:gd name="connsiteX3" fmla="*/ 9542 w 10315"/>
              <a:gd name="connsiteY3" fmla="*/ 6358 h 10000"/>
              <a:gd name="connsiteX4" fmla="*/ 10315 w 10315"/>
              <a:gd name="connsiteY4" fmla="*/ 4457 h 10000"/>
              <a:gd name="connsiteX5" fmla="*/ 8711 w 10315"/>
              <a:gd name="connsiteY5" fmla="*/ 5607 h 10000"/>
              <a:gd name="connsiteX6" fmla="*/ 8302 w 10315"/>
              <a:gd name="connsiteY6" fmla="*/ 4904 h 10000"/>
              <a:gd name="connsiteX7" fmla="*/ 7868 w 10315"/>
              <a:gd name="connsiteY7" fmla="*/ 4218 h 10000"/>
              <a:gd name="connsiteX8" fmla="*/ 7376 w 10315"/>
              <a:gd name="connsiteY8" fmla="*/ 3579 h 10000"/>
              <a:gd name="connsiteX9" fmla="*/ 6849 w 10315"/>
              <a:gd name="connsiteY9" fmla="*/ 2987 h 10000"/>
              <a:gd name="connsiteX10" fmla="*/ 6299 w 10315"/>
              <a:gd name="connsiteY10" fmla="*/ 2444 h 10000"/>
              <a:gd name="connsiteX11" fmla="*/ 5701 w 10315"/>
              <a:gd name="connsiteY11" fmla="*/ 1949 h 10000"/>
              <a:gd name="connsiteX12" fmla="*/ 5093 w 10315"/>
              <a:gd name="connsiteY12" fmla="*/ 1501 h 10000"/>
              <a:gd name="connsiteX13" fmla="*/ 4460 w 10315"/>
              <a:gd name="connsiteY13" fmla="*/ 1102 h 10000"/>
              <a:gd name="connsiteX14" fmla="*/ 3804 w 10315"/>
              <a:gd name="connsiteY14" fmla="*/ 782 h 10000"/>
              <a:gd name="connsiteX15" fmla="*/ 3125 w 10315"/>
              <a:gd name="connsiteY15" fmla="*/ 495 h 10000"/>
              <a:gd name="connsiteX16" fmla="*/ 2447 w 10315"/>
              <a:gd name="connsiteY16" fmla="*/ 271 h 10000"/>
              <a:gd name="connsiteX17" fmla="*/ 1744 w 10315"/>
              <a:gd name="connsiteY17" fmla="*/ 112 h 10000"/>
              <a:gd name="connsiteX18" fmla="*/ 1029 w 10315"/>
              <a:gd name="connsiteY18" fmla="*/ 16 h 10000"/>
              <a:gd name="connsiteX19" fmla="*/ 0 w 10315"/>
              <a:gd name="connsiteY19" fmla="*/ 0 h 10000"/>
              <a:gd name="connsiteX20" fmla="*/ 1302 w 10315"/>
              <a:gd name="connsiteY20" fmla="*/ 3182 h 10000"/>
              <a:gd name="connsiteX21" fmla="*/ 410 w 10315"/>
              <a:gd name="connsiteY21" fmla="*/ 6551 h 10000"/>
              <a:gd name="connsiteX22" fmla="*/ 1521 w 10315"/>
              <a:gd name="connsiteY22" fmla="*/ 6374 h 10000"/>
              <a:gd name="connsiteX23" fmla="*/ 1990 w 10315"/>
              <a:gd name="connsiteY23" fmla="*/ 6566 h 10000"/>
              <a:gd name="connsiteX24" fmla="*/ 2447 w 10315"/>
              <a:gd name="connsiteY24" fmla="*/ 6805 h 10000"/>
              <a:gd name="connsiteX25" fmla="*/ 2868 w 10315"/>
              <a:gd name="connsiteY25" fmla="*/ 7092 h 10000"/>
              <a:gd name="connsiteX26" fmla="*/ 3278 w 10315"/>
              <a:gd name="connsiteY26" fmla="*/ 7444 h 10000"/>
              <a:gd name="connsiteX27" fmla="*/ 3652 w 10315"/>
              <a:gd name="connsiteY27" fmla="*/ 7828 h 10000"/>
              <a:gd name="connsiteX28" fmla="*/ 4003 w 10315"/>
              <a:gd name="connsiteY28" fmla="*/ 8243 h 10000"/>
              <a:gd name="connsiteX29" fmla="*/ 4332 w 10315"/>
              <a:gd name="connsiteY29" fmla="*/ 8706 h 10000"/>
              <a:gd name="connsiteX30" fmla="*/ 2540 w 1031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374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3852 w 10395"/>
              <a:gd name="connsiteY29" fmla="*/ 917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070 w 10395"/>
              <a:gd name="connsiteY22" fmla="*/ 7145 h 10000"/>
              <a:gd name="connsiteX23" fmla="*/ 2492 w 10395"/>
              <a:gd name="connsiteY23" fmla="*/ 7384 h 10000"/>
              <a:gd name="connsiteX24" fmla="*/ 2843 w 10395"/>
              <a:gd name="connsiteY24" fmla="*/ 7743 h 10000"/>
              <a:gd name="connsiteX25" fmla="*/ 3113 w 10395"/>
              <a:gd name="connsiteY25" fmla="*/ 8132 h 10000"/>
              <a:gd name="connsiteX26" fmla="*/ 3487 w 10395"/>
              <a:gd name="connsiteY26" fmla="*/ 8552 h 10000"/>
              <a:gd name="connsiteX27" fmla="*/ 3663 w 10395"/>
              <a:gd name="connsiteY27" fmla="*/ 8931 h 10000"/>
              <a:gd name="connsiteX28" fmla="*/ 3852 w 10395"/>
              <a:gd name="connsiteY28" fmla="*/ 9176 h 10000"/>
              <a:gd name="connsiteX29" fmla="*/ 2620 w 10395"/>
              <a:gd name="connsiteY29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492 w 10395"/>
              <a:gd name="connsiteY22" fmla="*/ 7384 h 10000"/>
              <a:gd name="connsiteX23" fmla="*/ 2843 w 10395"/>
              <a:gd name="connsiteY23" fmla="*/ 7743 h 10000"/>
              <a:gd name="connsiteX24" fmla="*/ 3113 w 10395"/>
              <a:gd name="connsiteY24" fmla="*/ 8132 h 10000"/>
              <a:gd name="connsiteX25" fmla="*/ 3487 w 10395"/>
              <a:gd name="connsiteY25" fmla="*/ 8552 h 10000"/>
              <a:gd name="connsiteX26" fmla="*/ 3663 w 10395"/>
              <a:gd name="connsiteY26" fmla="*/ 8931 h 10000"/>
              <a:gd name="connsiteX27" fmla="*/ 3852 w 10395"/>
              <a:gd name="connsiteY27" fmla="*/ 9176 h 10000"/>
              <a:gd name="connsiteX28" fmla="*/ 2620 w 10395"/>
              <a:gd name="connsiteY28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663 w 10395"/>
              <a:gd name="connsiteY25" fmla="*/ 8931 h 10000"/>
              <a:gd name="connsiteX26" fmla="*/ 3852 w 10395"/>
              <a:gd name="connsiteY26" fmla="*/ 9176 h 10000"/>
              <a:gd name="connsiteX27" fmla="*/ 2620 w 10395"/>
              <a:gd name="connsiteY27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852 w 10395"/>
              <a:gd name="connsiteY25" fmla="*/ 9176 h 10000"/>
              <a:gd name="connsiteX26" fmla="*/ 2620 w 10395"/>
              <a:gd name="connsiteY26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852 w 10395"/>
              <a:gd name="connsiteY24" fmla="*/ 9176 h 10000"/>
              <a:gd name="connsiteX25" fmla="*/ 2620 w 10395"/>
              <a:gd name="connsiteY25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852 w 10395"/>
              <a:gd name="connsiteY23" fmla="*/ 9176 h 10000"/>
              <a:gd name="connsiteX24" fmla="*/ 2620 w 10395"/>
              <a:gd name="connsiteY24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909 w 10395"/>
              <a:gd name="connsiteY20" fmla="*/ 3223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520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466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731 w 10506"/>
              <a:gd name="connsiteY0" fmla="*/ 9984 h 10000"/>
              <a:gd name="connsiteX1" fmla="*/ 8082 w 10506"/>
              <a:gd name="connsiteY1" fmla="*/ 10000 h 10000"/>
              <a:gd name="connsiteX2" fmla="*/ 8937 w 10506"/>
              <a:gd name="connsiteY2" fmla="*/ 8179 h 10000"/>
              <a:gd name="connsiteX3" fmla="*/ 9733 w 10506"/>
              <a:gd name="connsiteY3" fmla="*/ 6358 h 10000"/>
              <a:gd name="connsiteX4" fmla="*/ 10506 w 10506"/>
              <a:gd name="connsiteY4" fmla="*/ 4457 h 10000"/>
              <a:gd name="connsiteX5" fmla="*/ 8902 w 10506"/>
              <a:gd name="connsiteY5" fmla="*/ 5607 h 10000"/>
              <a:gd name="connsiteX6" fmla="*/ 8493 w 10506"/>
              <a:gd name="connsiteY6" fmla="*/ 4904 h 10000"/>
              <a:gd name="connsiteX7" fmla="*/ 8059 w 10506"/>
              <a:gd name="connsiteY7" fmla="*/ 4218 h 10000"/>
              <a:gd name="connsiteX8" fmla="*/ 7567 w 10506"/>
              <a:gd name="connsiteY8" fmla="*/ 3579 h 10000"/>
              <a:gd name="connsiteX9" fmla="*/ 7040 w 10506"/>
              <a:gd name="connsiteY9" fmla="*/ 2987 h 10000"/>
              <a:gd name="connsiteX10" fmla="*/ 6490 w 10506"/>
              <a:gd name="connsiteY10" fmla="*/ 2444 h 10000"/>
              <a:gd name="connsiteX11" fmla="*/ 5892 w 10506"/>
              <a:gd name="connsiteY11" fmla="*/ 1949 h 10000"/>
              <a:gd name="connsiteX12" fmla="*/ 5284 w 10506"/>
              <a:gd name="connsiteY12" fmla="*/ 1501 h 10000"/>
              <a:gd name="connsiteX13" fmla="*/ 4651 w 10506"/>
              <a:gd name="connsiteY13" fmla="*/ 1102 h 10000"/>
              <a:gd name="connsiteX14" fmla="*/ 3995 w 10506"/>
              <a:gd name="connsiteY14" fmla="*/ 782 h 10000"/>
              <a:gd name="connsiteX15" fmla="*/ 3316 w 10506"/>
              <a:gd name="connsiteY15" fmla="*/ 495 h 10000"/>
              <a:gd name="connsiteX16" fmla="*/ 2638 w 10506"/>
              <a:gd name="connsiteY16" fmla="*/ 271 h 10000"/>
              <a:gd name="connsiteX17" fmla="*/ 1935 w 10506"/>
              <a:gd name="connsiteY17" fmla="*/ 112 h 10000"/>
              <a:gd name="connsiteX18" fmla="*/ 1220 w 10506"/>
              <a:gd name="connsiteY18" fmla="*/ 16 h 10000"/>
              <a:gd name="connsiteX19" fmla="*/ 0 w 10506"/>
              <a:gd name="connsiteY19" fmla="*/ 0 h 10000"/>
              <a:gd name="connsiteX20" fmla="*/ 1020 w 10506"/>
              <a:gd name="connsiteY20" fmla="*/ 3223 h 10000"/>
              <a:gd name="connsiteX21" fmla="*/ 43 w 10506"/>
              <a:gd name="connsiteY21" fmla="*/ 6466 h 10000"/>
              <a:gd name="connsiteX22" fmla="*/ 3884 w 10506"/>
              <a:gd name="connsiteY22" fmla="*/ 9176 h 10000"/>
              <a:gd name="connsiteX23" fmla="*/ 2731 w 10506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1031 w 10517"/>
              <a:gd name="connsiteY20" fmla="*/ 3223 h 10000"/>
              <a:gd name="connsiteX21" fmla="*/ 54 w 10517"/>
              <a:gd name="connsiteY21" fmla="*/ 6466 h 10000"/>
              <a:gd name="connsiteX22" fmla="*/ 3895 w 10517"/>
              <a:gd name="connsiteY22" fmla="*/ 9176 h 10000"/>
              <a:gd name="connsiteX23" fmla="*/ 2742 w 10517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54 w 10517"/>
              <a:gd name="connsiteY20" fmla="*/ 6466 h 10000"/>
              <a:gd name="connsiteX21" fmla="*/ 3895 w 10517"/>
              <a:gd name="connsiteY21" fmla="*/ 9176 h 10000"/>
              <a:gd name="connsiteX22" fmla="*/ 2742 w 10517"/>
              <a:gd name="connsiteY22" fmla="*/ 99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7" h="10000">
                <a:moveTo>
                  <a:pt x="2742" y="9984"/>
                </a:moveTo>
                <a:lnTo>
                  <a:pt x="8093" y="10000"/>
                </a:lnTo>
                <a:lnTo>
                  <a:pt x="8948" y="8179"/>
                </a:lnTo>
                <a:lnTo>
                  <a:pt x="9744" y="6358"/>
                </a:lnTo>
                <a:lnTo>
                  <a:pt x="10517" y="4457"/>
                </a:lnTo>
                <a:lnTo>
                  <a:pt x="8913" y="5607"/>
                </a:lnTo>
                <a:lnTo>
                  <a:pt x="8504" y="4904"/>
                </a:lnTo>
                <a:lnTo>
                  <a:pt x="8070" y="4218"/>
                </a:lnTo>
                <a:lnTo>
                  <a:pt x="7578" y="3579"/>
                </a:lnTo>
                <a:lnTo>
                  <a:pt x="7051" y="2987"/>
                </a:lnTo>
                <a:lnTo>
                  <a:pt x="6501" y="2444"/>
                </a:lnTo>
                <a:lnTo>
                  <a:pt x="5903" y="1949"/>
                </a:lnTo>
                <a:lnTo>
                  <a:pt x="5295" y="1501"/>
                </a:lnTo>
                <a:lnTo>
                  <a:pt x="4662" y="1102"/>
                </a:lnTo>
                <a:lnTo>
                  <a:pt x="4006" y="782"/>
                </a:lnTo>
                <a:lnTo>
                  <a:pt x="3327" y="495"/>
                </a:lnTo>
                <a:lnTo>
                  <a:pt x="2649" y="271"/>
                </a:lnTo>
                <a:lnTo>
                  <a:pt x="1946" y="112"/>
                </a:lnTo>
                <a:lnTo>
                  <a:pt x="1231" y="16"/>
                </a:lnTo>
                <a:lnTo>
                  <a:pt x="0" y="0"/>
                </a:lnTo>
                <a:cubicBezTo>
                  <a:pt x="18" y="2155"/>
                  <a:pt x="36" y="4311"/>
                  <a:pt x="54" y="6466"/>
                </a:cubicBezTo>
                <a:cubicBezTo>
                  <a:pt x="2834" y="6768"/>
                  <a:pt x="3492" y="8426"/>
                  <a:pt x="3895" y="9176"/>
                </a:cubicBezTo>
                <a:lnTo>
                  <a:pt x="2742" y="9984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a-DK" sz="1050">
              <a:latin typeface="Calibri" panose="020F0502020204030204" pitchFamily="34" charset="0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7374520" y="2715730"/>
            <a:ext cx="677636" cy="407574"/>
          </a:xfrm>
          <a:custGeom>
            <a:avLst/>
            <a:gdLst>
              <a:gd name="T0" fmla="*/ 5302480 w 855"/>
              <a:gd name="T1" fmla="*/ 2147483647 h 627"/>
              <a:gd name="T2" fmla="*/ 18068655 w 855"/>
              <a:gd name="T3" fmla="*/ 2147483647 h 627"/>
              <a:gd name="T4" fmla="*/ 20120468 w 855"/>
              <a:gd name="T5" fmla="*/ 2147483647 h 627"/>
              <a:gd name="T6" fmla="*/ 21997386 w 855"/>
              <a:gd name="T7" fmla="*/ 2147483647 h 627"/>
              <a:gd name="T8" fmla="*/ 23856788 w 855"/>
              <a:gd name="T9" fmla="*/ 2147483647 h 627"/>
              <a:gd name="T10" fmla="*/ 19986604 w 855"/>
              <a:gd name="T11" fmla="*/ 2147483647 h 627"/>
              <a:gd name="T12" fmla="*/ 19052815 w 855"/>
              <a:gd name="T13" fmla="*/ 2147483647 h 627"/>
              <a:gd name="T14" fmla="*/ 18011923 w 855"/>
              <a:gd name="T15" fmla="*/ 2147483647 h 627"/>
              <a:gd name="T16" fmla="*/ 16821314 w 855"/>
              <a:gd name="T17" fmla="*/ 2147483647 h 627"/>
              <a:gd name="T18" fmla="*/ 15572719 w 855"/>
              <a:gd name="T19" fmla="*/ 2147483647 h 627"/>
              <a:gd name="T20" fmla="*/ 14276284 w 855"/>
              <a:gd name="T21" fmla="*/ 2147483647 h 627"/>
              <a:gd name="T22" fmla="*/ 12844820 w 855"/>
              <a:gd name="T23" fmla="*/ 2147483647 h 627"/>
              <a:gd name="T24" fmla="*/ 11393088 w 855"/>
              <a:gd name="T25" fmla="*/ 2147483647 h 627"/>
              <a:gd name="T26" fmla="*/ 9888534 w 855"/>
              <a:gd name="T27" fmla="*/ 2147483647 h 627"/>
              <a:gd name="T28" fmla="*/ 8297297 w 855"/>
              <a:gd name="T29" fmla="*/ 2147483647 h 627"/>
              <a:gd name="T30" fmla="*/ 6695248 w 855"/>
              <a:gd name="T31" fmla="*/ 2147483647 h 627"/>
              <a:gd name="T32" fmla="*/ 5104431 w 855"/>
              <a:gd name="T33" fmla="*/ 2147483647 h 627"/>
              <a:gd name="T34" fmla="*/ 3431821 w 855"/>
              <a:gd name="T35" fmla="*/ 1594791371 h 627"/>
              <a:gd name="T36" fmla="*/ 1677210 w 855"/>
              <a:gd name="T37" fmla="*/ 1 h 627"/>
              <a:gd name="T38" fmla="*/ 0 w 855"/>
              <a:gd name="T39" fmla="*/ 0 h 627"/>
              <a:gd name="T40" fmla="*/ 4555625 w 855"/>
              <a:gd name="T41" fmla="*/ 2147483647 h 627"/>
              <a:gd name="T42" fmla="*/ 1700142 w 855"/>
              <a:gd name="T43" fmla="*/ 2147483647 h 627"/>
              <a:gd name="T44" fmla="*/ 2890350 w 855"/>
              <a:gd name="T45" fmla="*/ 2147483647 h 627"/>
              <a:gd name="T46" fmla="*/ 3980498 w 855"/>
              <a:gd name="T47" fmla="*/ 2147483647 h 627"/>
              <a:gd name="T48" fmla="*/ 5104431 w 855"/>
              <a:gd name="T49" fmla="*/ 2147483647 h 627"/>
              <a:gd name="T50" fmla="*/ 6077373 w 855"/>
              <a:gd name="T51" fmla="*/ 2147483647 h 627"/>
              <a:gd name="T52" fmla="*/ 7053067 w 855"/>
              <a:gd name="T53" fmla="*/ 2147483647 h 627"/>
              <a:gd name="T54" fmla="*/ 7933782 w 855"/>
              <a:gd name="T55" fmla="*/ 2147483647 h 627"/>
              <a:gd name="T56" fmla="*/ 8802287 w 855"/>
              <a:gd name="T57" fmla="*/ 2147483647 h 627"/>
              <a:gd name="T58" fmla="*/ 9578845 w 855"/>
              <a:gd name="T59" fmla="*/ 2147483647 h 627"/>
              <a:gd name="T60" fmla="*/ 5302480 w 855"/>
              <a:gd name="T61" fmla="*/ 2147483647 h 6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5"/>
              <a:gd name="T94" fmla="*/ 0 h 627"/>
              <a:gd name="T95" fmla="*/ 855 w 855"/>
              <a:gd name="T96" fmla="*/ 627 h 627"/>
              <a:gd name="connsiteX0" fmla="*/ 2222 w 9988"/>
              <a:gd name="connsiteY0" fmla="*/ 9968 h 9984"/>
              <a:gd name="connsiteX1" fmla="*/ 7567 w 9988"/>
              <a:gd name="connsiteY1" fmla="*/ 9984 h 9984"/>
              <a:gd name="connsiteX2" fmla="*/ 8421 w 9988"/>
              <a:gd name="connsiteY2" fmla="*/ 8166 h 9984"/>
              <a:gd name="connsiteX3" fmla="*/ 9216 w 9988"/>
              <a:gd name="connsiteY3" fmla="*/ 6348 h 9984"/>
              <a:gd name="connsiteX4" fmla="*/ 9988 w 9988"/>
              <a:gd name="connsiteY4" fmla="*/ 4450 h 9984"/>
              <a:gd name="connsiteX5" fmla="*/ 8386 w 9988"/>
              <a:gd name="connsiteY5" fmla="*/ 5598 h 9984"/>
              <a:gd name="connsiteX6" fmla="*/ 7977 w 9988"/>
              <a:gd name="connsiteY6" fmla="*/ 4896 h 9984"/>
              <a:gd name="connsiteX7" fmla="*/ 7544 w 9988"/>
              <a:gd name="connsiteY7" fmla="*/ 4211 h 9984"/>
              <a:gd name="connsiteX8" fmla="*/ 7053 w 9988"/>
              <a:gd name="connsiteY8" fmla="*/ 3573 h 9984"/>
              <a:gd name="connsiteX9" fmla="*/ 6526 w 9988"/>
              <a:gd name="connsiteY9" fmla="*/ 2982 h 9984"/>
              <a:gd name="connsiteX10" fmla="*/ 5977 w 9988"/>
              <a:gd name="connsiteY10" fmla="*/ 2440 h 9984"/>
              <a:gd name="connsiteX11" fmla="*/ 5380 w 9988"/>
              <a:gd name="connsiteY11" fmla="*/ 1946 h 9984"/>
              <a:gd name="connsiteX12" fmla="*/ 4772 w 9988"/>
              <a:gd name="connsiteY12" fmla="*/ 1499 h 9984"/>
              <a:gd name="connsiteX13" fmla="*/ 4140 w 9988"/>
              <a:gd name="connsiteY13" fmla="*/ 1100 h 9984"/>
              <a:gd name="connsiteX14" fmla="*/ 3485 w 9988"/>
              <a:gd name="connsiteY14" fmla="*/ 781 h 9984"/>
              <a:gd name="connsiteX15" fmla="*/ 2807 w 9988"/>
              <a:gd name="connsiteY15" fmla="*/ 494 h 9984"/>
              <a:gd name="connsiteX16" fmla="*/ 2129 w 9988"/>
              <a:gd name="connsiteY16" fmla="*/ 271 h 9984"/>
              <a:gd name="connsiteX17" fmla="*/ 1427 w 9988"/>
              <a:gd name="connsiteY17" fmla="*/ 112 h 9984"/>
              <a:gd name="connsiteX18" fmla="*/ 713 w 9988"/>
              <a:gd name="connsiteY18" fmla="*/ 16 h 9984"/>
              <a:gd name="connsiteX19" fmla="*/ 0 w 9988"/>
              <a:gd name="connsiteY19" fmla="*/ 0 h 9984"/>
              <a:gd name="connsiteX20" fmla="*/ 1895 w 9988"/>
              <a:gd name="connsiteY20" fmla="*/ 2887 h 9984"/>
              <a:gd name="connsiteX21" fmla="*/ 95 w 9988"/>
              <a:gd name="connsiteY21" fmla="*/ 6541 h 9984"/>
              <a:gd name="connsiteX22" fmla="*/ 1205 w 9988"/>
              <a:gd name="connsiteY22" fmla="*/ 6364 h 9984"/>
              <a:gd name="connsiteX23" fmla="*/ 1673 w 9988"/>
              <a:gd name="connsiteY23" fmla="*/ 6555 h 9984"/>
              <a:gd name="connsiteX24" fmla="*/ 2129 w 9988"/>
              <a:gd name="connsiteY24" fmla="*/ 6794 h 9984"/>
              <a:gd name="connsiteX25" fmla="*/ 2550 w 9988"/>
              <a:gd name="connsiteY25" fmla="*/ 7081 h 9984"/>
              <a:gd name="connsiteX26" fmla="*/ 2959 w 9988"/>
              <a:gd name="connsiteY26" fmla="*/ 7432 h 9984"/>
              <a:gd name="connsiteX27" fmla="*/ 3333 w 9988"/>
              <a:gd name="connsiteY27" fmla="*/ 7815 h 9984"/>
              <a:gd name="connsiteX28" fmla="*/ 3684 w 9988"/>
              <a:gd name="connsiteY28" fmla="*/ 8230 h 9984"/>
              <a:gd name="connsiteX29" fmla="*/ 4012 w 9988"/>
              <a:gd name="connsiteY29" fmla="*/ 8692 h 9984"/>
              <a:gd name="connsiteX30" fmla="*/ 2222 w 9988"/>
              <a:gd name="connsiteY30" fmla="*/ 9968 h 9984"/>
              <a:gd name="connsiteX0" fmla="*/ 2225 w 10000"/>
              <a:gd name="connsiteY0" fmla="*/ 9984 h 10000"/>
              <a:gd name="connsiteX1" fmla="*/ 7576 w 10000"/>
              <a:gd name="connsiteY1" fmla="*/ 10000 h 10000"/>
              <a:gd name="connsiteX2" fmla="*/ 8431 w 10000"/>
              <a:gd name="connsiteY2" fmla="*/ 8179 h 10000"/>
              <a:gd name="connsiteX3" fmla="*/ 9227 w 10000"/>
              <a:gd name="connsiteY3" fmla="*/ 6358 h 10000"/>
              <a:gd name="connsiteX4" fmla="*/ 10000 w 10000"/>
              <a:gd name="connsiteY4" fmla="*/ 4457 h 10000"/>
              <a:gd name="connsiteX5" fmla="*/ 8396 w 10000"/>
              <a:gd name="connsiteY5" fmla="*/ 5607 h 10000"/>
              <a:gd name="connsiteX6" fmla="*/ 7987 w 10000"/>
              <a:gd name="connsiteY6" fmla="*/ 4904 h 10000"/>
              <a:gd name="connsiteX7" fmla="*/ 7553 w 10000"/>
              <a:gd name="connsiteY7" fmla="*/ 4218 h 10000"/>
              <a:gd name="connsiteX8" fmla="*/ 7061 w 10000"/>
              <a:gd name="connsiteY8" fmla="*/ 3579 h 10000"/>
              <a:gd name="connsiteX9" fmla="*/ 6534 w 10000"/>
              <a:gd name="connsiteY9" fmla="*/ 2987 h 10000"/>
              <a:gd name="connsiteX10" fmla="*/ 5984 w 10000"/>
              <a:gd name="connsiteY10" fmla="*/ 2444 h 10000"/>
              <a:gd name="connsiteX11" fmla="*/ 5386 w 10000"/>
              <a:gd name="connsiteY11" fmla="*/ 1949 h 10000"/>
              <a:gd name="connsiteX12" fmla="*/ 4778 w 10000"/>
              <a:gd name="connsiteY12" fmla="*/ 1501 h 10000"/>
              <a:gd name="connsiteX13" fmla="*/ 4145 w 10000"/>
              <a:gd name="connsiteY13" fmla="*/ 1102 h 10000"/>
              <a:gd name="connsiteX14" fmla="*/ 3489 w 10000"/>
              <a:gd name="connsiteY14" fmla="*/ 782 h 10000"/>
              <a:gd name="connsiteX15" fmla="*/ 2810 w 10000"/>
              <a:gd name="connsiteY15" fmla="*/ 495 h 10000"/>
              <a:gd name="connsiteX16" fmla="*/ 2132 w 10000"/>
              <a:gd name="connsiteY16" fmla="*/ 271 h 10000"/>
              <a:gd name="connsiteX17" fmla="*/ 1429 w 10000"/>
              <a:gd name="connsiteY17" fmla="*/ 112 h 10000"/>
              <a:gd name="connsiteX18" fmla="*/ 714 w 10000"/>
              <a:gd name="connsiteY18" fmla="*/ 16 h 10000"/>
              <a:gd name="connsiteX19" fmla="*/ 0 w 10000"/>
              <a:gd name="connsiteY19" fmla="*/ 0 h 10000"/>
              <a:gd name="connsiteX20" fmla="*/ 987 w 10000"/>
              <a:gd name="connsiteY20" fmla="*/ 3182 h 10000"/>
              <a:gd name="connsiteX21" fmla="*/ 95 w 10000"/>
              <a:gd name="connsiteY21" fmla="*/ 6551 h 10000"/>
              <a:gd name="connsiteX22" fmla="*/ 1206 w 10000"/>
              <a:gd name="connsiteY22" fmla="*/ 6374 h 10000"/>
              <a:gd name="connsiteX23" fmla="*/ 1675 w 10000"/>
              <a:gd name="connsiteY23" fmla="*/ 6566 h 10000"/>
              <a:gd name="connsiteX24" fmla="*/ 2132 w 10000"/>
              <a:gd name="connsiteY24" fmla="*/ 6805 h 10000"/>
              <a:gd name="connsiteX25" fmla="*/ 2553 w 10000"/>
              <a:gd name="connsiteY25" fmla="*/ 7092 h 10000"/>
              <a:gd name="connsiteX26" fmla="*/ 2963 w 10000"/>
              <a:gd name="connsiteY26" fmla="*/ 7444 h 10000"/>
              <a:gd name="connsiteX27" fmla="*/ 3337 w 10000"/>
              <a:gd name="connsiteY27" fmla="*/ 7828 h 10000"/>
              <a:gd name="connsiteX28" fmla="*/ 3688 w 10000"/>
              <a:gd name="connsiteY28" fmla="*/ 8243 h 10000"/>
              <a:gd name="connsiteX29" fmla="*/ 4017 w 10000"/>
              <a:gd name="connsiteY29" fmla="*/ 8706 h 10000"/>
              <a:gd name="connsiteX30" fmla="*/ 2225 w 10000"/>
              <a:gd name="connsiteY30" fmla="*/ 9984 h 10000"/>
              <a:gd name="connsiteX0" fmla="*/ 2540 w 10315"/>
              <a:gd name="connsiteY0" fmla="*/ 9984 h 10000"/>
              <a:gd name="connsiteX1" fmla="*/ 7891 w 10315"/>
              <a:gd name="connsiteY1" fmla="*/ 10000 h 10000"/>
              <a:gd name="connsiteX2" fmla="*/ 8746 w 10315"/>
              <a:gd name="connsiteY2" fmla="*/ 8179 h 10000"/>
              <a:gd name="connsiteX3" fmla="*/ 9542 w 10315"/>
              <a:gd name="connsiteY3" fmla="*/ 6358 h 10000"/>
              <a:gd name="connsiteX4" fmla="*/ 10315 w 10315"/>
              <a:gd name="connsiteY4" fmla="*/ 4457 h 10000"/>
              <a:gd name="connsiteX5" fmla="*/ 8711 w 10315"/>
              <a:gd name="connsiteY5" fmla="*/ 5607 h 10000"/>
              <a:gd name="connsiteX6" fmla="*/ 8302 w 10315"/>
              <a:gd name="connsiteY6" fmla="*/ 4904 h 10000"/>
              <a:gd name="connsiteX7" fmla="*/ 7868 w 10315"/>
              <a:gd name="connsiteY7" fmla="*/ 4218 h 10000"/>
              <a:gd name="connsiteX8" fmla="*/ 7376 w 10315"/>
              <a:gd name="connsiteY8" fmla="*/ 3579 h 10000"/>
              <a:gd name="connsiteX9" fmla="*/ 6849 w 10315"/>
              <a:gd name="connsiteY9" fmla="*/ 2987 h 10000"/>
              <a:gd name="connsiteX10" fmla="*/ 6299 w 10315"/>
              <a:gd name="connsiteY10" fmla="*/ 2444 h 10000"/>
              <a:gd name="connsiteX11" fmla="*/ 5701 w 10315"/>
              <a:gd name="connsiteY11" fmla="*/ 1949 h 10000"/>
              <a:gd name="connsiteX12" fmla="*/ 5093 w 10315"/>
              <a:gd name="connsiteY12" fmla="*/ 1501 h 10000"/>
              <a:gd name="connsiteX13" fmla="*/ 4460 w 10315"/>
              <a:gd name="connsiteY13" fmla="*/ 1102 h 10000"/>
              <a:gd name="connsiteX14" fmla="*/ 3804 w 10315"/>
              <a:gd name="connsiteY14" fmla="*/ 782 h 10000"/>
              <a:gd name="connsiteX15" fmla="*/ 3125 w 10315"/>
              <a:gd name="connsiteY15" fmla="*/ 495 h 10000"/>
              <a:gd name="connsiteX16" fmla="*/ 2447 w 10315"/>
              <a:gd name="connsiteY16" fmla="*/ 271 h 10000"/>
              <a:gd name="connsiteX17" fmla="*/ 1744 w 10315"/>
              <a:gd name="connsiteY17" fmla="*/ 112 h 10000"/>
              <a:gd name="connsiteX18" fmla="*/ 1029 w 10315"/>
              <a:gd name="connsiteY18" fmla="*/ 16 h 10000"/>
              <a:gd name="connsiteX19" fmla="*/ 0 w 10315"/>
              <a:gd name="connsiteY19" fmla="*/ 0 h 10000"/>
              <a:gd name="connsiteX20" fmla="*/ 1302 w 10315"/>
              <a:gd name="connsiteY20" fmla="*/ 3182 h 10000"/>
              <a:gd name="connsiteX21" fmla="*/ 410 w 10315"/>
              <a:gd name="connsiteY21" fmla="*/ 6551 h 10000"/>
              <a:gd name="connsiteX22" fmla="*/ 1521 w 10315"/>
              <a:gd name="connsiteY22" fmla="*/ 6374 h 10000"/>
              <a:gd name="connsiteX23" fmla="*/ 1990 w 10315"/>
              <a:gd name="connsiteY23" fmla="*/ 6566 h 10000"/>
              <a:gd name="connsiteX24" fmla="*/ 2447 w 10315"/>
              <a:gd name="connsiteY24" fmla="*/ 6805 h 10000"/>
              <a:gd name="connsiteX25" fmla="*/ 2868 w 10315"/>
              <a:gd name="connsiteY25" fmla="*/ 7092 h 10000"/>
              <a:gd name="connsiteX26" fmla="*/ 3278 w 10315"/>
              <a:gd name="connsiteY26" fmla="*/ 7444 h 10000"/>
              <a:gd name="connsiteX27" fmla="*/ 3652 w 10315"/>
              <a:gd name="connsiteY27" fmla="*/ 7828 h 10000"/>
              <a:gd name="connsiteX28" fmla="*/ 4003 w 10315"/>
              <a:gd name="connsiteY28" fmla="*/ 8243 h 10000"/>
              <a:gd name="connsiteX29" fmla="*/ 4332 w 10315"/>
              <a:gd name="connsiteY29" fmla="*/ 8706 h 10000"/>
              <a:gd name="connsiteX30" fmla="*/ 2540 w 1031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374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3852 w 10395"/>
              <a:gd name="connsiteY29" fmla="*/ 917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070 w 10395"/>
              <a:gd name="connsiteY22" fmla="*/ 7145 h 10000"/>
              <a:gd name="connsiteX23" fmla="*/ 2492 w 10395"/>
              <a:gd name="connsiteY23" fmla="*/ 7384 h 10000"/>
              <a:gd name="connsiteX24" fmla="*/ 2843 w 10395"/>
              <a:gd name="connsiteY24" fmla="*/ 7743 h 10000"/>
              <a:gd name="connsiteX25" fmla="*/ 3113 w 10395"/>
              <a:gd name="connsiteY25" fmla="*/ 8132 h 10000"/>
              <a:gd name="connsiteX26" fmla="*/ 3487 w 10395"/>
              <a:gd name="connsiteY26" fmla="*/ 8552 h 10000"/>
              <a:gd name="connsiteX27" fmla="*/ 3663 w 10395"/>
              <a:gd name="connsiteY27" fmla="*/ 8931 h 10000"/>
              <a:gd name="connsiteX28" fmla="*/ 3852 w 10395"/>
              <a:gd name="connsiteY28" fmla="*/ 9176 h 10000"/>
              <a:gd name="connsiteX29" fmla="*/ 2620 w 10395"/>
              <a:gd name="connsiteY29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492 w 10395"/>
              <a:gd name="connsiteY22" fmla="*/ 7384 h 10000"/>
              <a:gd name="connsiteX23" fmla="*/ 2843 w 10395"/>
              <a:gd name="connsiteY23" fmla="*/ 7743 h 10000"/>
              <a:gd name="connsiteX24" fmla="*/ 3113 w 10395"/>
              <a:gd name="connsiteY24" fmla="*/ 8132 h 10000"/>
              <a:gd name="connsiteX25" fmla="*/ 3487 w 10395"/>
              <a:gd name="connsiteY25" fmla="*/ 8552 h 10000"/>
              <a:gd name="connsiteX26" fmla="*/ 3663 w 10395"/>
              <a:gd name="connsiteY26" fmla="*/ 8931 h 10000"/>
              <a:gd name="connsiteX27" fmla="*/ 3852 w 10395"/>
              <a:gd name="connsiteY27" fmla="*/ 9176 h 10000"/>
              <a:gd name="connsiteX28" fmla="*/ 2620 w 10395"/>
              <a:gd name="connsiteY28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663 w 10395"/>
              <a:gd name="connsiteY25" fmla="*/ 8931 h 10000"/>
              <a:gd name="connsiteX26" fmla="*/ 3852 w 10395"/>
              <a:gd name="connsiteY26" fmla="*/ 9176 h 10000"/>
              <a:gd name="connsiteX27" fmla="*/ 2620 w 10395"/>
              <a:gd name="connsiteY27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852 w 10395"/>
              <a:gd name="connsiteY25" fmla="*/ 9176 h 10000"/>
              <a:gd name="connsiteX26" fmla="*/ 2620 w 10395"/>
              <a:gd name="connsiteY26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852 w 10395"/>
              <a:gd name="connsiteY24" fmla="*/ 9176 h 10000"/>
              <a:gd name="connsiteX25" fmla="*/ 2620 w 10395"/>
              <a:gd name="connsiteY25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852 w 10395"/>
              <a:gd name="connsiteY23" fmla="*/ 9176 h 10000"/>
              <a:gd name="connsiteX24" fmla="*/ 2620 w 10395"/>
              <a:gd name="connsiteY24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909 w 10395"/>
              <a:gd name="connsiteY20" fmla="*/ 3223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520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466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731 w 10506"/>
              <a:gd name="connsiteY0" fmla="*/ 9984 h 10000"/>
              <a:gd name="connsiteX1" fmla="*/ 8082 w 10506"/>
              <a:gd name="connsiteY1" fmla="*/ 10000 h 10000"/>
              <a:gd name="connsiteX2" fmla="*/ 8937 w 10506"/>
              <a:gd name="connsiteY2" fmla="*/ 8179 h 10000"/>
              <a:gd name="connsiteX3" fmla="*/ 9733 w 10506"/>
              <a:gd name="connsiteY3" fmla="*/ 6358 h 10000"/>
              <a:gd name="connsiteX4" fmla="*/ 10506 w 10506"/>
              <a:gd name="connsiteY4" fmla="*/ 4457 h 10000"/>
              <a:gd name="connsiteX5" fmla="*/ 8902 w 10506"/>
              <a:gd name="connsiteY5" fmla="*/ 5607 h 10000"/>
              <a:gd name="connsiteX6" fmla="*/ 8493 w 10506"/>
              <a:gd name="connsiteY6" fmla="*/ 4904 h 10000"/>
              <a:gd name="connsiteX7" fmla="*/ 8059 w 10506"/>
              <a:gd name="connsiteY7" fmla="*/ 4218 h 10000"/>
              <a:gd name="connsiteX8" fmla="*/ 7567 w 10506"/>
              <a:gd name="connsiteY8" fmla="*/ 3579 h 10000"/>
              <a:gd name="connsiteX9" fmla="*/ 7040 w 10506"/>
              <a:gd name="connsiteY9" fmla="*/ 2987 h 10000"/>
              <a:gd name="connsiteX10" fmla="*/ 6490 w 10506"/>
              <a:gd name="connsiteY10" fmla="*/ 2444 h 10000"/>
              <a:gd name="connsiteX11" fmla="*/ 5892 w 10506"/>
              <a:gd name="connsiteY11" fmla="*/ 1949 h 10000"/>
              <a:gd name="connsiteX12" fmla="*/ 5284 w 10506"/>
              <a:gd name="connsiteY12" fmla="*/ 1501 h 10000"/>
              <a:gd name="connsiteX13" fmla="*/ 4651 w 10506"/>
              <a:gd name="connsiteY13" fmla="*/ 1102 h 10000"/>
              <a:gd name="connsiteX14" fmla="*/ 3995 w 10506"/>
              <a:gd name="connsiteY14" fmla="*/ 782 h 10000"/>
              <a:gd name="connsiteX15" fmla="*/ 3316 w 10506"/>
              <a:gd name="connsiteY15" fmla="*/ 495 h 10000"/>
              <a:gd name="connsiteX16" fmla="*/ 2638 w 10506"/>
              <a:gd name="connsiteY16" fmla="*/ 271 h 10000"/>
              <a:gd name="connsiteX17" fmla="*/ 1935 w 10506"/>
              <a:gd name="connsiteY17" fmla="*/ 112 h 10000"/>
              <a:gd name="connsiteX18" fmla="*/ 1220 w 10506"/>
              <a:gd name="connsiteY18" fmla="*/ 16 h 10000"/>
              <a:gd name="connsiteX19" fmla="*/ 0 w 10506"/>
              <a:gd name="connsiteY19" fmla="*/ 0 h 10000"/>
              <a:gd name="connsiteX20" fmla="*/ 1020 w 10506"/>
              <a:gd name="connsiteY20" fmla="*/ 3223 h 10000"/>
              <a:gd name="connsiteX21" fmla="*/ 43 w 10506"/>
              <a:gd name="connsiteY21" fmla="*/ 6466 h 10000"/>
              <a:gd name="connsiteX22" fmla="*/ 3884 w 10506"/>
              <a:gd name="connsiteY22" fmla="*/ 9176 h 10000"/>
              <a:gd name="connsiteX23" fmla="*/ 2731 w 10506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1031 w 10517"/>
              <a:gd name="connsiteY20" fmla="*/ 3223 h 10000"/>
              <a:gd name="connsiteX21" fmla="*/ 54 w 10517"/>
              <a:gd name="connsiteY21" fmla="*/ 6466 h 10000"/>
              <a:gd name="connsiteX22" fmla="*/ 3895 w 10517"/>
              <a:gd name="connsiteY22" fmla="*/ 9176 h 10000"/>
              <a:gd name="connsiteX23" fmla="*/ 2742 w 10517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54 w 10517"/>
              <a:gd name="connsiteY20" fmla="*/ 6466 h 10000"/>
              <a:gd name="connsiteX21" fmla="*/ 3895 w 10517"/>
              <a:gd name="connsiteY21" fmla="*/ 9176 h 10000"/>
              <a:gd name="connsiteX22" fmla="*/ 2742 w 10517"/>
              <a:gd name="connsiteY22" fmla="*/ 99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7" h="10000">
                <a:moveTo>
                  <a:pt x="2742" y="9984"/>
                </a:moveTo>
                <a:lnTo>
                  <a:pt x="8093" y="10000"/>
                </a:lnTo>
                <a:lnTo>
                  <a:pt x="8948" y="8179"/>
                </a:lnTo>
                <a:lnTo>
                  <a:pt x="9744" y="6358"/>
                </a:lnTo>
                <a:lnTo>
                  <a:pt x="10517" y="4457"/>
                </a:lnTo>
                <a:lnTo>
                  <a:pt x="8913" y="5607"/>
                </a:lnTo>
                <a:lnTo>
                  <a:pt x="8504" y="4904"/>
                </a:lnTo>
                <a:lnTo>
                  <a:pt x="8070" y="4218"/>
                </a:lnTo>
                <a:lnTo>
                  <a:pt x="7578" y="3579"/>
                </a:lnTo>
                <a:lnTo>
                  <a:pt x="7051" y="2987"/>
                </a:lnTo>
                <a:lnTo>
                  <a:pt x="6501" y="2444"/>
                </a:lnTo>
                <a:lnTo>
                  <a:pt x="5903" y="1949"/>
                </a:lnTo>
                <a:lnTo>
                  <a:pt x="5295" y="1501"/>
                </a:lnTo>
                <a:lnTo>
                  <a:pt x="4662" y="1102"/>
                </a:lnTo>
                <a:lnTo>
                  <a:pt x="4006" y="782"/>
                </a:lnTo>
                <a:lnTo>
                  <a:pt x="3327" y="495"/>
                </a:lnTo>
                <a:lnTo>
                  <a:pt x="2649" y="271"/>
                </a:lnTo>
                <a:lnTo>
                  <a:pt x="1946" y="112"/>
                </a:lnTo>
                <a:lnTo>
                  <a:pt x="1231" y="16"/>
                </a:lnTo>
                <a:lnTo>
                  <a:pt x="0" y="0"/>
                </a:lnTo>
                <a:cubicBezTo>
                  <a:pt x="18" y="2155"/>
                  <a:pt x="36" y="4311"/>
                  <a:pt x="54" y="6466"/>
                </a:cubicBezTo>
                <a:cubicBezTo>
                  <a:pt x="2834" y="6768"/>
                  <a:pt x="3492" y="8426"/>
                  <a:pt x="3895" y="9176"/>
                </a:cubicBezTo>
                <a:lnTo>
                  <a:pt x="2742" y="9984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a-DK" sz="1050">
              <a:latin typeface="Calibri" panose="020F0502020204030204" pitchFamily="34" charset="0"/>
            </a:endParaRP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 rot="5400000">
            <a:off x="7513721" y="3507022"/>
            <a:ext cx="447525" cy="690292"/>
          </a:xfrm>
          <a:custGeom>
            <a:avLst/>
            <a:gdLst>
              <a:gd name="T0" fmla="*/ 5302480 w 855"/>
              <a:gd name="T1" fmla="*/ 2147483647 h 627"/>
              <a:gd name="T2" fmla="*/ 18068655 w 855"/>
              <a:gd name="T3" fmla="*/ 2147483647 h 627"/>
              <a:gd name="T4" fmla="*/ 20120468 w 855"/>
              <a:gd name="T5" fmla="*/ 2147483647 h 627"/>
              <a:gd name="T6" fmla="*/ 21997386 w 855"/>
              <a:gd name="T7" fmla="*/ 2147483647 h 627"/>
              <a:gd name="T8" fmla="*/ 23856788 w 855"/>
              <a:gd name="T9" fmla="*/ 2147483647 h 627"/>
              <a:gd name="T10" fmla="*/ 19986604 w 855"/>
              <a:gd name="T11" fmla="*/ 2147483647 h 627"/>
              <a:gd name="T12" fmla="*/ 19052815 w 855"/>
              <a:gd name="T13" fmla="*/ 2147483647 h 627"/>
              <a:gd name="T14" fmla="*/ 18011923 w 855"/>
              <a:gd name="T15" fmla="*/ 2147483647 h 627"/>
              <a:gd name="T16" fmla="*/ 16821314 w 855"/>
              <a:gd name="T17" fmla="*/ 2147483647 h 627"/>
              <a:gd name="T18" fmla="*/ 15572719 w 855"/>
              <a:gd name="T19" fmla="*/ 2147483647 h 627"/>
              <a:gd name="T20" fmla="*/ 14276284 w 855"/>
              <a:gd name="T21" fmla="*/ 2147483647 h 627"/>
              <a:gd name="T22" fmla="*/ 12844820 w 855"/>
              <a:gd name="T23" fmla="*/ 2147483647 h 627"/>
              <a:gd name="T24" fmla="*/ 11393088 w 855"/>
              <a:gd name="T25" fmla="*/ 2147483647 h 627"/>
              <a:gd name="T26" fmla="*/ 9888534 w 855"/>
              <a:gd name="T27" fmla="*/ 2147483647 h 627"/>
              <a:gd name="T28" fmla="*/ 8297297 w 855"/>
              <a:gd name="T29" fmla="*/ 2147483647 h 627"/>
              <a:gd name="T30" fmla="*/ 6695248 w 855"/>
              <a:gd name="T31" fmla="*/ 2147483647 h 627"/>
              <a:gd name="T32" fmla="*/ 5104431 w 855"/>
              <a:gd name="T33" fmla="*/ 2147483647 h 627"/>
              <a:gd name="T34" fmla="*/ 3431821 w 855"/>
              <a:gd name="T35" fmla="*/ 1594791371 h 627"/>
              <a:gd name="T36" fmla="*/ 1677210 w 855"/>
              <a:gd name="T37" fmla="*/ 1 h 627"/>
              <a:gd name="T38" fmla="*/ 0 w 855"/>
              <a:gd name="T39" fmla="*/ 0 h 627"/>
              <a:gd name="T40" fmla="*/ 4555625 w 855"/>
              <a:gd name="T41" fmla="*/ 2147483647 h 627"/>
              <a:gd name="T42" fmla="*/ 1700142 w 855"/>
              <a:gd name="T43" fmla="*/ 2147483647 h 627"/>
              <a:gd name="T44" fmla="*/ 2890350 w 855"/>
              <a:gd name="T45" fmla="*/ 2147483647 h 627"/>
              <a:gd name="T46" fmla="*/ 3980498 w 855"/>
              <a:gd name="T47" fmla="*/ 2147483647 h 627"/>
              <a:gd name="T48" fmla="*/ 5104431 w 855"/>
              <a:gd name="T49" fmla="*/ 2147483647 h 627"/>
              <a:gd name="T50" fmla="*/ 6077373 w 855"/>
              <a:gd name="T51" fmla="*/ 2147483647 h 627"/>
              <a:gd name="T52" fmla="*/ 7053067 w 855"/>
              <a:gd name="T53" fmla="*/ 2147483647 h 627"/>
              <a:gd name="T54" fmla="*/ 7933782 w 855"/>
              <a:gd name="T55" fmla="*/ 2147483647 h 627"/>
              <a:gd name="T56" fmla="*/ 8802287 w 855"/>
              <a:gd name="T57" fmla="*/ 2147483647 h 627"/>
              <a:gd name="T58" fmla="*/ 9578845 w 855"/>
              <a:gd name="T59" fmla="*/ 2147483647 h 627"/>
              <a:gd name="T60" fmla="*/ 5302480 w 855"/>
              <a:gd name="T61" fmla="*/ 2147483647 h 6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5"/>
              <a:gd name="T94" fmla="*/ 0 h 627"/>
              <a:gd name="T95" fmla="*/ 855 w 855"/>
              <a:gd name="T96" fmla="*/ 627 h 627"/>
              <a:gd name="connsiteX0" fmla="*/ 2222 w 9988"/>
              <a:gd name="connsiteY0" fmla="*/ 9968 h 9984"/>
              <a:gd name="connsiteX1" fmla="*/ 7567 w 9988"/>
              <a:gd name="connsiteY1" fmla="*/ 9984 h 9984"/>
              <a:gd name="connsiteX2" fmla="*/ 8421 w 9988"/>
              <a:gd name="connsiteY2" fmla="*/ 8166 h 9984"/>
              <a:gd name="connsiteX3" fmla="*/ 9216 w 9988"/>
              <a:gd name="connsiteY3" fmla="*/ 6348 h 9984"/>
              <a:gd name="connsiteX4" fmla="*/ 9988 w 9988"/>
              <a:gd name="connsiteY4" fmla="*/ 4450 h 9984"/>
              <a:gd name="connsiteX5" fmla="*/ 8386 w 9988"/>
              <a:gd name="connsiteY5" fmla="*/ 5598 h 9984"/>
              <a:gd name="connsiteX6" fmla="*/ 7977 w 9988"/>
              <a:gd name="connsiteY6" fmla="*/ 4896 h 9984"/>
              <a:gd name="connsiteX7" fmla="*/ 7544 w 9988"/>
              <a:gd name="connsiteY7" fmla="*/ 4211 h 9984"/>
              <a:gd name="connsiteX8" fmla="*/ 7053 w 9988"/>
              <a:gd name="connsiteY8" fmla="*/ 3573 h 9984"/>
              <a:gd name="connsiteX9" fmla="*/ 6526 w 9988"/>
              <a:gd name="connsiteY9" fmla="*/ 2982 h 9984"/>
              <a:gd name="connsiteX10" fmla="*/ 5977 w 9988"/>
              <a:gd name="connsiteY10" fmla="*/ 2440 h 9984"/>
              <a:gd name="connsiteX11" fmla="*/ 5380 w 9988"/>
              <a:gd name="connsiteY11" fmla="*/ 1946 h 9984"/>
              <a:gd name="connsiteX12" fmla="*/ 4772 w 9988"/>
              <a:gd name="connsiteY12" fmla="*/ 1499 h 9984"/>
              <a:gd name="connsiteX13" fmla="*/ 4140 w 9988"/>
              <a:gd name="connsiteY13" fmla="*/ 1100 h 9984"/>
              <a:gd name="connsiteX14" fmla="*/ 3485 w 9988"/>
              <a:gd name="connsiteY14" fmla="*/ 781 h 9984"/>
              <a:gd name="connsiteX15" fmla="*/ 2807 w 9988"/>
              <a:gd name="connsiteY15" fmla="*/ 494 h 9984"/>
              <a:gd name="connsiteX16" fmla="*/ 2129 w 9988"/>
              <a:gd name="connsiteY16" fmla="*/ 271 h 9984"/>
              <a:gd name="connsiteX17" fmla="*/ 1427 w 9988"/>
              <a:gd name="connsiteY17" fmla="*/ 112 h 9984"/>
              <a:gd name="connsiteX18" fmla="*/ 713 w 9988"/>
              <a:gd name="connsiteY18" fmla="*/ 16 h 9984"/>
              <a:gd name="connsiteX19" fmla="*/ 0 w 9988"/>
              <a:gd name="connsiteY19" fmla="*/ 0 h 9984"/>
              <a:gd name="connsiteX20" fmla="*/ 1895 w 9988"/>
              <a:gd name="connsiteY20" fmla="*/ 2887 h 9984"/>
              <a:gd name="connsiteX21" fmla="*/ 95 w 9988"/>
              <a:gd name="connsiteY21" fmla="*/ 6541 h 9984"/>
              <a:gd name="connsiteX22" fmla="*/ 1205 w 9988"/>
              <a:gd name="connsiteY22" fmla="*/ 6364 h 9984"/>
              <a:gd name="connsiteX23" fmla="*/ 1673 w 9988"/>
              <a:gd name="connsiteY23" fmla="*/ 6555 h 9984"/>
              <a:gd name="connsiteX24" fmla="*/ 2129 w 9988"/>
              <a:gd name="connsiteY24" fmla="*/ 6794 h 9984"/>
              <a:gd name="connsiteX25" fmla="*/ 2550 w 9988"/>
              <a:gd name="connsiteY25" fmla="*/ 7081 h 9984"/>
              <a:gd name="connsiteX26" fmla="*/ 2959 w 9988"/>
              <a:gd name="connsiteY26" fmla="*/ 7432 h 9984"/>
              <a:gd name="connsiteX27" fmla="*/ 3333 w 9988"/>
              <a:gd name="connsiteY27" fmla="*/ 7815 h 9984"/>
              <a:gd name="connsiteX28" fmla="*/ 3684 w 9988"/>
              <a:gd name="connsiteY28" fmla="*/ 8230 h 9984"/>
              <a:gd name="connsiteX29" fmla="*/ 4012 w 9988"/>
              <a:gd name="connsiteY29" fmla="*/ 8692 h 9984"/>
              <a:gd name="connsiteX30" fmla="*/ 2222 w 9988"/>
              <a:gd name="connsiteY30" fmla="*/ 9968 h 9984"/>
              <a:gd name="connsiteX0" fmla="*/ 2225 w 10000"/>
              <a:gd name="connsiteY0" fmla="*/ 9984 h 10000"/>
              <a:gd name="connsiteX1" fmla="*/ 7576 w 10000"/>
              <a:gd name="connsiteY1" fmla="*/ 10000 h 10000"/>
              <a:gd name="connsiteX2" fmla="*/ 8431 w 10000"/>
              <a:gd name="connsiteY2" fmla="*/ 8179 h 10000"/>
              <a:gd name="connsiteX3" fmla="*/ 9227 w 10000"/>
              <a:gd name="connsiteY3" fmla="*/ 6358 h 10000"/>
              <a:gd name="connsiteX4" fmla="*/ 10000 w 10000"/>
              <a:gd name="connsiteY4" fmla="*/ 4457 h 10000"/>
              <a:gd name="connsiteX5" fmla="*/ 8396 w 10000"/>
              <a:gd name="connsiteY5" fmla="*/ 5607 h 10000"/>
              <a:gd name="connsiteX6" fmla="*/ 7987 w 10000"/>
              <a:gd name="connsiteY6" fmla="*/ 4904 h 10000"/>
              <a:gd name="connsiteX7" fmla="*/ 7553 w 10000"/>
              <a:gd name="connsiteY7" fmla="*/ 4218 h 10000"/>
              <a:gd name="connsiteX8" fmla="*/ 7061 w 10000"/>
              <a:gd name="connsiteY8" fmla="*/ 3579 h 10000"/>
              <a:gd name="connsiteX9" fmla="*/ 6534 w 10000"/>
              <a:gd name="connsiteY9" fmla="*/ 2987 h 10000"/>
              <a:gd name="connsiteX10" fmla="*/ 5984 w 10000"/>
              <a:gd name="connsiteY10" fmla="*/ 2444 h 10000"/>
              <a:gd name="connsiteX11" fmla="*/ 5386 w 10000"/>
              <a:gd name="connsiteY11" fmla="*/ 1949 h 10000"/>
              <a:gd name="connsiteX12" fmla="*/ 4778 w 10000"/>
              <a:gd name="connsiteY12" fmla="*/ 1501 h 10000"/>
              <a:gd name="connsiteX13" fmla="*/ 4145 w 10000"/>
              <a:gd name="connsiteY13" fmla="*/ 1102 h 10000"/>
              <a:gd name="connsiteX14" fmla="*/ 3489 w 10000"/>
              <a:gd name="connsiteY14" fmla="*/ 782 h 10000"/>
              <a:gd name="connsiteX15" fmla="*/ 2810 w 10000"/>
              <a:gd name="connsiteY15" fmla="*/ 495 h 10000"/>
              <a:gd name="connsiteX16" fmla="*/ 2132 w 10000"/>
              <a:gd name="connsiteY16" fmla="*/ 271 h 10000"/>
              <a:gd name="connsiteX17" fmla="*/ 1429 w 10000"/>
              <a:gd name="connsiteY17" fmla="*/ 112 h 10000"/>
              <a:gd name="connsiteX18" fmla="*/ 714 w 10000"/>
              <a:gd name="connsiteY18" fmla="*/ 16 h 10000"/>
              <a:gd name="connsiteX19" fmla="*/ 0 w 10000"/>
              <a:gd name="connsiteY19" fmla="*/ 0 h 10000"/>
              <a:gd name="connsiteX20" fmla="*/ 987 w 10000"/>
              <a:gd name="connsiteY20" fmla="*/ 3182 h 10000"/>
              <a:gd name="connsiteX21" fmla="*/ 95 w 10000"/>
              <a:gd name="connsiteY21" fmla="*/ 6551 h 10000"/>
              <a:gd name="connsiteX22" fmla="*/ 1206 w 10000"/>
              <a:gd name="connsiteY22" fmla="*/ 6374 h 10000"/>
              <a:gd name="connsiteX23" fmla="*/ 1675 w 10000"/>
              <a:gd name="connsiteY23" fmla="*/ 6566 h 10000"/>
              <a:gd name="connsiteX24" fmla="*/ 2132 w 10000"/>
              <a:gd name="connsiteY24" fmla="*/ 6805 h 10000"/>
              <a:gd name="connsiteX25" fmla="*/ 2553 w 10000"/>
              <a:gd name="connsiteY25" fmla="*/ 7092 h 10000"/>
              <a:gd name="connsiteX26" fmla="*/ 2963 w 10000"/>
              <a:gd name="connsiteY26" fmla="*/ 7444 h 10000"/>
              <a:gd name="connsiteX27" fmla="*/ 3337 w 10000"/>
              <a:gd name="connsiteY27" fmla="*/ 7828 h 10000"/>
              <a:gd name="connsiteX28" fmla="*/ 3688 w 10000"/>
              <a:gd name="connsiteY28" fmla="*/ 8243 h 10000"/>
              <a:gd name="connsiteX29" fmla="*/ 4017 w 10000"/>
              <a:gd name="connsiteY29" fmla="*/ 8706 h 10000"/>
              <a:gd name="connsiteX30" fmla="*/ 2225 w 10000"/>
              <a:gd name="connsiteY30" fmla="*/ 9984 h 10000"/>
              <a:gd name="connsiteX0" fmla="*/ 2540 w 10315"/>
              <a:gd name="connsiteY0" fmla="*/ 9984 h 10000"/>
              <a:gd name="connsiteX1" fmla="*/ 7891 w 10315"/>
              <a:gd name="connsiteY1" fmla="*/ 10000 h 10000"/>
              <a:gd name="connsiteX2" fmla="*/ 8746 w 10315"/>
              <a:gd name="connsiteY2" fmla="*/ 8179 h 10000"/>
              <a:gd name="connsiteX3" fmla="*/ 9542 w 10315"/>
              <a:gd name="connsiteY3" fmla="*/ 6358 h 10000"/>
              <a:gd name="connsiteX4" fmla="*/ 10315 w 10315"/>
              <a:gd name="connsiteY4" fmla="*/ 4457 h 10000"/>
              <a:gd name="connsiteX5" fmla="*/ 8711 w 10315"/>
              <a:gd name="connsiteY5" fmla="*/ 5607 h 10000"/>
              <a:gd name="connsiteX6" fmla="*/ 8302 w 10315"/>
              <a:gd name="connsiteY6" fmla="*/ 4904 h 10000"/>
              <a:gd name="connsiteX7" fmla="*/ 7868 w 10315"/>
              <a:gd name="connsiteY7" fmla="*/ 4218 h 10000"/>
              <a:gd name="connsiteX8" fmla="*/ 7376 w 10315"/>
              <a:gd name="connsiteY8" fmla="*/ 3579 h 10000"/>
              <a:gd name="connsiteX9" fmla="*/ 6849 w 10315"/>
              <a:gd name="connsiteY9" fmla="*/ 2987 h 10000"/>
              <a:gd name="connsiteX10" fmla="*/ 6299 w 10315"/>
              <a:gd name="connsiteY10" fmla="*/ 2444 h 10000"/>
              <a:gd name="connsiteX11" fmla="*/ 5701 w 10315"/>
              <a:gd name="connsiteY11" fmla="*/ 1949 h 10000"/>
              <a:gd name="connsiteX12" fmla="*/ 5093 w 10315"/>
              <a:gd name="connsiteY12" fmla="*/ 1501 h 10000"/>
              <a:gd name="connsiteX13" fmla="*/ 4460 w 10315"/>
              <a:gd name="connsiteY13" fmla="*/ 1102 h 10000"/>
              <a:gd name="connsiteX14" fmla="*/ 3804 w 10315"/>
              <a:gd name="connsiteY14" fmla="*/ 782 h 10000"/>
              <a:gd name="connsiteX15" fmla="*/ 3125 w 10315"/>
              <a:gd name="connsiteY15" fmla="*/ 495 h 10000"/>
              <a:gd name="connsiteX16" fmla="*/ 2447 w 10315"/>
              <a:gd name="connsiteY16" fmla="*/ 271 h 10000"/>
              <a:gd name="connsiteX17" fmla="*/ 1744 w 10315"/>
              <a:gd name="connsiteY17" fmla="*/ 112 h 10000"/>
              <a:gd name="connsiteX18" fmla="*/ 1029 w 10315"/>
              <a:gd name="connsiteY18" fmla="*/ 16 h 10000"/>
              <a:gd name="connsiteX19" fmla="*/ 0 w 10315"/>
              <a:gd name="connsiteY19" fmla="*/ 0 h 10000"/>
              <a:gd name="connsiteX20" fmla="*/ 1302 w 10315"/>
              <a:gd name="connsiteY20" fmla="*/ 3182 h 10000"/>
              <a:gd name="connsiteX21" fmla="*/ 410 w 10315"/>
              <a:gd name="connsiteY21" fmla="*/ 6551 h 10000"/>
              <a:gd name="connsiteX22" fmla="*/ 1521 w 10315"/>
              <a:gd name="connsiteY22" fmla="*/ 6374 h 10000"/>
              <a:gd name="connsiteX23" fmla="*/ 1990 w 10315"/>
              <a:gd name="connsiteY23" fmla="*/ 6566 h 10000"/>
              <a:gd name="connsiteX24" fmla="*/ 2447 w 10315"/>
              <a:gd name="connsiteY24" fmla="*/ 6805 h 10000"/>
              <a:gd name="connsiteX25" fmla="*/ 2868 w 10315"/>
              <a:gd name="connsiteY25" fmla="*/ 7092 h 10000"/>
              <a:gd name="connsiteX26" fmla="*/ 3278 w 10315"/>
              <a:gd name="connsiteY26" fmla="*/ 7444 h 10000"/>
              <a:gd name="connsiteX27" fmla="*/ 3652 w 10315"/>
              <a:gd name="connsiteY27" fmla="*/ 7828 h 10000"/>
              <a:gd name="connsiteX28" fmla="*/ 4003 w 10315"/>
              <a:gd name="connsiteY28" fmla="*/ 8243 h 10000"/>
              <a:gd name="connsiteX29" fmla="*/ 4332 w 10315"/>
              <a:gd name="connsiteY29" fmla="*/ 8706 h 10000"/>
              <a:gd name="connsiteX30" fmla="*/ 2540 w 1031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374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3852 w 10395"/>
              <a:gd name="connsiteY29" fmla="*/ 917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070 w 10395"/>
              <a:gd name="connsiteY22" fmla="*/ 7145 h 10000"/>
              <a:gd name="connsiteX23" fmla="*/ 2492 w 10395"/>
              <a:gd name="connsiteY23" fmla="*/ 7384 h 10000"/>
              <a:gd name="connsiteX24" fmla="*/ 2843 w 10395"/>
              <a:gd name="connsiteY24" fmla="*/ 7743 h 10000"/>
              <a:gd name="connsiteX25" fmla="*/ 3113 w 10395"/>
              <a:gd name="connsiteY25" fmla="*/ 8132 h 10000"/>
              <a:gd name="connsiteX26" fmla="*/ 3487 w 10395"/>
              <a:gd name="connsiteY26" fmla="*/ 8552 h 10000"/>
              <a:gd name="connsiteX27" fmla="*/ 3663 w 10395"/>
              <a:gd name="connsiteY27" fmla="*/ 8931 h 10000"/>
              <a:gd name="connsiteX28" fmla="*/ 3852 w 10395"/>
              <a:gd name="connsiteY28" fmla="*/ 9176 h 10000"/>
              <a:gd name="connsiteX29" fmla="*/ 2620 w 10395"/>
              <a:gd name="connsiteY29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492 w 10395"/>
              <a:gd name="connsiteY22" fmla="*/ 7384 h 10000"/>
              <a:gd name="connsiteX23" fmla="*/ 2843 w 10395"/>
              <a:gd name="connsiteY23" fmla="*/ 7743 h 10000"/>
              <a:gd name="connsiteX24" fmla="*/ 3113 w 10395"/>
              <a:gd name="connsiteY24" fmla="*/ 8132 h 10000"/>
              <a:gd name="connsiteX25" fmla="*/ 3487 w 10395"/>
              <a:gd name="connsiteY25" fmla="*/ 8552 h 10000"/>
              <a:gd name="connsiteX26" fmla="*/ 3663 w 10395"/>
              <a:gd name="connsiteY26" fmla="*/ 8931 h 10000"/>
              <a:gd name="connsiteX27" fmla="*/ 3852 w 10395"/>
              <a:gd name="connsiteY27" fmla="*/ 9176 h 10000"/>
              <a:gd name="connsiteX28" fmla="*/ 2620 w 10395"/>
              <a:gd name="connsiteY28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663 w 10395"/>
              <a:gd name="connsiteY25" fmla="*/ 8931 h 10000"/>
              <a:gd name="connsiteX26" fmla="*/ 3852 w 10395"/>
              <a:gd name="connsiteY26" fmla="*/ 9176 h 10000"/>
              <a:gd name="connsiteX27" fmla="*/ 2620 w 10395"/>
              <a:gd name="connsiteY27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852 w 10395"/>
              <a:gd name="connsiteY25" fmla="*/ 9176 h 10000"/>
              <a:gd name="connsiteX26" fmla="*/ 2620 w 10395"/>
              <a:gd name="connsiteY26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852 w 10395"/>
              <a:gd name="connsiteY24" fmla="*/ 9176 h 10000"/>
              <a:gd name="connsiteX25" fmla="*/ 2620 w 10395"/>
              <a:gd name="connsiteY25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852 w 10395"/>
              <a:gd name="connsiteY23" fmla="*/ 9176 h 10000"/>
              <a:gd name="connsiteX24" fmla="*/ 2620 w 10395"/>
              <a:gd name="connsiteY24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909 w 10395"/>
              <a:gd name="connsiteY20" fmla="*/ 3223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520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466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731 w 10506"/>
              <a:gd name="connsiteY0" fmla="*/ 9984 h 10000"/>
              <a:gd name="connsiteX1" fmla="*/ 8082 w 10506"/>
              <a:gd name="connsiteY1" fmla="*/ 10000 h 10000"/>
              <a:gd name="connsiteX2" fmla="*/ 8937 w 10506"/>
              <a:gd name="connsiteY2" fmla="*/ 8179 h 10000"/>
              <a:gd name="connsiteX3" fmla="*/ 9733 w 10506"/>
              <a:gd name="connsiteY3" fmla="*/ 6358 h 10000"/>
              <a:gd name="connsiteX4" fmla="*/ 10506 w 10506"/>
              <a:gd name="connsiteY4" fmla="*/ 4457 h 10000"/>
              <a:gd name="connsiteX5" fmla="*/ 8902 w 10506"/>
              <a:gd name="connsiteY5" fmla="*/ 5607 h 10000"/>
              <a:gd name="connsiteX6" fmla="*/ 8493 w 10506"/>
              <a:gd name="connsiteY6" fmla="*/ 4904 h 10000"/>
              <a:gd name="connsiteX7" fmla="*/ 8059 w 10506"/>
              <a:gd name="connsiteY7" fmla="*/ 4218 h 10000"/>
              <a:gd name="connsiteX8" fmla="*/ 7567 w 10506"/>
              <a:gd name="connsiteY8" fmla="*/ 3579 h 10000"/>
              <a:gd name="connsiteX9" fmla="*/ 7040 w 10506"/>
              <a:gd name="connsiteY9" fmla="*/ 2987 h 10000"/>
              <a:gd name="connsiteX10" fmla="*/ 6490 w 10506"/>
              <a:gd name="connsiteY10" fmla="*/ 2444 h 10000"/>
              <a:gd name="connsiteX11" fmla="*/ 5892 w 10506"/>
              <a:gd name="connsiteY11" fmla="*/ 1949 h 10000"/>
              <a:gd name="connsiteX12" fmla="*/ 5284 w 10506"/>
              <a:gd name="connsiteY12" fmla="*/ 1501 h 10000"/>
              <a:gd name="connsiteX13" fmla="*/ 4651 w 10506"/>
              <a:gd name="connsiteY13" fmla="*/ 1102 h 10000"/>
              <a:gd name="connsiteX14" fmla="*/ 3995 w 10506"/>
              <a:gd name="connsiteY14" fmla="*/ 782 h 10000"/>
              <a:gd name="connsiteX15" fmla="*/ 3316 w 10506"/>
              <a:gd name="connsiteY15" fmla="*/ 495 h 10000"/>
              <a:gd name="connsiteX16" fmla="*/ 2638 w 10506"/>
              <a:gd name="connsiteY16" fmla="*/ 271 h 10000"/>
              <a:gd name="connsiteX17" fmla="*/ 1935 w 10506"/>
              <a:gd name="connsiteY17" fmla="*/ 112 h 10000"/>
              <a:gd name="connsiteX18" fmla="*/ 1220 w 10506"/>
              <a:gd name="connsiteY18" fmla="*/ 16 h 10000"/>
              <a:gd name="connsiteX19" fmla="*/ 0 w 10506"/>
              <a:gd name="connsiteY19" fmla="*/ 0 h 10000"/>
              <a:gd name="connsiteX20" fmla="*/ 1020 w 10506"/>
              <a:gd name="connsiteY20" fmla="*/ 3223 h 10000"/>
              <a:gd name="connsiteX21" fmla="*/ 43 w 10506"/>
              <a:gd name="connsiteY21" fmla="*/ 6466 h 10000"/>
              <a:gd name="connsiteX22" fmla="*/ 3884 w 10506"/>
              <a:gd name="connsiteY22" fmla="*/ 9176 h 10000"/>
              <a:gd name="connsiteX23" fmla="*/ 2731 w 10506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1031 w 10517"/>
              <a:gd name="connsiteY20" fmla="*/ 3223 h 10000"/>
              <a:gd name="connsiteX21" fmla="*/ 54 w 10517"/>
              <a:gd name="connsiteY21" fmla="*/ 6466 h 10000"/>
              <a:gd name="connsiteX22" fmla="*/ 3895 w 10517"/>
              <a:gd name="connsiteY22" fmla="*/ 9176 h 10000"/>
              <a:gd name="connsiteX23" fmla="*/ 2742 w 10517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54 w 10517"/>
              <a:gd name="connsiteY20" fmla="*/ 6466 h 10000"/>
              <a:gd name="connsiteX21" fmla="*/ 3895 w 10517"/>
              <a:gd name="connsiteY21" fmla="*/ 9176 h 10000"/>
              <a:gd name="connsiteX22" fmla="*/ 2742 w 10517"/>
              <a:gd name="connsiteY22" fmla="*/ 99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7" h="10000">
                <a:moveTo>
                  <a:pt x="2742" y="9984"/>
                </a:moveTo>
                <a:lnTo>
                  <a:pt x="8093" y="10000"/>
                </a:lnTo>
                <a:lnTo>
                  <a:pt x="8948" y="8179"/>
                </a:lnTo>
                <a:lnTo>
                  <a:pt x="9744" y="6358"/>
                </a:lnTo>
                <a:lnTo>
                  <a:pt x="10517" y="4457"/>
                </a:lnTo>
                <a:lnTo>
                  <a:pt x="8913" y="5607"/>
                </a:lnTo>
                <a:lnTo>
                  <a:pt x="8504" y="4904"/>
                </a:lnTo>
                <a:lnTo>
                  <a:pt x="8070" y="4218"/>
                </a:lnTo>
                <a:lnTo>
                  <a:pt x="7578" y="3579"/>
                </a:lnTo>
                <a:lnTo>
                  <a:pt x="7051" y="2987"/>
                </a:lnTo>
                <a:lnTo>
                  <a:pt x="6501" y="2444"/>
                </a:lnTo>
                <a:lnTo>
                  <a:pt x="5903" y="1949"/>
                </a:lnTo>
                <a:lnTo>
                  <a:pt x="5295" y="1501"/>
                </a:lnTo>
                <a:lnTo>
                  <a:pt x="4662" y="1102"/>
                </a:lnTo>
                <a:lnTo>
                  <a:pt x="4006" y="782"/>
                </a:lnTo>
                <a:lnTo>
                  <a:pt x="3327" y="495"/>
                </a:lnTo>
                <a:lnTo>
                  <a:pt x="2649" y="271"/>
                </a:lnTo>
                <a:lnTo>
                  <a:pt x="1946" y="112"/>
                </a:lnTo>
                <a:lnTo>
                  <a:pt x="1231" y="16"/>
                </a:lnTo>
                <a:lnTo>
                  <a:pt x="0" y="0"/>
                </a:lnTo>
                <a:cubicBezTo>
                  <a:pt x="18" y="2155"/>
                  <a:pt x="36" y="4311"/>
                  <a:pt x="54" y="6466"/>
                </a:cubicBezTo>
                <a:cubicBezTo>
                  <a:pt x="2834" y="6768"/>
                  <a:pt x="3492" y="8426"/>
                  <a:pt x="3895" y="9176"/>
                </a:cubicBezTo>
                <a:lnTo>
                  <a:pt x="2742" y="9984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a-DK" sz="1050">
              <a:latin typeface="Calibri" panose="020F0502020204030204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 rot="10800000">
            <a:off x="5833388" y="3595412"/>
            <a:ext cx="690292" cy="447525"/>
          </a:xfrm>
          <a:custGeom>
            <a:avLst/>
            <a:gdLst>
              <a:gd name="T0" fmla="*/ 5302480 w 855"/>
              <a:gd name="T1" fmla="*/ 2147483647 h 627"/>
              <a:gd name="T2" fmla="*/ 18068655 w 855"/>
              <a:gd name="T3" fmla="*/ 2147483647 h 627"/>
              <a:gd name="T4" fmla="*/ 20120468 w 855"/>
              <a:gd name="T5" fmla="*/ 2147483647 h 627"/>
              <a:gd name="T6" fmla="*/ 21997386 w 855"/>
              <a:gd name="T7" fmla="*/ 2147483647 h 627"/>
              <a:gd name="T8" fmla="*/ 23856788 w 855"/>
              <a:gd name="T9" fmla="*/ 2147483647 h 627"/>
              <a:gd name="T10" fmla="*/ 19986604 w 855"/>
              <a:gd name="T11" fmla="*/ 2147483647 h 627"/>
              <a:gd name="T12" fmla="*/ 19052815 w 855"/>
              <a:gd name="T13" fmla="*/ 2147483647 h 627"/>
              <a:gd name="T14" fmla="*/ 18011923 w 855"/>
              <a:gd name="T15" fmla="*/ 2147483647 h 627"/>
              <a:gd name="T16" fmla="*/ 16821314 w 855"/>
              <a:gd name="T17" fmla="*/ 2147483647 h 627"/>
              <a:gd name="T18" fmla="*/ 15572719 w 855"/>
              <a:gd name="T19" fmla="*/ 2147483647 h 627"/>
              <a:gd name="T20" fmla="*/ 14276284 w 855"/>
              <a:gd name="T21" fmla="*/ 2147483647 h 627"/>
              <a:gd name="T22" fmla="*/ 12844820 w 855"/>
              <a:gd name="T23" fmla="*/ 2147483647 h 627"/>
              <a:gd name="T24" fmla="*/ 11393088 w 855"/>
              <a:gd name="T25" fmla="*/ 2147483647 h 627"/>
              <a:gd name="T26" fmla="*/ 9888534 w 855"/>
              <a:gd name="T27" fmla="*/ 2147483647 h 627"/>
              <a:gd name="T28" fmla="*/ 8297297 w 855"/>
              <a:gd name="T29" fmla="*/ 2147483647 h 627"/>
              <a:gd name="T30" fmla="*/ 6695248 w 855"/>
              <a:gd name="T31" fmla="*/ 2147483647 h 627"/>
              <a:gd name="T32" fmla="*/ 5104431 w 855"/>
              <a:gd name="T33" fmla="*/ 2147483647 h 627"/>
              <a:gd name="T34" fmla="*/ 3431821 w 855"/>
              <a:gd name="T35" fmla="*/ 1594791371 h 627"/>
              <a:gd name="T36" fmla="*/ 1677210 w 855"/>
              <a:gd name="T37" fmla="*/ 1 h 627"/>
              <a:gd name="T38" fmla="*/ 0 w 855"/>
              <a:gd name="T39" fmla="*/ 0 h 627"/>
              <a:gd name="T40" fmla="*/ 4555625 w 855"/>
              <a:gd name="T41" fmla="*/ 2147483647 h 627"/>
              <a:gd name="T42" fmla="*/ 1700142 w 855"/>
              <a:gd name="T43" fmla="*/ 2147483647 h 627"/>
              <a:gd name="T44" fmla="*/ 2890350 w 855"/>
              <a:gd name="T45" fmla="*/ 2147483647 h 627"/>
              <a:gd name="T46" fmla="*/ 3980498 w 855"/>
              <a:gd name="T47" fmla="*/ 2147483647 h 627"/>
              <a:gd name="T48" fmla="*/ 5104431 w 855"/>
              <a:gd name="T49" fmla="*/ 2147483647 h 627"/>
              <a:gd name="T50" fmla="*/ 6077373 w 855"/>
              <a:gd name="T51" fmla="*/ 2147483647 h 627"/>
              <a:gd name="T52" fmla="*/ 7053067 w 855"/>
              <a:gd name="T53" fmla="*/ 2147483647 h 627"/>
              <a:gd name="T54" fmla="*/ 7933782 w 855"/>
              <a:gd name="T55" fmla="*/ 2147483647 h 627"/>
              <a:gd name="T56" fmla="*/ 8802287 w 855"/>
              <a:gd name="T57" fmla="*/ 2147483647 h 627"/>
              <a:gd name="T58" fmla="*/ 9578845 w 855"/>
              <a:gd name="T59" fmla="*/ 2147483647 h 627"/>
              <a:gd name="T60" fmla="*/ 5302480 w 855"/>
              <a:gd name="T61" fmla="*/ 2147483647 h 62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5"/>
              <a:gd name="T94" fmla="*/ 0 h 627"/>
              <a:gd name="T95" fmla="*/ 855 w 855"/>
              <a:gd name="T96" fmla="*/ 627 h 627"/>
              <a:gd name="connsiteX0" fmla="*/ 2222 w 9988"/>
              <a:gd name="connsiteY0" fmla="*/ 9968 h 9984"/>
              <a:gd name="connsiteX1" fmla="*/ 7567 w 9988"/>
              <a:gd name="connsiteY1" fmla="*/ 9984 h 9984"/>
              <a:gd name="connsiteX2" fmla="*/ 8421 w 9988"/>
              <a:gd name="connsiteY2" fmla="*/ 8166 h 9984"/>
              <a:gd name="connsiteX3" fmla="*/ 9216 w 9988"/>
              <a:gd name="connsiteY3" fmla="*/ 6348 h 9984"/>
              <a:gd name="connsiteX4" fmla="*/ 9988 w 9988"/>
              <a:gd name="connsiteY4" fmla="*/ 4450 h 9984"/>
              <a:gd name="connsiteX5" fmla="*/ 8386 w 9988"/>
              <a:gd name="connsiteY5" fmla="*/ 5598 h 9984"/>
              <a:gd name="connsiteX6" fmla="*/ 7977 w 9988"/>
              <a:gd name="connsiteY6" fmla="*/ 4896 h 9984"/>
              <a:gd name="connsiteX7" fmla="*/ 7544 w 9988"/>
              <a:gd name="connsiteY7" fmla="*/ 4211 h 9984"/>
              <a:gd name="connsiteX8" fmla="*/ 7053 w 9988"/>
              <a:gd name="connsiteY8" fmla="*/ 3573 h 9984"/>
              <a:gd name="connsiteX9" fmla="*/ 6526 w 9988"/>
              <a:gd name="connsiteY9" fmla="*/ 2982 h 9984"/>
              <a:gd name="connsiteX10" fmla="*/ 5977 w 9988"/>
              <a:gd name="connsiteY10" fmla="*/ 2440 h 9984"/>
              <a:gd name="connsiteX11" fmla="*/ 5380 w 9988"/>
              <a:gd name="connsiteY11" fmla="*/ 1946 h 9984"/>
              <a:gd name="connsiteX12" fmla="*/ 4772 w 9988"/>
              <a:gd name="connsiteY12" fmla="*/ 1499 h 9984"/>
              <a:gd name="connsiteX13" fmla="*/ 4140 w 9988"/>
              <a:gd name="connsiteY13" fmla="*/ 1100 h 9984"/>
              <a:gd name="connsiteX14" fmla="*/ 3485 w 9988"/>
              <a:gd name="connsiteY14" fmla="*/ 781 h 9984"/>
              <a:gd name="connsiteX15" fmla="*/ 2807 w 9988"/>
              <a:gd name="connsiteY15" fmla="*/ 494 h 9984"/>
              <a:gd name="connsiteX16" fmla="*/ 2129 w 9988"/>
              <a:gd name="connsiteY16" fmla="*/ 271 h 9984"/>
              <a:gd name="connsiteX17" fmla="*/ 1427 w 9988"/>
              <a:gd name="connsiteY17" fmla="*/ 112 h 9984"/>
              <a:gd name="connsiteX18" fmla="*/ 713 w 9988"/>
              <a:gd name="connsiteY18" fmla="*/ 16 h 9984"/>
              <a:gd name="connsiteX19" fmla="*/ 0 w 9988"/>
              <a:gd name="connsiteY19" fmla="*/ 0 h 9984"/>
              <a:gd name="connsiteX20" fmla="*/ 1895 w 9988"/>
              <a:gd name="connsiteY20" fmla="*/ 2887 h 9984"/>
              <a:gd name="connsiteX21" fmla="*/ 95 w 9988"/>
              <a:gd name="connsiteY21" fmla="*/ 6541 h 9984"/>
              <a:gd name="connsiteX22" fmla="*/ 1205 w 9988"/>
              <a:gd name="connsiteY22" fmla="*/ 6364 h 9984"/>
              <a:gd name="connsiteX23" fmla="*/ 1673 w 9988"/>
              <a:gd name="connsiteY23" fmla="*/ 6555 h 9984"/>
              <a:gd name="connsiteX24" fmla="*/ 2129 w 9988"/>
              <a:gd name="connsiteY24" fmla="*/ 6794 h 9984"/>
              <a:gd name="connsiteX25" fmla="*/ 2550 w 9988"/>
              <a:gd name="connsiteY25" fmla="*/ 7081 h 9984"/>
              <a:gd name="connsiteX26" fmla="*/ 2959 w 9988"/>
              <a:gd name="connsiteY26" fmla="*/ 7432 h 9984"/>
              <a:gd name="connsiteX27" fmla="*/ 3333 w 9988"/>
              <a:gd name="connsiteY27" fmla="*/ 7815 h 9984"/>
              <a:gd name="connsiteX28" fmla="*/ 3684 w 9988"/>
              <a:gd name="connsiteY28" fmla="*/ 8230 h 9984"/>
              <a:gd name="connsiteX29" fmla="*/ 4012 w 9988"/>
              <a:gd name="connsiteY29" fmla="*/ 8692 h 9984"/>
              <a:gd name="connsiteX30" fmla="*/ 2222 w 9988"/>
              <a:gd name="connsiteY30" fmla="*/ 9968 h 9984"/>
              <a:gd name="connsiteX0" fmla="*/ 2225 w 10000"/>
              <a:gd name="connsiteY0" fmla="*/ 9984 h 10000"/>
              <a:gd name="connsiteX1" fmla="*/ 7576 w 10000"/>
              <a:gd name="connsiteY1" fmla="*/ 10000 h 10000"/>
              <a:gd name="connsiteX2" fmla="*/ 8431 w 10000"/>
              <a:gd name="connsiteY2" fmla="*/ 8179 h 10000"/>
              <a:gd name="connsiteX3" fmla="*/ 9227 w 10000"/>
              <a:gd name="connsiteY3" fmla="*/ 6358 h 10000"/>
              <a:gd name="connsiteX4" fmla="*/ 10000 w 10000"/>
              <a:gd name="connsiteY4" fmla="*/ 4457 h 10000"/>
              <a:gd name="connsiteX5" fmla="*/ 8396 w 10000"/>
              <a:gd name="connsiteY5" fmla="*/ 5607 h 10000"/>
              <a:gd name="connsiteX6" fmla="*/ 7987 w 10000"/>
              <a:gd name="connsiteY6" fmla="*/ 4904 h 10000"/>
              <a:gd name="connsiteX7" fmla="*/ 7553 w 10000"/>
              <a:gd name="connsiteY7" fmla="*/ 4218 h 10000"/>
              <a:gd name="connsiteX8" fmla="*/ 7061 w 10000"/>
              <a:gd name="connsiteY8" fmla="*/ 3579 h 10000"/>
              <a:gd name="connsiteX9" fmla="*/ 6534 w 10000"/>
              <a:gd name="connsiteY9" fmla="*/ 2987 h 10000"/>
              <a:gd name="connsiteX10" fmla="*/ 5984 w 10000"/>
              <a:gd name="connsiteY10" fmla="*/ 2444 h 10000"/>
              <a:gd name="connsiteX11" fmla="*/ 5386 w 10000"/>
              <a:gd name="connsiteY11" fmla="*/ 1949 h 10000"/>
              <a:gd name="connsiteX12" fmla="*/ 4778 w 10000"/>
              <a:gd name="connsiteY12" fmla="*/ 1501 h 10000"/>
              <a:gd name="connsiteX13" fmla="*/ 4145 w 10000"/>
              <a:gd name="connsiteY13" fmla="*/ 1102 h 10000"/>
              <a:gd name="connsiteX14" fmla="*/ 3489 w 10000"/>
              <a:gd name="connsiteY14" fmla="*/ 782 h 10000"/>
              <a:gd name="connsiteX15" fmla="*/ 2810 w 10000"/>
              <a:gd name="connsiteY15" fmla="*/ 495 h 10000"/>
              <a:gd name="connsiteX16" fmla="*/ 2132 w 10000"/>
              <a:gd name="connsiteY16" fmla="*/ 271 h 10000"/>
              <a:gd name="connsiteX17" fmla="*/ 1429 w 10000"/>
              <a:gd name="connsiteY17" fmla="*/ 112 h 10000"/>
              <a:gd name="connsiteX18" fmla="*/ 714 w 10000"/>
              <a:gd name="connsiteY18" fmla="*/ 16 h 10000"/>
              <a:gd name="connsiteX19" fmla="*/ 0 w 10000"/>
              <a:gd name="connsiteY19" fmla="*/ 0 h 10000"/>
              <a:gd name="connsiteX20" fmla="*/ 987 w 10000"/>
              <a:gd name="connsiteY20" fmla="*/ 3182 h 10000"/>
              <a:gd name="connsiteX21" fmla="*/ 95 w 10000"/>
              <a:gd name="connsiteY21" fmla="*/ 6551 h 10000"/>
              <a:gd name="connsiteX22" fmla="*/ 1206 w 10000"/>
              <a:gd name="connsiteY22" fmla="*/ 6374 h 10000"/>
              <a:gd name="connsiteX23" fmla="*/ 1675 w 10000"/>
              <a:gd name="connsiteY23" fmla="*/ 6566 h 10000"/>
              <a:gd name="connsiteX24" fmla="*/ 2132 w 10000"/>
              <a:gd name="connsiteY24" fmla="*/ 6805 h 10000"/>
              <a:gd name="connsiteX25" fmla="*/ 2553 w 10000"/>
              <a:gd name="connsiteY25" fmla="*/ 7092 h 10000"/>
              <a:gd name="connsiteX26" fmla="*/ 2963 w 10000"/>
              <a:gd name="connsiteY26" fmla="*/ 7444 h 10000"/>
              <a:gd name="connsiteX27" fmla="*/ 3337 w 10000"/>
              <a:gd name="connsiteY27" fmla="*/ 7828 h 10000"/>
              <a:gd name="connsiteX28" fmla="*/ 3688 w 10000"/>
              <a:gd name="connsiteY28" fmla="*/ 8243 h 10000"/>
              <a:gd name="connsiteX29" fmla="*/ 4017 w 10000"/>
              <a:gd name="connsiteY29" fmla="*/ 8706 h 10000"/>
              <a:gd name="connsiteX30" fmla="*/ 2225 w 10000"/>
              <a:gd name="connsiteY30" fmla="*/ 9984 h 10000"/>
              <a:gd name="connsiteX0" fmla="*/ 2540 w 10315"/>
              <a:gd name="connsiteY0" fmla="*/ 9984 h 10000"/>
              <a:gd name="connsiteX1" fmla="*/ 7891 w 10315"/>
              <a:gd name="connsiteY1" fmla="*/ 10000 h 10000"/>
              <a:gd name="connsiteX2" fmla="*/ 8746 w 10315"/>
              <a:gd name="connsiteY2" fmla="*/ 8179 h 10000"/>
              <a:gd name="connsiteX3" fmla="*/ 9542 w 10315"/>
              <a:gd name="connsiteY3" fmla="*/ 6358 h 10000"/>
              <a:gd name="connsiteX4" fmla="*/ 10315 w 10315"/>
              <a:gd name="connsiteY4" fmla="*/ 4457 h 10000"/>
              <a:gd name="connsiteX5" fmla="*/ 8711 w 10315"/>
              <a:gd name="connsiteY5" fmla="*/ 5607 h 10000"/>
              <a:gd name="connsiteX6" fmla="*/ 8302 w 10315"/>
              <a:gd name="connsiteY6" fmla="*/ 4904 h 10000"/>
              <a:gd name="connsiteX7" fmla="*/ 7868 w 10315"/>
              <a:gd name="connsiteY7" fmla="*/ 4218 h 10000"/>
              <a:gd name="connsiteX8" fmla="*/ 7376 w 10315"/>
              <a:gd name="connsiteY8" fmla="*/ 3579 h 10000"/>
              <a:gd name="connsiteX9" fmla="*/ 6849 w 10315"/>
              <a:gd name="connsiteY9" fmla="*/ 2987 h 10000"/>
              <a:gd name="connsiteX10" fmla="*/ 6299 w 10315"/>
              <a:gd name="connsiteY10" fmla="*/ 2444 h 10000"/>
              <a:gd name="connsiteX11" fmla="*/ 5701 w 10315"/>
              <a:gd name="connsiteY11" fmla="*/ 1949 h 10000"/>
              <a:gd name="connsiteX12" fmla="*/ 5093 w 10315"/>
              <a:gd name="connsiteY12" fmla="*/ 1501 h 10000"/>
              <a:gd name="connsiteX13" fmla="*/ 4460 w 10315"/>
              <a:gd name="connsiteY13" fmla="*/ 1102 h 10000"/>
              <a:gd name="connsiteX14" fmla="*/ 3804 w 10315"/>
              <a:gd name="connsiteY14" fmla="*/ 782 h 10000"/>
              <a:gd name="connsiteX15" fmla="*/ 3125 w 10315"/>
              <a:gd name="connsiteY15" fmla="*/ 495 h 10000"/>
              <a:gd name="connsiteX16" fmla="*/ 2447 w 10315"/>
              <a:gd name="connsiteY16" fmla="*/ 271 h 10000"/>
              <a:gd name="connsiteX17" fmla="*/ 1744 w 10315"/>
              <a:gd name="connsiteY17" fmla="*/ 112 h 10000"/>
              <a:gd name="connsiteX18" fmla="*/ 1029 w 10315"/>
              <a:gd name="connsiteY18" fmla="*/ 16 h 10000"/>
              <a:gd name="connsiteX19" fmla="*/ 0 w 10315"/>
              <a:gd name="connsiteY19" fmla="*/ 0 h 10000"/>
              <a:gd name="connsiteX20" fmla="*/ 1302 w 10315"/>
              <a:gd name="connsiteY20" fmla="*/ 3182 h 10000"/>
              <a:gd name="connsiteX21" fmla="*/ 410 w 10315"/>
              <a:gd name="connsiteY21" fmla="*/ 6551 h 10000"/>
              <a:gd name="connsiteX22" fmla="*/ 1521 w 10315"/>
              <a:gd name="connsiteY22" fmla="*/ 6374 h 10000"/>
              <a:gd name="connsiteX23" fmla="*/ 1990 w 10315"/>
              <a:gd name="connsiteY23" fmla="*/ 6566 h 10000"/>
              <a:gd name="connsiteX24" fmla="*/ 2447 w 10315"/>
              <a:gd name="connsiteY24" fmla="*/ 6805 h 10000"/>
              <a:gd name="connsiteX25" fmla="*/ 2868 w 10315"/>
              <a:gd name="connsiteY25" fmla="*/ 7092 h 10000"/>
              <a:gd name="connsiteX26" fmla="*/ 3278 w 10315"/>
              <a:gd name="connsiteY26" fmla="*/ 7444 h 10000"/>
              <a:gd name="connsiteX27" fmla="*/ 3652 w 10315"/>
              <a:gd name="connsiteY27" fmla="*/ 7828 h 10000"/>
              <a:gd name="connsiteX28" fmla="*/ 4003 w 10315"/>
              <a:gd name="connsiteY28" fmla="*/ 8243 h 10000"/>
              <a:gd name="connsiteX29" fmla="*/ 4332 w 10315"/>
              <a:gd name="connsiteY29" fmla="*/ 8706 h 10000"/>
              <a:gd name="connsiteX30" fmla="*/ 2540 w 1031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374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6566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527 w 10395"/>
              <a:gd name="connsiteY24" fmla="*/ 6805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948 w 10395"/>
              <a:gd name="connsiteY25" fmla="*/ 7092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358 w 10395"/>
              <a:gd name="connsiteY26" fmla="*/ 7444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732 w 10395"/>
              <a:gd name="connsiteY27" fmla="*/ 7828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4083 w 10395"/>
              <a:gd name="connsiteY28" fmla="*/ 8243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4412 w 10395"/>
              <a:gd name="connsiteY29" fmla="*/ 870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1601 w 10395"/>
              <a:gd name="connsiteY22" fmla="*/ 6772 h 10000"/>
              <a:gd name="connsiteX23" fmla="*/ 2070 w 10395"/>
              <a:gd name="connsiteY23" fmla="*/ 7145 h 10000"/>
              <a:gd name="connsiteX24" fmla="*/ 2492 w 10395"/>
              <a:gd name="connsiteY24" fmla="*/ 7384 h 10000"/>
              <a:gd name="connsiteX25" fmla="*/ 2843 w 10395"/>
              <a:gd name="connsiteY25" fmla="*/ 7743 h 10000"/>
              <a:gd name="connsiteX26" fmla="*/ 3113 w 10395"/>
              <a:gd name="connsiteY26" fmla="*/ 8132 h 10000"/>
              <a:gd name="connsiteX27" fmla="*/ 3487 w 10395"/>
              <a:gd name="connsiteY27" fmla="*/ 8552 h 10000"/>
              <a:gd name="connsiteX28" fmla="*/ 3663 w 10395"/>
              <a:gd name="connsiteY28" fmla="*/ 8931 h 10000"/>
              <a:gd name="connsiteX29" fmla="*/ 3852 w 10395"/>
              <a:gd name="connsiteY29" fmla="*/ 9176 h 10000"/>
              <a:gd name="connsiteX30" fmla="*/ 2620 w 10395"/>
              <a:gd name="connsiteY30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070 w 10395"/>
              <a:gd name="connsiteY22" fmla="*/ 7145 h 10000"/>
              <a:gd name="connsiteX23" fmla="*/ 2492 w 10395"/>
              <a:gd name="connsiteY23" fmla="*/ 7384 h 10000"/>
              <a:gd name="connsiteX24" fmla="*/ 2843 w 10395"/>
              <a:gd name="connsiteY24" fmla="*/ 7743 h 10000"/>
              <a:gd name="connsiteX25" fmla="*/ 3113 w 10395"/>
              <a:gd name="connsiteY25" fmla="*/ 8132 h 10000"/>
              <a:gd name="connsiteX26" fmla="*/ 3487 w 10395"/>
              <a:gd name="connsiteY26" fmla="*/ 8552 h 10000"/>
              <a:gd name="connsiteX27" fmla="*/ 3663 w 10395"/>
              <a:gd name="connsiteY27" fmla="*/ 8931 h 10000"/>
              <a:gd name="connsiteX28" fmla="*/ 3852 w 10395"/>
              <a:gd name="connsiteY28" fmla="*/ 9176 h 10000"/>
              <a:gd name="connsiteX29" fmla="*/ 2620 w 10395"/>
              <a:gd name="connsiteY29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492 w 10395"/>
              <a:gd name="connsiteY22" fmla="*/ 7384 h 10000"/>
              <a:gd name="connsiteX23" fmla="*/ 2843 w 10395"/>
              <a:gd name="connsiteY23" fmla="*/ 7743 h 10000"/>
              <a:gd name="connsiteX24" fmla="*/ 3113 w 10395"/>
              <a:gd name="connsiteY24" fmla="*/ 8132 h 10000"/>
              <a:gd name="connsiteX25" fmla="*/ 3487 w 10395"/>
              <a:gd name="connsiteY25" fmla="*/ 8552 h 10000"/>
              <a:gd name="connsiteX26" fmla="*/ 3663 w 10395"/>
              <a:gd name="connsiteY26" fmla="*/ 8931 h 10000"/>
              <a:gd name="connsiteX27" fmla="*/ 3852 w 10395"/>
              <a:gd name="connsiteY27" fmla="*/ 9176 h 10000"/>
              <a:gd name="connsiteX28" fmla="*/ 2620 w 10395"/>
              <a:gd name="connsiteY28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663 w 10395"/>
              <a:gd name="connsiteY25" fmla="*/ 8931 h 10000"/>
              <a:gd name="connsiteX26" fmla="*/ 3852 w 10395"/>
              <a:gd name="connsiteY26" fmla="*/ 9176 h 10000"/>
              <a:gd name="connsiteX27" fmla="*/ 2620 w 10395"/>
              <a:gd name="connsiteY27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487 w 10395"/>
              <a:gd name="connsiteY24" fmla="*/ 8552 h 10000"/>
              <a:gd name="connsiteX25" fmla="*/ 3852 w 10395"/>
              <a:gd name="connsiteY25" fmla="*/ 9176 h 10000"/>
              <a:gd name="connsiteX26" fmla="*/ 2620 w 10395"/>
              <a:gd name="connsiteY26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113 w 10395"/>
              <a:gd name="connsiteY23" fmla="*/ 8132 h 10000"/>
              <a:gd name="connsiteX24" fmla="*/ 3852 w 10395"/>
              <a:gd name="connsiteY24" fmla="*/ 9176 h 10000"/>
              <a:gd name="connsiteX25" fmla="*/ 2620 w 10395"/>
              <a:gd name="connsiteY25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2843 w 10395"/>
              <a:gd name="connsiteY22" fmla="*/ 7743 h 10000"/>
              <a:gd name="connsiteX23" fmla="*/ 3852 w 10395"/>
              <a:gd name="connsiteY23" fmla="*/ 9176 h 10000"/>
              <a:gd name="connsiteX24" fmla="*/ 2620 w 10395"/>
              <a:gd name="connsiteY24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852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1382 w 10395"/>
              <a:gd name="connsiteY20" fmla="*/ 3182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20 w 10395"/>
              <a:gd name="connsiteY0" fmla="*/ 9984 h 10000"/>
              <a:gd name="connsiteX1" fmla="*/ 7971 w 10395"/>
              <a:gd name="connsiteY1" fmla="*/ 10000 h 10000"/>
              <a:gd name="connsiteX2" fmla="*/ 8826 w 10395"/>
              <a:gd name="connsiteY2" fmla="*/ 8179 h 10000"/>
              <a:gd name="connsiteX3" fmla="*/ 9622 w 10395"/>
              <a:gd name="connsiteY3" fmla="*/ 6358 h 10000"/>
              <a:gd name="connsiteX4" fmla="*/ 10395 w 10395"/>
              <a:gd name="connsiteY4" fmla="*/ 4457 h 10000"/>
              <a:gd name="connsiteX5" fmla="*/ 8791 w 10395"/>
              <a:gd name="connsiteY5" fmla="*/ 5607 h 10000"/>
              <a:gd name="connsiteX6" fmla="*/ 8382 w 10395"/>
              <a:gd name="connsiteY6" fmla="*/ 4904 h 10000"/>
              <a:gd name="connsiteX7" fmla="*/ 7948 w 10395"/>
              <a:gd name="connsiteY7" fmla="*/ 4218 h 10000"/>
              <a:gd name="connsiteX8" fmla="*/ 7456 w 10395"/>
              <a:gd name="connsiteY8" fmla="*/ 3579 h 10000"/>
              <a:gd name="connsiteX9" fmla="*/ 6929 w 10395"/>
              <a:gd name="connsiteY9" fmla="*/ 2987 h 10000"/>
              <a:gd name="connsiteX10" fmla="*/ 6379 w 10395"/>
              <a:gd name="connsiteY10" fmla="*/ 2444 h 10000"/>
              <a:gd name="connsiteX11" fmla="*/ 5781 w 10395"/>
              <a:gd name="connsiteY11" fmla="*/ 1949 h 10000"/>
              <a:gd name="connsiteX12" fmla="*/ 5173 w 10395"/>
              <a:gd name="connsiteY12" fmla="*/ 1501 h 10000"/>
              <a:gd name="connsiteX13" fmla="*/ 4540 w 10395"/>
              <a:gd name="connsiteY13" fmla="*/ 1102 h 10000"/>
              <a:gd name="connsiteX14" fmla="*/ 3884 w 10395"/>
              <a:gd name="connsiteY14" fmla="*/ 782 h 10000"/>
              <a:gd name="connsiteX15" fmla="*/ 3205 w 10395"/>
              <a:gd name="connsiteY15" fmla="*/ 495 h 10000"/>
              <a:gd name="connsiteX16" fmla="*/ 2527 w 10395"/>
              <a:gd name="connsiteY16" fmla="*/ 271 h 10000"/>
              <a:gd name="connsiteX17" fmla="*/ 1824 w 10395"/>
              <a:gd name="connsiteY17" fmla="*/ 112 h 10000"/>
              <a:gd name="connsiteX18" fmla="*/ 1109 w 10395"/>
              <a:gd name="connsiteY18" fmla="*/ 16 h 10000"/>
              <a:gd name="connsiteX19" fmla="*/ 80 w 10395"/>
              <a:gd name="connsiteY19" fmla="*/ 0 h 10000"/>
              <a:gd name="connsiteX20" fmla="*/ 909 w 10395"/>
              <a:gd name="connsiteY20" fmla="*/ 3223 h 10000"/>
              <a:gd name="connsiteX21" fmla="*/ 0 w 10395"/>
              <a:gd name="connsiteY21" fmla="*/ 6479 h 10000"/>
              <a:gd name="connsiteX22" fmla="*/ 3773 w 10395"/>
              <a:gd name="connsiteY22" fmla="*/ 9176 h 10000"/>
              <a:gd name="connsiteX23" fmla="*/ 2620 w 10395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520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688 w 10463"/>
              <a:gd name="connsiteY0" fmla="*/ 9984 h 10000"/>
              <a:gd name="connsiteX1" fmla="*/ 8039 w 10463"/>
              <a:gd name="connsiteY1" fmla="*/ 10000 h 10000"/>
              <a:gd name="connsiteX2" fmla="*/ 8894 w 10463"/>
              <a:gd name="connsiteY2" fmla="*/ 8179 h 10000"/>
              <a:gd name="connsiteX3" fmla="*/ 9690 w 10463"/>
              <a:gd name="connsiteY3" fmla="*/ 6358 h 10000"/>
              <a:gd name="connsiteX4" fmla="*/ 10463 w 10463"/>
              <a:gd name="connsiteY4" fmla="*/ 4457 h 10000"/>
              <a:gd name="connsiteX5" fmla="*/ 8859 w 10463"/>
              <a:gd name="connsiteY5" fmla="*/ 5607 h 10000"/>
              <a:gd name="connsiteX6" fmla="*/ 8450 w 10463"/>
              <a:gd name="connsiteY6" fmla="*/ 4904 h 10000"/>
              <a:gd name="connsiteX7" fmla="*/ 8016 w 10463"/>
              <a:gd name="connsiteY7" fmla="*/ 4218 h 10000"/>
              <a:gd name="connsiteX8" fmla="*/ 7524 w 10463"/>
              <a:gd name="connsiteY8" fmla="*/ 3579 h 10000"/>
              <a:gd name="connsiteX9" fmla="*/ 6997 w 10463"/>
              <a:gd name="connsiteY9" fmla="*/ 2987 h 10000"/>
              <a:gd name="connsiteX10" fmla="*/ 6447 w 10463"/>
              <a:gd name="connsiteY10" fmla="*/ 2444 h 10000"/>
              <a:gd name="connsiteX11" fmla="*/ 5849 w 10463"/>
              <a:gd name="connsiteY11" fmla="*/ 1949 h 10000"/>
              <a:gd name="connsiteX12" fmla="*/ 5241 w 10463"/>
              <a:gd name="connsiteY12" fmla="*/ 1501 h 10000"/>
              <a:gd name="connsiteX13" fmla="*/ 4608 w 10463"/>
              <a:gd name="connsiteY13" fmla="*/ 1102 h 10000"/>
              <a:gd name="connsiteX14" fmla="*/ 3952 w 10463"/>
              <a:gd name="connsiteY14" fmla="*/ 782 h 10000"/>
              <a:gd name="connsiteX15" fmla="*/ 3273 w 10463"/>
              <a:gd name="connsiteY15" fmla="*/ 495 h 10000"/>
              <a:gd name="connsiteX16" fmla="*/ 2595 w 10463"/>
              <a:gd name="connsiteY16" fmla="*/ 271 h 10000"/>
              <a:gd name="connsiteX17" fmla="*/ 1892 w 10463"/>
              <a:gd name="connsiteY17" fmla="*/ 112 h 10000"/>
              <a:gd name="connsiteX18" fmla="*/ 1177 w 10463"/>
              <a:gd name="connsiteY18" fmla="*/ 16 h 10000"/>
              <a:gd name="connsiteX19" fmla="*/ 148 w 10463"/>
              <a:gd name="connsiteY19" fmla="*/ 0 h 10000"/>
              <a:gd name="connsiteX20" fmla="*/ 977 w 10463"/>
              <a:gd name="connsiteY20" fmla="*/ 3223 h 10000"/>
              <a:gd name="connsiteX21" fmla="*/ 0 w 10463"/>
              <a:gd name="connsiteY21" fmla="*/ 6466 h 10000"/>
              <a:gd name="connsiteX22" fmla="*/ 3841 w 10463"/>
              <a:gd name="connsiteY22" fmla="*/ 9176 h 10000"/>
              <a:gd name="connsiteX23" fmla="*/ 2688 w 10463"/>
              <a:gd name="connsiteY23" fmla="*/ 9984 h 10000"/>
              <a:gd name="connsiteX0" fmla="*/ 2731 w 10506"/>
              <a:gd name="connsiteY0" fmla="*/ 9984 h 10000"/>
              <a:gd name="connsiteX1" fmla="*/ 8082 w 10506"/>
              <a:gd name="connsiteY1" fmla="*/ 10000 h 10000"/>
              <a:gd name="connsiteX2" fmla="*/ 8937 w 10506"/>
              <a:gd name="connsiteY2" fmla="*/ 8179 h 10000"/>
              <a:gd name="connsiteX3" fmla="*/ 9733 w 10506"/>
              <a:gd name="connsiteY3" fmla="*/ 6358 h 10000"/>
              <a:gd name="connsiteX4" fmla="*/ 10506 w 10506"/>
              <a:gd name="connsiteY4" fmla="*/ 4457 h 10000"/>
              <a:gd name="connsiteX5" fmla="*/ 8902 w 10506"/>
              <a:gd name="connsiteY5" fmla="*/ 5607 h 10000"/>
              <a:gd name="connsiteX6" fmla="*/ 8493 w 10506"/>
              <a:gd name="connsiteY6" fmla="*/ 4904 h 10000"/>
              <a:gd name="connsiteX7" fmla="*/ 8059 w 10506"/>
              <a:gd name="connsiteY7" fmla="*/ 4218 h 10000"/>
              <a:gd name="connsiteX8" fmla="*/ 7567 w 10506"/>
              <a:gd name="connsiteY8" fmla="*/ 3579 h 10000"/>
              <a:gd name="connsiteX9" fmla="*/ 7040 w 10506"/>
              <a:gd name="connsiteY9" fmla="*/ 2987 h 10000"/>
              <a:gd name="connsiteX10" fmla="*/ 6490 w 10506"/>
              <a:gd name="connsiteY10" fmla="*/ 2444 h 10000"/>
              <a:gd name="connsiteX11" fmla="*/ 5892 w 10506"/>
              <a:gd name="connsiteY11" fmla="*/ 1949 h 10000"/>
              <a:gd name="connsiteX12" fmla="*/ 5284 w 10506"/>
              <a:gd name="connsiteY12" fmla="*/ 1501 h 10000"/>
              <a:gd name="connsiteX13" fmla="*/ 4651 w 10506"/>
              <a:gd name="connsiteY13" fmla="*/ 1102 h 10000"/>
              <a:gd name="connsiteX14" fmla="*/ 3995 w 10506"/>
              <a:gd name="connsiteY14" fmla="*/ 782 h 10000"/>
              <a:gd name="connsiteX15" fmla="*/ 3316 w 10506"/>
              <a:gd name="connsiteY15" fmla="*/ 495 h 10000"/>
              <a:gd name="connsiteX16" fmla="*/ 2638 w 10506"/>
              <a:gd name="connsiteY16" fmla="*/ 271 h 10000"/>
              <a:gd name="connsiteX17" fmla="*/ 1935 w 10506"/>
              <a:gd name="connsiteY17" fmla="*/ 112 h 10000"/>
              <a:gd name="connsiteX18" fmla="*/ 1220 w 10506"/>
              <a:gd name="connsiteY18" fmla="*/ 16 h 10000"/>
              <a:gd name="connsiteX19" fmla="*/ 0 w 10506"/>
              <a:gd name="connsiteY19" fmla="*/ 0 h 10000"/>
              <a:gd name="connsiteX20" fmla="*/ 1020 w 10506"/>
              <a:gd name="connsiteY20" fmla="*/ 3223 h 10000"/>
              <a:gd name="connsiteX21" fmla="*/ 43 w 10506"/>
              <a:gd name="connsiteY21" fmla="*/ 6466 h 10000"/>
              <a:gd name="connsiteX22" fmla="*/ 3884 w 10506"/>
              <a:gd name="connsiteY22" fmla="*/ 9176 h 10000"/>
              <a:gd name="connsiteX23" fmla="*/ 2731 w 10506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1031 w 10517"/>
              <a:gd name="connsiteY20" fmla="*/ 3223 h 10000"/>
              <a:gd name="connsiteX21" fmla="*/ 54 w 10517"/>
              <a:gd name="connsiteY21" fmla="*/ 6466 h 10000"/>
              <a:gd name="connsiteX22" fmla="*/ 3895 w 10517"/>
              <a:gd name="connsiteY22" fmla="*/ 9176 h 10000"/>
              <a:gd name="connsiteX23" fmla="*/ 2742 w 10517"/>
              <a:gd name="connsiteY23" fmla="*/ 9984 h 10000"/>
              <a:gd name="connsiteX0" fmla="*/ 2742 w 10517"/>
              <a:gd name="connsiteY0" fmla="*/ 9984 h 10000"/>
              <a:gd name="connsiteX1" fmla="*/ 8093 w 10517"/>
              <a:gd name="connsiteY1" fmla="*/ 10000 h 10000"/>
              <a:gd name="connsiteX2" fmla="*/ 8948 w 10517"/>
              <a:gd name="connsiteY2" fmla="*/ 8179 h 10000"/>
              <a:gd name="connsiteX3" fmla="*/ 9744 w 10517"/>
              <a:gd name="connsiteY3" fmla="*/ 6358 h 10000"/>
              <a:gd name="connsiteX4" fmla="*/ 10517 w 10517"/>
              <a:gd name="connsiteY4" fmla="*/ 4457 h 10000"/>
              <a:gd name="connsiteX5" fmla="*/ 8913 w 10517"/>
              <a:gd name="connsiteY5" fmla="*/ 5607 h 10000"/>
              <a:gd name="connsiteX6" fmla="*/ 8504 w 10517"/>
              <a:gd name="connsiteY6" fmla="*/ 4904 h 10000"/>
              <a:gd name="connsiteX7" fmla="*/ 8070 w 10517"/>
              <a:gd name="connsiteY7" fmla="*/ 4218 h 10000"/>
              <a:gd name="connsiteX8" fmla="*/ 7578 w 10517"/>
              <a:gd name="connsiteY8" fmla="*/ 3579 h 10000"/>
              <a:gd name="connsiteX9" fmla="*/ 7051 w 10517"/>
              <a:gd name="connsiteY9" fmla="*/ 2987 h 10000"/>
              <a:gd name="connsiteX10" fmla="*/ 6501 w 10517"/>
              <a:gd name="connsiteY10" fmla="*/ 2444 h 10000"/>
              <a:gd name="connsiteX11" fmla="*/ 5903 w 10517"/>
              <a:gd name="connsiteY11" fmla="*/ 1949 h 10000"/>
              <a:gd name="connsiteX12" fmla="*/ 5295 w 10517"/>
              <a:gd name="connsiteY12" fmla="*/ 1501 h 10000"/>
              <a:gd name="connsiteX13" fmla="*/ 4662 w 10517"/>
              <a:gd name="connsiteY13" fmla="*/ 1102 h 10000"/>
              <a:gd name="connsiteX14" fmla="*/ 4006 w 10517"/>
              <a:gd name="connsiteY14" fmla="*/ 782 h 10000"/>
              <a:gd name="connsiteX15" fmla="*/ 3327 w 10517"/>
              <a:gd name="connsiteY15" fmla="*/ 495 h 10000"/>
              <a:gd name="connsiteX16" fmla="*/ 2649 w 10517"/>
              <a:gd name="connsiteY16" fmla="*/ 271 h 10000"/>
              <a:gd name="connsiteX17" fmla="*/ 1946 w 10517"/>
              <a:gd name="connsiteY17" fmla="*/ 112 h 10000"/>
              <a:gd name="connsiteX18" fmla="*/ 1231 w 10517"/>
              <a:gd name="connsiteY18" fmla="*/ 16 h 10000"/>
              <a:gd name="connsiteX19" fmla="*/ 0 w 10517"/>
              <a:gd name="connsiteY19" fmla="*/ 0 h 10000"/>
              <a:gd name="connsiteX20" fmla="*/ 54 w 10517"/>
              <a:gd name="connsiteY20" fmla="*/ 6466 h 10000"/>
              <a:gd name="connsiteX21" fmla="*/ 3895 w 10517"/>
              <a:gd name="connsiteY21" fmla="*/ 9176 h 10000"/>
              <a:gd name="connsiteX22" fmla="*/ 2742 w 10517"/>
              <a:gd name="connsiteY22" fmla="*/ 998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7" h="10000">
                <a:moveTo>
                  <a:pt x="2742" y="9984"/>
                </a:moveTo>
                <a:lnTo>
                  <a:pt x="8093" y="10000"/>
                </a:lnTo>
                <a:lnTo>
                  <a:pt x="8948" y="8179"/>
                </a:lnTo>
                <a:lnTo>
                  <a:pt x="9744" y="6358"/>
                </a:lnTo>
                <a:lnTo>
                  <a:pt x="10517" y="4457"/>
                </a:lnTo>
                <a:lnTo>
                  <a:pt x="8913" y="5607"/>
                </a:lnTo>
                <a:lnTo>
                  <a:pt x="8504" y="4904"/>
                </a:lnTo>
                <a:lnTo>
                  <a:pt x="8070" y="4218"/>
                </a:lnTo>
                <a:lnTo>
                  <a:pt x="7578" y="3579"/>
                </a:lnTo>
                <a:lnTo>
                  <a:pt x="7051" y="2987"/>
                </a:lnTo>
                <a:lnTo>
                  <a:pt x="6501" y="2444"/>
                </a:lnTo>
                <a:lnTo>
                  <a:pt x="5903" y="1949"/>
                </a:lnTo>
                <a:lnTo>
                  <a:pt x="5295" y="1501"/>
                </a:lnTo>
                <a:lnTo>
                  <a:pt x="4662" y="1102"/>
                </a:lnTo>
                <a:lnTo>
                  <a:pt x="4006" y="782"/>
                </a:lnTo>
                <a:lnTo>
                  <a:pt x="3327" y="495"/>
                </a:lnTo>
                <a:lnTo>
                  <a:pt x="2649" y="271"/>
                </a:lnTo>
                <a:lnTo>
                  <a:pt x="1946" y="112"/>
                </a:lnTo>
                <a:lnTo>
                  <a:pt x="1231" y="16"/>
                </a:lnTo>
                <a:lnTo>
                  <a:pt x="0" y="0"/>
                </a:lnTo>
                <a:cubicBezTo>
                  <a:pt x="18" y="2155"/>
                  <a:pt x="36" y="4311"/>
                  <a:pt x="54" y="6466"/>
                </a:cubicBezTo>
                <a:cubicBezTo>
                  <a:pt x="2834" y="6768"/>
                  <a:pt x="3492" y="8426"/>
                  <a:pt x="3895" y="9176"/>
                </a:cubicBezTo>
                <a:lnTo>
                  <a:pt x="2742" y="9984"/>
                </a:lnTo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da-DK" sz="1050">
              <a:latin typeface="Calibri" panose="020F0502020204030204" pitchFamily="34" charset="0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869688" y="3318512"/>
            <a:ext cx="503850" cy="20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IN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Refine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196513" y="2024892"/>
            <a:ext cx="1971664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IN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Does this really solve an issue? 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66960" y="4497635"/>
            <a:ext cx="2094678" cy="152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Why--new service, improvement, compliance?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No duplication?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Schools say this is a priority? 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Evidence of school appetite (e.g. signatures of school principals)?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Change impact considered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5" y="2995316"/>
            <a:ext cx="1017287" cy="10172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5645" y="1492772"/>
            <a:ext cx="1793188" cy="420979"/>
            <a:chOff x="529066" y="1233253"/>
            <a:chExt cx="1992532" cy="420979"/>
          </a:xfrm>
        </p:grpSpPr>
        <p:sp>
          <p:nvSpPr>
            <p:cNvPr id="41" name="TextBox 40"/>
            <p:cNvSpPr txBox="1">
              <a:spLocks/>
            </p:cNvSpPr>
            <p:nvPr/>
          </p:nvSpPr>
          <p:spPr>
            <a:xfrm>
              <a:off x="529066" y="1233253"/>
              <a:ext cx="11381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Gateway 1: 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Idea generation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endParaRPr>
            </a:p>
          </p:txBody>
        </p:sp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549934" y="1654232"/>
              <a:ext cx="1971664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87111" y="1492772"/>
            <a:ext cx="2992807" cy="420979"/>
            <a:chOff x="6626557" y="1233253"/>
            <a:chExt cx="2992807" cy="420979"/>
          </a:xfrm>
        </p:grpSpPr>
        <p:sp>
          <p:nvSpPr>
            <p:cNvPr id="45" name="TextBox 44"/>
            <p:cNvSpPr txBox="1">
              <a:spLocks/>
            </p:cNvSpPr>
            <p:nvPr/>
          </p:nvSpPr>
          <p:spPr>
            <a:xfrm>
              <a:off x="6626557" y="1233253"/>
              <a:ext cx="213840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Gateway 3: 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Prototype, iterate and govern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endParaRPr>
            </a:p>
          </p:txBody>
        </p:sp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6626557" y="1654232"/>
              <a:ext cx="2992807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076248" y="1508894"/>
            <a:ext cx="1708801" cy="404857"/>
            <a:chOff x="10074729" y="1249375"/>
            <a:chExt cx="1708801" cy="404857"/>
          </a:xfrm>
        </p:grpSpPr>
        <p:sp>
          <p:nvSpPr>
            <p:cNvPr id="47" name="TextBox 46"/>
            <p:cNvSpPr txBox="1">
              <a:spLocks/>
            </p:cNvSpPr>
            <p:nvPr/>
          </p:nvSpPr>
          <p:spPr>
            <a:xfrm>
              <a:off x="10074729" y="1249375"/>
              <a:ext cx="1130118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Final Gateway: 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‘Go/no-go’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endParaRPr>
            </a:p>
          </p:txBody>
        </p: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10074729" y="1654232"/>
              <a:ext cx="1708801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9279574" y="3026607"/>
            <a:ext cx="884799" cy="970129"/>
            <a:chOff x="431801" y="4117975"/>
            <a:chExt cx="561975" cy="72548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19113" y="4316413"/>
              <a:ext cx="130175" cy="303213"/>
            </a:xfrm>
            <a:custGeom>
              <a:avLst/>
              <a:gdLst>
                <a:gd name="T0" fmla="*/ 96 w 191"/>
                <a:gd name="T1" fmla="*/ 445 h 445"/>
                <a:gd name="T2" fmla="*/ 163 w 191"/>
                <a:gd name="T3" fmla="*/ 418 h 445"/>
                <a:gd name="T4" fmla="*/ 191 w 191"/>
                <a:gd name="T5" fmla="*/ 350 h 445"/>
                <a:gd name="T6" fmla="*/ 163 w 191"/>
                <a:gd name="T7" fmla="*/ 283 h 445"/>
                <a:gd name="T8" fmla="*/ 96 w 191"/>
                <a:gd name="T9" fmla="*/ 255 h 445"/>
                <a:gd name="T10" fmla="*/ 28 w 191"/>
                <a:gd name="T11" fmla="*/ 283 h 445"/>
                <a:gd name="T12" fmla="*/ 0 w 191"/>
                <a:gd name="T13" fmla="*/ 350 h 445"/>
                <a:gd name="T14" fmla="*/ 28 w 191"/>
                <a:gd name="T15" fmla="*/ 418 h 445"/>
                <a:gd name="T16" fmla="*/ 96 w 191"/>
                <a:gd name="T17" fmla="*/ 445 h 445"/>
                <a:gd name="T18" fmla="*/ 34 w 191"/>
                <a:gd name="T19" fmla="*/ 343 h 445"/>
                <a:gd name="T20" fmla="*/ 37 w 191"/>
                <a:gd name="T21" fmla="*/ 326 h 445"/>
                <a:gd name="T22" fmla="*/ 54 w 191"/>
                <a:gd name="T23" fmla="*/ 328 h 445"/>
                <a:gd name="T24" fmla="*/ 83 w 191"/>
                <a:gd name="T25" fmla="*/ 368 h 445"/>
                <a:gd name="T26" fmla="*/ 103 w 191"/>
                <a:gd name="T27" fmla="*/ 340 h 445"/>
                <a:gd name="T28" fmla="*/ 139 w 191"/>
                <a:gd name="T29" fmla="*/ 302 h 445"/>
                <a:gd name="T30" fmla="*/ 156 w 191"/>
                <a:gd name="T31" fmla="*/ 303 h 445"/>
                <a:gd name="T32" fmla="*/ 156 w 191"/>
                <a:gd name="T33" fmla="*/ 320 h 445"/>
                <a:gd name="T34" fmla="*/ 123 w 191"/>
                <a:gd name="T35" fmla="*/ 355 h 445"/>
                <a:gd name="T36" fmla="*/ 95 w 191"/>
                <a:gd name="T37" fmla="*/ 396 h 445"/>
                <a:gd name="T38" fmla="*/ 91 w 191"/>
                <a:gd name="T39" fmla="*/ 400 h 445"/>
                <a:gd name="T40" fmla="*/ 74 w 191"/>
                <a:gd name="T41" fmla="*/ 397 h 445"/>
                <a:gd name="T42" fmla="*/ 34 w 191"/>
                <a:gd name="T43" fmla="*/ 343 h 445"/>
                <a:gd name="T44" fmla="*/ 96 w 191"/>
                <a:gd name="T45" fmla="*/ 190 h 445"/>
                <a:gd name="T46" fmla="*/ 163 w 191"/>
                <a:gd name="T47" fmla="*/ 162 h 445"/>
                <a:gd name="T48" fmla="*/ 191 w 191"/>
                <a:gd name="T49" fmla="*/ 95 h 445"/>
                <a:gd name="T50" fmla="*/ 163 w 191"/>
                <a:gd name="T51" fmla="*/ 27 h 445"/>
                <a:gd name="T52" fmla="*/ 96 w 191"/>
                <a:gd name="T53" fmla="*/ 0 h 445"/>
                <a:gd name="T54" fmla="*/ 28 w 191"/>
                <a:gd name="T55" fmla="*/ 27 h 445"/>
                <a:gd name="T56" fmla="*/ 0 w 191"/>
                <a:gd name="T57" fmla="*/ 95 h 445"/>
                <a:gd name="T58" fmla="*/ 28 w 191"/>
                <a:gd name="T59" fmla="*/ 162 h 445"/>
                <a:gd name="T60" fmla="*/ 96 w 191"/>
                <a:gd name="T61" fmla="*/ 190 h 445"/>
                <a:gd name="T62" fmla="*/ 34 w 191"/>
                <a:gd name="T63" fmla="*/ 88 h 445"/>
                <a:gd name="T64" fmla="*/ 37 w 191"/>
                <a:gd name="T65" fmla="*/ 70 h 445"/>
                <a:gd name="T66" fmla="*/ 54 w 191"/>
                <a:gd name="T67" fmla="*/ 73 h 445"/>
                <a:gd name="T68" fmla="*/ 83 w 191"/>
                <a:gd name="T69" fmla="*/ 112 h 445"/>
                <a:gd name="T70" fmla="*/ 103 w 191"/>
                <a:gd name="T71" fmla="*/ 84 h 445"/>
                <a:gd name="T72" fmla="*/ 139 w 191"/>
                <a:gd name="T73" fmla="*/ 46 h 445"/>
                <a:gd name="T74" fmla="*/ 156 w 191"/>
                <a:gd name="T75" fmla="*/ 47 h 445"/>
                <a:gd name="T76" fmla="*/ 156 w 191"/>
                <a:gd name="T77" fmla="*/ 64 h 445"/>
                <a:gd name="T78" fmla="*/ 123 w 191"/>
                <a:gd name="T79" fmla="*/ 100 h 445"/>
                <a:gd name="T80" fmla="*/ 95 w 191"/>
                <a:gd name="T81" fmla="*/ 140 h 445"/>
                <a:gd name="T82" fmla="*/ 91 w 191"/>
                <a:gd name="T83" fmla="*/ 144 h 445"/>
                <a:gd name="T84" fmla="*/ 74 w 191"/>
                <a:gd name="T85" fmla="*/ 141 h 445"/>
                <a:gd name="T86" fmla="*/ 34 w 191"/>
                <a:gd name="T87" fmla="*/ 88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1" h="445">
                  <a:moveTo>
                    <a:pt x="96" y="445"/>
                  </a:moveTo>
                  <a:cubicBezTo>
                    <a:pt x="122" y="445"/>
                    <a:pt x="146" y="435"/>
                    <a:pt x="163" y="418"/>
                  </a:cubicBezTo>
                  <a:cubicBezTo>
                    <a:pt x="180" y="400"/>
                    <a:pt x="191" y="377"/>
                    <a:pt x="191" y="350"/>
                  </a:cubicBezTo>
                  <a:cubicBezTo>
                    <a:pt x="191" y="324"/>
                    <a:pt x="180" y="300"/>
                    <a:pt x="163" y="283"/>
                  </a:cubicBezTo>
                  <a:cubicBezTo>
                    <a:pt x="146" y="266"/>
                    <a:pt x="122" y="255"/>
                    <a:pt x="96" y="255"/>
                  </a:cubicBezTo>
                  <a:cubicBezTo>
                    <a:pt x="69" y="255"/>
                    <a:pt x="46" y="266"/>
                    <a:pt x="28" y="283"/>
                  </a:cubicBezTo>
                  <a:cubicBezTo>
                    <a:pt x="11" y="300"/>
                    <a:pt x="0" y="324"/>
                    <a:pt x="0" y="350"/>
                  </a:cubicBezTo>
                  <a:cubicBezTo>
                    <a:pt x="0" y="377"/>
                    <a:pt x="11" y="400"/>
                    <a:pt x="28" y="418"/>
                  </a:cubicBezTo>
                  <a:cubicBezTo>
                    <a:pt x="46" y="435"/>
                    <a:pt x="69" y="445"/>
                    <a:pt x="96" y="445"/>
                  </a:cubicBezTo>
                  <a:close/>
                  <a:moveTo>
                    <a:pt x="34" y="343"/>
                  </a:moveTo>
                  <a:cubicBezTo>
                    <a:pt x="30" y="338"/>
                    <a:pt x="31" y="330"/>
                    <a:pt x="37" y="326"/>
                  </a:cubicBezTo>
                  <a:cubicBezTo>
                    <a:pt x="42" y="322"/>
                    <a:pt x="50" y="323"/>
                    <a:pt x="54" y="328"/>
                  </a:cubicBezTo>
                  <a:cubicBezTo>
                    <a:pt x="83" y="368"/>
                    <a:pt x="83" y="368"/>
                    <a:pt x="83" y="368"/>
                  </a:cubicBezTo>
                  <a:cubicBezTo>
                    <a:pt x="89" y="358"/>
                    <a:pt x="96" y="349"/>
                    <a:pt x="103" y="340"/>
                  </a:cubicBezTo>
                  <a:cubicBezTo>
                    <a:pt x="114" y="326"/>
                    <a:pt x="126" y="314"/>
                    <a:pt x="139" y="302"/>
                  </a:cubicBezTo>
                  <a:cubicBezTo>
                    <a:pt x="144" y="297"/>
                    <a:pt x="152" y="298"/>
                    <a:pt x="156" y="303"/>
                  </a:cubicBezTo>
                  <a:cubicBezTo>
                    <a:pt x="161" y="308"/>
                    <a:pt x="161" y="315"/>
                    <a:pt x="156" y="320"/>
                  </a:cubicBezTo>
                  <a:cubicBezTo>
                    <a:pt x="144" y="331"/>
                    <a:pt x="133" y="343"/>
                    <a:pt x="123" y="355"/>
                  </a:cubicBezTo>
                  <a:cubicBezTo>
                    <a:pt x="113" y="368"/>
                    <a:pt x="103" y="381"/>
                    <a:pt x="95" y="396"/>
                  </a:cubicBezTo>
                  <a:cubicBezTo>
                    <a:pt x="94" y="397"/>
                    <a:pt x="93" y="398"/>
                    <a:pt x="91" y="400"/>
                  </a:cubicBezTo>
                  <a:cubicBezTo>
                    <a:pt x="86" y="404"/>
                    <a:pt x="78" y="403"/>
                    <a:pt x="74" y="397"/>
                  </a:cubicBezTo>
                  <a:cubicBezTo>
                    <a:pt x="34" y="343"/>
                    <a:pt x="34" y="343"/>
                    <a:pt x="34" y="343"/>
                  </a:cubicBezTo>
                  <a:close/>
                  <a:moveTo>
                    <a:pt x="96" y="190"/>
                  </a:moveTo>
                  <a:cubicBezTo>
                    <a:pt x="122" y="190"/>
                    <a:pt x="146" y="179"/>
                    <a:pt x="163" y="162"/>
                  </a:cubicBezTo>
                  <a:cubicBezTo>
                    <a:pt x="180" y="145"/>
                    <a:pt x="191" y="121"/>
                    <a:pt x="191" y="95"/>
                  </a:cubicBezTo>
                  <a:cubicBezTo>
                    <a:pt x="191" y="68"/>
                    <a:pt x="180" y="45"/>
                    <a:pt x="163" y="27"/>
                  </a:cubicBezTo>
                  <a:cubicBezTo>
                    <a:pt x="146" y="10"/>
                    <a:pt x="122" y="0"/>
                    <a:pt x="96" y="0"/>
                  </a:cubicBezTo>
                  <a:cubicBezTo>
                    <a:pt x="69" y="0"/>
                    <a:pt x="46" y="10"/>
                    <a:pt x="28" y="27"/>
                  </a:cubicBezTo>
                  <a:cubicBezTo>
                    <a:pt x="11" y="45"/>
                    <a:pt x="0" y="68"/>
                    <a:pt x="0" y="95"/>
                  </a:cubicBezTo>
                  <a:cubicBezTo>
                    <a:pt x="0" y="121"/>
                    <a:pt x="11" y="145"/>
                    <a:pt x="28" y="162"/>
                  </a:cubicBezTo>
                  <a:cubicBezTo>
                    <a:pt x="46" y="179"/>
                    <a:pt x="69" y="190"/>
                    <a:pt x="96" y="190"/>
                  </a:cubicBezTo>
                  <a:close/>
                  <a:moveTo>
                    <a:pt x="34" y="88"/>
                  </a:moveTo>
                  <a:cubicBezTo>
                    <a:pt x="30" y="82"/>
                    <a:pt x="31" y="74"/>
                    <a:pt x="37" y="70"/>
                  </a:cubicBezTo>
                  <a:cubicBezTo>
                    <a:pt x="42" y="66"/>
                    <a:pt x="50" y="67"/>
                    <a:pt x="54" y="73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9" y="102"/>
                    <a:pt x="96" y="93"/>
                    <a:pt x="103" y="84"/>
                  </a:cubicBezTo>
                  <a:cubicBezTo>
                    <a:pt x="114" y="71"/>
                    <a:pt x="126" y="58"/>
                    <a:pt x="139" y="46"/>
                  </a:cubicBezTo>
                  <a:cubicBezTo>
                    <a:pt x="144" y="42"/>
                    <a:pt x="152" y="42"/>
                    <a:pt x="156" y="47"/>
                  </a:cubicBezTo>
                  <a:cubicBezTo>
                    <a:pt x="161" y="52"/>
                    <a:pt x="161" y="60"/>
                    <a:pt x="156" y="64"/>
                  </a:cubicBezTo>
                  <a:cubicBezTo>
                    <a:pt x="144" y="75"/>
                    <a:pt x="133" y="87"/>
                    <a:pt x="123" y="100"/>
                  </a:cubicBezTo>
                  <a:cubicBezTo>
                    <a:pt x="113" y="112"/>
                    <a:pt x="103" y="126"/>
                    <a:pt x="95" y="140"/>
                  </a:cubicBezTo>
                  <a:cubicBezTo>
                    <a:pt x="94" y="141"/>
                    <a:pt x="93" y="143"/>
                    <a:pt x="91" y="144"/>
                  </a:cubicBezTo>
                  <a:cubicBezTo>
                    <a:pt x="86" y="148"/>
                    <a:pt x="78" y="147"/>
                    <a:pt x="74" y="141"/>
                  </a:cubicBezTo>
                  <a:cubicBezTo>
                    <a:pt x="34" y="88"/>
                    <a:pt x="34" y="88"/>
                    <a:pt x="34" y="8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431801" y="4117975"/>
              <a:ext cx="561975" cy="725488"/>
            </a:xfrm>
            <a:custGeom>
              <a:avLst/>
              <a:gdLst>
                <a:gd name="T0" fmla="*/ 779 w 824"/>
                <a:gd name="T1" fmla="*/ 255 h 1067"/>
                <a:gd name="T2" fmla="*/ 728 w 824"/>
                <a:gd name="T3" fmla="*/ 204 h 1067"/>
                <a:gd name="T4" fmla="*/ 633 w 824"/>
                <a:gd name="T5" fmla="*/ 204 h 1067"/>
                <a:gd name="T6" fmla="*/ 633 w 824"/>
                <a:gd name="T7" fmla="*/ 160 h 1067"/>
                <a:gd name="T8" fmla="*/ 728 w 824"/>
                <a:gd name="T9" fmla="*/ 160 h 1067"/>
                <a:gd name="T10" fmla="*/ 824 w 824"/>
                <a:gd name="T11" fmla="*/ 255 h 1067"/>
                <a:gd name="T12" fmla="*/ 824 w 824"/>
                <a:gd name="T13" fmla="*/ 972 h 1067"/>
                <a:gd name="T14" fmla="*/ 728 w 824"/>
                <a:gd name="T15" fmla="*/ 1067 h 1067"/>
                <a:gd name="T16" fmla="*/ 96 w 824"/>
                <a:gd name="T17" fmla="*/ 1067 h 1067"/>
                <a:gd name="T18" fmla="*/ 0 w 824"/>
                <a:gd name="T19" fmla="*/ 972 h 1067"/>
                <a:gd name="T20" fmla="*/ 0 w 824"/>
                <a:gd name="T21" fmla="*/ 255 h 1067"/>
                <a:gd name="T22" fmla="*/ 96 w 824"/>
                <a:gd name="T23" fmla="*/ 160 h 1067"/>
                <a:gd name="T24" fmla="*/ 191 w 824"/>
                <a:gd name="T25" fmla="*/ 160 h 1067"/>
                <a:gd name="T26" fmla="*/ 191 w 824"/>
                <a:gd name="T27" fmla="*/ 204 h 1067"/>
                <a:gd name="T28" fmla="*/ 96 w 824"/>
                <a:gd name="T29" fmla="*/ 204 h 1067"/>
                <a:gd name="T30" fmla="*/ 45 w 824"/>
                <a:gd name="T31" fmla="*/ 255 h 1067"/>
                <a:gd name="T32" fmla="*/ 45 w 824"/>
                <a:gd name="T33" fmla="*/ 972 h 1067"/>
                <a:gd name="T34" fmla="*/ 96 w 824"/>
                <a:gd name="T35" fmla="*/ 1023 h 1067"/>
                <a:gd name="T36" fmla="*/ 728 w 824"/>
                <a:gd name="T37" fmla="*/ 1023 h 1067"/>
                <a:gd name="T38" fmla="*/ 779 w 824"/>
                <a:gd name="T39" fmla="*/ 972 h 1067"/>
                <a:gd name="T40" fmla="*/ 779 w 824"/>
                <a:gd name="T41" fmla="*/ 255 h 1067"/>
                <a:gd name="T42" fmla="*/ 412 w 824"/>
                <a:gd name="T43" fmla="*/ 65 h 1067"/>
                <a:gd name="T44" fmla="*/ 450 w 824"/>
                <a:gd name="T45" fmla="*/ 103 h 1067"/>
                <a:gd name="T46" fmla="*/ 412 w 824"/>
                <a:gd name="T47" fmla="*/ 141 h 1067"/>
                <a:gd name="T48" fmla="*/ 374 w 824"/>
                <a:gd name="T49" fmla="*/ 103 h 1067"/>
                <a:gd name="T50" fmla="*/ 412 w 824"/>
                <a:gd name="T51" fmla="*/ 65 h 1067"/>
                <a:gd name="T52" fmla="*/ 470 w 824"/>
                <a:gd name="T53" fmla="*/ 45 h 1067"/>
                <a:gd name="T54" fmla="*/ 491 w 824"/>
                <a:gd name="T55" fmla="*/ 81 h 1067"/>
                <a:gd name="T56" fmla="*/ 564 w 824"/>
                <a:gd name="T57" fmla="*/ 81 h 1067"/>
                <a:gd name="T58" fmla="*/ 586 w 824"/>
                <a:gd name="T59" fmla="*/ 103 h 1067"/>
                <a:gd name="T60" fmla="*/ 586 w 824"/>
                <a:gd name="T61" fmla="*/ 204 h 1067"/>
                <a:gd name="T62" fmla="*/ 564 w 824"/>
                <a:gd name="T63" fmla="*/ 226 h 1067"/>
                <a:gd name="T64" fmla="*/ 260 w 824"/>
                <a:gd name="T65" fmla="*/ 226 h 1067"/>
                <a:gd name="T66" fmla="*/ 238 w 824"/>
                <a:gd name="T67" fmla="*/ 204 h 1067"/>
                <a:gd name="T68" fmla="*/ 238 w 824"/>
                <a:gd name="T69" fmla="*/ 103 h 1067"/>
                <a:gd name="T70" fmla="*/ 260 w 824"/>
                <a:gd name="T71" fmla="*/ 81 h 1067"/>
                <a:gd name="T72" fmla="*/ 333 w 824"/>
                <a:gd name="T73" fmla="*/ 81 h 1067"/>
                <a:gd name="T74" fmla="*/ 470 w 824"/>
                <a:gd name="T75" fmla="*/ 45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4" h="1067">
                  <a:moveTo>
                    <a:pt x="779" y="255"/>
                  </a:moveTo>
                  <a:cubicBezTo>
                    <a:pt x="779" y="227"/>
                    <a:pt x="756" y="204"/>
                    <a:pt x="728" y="204"/>
                  </a:cubicBezTo>
                  <a:cubicBezTo>
                    <a:pt x="633" y="204"/>
                    <a:pt x="633" y="204"/>
                    <a:pt x="633" y="204"/>
                  </a:cubicBezTo>
                  <a:cubicBezTo>
                    <a:pt x="633" y="160"/>
                    <a:pt x="633" y="160"/>
                    <a:pt x="633" y="160"/>
                  </a:cubicBezTo>
                  <a:cubicBezTo>
                    <a:pt x="728" y="160"/>
                    <a:pt x="728" y="160"/>
                    <a:pt x="728" y="160"/>
                  </a:cubicBezTo>
                  <a:cubicBezTo>
                    <a:pt x="781" y="160"/>
                    <a:pt x="824" y="203"/>
                    <a:pt x="824" y="255"/>
                  </a:cubicBezTo>
                  <a:cubicBezTo>
                    <a:pt x="824" y="494"/>
                    <a:pt x="824" y="733"/>
                    <a:pt x="824" y="972"/>
                  </a:cubicBezTo>
                  <a:cubicBezTo>
                    <a:pt x="824" y="1024"/>
                    <a:pt x="781" y="1067"/>
                    <a:pt x="728" y="1067"/>
                  </a:cubicBezTo>
                  <a:cubicBezTo>
                    <a:pt x="96" y="1067"/>
                    <a:pt x="96" y="1067"/>
                    <a:pt x="96" y="1067"/>
                  </a:cubicBezTo>
                  <a:cubicBezTo>
                    <a:pt x="43" y="1067"/>
                    <a:pt x="0" y="1024"/>
                    <a:pt x="0" y="972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03"/>
                    <a:pt x="43" y="160"/>
                    <a:pt x="96" y="160"/>
                  </a:cubicBezTo>
                  <a:cubicBezTo>
                    <a:pt x="191" y="160"/>
                    <a:pt x="191" y="160"/>
                    <a:pt x="191" y="160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68" y="204"/>
                    <a:pt x="45" y="227"/>
                    <a:pt x="45" y="255"/>
                  </a:cubicBezTo>
                  <a:cubicBezTo>
                    <a:pt x="45" y="972"/>
                    <a:pt x="45" y="972"/>
                    <a:pt x="45" y="972"/>
                  </a:cubicBezTo>
                  <a:cubicBezTo>
                    <a:pt x="45" y="1000"/>
                    <a:pt x="68" y="1023"/>
                    <a:pt x="96" y="1023"/>
                  </a:cubicBezTo>
                  <a:cubicBezTo>
                    <a:pt x="728" y="1023"/>
                    <a:pt x="728" y="1023"/>
                    <a:pt x="728" y="1023"/>
                  </a:cubicBezTo>
                  <a:cubicBezTo>
                    <a:pt x="756" y="1023"/>
                    <a:pt x="779" y="1000"/>
                    <a:pt x="779" y="972"/>
                  </a:cubicBezTo>
                  <a:cubicBezTo>
                    <a:pt x="779" y="733"/>
                    <a:pt x="779" y="494"/>
                    <a:pt x="779" y="255"/>
                  </a:cubicBezTo>
                  <a:close/>
                  <a:moveTo>
                    <a:pt x="412" y="65"/>
                  </a:moveTo>
                  <a:cubicBezTo>
                    <a:pt x="433" y="65"/>
                    <a:pt x="450" y="82"/>
                    <a:pt x="450" y="103"/>
                  </a:cubicBezTo>
                  <a:cubicBezTo>
                    <a:pt x="450" y="124"/>
                    <a:pt x="433" y="141"/>
                    <a:pt x="412" y="141"/>
                  </a:cubicBezTo>
                  <a:cubicBezTo>
                    <a:pt x="391" y="141"/>
                    <a:pt x="374" y="124"/>
                    <a:pt x="374" y="103"/>
                  </a:cubicBezTo>
                  <a:cubicBezTo>
                    <a:pt x="374" y="82"/>
                    <a:pt x="391" y="65"/>
                    <a:pt x="412" y="65"/>
                  </a:cubicBezTo>
                  <a:close/>
                  <a:moveTo>
                    <a:pt x="470" y="45"/>
                  </a:moveTo>
                  <a:cubicBezTo>
                    <a:pt x="480" y="55"/>
                    <a:pt x="487" y="67"/>
                    <a:pt x="491" y="81"/>
                  </a:cubicBezTo>
                  <a:cubicBezTo>
                    <a:pt x="564" y="81"/>
                    <a:pt x="564" y="81"/>
                    <a:pt x="564" y="81"/>
                  </a:cubicBezTo>
                  <a:cubicBezTo>
                    <a:pt x="576" y="81"/>
                    <a:pt x="586" y="91"/>
                    <a:pt x="586" y="103"/>
                  </a:cubicBezTo>
                  <a:cubicBezTo>
                    <a:pt x="586" y="204"/>
                    <a:pt x="586" y="204"/>
                    <a:pt x="586" y="204"/>
                  </a:cubicBezTo>
                  <a:cubicBezTo>
                    <a:pt x="586" y="216"/>
                    <a:pt x="576" y="226"/>
                    <a:pt x="564" y="226"/>
                  </a:cubicBezTo>
                  <a:cubicBezTo>
                    <a:pt x="260" y="226"/>
                    <a:pt x="260" y="226"/>
                    <a:pt x="260" y="226"/>
                  </a:cubicBezTo>
                  <a:cubicBezTo>
                    <a:pt x="248" y="226"/>
                    <a:pt x="238" y="216"/>
                    <a:pt x="238" y="20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8" y="91"/>
                    <a:pt x="248" y="81"/>
                    <a:pt x="260" y="81"/>
                  </a:cubicBezTo>
                  <a:cubicBezTo>
                    <a:pt x="333" y="81"/>
                    <a:pt x="333" y="81"/>
                    <a:pt x="333" y="81"/>
                  </a:cubicBezTo>
                  <a:cubicBezTo>
                    <a:pt x="350" y="21"/>
                    <a:pt x="425" y="0"/>
                    <a:pt x="470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549276" y="4373563"/>
              <a:ext cx="327025" cy="363538"/>
            </a:xfrm>
            <a:custGeom>
              <a:avLst/>
              <a:gdLst>
                <a:gd name="T0" fmla="*/ 12 w 482"/>
                <a:gd name="T1" fmla="*/ 535 h 535"/>
                <a:gd name="T2" fmla="*/ 0 w 482"/>
                <a:gd name="T3" fmla="*/ 523 h 535"/>
                <a:gd name="T4" fmla="*/ 12 w 482"/>
                <a:gd name="T5" fmla="*/ 511 h 535"/>
                <a:gd name="T6" fmla="*/ 470 w 482"/>
                <a:gd name="T7" fmla="*/ 511 h 535"/>
                <a:gd name="T8" fmla="*/ 482 w 482"/>
                <a:gd name="T9" fmla="*/ 523 h 535"/>
                <a:gd name="T10" fmla="*/ 470 w 482"/>
                <a:gd name="T11" fmla="*/ 535 h 535"/>
                <a:gd name="T12" fmla="*/ 12 w 482"/>
                <a:gd name="T13" fmla="*/ 535 h 535"/>
                <a:gd name="T14" fmla="*/ 226 w 482"/>
                <a:gd name="T15" fmla="*/ 279 h 535"/>
                <a:gd name="T16" fmla="*/ 214 w 482"/>
                <a:gd name="T17" fmla="*/ 267 h 535"/>
                <a:gd name="T18" fmla="*/ 226 w 482"/>
                <a:gd name="T19" fmla="*/ 256 h 535"/>
                <a:gd name="T20" fmla="*/ 470 w 482"/>
                <a:gd name="T21" fmla="*/ 256 h 535"/>
                <a:gd name="T22" fmla="*/ 482 w 482"/>
                <a:gd name="T23" fmla="*/ 267 h 535"/>
                <a:gd name="T24" fmla="*/ 470 w 482"/>
                <a:gd name="T25" fmla="*/ 279 h 535"/>
                <a:gd name="T26" fmla="*/ 226 w 482"/>
                <a:gd name="T27" fmla="*/ 279 h 535"/>
                <a:gd name="T28" fmla="*/ 178 w 482"/>
                <a:gd name="T29" fmla="*/ 151 h 535"/>
                <a:gd name="T30" fmla="*/ 166 w 482"/>
                <a:gd name="T31" fmla="*/ 140 h 535"/>
                <a:gd name="T32" fmla="*/ 178 w 482"/>
                <a:gd name="T33" fmla="*/ 128 h 535"/>
                <a:gd name="T34" fmla="*/ 470 w 482"/>
                <a:gd name="T35" fmla="*/ 128 h 535"/>
                <a:gd name="T36" fmla="*/ 482 w 482"/>
                <a:gd name="T37" fmla="*/ 140 h 535"/>
                <a:gd name="T38" fmla="*/ 470 w 482"/>
                <a:gd name="T39" fmla="*/ 151 h 535"/>
                <a:gd name="T40" fmla="*/ 178 w 482"/>
                <a:gd name="T41" fmla="*/ 151 h 535"/>
                <a:gd name="T42" fmla="*/ 178 w 482"/>
                <a:gd name="T43" fmla="*/ 407 h 535"/>
                <a:gd name="T44" fmla="*/ 166 w 482"/>
                <a:gd name="T45" fmla="*/ 395 h 535"/>
                <a:gd name="T46" fmla="*/ 178 w 482"/>
                <a:gd name="T47" fmla="*/ 383 h 535"/>
                <a:gd name="T48" fmla="*/ 470 w 482"/>
                <a:gd name="T49" fmla="*/ 383 h 535"/>
                <a:gd name="T50" fmla="*/ 482 w 482"/>
                <a:gd name="T51" fmla="*/ 395 h 535"/>
                <a:gd name="T52" fmla="*/ 470 w 482"/>
                <a:gd name="T53" fmla="*/ 407 h 535"/>
                <a:gd name="T54" fmla="*/ 178 w 482"/>
                <a:gd name="T55" fmla="*/ 407 h 535"/>
                <a:gd name="T56" fmla="*/ 226 w 482"/>
                <a:gd name="T57" fmla="*/ 23 h 535"/>
                <a:gd name="T58" fmla="*/ 214 w 482"/>
                <a:gd name="T59" fmla="*/ 12 h 535"/>
                <a:gd name="T60" fmla="*/ 226 w 482"/>
                <a:gd name="T61" fmla="*/ 0 h 535"/>
                <a:gd name="T62" fmla="*/ 470 w 482"/>
                <a:gd name="T63" fmla="*/ 0 h 535"/>
                <a:gd name="T64" fmla="*/ 482 w 482"/>
                <a:gd name="T65" fmla="*/ 12 h 535"/>
                <a:gd name="T66" fmla="*/ 470 w 482"/>
                <a:gd name="T67" fmla="*/ 23 h 535"/>
                <a:gd name="T68" fmla="*/ 226 w 482"/>
                <a:gd name="T69" fmla="*/ 2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2" h="535">
                  <a:moveTo>
                    <a:pt x="12" y="535"/>
                  </a:moveTo>
                  <a:cubicBezTo>
                    <a:pt x="5" y="535"/>
                    <a:pt x="0" y="529"/>
                    <a:pt x="0" y="523"/>
                  </a:cubicBezTo>
                  <a:cubicBezTo>
                    <a:pt x="0" y="516"/>
                    <a:pt x="5" y="511"/>
                    <a:pt x="12" y="511"/>
                  </a:cubicBezTo>
                  <a:cubicBezTo>
                    <a:pt x="470" y="511"/>
                    <a:pt x="470" y="511"/>
                    <a:pt x="470" y="511"/>
                  </a:cubicBezTo>
                  <a:cubicBezTo>
                    <a:pt x="477" y="511"/>
                    <a:pt x="482" y="516"/>
                    <a:pt x="482" y="523"/>
                  </a:cubicBezTo>
                  <a:cubicBezTo>
                    <a:pt x="482" y="529"/>
                    <a:pt x="477" y="535"/>
                    <a:pt x="470" y="535"/>
                  </a:cubicBezTo>
                  <a:cubicBezTo>
                    <a:pt x="12" y="535"/>
                    <a:pt x="12" y="535"/>
                    <a:pt x="12" y="535"/>
                  </a:cubicBezTo>
                  <a:close/>
                  <a:moveTo>
                    <a:pt x="226" y="279"/>
                  </a:moveTo>
                  <a:cubicBezTo>
                    <a:pt x="219" y="279"/>
                    <a:pt x="214" y="274"/>
                    <a:pt x="214" y="267"/>
                  </a:cubicBezTo>
                  <a:cubicBezTo>
                    <a:pt x="214" y="261"/>
                    <a:pt x="219" y="256"/>
                    <a:pt x="226" y="256"/>
                  </a:cubicBezTo>
                  <a:cubicBezTo>
                    <a:pt x="470" y="256"/>
                    <a:pt x="470" y="256"/>
                    <a:pt x="470" y="256"/>
                  </a:cubicBezTo>
                  <a:cubicBezTo>
                    <a:pt x="477" y="256"/>
                    <a:pt x="482" y="261"/>
                    <a:pt x="482" y="267"/>
                  </a:cubicBezTo>
                  <a:cubicBezTo>
                    <a:pt x="482" y="274"/>
                    <a:pt x="477" y="279"/>
                    <a:pt x="470" y="279"/>
                  </a:cubicBezTo>
                  <a:cubicBezTo>
                    <a:pt x="226" y="279"/>
                    <a:pt x="226" y="279"/>
                    <a:pt x="226" y="279"/>
                  </a:cubicBezTo>
                  <a:close/>
                  <a:moveTo>
                    <a:pt x="178" y="151"/>
                  </a:moveTo>
                  <a:cubicBezTo>
                    <a:pt x="172" y="151"/>
                    <a:pt x="166" y="146"/>
                    <a:pt x="166" y="140"/>
                  </a:cubicBezTo>
                  <a:cubicBezTo>
                    <a:pt x="166" y="133"/>
                    <a:pt x="172" y="128"/>
                    <a:pt x="178" y="128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477" y="128"/>
                    <a:pt x="482" y="133"/>
                    <a:pt x="482" y="140"/>
                  </a:cubicBezTo>
                  <a:cubicBezTo>
                    <a:pt x="482" y="146"/>
                    <a:pt x="477" y="151"/>
                    <a:pt x="470" y="151"/>
                  </a:cubicBezTo>
                  <a:cubicBezTo>
                    <a:pt x="178" y="151"/>
                    <a:pt x="178" y="151"/>
                    <a:pt x="178" y="151"/>
                  </a:cubicBezTo>
                  <a:close/>
                  <a:moveTo>
                    <a:pt x="178" y="407"/>
                  </a:moveTo>
                  <a:cubicBezTo>
                    <a:pt x="172" y="407"/>
                    <a:pt x="166" y="402"/>
                    <a:pt x="166" y="395"/>
                  </a:cubicBezTo>
                  <a:cubicBezTo>
                    <a:pt x="166" y="389"/>
                    <a:pt x="172" y="383"/>
                    <a:pt x="178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7" y="383"/>
                    <a:pt x="482" y="389"/>
                    <a:pt x="482" y="395"/>
                  </a:cubicBezTo>
                  <a:cubicBezTo>
                    <a:pt x="482" y="402"/>
                    <a:pt x="477" y="407"/>
                    <a:pt x="470" y="407"/>
                  </a:cubicBezTo>
                  <a:cubicBezTo>
                    <a:pt x="178" y="407"/>
                    <a:pt x="178" y="407"/>
                    <a:pt x="178" y="407"/>
                  </a:cubicBezTo>
                  <a:close/>
                  <a:moveTo>
                    <a:pt x="226" y="23"/>
                  </a:moveTo>
                  <a:cubicBezTo>
                    <a:pt x="219" y="23"/>
                    <a:pt x="214" y="18"/>
                    <a:pt x="214" y="12"/>
                  </a:cubicBezTo>
                  <a:cubicBezTo>
                    <a:pt x="214" y="5"/>
                    <a:pt x="219" y="0"/>
                    <a:pt x="226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77" y="0"/>
                    <a:pt x="482" y="5"/>
                    <a:pt x="482" y="12"/>
                  </a:cubicBezTo>
                  <a:cubicBezTo>
                    <a:pt x="482" y="18"/>
                    <a:pt x="477" y="23"/>
                    <a:pt x="470" y="23"/>
                  </a:cubicBezTo>
                  <a:cubicBezTo>
                    <a:pt x="226" y="23"/>
                    <a:pt x="226" y="23"/>
                    <a:pt x="226" y="23"/>
                  </a:cubicBezTo>
                  <a:close/>
                </a:path>
              </a:pathLst>
            </a:custGeom>
            <a:solidFill>
              <a:srgbClr val="3B4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E" sz="1600">
                <a:latin typeface="Calibri" panose="020F0502020204030204" pitchFamily="34" charset="0"/>
              </a:endParaRPr>
            </a:p>
          </p:txBody>
        </p:sp>
      </p:grpSp>
      <p:sp>
        <p:nvSpPr>
          <p:cNvPr id="53" name="Rectangle 52"/>
          <p:cNvSpPr>
            <a:spLocks/>
          </p:cNvSpPr>
          <p:nvPr/>
        </p:nvSpPr>
        <p:spPr>
          <a:xfrm>
            <a:off x="2334956" y="4497635"/>
            <a:ext cx="3741409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Will it improve student outcomes?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Will it free up time to teach/lead?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Is it fully accessible?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Is this a priority shared by a range of school types?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Will this have a large time impact on schools?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Can it be implemented within the current schedule </a:t>
            </a:r>
          </a:p>
          <a:p>
            <a:pPr>
              <a:spcBef>
                <a:spcPts val="75"/>
              </a:spcBef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of activities – not breaching the cap?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Change impact assessment?</a:t>
            </a:r>
          </a:p>
        </p:txBody>
      </p:sp>
      <p:sp>
        <p:nvSpPr>
          <p:cNvPr id="55" name="Pentagon 54"/>
          <p:cNvSpPr/>
          <p:nvPr/>
        </p:nvSpPr>
        <p:spPr>
          <a:xfrm>
            <a:off x="280533" y="6150275"/>
            <a:ext cx="11805557" cy="674023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/>
              <a:t>Underpinned by key principles</a:t>
            </a:r>
          </a:p>
          <a:p>
            <a:pPr algn="ctr"/>
            <a:r>
              <a:rPr lang="en-AU" sz="1200" dirty="0"/>
              <a:t>*Students at the centre * With schools not to schools * School time counts * Keep it simple * Better than last, every time </a:t>
            </a:r>
          </a:p>
          <a:p>
            <a:pPr algn="ctr"/>
            <a:r>
              <a:rPr lang="en-AU" sz="1200" dirty="0"/>
              <a:t>* Make a difference not a change * Do it less, do it better * Common sense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64510" y="1317131"/>
            <a:ext cx="3125054" cy="596620"/>
            <a:chOff x="2759716" y="1057612"/>
            <a:chExt cx="3741409" cy="596620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2759716" y="1654232"/>
              <a:ext cx="3741409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>
              <a:spLocks/>
            </p:cNvSpPr>
            <p:nvPr/>
          </p:nvSpPr>
          <p:spPr>
            <a:xfrm>
              <a:off x="2759716" y="1057612"/>
              <a:ext cx="2561599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defTabSz="1219170" fontAlgn="base">
                <a:spcAft>
                  <a:spcPct val="0"/>
                </a:spcAft>
                <a:buClr>
                  <a:prstClr val="black"/>
                </a:buCl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Gateway 2: </a:t>
              </a:r>
            </a:p>
            <a:p>
              <a:pPr defTabSz="1219170" fontAlgn="base">
                <a:spcAft>
                  <a:spcPct val="0"/>
                </a:spcAft>
                <a:buClr>
                  <a:prstClr val="black"/>
                </a:buCl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Design within “rules of the game”, </a:t>
              </a:r>
            </a:p>
            <a:p>
              <a:pPr defTabSz="1219170" fontAlgn="base">
                <a:spcAft>
                  <a:spcPct val="0"/>
                </a:spcAft>
                <a:buClr>
                  <a:prstClr val="black"/>
                </a:buClr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prioritise locally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57" name="Right Arrow 56"/>
          <p:cNvSpPr>
            <a:spLocks/>
          </p:cNvSpPr>
          <p:nvPr/>
        </p:nvSpPr>
        <p:spPr>
          <a:xfrm>
            <a:off x="4717289" y="3181859"/>
            <a:ext cx="347634" cy="7753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>
            <a:spLocks/>
          </p:cNvSpPr>
          <p:nvPr/>
        </p:nvSpPr>
        <p:spPr>
          <a:xfrm>
            <a:off x="5887111" y="2024892"/>
            <a:ext cx="2992807" cy="18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A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Rapid pro-typing and iteration</a:t>
            </a:r>
            <a:endParaRPr lang="en-IN" sz="1200" b="1" spc="-38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9076248" y="2024892"/>
            <a:ext cx="1752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AU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Structured final approval for all projects.</a:t>
            </a:r>
            <a:endParaRPr lang="en-IN" sz="1200" b="1" spc="-38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Right Arrow 59"/>
          <p:cNvSpPr>
            <a:spLocks/>
          </p:cNvSpPr>
          <p:nvPr/>
        </p:nvSpPr>
        <p:spPr>
          <a:xfrm>
            <a:off x="8715730" y="3341641"/>
            <a:ext cx="347634" cy="7753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2" name="Rectangle 61"/>
          <p:cNvSpPr>
            <a:spLocks/>
          </p:cNvSpPr>
          <p:nvPr/>
        </p:nvSpPr>
        <p:spPr>
          <a:xfrm>
            <a:off x="9019236" y="4497635"/>
            <a:ext cx="1798477" cy="154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High-quality? 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Defects fixed?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Implementation/change plan incl. training developed?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Schools still want this? 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Opt-in where possible?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Time impact?</a:t>
            </a:r>
          </a:p>
        </p:txBody>
      </p:sp>
      <p:sp>
        <p:nvSpPr>
          <p:cNvPr id="65" name="Rectangle 64"/>
          <p:cNvSpPr>
            <a:spLocks/>
          </p:cNvSpPr>
          <p:nvPr/>
        </p:nvSpPr>
        <p:spPr>
          <a:xfrm>
            <a:off x="10909170" y="2015581"/>
            <a:ext cx="1752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r>
              <a:rPr lang="en-IN" sz="1200" b="1" spc="-38" dirty="0">
                <a:solidFill>
                  <a:schemeClr val="tx1"/>
                </a:solidFill>
                <a:latin typeface="Calibri" panose="020F0502020204030204" pitchFamily="34" charset="0"/>
              </a:rPr>
              <a:t>Outcome review </a:t>
            </a:r>
          </a:p>
          <a:p>
            <a:r>
              <a:rPr lang="en-IN" sz="1200" b="1" spc="-38" dirty="0">
                <a:solidFill>
                  <a:schemeClr val="tx1"/>
                </a:solidFill>
                <a:latin typeface="Calibri" panose="020F0502020204030204" pitchFamily="34" charset="0"/>
              </a:rPr>
              <a:t>for all projects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0893825" y="1324228"/>
            <a:ext cx="1192261" cy="589523"/>
            <a:chOff x="10074729" y="1064709"/>
            <a:chExt cx="1708801" cy="589523"/>
          </a:xfrm>
        </p:grpSpPr>
        <p:sp>
          <p:nvSpPr>
            <p:cNvPr id="67" name="TextBox 66"/>
            <p:cNvSpPr txBox="1">
              <a:spLocks/>
            </p:cNvSpPr>
            <p:nvPr/>
          </p:nvSpPr>
          <p:spPr>
            <a:xfrm>
              <a:off x="10074729" y="1064709"/>
              <a:ext cx="1693255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Post 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Implementation </a:t>
              </a:r>
            </a:p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r>
                <a:rPr lang="en-US" sz="1200" b="1" noProof="0" dirty="0">
                  <a:solidFill>
                    <a:prstClr val="black"/>
                  </a:solidFill>
                  <a:latin typeface="Montserrat Light" charset="0"/>
                  <a:ea typeface="ＭＳ Ｐゴシック" charset="0"/>
                  <a:cs typeface="Arial" pitchFamily="34" charset="0"/>
                </a:rPr>
                <a:t>Gateway</a:t>
              </a:r>
            </a:p>
          </p:txBody>
        </p:sp>
        <p:cxnSp>
          <p:nvCxnSpPr>
            <p:cNvPr id="68" name="Straight Connector 67"/>
            <p:cNvCxnSpPr>
              <a:cxnSpLocks/>
            </p:cNvCxnSpPr>
            <p:nvPr/>
          </p:nvCxnSpPr>
          <p:spPr>
            <a:xfrm>
              <a:off x="10074729" y="1654232"/>
              <a:ext cx="1708801" cy="0"/>
            </a:xfrm>
            <a:prstGeom prst="line">
              <a:avLst/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ight Arrow 68"/>
          <p:cNvSpPr>
            <a:spLocks/>
          </p:cNvSpPr>
          <p:nvPr/>
        </p:nvSpPr>
        <p:spPr>
          <a:xfrm>
            <a:off x="10483070" y="3341641"/>
            <a:ext cx="347634" cy="775381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30" y="2992154"/>
            <a:ext cx="1266379" cy="1266379"/>
          </a:xfrm>
          <a:prstGeom prst="rect">
            <a:avLst/>
          </a:prstGeom>
        </p:spPr>
      </p:pic>
      <p:sp>
        <p:nvSpPr>
          <p:cNvPr id="70" name="Rectangle 69"/>
          <p:cNvSpPr>
            <a:spLocks/>
          </p:cNvSpPr>
          <p:nvPr/>
        </p:nvSpPr>
        <p:spPr>
          <a:xfrm>
            <a:off x="10828658" y="4497635"/>
            <a:ext cx="1798477" cy="1567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Were outcomes</a:t>
            </a:r>
          </a:p>
          <a:p>
            <a:pPr>
              <a:spcBef>
                <a:spcPts val="75"/>
              </a:spcBef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achieved? i.e. student</a:t>
            </a:r>
          </a:p>
          <a:p>
            <a:pPr>
              <a:spcBef>
                <a:spcPts val="75"/>
              </a:spcBef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outcomes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Lessons learnt</a:t>
            </a:r>
          </a:p>
          <a:p>
            <a:pPr marL="171450" indent="-171450"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What was the time</a:t>
            </a:r>
          </a:p>
          <a:p>
            <a:pPr>
              <a:spcBef>
                <a:spcPts val="75"/>
              </a:spcBef>
            </a:pPr>
            <a:r>
              <a:rPr lang="en-IN" sz="1200" dirty="0">
                <a:solidFill>
                  <a:schemeClr val="tx1"/>
                </a:solidFill>
                <a:latin typeface="Calibri" panose="020F0502020204030204" pitchFamily="34" charset="0"/>
              </a:rPr>
              <a:t>impact for schools?</a:t>
            </a:r>
          </a:p>
          <a:p>
            <a:pPr>
              <a:spcBef>
                <a:spcPts val="75"/>
              </a:spcBef>
            </a:pP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ts val="75"/>
              </a:spcBef>
            </a:pPr>
            <a:endParaRPr lang="en-IN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6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1367603"/>
              </p:ext>
            </p:extLst>
          </p:nvPr>
        </p:nvGraphicFramePr>
        <p:xfrm>
          <a:off x="2072980" y="644230"/>
          <a:ext cx="1289" cy="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1" name="think-cell Slide" r:id="rId14" imgW="352" imgH="355" progId="TCLayout.ActiveDocument.1">
                  <p:embed/>
                </p:oleObj>
              </mc:Choice>
              <mc:Fallback>
                <p:oleObj name="think-cell Slide" r:id="rId14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072980" y="644230"/>
                        <a:ext cx="1289" cy="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6466" y="3367841"/>
            <a:ext cx="1943100" cy="9144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3" algn="ctr" eaLnBrk="0" hangingPunct="0"/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vision and potential direction</a:t>
            </a:r>
          </a:p>
        </p:txBody>
      </p:sp>
      <p:sp>
        <p:nvSpPr>
          <p:cNvPr id="24" name="ee4pHeader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329825" y="1566490"/>
            <a:ext cx="8770032" cy="874327"/>
          </a:xfrm>
          <a:prstGeom prst="homePlate">
            <a:avLst>
              <a:gd name="adj" fmla="val 12004"/>
            </a:avLst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Seek input from a broad range of stakeholders including families</a:t>
            </a:r>
          </a:p>
        </p:txBody>
      </p:sp>
      <p:sp>
        <p:nvSpPr>
          <p:cNvPr id="29" name="ee4pHeader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329825" y="5209264"/>
            <a:ext cx="8819893" cy="874327"/>
          </a:xfrm>
          <a:prstGeom prst="homePlate">
            <a:avLst>
              <a:gd name="adj" fmla="val 12004"/>
            </a:avLst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Quantify the scenarios: Develop and refine possible scenarios for </a:t>
            </a:r>
          </a:p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possible future student numbers, assets, costs, workforce</a:t>
            </a:r>
          </a:p>
        </p:txBody>
      </p:sp>
      <p:sp>
        <p:nvSpPr>
          <p:cNvPr id="30" name="Freeform 2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329826" y="2619192"/>
            <a:ext cx="2940445" cy="1088633"/>
          </a:xfrm>
          <a:custGeom>
            <a:avLst/>
            <a:gdLst>
              <a:gd name="connsiteX0" fmla="*/ 0 w 2940445"/>
              <a:gd name="connsiteY0" fmla="*/ 0 h 874327"/>
              <a:gd name="connsiteX1" fmla="*/ 2730536 w 2940445"/>
              <a:gd name="connsiteY1" fmla="*/ 0 h 874327"/>
              <a:gd name="connsiteX2" fmla="*/ 2940445 w 2940445"/>
              <a:gd name="connsiteY2" fmla="*/ 874327 h 874327"/>
              <a:gd name="connsiteX3" fmla="*/ 0 w 2940445"/>
              <a:gd name="connsiteY3" fmla="*/ 874327 h 87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445" h="874327">
                <a:moveTo>
                  <a:pt x="0" y="0"/>
                </a:moveTo>
                <a:lnTo>
                  <a:pt x="2730536" y="0"/>
                </a:lnTo>
                <a:lnTo>
                  <a:pt x="2940445" y="874327"/>
                </a:lnTo>
                <a:lnTo>
                  <a:pt x="0" y="8743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rnd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Current system: Understand, gather data and facts</a:t>
            </a:r>
          </a:p>
        </p:txBody>
      </p:sp>
      <p:sp>
        <p:nvSpPr>
          <p:cNvPr id="31" name="Freeform 3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329824" y="3886200"/>
            <a:ext cx="2940446" cy="1144689"/>
          </a:xfrm>
          <a:custGeom>
            <a:avLst/>
            <a:gdLst>
              <a:gd name="connsiteX0" fmla="*/ 0 w 2940446"/>
              <a:gd name="connsiteY0" fmla="*/ 0 h 874327"/>
              <a:gd name="connsiteX1" fmla="*/ 2940446 w 2940446"/>
              <a:gd name="connsiteY1" fmla="*/ 0 h 874327"/>
              <a:gd name="connsiteX2" fmla="*/ 2730537 w 2940446"/>
              <a:gd name="connsiteY2" fmla="*/ 874327 h 874327"/>
              <a:gd name="connsiteX3" fmla="*/ 0 w 2940446"/>
              <a:gd name="connsiteY3" fmla="*/ 874327 h 87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446" h="874327">
                <a:moveTo>
                  <a:pt x="0" y="0"/>
                </a:moveTo>
                <a:lnTo>
                  <a:pt x="2940446" y="0"/>
                </a:lnTo>
                <a:lnTo>
                  <a:pt x="2730537" y="874327"/>
                </a:lnTo>
                <a:lnTo>
                  <a:pt x="0" y="8743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rnd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lvl="3" algn="ctr" eaLnBrk="0" hangingPunct="0"/>
            <a:r>
              <a:rPr lang="en-A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Literature review: understand evidence and other systems</a:t>
            </a:r>
          </a:p>
        </p:txBody>
      </p:sp>
      <p:sp>
        <p:nvSpPr>
          <p:cNvPr id="26" name="Freeform 2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188534" y="2619192"/>
            <a:ext cx="5911323" cy="2411697"/>
          </a:xfrm>
          <a:custGeom>
            <a:avLst/>
            <a:gdLst>
              <a:gd name="connsiteX0" fmla="*/ 0 w 5911323"/>
              <a:gd name="connsiteY0" fmla="*/ 0 h 2411697"/>
              <a:gd name="connsiteX1" fmla="*/ 2588242 w 5911323"/>
              <a:gd name="connsiteY1" fmla="*/ 0 h 2411697"/>
              <a:gd name="connsiteX2" fmla="*/ 2837622 w 5911323"/>
              <a:gd name="connsiteY2" fmla="*/ 0 h 2411697"/>
              <a:gd name="connsiteX3" fmla="*/ 5845224 w 5911323"/>
              <a:gd name="connsiteY3" fmla="*/ 0 h 2411697"/>
              <a:gd name="connsiteX4" fmla="*/ 5911323 w 5911323"/>
              <a:gd name="connsiteY4" fmla="*/ 235159 h 2411697"/>
              <a:gd name="connsiteX5" fmla="*/ 5845224 w 5911323"/>
              <a:gd name="connsiteY5" fmla="*/ 470316 h 2411697"/>
              <a:gd name="connsiteX6" fmla="*/ 2958706 w 5911323"/>
              <a:gd name="connsiteY6" fmla="*/ 470316 h 2411697"/>
              <a:gd name="connsiteX7" fmla="*/ 3146853 w 5911323"/>
              <a:gd name="connsiteY7" fmla="*/ 1201119 h 2411697"/>
              <a:gd name="connsiteX8" fmla="*/ 2837622 w 5911323"/>
              <a:gd name="connsiteY8" fmla="*/ 2411697 h 2411697"/>
              <a:gd name="connsiteX9" fmla="*/ 0 w 5911323"/>
              <a:gd name="connsiteY9" fmla="*/ 2411697 h 2411697"/>
              <a:gd name="connsiteX10" fmla="*/ 228083 w 5911323"/>
              <a:gd name="connsiteY10" fmla="*/ 1205849 h 2411697"/>
              <a:gd name="connsiteX0" fmla="*/ 0 w 5911323"/>
              <a:gd name="connsiteY0" fmla="*/ 0 h 2411697"/>
              <a:gd name="connsiteX1" fmla="*/ 2588242 w 5911323"/>
              <a:gd name="connsiteY1" fmla="*/ 0 h 2411697"/>
              <a:gd name="connsiteX2" fmla="*/ 2837622 w 5911323"/>
              <a:gd name="connsiteY2" fmla="*/ 0 h 2411697"/>
              <a:gd name="connsiteX3" fmla="*/ 5845224 w 5911323"/>
              <a:gd name="connsiteY3" fmla="*/ 0 h 2411697"/>
              <a:gd name="connsiteX4" fmla="*/ 5911323 w 5911323"/>
              <a:gd name="connsiteY4" fmla="*/ 235159 h 2411697"/>
              <a:gd name="connsiteX5" fmla="*/ 5845224 w 5911323"/>
              <a:gd name="connsiteY5" fmla="*/ 470316 h 2411697"/>
              <a:gd name="connsiteX6" fmla="*/ 2863456 w 5911323"/>
              <a:gd name="connsiteY6" fmla="*/ 479841 h 2411697"/>
              <a:gd name="connsiteX7" fmla="*/ 3146853 w 5911323"/>
              <a:gd name="connsiteY7" fmla="*/ 1201119 h 2411697"/>
              <a:gd name="connsiteX8" fmla="*/ 2837622 w 5911323"/>
              <a:gd name="connsiteY8" fmla="*/ 2411697 h 2411697"/>
              <a:gd name="connsiteX9" fmla="*/ 0 w 5911323"/>
              <a:gd name="connsiteY9" fmla="*/ 2411697 h 2411697"/>
              <a:gd name="connsiteX10" fmla="*/ 228083 w 5911323"/>
              <a:gd name="connsiteY10" fmla="*/ 1205849 h 2411697"/>
              <a:gd name="connsiteX11" fmla="*/ 0 w 5911323"/>
              <a:gd name="connsiteY11" fmla="*/ 0 h 2411697"/>
              <a:gd name="connsiteX0" fmla="*/ 0 w 5911323"/>
              <a:gd name="connsiteY0" fmla="*/ 0 h 2411697"/>
              <a:gd name="connsiteX1" fmla="*/ 2588242 w 5911323"/>
              <a:gd name="connsiteY1" fmla="*/ 0 h 2411697"/>
              <a:gd name="connsiteX2" fmla="*/ 2837622 w 5911323"/>
              <a:gd name="connsiteY2" fmla="*/ 0 h 2411697"/>
              <a:gd name="connsiteX3" fmla="*/ 5845224 w 5911323"/>
              <a:gd name="connsiteY3" fmla="*/ 0 h 2411697"/>
              <a:gd name="connsiteX4" fmla="*/ 5911323 w 5911323"/>
              <a:gd name="connsiteY4" fmla="*/ 235159 h 2411697"/>
              <a:gd name="connsiteX5" fmla="*/ 5845224 w 5911323"/>
              <a:gd name="connsiteY5" fmla="*/ 470316 h 2411697"/>
              <a:gd name="connsiteX6" fmla="*/ 2863456 w 5911323"/>
              <a:gd name="connsiteY6" fmla="*/ 479841 h 2411697"/>
              <a:gd name="connsiteX7" fmla="*/ 3080178 w 5911323"/>
              <a:gd name="connsiteY7" fmla="*/ 1210644 h 2411697"/>
              <a:gd name="connsiteX8" fmla="*/ 2837622 w 5911323"/>
              <a:gd name="connsiteY8" fmla="*/ 2411697 h 2411697"/>
              <a:gd name="connsiteX9" fmla="*/ 0 w 5911323"/>
              <a:gd name="connsiteY9" fmla="*/ 2411697 h 2411697"/>
              <a:gd name="connsiteX10" fmla="*/ 228083 w 5911323"/>
              <a:gd name="connsiteY10" fmla="*/ 1205849 h 2411697"/>
              <a:gd name="connsiteX11" fmla="*/ 0 w 5911323"/>
              <a:gd name="connsiteY11" fmla="*/ 0 h 241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1323" h="2411697">
                <a:moveTo>
                  <a:pt x="0" y="0"/>
                </a:moveTo>
                <a:lnTo>
                  <a:pt x="2588242" y="0"/>
                </a:lnTo>
                <a:lnTo>
                  <a:pt x="2837622" y="0"/>
                </a:lnTo>
                <a:lnTo>
                  <a:pt x="5845224" y="0"/>
                </a:lnTo>
                <a:lnTo>
                  <a:pt x="5911323" y="235159"/>
                </a:lnTo>
                <a:lnTo>
                  <a:pt x="5845224" y="470316"/>
                </a:lnTo>
                <a:lnTo>
                  <a:pt x="2863456" y="479841"/>
                </a:lnTo>
                <a:lnTo>
                  <a:pt x="3080178" y="1210644"/>
                </a:lnTo>
                <a:lnTo>
                  <a:pt x="2837622" y="2411697"/>
                </a:lnTo>
                <a:lnTo>
                  <a:pt x="0" y="2411697"/>
                </a:lnTo>
                <a:lnTo>
                  <a:pt x="228083" y="1205849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12700" cap="rnd" cmpd="sng" algn="ctr">
            <a:solidFill>
              <a:srgbClr val="8497B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ee4pHeader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53649" y="3182192"/>
            <a:ext cx="2954003" cy="1848697"/>
          </a:xfrm>
          <a:prstGeom prst="chevron">
            <a:avLst>
              <a:gd name="adj" fmla="val 12004"/>
            </a:avLst>
          </a:prstGeom>
          <a:solidFill>
            <a:schemeClr val="tx2">
              <a:lumMod val="50000"/>
            </a:schemeClr>
          </a:solidFill>
          <a:ln w="12700" cap="rnd" cmpd="sng" algn="ctr">
            <a:solidFill>
              <a:srgbClr val="1F2C5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Commence forward </a:t>
            </a:r>
          </a:p>
          <a:p>
            <a:pPr marL="0" lvl="3" algn="ctr" eaLnBrk="0" hangingPunct="0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Program of work</a:t>
            </a:r>
          </a:p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0" lvl="3" algn="ctr" eaLnBrk="0" hangingPunct="0"/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ee4pHeader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612689" y="3827474"/>
            <a:ext cx="2240280" cy="303942"/>
          </a:xfrm>
          <a:prstGeom prst="chevron">
            <a:avLst>
              <a:gd name="adj" fmla="val 12004"/>
            </a:avLst>
          </a:prstGeom>
          <a:solidFill>
            <a:schemeClr val="bg1"/>
          </a:solidFill>
          <a:ln w="38100" cap="rnd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Initiative 1</a:t>
            </a:r>
          </a:p>
        </p:txBody>
      </p:sp>
      <p:sp>
        <p:nvSpPr>
          <p:cNvPr id="18" name="ee4pHeader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610509" y="4237872"/>
            <a:ext cx="2240280" cy="303942"/>
          </a:xfrm>
          <a:prstGeom prst="chevron">
            <a:avLst>
              <a:gd name="adj" fmla="val 12004"/>
            </a:avLst>
          </a:prstGeom>
          <a:solidFill>
            <a:schemeClr val="bg1"/>
          </a:solidFill>
          <a:ln w="38100" cap="rnd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Initiative 2</a:t>
            </a:r>
          </a:p>
        </p:txBody>
      </p:sp>
      <p:sp>
        <p:nvSpPr>
          <p:cNvPr id="20" name="ee4pHeader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612689" y="4648269"/>
            <a:ext cx="2240280" cy="303942"/>
          </a:xfrm>
          <a:prstGeom prst="chevron">
            <a:avLst>
              <a:gd name="adj" fmla="val 12004"/>
            </a:avLst>
          </a:prstGeom>
          <a:solidFill>
            <a:schemeClr val="bg1"/>
          </a:solidFill>
          <a:ln w="38100" cap="rnd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marL="0" lvl="3" algn="ctr" eaLnBrk="0" hangingPunct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Initiative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3649" y="2659028"/>
            <a:ext cx="2366516" cy="444486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3" algn="ctr" eaLnBrk="0" hangingPunct="0"/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system design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85921" y="648862"/>
            <a:ext cx="9645093" cy="4985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1F2C5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1219170" fontAlgn="base">
              <a:spcAft>
                <a:spcPct val="0"/>
              </a:spcAft>
            </a:pPr>
            <a:r>
              <a:rPr lang="en-US" sz="3600" b="1" dirty="0" smtClean="0">
                <a:latin typeface="Gotham Bold" charset="0"/>
                <a:ea typeface="MS PGothic" charset="0"/>
                <a:cs typeface="MS PGothic" charset="0"/>
              </a:rPr>
              <a:t>Process</a:t>
            </a:r>
            <a:endParaRPr lang="en-US" sz="3600" b="1" dirty="0">
              <a:latin typeface="Gotham Bold" charset="0"/>
              <a:ea typeface="MS PGothic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928" y="3429000"/>
            <a:ext cx="2423440" cy="808872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I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vision and potential </a:t>
            </a:r>
            <a:r>
              <a:rPr lang="en-IN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endParaRPr lang="en-IN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0711" y="1854412"/>
            <a:ext cx="5779572" cy="646331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Students demonstrate progress in learning against the curriculum, with tools to support assessment of progress at all levels</a:t>
            </a:r>
          </a:p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There is shared ambition for all children and young 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0372" y="2769011"/>
            <a:ext cx="4926009" cy="430887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Children and young people have good physical, emotional and mental health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0372" y="3606297"/>
            <a:ext cx="4498017" cy="430887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Young people have the skills to live a post-school life that is as independent as possible</a:t>
            </a:r>
          </a:p>
        </p:txBody>
      </p:sp>
      <p:sp>
        <p:nvSpPr>
          <p:cNvPr id="36" name="ee4pHeader1"/>
          <p:cNvSpPr txBox="1"/>
          <p:nvPr/>
        </p:nvSpPr>
        <p:spPr>
          <a:xfrm>
            <a:off x="5099427" y="1387873"/>
            <a:ext cx="4875063" cy="20512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CC0604"/>
                </a:solidFill>
                <a:latin typeface="Gotham Medium"/>
                <a:ea typeface="MS PGothic" charset="0"/>
                <a:cs typeface="Gotham Medium"/>
                <a:sym typeface="+mn-lt"/>
              </a:rPr>
              <a:t>Outcomes for all children and young people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0711" y="4890928"/>
            <a:ext cx="6836195" cy="646331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Children and young people participate in school life to the fullest extent possible</a:t>
            </a:r>
          </a:p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Children and young people are consistently involved in decisions about</a:t>
            </a:r>
            <a:b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</a:b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their education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0712" y="5723845"/>
            <a:ext cx="5435313" cy="861774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Children, young people and parents express a sense of belonging</a:t>
            </a:r>
          </a:p>
          <a:p>
            <a:pPr marL="323992" lvl="1" indent="-215995"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2C5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defRPr/>
            </a:pPr>
            <a:r>
              <a:rPr lang="en-AU" sz="1400" dirty="0">
                <a:solidFill>
                  <a:srgbClr val="000000">
                    <a:lumMod val="100000"/>
                  </a:srgbClr>
                </a:solidFill>
                <a:latin typeface="Gotham Book"/>
                <a:ea typeface="MS PGothic" charset="0"/>
                <a:cs typeface="Gotham Book"/>
              </a:rPr>
              <a:t>Children and young people are included in their classroom, in their school, and in their wider community</a:t>
            </a:r>
          </a:p>
        </p:txBody>
      </p:sp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3" name="Object 3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e4pHeader1"/>
          <p:cNvSpPr txBox="1"/>
          <p:nvPr/>
        </p:nvSpPr>
        <p:spPr>
          <a:xfrm>
            <a:off x="5099427" y="4471139"/>
            <a:ext cx="4875063" cy="20512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spAutoFit/>
          </a:bodyPr>
          <a:lstStyle/>
          <a:p>
            <a:pPr marL="0" lvl="3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CC0604"/>
                </a:solidFill>
                <a:latin typeface="Gotham Medium"/>
                <a:ea typeface="MS PGothic" charset="0"/>
                <a:cs typeface="Gotham Medium"/>
                <a:sym typeface="+mn-lt"/>
              </a:rPr>
              <a:t>Outputs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3505" y="1845109"/>
            <a:ext cx="302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1F2C5F"/>
                </a:solidFill>
                <a:latin typeface="Gotham Medium"/>
                <a:ea typeface="MS PGothic" charset="0"/>
                <a:cs typeface="Gotham Medium"/>
              </a:rPr>
              <a:t>Learning growth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3504" y="2631372"/>
            <a:ext cx="282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1F2C5F"/>
                </a:solidFill>
                <a:latin typeface="Gotham Medium"/>
                <a:ea typeface="MS PGothic" charset="0"/>
                <a:cs typeface="Gotham Medium"/>
              </a:rPr>
              <a:t>Wellbeing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33505" y="3494714"/>
            <a:ext cx="302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1F2C5F"/>
                </a:solidFill>
                <a:latin typeface="Gotham Medium"/>
                <a:ea typeface="MS PGothic" charset="0"/>
                <a:cs typeface="Gotham Medium"/>
              </a:rPr>
              <a:t>Independence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3505" y="4905964"/>
            <a:ext cx="290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1F2C5F"/>
                </a:solidFill>
                <a:latin typeface="Gotham Medium"/>
                <a:ea typeface="MS PGothic" charset="0"/>
                <a:cs typeface="Gotham Medium"/>
              </a:rPr>
              <a:t>Participation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33504" y="5673529"/>
            <a:ext cx="184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>
                <a:solidFill>
                  <a:srgbClr val="1F2C5F"/>
                </a:solidFill>
                <a:latin typeface="Gotham Medium"/>
                <a:ea typeface="MS PGothic" charset="0"/>
                <a:cs typeface="Gotham Medium"/>
              </a:rPr>
              <a:t>Inclusion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59" y="1752143"/>
            <a:ext cx="668420" cy="65626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159" y="2574289"/>
            <a:ext cx="668420" cy="6562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159" y="3381095"/>
            <a:ext cx="668420" cy="6562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082" y="4807267"/>
            <a:ext cx="680573" cy="6562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082" y="5587163"/>
            <a:ext cx="680573" cy="656267"/>
          </a:xfrm>
          <a:prstGeom prst="rect">
            <a:avLst/>
          </a:prstGeom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53082" y="471480"/>
            <a:ext cx="1104053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3600" b="1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333" b="1" baseline="30000" dirty="0">
                <a:solidFill>
                  <a:srgbClr val="C20022"/>
                </a:solidFill>
                <a:latin typeface="Gotham Light" charset="0"/>
              </a:rPr>
              <a:t>Improving Outcomes for Children and Young People with Disability</a:t>
            </a:r>
          </a:p>
        </p:txBody>
      </p:sp>
    </p:spTree>
    <p:extLst>
      <p:ext uri="{BB962C8B-B14F-4D97-AF65-F5344CB8AC3E}">
        <p14:creationId xmlns:p14="http://schemas.microsoft.com/office/powerpoint/2010/main" val="30851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5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3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25602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751418" y="715434"/>
            <a:ext cx="1104053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are at our best…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70467" y="2023557"/>
            <a:ext cx="11040533" cy="2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marL="609585" indent="-609585" defTabSz="121917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disability are </a:t>
            </a:r>
            <a:r>
              <a:rPr lang="en-US" sz="24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to their fullest capability </a:t>
            </a:r>
          </a:p>
          <a:p>
            <a:pPr marL="609585" indent="-609585" defTabSz="121917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/ </a:t>
            </a:r>
            <a:r>
              <a:rPr lang="en-US" sz="2400" b="1" dirty="0" err="1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families are </a:t>
            </a:r>
            <a:r>
              <a:rPr lang="en-US" sz="24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</a:p>
          <a:p>
            <a:pPr marL="609585" indent="-609585" defTabSz="121917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are </a:t>
            </a:r>
            <a:r>
              <a:rPr lang="en-US" sz="24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confident, skilled </a:t>
            </a: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supported </a:t>
            </a:r>
          </a:p>
          <a:p>
            <a:pPr marL="609585" indent="-609585" defTabSz="121917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leaders proactively support and enable </a:t>
            </a:r>
            <a:r>
              <a:rPr lang="en-US" sz="24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practices </a:t>
            </a:r>
          </a:p>
          <a:p>
            <a:pPr marL="609585" indent="-609585" defTabSz="1219170" fontAlgn="base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Tx/>
              <a:buAutoNum type="arabicPeriod"/>
            </a:pP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Specialists </a:t>
            </a:r>
            <a:r>
              <a:rPr lang="en-US" sz="24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alongside </a:t>
            </a:r>
            <a:r>
              <a:rPr lang="en-US" sz="24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 educators 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333" b="1" baseline="30000" dirty="0">
                <a:solidFill>
                  <a:srgbClr val="C20022"/>
                </a:solidFill>
                <a:latin typeface="Gotham Light" charset="0"/>
              </a:rPr>
              <a:t>Improving Outcomes for Children and Young People with Disability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73667" y="67140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333" b="1" baseline="30000" dirty="0">
                <a:solidFill>
                  <a:prstClr val="white"/>
                </a:solidFill>
                <a:latin typeface="Gotham Light" charset="0"/>
              </a:rPr>
              <a:t>Improving Outcomes for Children and Young People with Disability</a:t>
            </a:r>
          </a:p>
        </p:txBody>
      </p:sp>
    </p:spTree>
    <p:extLst>
      <p:ext uri="{BB962C8B-B14F-4D97-AF65-F5344CB8AC3E}">
        <p14:creationId xmlns:p14="http://schemas.microsoft.com/office/powerpoint/2010/main" val="219733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8759535"/>
              </p:ext>
            </p:extLst>
          </p:nvPr>
        </p:nvGraphicFramePr>
        <p:xfrm>
          <a:off x="1145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6758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715802" y="558614"/>
            <a:ext cx="11040533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recent workshop</a:t>
            </a:r>
            <a:b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participants</a:t>
            </a:r>
            <a: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CC06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333" b="1" baseline="30000" dirty="0">
                <a:solidFill>
                  <a:srgbClr val="C20022"/>
                </a:solidFill>
                <a:latin typeface="Gotham Light" charset="0"/>
              </a:rPr>
              <a:t>Improving Outcomes for Children and Young People with Disability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6" y="1900519"/>
            <a:ext cx="7864389" cy="44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4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1376924"/>
              </p:ext>
            </p:extLst>
          </p:nvPr>
        </p:nvGraphicFramePr>
        <p:xfrm>
          <a:off x="1145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6758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715802" y="431958"/>
            <a:ext cx="110405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 range of external stakeholders</a:t>
            </a:r>
            <a:br>
              <a:rPr lang="en-US" sz="3600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CC06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333" b="1" baseline="30000" dirty="0">
                <a:solidFill>
                  <a:srgbClr val="C20022"/>
                </a:solidFill>
                <a:latin typeface="Gotham Light" charset="0"/>
              </a:rPr>
              <a:t>Improving Outcomes for Children and Young People with Disability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3198" y="3706029"/>
            <a:ext cx="177951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Advocacy groups </a:t>
            </a:r>
            <a:r>
              <a:rPr lang="en-US" sz="1867" b="1" dirty="0">
                <a:solidFill>
                  <a:srgbClr val="1F2C5F"/>
                </a:solidFill>
                <a:sym typeface="Effra"/>
              </a:rPr>
              <a:t>&amp; NGOs</a:t>
            </a:r>
            <a:endParaRPr lang="en-US" sz="1867" b="1" dirty="0">
              <a:solidFill>
                <a:srgbClr val="1F2C5F"/>
              </a:solidFill>
              <a:latin typeface="Gotham Bold"/>
              <a:sym typeface="Effra"/>
            </a:endParaRPr>
          </a:p>
          <a:p>
            <a:r>
              <a:rPr lang="en-US" sz="1867" b="1" dirty="0">
                <a:solidFill>
                  <a:srgbClr val="CC0604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 </a:t>
            </a:r>
            <a:endParaRPr lang="en-US" sz="1867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00015" y="3679563"/>
            <a:ext cx="153553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0731">
              <a:defRPr/>
            </a:pPr>
            <a:r>
              <a:rPr lang="en-US" sz="1867" b="1" dirty="0">
                <a:solidFill>
                  <a:srgbClr val="1F2C5F"/>
                </a:solidFill>
                <a:sym typeface="Effra"/>
              </a:rPr>
              <a:t>Academics</a:t>
            </a:r>
            <a:endParaRPr lang="en-US" sz="1867" b="1" dirty="0">
              <a:solidFill>
                <a:srgbClr val="1F2C5F"/>
              </a:solidFill>
              <a:latin typeface="Gotham Bold"/>
              <a:sym typeface="Effr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73957" y="3702972"/>
            <a:ext cx="188623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0731">
              <a:defRPr/>
            </a:pPr>
            <a:r>
              <a:rPr lang="en-US" sz="1867" b="1" dirty="0">
                <a:solidFill>
                  <a:srgbClr val="1F2C5F"/>
                </a:solidFill>
                <a:sym typeface="Effra"/>
              </a:rPr>
              <a:t>Those with lived experiences </a:t>
            </a:r>
            <a:br>
              <a:rPr lang="en-US" sz="1867" b="1" dirty="0">
                <a:solidFill>
                  <a:srgbClr val="1F2C5F"/>
                </a:solidFill>
                <a:sym typeface="Effra"/>
              </a:rPr>
            </a:br>
            <a:r>
              <a:rPr lang="en-US" sz="1867" b="1" dirty="0">
                <a:solidFill>
                  <a:srgbClr val="1F2C5F"/>
                </a:solidFill>
                <a:sym typeface="Effra"/>
              </a:rPr>
              <a:t>&amp; parents</a:t>
            </a:r>
            <a:endParaRPr lang="en-US" sz="1867" b="1" dirty="0">
              <a:solidFill>
                <a:srgbClr val="1F2C5F"/>
              </a:solidFill>
              <a:latin typeface="Gotham Bold"/>
              <a:sym typeface="Effr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94603" y="3701753"/>
            <a:ext cx="2183635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0731">
              <a:defRPr/>
            </a:pPr>
            <a: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Principals &amp; department </a:t>
            </a:r>
            <a:b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</a:br>
            <a: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staff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60587" y="3710209"/>
            <a:ext cx="200501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Allied Health &amp; </a:t>
            </a:r>
            <a:r>
              <a:rPr lang="en-US" sz="1867" b="1" dirty="0" err="1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Paediatricians</a:t>
            </a:r>
            <a:endParaRPr lang="en-US" sz="1867" dirty="0">
              <a:solidFill>
                <a:srgbClr val="1F2C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7469" y="2180189"/>
            <a:ext cx="1449600" cy="1315380"/>
            <a:chOff x="590602" y="1635141"/>
            <a:chExt cx="1087200" cy="986535"/>
          </a:xfrm>
        </p:grpSpPr>
        <p:pic>
          <p:nvPicPr>
            <p:cNvPr id="29" name="Picture 28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2" y="1635141"/>
              <a:ext cx="1087200" cy="98653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30" y="1913205"/>
              <a:ext cx="465670" cy="46567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37719" y="2168769"/>
            <a:ext cx="1428243" cy="1296000"/>
            <a:chOff x="1978289" y="1626577"/>
            <a:chExt cx="1071182" cy="972000"/>
          </a:xfrm>
        </p:grpSpPr>
        <p:pic>
          <p:nvPicPr>
            <p:cNvPr id="28" name="Picture 27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289" y="1626577"/>
              <a:ext cx="1071182" cy="972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286" y="1892183"/>
              <a:ext cx="469060" cy="46906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457028" y="2147675"/>
            <a:ext cx="1449600" cy="1315379"/>
            <a:chOff x="3342771" y="1610756"/>
            <a:chExt cx="1087200" cy="986534"/>
          </a:xfrm>
        </p:grpSpPr>
        <p:pic>
          <p:nvPicPr>
            <p:cNvPr id="27" name="Picture 26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71" y="1610756"/>
              <a:ext cx="1087200" cy="9865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999" y="1913205"/>
              <a:ext cx="398743" cy="398743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9981400" y="3688148"/>
            <a:ext cx="2183635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0731">
              <a:defRPr/>
            </a:pPr>
            <a:r>
              <a:rPr lang="en-US" sz="1867" b="1" dirty="0">
                <a:solidFill>
                  <a:srgbClr val="1F2C5F"/>
                </a:solidFill>
                <a:latin typeface="Arial" panose="020B0604020202020204" pitchFamily="34" charset="0"/>
                <a:cs typeface="Arial" panose="020B0604020202020204" pitchFamily="34" charset="0"/>
                <a:sym typeface="Effra"/>
              </a:rPr>
              <a:t>Other government agencies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65599" y="2168769"/>
            <a:ext cx="1428244" cy="1296000"/>
            <a:chOff x="4774199" y="1626577"/>
            <a:chExt cx="1071183" cy="972000"/>
          </a:xfrm>
        </p:grpSpPr>
        <p:pic>
          <p:nvPicPr>
            <p:cNvPr id="24" name="Picture 23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199" y="1626577"/>
              <a:ext cx="1071183" cy="97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762" y="1895573"/>
              <a:ext cx="422114" cy="4221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25574" y="2154199"/>
            <a:ext cx="1428244" cy="1296000"/>
            <a:chOff x="6094180" y="1615649"/>
            <a:chExt cx="1071183" cy="972000"/>
          </a:xfrm>
        </p:grpSpPr>
        <p:pic>
          <p:nvPicPr>
            <p:cNvPr id="26" name="Picture 25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180" y="1615649"/>
              <a:ext cx="1071183" cy="97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420" y="1900362"/>
              <a:ext cx="452702" cy="45270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85549" y="2199568"/>
            <a:ext cx="1428244" cy="1296000"/>
            <a:chOff x="7414161" y="1649676"/>
            <a:chExt cx="1071183" cy="972000"/>
          </a:xfrm>
        </p:grpSpPr>
        <p:pic>
          <p:nvPicPr>
            <p:cNvPr id="34" name="Picture 33" descr="circle.eps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161" y="1649676"/>
              <a:ext cx="1071183" cy="972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256" y="1908657"/>
              <a:ext cx="464991" cy="464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5173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  <p:bldP spid="1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5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6758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118" y="2118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461150" y="528346"/>
            <a:ext cx="1104053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MS PGothic" charset="0"/>
              </a:rPr>
              <a:t>Recap: Around 2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MS PGothic" charset="0"/>
              </a:rPr>
              <a:t>in 10 students have disability</a:t>
            </a:r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30000" noProof="0" dirty="0">
                <a:ln>
                  <a:noFill/>
                </a:ln>
                <a:solidFill>
                  <a:srgbClr val="C20022"/>
                </a:solidFill>
                <a:effectLst/>
                <a:uLnTx/>
                <a:uFillTx/>
                <a:latin typeface="Gotham Light" charset="0"/>
                <a:ea typeface="MS PGothic" charset="0"/>
              </a:rPr>
              <a:t>Improving Outcomes for Children and Young People with Disability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78940159"/>
              </p:ext>
            </p:extLst>
          </p:nvPr>
        </p:nvGraphicFramePr>
        <p:xfrm>
          <a:off x="2170043" y="2323745"/>
          <a:ext cx="7622748" cy="418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" name="Picture 11" descr="school.eps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41" y="1458593"/>
            <a:ext cx="1265199" cy="1169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71784" y="4040178"/>
            <a:ext cx="359323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In support classes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 in mainstream schools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Gotham Bold"/>
              <a:ea typeface="MS PGothic" charset="0"/>
              <a:cs typeface="Gotham Bold"/>
            </a:endParaRPr>
          </a:p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Montserrat Light" charset="0"/>
              <a:ea typeface="MS PGothic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8317" y="1762744"/>
            <a:ext cx="40978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In Schools for Specific </a:t>
            </a:r>
          </a:p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Purposes (SSPs)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2C5F"/>
              </a:solidFill>
              <a:effectLst/>
              <a:uLnTx/>
              <a:uFillTx/>
              <a:latin typeface="Gotham Bold"/>
              <a:ea typeface="MS PGothic" charset="0"/>
              <a:cs typeface="Gotham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4199" y="1790268"/>
            <a:ext cx="1127140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733" b="1" i="0" u="none" strike="noStrike" kern="1200" cap="none" spc="0" normalizeH="0" baseline="0" noProof="0" dirty="0">
                <a:ln>
                  <a:noFill/>
                </a:ln>
                <a:solidFill>
                  <a:srgbClr val="122642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3%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MS PGothic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616" y="3896903"/>
            <a:ext cx="1280021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733" b="1" i="0" u="none" strike="noStrike" kern="1200" cap="none" spc="0" normalizeH="0" baseline="0" noProof="0" dirty="0">
                <a:ln>
                  <a:noFill/>
                </a:ln>
                <a:solidFill>
                  <a:srgbClr val="5E8ED3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85%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MS PGothic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701" y="4740216"/>
            <a:ext cx="37253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In mainstream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classes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9184931" y="3275612"/>
            <a:ext cx="13352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733" b="1" i="0" u="none" strike="noStrike" kern="1200" cap="none" spc="0" normalizeH="0" baseline="0" noProof="0" dirty="0">
                <a:ln>
                  <a:noFill/>
                </a:ln>
                <a:solidFill>
                  <a:srgbClr val="9BB6F3"/>
                </a:solidFill>
                <a:effectLst/>
                <a:uLnTx/>
                <a:uFillTx/>
                <a:latin typeface="Gotham Bold"/>
                <a:ea typeface="+mn-ea"/>
                <a:cs typeface="Gotham Bold"/>
              </a:rPr>
              <a:t>12%</a:t>
            </a:r>
          </a:p>
        </p:txBody>
      </p:sp>
      <p:pic>
        <p:nvPicPr>
          <p:cNvPr id="20" name="Picture 19" descr="university.eps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29" y="3480129"/>
            <a:ext cx="1055679" cy="1055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84" y="2971782"/>
            <a:ext cx="970616" cy="9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6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50446" y="2767139"/>
            <a:ext cx="367479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33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regular"/>
                <a:ea typeface="MS PGothic" charset="0"/>
                <a:cs typeface="Gotham regular"/>
              </a:rPr>
              <a:t>Annual enrolment trends in NSW Public Schools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40671" y="5996229"/>
            <a:ext cx="294312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244C85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Overall annual growth in  </a:t>
            </a: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CC0604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enrolments</a:t>
            </a: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244C85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 in NSW public schools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9720" y="5992798"/>
            <a:ext cx="323497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244C85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Annual growth of students </a:t>
            </a: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CC0604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accessing</a:t>
            </a:r>
            <a:r>
              <a:rPr kumimoji="0" lang="en-AU" sz="1467" b="0" i="0" u="none" strike="noStrike" kern="1200" cap="none" spc="0" normalizeH="0" baseline="0" noProof="0" dirty="0">
                <a:ln>
                  <a:noFill/>
                </a:ln>
                <a:solidFill>
                  <a:srgbClr val="244C85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 </a:t>
            </a:r>
            <a:r>
              <a:rPr kumimoji="0" lang="en-AU" sz="1467" b="0" i="0" u="none" strike="noStrike" kern="1200" cap="none" spc="0" normalizeH="0" baseline="0" noProof="0" dirty="0" smtClean="0">
                <a:ln>
                  <a:noFill/>
                </a:ln>
                <a:solidFill>
                  <a:srgbClr val="244C85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Integration Funding Support, support classes, SSPs</a:t>
            </a:r>
            <a:endParaRPr kumimoji="0" lang="en-AU" sz="1467" b="0" i="0" u="none" strike="noStrike" kern="1200" cap="none" spc="0" normalizeH="0" baseline="0" noProof="0" dirty="0">
              <a:ln>
                <a:noFill/>
              </a:ln>
              <a:solidFill>
                <a:srgbClr val="244C85"/>
              </a:solidFill>
              <a:effectLst/>
              <a:uLnTx/>
              <a:uFillTx/>
              <a:latin typeface="Gotham Bold"/>
              <a:ea typeface="MS PGothic" charset="0"/>
              <a:cs typeface="Gotham Bold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750446" y="351753"/>
            <a:ext cx="8949267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Recap: Number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of students accessing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targeted individual support has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grown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faster than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 charset="0"/>
                <a:ea typeface="ＭＳ Ｐゴシック" charset="0"/>
                <a:cs typeface="Gotham Bold" charset="0"/>
              </a:rPr>
              <a:t>public school enrolments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C0604"/>
              </a:solidFill>
              <a:effectLst/>
              <a:uLnTx/>
              <a:uFillTx/>
              <a:latin typeface="Gotham Bold" charset="0"/>
              <a:ea typeface="ＭＳ Ｐゴシック" charset="0"/>
              <a:cs typeface="Gotham Bold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70467" y="6510867"/>
            <a:ext cx="8271933" cy="2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ontserrat Light" charset="0"/>
                <a:ea typeface="ＭＳ Ｐゴシック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30000" noProof="0" dirty="0">
                <a:ln>
                  <a:noFill/>
                </a:ln>
                <a:solidFill>
                  <a:srgbClr val="C20022"/>
                </a:solidFill>
                <a:effectLst/>
                <a:uLnTx/>
                <a:uFillTx/>
                <a:latin typeface="Gotham Light" charset="0"/>
                <a:ea typeface="ＭＳ Ｐゴシック" charset="0"/>
                <a:cs typeface="Gotham Light" charset="0"/>
              </a:rPr>
              <a:t>Improving Outcomes for Children and Young People with Disability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6534127" y="2976711"/>
            <a:ext cx="0" cy="2853621"/>
          </a:xfrm>
          <a:prstGeom prst="straightConnector1">
            <a:avLst/>
          </a:prstGeom>
          <a:noFill/>
          <a:ln w="365125">
            <a:solidFill>
              <a:srgbClr val="1F2C5F"/>
            </a:solidFill>
            <a:round/>
            <a:headEnd/>
            <a:tailEnd type="triangle" w="med" len="sm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10157848" y="1330454"/>
            <a:ext cx="0" cy="4499879"/>
          </a:xfrm>
          <a:prstGeom prst="straightConnector1">
            <a:avLst/>
          </a:prstGeom>
          <a:noFill/>
          <a:ln w="438150">
            <a:solidFill>
              <a:srgbClr val="1F2C5F"/>
            </a:solidFill>
            <a:round/>
            <a:headEnd/>
            <a:tailEnd type="triangle" w="med" len="sm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30" descr="circ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77" y="2767139"/>
            <a:ext cx="2525867" cy="229198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463967" y="3597148"/>
            <a:ext cx="147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 4%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MS PGothic" charset="0"/>
              <a:cs typeface="+mn-cs"/>
            </a:endParaRPr>
          </a:p>
        </p:txBody>
      </p:sp>
      <p:pic>
        <p:nvPicPr>
          <p:cNvPr id="30" name="Picture 29" descr="circl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85" y="3950391"/>
            <a:ext cx="1934884" cy="17557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35141" y="4526726"/>
            <a:ext cx="1130427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733" b="1" i="0" u="none" strike="noStrike" kern="1200" cap="none" spc="0" normalizeH="0" baseline="0" noProof="0" dirty="0">
                <a:ln>
                  <a:noFill/>
                </a:ln>
                <a:solidFill>
                  <a:srgbClr val="1F2C5F"/>
                </a:solidFill>
                <a:effectLst/>
                <a:uLnTx/>
                <a:uFillTx/>
                <a:latin typeface="Gotham Bold"/>
                <a:ea typeface="MS PGothic" charset="0"/>
                <a:cs typeface="Gotham Bold"/>
              </a:rPr>
              <a:t>1%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charset="0"/>
              <a:ea typeface="MS PGothic" charset="0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66800" y="3950391"/>
            <a:ext cx="2514600" cy="213290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At this rate</a:t>
            </a:r>
            <a:r>
              <a:rPr lang="en-AU" sz="2000" b="1" dirty="0" smtClean="0">
                <a:sym typeface="Wingdings" panose="05000000000000000000" pitchFamily="2" charset="2"/>
              </a:rPr>
              <a:t></a:t>
            </a:r>
            <a:r>
              <a:rPr lang="en-AU" sz="2000" b="1" dirty="0" smtClean="0"/>
              <a:t>50% more students needing support in next 10 </a:t>
            </a:r>
            <a:r>
              <a:rPr lang="en-AU" sz="2000" b="1" dirty="0" err="1" smtClean="0"/>
              <a:t>yrs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8034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VXUVh4S4uURJfvgdn72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zXiVPkQQmacKBSwvDL1v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ON.wpaTsCr.cMFXaH.c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_SIZ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0VDOPNQXeHk2UucD7SA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705qyQ.28Y1WKHhceQ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6gvYpsRhmrCFZIjcP9S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6gvYpsRhmrCFZIjcP9S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0HGQKdRoiIxuERD0hyO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0HGQKdRoiIxuERD0hyO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phGreYRjGRDV1v4wtFC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LG2RaDTR6Hkzza4a9UK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EaHaTETW.UhsevXrom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YU.A61T7SU3ABHBNP0V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G Grid A4">
  <a:themeElements>
    <a:clrScheme name="NSW">
      <a:dk1>
        <a:sysClr val="windowText" lastClr="000000"/>
      </a:dk1>
      <a:lt1>
        <a:sysClr val="window" lastClr="FFFFFF"/>
      </a:lt1>
      <a:dk2>
        <a:srgbClr val="244C85"/>
      </a:dk2>
      <a:lt2>
        <a:srgbClr val="184FD0"/>
      </a:lt2>
      <a:accent1>
        <a:srgbClr val="8AC5E7"/>
      </a:accent1>
      <a:accent2>
        <a:srgbClr val="57BDCB"/>
      </a:accent2>
      <a:accent3>
        <a:srgbClr val="9C1833"/>
      </a:accent3>
      <a:accent4>
        <a:srgbClr val="D31941"/>
      </a:accent4>
      <a:accent5>
        <a:srgbClr val="EE3C48"/>
      </a:accent5>
      <a:accent6>
        <a:srgbClr val="F46255"/>
      </a:accent6>
      <a:hlink>
        <a:srgbClr val="EEC1C4"/>
      </a:hlink>
      <a:folHlink>
        <a:srgbClr val="F2F2F2"/>
      </a:folHlink>
    </a:clrScheme>
    <a:fontScheme name="Custom 1">
      <a:majorFont>
        <a:latin typeface="Gotham Bold"/>
        <a:ea typeface=""/>
        <a:cs typeface=""/>
      </a:majorFont>
      <a:minorFont>
        <a:latin typeface="Gotham Bold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2C5F"/>
        </a:solidFill>
        <a:ln w="9525" cap="rnd" cmpd="sng" algn="ctr">
          <a:solidFill>
            <a:srgbClr val="1F2C5F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3.xml><?xml version="1.0" encoding="utf-8"?>
<a:theme xmlns:a="http://schemas.openxmlformats.org/drawingml/2006/main" name="1_BCG Grid A4">
  <a:themeElements>
    <a:clrScheme name="NSW">
      <a:dk1>
        <a:sysClr val="windowText" lastClr="000000"/>
      </a:dk1>
      <a:lt1>
        <a:sysClr val="window" lastClr="FFFFFF"/>
      </a:lt1>
      <a:dk2>
        <a:srgbClr val="244C85"/>
      </a:dk2>
      <a:lt2>
        <a:srgbClr val="184FD0"/>
      </a:lt2>
      <a:accent1>
        <a:srgbClr val="8AC5E7"/>
      </a:accent1>
      <a:accent2>
        <a:srgbClr val="57BDCB"/>
      </a:accent2>
      <a:accent3>
        <a:srgbClr val="9C1833"/>
      </a:accent3>
      <a:accent4>
        <a:srgbClr val="D31941"/>
      </a:accent4>
      <a:accent5>
        <a:srgbClr val="EE3C48"/>
      </a:accent5>
      <a:accent6>
        <a:srgbClr val="F46255"/>
      </a:accent6>
      <a:hlink>
        <a:srgbClr val="EEC1C4"/>
      </a:hlink>
      <a:folHlink>
        <a:srgbClr val="F2F2F2"/>
      </a:folHlink>
    </a:clrScheme>
    <a:fontScheme name="Custom 1">
      <a:majorFont>
        <a:latin typeface="Gotham Bold"/>
        <a:ea typeface=""/>
        <a:cs typeface=""/>
      </a:majorFont>
      <a:minorFont>
        <a:latin typeface="Gotham Bold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2C5F"/>
        </a:solidFill>
        <a:ln w="9525" cap="rnd" cmpd="sng" algn="ctr">
          <a:solidFill>
            <a:srgbClr val="1F2C5F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vert="horz" wrap="none" lIns="0" tIns="0" rIns="0" bIns="0" rtlCol="0" anchor="ctr" anchorCtr="0"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CEBFC574DA542BF5B815839ACA0D3" ma:contentTypeVersion="10" ma:contentTypeDescription="Create a new document." ma:contentTypeScope="" ma:versionID="e59ed890d9f62a5fcdf1e95e460d52e1">
  <xsd:schema xmlns:xsd="http://www.w3.org/2001/XMLSchema" xmlns:xs="http://www.w3.org/2001/XMLSchema" xmlns:p="http://schemas.microsoft.com/office/2006/metadata/properties" xmlns:ns2="b87af84e-c481-439e-b3fc-f1d8d1f7bb3b" xmlns:ns3="c7de7c50-5d1e-4d69-9b73-7a1d2ea36e88" targetNamespace="http://schemas.microsoft.com/office/2006/metadata/properties" ma:root="true" ma:fieldsID="c38479c263509356f8c8568aa75dc1fb" ns2:_="" ns3:_="">
    <xsd:import namespace="b87af84e-c481-439e-b3fc-f1d8d1f7bb3b"/>
    <xsd:import namespace="c7de7c50-5d1e-4d69-9b73-7a1d2ea36e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af84e-c481-439e-b3fc-f1d8d1f7bb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e7c50-5d1e-4d69-9b73-7a1d2ea36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25ACB-CE77-4E42-B418-63D6F28122A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7af84e-c481-439e-b3fc-f1d8d1f7bb3b"/>
    <ds:schemaRef ds:uri="http://purl.org/dc/elements/1.1/"/>
    <ds:schemaRef ds:uri="http://schemas.microsoft.com/office/2006/metadata/properties"/>
    <ds:schemaRef ds:uri="c7de7c50-5d1e-4d69-9b73-7a1d2ea36e8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15BFA8-C4EF-447C-9738-0EA7A4CE88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36A54-9437-454A-A0B9-F5CE0859E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af84e-c481-439e-b3fc-f1d8d1f7bb3b"/>
    <ds:schemaRef ds:uri="c7de7c50-5d1e-4d69-9b73-7a1d2ea36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2192</Words>
  <Application>Microsoft Office PowerPoint</Application>
  <PresentationFormat>Widescreen</PresentationFormat>
  <Paragraphs>451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Calibri Light</vt:lpstr>
      <vt:lpstr>Effra</vt:lpstr>
      <vt:lpstr>Gotham Bold</vt:lpstr>
      <vt:lpstr>Gotham Book</vt:lpstr>
      <vt:lpstr>Gotham Light</vt:lpstr>
      <vt:lpstr>Gotham Medium</vt:lpstr>
      <vt:lpstr>Gotham regular</vt:lpstr>
      <vt:lpstr>Montserrat</vt:lpstr>
      <vt:lpstr>Montserrat Light</vt:lpstr>
      <vt:lpstr>Montserrat Medium</vt:lpstr>
      <vt:lpstr>Times New Roman</vt:lpstr>
      <vt:lpstr>Trebuchet MS</vt:lpstr>
      <vt:lpstr>Wingdings</vt:lpstr>
      <vt:lpstr>Office Theme</vt:lpstr>
      <vt:lpstr>BCG Grid A4</vt:lpstr>
      <vt:lpstr>1_BCG Grid A4</vt:lpstr>
      <vt:lpstr>think-cell Slide</vt:lpstr>
      <vt:lpstr>Supporting our schools</vt:lpstr>
      <vt:lpstr>Executive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work underway to improve the system</vt:lpstr>
      <vt:lpstr>PowerPoint Presentation</vt:lpstr>
      <vt:lpstr>Executive Summary</vt:lpstr>
      <vt:lpstr>Consolidated Schools Schedule</vt:lpstr>
      <vt:lpstr>PPA identified 13 change-free weeks and SPC 18 change-free weeks</vt:lpstr>
      <vt:lpstr>Other feedback from SPC &amp; PPA discussions</vt:lpstr>
      <vt:lpstr>Key work in progress areas (1/2)</vt:lpstr>
      <vt:lpstr>Key work in progress areas (2/2)</vt:lpstr>
      <vt:lpstr>If needed</vt:lpstr>
      <vt:lpstr>Objectives of this strategy</vt:lpstr>
      <vt:lpstr>Staffing Methodology</vt:lpstr>
      <vt:lpstr>We will combine local prioritisation with central oversight</vt:lpstr>
      <vt:lpstr>Gateways – ensuring a schools focus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our schools</dc:title>
  <dc:creator>Jabbour, Tony</dc:creator>
  <cp:lastModifiedBy>Edmunds, Kelly</cp:lastModifiedBy>
  <cp:revision>59</cp:revision>
  <dcterms:created xsi:type="dcterms:W3CDTF">2018-07-26T22:29:28Z</dcterms:created>
  <dcterms:modified xsi:type="dcterms:W3CDTF">2018-09-06T23:19:22Z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0x0101005E8CEBFC574DA542BF5B815839ACA0D3</vt:lpwstr>
  </property>
</Properties>
</file>