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0"/>
  </p:notesMasterIdLst>
  <p:handoutMasterIdLst>
    <p:handoutMasterId r:id="rId31"/>
  </p:handoutMasterIdLst>
  <p:sldIdLst>
    <p:sldId id="591" r:id="rId2"/>
    <p:sldId id="620" r:id="rId3"/>
    <p:sldId id="583" r:id="rId4"/>
    <p:sldId id="599" r:id="rId5"/>
    <p:sldId id="600" r:id="rId6"/>
    <p:sldId id="604" r:id="rId7"/>
    <p:sldId id="606" r:id="rId8"/>
    <p:sldId id="611" r:id="rId9"/>
    <p:sldId id="642" r:id="rId10"/>
    <p:sldId id="660" r:id="rId11"/>
    <p:sldId id="654" r:id="rId12"/>
    <p:sldId id="658" r:id="rId13"/>
    <p:sldId id="636" r:id="rId14"/>
    <p:sldId id="638" r:id="rId15"/>
    <p:sldId id="643" r:id="rId16"/>
    <p:sldId id="618" r:id="rId17"/>
    <p:sldId id="630" r:id="rId18"/>
    <p:sldId id="649" r:id="rId19"/>
    <p:sldId id="672" r:id="rId20"/>
    <p:sldId id="673" r:id="rId21"/>
    <p:sldId id="674" r:id="rId22"/>
    <p:sldId id="675" r:id="rId23"/>
    <p:sldId id="676" r:id="rId24"/>
    <p:sldId id="677" r:id="rId25"/>
    <p:sldId id="678" r:id="rId26"/>
    <p:sldId id="679" r:id="rId27"/>
    <p:sldId id="682" r:id="rId28"/>
    <p:sldId id="680" r:id="rId29"/>
  </p:sldIdLst>
  <p:sldSz cx="9144000" cy="6858000" type="screen4x3"/>
  <p:notesSz cx="6858000" cy="9144000"/>
  <p:defaultTextStyle>
    <a:defPPr>
      <a:defRPr lang="en-AU"/>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CCFF"/>
    <a:srgbClr val="0000DA"/>
    <a:srgbClr val="0909FF"/>
    <a:srgbClr val="3B3BFF"/>
    <a:srgbClr val="0000B4"/>
    <a:srgbClr val="FFFFCC"/>
    <a:srgbClr val="1C1C9C"/>
    <a:srgbClr val="333F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p:cViewPr varScale="1">
        <p:scale>
          <a:sx n="76" d="100"/>
          <a:sy n="76" d="100"/>
        </p:scale>
        <p:origin x="1260"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10" d="100"/>
        <a:sy n="110" d="100"/>
      </p:scale>
      <p:origin x="0" y="-7218"/>
    </p:cViewPr>
  </p:sorterViewPr>
  <p:notesViewPr>
    <p:cSldViewPr>
      <p:cViewPr varScale="1">
        <p:scale>
          <a:sx n="58" d="100"/>
          <a:sy n="58" d="100"/>
        </p:scale>
        <p:origin x="281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3F6037F-46D1-465F-AE30-7C3F3E675A40}" type="datetimeFigureOut">
              <a:rPr lang="en-AU" smtClean="0"/>
              <a:pPr/>
              <a:t>6/09/2018</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80C4FE-796A-4F90-A77A-5C168E0C9B17}" type="slidenum">
              <a:rPr lang="en-AU" smtClean="0"/>
              <a:pPr/>
              <a:t>‹#›</a:t>
            </a:fld>
            <a:endParaRPr lang="en-AU"/>
          </a:p>
        </p:txBody>
      </p:sp>
    </p:spTree>
    <p:extLst>
      <p:ext uri="{BB962C8B-B14F-4D97-AF65-F5344CB8AC3E}">
        <p14:creationId xmlns:p14="http://schemas.microsoft.com/office/powerpoint/2010/main" val="2638375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9558C2-19BA-455E-A1F0-7469A5D710E4}" type="datetimeFigureOut">
              <a:rPr lang="en-AU" smtClean="0"/>
              <a:pPr/>
              <a:t>6/09/2018</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E9110-ABE1-47D9-9AF9-3BC27D98C68F}" type="slidenum">
              <a:rPr lang="en-AU" smtClean="0"/>
              <a:pPr/>
              <a:t>‹#›</a:t>
            </a:fld>
            <a:endParaRPr lang="en-AU"/>
          </a:p>
        </p:txBody>
      </p:sp>
    </p:spTree>
    <p:extLst>
      <p:ext uri="{BB962C8B-B14F-4D97-AF65-F5344CB8AC3E}">
        <p14:creationId xmlns:p14="http://schemas.microsoft.com/office/powerpoint/2010/main" val="644094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I want to talk today about the role of evidence in teaching.</a:t>
            </a:r>
          </a:p>
          <a:p>
            <a:pPr>
              <a:spcAft>
                <a:spcPts val="600"/>
              </a:spcAft>
            </a:pPr>
            <a:r>
              <a:rPr lang="en-AU" dirty="0" smtClean="0"/>
              <a:t>I’m going to argue that, in addressing this topic, we need to </a:t>
            </a:r>
            <a:r>
              <a:rPr lang="en-AU" u="sng" dirty="0" smtClean="0"/>
              <a:t>think broadly</a:t>
            </a:r>
            <a:r>
              <a:rPr lang="en-AU" dirty="0" smtClean="0"/>
              <a:t> about how teachers use evidence in their work.</a:t>
            </a:r>
          </a:p>
          <a:p>
            <a:pPr>
              <a:spcAft>
                <a:spcPts val="600"/>
              </a:spcAft>
            </a:pPr>
            <a:r>
              <a:rPr lang="en-AU" dirty="0" smtClean="0"/>
              <a:t>The term ‘evidence-based practice’ has its origins in medicine.</a:t>
            </a:r>
          </a:p>
          <a:p>
            <a:pPr>
              <a:spcAft>
                <a:spcPts val="600"/>
              </a:spcAft>
            </a:pPr>
            <a:r>
              <a:rPr lang="en-AU" dirty="0" smtClean="0"/>
              <a:t>One of the earliest and most widely cited definitions of evidence-based practice was provided by DAVID SACKETT…</a:t>
            </a:r>
          </a:p>
          <a:p>
            <a:pPr>
              <a:spcAft>
                <a:spcPts val="600"/>
              </a:spcAft>
            </a:pP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a:t>
            </a:fld>
            <a:endParaRPr lang="en-AU"/>
          </a:p>
        </p:txBody>
      </p:sp>
    </p:spTree>
    <p:extLst>
      <p:ext uri="{BB962C8B-B14F-4D97-AF65-F5344CB8AC3E}">
        <p14:creationId xmlns:p14="http://schemas.microsoft.com/office/powerpoint/2010/main" val="9323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Two key features of educational assessment identified here are:</a:t>
            </a:r>
          </a:p>
          <a:p>
            <a:pPr marL="228600" indent="-228600">
              <a:spcAft>
                <a:spcPts val="600"/>
              </a:spcAft>
              <a:buAutoNum type="arabicPeriod"/>
            </a:pPr>
            <a:r>
              <a:rPr lang="en-AU" dirty="0" smtClean="0"/>
              <a:t>Assessments are based on samples.  It’s not necessary to try to assess everything in a comprehensive way.  Assessments are based on well designed samples of performance and work in a learning domain.</a:t>
            </a:r>
          </a:p>
          <a:p>
            <a:pPr marL="228600" indent="-228600">
              <a:spcAft>
                <a:spcPts val="600"/>
              </a:spcAft>
              <a:buAutoNum type="arabicPeriod"/>
            </a:pPr>
            <a:endParaRPr lang="en-AU" dirty="0"/>
          </a:p>
          <a:p>
            <a:pPr marL="228600" indent="-228600">
              <a:spcAft>
                <a:spcPts val="600"/>
              </a:spcAft>
              <a:buAutoNum type="arabicPeriod"/>
            </a:pPr>
            <a:r>
              <a:rPr lang="en-AU" dirty="0" smtClean="0"/>
              <a:t>Assessment is, by its nature, an inferential process.  It’s a process of drawing inferences or conclusions from samples of evidence.</a:t>
            </a:r>
          </a:p>
          <a:p>
            <a:pPr>
              <a:spcAft>
                <a:spcPts val="600"/>
              </a:spcAft>
            </a:pPr>
            <a:endParaRPr lang="en-AU" dirty="0"/>
          </a:p>
          <a:p>
            <a:pPr>
              <a:spcAft>
                <a:spcPts val="600"/>
              </a:spcAft>
            </a:pPr>
            <a:r>
              <a:rPr lang="en-AU" dirty="0" smtClean="0"/>
              <a:t>ACER’s Progressive Achievement Tests (</a:t>
            </a:r>
            <a:r>
              <a:rPr lang="en-AU" dirty="0" err="1" smtClean="0"/>
              <a:t>eg</a:t>
            </a:r>
            <a:r>
              <a:rPr lang="en-AU" dirty="0" smtClean="0"/>
              <a:t>, PAT Reading) are designed to provide samples of evidence fro a learning domain.  </a:t>
            </a:r>
          </a:p>
          <a:p>
            <a:pPr>
              <a:spcAft>
                <a:spcPts val="600"/>
              </a:spcAft>
            </a:pPr>
            <a:r>
              <a:rPr lang="en-AU" dirty="0" smtClean="0"/>
              <a:t>For example, PAT Reading provides samples of evidence across the three reading comprehension skill categories, enabling an inference to be drawn about the level at which a student is working…</a:t>
            </a:r>
          </a:p>
        </p:txBody>
      </p:sp>
      <p:sp>
        <p:nvSpPr>
          <p:cNvPr id="4" name="Slide Number Placeholder 3"/>
          <p:cNvSpPr>
            <a:spLocks noGrp="1"/>
          </p:cNvSpPr>
          <p:nvPr>
            <p:ph type="sldNum" sz="quarter" idx="10"/>
          </p:nvPr>
        </p:nvSpPr>
        <p:spPr/>
        <p:txBody>
          <a:bodyPr/>
          <a:lstStyle/>
          <a:p>
            <a:fld id="{AAFE9110-ABE1-47D9-9AF9-3BC27D98C68F}" type="slidenum">
              <a:rPr lang="en-AU" smtClean="0"/>
              <a:pPr/>
              <a:t>10</a:t>
            </a:fld>
            <a:endParaRPr lang="en-AU"/>
          </a:p>
        </p:txBody>
      </p:sp>
    </p:spTree>
    <p:extLst>
      <p:ext uri="{BB962C8B-B14F-4D97-AF65-F5344CB8AC3E}">
        <p14:creationId xmlns:p14="http://schemas.microsoft.com/office/powerpoint/2010/main" val="300110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In our research we find that students at Level 4 in reading ability often have difficulty…</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11</a:t>
            </a:fld>
            <a:endParaRPr lang="en-AU"/>
          </a:p>
        </p:txBody>
      </p:sp>
    </p:spTree>
    <p:extLst>
      <p:ext uri="{BB962C8B-B14F-4D97-AF65-F5344CB8AC3E}">
        <p14:creationId xmlns:p14="http://schemas.microsoft.com/office/powerpoint/2010/main" val="63327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This is an example of a Level 4 reading task from the Progressive Achievement Tests.</a:t>
            </a:r>
          </a:p>
          <a:p>
            <a:pPr>
              <a:spcAft>
                <a:spcPts val="600"/>
              </a:spcAft>
            </a:pPr>
            <a:r>
              <a:rPr lang="en-AU" dirty="0" smtClean="0"/>
              <a:t>Using a tablet, students are asked to drag the word that matched the picture.</a:t>
            </a:r>
          </a:p>
          <a:p>
            <a:pPr>
              <a:spcAft>
                <a:spcPts val="600"/>
              </a:spcAft>
            </a:pPr>
            <a:r>
              <a:rPr lang="en-AU" dirty="0" smtClean="0"/>
              <a:t>Of the children this task has been given to, 63% …</a:t>
            </a:r>
          </a:p>
          <a:p>
            <a:pPr>
              <a:spcAft>
                <a:spcPts val="600"/>
              </a:spcAft>
            </a:pPr>
            <a:r>
              <a:rPr lang="en-AU" dirty="0" smtClean="0"/>
              <a:t>… suggesting that more than a third of children who attempted this task were unable to decode these words. </a:t>
            </a:r>
          </a:p>
          <a:p>
            <a:pPr>
              <a:spcAft>
                <a:spcPts val="600"/>
              </a:spcAft>
            </a:pPr>
            <a:endParaRPr lang="en-AU" dirty="0" smtClean="0"/>
          </a:p>
          <a:p>
            <a:pPr>
              <a:spcAft>
                <a:spcPts val="600"/>
              </a:spcAft>
            </a:pPr>
            <a:r>
              <a:rPr lang="en-AU" dirty="0">
                <a:solidFill>
                  <a:srgbClr val="FF0000"/>
                </a:solidFill>
              </a:rPr>
              <a:t>Students at this level are likely to benefit from systematic, targeted teaching </a:t>
            </a:r>
            <a:r>
              <a:rPr lang="en-AU" dirty="0" smtClean="0">
                <a:solidFill>
                  <a:srgbClr val="FF0000"/>
                </a:solidFill>
              </a:rPr>
              <a:t>that focuses on letter-sound relationships and putting letters together to make words…</a:t>
            </a:r>
            <a:endParaRPr lang="en-AU" dirty="0">
              <a:solidFill>
                <a:srgbClr val="FF0000"/>
              </a:solidFill>
            </a:endParaRPr>
          </a:p>
        </p:txBody>
      </p:sp>
      <p:sp>
        <p:nvSpPr>
          <p:cNvPr id="4" name="Slide Number Placeholder 3"/>
          <p:cNvSpPr>
            <a:spLocks noGrp="1"/>
          </p:cNvSpPr>
          <p:nvPr>
            <p:ph type="sldNum" sz="quarter" idx="10"/>
          </p:nvPr>
        </p:nvSpPr>
        <p:spPr/>
        <p:txBody>
          <a:bodyPr/>
          <a:lstStyle/>
          <a:p>
            <a:fld id="{AAFE9110-ABE1-47D9-9AF9-3BC27D98C68F}" type="slidenum">
              <a:rPr lang="en-AU" smtClean="0"/>
              <a:pPr/>
              <a:t>12</a:t>
            </a:fld>
            <a:endParaRPr lang="en-AU"/>
          </a:p>
        </p:txBody>
      </p:sp>
    </p:spTree>
    <p:extLst>
      <p:ext uri="{BB962C8B-B14F-4D97-AF65-F5344CB8AC3E}">
        <p14:creationId xmlns:p14="http://schemas.microsoft.com/office/powerpoint/2010/main" val="41386193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often have difficulty ….</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13</a:t>
            </a:fld>
            <a:endParaRPr lang="en-AU"/>
          </a:p>
        </p:txBody>
      </p:sp>
    </p:spTree>
    <p:extLst>
      <p:ext uri="{BB962C8B-B14F-4D97-AF65-F5344CB8AC3E}">
        <p14:creationId xmlns:p14="http://schemas.microsoft.com/office/powerpoint/2010/main" val="3056348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For example…</a:t>
            </a:r>
          </a:p>
          <a:p>
            <a:pPr>
              <a:spcAft>
                <a:spcPts val="600"/>
              </a:spcAft>
            </a:pPr>
            <a:endParaRPr lang="en-AU" dirty="0"/>
          </a:p>
          <a:p>
            <a:pPr>
              <a:spcAft>
                <a:spcPts val="600"/>
              </a:spcAft>
            </a:pPr>
            <a:r>
              <a:rPr lang="en-AU" dirty="0" smtClean="0"/>
              <a:t>40% of the students who attempted this question were unable to answer it correctly.</a:t>
            </a:r>
          </a:p>
          <a:p>
            <a:pPr>
              <a:spcAft>
                <a:spcPts val="600"/>
              </a:spcAft>
            </a:pPr>
            <a:endParaRPr lang="en-AU" dirty="0" smtClean="0"/>
          </a:p>
          <a:p>
            <a:pPr>
              <a:spcAft>
                <a:spcPts val="600"/>
              </a:spcAft>
            </a:pP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14</a:t>
            </a:fld>
            <a:endParaRPr lang="en-AU"/>
          </a:p>
        </p:txBody>
      </p:sp>
    </p:spTree>
    <p:extLst>
      <p:ext uri="{BB962C8B-B14F-4D97-AF65-F5344CB8AC3E}">
        <p14:creationId xmlns:p14="http://schemas.microsoft.com/office/powerpoint/2010/main" val="22042632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largely because it involves an inference, The reader needs to make a connection that is not stated explicitly between drawn objects and sharks – and earlier, to the word ‘chalk’.</a:t>
            </a:r>
          </a:p>
          <a:p>
            <a:endParaRPr lang="en-AU" dirty="0"/>
          </a:p>
          <a:p>
            <a:r>
              <a:rPr lang="en-AU" dirty="0" smtClean="0"/>
              <a:t>This is more difficult than if the connection had been stated directly. </a:t>
            </a:r>
          </a:p>
          <a:p>
            <a:endParaRPr lang="en-AU" dirty="0"/>
          </a:p>
          <a:p>
            <a:r>
              <a:rPr lang="en-AU" dirty="0">
                <a:solidFill>
                  <a:srgbClr val="FF0000"/>
                </a:solidFill>
              </a:rPr>
              <a:t>Students at this level are likely to benefit from systematic, targeted teaching </a:t>
            </a:r>
            <a:r>
              <a:rPr lang="en-AU" dirty="0" smtClean="0">
                <a:solidFill>
                  <a:srgbClr val="FF0000"/>
                </a:solidFill>
              </a:rPr>
              <a:t>about inferences.</a:t>
            </a:r>
            <a:endParaRPr lang="en-AU" dirty="0">
              <a:solidFill>
                <a:srgbClr val="FF0000"/>
              </a:solidFill>
            </a:endParaRPr>
          </a:p>
        </p:txBody>
      </p:sp>
      <p:sp>
        <p:nvSpPr>
          <p:cNvPr id="4" name="Slide Number Placeholder 3"/>
          <p:cNvSpPr>
            <a:spLocks noGrp="1"/>
          </p:cNvSpPr>
          <p:nvPr>
            <p:ph type="sldNum" sz="quarter" idx="10"/>
          </p:nvPr>
        </p:nvSpPr>
        <p:spPr/>
        <p:txBody>
          <a:bodyPr/>
          <a:lstStyle/>
          <a:p>
            <a:fld id="{AAFE9110-ABE1-47D9-9AF9-3BC27D98C68F}" type="slidenum">
              <a:rPr lang="en-AU" smtClean="0"/>
              <a:pPr/>
              <a:t>15</a:t>
            </a:fld>
            <a:endParaRPr lang="en-AU"/>
          </a:p>
        </p:txBody>
      </p:sp>
    </p:spTree>
    <p:extLst>
      <p:ext uri="{BB962C8B-B14F-4D97-AF65-F5344CB8AC3E}">
        <p14:creationId xmlns:p14="http://schemas.microsoft.com/office/powerpoint/2010/main" val="32591950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Often have difficulty…</a:t>
            </a:r>
          </a:p>
          <a:p>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16</a:t>
            </a:fld>
            <a:endParaRPr lang="en-AU"/>
          </a:p>
        </p:txBody>
      </p:sp>
    </p:spTree>
    <p:extLst>
      <p:ext uri="{BB962C8B-B14F-4D97-AF65-F5344CB8AC3E}">
        <p14:creationId xmlns:p14="http://schemas.microsoft.com/office/powerpoint/2010/main" val="7509814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This is an example of </a:t>
            </a:r>
            <a:r>
              <a:rPr lang="en-AU" dirty="0"/>
              <a:t>a reading task at Level 10 …</a:t>
            </a:r>
          </a:p>
          <a:p>
            <a:pPr>
              <a:spcAft>
                <a:spcPts val="600"/>
              </a:spcAft>
            </a:pPr>
            <a:r>
              <a:rPr lang="en-AU" dirty="0" smtClean="0"/>
              <a:t>Written language tends to draw on a larger vocabulary and more complex grammar than spoken language, often making it more difficult for students to negotiate.</a:t>
            </a:r>
          </a:p>
          <a:p>
            <a:pPr>
              <a:spcAft>
                <a:spcPts val="600"/>
              </a:spcAft>
            </a:pPr>
            <a:r>
              <a:rPr lang="en-AU" dirty="0" smtClean="0"/>
              <a:t>Almost 20% of students given this reading item were unable to answer it correctly.</a:t>
            </a:r>
          </a:p>
          <a:p>
            <a:pPr>
              <a:spcAft>
                <a:spcPts val="600"/>
              </a:spcAft>
            </a:pPr>
            <a:r>
              <a:rPr lang="en-AU" dirty="0" smtClean="0"/>
              <a:t>It requires students to connect Crux to Southern Cross through the pronoun ‘It’.</a:t>
            </a:r>
          </a:p>
          <a:p>
            <a:pPr>
              <a:spcAft>
                <a:spcPts val="600"/>
              </a:spcAft>
            </a:pPr>
            <a:r>
              <a:rPr lang="en-AU" dirty="0" smtClean="0"/>
              <a:t>It also requires students to interpret the phrase ‘more commonly known as’ – which is a less common expression in spoken language. </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17</a:t>
            </a:fld>
            <a:endParaRPr lang="en-AU"/>
          </a:p>
        </p:txBody>
      </p:sp>
    </p:spTree>
    <p:extLst>
      <p:ext uri="{BB962C8B-B14F-4D97-AF65-F5344CB8AC3E}">
        <p14:creationId xmlns:p14="http://schemas.microsoft.com/office/powerpoint/2010/main" val="8208248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If a child was at Level 6, his report might read something like this… </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18</a:t>
            </a:fld>
            <a:endParaRPr lang="en-AU"/>
          </a:p>
        </p:txBody>
      </p:sp>
    </p:spTree>
    <p:extLst>
      <p:ext uri="{BB962C8B-B14F-4D97-AF65-F5344CB8AC3E}">
        <p14:creationId xmlns:p14="http://schemas.microsoft.com/office/powerpoint/2010/main" val="614795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600"/>
              </a:spcAft>
            </a:pPr>
            <a:r>
              <a:rPr lang="en-AU" altLang="en-US" dirty="0" smtClean="0"/>
              <a:t>We find that the most advanced 10% of students in any given year of school are about 5 to 6 years ahead of the least advanced 10% of students in their </a:t>
            </a:r>
            <a:r>
              <a:rPr lang="en-AU" altLang="en-US" u="sng" dirty="0" smtClean="0"/>
              <a:t>reading development</a:t>
            </a:r>
            <a:r>
              <a:rPr lang="en-AU" altLang="en-US" dirty="0" smtClean="0"/>
              <a:t>. </a:t>
            </a:r>
          </a:p>
          <a:p>
            <a:pPr eaLnBrk="1" hangingPunct="1">
              <a:spcBef>
                <a:spcPct val="0"/>
              </a:spcBef>
              <a:spcAft>
                <a:spcPts val="600"/>
              </a:spcAft>
            </a:pPr>
            <a:r>
              <a:rPr lang="en-AU" altLang="en-US" dirty="0" smtClean="0"/>
              <a:t>As this graph (based on national NAPLAN results) shows, the most advanced readers in Year 3 are already reading at the levels of the average student in Years 7 .</a:t>
            </a:r>
          </a:p>
          <a:p>
            <a:pPr eaLnBrk="1" hangingPunct="1">
              <a:spcBef>
                <a:spcPct val="0"/>
              </a:spcBef>
              <a:spcAft>
                <a:spcPts val="600"/>
              </a:spcAft>
            </a:pPr>
            <a:r>
              <a:rPr lang="en-AU" altLang="en-US" dirty="0" smtClean="0"/>
              <a:t>Some of the least advanced readers in Year 9 are still reading at the level of the average Year 5 student.</a:t>
            </a:r>
          </a:p>
          <a:p>
            <a:pPr eaLnBrk="1" hangingPunct="1">
              <a:spcBef>
                <a:spcPct val="0"/>
              </a:spcBef>
              <a:spcAft>
                <a:spcPts val="600"/>
              </a:spcAft>
            </a:pPr>
            <a:endParaRPr lang="en-AU" altLang="en-US" dirty="0"/>
          </a:p>
          <a:p>
            <a:pPr eaLnBrk="1" hangingPunct="1">
              <a:spcBef>
                <a:spcPct val="0"/>
              </a:spcBef>
              <a:spcAft>
                <a:spcPts val="600"/>
              </a:spcAft>
            </a:pPr>
            <a:r>
              <a:rPr lang="en-AU" altLang="en-US" dirty="0" smtClean="0"/>
              <a:t>I’ve used </a:t>
            </a:r>
            <a:r>
              <a:rPr lang="en-AU" altLang="en-US" u="sng" dirty="0" smtClean="0"/>
              <a:t>reading</a:t>
            </a:r>
            <a:r>
              <a:rPr lang="en-AU" altLang="en-US" dirty="0" smtClean="0"/>
              <a:t> here, but the same conclusion is reached in mathematics, and in fact, in any area of learning for which we have good data to do this – the most advanced 10% of students in any year of school start (and end) the school year five to six years ahead of the least advanced 10% of students. </a:t>
            </a:r>
          </a:p>
          <a:p>
            <a:pPr eaLnBrk="1" hangingPunct="1">
              <a:spcBef>
                <a:spcPct val="0"/>
              </a:spcBef>
              <a:spcAft>
                <a:spcPts val="600"/>
              </a:spcAft>
            </a:pPr>
            <a:endParaRPr lang="en-AU" altLang="en-US" dirty="0"/>
          </a:p>
          <a:p>
            <a:pPr eaLnBrk="1" hangingPunct="1">
              <a:spcBef>
                <a:spcPct val="0"/>
              </a:spcBef>
              <a:spcAft>
                <a:spcPts val="600"/>
              </a:spcAft>
            </a:pPr>
            <a:r>
              <a:rPr lang="en-AU" altLang="en-US" dirty="0" smtClean="0"/>
              <a:t>I will use reading to illustrate everything I want to say today, but the principles are quite general, and I hope that you’ll be able to see how they apply to other areas of learning.</a:t>
            </a:r>
          </a:p>
          <a:p>
            <a:pPr eaLnBrk="1" hangingPunct="1">
              <a:spcBef>
                <a:spcPct val="0"/>
              </a:spcBef>
              <a:spcAft>
                <a:spcPts val="600"/>
              </a:spcAft>
            </a:pPr>
            <a:endParaRPr lang="en-AU" altLang="en-US" dirty="0" smtClean="0"/>
          </a:p>
          <a:p>
            <a:pPr eaLnBrk="1" hangingPunct="1">
              <a:spcBef>
                <a:spcPct val="0"/>
              </a:spcBef>
              <a:spcAft>
                <a:spcPts val="600"/>
              </a:spcAft>
            </a:pPr>
            <a:endParaRPr lang="en-AU" altLang="en-US" dirty="0" smtClean="0"/>
          </a:p>
          <a:p>
            <a:pPr eaLnBrk="1" hangingPunct="1">
              <a:spcBef>
                <a:spcPct val="0"/>
              </a:spcBef>
              <a:spcAft>
                <a:spcPts val="600"/>
              </a:spcAft>
            </a:pPr>
            <a:endParaRPr lang="en-AU" altLang="en-US" dirty="0" smtClean="0"/>
          </a:p>
          <a:p>
            <a:pPr eaLnBrk="1" hangingPunct="1">
              <a:spcBef>
                <a:spcPct val="0"/>
              </a:spcBef>
              <a:spcAft>
                <a:spcPts val="600"/>
              </a:spcAft>
            </a:pPr>
            <a:endParaRPr lang="en-AU" altLang="en-US" dirty="0"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44E4D376-EB47-4878-8B17-DCAF66DB0C5F}" type="slidenum">
              <a:rPr lang="en-AU" altLang="en-US" sz="1200" smtClean="0"/>
              <a:pPr/>
              <a:t>2</a:t>
            </a:fld>
            <a:endParaRPr lang="en-AU" altLang="en-US" sz="1200" smtClean="0"/>
          </a:p>
        </p:txBody>
      </p:sp>
    </p:spTree>
    <p:extLst>
      <p:ext uri="{BB962C8B-B14F-4D97-AF65-F5344CB8AC3E}">
        <p14:creationId xmlns:p14="http://schemas.microsoft.com/office/powerpoint/2010/main" val="21703757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We’ve attached shorthand labels to the 14 levels, which by themselves, don’t convey very much, but they provide a sense of increasing reading ability.</a:t>
            </a:r>
          </a:p>
          <a:p>
            <a:pPr>
              <a:spcAft>
                <a:spcPts val="600"/>
              </a:spcAft>
            </a:pPr>
            <a:r>
              <a:rPr lang="en-AU" dirty="0" smtClean="0"/>
              <a:t>And, not surprisingly, you can see links to the previous slide.</a:t>
            </a:r>
          </a:p>
          <a:p>
            <a:pPr>
              <a:spcAft>
                <a:spcPts val="600"/>
              </a:spcAft>
            </a:pPr>
            <a:r>
              <a:rPr lang="en-AU" dirty="0" smtClean="0"/>
              <a:t>Reading ability begins with pre-reading activities, </a:t>
            </a:r>
            <a:br>
              <a:rPr lang="en-AU" dirty="0" smtClean="0"/>
            </a:br>
            <a:r>
              <a:rPr lang="en-AU" dirty="0" smtClean="0"/>
              <a:t>then recognising and reading aloud letters, </a:t>
            </a:r>
            <a:br>
              <a:rPr lang="en-AU" dirty="0" smtClean="0"/>
            </a:br>
            <a:r>
              <a:rPr lang="en-AU" dirty="0" smtClean="0"/>
              <a:t>being able to recognise phonetically regular words, </a:t>
            </a:r>
            <a:br>
              <a:rPr lang="en-AU" dirty="0" smtClean="0"/>
            </a:br>
            <a:r>
              <a:rPr lang="en-AU" dirty="0" smtClean="0"/>
              <a:t>finding explicitly stated information,</a:t>
            </a:r>
          </a:p>
          <a:p>
            <a:pPr>
              <a:spcAft>
                <a:spcPts val="600"/>
              </a:spcAft>
            </a:pPr>
            <a:r>
              <a:rPr lang="en-AU" dirty="0" smtClean="0"/>
              <a:t>Moving on to understanding and interpreting complex texts.</a:t>
            </a:r>
          </a:p>
          <a:p>
            <a:pPr>
              <a:spcAft>
                <a:spcPts val="600"/>
              </a:spcAft>
            </a:pPr>
            <a:endParaRPr lang="en-AU" dirty="0"/>
          </a:p>
          <a:p>
            <a:pPr>
              <a:spcAft>
                <a:spcPts val="600"/>
              </a:spcAft>
            </a:pPr>
            <a:r>
              <a:rPr lang="en-AU" dirty="0" smtClean="0"/>
              <a:t>This is just shorthand, for example...</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3</a:t>
            </a:fld>
            <a:endParaRPr lang="en-AU"/>
          </a:p>
        </p:txBody>
      </p:sp>
    </p:spTree>
    <p:extLst>
      <p:ext uri="{BB962C8B-B14F-4D97-AF65-F5344CB8AC3E}">
        <p14:creationId xmlns:p14="http://schemas.microsoft.com/office/powerpoint/2010/main" val="3259207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a:t>
            </a:r>
            <a:r>
              <a:rPr lang="en-AU" dirty="0" smtClean="0"/>
              <a:t>hat </a:t>
            </a:r>
            <a:r>
              <a:rPr lang="en-AU" dirty="0"/>
              <a:t>is a </a:t>
            </a:r>
            <a:r>
              <a:rPr lang="en-AU" dirty="0" smtClean="0"/>
              <a:t>‘simple’ interpretation?  What is ‘simple text’.</a:t>
            </a:r>
          </a:p>
          <a:p>
            <a:endParaRPr lang="en-AU" dirty="0"/>
          </a:p>
          <a:p>
            <a:r>
              <a:rPr lang="en-AU" dirty="0" smtClean="0"/>
              <a:t>We have described level 8 in more detail.  </a:t>
            </a:r>
          </a:p>
          <a:p>
            <a:endParaRPr lang="en-AU" dirty="0"/>
          </a:p>
          <a:p>
            <a:r>
              <a:rPr lang="en-AU" dirty="0" smtClean="0"/>
              <a:t>Here is some of this greater detail…</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4</a:t>
            </a:fld>
            <a:endParaRPr lang="en-AU"/>
          </a:p>
        </p:txBody>
      </p:sp>
    </p:spTree>
    <p:extLst>
      <p:ext uri="{BB962C8B-B14F-4D97-AF65-F5344CB8AC3E}">
        <p14:creationId xmlns:p14="http://schemas.microsoft.com/office/powerpoint/2010/main" val="1734889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Notice here that there are different kinds of skills being described:</a:t>
            </a:r>
          </a:p>
          <a:p>
            <a:pPr>
              <a:spcAft>
                <a:spcPts val="600"/>
              </a:spcAft>
            </a:pPr>
            <a:r>
              <a:rPr lang="en-AU" dirty="0" smtClean="0"/>
              <a:t>Matching words</a:t>
            </a:r>
          </a:p>
          <a:p>
            <a:pPr>
              <a:spcAft>
                <a:spcPts val="600"/>
              </a:spcAft>
            </a:pPr>
            <a:r>
              <a:rPr lang="en-AU" dirty="0" smtClean="0"/>
              <a:t>Linking information across sentences</a:t>
            </a:r>
          </a:p>
          <a:p>
            <a:pPr>
              <a:spcAft>
                <a:spcPts val="600"/>
              </a:spcAft>
            </a:pPr>
            <a:r>
              <a:rPr lang="en-AU" dirty="0" smtClean="0"/>
              <a:t>Making simple inferences</a:t>
            </a:r>
          </a:p>
          <a:p>
            <a:pPr>
              <a:spcAft>
                <a:spcPts val="600"/>
              </a:spcAft>
            </a:pPr>
            <a:r>
              <a:rPr lang="en-AU" dirty="0" smtClean="0"/>
              <a:t>Making predictions and interpretations</a:t>
            </a:r>
          </a:p>
          <a:p>
            <a:pPr>
              <a:spcAft>
                <a:spcPts val="600"/>
              </a:spcAft>
            </a:pPr>
            <a:r>
              <a:rPr lang="en-AU" dirty="0" smtClean="0"/>
              <a:t>Explain the purpose of text</a:t>
            </a:r>
          </a:p>
          <a:p>
            <a:pPr>
              <a:spcAft>
                <a:spcPts val="600"/>
              </a:spcAft>
            </a:pPr>
            <a:endParaRPr lang="en-AU" dirty="0"/>
          </a:p>
          <a:p>
            <a:pPr>
              <a:spcAft>
                <a:spcPts val="600"/>
              </a:spcAft>
            </a:pPr>
            <a:r>
              <a:rPr lang="en-AU" dirty="0" smtClean="0"/>
              <a:t>In mapping reading development, we have identified and described a few broad categories of skill types…  </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5</a:t>
            </a:fld>
            <a:endParaRPr lang="en-AU"/>
          </a:p>
        </p:txBody>
      </p:sp>
    </p:spTree>
    <p:extLst>
      <p:ext uri="{BB962C8B-B14F-4D97-AF65-F5344CB8AC3E}">
        <p14:creationId xmlns:p14="http://schemas.microsoft.com/office/powerpoint/2010/main" val="2548823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When we describe level 8, we do that by describing different kinds of skills at level 8:</a:t>
            </a:r>
          </a:p>
          <a:p>
            <a:endParaRPr lang="en-AU" dirty="0"/>
          </a:p>
          <a:p>
            <a:r>
              <a:rPr lang="en-AU" dirty="0" smtClean="0"/>
              <a:t>Reading aloud skills</a:t>
            </a:r>
          </a:p>
          <a:p>
            <a:r>
              <a:rPr lang="en-AU" dirty="0" smtClean="0"/>
              <a:t>Retrieving information skills</a:t>
            </a:r>
          </a:p>
          <a:p>
            <a:r>
              <a:rPr lang="en-AU" dirty="0" smtClean="0"/>
              <a:t>Interpreting information skills and</a:t>
            </a:r>
          </a:p>
          <a:p>
            <a:r>
              <a:rPr lang="en-AU" dirty="0" smtClean="0"/>
              <a:t>Reflecting on text skills</a:t>
            </a:r>
          </a:p>
          <a:p>
            <a:endParaRPr lang="en-AU" dirty="0"/>
          </a:p>
          <a:p>
            <a:r>
              <a:rPr lang="en-AU" dirty="0" smtClean="0"/>
              <a:t>These are inter-related – we do this just to make the point that the development of reading ability involves the development of different kinds of skills.</a:t>
            </a:r>
          </a:p>
          <a:p>
            <a:endParaRPr lang="en-AU" dirty="0"/>
          </a:p>
          <a:p>
            <a:r>
              <a:rPr lang="en-AU" dirty="0" smtClean="0"/>
              <a:t>Notice that we haven’t attempted to describe reading aloud skills above level 8. From that point on, further improvements in reading proficiency are mainly improvements in reading comprehension (retrieving </a:t>
            </a:r>
            <a:r>
              <a:rPr lang="en-AU" dirty="0" err="1" smtClean="0"/>
              <a:t>etc</a:t>
            </a:r>
            <a:r>
              <a:rPr lang="en-AU" dirty="0" smtClean="0"/>
              <a:t>)</a:t>
            </a:r>
          </a:p>
          <a:p>
            <a:endParaRPr lang="en-AU" dirty="0"/>
          </a:p>
          <a:p>
            <a:r>
              <a:rPr lang="en-AU" dirty="0" smtClean="0"/>
              <a:t>So, in our mapping, we describe these different types of skills.  For example…  </a:t>
            </a:r>
          </a:p>
          <a:p>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6</a:t>
            </a:fld>
            <a:endParaRPr lang="en-AU"/>
          </a:p>
        </p:txBody>
      </p:sp>
    </p:spTree>
    <p:extLst>
      <p:ext uri="{BB962C8B-B14F-4D97-AF65-F5344CB8AC3E}">
        <p14:creationId xmlns:p14="http://schemas.microsoft.com/office/powerpoint/2010/main" val="2475757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Skills in interpreting information include …</a:t>
            </a:r>
          </a:p>
          <a:p>
            <a:pPr>
              <a:spcAft>
                <a:spcPts val="600"/>
              </a:spcAft>
            </a:pPr>
            <a:r>
              <a:rPr lang="en-AU" dirty="0" smtClean="0"/>
              <a:t>But even this is open to interpretation, so to be clearer, we provide </a:t>
            </a:r>
            <a:r>
              <a:rPr lang="en-AU" u="sng" dirty="0" smtClean="0"/>
              <a:t>examples</a:t>
            </a:r>
            <a:r>
              <a:rPr lang="en-AU" dirty="0" smtClean="0"/>
              <a:t>…</a:t>
            </a:r>
            <a:endParaRPr lang="en-AU" dirty="0"/>
          </a:p>
          <a:p>
            <a:pPr>
              <a:spcAft>
                <a:spcPts val="600"/>
              </a:spcAft>
            </a:pP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7</a:t>
            </a:fld>
            <a:endParaRPr lang="en-AU"/>
          </a:p>
        </p:txBody>
      </p:sp>
    </p:spTree>
    <p:extLst>
      <p:ext uri="{BB962C8B-B14F-4D97-AF65-F5344CB8AC3E}">
        <p14:creationId xmlns:p14="http://schemas.microsoft.com/office/powerpoint/2010/main" val="3025624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AU" dirty="0" smtClean="0"/>
              <a:t>Here is an example.</a:t>
            </a:r>
          </a:p>
          <a:p>
            <a:pPr>
              <a:spcAft>
                <a:spcPts val="600"/>
              </a:spcAft>
            </a:pPr>
            <a:r>
              <a:rPr lang="en-AU" dirty="0" smtClean="0"/>
              <a:t>Obviously students have to understand the concept of ‘leftovers’.</a:t>
            </a:r>
          </a:p>
          <a:p>
            <a:pPr>
              <a:spcAft>
                <a:spcPts val="600"/>
              </a:spcAft>
            </a:pPr>
            <a:r>
              <a:rPr lang="en-AU" dirty="0" smtClean="0"/>
              <a:t>There is a little interpretation required here. Students also have to link ideas across the three sentences.</a:t>
            </a:r>
          </a:p>
          <a:p>
            <a:pPr>
              <a:spcAft>
                <a:spcPts val="600"/>
              </a:spcAft>
            </a:pPr>
            <a:r>
              <a:rPr lang="en-AU" dirty="0" smtClean="0"/>
              <a:t>So this is an example of what many students are level 8 are still learning to do.</a:t>
            </a:r>
          </a:p>
          <a:p>
            <a:pPr>
              <a:spcAft>
                <a:spcPts val="600"/>
              </a:spcAft>
            </a:pP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8</a:t>
            </a:fld>
            <a:endParaRPr lang="en-AU"/>
          </a:p>
        </p:txBody>
      </p:sp>
    </p:spTree>
    <p:extLst>
      <p:ext uri="{BB962C8B-B14F-4D97-AF65-F5344CB8AC3E}">
        <p14:creationId xmlns:p14="http://schemas.microsoft.com/office/powerpoint/2010/main" val="31621106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In our mapping of reading acquisition, we pay attention to growth (vertically), but also to different kinds of skills that are developing as students become more proficient readers (horizontally).</a:t>
            </a:r>
          </a:p>
          <a:p>
            <a:endParaRPr lang="en-AU" dirty="0"/>
          </a:p>
          <a:p>
            <a:r>
              <a:rPr lang="en-AU" dirty="0" smtClean="0"/>
              <a:t>In mathematics, this horizontal structure reflects increasing knowledge, understandings and skills in:</a:t>
            </a:r>
          </a:p>
          <a:p>
            <a:pPr marL="171450" indent="-171450">
              <a:buFont typeface="Arial" panose="020B0604020202020204" pitchFamily="34" charset="0"/>
              <a:buChar char="•"/>
            </a:pPr>
            <a:r>
              <a:rPr lang="en-US" dirty="0"/>
              <a:t>Number and Algebra</a:t>
            </a:r>
          </a:p>
          <a:p>
            <a:pPr marL="171450" indent="-171450">
              <a:buFont typeface="Arial" panose="020B0604020202020204" pitchFamily="34" charset="0"/>
              <a:buChar char="•"/>
            </a:pPr>
            <a:r>
              <a:rPr lang="en-US" dirty="0"/>
              <a:t>Measurement and Geometry</a:t>
            </a:r>
          </a:p>
          <a:p>
            <a:pPr marL="171450" indent="-171450">
              <a:buFont typeface="Arial" panose="020B0604020202020204" pitchFamily="34" charset="0"/>
              <a:buChar char="•"/>
            </a:pPr>
            <a:r>
              <a:rPr lang="en-US" dirty="0"/>
              <a:t>Data and Probability</a:t>
            </a:r>
          </a:p>
          <a:p>
            <a:endParaRPr lang="en-AU" dirty="0" smtClean="0"/>
          </a:p>
          <a:p>
            <a:r>
              <a:rPr lang="en-AU" dirty="0" smtClean="0"/>
              <a:t>Once we have a map of this kind, the role of assessment is to…</a:t>
            </a:r>
            <a:endParaRPr lang="en-AU" dirty="0"/>
          </a:p>
        </p:txBody>
      </p:sp>
      <p:sp>
        <p:nvSpPr>
          <p:cNvPr id="4" name="Slide Number Placeholder 3"/>
          <p:cNvSpPr>
            <a:spLocks noGrp="1"/>
          </p:cNvSpPr>
          <p:nvPr>
            <p:ph type="sldNum" sz="quarter" idx="10"/>
          </p:nvPr>
        </p:nvSpPr>
        <p:spPr/>
        <p:txBody>
          <a:bodyPr/>
          <a:lstStyle/>
          <a:p>
            <a:fld id="{AAFE9110-ABE1-47D9-9AF9-3BC27D98C68F}" type="slidenum">
              <a:rPr lang="en-AU" smtClean="0"/>
              <a:pPr/>
              <a:t>9</a:t>
            </a:fld>
            <a:endParaRPr lang="en-AU"/>
          </a:p>
        </p:txBody>
      </p:sp>
    </p:spTree>
    <p:extLst>
      <p:ext uri="{BB962C8B-B14F-4D97-AF65-F5344CB8AC3E}">
        <p14:creationId xmlns:p14="http://schemas.microsoft.com/office/powerpoint/2010/main" val="21137857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elegant-blue-backgrounds-powerpoint x.jpg"/>
          <p:cNvPicPr>
            <a:picLocks noChangeAspect="1"/>
          </p:cNvPicPr>
          <p:nvPr userDrawn="1"/>
        </p:nvPicPr>
        <p:blipFill>
          <a:blip r:embed="rId2" cstate="print"/>
          <a:stretch>
            <a:fillRect/>
          </a:stretch>
        </p:blipFill>
        <p:spPr>
          <a:xfrm>
            <a:off x="0" y="0"/>
            <a:ext cx="9144000" cy="6858000"/>
          </a:xfrm>
          <a:prstGeom prst="rect">
            <a:avLst/>
          </a:prstGeom>
        </p:spPr>
      </p:pic>
      <p:pic>
        <p:nvPicPr>
          <p:cNvPr id="4" name="Picture 1045"/>
          <p:cNvPicPr>
            <a:picLocks noChangeAspect="1" noChangeArrowheads="1"/>
          </p:cNvPicPr>
          <p:nvPr userDrawn="1"/>
        </p:nvPicPr>
        <p:blipFill>
          <a:blip r:embed="rId3" cstate="print"/>
          <a:srcRect/>
          <a:stretch>
            <a:fillRect/>
          </a:stretch>
        </p:blipFill>
        <p:spPr bwMode="auto">
          <a:xfrm>
            <a:off x="457200" y="457200"/>
            <a:ext cx="1547813" cy="520700"/>
          </a:xfrm>
          <a:prstGeom prst="rect">
            <a:avLst/>
          </a:prstGeom>
          <a:noFill/>
          <a:ln w="9525">
            <a:noFill/>
            <a:miter lim="800000"/>
            <a:headEnd/>
            <a:tailEnd/>
          </a:ln>
        </p:spPr>
      </p:pic>
      <p:pic>
        <p:nvPicPr>
          <p:cNvPr id="5" name="Picture 1046"/>
          <p:cNvPicPr>
            <a:picLocks noChangeAspect="1" noChangeArrowheads="1"/>
          </p:cNvPicPr>
          <p:nvPr userDrawn="1"/>
        </p:nvPicPr>
        <p:blipFill>
          <a:blip r:embed="rId4" cstate="print"/>
          <a:srcRect/>
          <a:stretch>
            <a:fillRect/>
          </a:stretch>
        </p:blipFill>
        <p:spPr bwMode="auto">
          <a:xfrm>
            <a:off x="8164513" y="0"/>
            <a:ext cx="979487" cy="979488"/>
          </a:xfrm>
          <a:prstGeom prst="rect">
            <a:avLst/>
          </a:prstGeom>
          <a:noFill/>
          <a:ln w="9525">
            <a:noFill/>
            <a:miter lim="800000"/>
            <a:headEnd/>
            <a:tailEnd/>
          </a:ln>
        </p:spPr>
      </p:pic>
      <p:sp>
        <p:nvSpPr>
          <p:cNvPr id="4098" name="Rectangle 1026"/>
          <p:cNvSpPr>
            <a:spLocks noGrp="1" noChangeArrowheads="1"/>
          </p:cNvSpPr>
          <p:nvPr>
            <p:ph type="ctrTitle"/>
          </p:nvPr>
        </p:nvSpPr>
        <p:spPr>
          <a:xfrm>
            <a:off x="685800" y="2438400"/>
            <a:ext cx="7772400" cy="1143000"/>
          </a:xfrm>
          <a:prstGeom prst="rect">
            <a:avLst/>
          </a:prstGeom>
        </p:spPr>
        <p:txBody>
          <a:bodyPr anchor="ctr"/>
          <a:lstStyle>
            <a:lvl1pPr>
              <a:defRPr/>
            </a:lvl1pPr>
          </a:lstStyle>
          <a:p>
            <a:r>
              <a:rPr lang="en-AU"/>
              <a:t>Click to edit Master title style</a:t>
            </a:r>
          </a:p>
        </p:txBody>
      </p:sp>
      <p:sp>
        <p:nvSpPr>
          <p:cNvPr id="4099" name="Rectangle 1027"/>
          <p:cNvSpPr>
            <a:spLocks noGrp="1" noChangeArrowheads="1"/>
          </p:cNvSpPr>
          <p:nvPr>
            <p:ph type="subTitle" idx="1"/>
          </p:nvPr>
        </p:nvSpPr>
        <p:spPr>
          <a:xfrm>
            <a:off x="1371600" y="4038600"/>
            <a:ext cx="6400800" cy="1752600"/>
          </a:xfrm>
          <a:prstGeom prst="rect">
            <a:avLst/>
          </a:prstGeom>
        </p:spPr>
        <p:txBody>
          <a:bodyPr/>
          <a:lstStyle>
            <a:lvl1pPr marL="0" indent="0" algn="ctr">
              <a:buFontTx/>
              <a:buNone/>
              <a:defRPr/>
            </a:lvl1pPr>
          </a:lstStyle>
          <a:p>
            <a:r>
              <a:rPr lang="en-AU"/>
              <a:t>Click to edit Master subtitle style</a:t>
            </a:r>
          </a:p>
        </p:txBody>
      </p:sp>
      <p:sp>
        <p:nvSpPr>
          <p:cNvPr id="8" name="TextBox 7"/>
          <p:cNvSpPr txBox="1"/>
          <p:nvPr userDrawn="1"/>
        </p:nvSpPr>
        <p:spPr>
          <a:xfrm>
            <a:off x="2237664" y="6269250"/>
            <a:ext cx="4751045" cy="400110"/>
          </a:xfrm>
          <a:prstGeom prst="rect">
            <a:avLst/>
          </a:prstGeom>
          <a:noFill/>
        </p:spPr>
        <p:txBody>
          <a:bodyPr wrap="none" rtlCol="0">
            <a:spAutoFit/>
          </a:bodyPr>
          <a:lstStyle/>
          <a:p>
            <a:pPr algn="ctr"/>
            <a:r>
              <a:rPr lang="en-AU" sz="2000" dirty="0" smtClean="0">
                <a:solidFill>
                  <a:srgbClr val="FFFFFF"/>
                </a:solidFill>
                <a:latin typeface="Calibri" pitchFamily="34" charset="0"/>
              </a:rPr>
              <a:t>Australian Council </a:t>
            </a:r>
            <a:r>
              <a:rPr lang="en-AU" sz="2000" i="1" dirty="0" smtClean="0">
                <a:solidFill>
                  <a:srgbClr val="FFFFFF"/>
                </a:solidFill>
                <a:latin typeface="Calibri" pitchFamily="34" charset="0"/>
              </a:rPr>
              <a:t>for</a:t>
            </a:r>
            <a:r>
              <a:rPr lang="en-AU" sz="2000" dirty="0" smtClean="0">
                <a:solidFill>
                  <a:srgbClr val="FFFFFF"/>
                </a:solidFill>
                <a:latin typeface="Calibri" pitchFamily="34" charset="0"/>
              </a:rPr>
              <a:t> Educational Research</a:t>
            </a:r>
            <a:endParaRPr lang="en-AU" sz="2000" dirty="0">
              <a:solidFill>
                <a:srgbClr val="FFFFFF"/>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1143000"/>
          </a:xfrm>
          <a:prstGeom prst="rect">
            <a:avLst/>
          </a:prstGeom>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a:xfrm>
            <a:off x="685800" y="2209800"/>
            <a:ext cx="7772400" cy="44196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0"/>
            <a:ext cx="1943100" cy="5867400"/>
          </a:xfrm>
          <a:prstGeom prst="rect">
            <a:avLst/>
          </a:prstGeo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85800" y="762000"/>
            <a:ext cx="5676900" cy="58674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1143000"/>
          </a:xfrm>
          <a:prstGeom prst="rect">
            <a:avLst/>
          </a:prstGeom>
        </p:spPr>
        <p:txBody>
          <a:bodyPr/>
          <a:lstStyle/>
          <a:p>
            <a:r>
              <a:rPr lang="en-US" smtClean="0"/>
              <a:t>Click to edit Master title style</a:t>
            </a:r>
            <a:endParaRPr lang="en-AU"/>
          </a:p>
        </p:txBody>
      </p:sp>
      <p:sp>
        <p:nvSpPr>
          <p:cNvPr id="3" name="Content Placeholder 2"/>
          <p:cNvSpPr>
            <a:spLocks noGrp="1"/>
          </p:cNvSpPr>
          <p:nvPr>
            <p:ph idx="1"/>
          </p:nvPr>
        </p:nvSpPr>
        <p:spPr>
          <a:xfrm>
            <a:off x="685800" y="2209800"/>
            <a:ext cx="7772400" cy="44196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1143000"/>
          </a:xfrm>
          <a:prstGeom prst="rect">
            <a:avLst/>
          </a:prstGeom>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2209800"/>
            <a:ext cx="3810000" cy="44196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2209800"/>
            <a:ext cx="3810000" cy="44196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1143000"/>
          </a:xfrm>
          <a:prstGeom prst="rect">
            <a:avLst/>
          </a:prstGeom>
        </p:spPr>
        <p:txBody>
          <a:bodyPr/>
          <a:lstStyle/>
          <a:p>
            <a:r>
              <a:rPr lang="en-US" smtClean="0"/>
              <a:t>Click to edit Master title style</a:t>
            </a:r>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pic>
        <p:nvPicPr>
          <p:cNvPr id="5" name="Picture 4" descr="elegant-blue-backgrounds-powerpoint x.jpg"/>
          <p:cNvPicPr>
            <a:picLocks noChangeAspect="1"/>
          </p:cNvPicPr>
          <p:nvPr/>
        </p:nvPicPr>
        <p:blipFill>
          <a:blip r:embed="rId13" cstate="print"/>
          <a:stretch>
            <a:fillRect/>
          </a:stretch>
        </p:blipFill>
        <p:spPr>
          <a:xfrm>
            <a:off x="0" y="0"/>
            <a:ext cx="9144000" cy="6858000"/>
          </a:xfrm>
          <a:prstGeom prst="rect">
            <a:avLst/>
          </a:prstGeom>
        </p:spPr>
      </p:pic>
      <p:pic>
        <p:nvPicPr>
          <p:cNvPr id="1028" name="Picture 20"/>
          <p:cNvPicPr>
            <a:picLocks noChangeAspect="1" noChangeArrowheads="1"/>
          </p:cNvPicPr>
          <p:nvPr/>
        </p:nvPicPr>
        <p:blipFill>
          <a:blip r:embed="rId14" cstate="print"/>
          <a:srcRect/>
          <a:stretch>
            <a:fillRect/>
          </a:stretch>
        </p:blipFill>
        <p:spPr bwMode="auto">
          <a:xfrm>
            <a:off x="8164513" y="0"/>
            <a:ext cx="979487" cy="9794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ctr" rtl="0" eaLnBrk="0" fontAlgn="base" hangingPunct="0">
        <a:spcBef>
          <a:spcPct val="0"/>
        </a:spcBef>
        <a:spcAft>
          <a:spcPct val="0"/>
        </a:spcAft>
        <a:defRPr sz="4000" b="1">
          <a:solidFill>
            <a:srgbClr val="FFFFFF"/>
          </a:solidFill>
          <a:latin typeface="+mj-lt"/>
          <a:ea typeface="+mj-ea"/>
          <a:cs typeface="+mj-cs"/>
        </a:defRPr>
      </a:lvl1pPr>
      <a:lvl2pPr algn="ctr" rtl="0" eaLnBrk="0" fontAlgn="base" hangingPunct="0">
        <a:spcBef>
          <a:spcPct val="0"/>
        </a:spcBef>
        <a:spcAft>
          <a:spcPct val="0"/>
        </a:spcAft>
        <a:defRPr sz="4000" b="1">
          <a:solidFill>
            <a:srgbClr val="FFFFFF"/>
          </a:solidFill>
          <a:latin typeface="Arial" charset="0"/>
        </a:defRPr>
      </a:lvl2pPr>
      <a:lvl3pPr algn="ctr" rtl="0" eaLnBrk="0" fontAlgn="base" hangingPunct="0">
        <a:spcBef>
          <a:spcPct val="0"/>
        </a:spcBef>
        <a:spcAft>
          <a:spcPct val="0"/>
        </a:spcAft>
        <a:defRPr sz="4000" b="1">
          <a:solidFill>
            <a:srgbClr val="FFFFFF"/>
          </a:solidFill>
          <a:latin typeface="Arial" charset="0"/>
        </a:defRPr>
      </a:lvl3pPr>
      <a:lvl4pPr algn="ctr" rtl="0" eaLnBrk="0" fontAlgn="base" hangingPunct="0">
        <a:spcBef>
          <a:spcPct val="0"/>
        </a:spcBef>
        <a:spcAft>
          <a:spcPct val="0"/>
        </a:spcAft>
        <a:defRPr sz="4000" b="1">
          <a:solidFill>
            <a:srgbClr val="FFFFFF"/>
          </a:solidFill>
          <a:latin typeface="Arial" charset="0"/>
        </a:defRPr>
      </a:lvl4pPr>
      <a:lvl5pPr algn="ctr" rtl="0" eaLnBrk="0" fontAlgn="base" hangingPunct="0">
        <a:spcBef>
          <a:spcPct val="0"/>
        </a:spcBef>
        <a:spcAft>
          <a:spcPct val="0"/>
        </a:spcAft>
        <a:defRPr sz="4000" b="1">
          <a:solidFill>
            <a:srgbClr val="FFFFFF"/>
          </a:solidFill>
          <a:latin typeface="Arial" charset="0"/>
        </a:defRPr>
      </a:lvl5pPr>
      <a:lvl6pPr marL="457200" algn="ctr" rtl="0" fontAlgn="base">
        <a:spcBef>
          <a:spcPct val="0"/>
        </a:spcBef>
        <a:spcAft>
          <a:spcPct val="0"/>
        </a:spcAft>
        <a:defRPr sz="4000" b="1">
          <a:solidFill>
            <a:srgbClr val="FFFFFF"/>
          </a:solidFill>
          <a:latin typeface="Arial" charset="0"/>
        </a:defRPr>
      </a:lvl6pPr>
      <a:lvl7pPr marL="914400" algn="ctr" rtl="0" fontAlgn="base">
        <a:spcBef>
          <a:spcPct val="0"/>
        </a:spcBef>
        <a:spcAft>
          <a:spcPct val="0"/>
        </a:spcAft>
        <a:defRPr sz="4000" b="1">
          <a:solidFill>
            <a:srgbClr val="FFFFFF"/>
          </a:solidFill>
          <a:latin typeface="Arial" charset="0"/>
        </a:defRPr>
      </a:lvl7pPr>
      <a:lvl8pPr marL="1371600" algn="ctr" rtl="0" fontAlgn="base">
        <a:spcBef>
          <a:spcPct val="0"/>
        </a:spcBef>
        <a:spcAft>
          <a:spcPct val="0"/>
        </a:spcAft>
        <a:defRPr sz="4000" b="1">
          <a:solidFill>
            <a:srgbClr val="FFFFFF"/>
          </a:solidFill>
          <a:latin typeface="Arial" charset="0"/>
        </a:defRPr>
      </a:lvl8pPr>
      <a:lvl9pPr marL="1828800" algn="ctr" rtl="0" fontAlgn="base">
        <a:spcBef>
          <a:spcPct val="0"/>
        </a:spcBef>
        <a:spcAft>
          <a:spcPct val="0"/>
        </a:spcAft>
        <a:defRPr sz="4000" b="1">
          <a:solidFill>
            <a:srgbClr val="FFFFFF"/>
          </a:solidFill>
          <a:latin typeface="Arial" charset="0"/>
        </a:defRPr>
      </a:lvl9pPr>
    </p:titleStyle>
    <p:bodyStyle>
      <a:lvl1pPr marL="342900" indent="-342900" algn="l" rtl="0" eaLnBrk="0" fontAlgn="base" hangingPunct="0">
        <a:spcBef>
          <a:spcPct val="20000"/>
        </a:spcBef>
        <a:spcAft>
          <a:spcPct val="0"/>
        </a:spcAft>
        <a:buChar char="•"/>
        <a:defRPr sz="320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rgbClr val="FFFFFF"/>
          </a:solidFill>
          <a:latin typeface="+mn-lt"/>
        </a:defRPr>
      </a:lvl2pPr>
      <a:lvl3pPr marL="1143000" indent="-228600" algn="l" rtl="0" eaLnBrk="0" fontAlgn="base" hangingPunct="0">
        <a:spcBef>
          <a:spcPct val="20000"/>
        </a:spcBef>
        <a:spcAft>
          <a:spcPct val="0"/>
        </a:spcAft>
        <a:buChar char="•"/>
        <a:defRPr sz="2400">
          <a:solidFill>
            <a:srgbClr val="FFFFFF"/>
          </a:solidFill>
          <a:latin typeface="+mn-lt"/>
        </a:defRPr>
      </a:lvl3pPr>
      <a:lvl4pPr marL="1600200" indent="-228600" algn="l" rtl="0" eaLnBrk="0" fontAlgn="base" hangingPunct="0">
        <a:spcBef>
          <a:spcPct val="20000"/>
        </a:spcBef>
        <a:spcAft>
          <a:spcPct val="0"/>
        </a:spcAft>
        <a:buChar char="–"/>
        <a:defRPr sz="2000">
          <a:solidFill>
            <a:srgbClr val="FFFFFF"/>
          </a:solidFill>
          <a:latin typeface="+mn-lt"/>
        </a:defRPr>
      </a:lvl4pPr>
      <a:lvl5pPr marL="2057400" indent="-228600" algn="l" rtl="0" eaLnBrk="0" fontAlgn="base" hangingPunct="0">
        <a:spcBef>
          <a:spcPct val="20000"/>
        </a:spcBef>
        <a:spcAft>
          <a:spcPct val="0"/>
        </a:spcAft>
        <a:buFont typeface="Times" pitchFamily="18" charset="0"/>
        <a:buChar char="•"/>
        <a:defRPr sz="2000">
          <a:solidFill>
            <a:srgbClr val="FFFFFF"/>
          </a:solidFill>
          <a:latin typeface="+mn-lt"/>
        </a:defRPr>
      </a:lvl5pPr>
      <a:lvl6pPr marL="2514600" indent="-228600" algn="l" rtl="0" fontAlgn="base">
        <a:spcBef>
          <a:spcPct val="20000"/>
        </a:spcBef>
        <a:spcAft>
          <a:spcPct val="0"/>
        </a:spcAft>
        <a:buFont typeface="Times" pitchFamily="18" charset="0"/>
        <a:buChar char="•"/>
        <a:defRPr sz="2000">
          <a:solidFill>
            <a:srgbClr val="FFFFFF"/>
          </a:solidFill>
          <a:latin typeface="+mn-lt"/>
        </a:defRPr>
      </a:lvl6pPr>
      <a:lvl7pPr marL="2971800" indent="-228600" algn="l" rtl="0" fontAlgn="base">
        <a:spcBef>
          <a:spcPct val="20000"/>
        </a:spcBef>
        <a:spcAft>
          <a:spcPct val="0"/>
        </a:spcAft>
        <a:buFont typeface="Times" pitchFamily="18" charset="0"/>
        <a:buChar char="•"/>
        <a:defRPr sz="2000">
          <a:solidFill>
            <a:srgbClr val="FFFFFF"/>
          </a:solidFill>
          <a:latin typeface="+mn-lt"/>
        </a:defRPr>
      </a:lvl7pPr>
      <a:lvl8pPr marL="3429000" indent="-228600" algn="l" rtl="0" fontAlgn="base">
        <a:spcBef>
          <a:spcPct val="20000"/>
        </a:spcBef>
        <a:spcAft>
          <a:spcPct val="0"/>
        </a:spcAft>
        <a:buFont typeface="Times" pitchFamily="18" charset="0"/>
        <a:buChar char="•"/>
        <a:defRPr sz="2000">
          <a:solidFill>
            <a:srgbClr val="FFFFFF"/>
          </a:solidFill>
          <a:latin typeface="+mn-lt"/>
        </a:defRPr>
      </a:lvl8pPr>
      <a:lvl9pPr marL="3886200" indent="-228600" algn="l" rtl="0" fontAlgn="base">
        <a:spcBef>
          <a:spcPct val="20000"/>
        </a:spcBef>
        <a:spcAft>
          <a:spcPct val="0"/>
        </a:spcAft>
        <a:buFont typeface="Times" pitchFamily="18" charset="0"/>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3078088"/>
            <a:ext cx="9144000" cy="1143000"/>
          </a:xfrm>
        </p:spPr>
        <p:txBody>
          <a:bodyPr/>
          <a:lstStyle/>
          <a:p>
            <a:pPr eaLnBrk="1" hangingPunct="1"/>
            <a:r>
              <a:rPr lang="en-AU" sz="3100" dirty="0" smtClean="0">
                <a:effectLst>
                  <a:outerShdw blurRad="38100" dist="38100" dir="2700000" algn="tl">
                    <a:srgbClr val="000000">
                      <a:alpha val="43137"/>
                    </a:srgbClr>
                  </a:outerShdw>
                </a:effectLst>
                <a:latin typeface="Calibri" pitchFamily="34" charset="0"/>
              </a:rPr>
              <a:t>some thoughts on curriculum design</a:t>
            </a:r>
            <a:endParaRPr lang="en-AU" sz="3100" dirty="0" smtClean="0">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100668243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344393"/>
            <a:ext cx="1733922" cy="6252958"/>
          </a:xfrm>
          <a:prstGeom prst="rect">
            <a:avLst/>
          </a:prstGeom>
        </p:spPr>
      </p:pic>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retrieving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interpreting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sp>
        <p:nvSpPr>
          <p:cNvPr id="15" name="Rectangle 14"/>
          <p:cNvSpPr/>
          <p:nvPr/>
        </p:nvSpPr>
        <p:spPr bwMode="auto">
          <a:xfrm>
            <a:off x="2589740" y="350100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6" name="Rectangle 15"/>
          <p:cNvSpPr/>
          <p:nvPr/>
        </p:nvSpPr>
        <p:spPr bwMode="auto">
          <a:xfrm>
            <a:off x="2589740" y="4293096"/>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7" name="Rectangle 16"/>
          <p:cNvSpPr/>
          <p:nvPr/>
        </p:nvSpPr>
        <p:spPr bwMode="auto">
          <a:xfrm>
            <a:off x="2627784" y="5085184"/>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8" name="Rectangle 17"/>
          <p:cNvSpPr/>
          <p:nvPr/>
        </p:nvSpPr>
        <p:spPr bwMode="auto">
          <a:xfrm>
            <a:off x="2627784" y="5877272"/>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9" name="Rectangle 18"/>
          <p:cNvSpPr/>
          <p:nvPr/>
        </p:nvSpPr>
        <p:spPr bwMode="auto">
          <a:xfrm>
            <a:off x="4067944" y="98072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6" name="Rectangle 25"/>
          <p:cNvSpPr/>
          <p:nvPr/>
        </p:nvSpPr>
        <p:spPr bwMode="auto">
          <a:xfrm>
            <a:off x="5508104" y="98072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7" name="Rectangle 26"/>
          <p:cNvSpPr/>
          <p:nvPr/>
        </p:nvSpPr>
        <p:spPr bwMode="auto">
          <a:xfrm>
            <a:off x="5508104" y="1844824"/>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8" name="Rectangle 27"/>
          <p:cNvSpPr/>
          <p:nvPr/>
        </p:nvSpPr>
        <p:spPr bwMode="auto">
          <a:xfrm>
            <a:off x="5508104" y="2636912"/>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9" name="Rectangle 28"/>
          <p:cNvSpPr/>
          <p:nvPr/>
        </p:nvSpPr>
        <p:spPr bwMode="auto">
          <a:xfrm>
            <a:off x="5508104" y="350100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0" name="Rectangle 29"/>
          <p:cNvSpPr/>
          <p:nvPr/>
        </p:nvSpPr>
        <p:spPr bwMode="auto">
          <a:xfrm>
            <a:off x="5508104" y="4293096"/>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1" name="Rectangle 30"/>
          <p:cNvSpPr/>
          <p:nvPr/>
        </p:nvSpPr>
        <p:spPr bwMode="auto">
          <a:xfrm>
            <a:off x="5546148" y="5085184"/>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2" name="Rectangle 31"/>
          <p:cNvSpPr/>
          <p:nvPr/>
        </p:nvSpPr>
        <p:spPr bwMode="auto">
          <a:xfrm>
            <a:off x="5546148" y="5877272"/>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3" name="Rectangle 32"/>
          <p:cNvSpPr/>
          <p:nvPr/>
        </p:nvSpPr>
        <p:spPr bwMode="auto">
          <a:xfrm>
            <a:off x="6948264" y="98072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4" name="Rectangle 33"/>
          <p:cNvSpPr/>
          <p:nvPr/>
        </p:nvSpPr>
        <p:spPr bwMode="auto">
          <a:xfrm>
            <a:off x="6948264" y="1844824"/>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5" name="Rectangle 34"/>
          <p:cNvSpPr/>
          <p:nvPr/>
        </p:nvSpPr>
        <p:spPr bwMode="auto">
          <a:xfrm>
            <a:off x="6948264" y="2636912"/>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36" name="Rectangle 35"/>
          <p:cNvSpPr/>
          <p:nvPr/>
        </p:nvSpPr>
        <p:spPr bwMode="auto">
          <a:xfrm>
            <a:off x="6948264" y="3501008"/>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7" name="Rectangle 36"/>
          <p:cNvSpPr/>
          <p:nvPr/>
        </p:nvSpPr>
        <p:spPr bwMode="auto">
          <a:xfrm>
            <a:off x="6948264" y="4293096"/>
            <a:ext cx="1234222"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8" name="Rectangle 37"/>
          <p:cNvSpPr/>
          <p:nvPr/>
        </p:nvSpPr>
        <p:spPr bwMode="auto">
          <a:xfrm>
            <a:off x="6986308" y="5085184"/>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9" name="Rectangle 38"/>
          <p:cNvSpPr/>
          <p:nvPr/>
        </p:nvSpPr>
        <p:spPr bwMode="auto">
          <a:xfrm>
            <a:off x="6986308" y="5877272"/>
            <a:ext cx="1196178" cy="432048"/>
          </a:xfrm>
          <a:prstGeom prst="rect">
            <a:avLst/>
          </a:prstGeom>
          <a:solidFill>
            <a:srgbClr val="0000DA"/>
          </a:solidFill>
          <a:ln w="9525" cap="flat" cmpd="sng" algn="ctr">
            <a:solidFill>
              <a:srgbClr val="0000D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43" name="TextBox 42"/>
          <p:cNvSpPr txBox="1"/>
          <p:nvPr/>
        </p:nvSpPr>
        <p:spPr>
          <a:xfrm>
            <a:off x="2483768" y="3196133"/>
            <a:ext cx="6768752" cy="1815882"/>
          </a:xfrm>
          <a:prstGeom prst="rect">
            <a:avLst/>
          </a:prstGeom>
          <a:noFill/>
        </p:spPr>
        <p:txBody>
          <a:bodyPr wrap="square" rtlCol="0">
            <a:spAutoFit/>
          </a:bodyPr>
          <a:lstStyle/>
          <a:p>
            <a:r>
              <a:rPr lang="en-AU" sz="2800" u="sng" dirty="0" smtClean="0">
                <a:solidFill>
                  <a:srgbClr val="FFFFFF"/>
                </a:solidFill>
                <a:latin typeface="Calibri" panose="020F0502020204030204" pitchFamily="34" charset="0"/>
              </a:rPr>
              <a:t>Assessment</a:t>
            </a:r>
            <a:r>
              <a:rPr lang="en-AU" sz="2800" dirty="0" smtClean="0">
                <a:solidFill>
                  <a:srgbClr val="FFFFFF"/>
                </a:solidFill>
                <a:latin typeface="Calibri" panose="020F0502020204030204" pitchFamily="34" charset="0"/>
              </a:rPr>
              <a:t> is the process of drawing </a:t>
            </a:r>
            <a:r>
              <a:rPr lang="en-AU" sz="2800" i="1" dirty="0" smtClean="0">
                <a:solidFill>
                  <a:srgbClr val="FFFFFF"/>
                </a:solidFill>
                <a:latin typeface="Calibri" panose="020F0502020204030204" pitchFamily="34" charset="0"/>
              </a:rPr>
              <a:t>inferences</a:t>
            </a:r>
            <a:r>
              <a:rPr lang="en-AU" sz="2800" dirty="0" smtClean="0">
                <a:solidFill>
                  <a:srgbClr val="FFFFFF"/>
                </a:solidFill>
                <a:latin typeface="Calibri" panose="020F0502020204030204" pitchFamily="34" charset="0"/>
              </a:rPr>
              <a:t> about where individuals are </a:t>
            </a:r>
            <a:br>
              <a:rPr lang="en-AU" sz="2800" dirty="0" smtClean="0">
                <a:solidFill>
                  <a:srgbClr val="FFFFFF"/>
                </a:solidFill>
                <a:latin typeface="Calibri" panose="020F0502020204030204" pitchFamily="34" charset="0"/>
              </a:rPr>
            </a:br>
            <a:r>
              <a:rPr lang="en-AU" sz="2800" dirty="0" smtClean="0">
                <a:solidFill>
                  <a:srgbClr val="FFFFFF"/>
                </a:solidFill>
                <a:latin typeface="Calibri" panose="020F0502020204030204" pitchFamily="34" charset="0"/>
              </a:rPr>
              <a:t>in their learning from </a:t>
            </a:r>
            <a:r>
              <a:rPr lang="en-AU" sz="2800" i="1" dirty="0" smtClean="0">
                <a:solidFill>
                  <a:srgbClr val="FFFFFF"/>
                </a:solidFill>
                <a:latin typeface="Calibri" panose="020F0502020204030204" pitchFamily="34" charset="0"/>
              </a:rPr>
              <a:t>samples</a:t>
            </a:r>
            <a:r>
              <a:rPr lang="en-AU" sz="2800" dirty="0" smtClean="0">
                <a:solidFill>
                  <a:srgbClr val="FFFFFF"/>
                </a:solidFill>
                <a:latin typeface="Calibri" panose="020F0502020204030204" pitchFamily="34" charset="0"/>
              </a:rPr>
              <a:t> of their performance/work.</a:t>
            </a:r>
          </a:p>
        </p:txBody>
      </p:sp>
    </p:spTree>
    <p:extLst>
      <p:ext uri="{BB962C8B-B14F-4D97-AF65-F5344CB8AC3E}">
        <p14:creationId xmlns:p14="http://schemas.microsoft.com/office/powerpoint/2010/main" val="5381009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357268"/>
            <a:ext cx="1741167" cy="6240083"/>
          </a:xfrm>
          <a:prstGeom prst="rect">
            <a:avLst/>
          </a:prstGeom>
        </p:spPr>
      </p:pic>
      <p:sp>
        <p:nvSpPr>
          <p:cNvPr id="41" name="Left Arrow 40"/>
          <p:cNvSpPr/>
          <p:nvPr/>
        </p:nvSpPr>
        <p:spPr bwMode="auto">
          <a:xfrm>
            <a:off x="2267744" y="4725144"/>
            <a:ext cx="504056" cy="288032"/>
          </a:xfrm>
          <a:prstGeom prst="leftArrow">
            <a:avLst/>
          </a:prstGeom>
          <a:solidFill>
            <a:srgbClr val="FFFF00"/>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00"/>
                </a:solidFill>
                <a:latin typeface="Calibri" panose="020F0502020204030204" pitchFamily="34" charset="0"/>
              </a:rPr>
              <a:t>retrieving</a:t>
            </a:r>
          </a:p>
          <a:p>
            <a:r>
              <a:rPr lang="en-AU" sz="2000" dirty="0" smtClean="0">
                <a:solidFill>
                  <a:srgbClr val="FFFF00"/>
                </a:solidFill>
                <a:latin typeface="Calibri" panose="020F0502020204030204" pitchFamily="34" charset="0"/>
              </a:rPr>
              <a:t>information</a:t>
            </a:r>
            <a:endParaRPr lang="en-AU" sz="2000" dirty="0">
              <a:solidFill>
                <a:srgbClr val="FFFF00"/>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interpreting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grpSp>
        <p:nvGrpSpPr>
          <p:cNvPr id="3" name="Group 2"/>
          <p:cNvGrpSpPr/>
          <p:nvPr/>
        </p:nvGrpSpPr>
        <p:grpSpPr>
          <a:xfrm>
            <a:off x="4067944" y="980728"/>
            <a:ext cx="1234222" cy="5328592"/>
            <a:chOff x="4067944" y="980728"/>
            <a:chExt cx="1234222" cy="5328592"/>
          </a:xfrm>
        </p:grpSpPr>
        <p:sp>
          <p:nvSpPr>
            <p:cNvPr id="19" name="Rectangle 18"/>
            <p:cNvSpPr/>
            <p:nvPr/>
          </p:nvSpPr>
          <p:spPr bwMode="auto">
            <a:xfrm>
              <a:off x="406794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48" name="TextBox 47"/>
            <p:cNvSpPr txBox="1"/>
            <p:nvPr/>
          </p:nvSpPr>
          <p:spPr>
            <a:xfrm>
              <a:off x="4586144" y="4685460"/>
              <a:ext cx="340158" cy="471732"/>
            </a:xfrm>
            <a:prstGeom prst="rect">
              <a:avLst/>
            </a:prstGeom>
            <a:noFill/>
          </p:spPr>
          <p:txBody>
            <a:bodyPr wrap="none" rtlCol="0">
              <a:spAutoFit/>
            </a:bodyPr>
            <a:lstStyle/>
            <a:p>
              <a:pPr algn="ctr">
                <a:lnSpc>
                  <a:spcPts val="3050"/>
                </a:lnSpc>
              </a:pPr>
              <a:r>
                <a:rPr lang="en-AU" dirty="0" smtClean="0">
                  <a:solidFill>
                    <a:srgbClr val="FFFF00"/>
                  </a:solidFill>
                  <a:latin typeface="Calibri" panose="020F0502020204030204" pitchFamily="34" charset="0"/>
                </a:rPr>
                <a:t>4</a:t>
              </a:r>
            </a:p>
          </p:txBody>
        </p:sp>
      </p:grpSp>
      <p:sp>
        <p:nvSpPr>
          <p:cNvPr id="47" name="Rounded Rectangular Callout 46"/>
          <p:cNvSpPr/>
          <p:nvPr/>
        </p:nvSpPr>
        <p:spPr bwMode="auto">
          <a:xfrm>
            <a:off x="5674009" y="2780928"/>
            <a:ext cx="3129925" cy="2657240"/>
          </a:xfrm>
          <a:prstGeom prst="wedgeRoundRectCallout">
            <a:avLst>
              <a:gd name="adj1" fmla="val -71871"/>
              <a:gd name="adj2" fmla="val 28709"/>
              <a:gd name="adj3" fmla="val 16667"/>
            </a:avLst>
          </a:prstGeom>
          <a:solidFill>
            <a:srgbClr val="FFFF99"/>
          </a:solidFill>
          <a:ln w="28575" cap="flat" cmpd="sng" algn="ctr">
            <a:solidFill>
              <a:srgbClr val="FFFF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Aft>
                <a:spcPts val="600"/>
              </a:spcAft>
            </a:pPr>
            <a:r>
              <a:rPr lang="en-US" dirty="0">
                <a:latin typeface="Calibri" panose="020F0502020204030204" pitchFamily="34" charset="0"/>
              </a:rPr>
              <a:t>Students at level 4 often have difficulty </a:t>
            </a:r>
            <a:r>
              <a:rPr lang="en-US" dirty="0" smtClean="0">
                <a:latin typeface="Calibri" panose="020F0502020204030204" pitchFamily="34" charset="0"/>
              </a:rPr>
              <a:t>distinguishing </a:t>
            </a:r>
            <a:r>
              <a:rPr lang="en-US" dirty="0">
                <a:latin typeface="Calibri" panose="020F0502020204030204" pitchFamily="34" charset="0"/>
              </a:rPr>
              <a:t>a </a:t>
            </a:r>
            <a:r>
              <a:rPr lang="en-US" dirty="0" smtClean="0">
                <a:latin typeface="Calibri" panose="020F0502020204030204" pitchFamily="34" charset="0"/>
              </a:rPr>
              <a:t>familiar word </a:t>
            </a:r>
            <a:r>
              <a:rPr lang="en-US" dirty="0">
                <a:latin typeface="Calibri" panose="020F0502020204030204" pitchFamily="34" charset="0"/>
              </a:rPr>
              <a:t>from </a:t>
            </a:r>
            <a:r>
              <a:rPr lang="en-US" dirty="0" smtClean="0">
                <a:latin typeface="Calibri" panose="020F0502020204030204" pitchFamily="34" charset="0"/>
              </a:rPr>
              <a:t>other words with similar features.</a:t>
            </a:r>
            <a:endParaRPr lang="en-AU" dirty="0" smtClean="0">
              <a:latin typeface="Calibri" panose="020F0502020204030204" pitchFamily="34" charset="0"/>
            </a:endParaRPr>
          </a:p>
        </p:txBody>
      </p:sp>
    </p:spTree>
    <p:extLst>
      <p:ext uri="{BB962C8B-B14F-4D97-AF65-F5344CB8AC3E}">
        <p14:creationId xmlns:p14="http://schemas.microsoft.com/office/powerpoint/2010/main" val="38829346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251520" y="745540"/>
            <a:ext cx="1809775" cy="2107685"/>
            <a:chOff x="323528" y="1196752"/>
            <a:chExt cx="3960440" cy="5256584"/>
          </a:xfrm>
          <a:solidFill>
            <a:srgbClr val="FFFFFF"/>
          </a:solidFill>
        </p:grpSpPr>
        <p:sp>
          <p:nvSpPr>
            <p:cNvPr id="8" name="Rectangle 7"/>
            <p:cNvSpPr/>
            <p:nvPr/>
          </p:nvSpPr>
          <p:spPr bwMode="auto">
            <a:xfrm>
              <a:off x="323528" y="1196752"/>
              <a:ext cx="3960440" cy="525658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9" name="Rectangle 8"/>
            <p:cNvSpPr/>
            <p:nvPr/>
          </p:nvSpPr>
          <p:spPr bwMode="auto">
            <a:xfrm>
              <a:off x="458896" y="1196752"/>
              <a:ext cx="3825072" cy="525658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300" u="sng" dirty="0" smtClean="0">
                  <a:latin typeface="Calibri" panose="020F0502020204030204" pitchFamily="34" charset="0"/>
                </a:rPr>
                <a:t>example</a:t>
              </a:r>
            </a:p>
            <a:p>
              <a:endParaRPr lang="en-US" sz="1400" u="sng" dirty="0" smtClean="0">
                <a:latin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gr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177588"/>
            <a:ext cx="8625361" cy="4903348"/>
          </a:xfrm>
          <a:prstGeom prst="rect">
            <a:avLst/>
          </a:prstGeom>
        </p:spPr>
      </p:pic>
      <p:sp>
        <p:nvSpPr>
          <p:cNvPr id="5" name="TextBox 4"/>
          <p:cNvSpPr txBox="1"/>
          <p:nvPr/>
        </p:nvSpPr>
        <p:spPr>
          <a:xfrm>
            <a:off x="1043608" y="231031"/>
            <a:ext cx="1052211" cy="461665"/>
          </a:xfrm>
          <a:prstGeom prst="rect">
            <a:avLst/>
          </a:prstGeom>
          <a:noFill/>
        </p:spPr>
        <p:txBody>
          <a:bodyPr wrap="none" rtlCol="0">
            <a:spAutoFit/>
          </a:bodyPr>
          <a:lstStyle/>
          <a:p>
            <a:r>
              <a:rPr lang="en-AU" dirty="0" smtClean="0">
                <a:solidFill>
                  <a:srgbClr val="FFFF00"/>
                </a:solidFill>
                <a:latin typeface="Calibri" panose="020F0502020204030204" pitchFamily="34" charset="0"/>
              </a:rPr>
              <a:t>Level 4</a:t>
            </a:r>
            <a:endParaRPr lang="en-AU" dirty="0">
              <a:solidFill>
                <a:srgbClr val="FFFF00"/>
              </a:solidFill>
              <a:latin typeface="Calibri" panose="020F0502020204030204" pitchFamily="34" charset="0"/>
            </a:endParaRPr>
          </a:p>
        </p:txBody>
      </p:sp>
      <p:sp>
        <p:nvSpPr>
          <p:cNvPr id="6" name="TextBox 5"/>
          <p:cNvSpPr txBox="1"/>
          <p:nvPr/>
        </p:nvSpPr>
        <p:spPr>
          <a:xfrm>
            <a:off x="683568" y="6146140"/>
            <a:ext cx="8352928" cy="523220"/>
          </a:xfrm>
          <a:prstGeom prst="rect">
            <a:avLst/>
          </a:prstGeom>
          <a:noFill/>
        </p:spPr>
        <p:txBody>
          <a:bodyPr wrap="square" rtlCol="0">
            <a:spAutoFit/>
          </a:bodyPr>
          <a:lstStyle/>
          <a:p>
            <a:r>
              <a:rPr lang="en-AU" dirty="0">
                <a:solidFill>
                  <a:srgbClr val="FFFFFF"/>
                </a:solidFill>
                <a:latin typeface="Calibri" panose="020F0502020204030204" pitchFamily="34" charset="0"/>
              </a:rPr>
              <a:t> </a:t>
            </a:r>
            <a:r>
              <a:rPr lang="en-AU" dirty="0" smtClean="0">
                <a:solidFill>
                  <a:srgbClr val="FFFFFF"/>
                </a:solidFill>
                <a:latin typeface="Calibri" panose="020F0502020204030204" pitchFamily="34" charset="0"/>
              </a:rPr>
              <a:t>	</a:t>
            </a:r>
            <a:r>
              <a:rPr lang="en-AU" sz="2800" dirty="0" smtClean="0">
                <a:solidFill>
                  <a:srgbClr val="FFFF00"/>
                </a:solidFill>
                <a:latin typeface="Calibri" panose="020F0502020204030204" pitchFamily="34" charset="0"/>
              </a:rPr>
              <a:t>63%                    21%                     15%            </a:t>
            </a:r>
            <a:r>
              <a:rPr lang="en-AU" sz="2800" dirty="0" err="1" smtClean="0">
                <a:solidFill>
                  <a:srgbClr val="FFFF00"/>
                </a:solidFill>
                <a:latin typeface="Calibri" panose="020F0502020204030204" pitchFamily="34" charset="0"/>
              </a:rPr>
              <a:t>na</a:t>
            </a:r>
            <a:r>
              <a:rPr lang="en-AU" sz="2800" dirty="0" smtClean="0">
                <a:solidFill>
                  <a:srgbClr val="FFFF00"/>
                </a:solidFill>
                <a:latin typeface="Calibri" panose="020F0502020204030204" pitchFamily="34" charset="0"/>
              </a:rPr>
              <a:t> 1%</a:t>
            </a:r>
            <a:endParaRPr lang="en-AU" sz="3200" dirty="0">
              <a:solidFill>
                <a:srgbClr val="FFFFFF"/>
              </a:solidFill>
              <a:latin typeface="Calibri" panose="020F0502020204030204" pitchFamily="34" charset="0"/>
            </a:endParaRPr>
          </a:p>
        </p:txBody>
      </p:sp>
    </p:spTree>
    <p:extLst>
      <p:ext uri="{BB962C8B-B14F-4D97-AF65-F5344CB8AC3E}">
        <p14:creationId xmlns:p14="http://schemas.microsoft.com/office/powerpoint/2010/main" val="327488928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359430"/>
            <a:ext cx="1740564" cy="6237921"/>
          </a:xfrm>
          <a:prstGeom prst="rect">
            <a:avLst/>
          </a:prstGeom>
        </p:spPr>
      </p:pic>
      <p:sp>
        <p:nvSpPr>
          <p:cNvPr id="41" name="Left Arrow 40"/>
          <p:cNvSpPr/>
          <p:nvPr/>
        </p:nvSpPr>
        <p:spPr bwMode="auto">
          <a:xfrm>
            <a:off x="2267744" y="2708920"/>
            <a:ext cx="504056" cy="288032"/>
          </a:xfrm>
          <a:prstGeom prst="leftArrow">
            <a:avLst/>
          </a:prstGeom>
          <a:solidFill>
            <a:srgbClr val="FFFF00"/>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retrieving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00"/>
                </a:solidFill>
                <a:latin typeface="Calibri" panose="020F0502020204030204" pitchFamily="34" charset="0"/>
              </a:rPr>
              <a:t>interpreting</a:t>
            </a:r>
          </a:p>
          <a:p>
            <a:r>
              <a:rPr lang="en-AU" sz="2000" dirty="0" smtClean="0">
                <a:solidFill>
                  <a:srgbClr val="FFFF00"/>
                </a:solidFill>
                <a:latin typeface="Calibri" panose="020F0502020204030204" pitchFamily="34" charset="0"/>
              </a:rPr>
              <a:t>information</a:t>
            </a:r>
            <a:endParaRPr lang="en-AU" sz="2000" dirty="0">
              <a:solidFill>
                <a:srgbClr val="FFFF00"/>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grpSp>
        <p:nvGrpSpPr>
          <p:cNvPr id="3" name="Group 2"/>
          <p:cNvGrpSpPr/>
          <p:nvPr/>
        </p:nvGrpSpPr>
        <p:grpSpPr>
          <a:xfrm>
            <a:off x="5508104" y="980728"/>
            <a:ext cx="1234222" cy="5328592"/>
            <a:chOff x="5508104" y="980728"/>
            <a:chExt cx="1234222" cy="5328592"/>
          </a:xfrm>
        </p:grpSpPr>
        <p:sp>
          <p:nvSpPr>
            <p:cNvPr id="26" name="Rectangle 25"/>
            <p:cNvSpPr/>
            <p:nvPr/>
          </p:nvSpPr>
          <p:spPr bwMode="auto">
            <a:xfrm>
              <a:off x="550810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7" name="Rectangle 26"/>
            <p:cNvSpPr/>
            <p:nvPr/>
          </p:nvSpPr>
          <p:spPr bwMode="auto">
            <a:xfrm>
              <a:off x="550810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8" name="Rectangle 27"/>
            <p:cNvSpPr/>
            <p:nvPr/>
          </p:nvSpPr>
          <p:spPr bwMode="auto">
            <a:xfrm>
              <a:off x="550810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9" name="Rectangle 28"/>
            <p:cNvSpPr/>
            <p:nvPr/>
          </p:nvSpPr>
          <p:spPr bwMode="auto">
            <a:xfrm>
              <a:off x="550810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0" name="Rectangle 29"/>
            <p:cNvSpPr/>
            <p:nvPr/>
          </p:nvSpPr>
          <p:spPr bwMode="auto">
            <a:xfrm>
              <a:off x="550810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1" name="Rectangle 30"/>
            <p:cNvSpPr/>
            <p:nvPr/>
          </p:nvSpPr>
          <p:spPr bwMode="auto">
            <a:xfrm>
              <a:off x="554614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2" name="Rectangle 31"/>
            <p:cNvSpPr/>
            <p:nvPr/>
          </p:nvSpPr>
          <p:spPr bwMode="auto">
            <a:xfrm>
              <a:off x="554614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49" name="TextBox 48"/>
            <p:cNvSpPr txBox="1"/>
            <p:nvPr/>
          </p:nvSpPr>
          <p:spPr>
            <a:xfrm>
              <a:off x="6012160" y="2597228"/>
              <a:ext cx="340158"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9</a:t>
              </a:r>
            </a:p>
          </p:txBody>
        </p:sp>
      </p:grpSp>
      <p:sp>
        <p:nvSpPr>
          <p:cNvPr id="47" name="Rounded Rectangular Callout 46"/>
          <p:cNvSpPr/>
          <p:nvPr/>
        </p:nvSpPr>
        <p:spPr bwMode="auto">
          <a:xfrm>
            <a:off x="387375" y="2066027"/>
            <a:ext cx="4768849" cy="2620381"/>
          </a:xfrm>
          <a:prstGeom prst="wedgeRoundRectCallout">
            <a:avLst>
              <a:gd name="adj1" fmla="val 68608"/>
              <a:gd name="adj2" fmla="val -20332"/>
              <a:gd name="adj3" fmla="val 16667"/>
            </a:avLst>
          </a:prstGeom>
          <a:solidFill>
            <a:srgbClr val="FFFF99"/>
          </a:solidFill>
          <a:ln w="28575" cap="flat" cmpd="sng" algn="ctr">
            <a:solidFill>
              <a:srgbClr val="FFFF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dirty="0" smtClean="0">
                <a:latin typeface="Calibri" panose="020F0502020204030204" pitchFamily="34" charset="0"/>
              </a:rPr>
              <a:t>Students at level 9 often </a:t>
            </a:r>
            <a:r>
              <a:rPr lang="en-US" dirty="0">
                <a:latin typeface="Calibri" panose="020F0502020204030204" pitchFamily="34" charset="0"/>
              </a:rPr>
              <a:t/>
            </a:r>
            <a:br>
              <a:rPr lang="en-US" dirty="0">
                <a:latin typeface="Calibri" panose="020F0502020204030204" pitchFamily="34" charset="0"/>
              </a:rPr>
            </a:br>
            <a:r>
              <a:rPr lang="en-US" dirty="0" smtClean="0">
                <a:latin typeface="Calibri" panose="020F0502020204030204" pitchFamily="34" charset="0"/>
              </a:rPr>
              <a:t>have difficulty drawing an </a:t>
            </a:r>
            <a:r>
              <a:rPr lang="en-US" b="1" dirty="0" smtClean="0">
                <a:latin typeface="Calibri" panose="020F0502020204030204" pitchFamily="34" charset="0"/>
              </a:rPr>
              <a:t>inference</a:t>
            </a:r>
            <a:r>
              <a:rPr lang="en-US" dirty="0" smtClean="0">
                <a:latin typeface="Calibri" panose="020F0502020204030204" pitchFamily="34" charset="0"/>
              </a:rPr>
              <a:t> by linking </a:t>
            </a:r>
            <a:r>
              <a:rPr lang="en-US" dirty="0">
                <a:latin typeface="Calibri" panose="020F0502020204030204" pitchFamily="34" charset="0"/>
              </a:rPr>
              <a:t>several </a:t>
            </a:r>
            <a:r>
              <a:rPr lang="en-US" dirty="0" smtClean="0">
                <a:latin typeface="Calibri" panose="020F0502020204030204" pitchFamily="34" charset="0"/>
              </a:rPr>
              <a:t>dispersed clues </a:t>
            </a:r>
            <a:r>
              <a:rPr lang="en-US" dirty="0">
                <a:latin typeface="Calibri" panose="020F0502020204030204" pitchFamily="34" charset="0"/>
              </a:rPr>
              <a:t>in a short piece of </a:t>
            </a:r>
            <a:r>
              <a:rPr lang="en-US" dirty="0" smtClean="0">
                <a:latin typeface="Calibri" panose="020F0502020204030204" pitchFamily="34" charset="0"/>
              </a:rPr>
              <a:t>text that includes competing information.</a:t>
            </a:r>
            <a:endParaRPr lang="en-US" dirty="0">
              <a:latin typeface="Calibri" panose="020F0502020204030204" pitchFamily="34" charset="0"/>
            </a:endParaRPr>
          </a:p>
        </p:txBody>
      </p:sp>
    </p:spTree>
    <p:extLst>
      <p:ext uri="{BB962C8B-B14F-4D97-AF65-F5344CB8AC3E}">
        <p14:creationId xmlns:p14="http://schemas.microsoft.com/office/powerpoint/2010/main" val="2369254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67544" y="1268760"/>
            <a:ext cx="3960440" cy="5256584"/>
            <a:chOff x="323528" y="1196752"/>
            <a:chExt cx="3960440" cy="5256584"/>
          </a:xfrm>
          <a:solidFill>
            <a:srgbClr val="FFFF99"/>
          </a:solidFill>
        </p:grpSpPr>
        <p:sp>
          <p:nvSpPr>
            <p:cNvPr id="2" name="Rectangle 1"/>
            <p:cNvSpPr/>
            <p:nvPr/>
          </p:nvSpPr>
          <p:spPr bwMode="auto">
            <a:xfrm>
              <a:off x="323528" y="1196752"/>
              <a:ext cx="3960440" cy="525658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2" name="Rectangle 201"/>
            <p:cNvSpPr/>
            <p:nvPr/>
          </p:nvSpPr>
          <p:spPr bwMode="auto">
            <a:xfrm>
              <a:off x="458896" y="1196752"/>
              <a:ext cx="3825072" cy="525658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300" u="sng" dirty="0" smtClean="0">
                  <a:latin typeface="Calibri" panose="020F0502020204030204" pitchFamily="34" charset="0"/>
                </a:rPr>
                <a:t>example</a:t>
              </a:r>
            </a:p>
            <a:p>
              <a:endParaRPr lang="en-US" sz="1400" u="sng" dirty="0" smtClean="0">
                <a:latin typeface="Calibri" panose="020F0502020204030204" pitchFamily="34" charset="0"/>
              </a:endParaRPr>
            </a:p>
            <a:p>
              <a:r>
                <a:rPr lang="en-US" sz="2300" dirty="0" smtClean="0">
                  <a:latin typeface="Calibri" panose="020F0502020204030204" pitchFamily="34" charset="0"/>
                </a:rPr>
                <a:t>I </a:t>
              </a:r>
              <a:r>
                <a:rPr lang="en-US" sz="2300" dirty="0">
                  <a:latin typeface="Calibri" panose="020F0502020204030204" pitchFamily="34" charset="0"/>
                </a:rPr>
                <a:t>use chalk to play lots of </a:t>
              </a:r>
              <a:r>
                <a:rPr lang="en-US" sz="2300" dirty="0" smtClean="0">
                  <a:latin typeface="Calibri" panose="020F0502020204030204" pitchFamily="34" charset="0"/>
                </a:rPr>
                <a:t>games outside</a:t>
              </a:r>
              <a:r>
                <a:rPr lang="en-US" sz="2300" dirty="0">
                  <a:latin typeface="Calibri" panose="020F0502020204030204" pitchFamily="34" charset="0"/>
                </a:rPr>
                <a:t>. You can play four </a:t>
              </a:r>
              <a:r>
                <a:rPr lang="en-US" sz="2300" dirty="0" smtClean="0">
                  <a:latin typeface="Calibri" panose="020F0502020204030204" pitchFamily="34" charset="0"/>
                </a:rPr>
                <a:t>square if </a:t>
              </a:r>
              <a:r>
                <a:rPr lang="en-US" sz="2300" dirty="0">
                  <a:latin typeface="Calibri" panose="020F0502020204030204" pitchFamily="34" charset="0"/>
                </a:rPr>
                <a:t>you have a ball. Ask </a:t>
              </a:r>
              <a:r>
                <a:rPr lang="en-US" sz="2300" dirty="0" smtClean="0">
                  <a:latin typeface="Calibri" panose="020F0502020204030204" pitchFamily="34" charset="0"/>
                </a:rPr>
                <a:t>your grandmother </a:t>
              </a:r>
              <a:r>
                <a:rPr lang="en-US" sz="2300" dirty="0">
                  <a:latin typeface="Calibri" panose="020F0502020204030204" pitchFamily="34" charset="0"/>
                </a:rPr>
                <a:t>about hopscotch</a:t>
              </a:r>
              <a:r>
                <a:rPr lang="en-US" sz="2300" dirty="0" smtClean="0">
                  <a:latin typeface="Calibri" panose="020F0502020204030204" pitchFamily="34" charset="0"/>
                </a:rPr>
                <a:t>. My </a:t>
              </a:r>
              <a:r>
                <a:rPr lang="en-US" sz="2300" dirty="0" err="1">
                  <a:latin typeface="Calibri" panose="020F0502020204030204" pitchFamily="34" charset="0"/>
                </a:rPr>
                <a:t>favourite</a:t>
              </a:r>
              <a:r>
                <a:rPr lang="en-US" sz="2300" dirty="0">
                  <a:latin typeface="Calibri" panose="020F0502020204030204" pitchFamily="34" charset="0"/>
                </a:rPr>
                <a:t> game is </a:t>
              </a:r>
              <a:r>
                <a:rPr lang="en-US" sz="2300" dirty="0" smtClean="0">
                  <a:latin typeface="Calibri" panose="020F0502020204030204" pitchFamily="34" charset="0"/>
                </a:rPr>
                <a:t>drawing obstacles </a:t>
              </a:r>
              <a:r>
                <a:rPr lang="en-US" sz="2300" dirty="0">
                  <a:latin typeface="Calibri" panose="020F0502020204030204" pitchFamily="34" charset="0"/>
                </a:rPr>
                <a:t>that my friends </a:t>
              </a:r>
              <a:r>
                <a:rPr lang="en-US" sz="2300" dirty="0" smtClean="0">
                  <a:latin typeface="Calibri" panose="020F0502020204030204" pitchFamily="34" charset="0"/>
                </a:rPr>
                <a:t>and I </a:t>
              </a:r>
              <a:r>
                <a:rPr lang="en-US" sz="2300" dirty="0">
                  <a:latin typeface="Calibri" panose="020F0502020204030204" pitchFamily="34" charset="0"/>
                </a:rPr>
                <a:t>have to ride around on </a:t>
              </a:r>
              <a:r>
                <a:rPr lang="en-US" sz="2300" dirty="0" smtClean="0">
                  <a:latin typeface="Calibri" panose="020F0502020204030204" pitchFamily="34" charset="0"/>
                </a:rPr>
                <a:t>our bikes</a:t>
              </a:r>
              <a:r>
                <a:rPr lang="en-US" sz="2300" dirty="0">
                  <a:latin typeface="Calibri" panose="020F0502020204030204" pitchFamily="34" charset="0"/>
                </a:rPr>
                <a:t>. We love swerving </a:t>
              </a:r>
              <a:r>
                <a:rPr lang="en-US" sz="2300" dirty="0" smtClean="0">
                  <a:latin typeface="Calibri" panose="020F0502020204030204" pitchFamily="34" charset="0"/>
                </a:rPr>
                <a:t>around man-eating </a:t>
              </a:r>
              <a:r>
                <a:rPr lang="en-US" sz="2300" dirty="0">
                  <a:latin typeface="Calibri" panose="020F0502020204030204" pitchFamily="34" charset="0"/>
                </a:rPr>
                <a:t>sharks </a:t>
              </a:r>
              <a:r>
                <a:rPr lang="en-US" sz="2300" dirty="0" smtClean="0">
                  <a:latin typeface="Calibri" panose="020F0502020204030204" pitchFamily="34" charset="0"/>
                </a:rPr>
                <a:t>and long-toothed </a:t>
              </a:r>
              <a:r>
                <a:rPr lang="en-US" sz="2300" dirty="0">
                  <a:latin typeface="Calibri" panose="020F0502020204030204" pitchFamily="34" charset="0"/>
                </a:rPr>
                <a:t>alligators.</a:t>
              </a:r>
            </a:p>
            <a:p>
              <a:endParaRPr lang="en-US" sz="1400" dirty="0">
                <a:latin typeface="Calibri" panose="020F0502020204030204" pitchFamily="34" charset="0"/>
              </a:endParaRPr>
            </a:p>
            <a:p>
              <a:r>
                <a:rPr lang="en-US" sz="2300" dirty="0" err="1">
                  <a:latin typeface="Calibri" panose="020F0502020204030204" pitchFamily="34" charset="0"/>
                </a:rPr>
                <a:t>Ashran</a:t>
              </a:r>
              <a:endParaRPr lang="en-US" sz="2300" dirty="0">
                <a:latin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grpSp>
      <p:sp>
        <p:nvSpPr>
          <p:cNvPr id="203" name="TextBox 202"/>
          <p:cNvSpPr txBox="1"/>
          <p:nvPr/>
        </p:nvSpPr>
        <p:spPr>
          <a:xfrm>
            <a:off x="5004048" y="2708920"/>
            <a:ext cx="3507883" cy="2893100"/>
          </a:xfrm>
          <a:prstGeom prst="rect">
            <a:avLst/>
          </a:prstGeom>
          <a:noFill/>
        </p:spPr>
        <p:txBody>
          <a:bodyPr wrap="none" rtlCol="0">
            <a:spAutoFit/>
          </a:bodyPr>
          <a:lstStyle/>
          <a:p>
            <a:r>
              <a:rPr lang="en-US" dirty="0">
                <a:solidFill>
                  <a:srgbClr val="FFFFFF"/>
                </a:solidFill>
                <a:latin typeface="Calibri" panose="020F0502020204030204" pitchFamily="34" charset="0"/>
              </a:rPr>
              <a:t>What are the man-eating </a:t>
            </a:r>
            <a:r>
              <a:rPr lang="en-US" dirty="0" smtClean="0">
                <a:solidFill>
                  <a:srgbClr val="FFFFFF"/>
                </a:solidFill>
                <a:latin typeface="Calibri" panose="020F0502020204030204" pitchFamily="34" charset="0"/>
              </a:rPr>
              <a:t/>
            </a:r>
            <a:br>
              <a:rPr lang="en-US" dirty="0" smtClean="0">
                <a:solidFill>
                  <a:srgbClr val="FFFFFF"/>
                </a:solidFill>
                <a:latin typeface="Calibri" panose="020F0502020204030204" pitchFamily="34" charset="0"/>
              </a:rPr>
            </a:br>
            <a:r>
              <a:rPr lang="en-US" dirty="0" smtClean="0">
                <a:solidFill>
                  <a:srgbClr val="FFFFFF"/>
                </a:solidFill>
                <a:latin typeface="Calibri" panose="020F0502020204030204" pitchFamily="34" charset="0"/>
              </a:rPr>
              <a:t>sharks </a:t>
            </a:r>
            <a:r>
              <a:rPr lang="en-US" dirty="0" err="1">
                <a:solidFill>
                  <a:srgbClr val="FFFFFF"/>
                </a:solidFill>
                <a:latin typeface="Calibri" panose="020F0502020204030204" pitchFamily="34" charset="0"/>
              </a:rPr>
              <a:t>Ashran</a:t>
            </a:r>
            <a:r>
              <a:rPr lang="en-US" dirty="0">
                <a:solidFill>
                  <a:srgbClr val="FFFFFF"/>
                </a:solidFill>
                <a:latin typeface="Calibri" panose="020F0502020204030204" pitchFamily="34" charset="0"/>
              </a:rPr>
              <a:t> talks about</a:t>
            </a:r>
            <a:r>
              <a:rPr lang="en-US" dirty="0" smtClean="0">
                <a:solidFill>
                  <a:srgbClr val="FFFFFF"/>
                </a:solidFill>
                <a:latin typeface="Calibri" panose="020F0502020204030204" pitchFamily="34" charset="0"/>
              </a:rPr>
              <a:t>?</a:t>
            </a:r>
          </a:p>
          <a:p>
            <a:endParaRPr lang="en-US" sz="1400" dirty="0">
              <a:solidFill>
                <a:srgbClr val="FFFFFF"/>
              </a:solidFill>
              <a:latin typeface="Calibri" panose="020F0502020204030204" pitchFamily="34" charset="0"/>
            </a:endParaRPr>
          </a:p>
          <a:p>
            <a:r>
              <a:rPr lang="en-US" dirty="0" smtClean="0">
                <a:solidFill>
                  <a:srgbClr val="FFFFFF"/>
                </a:solidFill>
                <a:latin typeface="Calibri" panose="020F0502020204030204" pitchFamily="34" charset="0"/>
              </a:rPr>
              <a:t>A  toys</a:t>
            </a:r>
            <a:endParaRPr lang="en-US" dirty="0">
              <a:solidFill>
                <a:srgbClr val="FFFFFF"/>
              </a:solidFill>
              <a:latin typeface="Calibri" panose="020F0502020204030204" pitchFamily="34" charset="0"/>
            </a:endParaRPr>
          </a:p>
          <a:p>
            <a:r>
              <a:rPr lang="en-US" dirty="0" smtClean="0">
                <a:solidFill>
                  <a:srgbClr val="FFFFFF"/>
                </a:solidFill>
                <a:latin typeface="Calibri" panose="020F0502020204030204" pitchFamily="34" charset="0"/>
              </a:rPr>
              <a:t>B  friends</a:t>
            </a:r>
            <a:endParaRPr lang="en-US" dirty="0">
              <a:solidFill>
                <a:srgbClr val="FFFFFF"/>
              </a:solidFill>
              <a:latin typeface="Calibri" panose="020F0502020204030204" pitchFamily="34" charset="0"/>
            </a:endParaRPr>
          </a:p>
          <a:p>
            <a:r>
              <a:rPr lang="en-US" dirty="0" smtClean="0">
                <a:solidFill>
                  <a:srgbClr val="FFFFFF"/>
                </a:solidFill>
                <a:latin typeface="Calibri" panose="020F0502020204030204" pitchFamily="34" charset="0"/>
              </a:rPr>
              <a:t>C  models</a:t>
            </a:r>
            <a:endParaRPr lang="en-US" dirty="0">
              <a:solidFill>
                <a:srgbClr val="FFFFFF"/>
              </a:solidFill>
              <a:latin typeface="Calibri" panose="020F0502020204030204" pitchFamily="34" charset="0"/>
            </a:endParaRPr>
          </a:p>
          <a:p>
            <a:r>
              <a:rPr lang="en-US" dirty="0" smtClean="0">
                <a:solidFill>
                  <a:srgbClr val="FFFFFF"/>
                </a:solidFill>
                <a:latin typeface="Calibri" panose="020F0502020204030204" pitchFamily="34" charset="0"/>
              </a:rPr>
              <a:t>D  pictures</a:t>
            </a:r>
            <a:endParaRPr lang="en-US" dirty="0">
              <a:solidFill>
                <a:srgbClr val="FFFFFF"/>
              </a:solidFill>
              <a:latin typeface="Calibri" panose="020F0502020204030204" pitchFamily="34" charset="0"/>
            </a:endParaRPr>
          </a:p>
          <a:p>
            <a:r>
              <a:rPr lang="en-AU" dirty="0" smtClean="0">
                <a:solidFill>
                  <a:srgbClr val="FFFFFF"/>
                </a:solidFill>
                <a:latin typeface="Calibri" panose="020F0502020204030204" pitchFamily="34" charset="0"/>
              </a:rPr>
              <a:t>               </a:t>
            </a:r>
            <a:r>
              <a:rPr lang="en-AU" dirty="0" err="1" smtClean="0">
                <a:solidFill>
                  <a:srgbClr val="FFFFFF"/>
                </a:solidFill>
                <a:latin typeface="Calibri" panose="020F0502020204030204" pitchFamily="34" charset="0"/>
              </a:rPr>
              <a:t>na</a:t>
            </a:r>
            <a:endParaRPr lang="en-AU" dirty="0">
              <a:solidFill>
                <a:srgbClr val="FFFFFF"/>
              </a:solidFill>
              <a:latin typeface="Calibri" panose="020F0502020204030204" pitchFamily="34" charset="0"/>
            </a:endParaRPr>
          </a:p>
        </p:txBody>
      </p:sp>
      <p:sp>
        <p:nvSpPr>
          <p:cNvPr id="8" name="TextBox 7"/>
          <p:cNvSpPr txBox="1"/>
          <p:nvPr/>
        </p:nvSpPr>
        <p:spPr>
          <a:xfrm>
            <a:off x="1043608" y="231031"/>
            <a:ext cx="1052211" cy="461665"/>
          </a:xfrm>
          <a:prstGeom prst="rect">
            <a:avLst/>
          </a:prstGeom>
          <a:noFill/>
        </p:spPr>
        <p:txBody>
          <a:bodyPr wrap="none" rtlCol="0">
            <a:spAutoFit/>
          </a:bodyPr>
          <a:lstStyle/>
          <a:p>
            <a:r>
              <a:rPr lang="en-AU" dirty="0" smtClean="0">
                <a:solidFill>
                  <a:srgbClr val="FFFF00"/>
                </a:solidFill>
                <a:latin typeface="Calibri" panose="020F0502020204030204" pitchFamily="34" charset="0"/>
              </a:rPr>
              <a:t>Level 9</a:t>
            </a:r>
            <a:endParaRPr lang="en-AU" dirty="0">
              <a:solidFill>
                <a:srgbClr val="FFFF00"/>
              </a:solidFill>
              <a:latin typeface="Calibri" panose="020F0502020204030204" pitchFamily="34" charset="0"/>
            </a:endParaRPr>
          </a:p>
        </p:txBody>
      </p:sp>
      <p:sp>
        <p:nvSpPr>
          <p:cNvPr id="9" name="TextBox 8"/>
          <p:cNvSpPr txBox="1"/>
          <p:nvPr/>
        </p:nvSpPr>
        <p:spPr>
          <a:xfrm>
            <a:off x="6725445" y="3284984"/>
            <a:ext cx="771365" cy="2677656"/>
          </a:xfrm>
          <a:prstGeom prst="rect">
            <a:avLst/>
          </a:prstGeom>
          <a:noFill/>
        </p:spPr>
        <p:txBody>
          <a:bodyPr wrap="none" rtlCol="0">
            <a:spAutoFit/>
          </a:bodyPr>
          <a:lstStyle/>
          <a:p>
            <a:r>
              <a:rPr lang="en-AU" dirty="0">
                <a:solidFill>
                  <a:srgbClr val="FFFFFF"/>
                </a:solidFill>
                <a:latin typeface="Calibri" panose="020F0502020204030204" pitchFamily="34" charset="0"/>
              </a:rPr>
              <a:t> </a:t>
            </a:r>
          </a:p>
          <a:p>
            <a:pPr algn="r"/>
            <a:r>
              <a:rPr lang="en-AU" b="1" dirty="0" smtClean="0">
                <a:solidFill>
                  <a:srgbClr val="FFFF00"/>
                </a:solidFill>
                <a:latin typeface="Calibri" panose="020F0502020204030204" pitchFamily="34" charset="0"/>
              </a:rPr>
              <a:t>16%</a:t>
            </a:r>
            <a:endParaRPr lang="en-AU" b="1" dirty="0">
              <a:solidFill>
                <a:srgbClr val="FFFF00"/>
              </a:solidFill>
              <a:latin typeface="Calibri" panose="020F0502020204030204" pitchFamily="34" charset="0"/>
            </a:endParaRPr>
          </a:p>
          <a:p>
            <a:pPr algn="r"/>
            <a:r>
              <a:rPr lang="en-AU" b="1" dirty="0" smtClean="0">
                <a:solidFill>
                  <a:srgbClr val="FFFF00"/>
                </a:solidFill>
                <a:latin typeface="Calibri" panose="020F0502020204030204" pitchFamily="34" charset="0"/>
              </a:rPr>
              <a:t>16%</a:t>
            </a:r>
            <a:endParaRPr lang="en-AU" b="1" dirty="0">
              <a:solidFill>
                <a:srgbClr val="FFFF00"/>
              </a:solidFill>
              <a:latin typeface="Calibri" panose="020F0502020204030204" pitchFamily="34" charset="0"/>
            </a:endParaRPr>
          </a:p>
          <a:p>
            <a:pPr algn="r"/>
            <a:r>
              <a:rPr lang="en-AU" b="1" dirty="0" smtClean="0">
                <a:solidFill>
                  <a:srgbClr val="FFFF00"/>
                </a:solidFill>
                <a:latin typeface="Calibri" panose="020F0502020204030204" pitchFamily="34" charset="0"/>
              </a:rPr>
              <a:t>  7%</a:t>
            </a:r>
            <a:endParaRPr lang="en-AU" b="1" dirty="0">
              <a:solidFill>
                <a:srgbClr val="FFFF00"/>
              </a:solidFill>
              <a:latin typeface="Calibri" panose="020F0502020204030204" pitchFamily="34" charset="0"/>
            </a:endParaRPr>
          </a:p>
          <a:p>
            <a:pPr algn="r"/>
            <a:r>
              <a:rPr lang="en-AU" b="1" dirty="0" smtClean="0">
                <a:solidFill>
                  <a:srgbClr val="FFFF00"/>
                </a:solidFill>
                <a:latin typeface="Calibri" panose="020F0502020204030204" pitchFamily="34" charset="0"/>
              </a:rPr>
              <a:t>60%</a:t>
            </a:r>
          </a:p>
          <a:p>
            <a:pPr algn="r"/>
            <a:r>
              <a:rPr lang="en-AU" b="1" dirty="0" smtClean="0">
                <a:solidFill>
                  <a:srgbClr val="FFFF00"/>
                </a:solidFill>
                <a:latin typeface="Calibri" panose="020F0502020204030204" pitchFamily="34" charset="0"/>
              </a:rPr>
              <a:t>   1%</a:t>
            </a:r>
            <a:endParaRPr lang="en-AU" b="1" dirty="0">
              <a:solidFill>
                <a:srgbClr val="FFFF00"/>
              </a:solidFill>
              <a:latin typeface="Calibri" panose="020F0502020204030204" pitchFamily="34" charset="0"/>
            </a:endParaRPr>
          </a:p>
          <a:p>
            <a:pPr algn="r"/>
            <a:r>
              <a:rPr lang="en-AU" dirty="0">
                <a:solidFill>
                  <a:srgbClr val="FFFFFF"/>
                </a:solidFill>
                <a:latin typeface="Calibri" panose="020F0502020204030204" pitchFamily="34" charset="0"/>
              </a:rPr>
              <a:t> </a:t>
            </a:r>
          </a:p>
        </p:txBody>
      </p:sp>
    </p:spTree>
    <p:extLst>
      <p:ext uri="{BB962C8B-B14F-4D97-AF65-F5344CB8AC3E}">
        <p14:creationId xmlns:p14="http://schemas.microsoft.com/office/powerpoint/2010/main" val="1054723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467544" y="1268760"/>
            <a:ext cx="3960440" cy="5256584"/>
            <a:chOff x="323528" y="1196752"/>
            <a:chExt cx="3960440" cy="5256584"/>
          </a:xfrm>
          <a:solidFill>
            <a:srgbClr val="FFFF99"/>
          </a:solidFill>
        </p:grpSpPr>
        <p:sp>
          <p:nvSpPr>
            <p:cNvPr id="2" name="Rectangle 1"/>
            <p:cNvSpPr/>
            <p:nvPr/>
          </p:nvSpPr>
          <p:spPr bwMode="auto">
            <a:xfrm>
              <a:off x="323528" y="1196752"/>
              <a:ext cx="3960440" cy="525658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2" name="Rectangle 201"/>
            <p:cNvSpPr/>
            <p:nvPr/>
          </p:nvSpPr>
          <p:spPr bwMode="auto">
            <a:xfrm>
              <a:off x="458896" y="1196752"/>
              <a:ext cx="3825072" cy="525658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300" u="sng" dirty="0" smtClean="0">
                  <a:latin typeface="Calibri" panose="020F0502020204030204" pitchFamily="34" charset="0"/>
                </a:rPr>
                <a:t>example</a:t>
              </a:r>
            </a:p>
            <a:p>
              <a:endParaRPr lang="en-US" sz="1400" u="sng" dirty="0" smtClean="0">
                <a:latin typeface="Calibri" panose="020F0502020204030204" pitchFamily="34" charset="0"/>
              </a:endParaRPr>
            </a:p>
            <a:p>
              <a:r>
                <a:rPr lang="en-US" sz="2300" dirty="0" smtClean="0">
                  <a:latin typeface="Calibri" panose="020F0502020204030204" pitchFamily="34" charset="0"/>
                </a:rPr>
                <a:t>I </a:t>
              </a:r>
              <a:r>
                <a:rPr lang="en-US" sz="2300" dirty="0">
                  <a:latin typeface="Calibri" panose="020F0502020204030204" pitchFamily="34" charset="0"/>
                </a:rPr>
                <a:t>use chalk to play lots of </a:t>
              </a:r>
              <a:r>
                <a:rPr lang="en-US" sz="2300" dirty="0" smtClean="0">
                  <a:latin typeface="Calibri" panose="020F0502020204030204" pitchFamily="34" charset="0"/>
                </a:rPr>
                <a:t>games outside</a:t>
              </a:r>
              <a:r>
                <a:rPr lang="en-US" sz="2300" dirty="0">
                  <a:latin typeface="Calibri" panose="020F0502020204030204" pitchFamily="34" charset="0"/>
                </a:rPr>
                <a:t>. You can play four </a:t>
              </a:r>
              <a:r>
                <a:rPr lang="en-US" sz="2300" dirty="0" smtClean="0">
                  <a:latin typeface="Calibri" panose="020F0502020204030204" pitchFamily="34" charset="0"/>
                </a:rPr>
                <a:t>square if </a:t>
              </a:r>
              <a:r>
                <a:rPr lang="en-US" sz="2300" dirty="0">
                  <a:latin typeface="Calibri" panose="020F0502020204030204" pitchFamily="34" charset="0"/>
                </a:rPr>
                <a:t>you have a ball. Ask </a:t>
              </a:r>
              <a:r>
                <a:rPr lang="en-US" sz="2300" dirty="0" smtClean="0">
                  <a:latin typeface="Calibri" panose="020F0502020204030204" pitchFamily="34" charset="0"/>
                </a:rPr>
                <a:t>your grandmother </a:t>
              </a:r>
              <a:r>
                <a:rPr lang="en-US" sz="2300" dirty="0">
                  <a:latin typeface="Calibri" panose="020F0502020204030204" pitchFamily="34" charset="0"/>
                </a:rPr>
                <a:t>about hopscotch</a:t>
              </a:r>
              <a:r>
                <a:rPr lang="en-US" sz="2300" dirty="0" smtClean="0">
                  <a:latin typeface="Calibri" panose="020F0502020204030204" pitchFamily="34" charset="0"/>
                </a:rPr>
                <a:t>. My </a:t>
              </a:r>
              <a:r>
                <a:rPr lang="en-US" sz="2300" dirty="0" err="1">
                  <a:latin typeface="Calibri" panose="020F0502020204030204" pitchFamily="34" charset="0"/>
                </a:rPr>
                <a:t>favourite</a:t>
              </a:r>
              <a:r>
                <a:rPr lang="en-US" sz="2300" dirty="0">
                  <a:latin typeface="Calibri" panose="020F0502020204030204" pitchFamily="34" charset="0"/>
                </a:rPr>
                <a:t> game is </a:t>
              </a:r>
              <a:r>
                <a:rPr lang="en-US" sz="2300" dirty="0" smtClean="0">
                  <a:latin typeface="Calibri" panose="020F0502020204030204" pitchFamily="34" charset="0"/>
                </a:rPr>
                <a:t>drawing obstacles </a:t>
              </a:r>
              <a:r>
                <a:rPr lang="en-US" sz="2300" dirty="0">
                  <a:latin typeface="Calibri" panose="020F0502020204030204" pitchFamily="34" charset="0"/>
                </a:rPr>
                <a:t>that my friends </a:t>
              </a:r>
              <a:r>
                <a:rPr lang="en-US" sz="2300" dirty="0" smtClean="0">
                  <a:latin typeface="Calibri" panose="020F0502020204030204" pitchFamily="34" charset="0"/>
                </a:rPr>
                <a:t>and I </a:t>
              </a:r>
              <a:r>
                <a:rPr lang="en-US" sz="2300" dirty="0">
                  <a:latin typeface="Calibri" panose="020F0502020204030204" pitchFamily="34" charset="0"/>
                </a:rPr>
                <a:t>have to ride around on </a:t>
              </a:r>
              <a:r>
                <a:rPr lang="en-US" sz="2300" dirty="0" smtClean="0">
                  <a:latin typeface="Calibri" panose="020F0502020204030204" pitchFamily="34" charset="0"/>
                </a:rPr>
                <a:t>our bikes</a:t>
              </a:r>
              <a:r>
                <a:rPr lang="en-US" sz="2300" dirty="0">
                  <a:latin typeface="Calibri" panose="020F0502020204030204" pitchFamily="34" charset="0"/>
                </a:rPr>
                <a:t>. We love swerving </a:t>
              </a:r>
              <a:r>
                <a:rPr lang="en-US" sz="2300" dirty="0" smtClean="0">
                  <a:latin typeface="Calibri" panose="020F0502020204030204" pitchFamily="34" charset="0"/>
                </a:rPr>
                <a:t>around man-eating </a:t>
              </a:r>
              <a:r>
                <a:rPr lang="en-US" sz="2300" dirty="0">
                  <a:latin typeface="Calibri" panose="020F0502020204030204" pitchFamily="34" charset="0"/>
                </a:rPr>
                <a:t>sharks </a:t>
              </a:r>
              <a:r>
                <a:rPr lang="en-US" sz="2300" dirty="0" smtClean="0">
                  <a:latin typeface="Calibri" panose="020F0502020204030204" pitchFamily="34" charset="0"/>
                </a:rPr>
                <a:t>and long-toothed </a:t>
              </a:r>
              <a:r>
                <a:rPr lang="en-US" sz="2300" dirty="0">
                  <a:latin typeface="Calibri" panose="020F0502020204030204" pitchFamily="34" charset="0"/>
                </a:rPr>
                <a:t>alligators.</a:t>
              </a:r>
            </a:p>
            <a:p>
              <a:endParaRPr lang="en-US" sz="1400" dirty="0">
                <a:latin typeface="Calibri" panose="020F0502020204030204" pitchFamily="34" charset="0"/>
              </a:endParaRPr>
            </a:p>
            <a:p>
              <a:r>
                <a:rPr lang="en-US" sz="2300" dirty="0" err="1">
                  <a:latin typeface="Calibri" panose="020F0502020204030204" pitchFamily="34" charset="0"/>
                </a:rPr>
                <a:t>Ashran</a:t>
              </a:r>
              <a:endParaRPr lang="en-US" sz="2300" dirty="0">
                <a:latin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grpSp>
      <p:sp>
        <p:nvSpPr>
          <p:cNvPr id="8" name="TextBox 7"/>
          <p:cNvSpPr txBox="1"/>
          <p:nvPr/>
        </p:nvSpPr>
        <p:spPr>
          <a:xfrm>
            <a:off x="1043608" y="231031"/>
            <a:ext cx="3540393" cy="461665"/>
          </a:xfrm>
          <a:prstGeom prst="rect">
            <a:avLst/>
          </a:prstGeom>
          <a:noFill/>
        </p:spPr>
        <p:txBody>
          <a:bodyPr wrap="none" rtlCol="0">
            <a:spAutoFit/>
          </a:bodyPr>
          <a:lstStyle/>
          <a:p>
            <a:r>
              <a:rPr lang="en-AU" dirty="0" smtClean="0">
                <a:solidFill>
                  <a:srgbClr val="FFFF00"/>
                </a:solidFill>
                <a:latin typeface="Calibri" panose="020F0502020204030204" pitchFamily="34" charset="0"/>
              </a:rPr>
              <a:t>Level 9 – targeted teaching</a:t>
            </a:r>
            <a:endParaRPr lang="en-AU" dirty="0">
              <a:solidFill>
                <a:srgbClr val="FFFF00"/>
              </a:solidFill>
              <a:latin typeface="Calibri" panose="020F0502020204030204" pitchFamily="34" charset="0"/>
            </a:endParaRPr>
          </a:p>
        </p:txBody>
      </p:sp>
      <p:sp>
        <p:nvSpPr>
          <p:cNvPr id="9" name="Curved Down Arrow 8"/>
          <p:cNvSpPr/>
          <p:nvPr/>
        </p:nvSpPr>
        <p:spPr bwMode="auto">
          <a:xfrm rot="5767920">
            <a:off x="4228036" y="4242277"/>
            <a:ext cx="1584176" cy="748605"/>
          </a:xfrm>
          <a:prstGeom prst="curvedDownArrow">
            <a:avLst>
              <a:gd name="adj1" fmla="val 15196"/>
              <a:gd name="adj2" fmla="val 50000"/>
              <a:gd name="adj3" fmla="val 25000"/>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4" name="TextBox 3"/>
          <p:cNvSpPr txBox="1"/>
          <p:nvPr/>
        </p:nvSpPr>
        <p:spPr>
          <a:xfrm>
            <a:off x="5724129" y="3212976"/>
            <a:ext cx="2376263" cy="2523768"/>
          </a:xfrm>
          <a:prstGeom prst="rect">
            <a:avLst/>
          </a:prstGeom>
          <a:noFill/>
        </p:spPr>
        <p:txBody>
          <a:bodyPr wrap="square" rtlCol="0">
            <a:spAutoFit/>
          </a:bodyPr>
          <a:lstStyle/>
          <a:p>
            <a:r>
              <a:rPr lang="en-AU" b="1" dirty="0" smtClean="0">
                <a:solidFill>
                  <a:srgbClr val="FFFFFF"/>
                </a:solidFill>
                <a:latin typeface="Calibri" panose="020F0502020204030204" pitchFamily="34" charset="0"/>
              </a:rPr>
              <a:t>inference </a:t>
            </a:r>
          </a:p>
          <a:p>
            <a:endParaRPr lang="en-AU" sz="1400" dirty="0" smtClean="0">
              <a:solidFill>
                <a:srgbClr val="FFFFFF"/>
              </a:solidFill>
              <a:latin typeface="Calibri" panose="020F0502020204030204" pitchFamily="34" charset="0"/>
            </a:endParaRPr>
          </a:p>
          <a:p>
            <a:r>
              <a:rPr lang="en-AU" dirty="0">
                <a:solidFill>
                  <a:srgbClr val="FFFFFF"/>
                </a:solidFill>
                <a:latin typeface="Calibri" panose="020F0502020204030204" pitchFamily="34" charset="0"/>
              </a:rPr>
              <a:t>T</a:t>
            </a:r>
            <a:r>
              <a:rPr lang="en-AU" dirty="0" smtClean="0">
                <a:solidFill>
                  <a:srgbClr val="FFFFFF"/>
                </a:solidFill>
                <a:latin typeface="Calibri" panose="020F0502020204030204" pitchFamily="34" charset="0"/>
              </a:rPr>
              <a:t>he </a:t>
            </a:r>
            <a:r>
              <a:rPr lang="en-AU" dirty="0">
                <a:solidFill>
                  <a:srgbClr val="FFFFFF"/>
                </a:solidFill>
                <a:latin typeface="Calibri" panose="020F0502020204030204" pitchFamily="34" charset="0"/>
              </a:rPr>
              <a:t>connection </a:t>
            </a:r>
            <a:r>
              <a:rPr lang="en-AU" dirty="0" smtClean="0">
                <a:solidFill>
                  <a:srgbClr val="FFFFFF"/>
                </a:solidFill>
                <a:latin typeface="Calibri" panose="020F0502020204030204" pitchFamily="34" charset="0"/>
              </a:rPr>
              <a:t>between </a:t>
            </a:r>
            <a:r>
              <a:rPr lang="en-AU" i="1" dirty="0" smtClean="0">
                <a:solidFill>
                  <a:srgbClr val="FFFFFF"/>
                </a:solidFill>
                <a:latin typeface="Calibri" panose="020F0502020204030204" pitchFamily="34" charset="0"/>
              </a:rPr>
              <a:t>drawn obstacles</a:t>
            </a:r>
            <a:r>
              <a:rPr lang="en-AU" dirty="0" smtClean="0">
                <a:solidFill>
                  <a:srgbClr val="FFFFFF"/>
                </a:solidFill>
                <a:latin typeface="Calibri" panose="020F0502020204030204" pitchFamily="34" charset="0"/>
              </a:rPr>
              <a:t> and </a:t>
            </a:r>
            <a:r>
              <a:rPr lang="en-AU" i="1" dirty="0" smtClean="0">
                <a:solidFill>
                  <a:srgbClr val="FFFFFF"/>
                </a:solidFill>
                <a:latin typeface="Calibri" panose="020F0502020204030204" pitchFamily="34" charset="0"/>
              </a:rPr>
              <a:t>sharks</a:t>
            </a:r>
            <a:r>
              <a:rPr lang="en-AU" dirty="0" smtClean="0">
                <a:solidFill>
                  <a:srgbClr val="FFFFFF"/>
                </a:solidFill>
                <a:latin typeface="Calibri" panose="020F0502020204030204" pitchFamily="34" charset="0"/>
              </a:rPr>
              <a:t> is not stated directly.</a:t>
            </a:r>
            <a:endParaRPr lang="en-AU" dirty="0">
              <a:solidFill>
                <a:srgbClr val="FFFFFF"/>
              </a:solidFill>
              <a:latin typeface="Calibri" panose="020F0502020204030204" pitchFamily="34" charset="0"/>
            </a:endParaRPr>
          </a:p>
        </p:txBody>
      </p:sp>
    </p:spTree>
    <p:extLst>
      <p:ext uri="{BB962C8B-B14F-4D97-AF65-F5344CB8AC3E}">
        <p14:creationId xmlns:p14="http://schemas.microsoft.com/office/powerpoint/2010/main" val="228449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Left Arrow 40"/>
          <p:cNvSpPr/>
          <p:nvPr/>
        </p:nvSpPr>
        <p:spPr bwMode="auto">
          <a:xfrm>
            <a:off x="2267744" y="2276872"/>
            <a:ext cx="504056" cy="288032"/>
          </a:xfrm>
          <a:prstGeom prst="leftArrow">
            <a:avLst/>
          </a:prstGeom>
          <a:solidFill>
            <a:srgbClr val="FFFF00"/>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pic>
        <p:nvPicPr>
          <p:cNvPr id="46" name="Picture 4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344393"/>
            <a:ext cx="1733922" cy="6252958"/>
          </a:xfrm>
          <a:prstGeom prst="rect">
            <a:avLst/>
          </a:prstGeom>
        </p:spPr>
      </p:pic>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00"/>
                </a:solidFill>
                <a:latin typeface="Calibri" panose="020F0502020204030204" pitchFamily="34" charset="0"/>
              </a:rPr>
              <a:t>retrieving</a:t>
            </a:r>
          </a:p>
          <a:p>
            <a:r>
              <a:rPr lang="en-AU" sz="2000" dirty="0" smtClean="0">
                <a:solidFill>
                  <a:srgbClr val="FFFF00"/>
                </a:solidFill>
                <a:latin typeface="Calibri" panose="020F0502020204030204" pitchFamily="34" charset="0"/>
              </a:rPr>
              <a:t>information</a:t>
            </a:r>
            <a:endParaRPr lang="en-AU" sz="2000" dirty="0">
              <a:solidFill>
                <a:srgbClr val="FFFF00"/>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interpreting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grpSp>
        <p:nvGrpSpPr>
          <p:cNvPr id="3" name="Group 2"/>
          <p:cNvGrpSpPr/>
          <p:nvPr/>
        </p:nvGrpSpPr>
        <p:grpSpPr>
          <a:xfrm>
            <a:off x="4067944" y="980728"/>
            <a:ext cx="1234222" cy="5328592"/>
            <a:chOff x="4067944" y="980728"/>
            <a:chExt cx="1234222" cy="5328592"/>
          </a:xfrm>
        </p:grpSpPr>
        <p:sp>
          <p:nvSpPr>
            <p:cNvPr id="19" name="Rectangle 18"/>
            <p:cNvSpPr/>
            <p:nvPr/>
          </p:nvSpPr>
          <p:spPr bwMode="auto">
            <a:xfrm>
              <a:off x="406794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48" name="TextBox 47"/>
            <p:cNvSpPr txBox="1"/>
            <p:nvPr/>
          </p:nvSpPr>
          <p:spPr>
            <a:xfrm>
              <a:off x="4508399" y="2204864"/>
              <a:ext cx="495649"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10</a:t>
              </a:r>
            </a:p>
          </p:txBody>
        </p:sp>
      </p:grpSp>
      <p:sp>
        <p:nvSpPr>
          <p:cNvPr id="47" name="Rounded Rectangular Callout 46"/>
          <p:cNvSpPr/>
          <p:nvPr/>
        </p:nvSpPr>
        <p:spPr bwMode="auto">
          <a:xfrm>
            <a:off x="323528" y="1844824"/>
            <a:ext cx="3496292" cy="2146127"/>
          </a:xfrm>
          <a:prstGeom prst="wedgeRoundRectCallout">
            <a:avLst>
              <a:gd name="adj1" fmla="val 69034"/>
              <a:gd name="adj2" fmla="val -22830"/>
              <a:gd name="adj3" fmla="val 16667"/>
            </a:avLst>
          </a:prstGeom>
          <a:solidFill>
            <a:srgbClr val="FFFF99"/>
          </a:solidFill>
          <a:ln w="28575" cap="flat" cmpd="sng" algn="ctr">
            <a:solidFill>
              <a:srgbClr val="FFFF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Aft>
                <a:spcPts val="600"/>
              </a:spcAft>
            </a:pPr>
            <a:r>
              <a:rPr lang="en-US" dirty="0" smtClean="0">
                <a:latin typeface="Calibri" panose="020F0502020204030204" pitchFamily="34" charset="0"/>
              </a:rPr>
              <a:t>Students at level 10 often have difficulty </a:t>
            </a:r>
            <a:r>
              <a:rPr lang="en-US" dirty="0">
                <a:latin typeface="Calibri" panose="020F0502020204030204" pitchFamily="34" charset="0"/>
              </a:rPr>
              <a:t>relating </a:t>
            </a:r>
            <a:r>
              <a:rPr lang="en-US" b="1" dirty="0">
                <a:latin typeface="Calibri" panose="020F0502020204030204" pitchFamily="34" charset="0"/>
              </a:rPr>
              <a:t>pronouns</a:t>
            </a:r>
            <a:r>
              <a:rPr lang="en-US" dirty="0">
                <a:latin typeface="Calibri" panose="020F0502020204030204" pitchFamily="34" charset="0"/>
              </a:rPr>
              <a:t> and </a:t>
            </a:r>
            <a:r>
              <a:rPr lang="en-US" b="1" dirty="0">
                <a:latin typeface="Calibri" panose="020F0502020204030204" pitchFamily="34" charset="0"/>
              </a:rPr>
              <a:t>nouns</a:t>
            </a:r>
            <a:r>
              <a:rPr lang="en-US" dirty="0">
                <a:latin typeface="Calibri" panose="020F0502020204030204" pitchFamily="34" charset="0"/>
              </a:rPr>
              <a:t> in dense and unfamiliar </a:t>
            </a:r>
            <a:r>
              <a:rPr lang="en-US" dirty="0" smtClean="0">
                <a:latin typeface="Calibri" panose="020F0502020204030204" pitchFamily="34" charset="0"/>
              </a:rPr>
              <a:t>texts.</a:t>
            </a:r>
            <a:endParaRPr lang="en-AU" dirty="0" smtClean="0">
              <a:latin typeface="Calibri" panose="020F0502020204030204" pitchFamily="34" charset="0"/>
            </a:endParaRPr>
          </a:p>
        </p:txBody>
      </p:sp>
    </p:spTree>
    <p:extLst>
      <p:ext uri="{BB962C8B-B14F-4D97-AF65-F5344CB8AC3E}">
        <p14:creationId xmlns:p14="http://schemas.microsoft.com/office/powerpoint/2010/main" val="14048845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Rectangle 201"/>
          <p:cNvSpPr/>
          <p:nvPr/>
        </p:nvSpPr>
        <p:spPr bwMode="auto">
          <a:xfrm>
            <a:off x="235093" y="116632"/>
            <a:ext cx="3825072" cy="6624736"/>
          </a:xfrm>
          <a:prstGeom prst="rect">
            <a:avLst/>
          </a:prstGeom>
          <a:solidFill>
            <a:srgbClr val="FF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300" u="sng" dirty="0" smtClean="0">
                <a:latin typeface="Calibri" panose="020F0502020204030204" pitchFamily="34" charset="0"/>
              </a:rPr>
              <a:t>example</a:t>
            </a:r>
          </a:p>
          <a:p>
            <a:endParaRPr lang="en-US" sz="1400" dirty="0">
              <a:latin typeface="Calibri" panose="020F0502020204030204" pitchFamily="34" charset="0"/>
            </a:endParaRPr>
          </a:p>
          <a:p>
            <a:r>
              <a:rPr lang="en-US" sz="2300" dirty="0" smtClean="0">
                <a:latin typeface="Calibri" panose="020F0502020204030204" pitchFamily="34" charset="0"/>
              </a:rPr>
              <a:t>Constellations </a:t>
            </a:r>
            <a:r>
              <a:rPr lang="en-US" sz="2300" dirty="0">
                <a:latin typeface="Calibri" panose="020F0502020204030204" pitchFamily="34" charset="0"/>
              </a:rPr>
              <a:t>are imaginary pictures people make in the night sky by joining </a:t>
            </a:r>
            <a:r>
              <a:rPr lang="en-US" sz="2300" dirty="0" smtClean="0">
                <a:latin typeface="Calibri" panose="020F0502020204030204" pitchFamily="34" charset="0"/>
              </a:rPr>
              <a:t>stars </a:t>
            </a:r>
            <a:r>
              <a:rPr lang="en-US" sz="2300" dirty="0">
                <a:latin typeface="Calibri" panose="020F0502020204030204" pitchFamily="34" charset="0"/>
              </a:rPr>
              <a:t>together. The </a:t>
            </a:r>
            <a:r>
              <a:rPr lang="en-US" sz="2300" dirty="0" smtClean="0">
                <a:latin typeface="Calibri" panose="020F0502020204030204" pitchFamily="34" charset="0"/>
              </a:rPr>
              <a:t>constellation </a:t>
            </a:r>
            <a:r>
              <a:rPr lang="en-US" sz="2300" dirty="0">
                <a:latin typeface="Calibri" panose="020F0502020204030204" pitchFamily="34" charset="0"/>
              </a:rPr>
              <a:t>Crux (Latin for </a:t>
            </a:r>
            <a:r>
              <a:rPr lang="en-US" sz="2300" i="1" dirty="0">
                <a:latin typeface="Calibri" panose="020F0502020204030204" pitchFamily="34" charset="0"/>
              </a:rPr>
              <a:t>cross</a:t>
            </a:r>
            <a:r>
              <a:rPr lang="en-US" sz="2300" dirty="0">
                <a:latin typeface="Calibri" panose="020F0502020204030204" pitchFamily="34" charset="0"/>
              </a:rPr>
              <a:t>) is the smallest of the constellations, but also one of the most distinctive. It is more commonly known as the Southern Cross. Acrux is the principal star in Crux. It is at the bottom of the cross. Acrux is actually a double star, but the two stars are so far away that we see them as one. Acrux is the fourteenth brightest star in the whole sky.</a:t>
            </a:r>
            <a:endParaRPr lang="en-AU" sz="2300" dirty="0">
              <a:latin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grpSp>
        <p:nvGrpSpPr>
          <p:cNvPr id="105" name="Group 104"/>
          <p:cNvGrpSpPr>
            <a:grpSpLocks/>
          </p:cNvGrpSpPr>
          <p:nvPr/>
        </p:nvGrpSpPr>
        <p:grpSpPr bwMode="auto">
          <a:xfrm>
            <a:off x="4283968" y="1094298"/>
            <a:ext cx="4644723" cy="2910766"/>
            <a:chOff x="0" y="0"/>
            <a:chExt cx="6928" cy="4593"/>
          </a:xfrm>
        </p:grpSpPr>
        <p:grpSp>
          <p:nvGrpSpPr>
            <p:cNvPr id="106" name="Group 105"/>
            <p:cNvGrpSpPr>
              <a:grpSpLocks/>
            </p:cNvGrpSpPr>
            <p:nvPr/>
          </p:nvGrpSpPr>
          <p:grpSpPr bwMode="auto">
            <a:xfrm>
              <a:off x="0" y="0"/>
              <a:ext cx="6928" cy="4593"/>
              <a:chOff x="0" y="0"/>
              <a:chExt cx="6928" cy="4593"/>
            </a:xfrm>
          </p:grpSpPr>
          <p:sp>
            <p:nvSpPr>
              <p:cNvPr id="201" name="Freeform 200"/>
              <p:cNvSpPr>
                <a:spLocks/>
              </p:cNvSpPr>
              <p:nvPr/>
            </p:nvSpPr>
            <p:spPr bwMode="auto">
              <a:xfrm>
                <a:off x="0" y="0"/>
                <a:ext cx="6928" cy="4593"/>
              </a:xfrm>
              <a:custGeom>
                <a:avLst/>
                <a:gdLst>
                  <a:gd name="T0" fmla="*/ 0 w 6928"/>
                  <a:gd name="T1" fmla="*/ 4593 h 4593"/>
                  <a:gd name="T2" fmla="*/ 6928 w 6928"/>
                  <a:gd name="T3" fmla="*/ 4593 h 4593"/>
                  <a:gd name="T4" fmla="*/ 6928 w 6928"/>
                  <a:gd name="T5" fmla="*/ 0 h 4593"/>
                  <a:gd name="T6" fmla="*/ 0 w 6928"/>
                  <a:gd name="T7" fmla="*/ 0 h 4593"/>
                  <a:gd name="T8" fmla="*/ 0 w 6928"/>
                  <a:gd name="T9" fmla="*/ 4593 h 4593"/>
                </a:gdLst>
                <a:ahLst/>
                <a:cxnLst>
                  <a:cxn ang="0">
                    <a:pos x="T0" y="T1"/>
                  </a:cxn>
                  <a:cxn ang="0">
                    <a:pos x="T2" y="T3"/>
                  </a:cxn>
                  <a:cxn ang="0">
                    <a:pos x="T4" y="T5"/>
                  </a:cxn>
                  <a:cxn ang="0">
                    <a:pos x="T6" y="T7"/>
                  </a:cxn>
                  <a:cxn ang="0">
                    <a:pos x="T8" y="T9"/>
                  </a:cxn>
                </a:cxnLst>
                <a:rect l="0" t="0" r="r" b="b"/>
                <a:pathLst>
                  <a:path w="6928" h="4593">
                    <a:moveTo>
                      <a:pt x="0" y="4593"/>
                    </a:moveTo>
                    <a:lnTo>
                      <a:pt x="6928" y="4593"/>
                    </a:lnTo>
                    <a:lnTo>
                      <a:pt x="6928" y="0"/>
                    </a:lnTo>
                    <a:lnTo>
                      <a:pt x="0" y="0"/>
                    </a:lnTo>
                    <a:lnTo>
                      <a:pt x="0" y="4593"/>
                    </a:ln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07" name="Group 106"/>
            <p:cNvGrpSpPr>
              <a:grpSpLocks/>
            </p:cNvGrpSpPr>
            <p:nvPr/>
          </p:nvGrpSpPr>
          <p:grpSpPr bwMode="auto">
            <a:xfrm>
              <a:off x="4649" y="849"/>
              <a:ext cx="60" cy="60"/>
              <a:chOff x="4649" y="849"/>
              <a:chExt cx="60" cy="60"/>
            </a:xfrm>
          </p:grpSpPr>
          <p:sp>
            <p:nvSpPr>
              <p:cNvPr id="200" name="Freeform 199"/>
              <p:cNvSpPr>
                <a:spLocks/>
              </p:cNvSpPr>
              <p:nvPr/>
            </p:nvSpPr>
            <p:spPr bwMode="auto">
              <a:xfrm>
                <a:off x="4649" y="849"/>
                <a:ext cx="60" cy="60"/>
              </a:xfrm>
              <a:custGeom>
                <a:avLst/>
                <a:gdLst>
                  <a:gd name="T0" fmla="+- 0 4676 4649"/>
                  <a:gd name="T1" fmla="*/ T0 w 60"/>
                  <a:gd name="T2" fmla="+- 0 849 849"/>
                  <a:gd name="T3" fmla="*/ 849 h 60"/>
                  <a:gd name="T4" fmla="+- 0 4657 4649"/>
                  <a:gd name="T5" fmla="*/ T4 w 60"/>
                  <a:gd name="T6" fmla="+- 0 859 849"/>
                  <a:gd name="T7" fmla="*/ 859 h 60"/>
                  <a:gd name="T8" fmla="+- 0 4649 4649"/>
                  <a:gd name="T9" fmla="*/ T8 w 60"/>
                  <a:gd name="T10" fmla="+- 0 879 849"/>
                  <a:gd name="T11" fmla="*/ 879 h 60"/>
                  <a:gd name="T12" fmla="+- 0 4650 4649"/>
                  <a:gd name="T13" fmla="*/ T12 w 60"/>
                  <a:gd name="T14" fmla="+- 0 887 849"/>
                  <a:gd name="T15" fmla="*/ 887 h 60"/>
                  <a:gd name="T16" fmla="+- 0 4662 4649"/>
                  <a:gd name="T17" fmla="*/ T16 w 60"/>
                  <a:gd name="T18" fmla="+- 0 903 849"/>
                  <a:gd name="T19" fmla="*/ 903 h 60"/>
                  <a:gd name="T20" fmla="+- 0 4686 4649"/>
                  <a:gd name="T21" fmla="*/ T20 w 60"/>
                  <a:gd name="T22" fmla="+- 0 908 849"/>
                  <a:gd name="T23" fmla="*/ 908 h 60"/>
                  <a:gd name="T24" fmla="+- 0 4702 4649"/>
                  <a:gd name="T25" fmla="*/ T24 w 60"/>
                  <a:gd name="T26" fmla="+- 0 897 849"/>
                  <a:gd name="T27" fmla="*/ 897 h 60"/>
                  <a:gd name="T28" fmla="+- 0 4708 4649"/>
                  <a:gd name="T29" fmla="*/ T28 w 60"/>
                  <a:gd name="T30" fmla="+- 0 874 849"/>
                  <a:gd name="T31" fmla="*/ 874 h 60"/>
                  <a:gd name="T32" fmla="+- 0 4698 4649"/>
                  <a:gd name="T33" fmla="*/ T32 w 60"/>
                  <a:gd name="T34" fmla="+- 0 856 849"/>
                  <a:gd name="T35" fmla="*/ 856 h 60"/>
                  <a:gd name="T36" fmla="+- 0 4676 4649"/>
                  <a:gd name="T37" fmla="*/ T36 w 60"/>
                  <a:gd name="T38" fmla="+- 0 849 849"/>
                  <a:gd name="T39" fmla="*/ 849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27" y="0"/>
                    </a:moveTo>
                    <a:lnTo>
                      <a:pt x="8" y="10"/>
                    </a:lnTo>
                    <a:lnTo>
                      <a:pt x="0" y="30"/>
                    </a:lnTo>
                    <a:lnTo>
                      <a:pt x="1" y="38"/>
                    </a:lnTo>
                    <a:lnTo>
                      <a:pt x="13" y="54"/>
                    </a:lnTo>
                    <a:lnTo>
                      <a:pt x="37" y="59"/>
                    </a:lnTo>
                    <a:lnTo>
                      <a:pt x="53" y="48"/>
                    </a:lnTo>
                    <a:lnTo>
                      <a:pt x="59" y="25"/>
                    </a:lnTo>
                    <a:lnTo>
                      <a:pt x="49" y="7"/>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08" name="Group 107"/>
            <p:cNvGrpSpPr>
              <a:grpSpLocks/>
            </p:cNvGrpSpPr>
            <p:nvPr/>
          </p:nvGrpSpPr>
          <p:grpSpPr bwMode="auto">
            <a:xfrm>
              <a:off x="4649" y="849"/>
              <a:ext cx="60" cy="60"/>
              <a:chOff x="4649" y="849"/>
              <a:chExt cx="60" cy="60"/>
            </a:xfrm>
          </p:grpSpPr>
          <p:sp>
            <p:nvSpPr>
              <p:cNvPr id="199" name="Freeform 198"/>
              <p:cNvSpPr>
                <a:spLocks/>
              </p:cNvSpPr>
              <p:nvPr/>
            </p:nvSpPr>
            <p:spPr bwMode="auto">
              <a:xfrm>
                <a:off x="4649" y="849"/>
                <a:ext cx="60" cy="60"/>
              </a:xfrm>
              <a:custGeom>
                <a:avLst/>
                <a:gdLst>
                  <a:gd name="T0" fmla="+- 0 4649 4649"/>
                  <a:gd name="T1" fmla="*/ T0 w 60"/>
                  <a:gd name="T2" fmla="+- 0 879 849"/>
                  <a:gd name="T3" fmla="*/ 879 h 60"/>
                  <a:gd name="T4" fmla="+- 0 4657 4649"/>
                  <a:gd name="T5" fmla="*/ T4 w 60"/>
                  <a:gd name="T6" fmla="+- 0 859 849"/>
                  <a:gd name="T7" fmla="*/ 859 h 60"/>
                  <a:gd name="T8" fmla="+- 0 4676 4649"/>
                  <a:gd name="T9" fmla="*/ T8 w 60"/>
                  <a:gd name="T10" fmla="+- 0 849 849"/>
                  <a:gd name="T11" fmla="*/ 849 h 60"/>
                  <a:gd name="T12" fmla="+- 0 4698 4649"/>
                  <a:gd name="T13" fmla="*/ T12 w 60"/>
                  <a:gd name="T14" fmla="+- 0 856 849"/>
                  <a:gd name="T15" fmla="*/ 856 h 60"/>
                  <a:gd name="T16" fmla="+- 0 4708 4649"/>
                  <a:gd name="T17" fmla="*/ T16 w 60"/>
                  <a:gd name="T18" fmla="+- 0 874 849"/>
                  <a:gd name="T19" fmla="*/ 874 h 60"/>
                  <a:gd name="T20" fmla="+- 0 4702 4649"/>
                  <a:gd name="T21" fmla="*/ T20 w 60"/>
                  <a:gd name="T22" fmla="+- 0 897 849"/>
                  <a:gd name="T23" fmla="*/ 897 h 60"/>
                  <a:gd name="T24" fmla="+- 0 4686 4649"/>
                  <a:gd name="T25" fmla="*/ T24 w 60"/>
                  <a:gd name="T26" fmla="+- 0 908 849"/>
                  <a:gd name="T27" fmla="*/ 908 h 60"/>
                  <a:gd name="T28" fmla="+- 0 4662 4649"/>
                  <a:gd name="T29" fmla="*/ T28 w 60"/>
                  <a:gd name="T30" fmla="+- 0 903 849"/>
                  <a:gd name="T31" fmla="*/ 903 h 60"/>
                  <a:gd name="T32" fmla="+- 0 4650 4649"/>
                  <a:gd name="T33" fmla="*/ T32 w 60"/>
                  <a:gd name="T34" fmla="+- 0 887 849"/>
                  <a:gd name="T35" fmla="*/ 887 h 60"/>
                  <a:gd name="T36" fmla="+- 0 4649 4649"/>
                  <a:gd name="T37" fmla="*/ T36 w 60"/>
                  <a:gd name="T38" fmla="+- 0 879 849"/>
                  <a:gd name="T39" fmla="*/ 879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0" y="30"/>
                    </a:moveTo>
                    <a:lnTo>
                      <a:pt x="8" y="10"/>
                    </a:lnTo>
                    <a:lnTo>
                      <a:pt x="27" y="0"/>
                    </a:lnTo>
                    <a:lnTo>
                      <a:pt x="49" y="7"/>
                    </a:lnTo>
                    <a:lnTo>
                      <a:pt x="59" y="25"/>
                    </a:lnTo>
                    <a:lnTo>
                      <a:pt x="53" y="48"/>
                    </a:lnTo>
                    <a:lnTo>
                      <a:pt x="37" y="59"/>
                    </a:lnTo>
                    <a:lnTo>
                      <a:pt x="13" y="54"/>
                    </a:lnTo>
                    <a:lnTo>
                      <a:pt x="1" y="38"/>
                    </a:lnTo>
                    <a:lnTo>
                      <a:pt x="0" y="30"/>
                    </a:lnTo>
                    <a:close/>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09" name="Group 108"/>
            <p:cNvGrpSpPr>
              <a:grpSpLocks/>
            </p:cNvGrpSpPr>
            <p:nvPr/>
          </p:nvGrpSpPr>
          <p:grpSpPr bwMode="auto">
            <a:xfrm>
              <a:off x="4916" y="2538"/>
              <a:ext cx="60" cy="60"/>
              <a:chOff x="4916" y="2538"/>
              <a:chExt cx="60" cy="60"/>
            </a:xfrm>
          </p:grpSpPr>
          <p:sp>
            <p:nvSpPr>
              <p:cNvPr id="198" name="Freeform 197"/>
              <p:cNvSpPr>
                <a:spLocks/>
              </p:cNvSpPr>
              <p:nvPr/>
            </p:nvSpPr>
            <p:spPr bwMode="auto">
              <a:xfrm>
                <a:off x="4916" y="2538"/>
                <a:ext cx="60" cy="60"/>
              </a:xfrm>
              <a:custGeom>
                <a:avLst/>
                <a:gdLst>
                  <a:gd name="T0" fmla="+- 0 4943 4916"/>
                  <a:gd name="T1" fmla="*/ T0 w 60"/>
                  <a:gd name="T2" fmla="+- 0 2538 2538"/>
                  <a:gd name="T3" fmla="*/ 2538 h 60"/>
                  <a:gd name="T4" fmla="+- 0 4924 4916"/>
                  <a:gd name="T5" fmla="*/ T4 w 60"/>
                  <a:gd name="T6" fmla="+- 0 2547 2538"/>
                  <a:gd name="T7" fmla="*/ 2547 h 60"/>
                  <a:gd name="T8" fmla="+- 0 4916 4916"/>
                  <a:gd name="T9" fmla="*/ T8 w 60"/>
                  <a:gd name="T10" fmla="+- 0 2568 2538"/>
                  <a:gd name="T11" fmla="*/ 2568 h 60"/>
                  <a:gd name="T12" fmla="+- 0 4917 4916"/>
                  <a:gd name="T13" fmla="*/ T12 w 60"/>
                  <a:gd name="T14" fmla="+- 0 2576 2538"/>
                  <a:gd name="T15" fmla="*/ 2576 h 60"/>
                  <a:gd name="T16" fmla="+- 0 4929 4916"/>
                  <a:gd name="T17" fmla="*/ T16 w 60"/>
                  <a:gd name="T18" fmla="+- 0 2592 2538"/>
                  <a:gd name="T19" fmla="*/ 2592 h 60"/>
                  <a:gd name="T20" fmla="+- 0 4953 4916"/>
                  <a:gd name="T21" fmla="*/ T20 w 60"/>
                  <a:gd name="T22" fmla="+- 0 2597 2538"/>
                  <a:gd name="T23" fmla="*/ 2597 h 60"/>
                  <a:gd name="T24" fmla="+- 0 4969 4916"/>
                  <a:gd name="T25" fmla="*/ T24 w 60"/>
                  <a:gd name="T26" fmla="+- 0 2586 2538"/>
                  <a:gd name="T27" fmla="*/ 2586 h 60"/>
                  <a:gd name="T28" fmla="+- 0 4976 4916"/>
                  <a:gd name="T29" fmla="*/ T28 w 60"/>
                  <a:gd name="T30" fmla="+- 0 2562 2538"/>
                  <a:gd name="T31" fmla="*/ 2562 h 60"/>
                  <a:gd name="T32" fmla="+- 0 4965 4916"/>
                  <a:gd name="T33" fmla="*/ T32 w 60"/>
                  <a:gd name="T34" fmla="+- 0 2545 2538"/>
                  <a:gd name="T35" fmla="*/ 2545 h 60"/>
                  <a:gd name="T36" fmla="+- 0 4943 4916"/>
                  <a:gd name="T37" fmla="*/ T36 w 60"/>
                  <a:gd name="T38" fmla="+- 0 2538 2538"/>
                  <a:gd name="T39" fmla="*/ 2538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27" y="0"/>
                    </a:moveTo>
                    <a:lnTo>
                      <a:pt x="8" y="9"/>
                    </a:lnTo>
                    <a:lnTo>
                      <a:pt x="0" y="30"/>
                    </a:lnTo>
                    <a:lnTo>
                      <a:pt x="1" y="38"/>
                    </a:lnTo>
                    <a:lnTo>
                      <a:pt x="13" y="54"/>
                    </a:lnTo>
                    <a:lnTo>
                      <a:pt x="37" y="59"/>
                    </a:lnTo>
                    <a:lnTo>
                      <a:pt x="53" y="48"/>
                    </a:lnTo>
                    <a:lnTo>
                      <a:pt x="60" y="24"/>
                    </a:lnTo>
                    <a:lnTo>
                      <a:pt x="49" y="7"/>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10" name="Group 109"/>
            <p:cNvGrpSpPr>
              <a:grpSpLocks/>
            </p:cNvGrpSpPr>
            <p:nvPr/>
          </p:nvGrpSpPr>
          <p:grpSpPr bwMode="auto">
            <a:xfrm>
              <a:off x="4916" y="2538"/>
              <a:ext cx="60" cy="60"/>
              <a:chOff x="4916" y="2538"/>
              <a:chExt cx="60" cy="60"/>
            </a:xfrm>
          </p:grpSpPr>
          <p:sp>
            <p:nvSpPr>
              <p:cNvPr id="197" name="Freeform 196"/>
              <p:cNvSpPr>
                <a:spLocks/>
              </p:cNvSpPr>
              <p:nvPr/>
            </p:nvSpPr>
            <p:spPr bwMode="auto">
              <a:xfrm>
                <a:off x="4916" y="2538"/>
                <a:ext cx="60" cy="60"/>
              </a:xfrm>
              <a:custGeom>
                <a:avLst/>
                <a:gdLst>
                  <a:gd name="T0" fmla="+- 0 4916 4916"/>
                  <a:gd name="T1" fmla="*/ T0 w 60"/>
                  <a:gd name="T2" fmla="+- 0 2568 2538"/>
                  <a:gd name="T3" fmla="*/ 2568 h 60"/>
                  <a:gd name="T4" fmla="+- 0 4924 4916"/>
                  <a:gd name="T5" fmla="*/ T4 w 60"/>
                  <a:gd name="T6" fmla="+- 0 2547 2538"/>
                  <a:gd name="T7" fmla="*/ 2547 h 60"/>
                  <a:gd name="T8" fmla="+- 0 4943 4916"/>
                  <a:gd name="T9" fmla="*/ T8 w 60"/>
                  <a:gd name="T10" fmla="+- 0 2538 2538"/>
                  <a:gd name="T11" fmla="*/ 2538 h 60"/>
                  <a:gd name="T12" fmla="+- 0 4965 4916"/>
                  <a:gd name="T13" fmla="*/ T12 w 60"/>
                  <a:gd name="T14" fmla="+- 0 2545 2538"/>
                  <a:gd name="T15" fmla="*/ 2545 h 60"/>
                  <a:gd name="T16" fmla="+- 0 4976 4916"/>
                  <a:gd name="T17" fmla="*/ T16 w 60"/>
                  <a:gd name="T18" fmla="+- 0 2562 2538"/>
                  <a:gd name="T19" fmla="*/ 2562 h 60"/>
                  <a:gd name="T20" fmla="+- 0 4969 4916"/>
                  <a:gd name="T21" fmla="*/ T20 w 60"/>
                  <a:gd name="T22" fmla="+- 0 2586 2538"/>
                  <a:gd name="T23" fmla="*/ 2586 h 60"/>
                  <a:gd name="T24" fmla="+- 0 4953 4916"/>
                  <a:gd name="T25" fmla="*/ T24 w 60"/>
                  <a:gd name="T26" fmla="+- 0 2597 2538"/>
                  <a:gd name="T27" fmla="*/ 2597 h 60"/>
                  <a:gd name="T28" fmla="+- 0 4929 4916"/>
                  <a:gd name="T29" fmla="*/ T28 w 60"/>
                  <a:gd name="T30" fmla="+- 0 2592 2538"/>
                  <a:gd name="T31" fmla="*/ 2592 h 60"/>
                  <a:gd name="T32" fmla="+- 0 4917 4916"/>
                  <a:gd name="T33" fmla="*/ T32 w 60"/>
                  <a:gd name="T34" fmla="+- 0 2576 2538"/>
                  <a:gd name="T35" fmla="*/ 2576 h 60"/>
                  <a:gd name="T36" fmla="+- 0 4916 4916"/>
                  <a:gd name="T37" fmla="*/ T36 w 60"/>
                  <a:gd name="T38" fmla="+- 0 2568 2538"/>
                  <a:gd name="T39" fmla="*/ 2568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0" y="30"/>
                    </a:moveTo>
                    <a:lnTo>
                      <a:pt x="8" y="9"/>
                    </a:lnTo>
                    <a:lnTo>
                      <a:pt x="27" y="0"/>
                    </a:lnTo>
                    <a:lnTo>
                      <a:pt x="49" y="7"/>
                    </a:lnTo>
                    <a:lnTo>
                      <a:pt x="60" y="24"/>
                    </a:lnTo>
                    <a:lnTo>
                      <a:pt x="53" y="48"/>
                    </a:lnTo>
                    <a:lnTo>
                      <a:pt x="37" y="59"/>
                    </a:lnTo>
                    <a:lnTo>
                      <a:pt x="13" y="54"/>
                    </a:lnTo>
                    <a:lnTo>
                      <a:pt x="1" y="38"/>
                    </a:lnTo>
                    <a:lnTo>
                      <a:pt x="0" y="30"/>
                    </a:lnTo>
                    <a:close/>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11" name="Group 110"/>
            <p:cNvGrpSpPr>
              <a:grpSpLocks/>
            </p:cNvGrpSpPr>
            <p:nvPr/>
          </p:nvGrpSpPr>
          <p:grpSpPr bwMode="auto">
            <a:xfrm>
              <a:off x="4106" y="1659"/>
              <a:ext cx="60" cy="60"/>
              <a:chOff x="4106" y="1659"/>
              <a:chExt cx="60" cy="60"/>
            </a:xfrm>
          </p:grpSpPr>
          <p:sp>
            <p:nvSpPr>
              <p:cNvPr id="196" name="Freeform 195"/>
              <p:cNvSpPr>
                <a:spLocks/>
              </p:cNvSpPr>
              <p:nvPr/>
            </p:nvSpPr>
            <p:spPr bwMode="auto">
              <a:xfrm>
                <a:off x="4106" y="1659"/>
                <a:ext cx="60" cy="60"/>
              </a:xfrm>
              <a:custGeom>
                <a:avLst/>
                <a:gdLst>
                  <a:gd name="T0" fmla="+- 0 4133 4106"/>
                  <a:gd name="T1" fmla="*/ T0 w 60"/>
                  <a:gd name="T2" fmla="+- 0 1659 1659"/>
                  <a:gd name="T3" fmla="*/ 1659 h 60"/>
                  <a:gd name="T4" fmla="+- 0 4114 4106"/>
                  <a:gd name="T5" fmla="*/ T4 w 60"/>
                  <a:gd name="T6" fmla="+- 0 1669 1659"/>
                  <a:gd name="T7" fmla="*/ 1669 h 60"/>
                  <a:gd name="T8" fmla="+- 0 4106 4106"/>
                  <a:gd name="T9" fmla="*/ T8 w 60"/>
                  <a:gd name="T10" fmla="+- 0 1689 1659"/>
                  <a:gd name="T11" fmla="*/ 1689 h 60"/>
                  <a:gd name="T12" fmla="+- 0 4107 4106"/>
                  <a:gd name="T13" fmla="*/ T12 w 60"/>
                  <a:gd name="T14" fmla="+- 0 1697 1659"/>
                  <a:gd name="T15" fmla="*/ 1697 h 60"/>
                  <a:gd name="T16" fmla="+- 0 4119 4106"/>
                  <a:gd name="T17" fmla="*/ T16 w 60"/>
                  <a:gd name="T18" fmla="+- 0 1713 1659"/>
                  <a:gd name="T19" fmla="*/ 1713 h 60"/>
                  <a:gd name="T20" fmla="+- 0 4143 4106"/>
                  <a:gd name="T21" fmla="*/ T20 w 60"/>
                  <a:gd name="T22" fmla="+- 0 1718 1659"/>
                  <a:gd name="T23" fmla="*/ 1718 h 60"/>
                  <a:gd name="T24" fmla="+- 0 4159 4106"/>
                  <a:gd name="T25" fmla="*/ T24 w 60"/>
                  <a:gd name="T26" fmla="+- 0 1707 1659"/>
                  <a:gd name="T27" fmla="*/ 1707 h 60"/>
                  <a:gd name="T28" fmla="+- 0 4166 4106"/>
                  <a:gd name="T29" fmla="*/ T28 w 60"/>
                  <a:gd name="T30" fmla="+- 0 1683 1659"/>
                  <a:gd name="T31" fmla="*/ 1683 h 60"/>
                  <a:gd name="T32" fmla="+- 0 4155 4106"/>
                  <a:gd name="T33" fmla="*/ T32 w 60"/>
                  <a:gd name="T34" fmla="+- 0 1666 1659"/>
                  <a:gd name="T35" fmla="*/ 1666 h 60"/>
                  <a:gd name="T36" fmla="+- 0 4133 4106"/>
                  <a:gd name="T37" fmla="*/ T36 w 60"/>
                  <a:gd name="T38" fmla="+- 0 1659 1659"/>
                  <a:gd name="T39" fmla="*/ 1659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27" y="0"/>
                    </a:moveTo>
                    <a:lnTo>
                      <a:pt x="8" y="10"/>
                    </a:lnTo>
                    <a:lnTo>
                      <a:pt x="0" y="30"/>
                    </a:lnTo>
                    <a:lnTo>
                      <a:pt x="1" y="38"/>
                    </a:lnTo>
                    <a:lnTo>
                      <a:pt x="13" y="54"/>
                    </a:lnTo>
                    <a:lnTo>
                      <a:pt x="37" y="59"/>
                    </a:lnTo>
                    <a:lnTo>
                      <a:pt x="53" y="48"/>
                    </a:lnTo>
                    <a:lnTo>
                      <a:pt x="60" y="24"/>
                    </a:lnTo>
                    <a:lnTo>
                      <a:pt x="49" y="7"/>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12" name="Group 111"/>
            <p:cNvGrpSpPr>
              <a:grpSpLocks/>
            </p:cNvGrpSpPr>
            <p:nvPr/>
          </p:nvGrpSpPr>
          <p:grpSpPr bwMode="auto">
            <a:xfrm>
              <a:off x="4106" y="1659"/>
              <a:ext cx="60" cy="60"/>
              <a:chOff x="4106" y="1659"/>
              <a:chExt cx="60" cy="60"/>
            </a:xfrm>
          </p:grpSpPr>
          <p:sp>
            <p:nvSpPr>
              <p:cNvPr id="195" name="Freeform 194"/>
              <p:cNvSpPr>
                <a:spLocks/>
              </p:cNvSpPr>
              <p:nvPr/>
            </p:nvSpPr>
            <p:spPr bwMode="auto">
              <a:xfrm>
                <a:off x="4106" y="1659"/>
                <a:ext cx="60" cy="60"/>
              </a:xfrm>
              <a:custGeom>
                <a:avLst/>
                <a:gdLst>
                  <a:gd name="T0" fmla="+- 0 4106 4106"/>
                  <a:gd name="T1" fmla="*/ T0 w 60"/>
                  <a:gd name="T2" fmla="+- 0 1689 1659"/>
                  <a:gd name="T3" fmla="*/ 1689 h 60"/>
                  <a:gd name="T4" fmla="+- 0 4114 4106"/>
                  <a:gd name="T5" fmla="*/ T4 w 60"/>
                  <a:gd name="T6" fmla="+- 0 1669 1659"/>
                  <a:gd name="T7" fmla="*/ 1669 h 60"/>
                  <a:gd name="T8" fmla="+- 0 4133 4106"/>
                  <a:gd name="T9" fmla="*/ T8 w 60"/>
                  <a:gd name="T10" fmla="+- 0 1659 1659"/>
                  <a:gd name="T11" fmla="*/ 1659 h 60"/>
                  <a:gd name="T12" fmla="+- 0 4155 4106"/>
                  <a:gd name="T13" fmla="*/ T12 w 60"/>
                  <a:gd name="T14" fmla="+- 0 1666 1659"/>
                  <a:gd name="T15" fmla="*/ 1666 h 60"/>
                  <a:gd name="T16" fmla="+- 0 4166 4106"/>
                  <a:gd name="T17" fmla="*/ T16 w 60"/>
                  <a:gd name="T18" fmla="+- 0 1683 1659"/>
                  <a:gd name="T19" fmla="*/ 1683 h 60"/>
                  <a:gd name="T20" fmla="+- 0 4159 4106"/>
                  <a:gd name="T21" fmla="*/ T20 w 60"/>
                  <a:gd name="T22" fmla="+- 0 1707 1659"/>
                  <a:gd name="T23" fmla="*/ 1707 h 60"/>
                  <a:gd name="T24" fmla="+- 0 4143 4106"/>
                  <a:gd name="T25" fmla="*/ T24 w 60"/>
                  <a:gd name="T26" fmla="+- 0 1718 1659"/>
                  <a:gd name="T27" fmla="*/ 1718 h 60"/>
                  <a:gd name="T28" fmla="+- 0 4119 4106"/>
                  <a:gd name="T29" fmla="*/ T28 w 60"/>
                  <a:gd name="T30" fmla="+- 0 1713 1659"/>
                  <a:gd name="T31" fmla="*/ 1713 h 60"/>
                  <a:gd name="T32" fmla="+- 0 4107 4106"/>
                  <a:gd name="T33" fmla="*/ T32 w 60"/>
                  <a:gd name="T34" fmla="+- 0 1697 1659"/>
                  <a:gd name="T35" fmla="*/ 1697 h 60"/>
                  <a:gd name="T36" fmla="+- 0 4106 4106"/>
                  <a:gd name="T37" fmla="*/ T36 w 60"/>
                  <a:gd name="T38" fmla="+- 0 1689 1659"/>
                  <a:gd name="T39" fmla="*/ 1689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0" y="30"/>
                    </a:moveTo>
                    <a:lnTo>
                      <a:pt x="8" y="10"/>
                    </a:lnTo>
                    <a:lnTo>
                      <a:pt x="27" y="0"/>
                    </a:lnTo>
                    <a:lnTo>
                      <a:pt x="49" y="7"/>
                    </a:lnTo>
                    <a:lnTo>
                      <a:pt x="60" y="24"/>
                    </a:lnTo>
                    <a:lnTo>
                      <a:pt x="53" y="48"/>
                    </a:lnTo>
                    <a:lnTo>
                      <a:pt x="37" y="59"/>
                    </a:lnTo>
                    <a:lnTo>
                      <a:pt x="13" y="54"/>
                    </a:lnTo>
                    <a:lnTo>
                      <a:pt x="1" y="38"/>
                    </a:lnTo>
                    <a:lnTo>
                      <a:pt x="0" y="30"/>
                    </a:lnTo>
                    <a:close/>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13" name="Group 112"/>
            <p:cNvGrpSpPr>
              <a:grpSpLocks/>
            </p:cNvGrpSpPr>
            <p:nvPr/>
          </p:nvGrpSpPr>
          <p:grpSpPr bwMode="auto">
            <a:xfrm>
              <a:off x="1529" y="2572"/>
              <a:ext cx="60" cy="60"/>
              <a:chOff x="1529" y="2572"/>
              <a:chExt cx="60" cy="60"/>
            </a:xfrm>
          </p:grpSpPr>
          <p:sp>
            <p:nvSpPr>
              <p:cNvPr id="194" name="Freeform 193"/>
              <p:cNvSpPr>
                <a:spLocks/>
              </p:cNvSpPr>
              <p:nvPr/>
            </p:nvSpPr>
            <p:spPr bwMode="auto">
              <a:xfrm>
                <a:off x="1529" y="2572"/>
                <a:ext cx="60" cy="60"/>
              </a:xfrm>
              <a:custGeom>
                <a:avLst/>
                <a:gdLst>
                  <a:gd name="T0" fmla="+- 0 1557 1529"/>
                  <a:gd name="T1" fmla="*/ T0 w 60"/>
                  <a:gd name="T2" fmla="+- 0 2572 2572"/>
                  <a:gd name="T3" fmla="*/ 2572 h 60"/>
                  <a:gd name="T4" fmla="+- 0 1537 1529"/>
                  <a:gd name="T5" fmla="*/ T4 w 60"/>
                  <a:gd name="T6" fmla="+- 0 2582 2572"/>
                  <a:gd name="T7" fmla="*/ 2582 h 60"/>
                  <a:gd name="T8" fmla="+- 0 1529 1529"/>
                  <a:gd name="T9" fmla="*/ T8 w 60"/>
                  <a:gd name="T10" fmla="+- 0 2602 2572"/>
                  <a:gd name="T11" fmla="*/ 2602 h 60"/>
                  <a:gd name="T12" fmla="+- 0 1531 1529"/>
                  <a:gd name="T13" fmla="*/ T12 w 60"/>
                  <a:gd name="T14" fmla="+- 0 2611 2572"/>
                  <a:gd name="T15" fmla="*/ 2611 h 60"/>
                  <a:gd name="T16" fmla="+- 0 1543 1529"/>
                  <a:gd name="T17" fmla="*/ T16 w 60"/>
                  <a:gd name="T18" fmla="+- 0 2626 2572"/>
                  <a:gd name="T19" fmla="*/ 2626 h 60"/>
                  <a:gd name="T20" fmla="+- 0 1567 1529"/>
                  <a:gd name="T21" fmla="*/ T20 w 60"/>
                  <a:gd name="T22" fmla="+- 0 2632 2572"/>
                  <a:gd name="T23" fmla="*/ 2632 h 60"/>
                  <a:gd name="T24" fmla="+- 0 1583 1529"/>
                  <a:gd name="T25" fmla="*/ T24 w 60"/>
                  <a:gd name="T26" fmla="+- 0 2620 2572"/>
                  <a:gd name="T27" fmla="*/ 2620 h 60"/>
                  <a:gd name="T28" fmla="+- 0 1589 1529"/>
                  <a:gd name="T29" fmla="*/ T28 w 60"/>
                  <a:gd name="T30" fmla="+- 0 2597 2572"/>
                  <a:gd name="T31" fmla="*/ 2597 h 60"/>
                  <a:gd name="T32" fmla="+- 0 1579 1529"/>
                  <a:gd name="T33" fmla="*/ T32 w 60"/>
                  <a:gd name="T34" fmla="+- 0 2579 2572"/>
                  <a:gd name="T35" fmla="*/ 2579 h 60"/>
                  <a:gd name="T36" fmla="+- 0 1557 1529"/>
                  <a:gd name="T37" fmla="*/ T36 w 60"/>
                  <a:gd name="T38" fmla="+- 0 2572 2572"/>
                  <a:gd name="T39" fmla="*/ 2572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28" y="0"/>
                    </a:moveTo>
                    <a:lnTo>
                      <a:pt x="8" y="10"/>
                    </a:lnTo>
                    <a:lnTo>
                      <a:pt x="0" y="30"/>
                    </a:lnTo>
                    <a:lnTo>
                      <a:pt x="2" y="39"/>
                    </a:lnTo>
                    <a:lnTo>
                      <a:pt x="14" y="54"/>
                    </a:lnTo>
                    <a:lnTo>
                      <a:pt x="38" y="60"/>
                    </a:lnTo>
                    <a:lnTo>
                      <a:pt x="54" y="48"/>
                    </a:lnTo>
                    <a:lnTo>
                      <a:pt x="60" y="25"/>
                    </a:lnTo>
                    <a:lnTo>
                      <a:pt x="50" y="7"/>
                    </a:lnTo>
                    <a:lnTo>
                      <a:pt x="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14" name="Group 113"/>
            <p:cNvGrpSpPr>
              <a:grpSpLocks/>
            </p:cNvGrpSpPr>
            <p:nvPr/>
          </p:nvGrpSpPr>
          <p:grpSpPr bwMode="auto">
            <a:xfrm>
              <a:off x="1529" y="2572"/>
              <a:ext cx="60" cy="60"/>
              <a:chOff x="1529" y="2572"/>
              <a:chExt cx="60" cy="60"/>
            </a:xfrm>
          </p:grpSpPr>
          <p:sp>
            <p:nvSpPr>
              <p:cNvPr id="193" name="Freeform 192"/>
              <p:cNvSpPr>
                <a:spLocks/>
              </p:cNvSpPr>
              <p:nvPr/>
            </p:nvSpPr>
            <p:spPr bwMode="auto">
              <a:xfrm>
                <a:off x="1529" y="2572"/>
                <a:ext cx="60" cy="60"/>
              </a:xfrm>
              <a:custGeom>
                <a:avLst/>
                <a:gdLst>
                  <a:gd name="T0" fmla="+- 0 1529 1529"/>
                  <a:gd name="T1" fmla="*/ T0 w 60"/>
                  <a:gd name="T2" fmla="+- 0 2602 2572"/>
                  <a:gd name="T3" fmla="*/ 2602 h 60"/>
                  <a:gd name="T4" fmla="+- 0 1537 1529"/>
                  <a:gd name="T5" fmla="*/ T4 w 60"/>
                  <a:gd name="T6" fmla="+- 0 2582 2572"/>
                  <a:gd name="T7" fmla="*/ 2582 h 60"/>
                  <a:gd name="T8" fmla="+- 0 1557 1529"/>
                  <a:gd name="T9" fmla="*/ T8 w 60"/>
                  <a:gd name="T10" fmla="+- 0 2572 2572"/>
                  <a:gd name="T11" fmla="*/ 2572 h 60"/>
                  <a:gd name="T12" fmla="+- 0 1579 1529"/>
                  <a:gd name="T13" fmla="*/ T12 w 60"/>
                  <a:gd name="T14" fmla="+- 0 2579 2572"/>
                  <a:gd name="T15" fmla="*/ 2579 h 60"/>
                  <a:gd name="T16" fmla="+- 0 1589 1529"/>
                  <a:gd name="T17" fmla="*/ T16 w 60"/>
                  <a:gd name="T18" fmla="+- 0 2597 2572"/>
                  <a:gd name="T19" fmla="*/ 2597 h 60"/>
                  <a:gd name="T20" fmla="+- 0 1583 1529"/>
                  <a:gd name="T21" fmla="*/ T20 w 60"/>
                  <a:gd name="T22" fmla="+- 0 2620 2572"/>
                  <a:gd name="T23" fmla="*/ 2620 h 60"/>
                  <a:gd name="T24" fmla="+- 0 1567 1529"/>
                  <a:gd name="T25" fmla="*/ T24 w 60"/>
                  <a:gd name="T26" fmla="+- 0 2632 2572"/>
                  <a:gd name="T27" fmla="*/ 2632 h 60"/>
                  <a:gd name="T28" fmla="+- 0 1543 1529"/>
                  <a:gd name="T29" fmla="*/ T28 w 60"/>
                  <a:gd name="T30" fmla="+- 0 2626 2572"/>
                  <a:gd name="T31" fmla="*/ 2626 h 60"/>
                  <a:gd name="T32" fmla="+- 0 1531 1529"/>
                  <a:gd name="T33" fmla="*/ T32 w 60"/>
                  <a:gd name="T34" fmla="+- 0 2611 2572"/>
                  <a:gd name="T35" fmla="*/ 2611 h 60"/>
                  <a:gd name="T36" fmla="+- 0 1529 1529"/>
                  <a:gd name="T37" fmla="*/ T36 w 60"/>
                  <a:gd name="T38" fmla="+- 0 2602 2572"/>
                  <a:gd name="T39" fmla="*/ 2602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0" y="30"/>
                    </a:moveTo>
                    <a:lnTo>
                      <a:pt x="8" y="10"/>
                    </a:lnTo>
                    <a:lnTo>
                      <a:pt x="28" y="0"/>
                    </a:lnTo>
                    <a:lnTo>
                      <a:pt x="50" y="7"/>
                    </a:lnTo>
                    <a:lnTo>
                      <a:pt x="60" y="25"/>
                    </a:lnTo>
                    <a:lnTo>
                      <a:pt x="54" y="48"/>
                    </a:lnTo>
                    <a:lnTo>
                      <a:pt x="38" y="60"/>
                    </a:lnTo>
                    <a:lnTo>
                      <a:pt x="14" y="54"/>
                    </a:lnTo>
                    <a:lnTo>
                      <a:pt x="2" y="39"/>
                    </a:lnTo>
                    <a:lnTo>
                      <a:pt x="0" y="30"/>
                    </a:lnTo>
                    <a:close/>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15" name="Group 114"/>
            <p:cNvGrpSpPr>
              <a:grpSpLocks/>
            </p:cNvGrpSpPr>
            <p:nvPr/>
          </p:nvGrpSpPr>
          <p:grpSpPr bwMode="auto">
            <a:xfrm>
              <a:off x="1681" y="406"/>
              <a:ext cx="33" cy="33"/>
              <a:chOff x="1681" y="406"/>
              <a:chExt cx="33" cy="33"/>
            </a:xfrm>
          </p:grpSpPr>
          <p:sp>
            <p:nvSpPr>
              <p:cNvPr id="192" name="Freeform 191"/>
              <p:cNvSpPr>
                <a:spLocks/>
              </p:cNvSpPr>
              <p:nvPr/>
            </p:nvSpPr>
            <p:spPr bwMode="auto">
              <a:xfrm>
                <a:off x="1681" y="406"/>
                <a:ext cx="33" cy="33"/>
              </a:xfrm>
              <a:custGeom>
                <a:avLst/>
                <a:gdLst>
                  <a:gd name="T0" fmla="+- 0 1707 1681"/>
                  <a:gd name="T1" fmla="*/ T0 w 33"/>
                  <a:gd name="T2" fmla="+- 0 406 406"/>
                  <a:gd name="T3" fmla="*/ 406 h 33"/>
                  <a:gd name="T4" fmla="+- 0 1688 1681"/>
                  <a:gd name="T5" fmla="*/ T4 w 33"/>
                  <a:gd name="T6" fmla="+- 0 406 406"/>
                  <a:gd name="T7" fmla="*/ 406 h 33"/>
                  <a:gd name="T8" fmla="+- 0 1681 1681"/>
                  <a:gd name="T9" fmla="*/ T8 w 33"/>
                  <a:gd name="T10" fmla="+- 0 413 406"/>
                  <a:gd name="T11" fmla="*/ 413 h 33"/>
                  <a:gd name="T12" fmla="+- 0 1681 1681"/>
                  <a:gd name="T13" fmla="*/ T12 w 33"/>
                  <a:gd name="T14" fmla="+- 0 431 406"/>
                  <a:gd name="T15" fmla="*/ 431 h 33"/>
                  <a:gd name="T16" fmla="+- 0 1688 1681"/>
                  <a:gd name="T17" fmla="*/ T16 w 33"/>
                  <a:gd name="T18" fmla="+- 0 439 406"/>
                  <a:gd name="T19" fmla="*/ 439 h 33"/>
                  <a:gd name="T20" fmla="+- 0 1707 1681"/>
                  <a:gd name="T21" fmla="*/ T20 w 33"/>
                  <a:gd name="T22" fmla="+- 0 439 406"/>
                  <a:gd name="T23" fmla="*/ 439 h 33"/>
                  <a:gd name="T24" fmla="+- 0 1714 1681"/>
                  <a:gd name="T25" fmla="*/ T24 w 33"/>
                  <a:gd name="T26" fmla="+- 0 431 406"/>
                  <a:gd name="T27" fmla="*/ 431 h 33"/>
                  <a:gd name="T28" fmla="+- 0 1714 1681"/>
                  <a:gd name="T29" fmla="*/ T28 w 33"/>
                  <a:gd name="T30" fmla="+- 0 413 406"/>
                  <a:gd name="T31" fmla="*/ 413 h 33"/>
                  <a:gd name="T32" fmla="+- 0 1707 1681"/>
                  <a:gd name="T33" fmla="*/ T32 w 33"/>
                  <a:gd name="T34" fmla="+- 0 406 406"/>
                  <a:gd name="T35" fmla="*/ 406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7" y="0"/>
                    </a:lnTo>
                    <a:lnTo>
                      <a:pt x="0" y="7"/>
                    </a:lnTo>
                    <a:lnTo>
                      <a:pt x="0" y="25"/>
                    </a:lnTo>
                    <a:lnTo>
                      <a:pt x="7" y="33"/>
                    </a:lnTo>
                    <a:lnTo>
                      <a:pt x="26" y="33"/>
                    </a:lnTo>
                    <a:lnTo>
                      <a:pt x="33" y="25"/>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16" name="Group 115"/>
            <p:cNvGrpSpPr>
              <a:grpSpLocks/>
            </p:cNvGrpSpPr>
            <p:nvPr/>
          </p:nvGrpSpPr>
          <p:grpSpPr bwMode="auto">
            <a:xfrm>
              <a:off x="1681" y="406"/>
              <a:ext cx="33" cy="33"/>
              <a:chOff x="1681" y="406"/>
              <a:chExt cx="33" cy="33"/>
            </a:xfrm>
          </p:grpSpPr>
          <p:sp>
            <p:nvSpPr>
              <p:cNvPr id="191" name="Freeform 190"/>
              <p:cNvSpPr>
                <a:spLocks/>
              </p:cNvSpPr>
              <p:nvPr/>
            </p:nvSpPr>
            <p:spPr bwMode="auto">
              <a:xfrm>
                <a:off x="1681" y="406"/>
                <a:ext cx="33" cy="33"/>
              </a:xfrm>
              <a:custGeom>
                <a:avLst/>
                <a:gdLst>
                  <a:gd name="T0" fmla="+- 0 1681 1681"/>
                  <a:gd name="T1" fmla="*/ T0 w 33"/>
                  <a:gd name="T2" fmla="+- 0 422 406"/>
                  <a:gd name="T3" fmla="*/ 422 h 33"/>
                  <a:gd name="T4" fmla="+- 0 1681 1681"/>
                  <a:gd name="T5" fmla="*/ T4 w 33"/>
                  <a:gd name="T6" fmla="+- 0 413 406"/>
                  <a:gd name="T7" fmla="*/ 413 h 33"/>
                  <a:gd name="T8" fmla="+- 0 1688 1681"/>
                  <a:gd name="T9" fmla="*/ T8 w 33"/>
                  <a:gd name="T10" fmla="+- 0 406 406"/>
                  <a:gd name="T11" fmla="*/ 406 h 33"/>
                  <a:gd name="T12" fmla="+- 0 1697 1681"/>
                  <a:gd name="T13" fmla="*/ T12 w 33"/>
                  <a:gd name="T14" fmla="+- 0 406 406"/>
                  <a:gd name="T15" fmla="*/ 406 h 33"/>
                  <a:gd name="T16" fmla="+- 0 1707 1681"/>
                  <a:gd name="T17" fmla="*/ T16 w 33"/>
                  <a:gd name="T18" fmla="+- 0 406 406"/>
                  <a:gd name="T19" fmla="*/ 406 h 33"/>
                  <a:gd name="T20" fmla="+- 0 1714 1681"/>
                  <a:gd name="T21" fmla="*/ T20 w 33"/>
                  <a:gd name="T22" fmla="+- 0 413 406"/>
                  <a:gd name="T23" fmla="*/ 413 h 33"/>
                  <a:gd name="T24" fmla="+- 0 1714 1681"/>
                  <a:gd name="T25" fmla="*/ T24 w 33"/>
                  <a:gd name="T26" fmla="+- 0 422 406"/>
                  <a:gd name="T27" fmla="*/ 422 h 33"/>
                  <a:gd name="T28" fmla="+- 0 1714 1681"/>
                  <a:gd name="T29" fmla="*/ T28 w 33"/>
                  <a:gd name="T30" fmla="+- 0 431 406"/>
                  <a:gd name="T31" fmla="*/ 431 h 33"/>
                  <a:gd name="T32" fmla="+- 0 1707 1681"/>
                  <a:gd name="T33" fmla="*/ T32 w 33"/>
                  <a:gd name="T34" fmla="+- 0 439 406"/>
                  <a:gd name="T35" fmla="*/ 439 h 33"/>
                  <a:gd name="T36" fmla="+- 0 1697 1681"/>
                  <a:gd name="T37" fmla="*/ T36 w 33"/>
                  <a:gd name="T38" fmla="+- 0 439 406"/>
                  <a:gd name="T39" fmla="*/ 439 h 33"/>
                  <a:gd name="T40" fmla="+- 0 1688 1681"/>
                  <a:gd name="T41" fmla="*/ T40 w 33"/>
                  <a:gd name="T42" fmla="+- 0 439 406"/>
                  <a:gd name="T43" fmla="*/ 439 h 33"/>
                  <a:gd name="T44" fmla="+- 0 1681 1681"/>
                  <a:gd name="T45" fmla="*/ T44 w 33"/>
                  <a:gd name="T46" fmla="+- 0 431 406"/>
                  <a:gd name="T47" fmla="*/ 431 h 33"/>
                  <a:gd name="T48" fmla="+- 0 1681 1681"/>
                  <a:gd name="T49" fmla="*/ T48 w 33"/>
                  <a:gd name="T50" fmla="+- 0 422 406"/>
                  <a:gd name="T51" fmla="*/ 422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Lst>
                <a:rect l="0" t="0" r="r" b="b"/>
                <a:pathLst>
                  <a:path w="33" h="33">
                    <a:moveTo>
                      <a:pt x="0" y="16"/>
                    </a:moveTo>
                    <a:lnTo>
                      <a:pt x="0" y="7"/>
                    </a:lnTo>
                    <a:lnTo>
                      <a:pt x="7" y="0"/>
                    </a:lnTo>
                    <a:lnTo>
                      <a:pt x="16" y="0"/>
                    </a:lnTo>
                    <a:lnTo>
                      <a:pt x="26" y="0"/>
                    </a:lnTo>
                    <a:lnTo>
                      <a:pt x="33" y="7"/>
                    </a:lnTo>
                    <a:lnTo>
                      <a:pt x="33" y="16"/>
                    </a:lnTo>
                    <a:lnTo>
                      <a:pt x="33" y="25"/>
                    </a:lnTo>
                    <a:lnTo>
                      <a:pt x="26" y="33"/>
                    </a:lnTo>
                    <a:lnTo>
                      <a:pt x="16" y="33"/>
                    </a:lnTo>
                    <a:lnTo>
                      <a:pt x="7" y="33"/>
                    </a:lnTo>
                    <a:lnTo>
                      <a:pt x="0" y="25"/>
                    </a:lnTo>
                    <a:lnTo>
                      <a:pt x="0" y="16"/>
                    </a:lnTo>
                    <a:close/>
                  </a:path>
                </a:pathLst>
              </a:custGeom>
              <a:noFill/>
              <a:ln w="12700">
                <a:solidFill>
                  <a:srgbClr val="D1D3D4"/>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17" name="Group 116"/>
            <p:cNvGrpSpPr>
              <a:grpSpLocks/>
            </p:cNvGrpSpPr>
            <p:nvPr/>
          </p:nvGrpSpPr>
          <p:grpSpPr bwMode="auto">
            <a:xfrm>
              <a:off x="2973" y="2267"/>
              <a:ext cx="33" cy="33"/>
              <a:chOff x="2973" y="2267"/>
              <a:chExt cx="33" cy="33"/>
            </a:xfrm>
          </p:grpSpPr>
          <p:sp>
            <p:nvSpPr>
              <p:cNvPr id="190" name="Freeform 189"/>
              <p:cNvSpPr>
                <a:spLocks/>
              </p:cNvSpPr>
              <p:nvPr/>
            </p:nvSpPr>
            <p:spPr bwMode="auto">
              <a:xfrm>
                <a:off x="2973" y="2267"/>
                <a:ext cx="33" cy="33"/>
              </a:xfrm>
              <a:custGeom>
                <a:avLst/>
                <a:gdLst>
                  <a:gd name="T0" fmla="+- 0 2999 2973"/>
                  <a:gd name="T1" fmla="*/ T0 w 33"/>
                  <a:gd name="T2" fmla="+- 0 2267 2267"/>
                  <a:gd name="T3" fmla="*/ 2267 h 33"/>
                  <a:gd name="T4" fmla="+- 0 2981 2973"/>
                  <a:gd name="T5" fmla="*/ T4 w 33"/>
                  <a:gd name="T6" fmla="+- 0 2267 2267"/>
                  <a:gd name="T7" fmla="*/ 2267 h 33"/>
                  <a:gd name="T8" fmla="+- 0 2973 2973"/>
                  <a:gd name="T9" fmla="*/ T8 w 33"/>
                  <a:gd name="T10" fmla="+- 0 2274 2267"/>
                  <a:gd name="T11" fmla="*/ 2274 h 33"/>
                  <a:gd name="T12" fmla="+- 0 2973 2973"/>
                  <a:gd name="T13" fmla="*/ T12 w 33"/>
                  <a:gd name="T14" fmla="+- 0 2293 2267"/>
                  <a:gd name="T15" fmla="*/ 2293 h 33"/>
                  <a:gd name="T16" fmla="+- 0 2981 2973"/>
                  <a:gd name="T17" fmla="*/ T16 w 33"/>
                  <a:gd name="T18" fmla="+- 0 2300 2267"/>
                  <a:gd name="T19" fmla="*/ 2300 h 33"/>
                  <a:gd name="T20" fmla="+- 0 2999 2973"/>
                  <a:gd name="T21" fmla="*/ T20 w 33"/>
                  <a:gd name="T22" fmla="+- 0 2300 2267"/>
                  <a:gd name="T23" fmla="*/ 2300 h 33"/>
                  <a:gd name="T24" fmla="+- 0 3006 2973"/>
                  <a:gd name="T25" fmla="*/ T24 w 33"/>
                  <a:gd name="T26" fmla="+- 0 2293 2267"/>
                  <a:gd name="T27" fmla="*/ 2293 h 33"/>
                  <a:gd name="T28" fmla="+- 0 3006 2973"/>
                  <a:gd name="T29" fmla="*/ T28 w 33"/>
                  <a:gd name="T30" fmla="+- 0 2274 2267"/>
                  <a:gd name="T31" fmla="*/ 2274 h 33"/>
                  <a:gd name="T32" fmla="+- 0 2999 2973"/>
                  <a:gd name="T33" fmla="*/ T32 w 33"/>
                  <a:gd name="T34" fmla="+- 0 2267 2267"/>
                  <a:gd name="T35" fmla="*/ 2267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8" y="0"/>
                    </a:lnTo>
                    <a:lnTo>
                      <a:pt x="0" y="7"/>
                    </a:lnTo>
                    <a:lnTo>
                      <a:pt x="0" y="26"/>
                    </a:lnTo>
                    <a:lnTo>
                      <a:pt x="8" y="33"/>
                    </a:lnTo>
                    <a:lnTo>
                      <a:pt x="26" y="33"/>
                    </a:lnTo>
                    <a:lnTo>
                      <a:pt x="33" y="26"/>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18" name="Group 117"/>
            <p:cNvGrpSpPr>
              <a:grpSpLocks/>
            </p:cNvGrpSpPr>
            <p:nvPr/>
          </p:nvGrpSpPr>
          <p:grpSpPr bwMode="auto">
            <a:xfrm>
              <a:off x="3258" y="1879"/>
              <a:ext cx="33" cy="33"/>
              <a:chOff x="3258" y="1879"/>
              <a:chExt cx="33" cy="33"/>
            </a:xfrm>
          </p:grpSpPr>
          <p:sp>
            <p:nvSpPr>
              <p:cNvPr id="189" name="Freeform 188"/>
              <p:cNvSpPr>
                <a:spLocks/>
              </p:cNvSpPr>
              <p:nvPr/>
            </p:nvSpPr>
            <p:spPr bwMode="auto">
              <a:xfrm>
                <a:off x="3258" y="1879"/>
                <a:ext cx="33" cy="33"/>
              </a:xfrm>
              <a:custGeom>
                <a:avLst/>
                <a:gdLst>
                  <a:gd name="T0" fmla="+- 0 3283 3258"/>
                  <a:gd name="T1" fmla="*/ T0 w 33"/>
                  <a:gd name="T2" fmla="+- 0 1879 1879"/>
                  <a:gd name="T3" fmla="*/ 1879 h 33"/>
                  <a:gd name="T4" fmla="+- 0 3265 3258"/>
                  <a:gd name="T5" fmla="*/ T4 w 33"/>
                  <a:gd name="T6" fmla="+- 0 1879 1879"/>
                  <a:gd name="T7" fmla="*/ 1879 h 33"/>
                  <a:gd name="T8" fmla="+- 0 3258 3258"/>
                  <a:gd name="T9" fmla="*/ T8 w 33"/>
                  <a:gd name="T10" fmla="+- 0 1887 1879"/>
                  <a:gd name="T11" fmla="*/ 1887 h 33"/>
                  <a:gd name="T12" fmla="+- 0 3258 3258"/>
                  <a:gd name="T13" fmla="*/ T12 w 33"/>
                  <a:gd name="T14" fmla="+- 0 1905 1879"/>
                  <a:gd name="T15" fmla="*/ 1905 h 33"/>
                  <a:gd name="T16" fmla="+- 0 3265 3258"/>
                  <a:gd name="T17" fmla="*/ T16 w 33"/>
                  <a:gd name="T18" fmla="+- 0 1912 1879"/>
                  <a:gd name="T19" fmla="*/ 1912 h 33"/>
                  <a:gd name="T20" fmla="+- 0 3283 3258"/>
                  <a:gd name="T21" fmla="*/ T20 w 33"/>
                  <a:gd name="T22" fmla="+- 0 1912 1879"/>
                  <a:gd name="T23" fmla="*/ 1912 h 33"/>
                  <a:gd name="T24" fmla="+- 0 3291 3258"/>
                  <a:gd name="T25" fmla="*/ T24 w 33"/>
                  <a:gd name="T26" fmla="+- 0 1905 1879"/>
                  <a:gd name="T27" fmla="*/ 1905 h 33"/>
                  <a:gd name="T28" fmla="+- 0 3291 3258"/>
                  <a:gd name="T29" fmla="*/ T28 w 33"/>
                  <a:gd name="T30" fmla="+- 0 1887 1879"/>
                  <a:gd name="T31" fmla="*/ 1887 h 33"/>
                  <a:gd name="T32" fmla="+- 0 3283 3258"/>
                  <a:gd name="T33" fmla="*/ T32 w 33"/>
                  <a:gd name="T34" fmla="+- 0 1879 1879"/>
                  <a:gd name="T35" fmla="*/ 1879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5" y="0"/>
                    </a:moveTo>
                    <a:lnTo>
                      <a:pt x="7" y="0"/>
                    </a:lnTo>
                    <a:lnTo>
                      <a:pt x="0" y="8"/>
                    </a:lnTo>
                    <a:lnTo>
                      <a:pt x="0" y="26"/>
                    </a:lnTo>
                    <a:lnTo>
                      <a:pt x="7" y="33"/>
                    </a:lnTo>
                    <a:lnTo>
                      <a:pt x="25" y="33"/>
                    </a:lnTo>
                    <a:lnTo>
                      <a:pt x="33" y="26"/>
                    </a:lnTo>
                    <a:lnTo>
                      <a:pt x="33" y="8"/>
                    </a:lnTo>
                    <a:lnTo>
                      <a:pt x="25"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19" name="Group 118"/>
            <p:cNvGrpSpPr>
              <a:grpSpLocks/>
            </p:cNvGrpSpPr>
            <p:nvPr/>
          </p:nvGrpSpPr>
          <p:grpSpPr bwMode="auto">
            <a:xfrm>
              <a:off x="4240" y="2017"/>
              <a:ext cx="33" cy="33"/>
              <a:chOff x="4240" y="2017"/>
              <a:chExt cx="33" cy="33"/>
            </a:xfrm>
          </p:grpSpPr>
          <p:sp>
            <p:nvSpPr>
              <p:cNvPr id="188" name="Freeform 187"/>
              <p:cNvSpPr>
                <a:spLocks/>
              </p:cNvSpPr>
              <p:nvPr/>
            </p:nvSpPr>
            <p:spPr bwMode="auto">
              <a:xfrm>
                <a:off x="4240" y="2017"/>
                <a:ext cx="33" cy="33"/>
              </a:xfrm>
              <a:custGeom>
                <a:avLst/>
                <a:gdLst>
                  <a:gd name="T0" fmla="+- 0 4266 4240"/>
                  <a:gd name="T1" fmla="*/ T0 w 33"/>
                  <a:gd name="T2" fmla="+- 0 2017 2017"/>
                  <a:gd name="T3" fmla="*/ 2017 h 33"/>
                  <a:gd name="T4" fmla="+- 0 4247 4240"/>
                  <a:gd name="T5" fmla="*/ T4 w 33"/>
                  <a:gd name="T6" fmla="+- 0 2017 2017"/>
                  <a:gd name="T7" fmla="*/ 2017 h 33"/>
                  <a:gd name="T8" fmla="+- 0 4240 4240"/>
                  <a:gd name="T9" fmla="*/ T8 w 33"/>
                  <a:gd name="T10" fmla="+- 0 2024 2017"/>
                  <a:gd name="T11" fmla="*/ 2024 h 33"/>
                  <a:gd name="T12" fmla="+- 0 4240 4240"/>
                  <a:gd name="T13" fmla="*/ T12 w 33"/>
                  <a:gd name="T14" fmla="+- 0 2043 2017"/>
                  <a:gd name="T15" fmla="*/ 2043 h 33"/>
                  <a:gd name="T16" fmla="+- 0 4247 4240"/>
                  <a:gd name="T17" fmla="*/ T16 w 33"/>
                  <a:gd name="T18" fmla="+- 0 2050 2017"/>
                  <a:gd name="T19" fmla="*/ 2050 h 33"/>
                  <a:gd name="T20" fmla="+- 0 4266 4240"/>
                  <a:gd name="T21" fmla="*/ T20 w 33"/>
                  <a:gd name="T22" fmla="+- 0 2050 2017"/>
                  <a:gd name="T23" fmla="*/ 2050 h 33"/>
                  <a:gd name="T24" fmla="+- 0 4273 4240"/>
                  <a:gd name="T25" fmla="*/ T24 w 33"/>
                  <a:gd name="T26" fmla="+- 0 2043 2017"/>
                  <a:gd name="T27" fmla="*/ 2043 h 33"/>
                  <a:gd name="T28" fmla="+- 0 4273 4240"/>
                  <a:gd name="T29" fmla="*/ T28 w 33"/>
                  <a:gd name="T30" fmla="+- 0 2024 2017"/>
                  <a:gd name="T31" fmla="*/ 2024 h 33"/>
                  <a:gd name="T32" fmla="+- 0 4266 4240"/>
                  <a:gd name="T33" fmla="*/ T32 w 33"/>
                  <a:gd name="T34" fmla="+- 0 2017 2017"/>
                  <a:gd name="T35" fmla="*/ 2017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7" y="0"/>
                    </a:lnTo>
                    <a:lnTo>
                      <a:pt x="0" y="7"/>
                    </a:lnTo>
                    <a:lnTo>
                      <a:pt x="0" y="26"/>
                    </a:lnTo>
                    <a:lnTo>
                      <a:pt x="7" y="33"/>
                    </a:lnTo>
                    <a:lnTo>
                      <a:pt x="26" y="33"/>
                    </a:lnTo>
                    <a:lnTo>
                      <a:pt x="33" y="26"/>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0" name="Group 119"/>
            <p:cNvGrpSpPr>
              <a:grpSpLocks/>
            </p:cNvGrpSpPr>
            <p:nvPr/>
          </p:nvGrpSpPr>
          <p:grpSpPr bwMode="auto">
            <a:xfrm>
              <a:off x="673" y="2405"/>
              <a:ext cx="33" cy="33"/>
              <a:chOff x="673" y="2405"/>
              <a:chExt cx="33" cy="33"/>
            </a:xfrm>
          </p:grpSpPr>
          <p:sp>
            <p:nvSpPr>
              <p:cNvPr id="187" name="Freeform 186"/>
              <p:cNvSpPr>
                <a:spLocks/>
              </p:cNvSpPr>
              <p:nvPr/>
            </p:nvSpPr>
            <p:spPr bwMode="auto">
              <a:xfrm>
                <a:off x="673" y="2405"/>
                <a:ext cx="33" cy="33"/>
              </a:xfrm>
              <a:custGeom>
                <a:avLst/>
                <a:gdLst>
                  <a:gd name="T0" fmla="+- 0 698 673"/>
                  <a:gd name="T1" fmla="*/ T0 w 33"/>
                  <a:gd name="T2" fmla="+- 0 2405 2405"/>
                  <a:gd name="T3" fmla="*/ 2405 h 33"/>
                  <a:gd name="T4" fmla="+- 0 680 673"/>
                  <a:gd name="T5" fmla="*/ T4 w 33"/>
                  <a:gd name="T6" fmla="+- 0 2405 2405"/>
                  <a:gd name="T7" fmla="*/ 2405 h 33"/>
                  <a:gd name="T8" fmla="+- 0 673 673"/>
                  <a:gd name="T9" fmla="*/ T8 w 33"/>
                  <a:gd name="T10" fmla="+- 0 2412 2405"/>
                  <a:gd name="T11" fmla="*/ 2412 h 33"/>
                  <a:gd name="T12" fmla="+- 0 673 673"/>
                  <a:gd name="T13" fmla="*/ T12 w 33"/>
                  <a:gd name="T14" fmla="+- 0 2430 2405"/>
                  <a:gd name="T15" fmla="*/ 2430 h 33"/>
                  <a:gd name="T16" fmla="+- 0 680 673"/>
                  <a:gd name="T17" fmla="*/ T16 w 33"/>
                  <a:gd name="T18" fmla="+- 0 2438 2405"/>
                  <a:gd name="T19" fmla="*/ 2438 h 33"/>
                  <a:gd name="T20" fmla="+- 0 698 673"/>
                  <a:gd name="T21" fmla="*/ T20 w 33"/>
                  <a:gd name="T22" fmla="+- 0 2438 2405"/>
                  <a:gd name="T23" fmla="*/ 2438 h 33"/>
                  <a:gd name="T24" fmla="+- 0 706 673"/>
                  <a:gd name="T25" fmla="*/ T24 w 33"/>
                  <a:gd name="T26" fmla="+- 0 2430 2405"/>
                  <a:gd name="T27" fmla="*/ 2430 h 33"/>
                  <a:gd name="T28" fmla="+- 0 706 673"/>
                  <a:gd name="T29" fmla="*/ T28 w 33"/>
                  <a:gd name="T30" fmla="+- 0 2412 2405"/>
                  <a:gd name="T31" fmla="*/ 2412 h 33"/>
                  <a:gd name="T32" fmla="+- 0 698 673"/>
                  <a:gd name="T33" fmla="*/ T32 w 33"/>
                  <a:gd name="T34" fmla="+- 0 2405 2405"/>
                  <a:gd name="T35" fmla="*/ 2405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5" y="0"/>
                    </a:moveTo>
                    <a:lnTo>
                      <a:pt x="7" y="0"/>
                    </a:lnTo>
                    <a:lnTo>
                      <a:pt x="0" y="7"/>
                    </a:lnTo>
                    <a:lnTo>
                      <a:pt x="0" y="25"/>
                    </a:lnTo>
                    <a:lnTo>
                      <a:pt x="7" y="33"/>
                    </a:lnTo>
                    <a:lnTo>
                      <a:pt x="25" y="33"/>
                    </a:lnTo>
                    <a:lnTo>
                      <a:pt x="33" y="25"/>
                    </a:lnTo>
                    <a:lnTo>
                      <a:pt x="33" y="7"/>
                    </a:lnTo>
                    <a:lnTo>
                      <a:pt x="25"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1" name="Group 120"/>
            <p:cNvGrpSpPr>
              <a:grpSpLocks/>
            </p:cNvGrpSpPr>
            <p:nvPr/>
          </p:nvGrpSpPr>
          <p:grpSpPr bwMode="auto">
            <a:xfrm>
              <a:off x="4481" y="4007"/>
              <a:ext cx="33" cy="33"/>
              <a:chOff x="4481" y="4007"/>
              <a:chExt cx="33" cy="33"/>
            </a:xfrm>
          </p:grpSpPr>
          <p:sp>
            <p:nvSpPr>
              <p:cNvPr id="186" name="Freeform 185"/>
              <p:cNvSpPr>
                <a:spLocks/>
              </p:cNvSpPr>
              <p:nvPr/>
            </p:nvSpPr>
            <p:spPr bwMode="auto">
              <a:xfrm>
                <a:off x="4481" y="4007"/>
                <a:ext cx="33" cy="33"/>
              </a:xfrm>
              <a:custGeom>
                <a:avLst/>
                <a:gdLst>
                  <a:gd name="T0" fmla="+- 0 4507 4481"/>
                  <a:gd name="T1" fmla="*/ T0 w 33"/>
                  <a:gd name="T2" fmla="+- 0 4007 4007"/>
                  <a:gd name="T3" fmla="*/ 4007 h 33"/>
                  <a:gd name="T4" fmla="+- 0 4489 4481"/>
                  <a:gd name="T5" fmla="*/ T4 w 33"/>
                  <a:gd name="T6" fmla="+- 0 4007 4007"/>
                  <a:gd name="T7" fmla="*/ 4007 h 33"/>
                  <a:gd name="T8" fmla="+- 0 4481 4481"/>
                  <a:gd name="T9" fmla="*/ T8 w 33"/>
                  <a:gd name="T10" fmla="+- 0 4015 4007"/>
                  <a:gd name="T11" fmla="*/ 4015 h 33"/>
                  <a:gd name="T12" fmla="+- 0 4481 4481"/>
                  <a:gd name="T13" fmla="*/ T12 w 33"/>
                  <a:gd name="T14" fmla="+- 0 4033 4007"/>
                  <a:gd name="T15" fmla="*/ 4033 h 33"/>
                  <a:gd name="T16" fmla="+- 0 4489 4481"/>
                  <a:gd name="T17" fmla="*/ T16 w 33"/>
                  <a:gd name="T18" fmla="+- 0 4040 4007"/>
                  <a:gd name="T19" fmla="*/ 4040 h 33"/>
                  <a:gd name="T20" fmla="+- 0 4507 4481"/>
                  <a:gd name="T21" fmla="*/ T20 w 33"/>
                  <a:gd name="T22" fmla="+- 0 4040 4007"/>
                  <a:gd name="T23" fmla="*/ 4040 h 33"/>
                  <a:gd name="T24" fmla="+- 0 4514 4481"/>
                  <a:gd name="T25" fmla="*/ T24 w 33"/>
                  <a:gd name="T26" fmla="+- 0 4033 4007"/>
                  <a:gd name="T27" fmla="*/ 4033 h 33"/>
                  <a:gd name="T28" fmla="+- 0 4514 4481"/>
                  <a:gd name="T29" fmla="*/ T28 w 33"/>
                  <a:gd name="T30" fmla="+- 0 4015 4007"/>
                  <a:gd name="T31" fmla="*/ 4015 h 33"/>
                  <a:gd name="T32" fmla="+- 0 4507 4481"/>
                  <a:gd name="T33" fmla="*/ T32 w 33"/>
                  <a:gd name="T34" fmla="+- 0 4007 4007"/>
                  <a:gd name="T35" fmla="*/ 4007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8" y="0"/>
                    </a:lnTo>
                    <a:lnTo>
                      <a:pt x="0" y="8"/>
                    </a:lnTo>
                    <a:lnTo>
                      <a:pt x="0" y="26"/>
                    </a:lnTo>
                    <a:lnTo>
                      <a:pt x="8" y="33"/>
                    </a:lnTo>
                    <a:lnTo>
                      <a:pt x="26" y="33"/>
                    </a:lnTo>
                    <a:lnTo>
                      <a:pt x="33" y="26"/>
                    </a:lnTo>
                    <a:lnTo>
                      <a:pt x="33" y="8"/>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2" name="Group 121"/>
            <p:cNvGrpSpPr>
              <a:grpSpLocks/>
            </p:cNvGrpSpPr>
            <p:nvPr/>
          </p:nvGrpSpPr>
          <p:grpSpPr bwMode="auto">
            <a:xfrm>
              <a:off x="4757" y="4283"/>
              <a:ext cx="33" cy="33"/>
              <a:chOff x="4757" y="4283"/>
              <a:chExt cx="33" cy="33"/>
            </a:xfrm>
          </p:grpSpPr>
          <p:sp>
            <p:nvSpPr>
              <p:cNvPr id="185" name="Freeform 184"/>
              <p:cNvSpPr>
                <a:spLocks/>
              </p:cNvSpPr>
              <p:nvPr/>
            </p:nvSpPr>
            <p:spPr bwMode="auto">
              <a:xfrm>
                <a:off x="4757" y="4283"/>
                <a:ext cx="33" cy="33"/>
              </a:xfrm>
              <a:custGeom>
                <a:avLst/>
                <a:gdLst>
                  <a:gd name="T0" fmla="+- 0 4783 4757"/>
                  <a:gd name="T1" fmla="*/ T0 w 33"/>
                  <a:gd name="T2" fmla="+- 0 4283 4283"/>
                  <a:gd name="T3" fmla="*/ 4283 h 33"/>
                  <a:gd name="T4" fmla="+- 0 4764 4757"/>
                  <a:gd name="T5" fmla="*/ T4 w 33"/>
                  <a:gd name="T6" fmla="+- 0 4283 4283"/>
                  <a:gd name="T7" fmla="*/ 4283 h 33"/>
                  <a:gd name="T8" fmla="+- 0 4757 4757"/>
                  <a:gd name="T9" fmla="*/ T8 w 33"/>
                  <a:gd name="T10" fmla="+- 0 4291 4283"/>
                  <a:gd name="T11" fmla="*/ 4291 h 33"/>
                  <a:gd name="T12" fmla="+- 0 4757 4757"/>
                  <a:gd name="T13" fmla="*/ T12 w 33"/>
                  <a:gd name="T14" fmla="+- 0 4309 4283"/>
                  <a:gd name="T15" fmla="*/ 4309 h 33"/>
                  <a:gd name="T16" fmla="+- 0 4764 4757"/>
                  <a:gd name="T17" fmla="*/ T16 w 33"/>
                  <a:gd name="T18" fmla="+- 0 4316 4283"/>
                  <a:gd name="T19" fmla="*/ 4316 h 33"/>
                  <a:gd name="T20" fmla="+- 0 4783 4757"/>
                  <a:gd name="T21" fmla="*/ T20 w 33"/>
                  <a:gd name="T22" fmla="+- 0 4316 4283"/>
                  <a:gd name="T23" fmla="*/ 4316 h 33"/>
                  <a:gd name="T24" fmla="+- 0 4790 4757"/>
                  <a:gd name="T25" fmla="*/ T24 w 33"/>
                  <a:gd name="T26" fmla="+- 0 4309 4283"/>
                  <a:gd name="T27" fmla="*/ 4309 h 33"/>
                  <a:gd name="T28" fmla="+- 0 4790 4757"/>
                  <a:gd name="T29" fmla="*/ T28 w 33"/>
                  <a:gd name="T30" fmla="+- 0 4291 4283"/>
                  <a:gd name="T31" fmla="*/ 4291 h 33"/>
                  <a:gd name="T32" fmla="+- 0 4783 4757"/>
                  <a:gd name="T33" fmla="*/ T32 w 33"/>
                  <a:gd name="T34" fmla="+- 0 4283 4283"/>
                  <a:gd name="T35" fmla="*/ 4283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7" y="0"/>
                    </a:lnTo>
                    <a:lnTo>
                      <a:pt x="0" y="8"/>
                    </a:lnTo>
                    <a:lnTo>
                      <a:pt x="0" y="26"/>
                    </a:lnTo>
                    <a:lnTo>
                      <a:pt x="7" y="33"/>
                    </a:lnTo>
                    <a:lnTo>
                      <a:pt x="26" y="33"/>
                    </a:lnTo>
                    <a:lnTo>
                      <a:pt x="33" y="26"/>
                    </a:lnTo>
                    <a:lnTo>
                      <a:pt x="33" y="8"/>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3" name="Group 122"/>
            <p:cNvGrpSpPr>
              <a:grpSpLocks/>
            </p:cNvGrpSpPr>
            <p:nvPr/>
          </p:nvGrpSpPr>
          <p:grpSpPr bwMode="auto">
            <a:xfrm>
              <a:off x="5257" y="3930"/>
              <a:ext cx="33" cy="33"/>
              <a:chOff x="5257" y="3930"/>
              <a:chExt cx="33" cy="33"/>
            </a:xfrm>
          </p:grpSpPr>
          <p:sp>
            <p:nvSpPr>
              <p:cNvPr id="184" name="Freeform 183"/>
              <p:cNvSpPr>
                <a:spLocks/>
              </p:cNvSpPr>
              <p:nvPr/>
            </p:nvSpPr>
            <p:spPr bwMode="auto">
              <a:xfrm>
                <a:off x="5257" y="3930"/>
                <a:ext cx="33" cy="33"/>
              </a:xfrm>
              <a:custGeom>
                <a:avLst/>
                <a:gdLst>
                  <a:gd name="T0" fmla="+- 0 5282 5257"/>
                  <a:gd name="T1" fmla="*/ T0 w 33"/>
                  <a:gd name="T2" fmla="+- 0 3930 3930"/>
                  <a:gd name="T3" fmla="*/ 3930 h 33"/>
                  <a:gd name="T4" fmla="+- 0 5264 5257"/>
                  <a:gd name="T5" fmla="*/ T4 w 33"/>
                  <a:gd name="T6" fmla="+- 0 3930 3930"/>
                  <a:gd name="T7" fmla="*/ 3930 h 33"/>
                  <a:gd name="T8" fmla="+- 0 5257 5257"/>
                  <a:gd name="T9" fmla="*/ T8 w 33"/>
                  <a:gd name="T10" fmla="+- 0 3937 3930"/>
                  <a:gd name="T11" fmla="*/ 3937 h 33"/>
                  <a:gd name="T12" fmla="+- 0 5257 5257"/>
                  <a:gd name="T13" fmla="*/ T12 w 33"/>
                  <a:gd name="T14" fmla="+- 0 3956 3930"/>
                  <a:gd name="T15" fmla="*/ 3956 h 33"/>
                  <a:gd name="T16" fmla="+- 0 5264 5257"/>
                  <a:gd name="T17" fmla="*/ T16 w 33"/>
                  <a:gd name="T18" fmla="+- 0 3963 3930"/>
                  <a:gd name="T19" fmla="*/ 3963 h 33"/>
                  <a:gd name="T20" fmla="+- 0 5282 5257"/>
                  <a:gd name="T21" fmla="*/ T20 w 33"/>
                  <a:gd name="T22" fmla="+- 0 3963 3930"/>
                  <a:gd name="T23" fmla="*/ 3963 h 33"/>
                  <a:gd name="T24" fmla="+- 0 5290 5257"/>
                  <a:gd name="T25" fmla="*/ T24 w 33"/>
                  <a:gd name="T26" fmla="+- 0 3956 3930"/>
                  <a:gd name="T27" fmla="*/ 3956 h 33"/>
                  <a:gd name="T28" fmla="+- 0 5290 5257"/>
                  <a:gd name="T29" fmla="*/ T28 w 33"/>
                  <a:gd name="T30" fmla="+- 0 3937 3930"/>
                  <a:gd name="T31" fmla="*/ 3937 h 33"/>
                  <a:gd name="T32" fmla="+- 0 5282 5257"/>
                  <a:gd name="T33" fmla="*/ T32 w 33"/>
                  <a:gd name="T34" fmla="+- 0 3930 3930"/>
                  <a:gd name="T35" fmla="*/ 3930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5" y="0"/>
                    </a:moveTo>
                    <a:lnTo>
                      <a:pt x="7" y="0"/>
                    </a:lnTo>
                    <a:lnTo>
                      <a:pt x="0" y="7"/>
                    </a:lnTo>
                    <a:lnTo>
                      <a:pt x="0" y="26"/>
                    </a:lnTo>
                    <a:lnTo>
                      <a:pt x="7" y="33"/>
                    </a:lnTo>
                    <a:lnTo>
                      <a:pt x="25" y="33"/>
                    </a:lnTo>
                    <a:lnTo>
                      <a:pt x="33" y="26"/>
                    </a:lnTo>
                    <a:lnTo>
                      <a:pt x="33" y="7"/>
                    </a:lnTo>
                    <a:lnTo>
                      <a:pt x="25"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4" name="Group 123"/>
            <p:cNvGrpSpPr>
              <a:grpSpLocks/>
            </p:cNvGrpSpPr>
            <p:nvPr/>
          </p:nvGrpSpPr>
          <p:grpSpPr bwMode="auto">
            <a:xfrm>
              <a:off x="5110" y="3792"/>
              <a:ext cx="33" cy="33"/>
              <a:chOff x="5110" y="3792"/>
              <a:chExt cx="33" cy="33"/>
            </a:xfrm>
          </p:grpSpPr>
          <p:sp>
            <p:nvSpPr>
              <p:cNvPr id="183" name="Freeform 182"/>
              <p:cNvSpPr>
                <a:spLocks/>
              </p:cNvSpPr>
              <p:nvPr/>
            </p:nvSpPr>
            <p:spPr bwMode="auto">
              <a:xfrm>
                <a:off x="5110" y="3792"/>
                <a:ext cx="33" cy="33"/>
              </a:xfrm>
              <a:custGeom>
                <a:avLst/>
                <a:gdLst>
                  <a:gd name="T0" fmla="+- 0 5136 5110"/>
                  <a:gd name="T1" fmla="*/ T0 w 33"/>
                  <a:gd name="T2" fmla="+- 0 3792 3792"/>
                  <a:gd name="T3" fmla="*/ 3792 h 33"/>
                  <a:gd name="T4" fmla="+- 0 5118 5110"/>
                  <a:gd name="T5" fmla="*/ T4 w 33"/>
                  <a:gd name="T6" fmla="+- 0 3792 3792"/>
                  <a:gd name="T7" fmla="*/ 3792 h 33"/>
                  <a:gd name="T8" fmla="+- 0 5110 5110"/>
                  <a:gd name="T9" fmla="*/ T8 w 33"/>
                  <a:gd name="T10" fmla="+- 0 3799 3792"/>
                  <a:gd name="T11" fmla="*/ 3799 h 33"/>
                  <a:gd name="T12" fmla="+- 0 5110 5110"/>
                  <a:gd name="T13" fmla="*/ T12 w 33"/>
                  <a:gd name="T14" fmla="+- 0 3818 3792"/>
                  <a:gd name="T15" fmla="*/ 3818 h 33"/>
                  <a:gd name="T16" fmla="+- 0 5118 5110"/>
                  <a:gd name="T17" fmla="*/ T16 w 33"/>
                  <a:gd name="T18" fmla="+- 0 3825 3792"/>
                  <a:gd name="T19" fmla="*/ 3825 h 33"/>
                  <a:gd name="T20" fmla="+- 0 5136 5110"/>
                  <a:gd name="T21" fmla="*/ T20 w 33"/>
                  <a:gd name="T22" fmla="+- 0 3825 3792"/>
                  <a:gd name="T23" fmla="*/ 3825 h 33"/>
                  <a:gd name="T24" fmla="+- 0 5143 5110"/>
                  <a:gd name="T25" fmla="*/ T24 w 33"/>
                  <a:gd name="T26" fmla="+- 0 3818 3792"/>
                  <a:gd name="T27" fmla="*/ 3818 h 33"/>
                  <a:gd name="T28" fmla="+- 0 5143 5110"/>
                  <a:gd name="T29" fmla="*/ T28 w 33"/>
                  <a:gd name="T30" fmla="+- 0 3799 3792"/>
                  <a:gd name="T31" fmla="*/ 3799 h 33"/>
                  <a:gd name="T32" fmla="+- 0 5136 5110"/>
                  <a:gd name="T33" fmla="*/ T32 w 33"/>
                  <a:gd name="T34" fmla="+- 0 3792 3792"/>
                  <a:gd name="T35" fmla="*/ 3792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8" y="0"/>
                    </a:lnTo>
                    <a:lnTo>
                      <a:pt x="0" y="7"/>
                    </a:lnTo>
                    <a:lnTo>
                      <a:pt x="0" y="26"/>
                    </a:lnTo>
                    <a:lnTo>
                      <a:pt x="8" y="33"/>
                    </a:lnTo>
                    <a:lnTo>
                      <a:pt x="26" y="33"/>
                    </a:lnTo>
                    <a:lnTo>
                      <a:pt x="33" y="26"/>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5" name="Group 124"/>
            <p:cNvGrpSpPr>
              <a:grpSpLocks/>
            </p:cNvGrpSpPr>
            <p:nvPr/>
          </p:nvGrpSpPr>
          <p:grpSpPr bwMode="auto">
            <a:xfrm>
              <a:off x="6101" y="3637"/>
              <a:ext cx="33" cy="33"/>
              <a:chOff x="6101" y="3637"/>
              <a:chExt cx="33" cy="33"/>
            </a:xfrm>
          </p:grpSpPr>
          <p:sp>
            <p:nvSpPr>
              <p:cNvPr id="182" name="Freeform 181"/>
              <p:cNvSpPr>
                <a:spLocks/>
              </p:cNvSpPr>
              <p:nvPr/>
            </p:nvSpPr>
            <p:spPr bwMode="auto">
              <a:xfrm>
                <a:off x="6101" y="3637"/>
                <a:ext cx="33" cy="33"/>
              </a:xfrm>
              <a:custGeom>
                <a:avLst/>
                <a:gdLst>
                  <a:gd name="T0" fmla="+- 0 6127 6101"/>
                  <a:gd name="T1" fmla="*/ T0 w 33"/>
                  <a:gd name="T2" fmla="+- 0 3637 3637"/>
                  <a:gd name="T3" fmla="*/ 3637 h 33"/>
                  <a:gd name="T4" fmla="+- 0 6109 6101"/>
                  <a:gd name="T5" fmla="*/ T4 w 33"/>
                  <a:gd name="T6" fmla="+- 0 3637 3637"/>
                  <a:gd name="T7" fmla="*/ 3637 h 33"/>
                  <a:gd name="T8" fmla="+- 0 6101 6101"/>
                  <a:gd name="T9" fmla="*/ T8 w 33"/>
                  <a:gd name="T10" fmla="+- 0 3644 3637"/>
                  <a:gd name="T11" fmla="*/ 3644 h 33"/>
                  <a:gd name="T12" fmla="+- 0 6101 6101"/>
                  <a:gd name="T13" fmla="*/ T12 w 33"/>
                  <a:gd name="T14" fmla="+- 0 3663 3637"/>
                  <a:gd name="T15" fmla="*/ 3663 h 33"/>
                  <a:gd name="T16" fmla="+- 0 6109 6101"/>
                  <a:gd name="T17" fmla="*/ T16 w 33"/>
                  <a:gd name="T18" fmla="+- 0 3670 3637"/>
                  <a:gd name="T19" fmla="*/ 3670 h 33"/>
                  <a:gd name="T20" fmla="+- 0 6127 6101"/>
                  <a:gd name="T21" fmla="*/ T20 w 33"/>
                  <a:gd name="T22" fmla="+- 0 3670 3637"/>
                  <a:gd name="T23" fmla="*/ 3670 h 33"/>
                  <a:gd name="T24" fmla="+- 0 6134 6101"/>
                  <a:gd name="T25" fmla="*/ T24 w 33"/>
                  <a:gd name="T26" fmla="+- 0 3663 3637"/>
                  <a:gd name="T27" fmla="*/ 3663 h 33"/>
                  <a:gd name="T28" fmla="+- 0 6134 6101"/>
                  <a:gd name="T29" fmla="*/ T28 w 33"/>
                  <a:gd name="T30" fmla="+- 0 3644 3637"/>
                  <a:gd name="T31" fmla="*/ 3644 h 33"/>
                  <a:gd name="T32" fmla="+- 0 6127 6101"/>
                  <a:gd name="T33" fmla="*/ T32 w 33"/>
                  <a:gd name="T34" fmla="+- 0 3637 3637"/>
                  <a:gd name="T35" fmla="*/ 3637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8" y="0"/>
                    </a:lnTo>
                    <a:lnTo>
                      <a:pt x="0" y="7"/>
                    </a:lnTo>
                    <a:lnTo>
                      <a:pt x="0" y="26"/>
                    </a:lnTo>
                    <a:lnTo>
                      <a:pt x="8" y="33"/>
                    </a:lnTo>
                    <a:lnTo>
                      <a:pt x="26" y="33"/>
                    </a:lnTo>
                    <a:lnTo>
                      <a:pt x="33" y="26"/>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6" name="Group 125"/>
            <p:cNvGrpSpPr>
              <a:grpSpLocks/>
            </p:cNvGrpSpPr>
            <p:nvPr/>
          </p:nvGrpSpPr>
          <p:grpSpPr bwMode="auto">
            <a:xfrm>
              <a:off x="6153" y="3594"/>
              <a:ext cx="33" cy="33"/>
              <a:chOff x="6153" y="3594"/>
              <a:chExt cx="33" cy="33"/>
            </a:xfrm>
          </p:grpSpPr>
          <p:sp>
            <p:nvSpPr>
              <p:cNvPr id="181" name="Freeform 180"/>
              <p:cNvSpPr>
                <a:spLocks/>
              </p:cNvSpPr>
              <p:nvPr/>
            </p:nvSpPr>
            <p:spPr bwMode="auto">
              <a:xfrm>
                <a:off x="6153" y="3594"/>
                <a:ext cx="33" cy="33"/>
              </a:xfrm>
              <a:custGeom>
                <a:avLst/>
                <a:gdLst>
                  <a:gd name="T0" fmla="+- 0 6179 6153"/>
                  <a:gd name="T1" fmla="*/ T0 w 33"/>
                  <a:gd name="T2" fmla="+- 0 3594 3594"/>
                  <a:gd name="T3" fmla="*/ 3594 h 33"/>
                  <a:gd name="T4" fmla="+- 0 6160 6153"/>
                  <a:gd name="T5" fmla="*/ T4 w 33"/>
                  <a:gd name="T6" fmla="+- 0 3594 3594"/>
                  <a:gd name="T7" fmla="*/ 3594 h 33"/>
                  <a:gd name="T8" fmla="+- 0 6153 6153"/>
                  <a:gd name="T9" fmla="*/ T8 w 33"/>
                  <a:gd name="T10" fmla="+- 0 3601 3594"/>
                  <a:gd name="T11" fmla="*/ 3601 h 33"/>
                  <a:gd name="T12" fmla="+- 0 6153 6153"/>
                  <a:gd name="T13" fmla="*/ T12 w 33"/>
                  <a:gd name="T14" fmla="+- 0 3619 3594"/>
                  <a:gd name="T15" fmla="*/ 3619 h 33"/>
                  <a:gd name="T16" fmla="+- 0 6160 6153"/>
                  <a:gd name="T17" fmla="*/ T16 w 33"/>
                  <a:gd name="T18" fmla="+- 0 3627 3594"/>
                  <a:gd name="T19" fmla="*/ 3627 h 33"/>
                  <a:gd name="T20" fmla="+- 0 6179 6153"/>
                  <a:gd name="T21" fmla="*/ T20 w 33"/>
                  <a:gd name="T22" fmla="+- 0 3627 3594"/>
                  <a:gd name="T23" fmla="*/ 3627 h 33"/>
                  <a:gd name="T24" fmla="+- 0 6186 6153"/>
                  <a:gd name="T25" fmla="*/ T24 w 33"/>
                  <a:gd name="T26" fmla="+- 0 3619 3594"/>
                  <a:gd name="T27" fmla="*/ 3619 h 33"/>
                  <a:gd name="T28" fmla="+- 0 6186 6153"/>
                  <a:gd name="T29" fmla="*/ T28 w 33"/>
                  <a:gd name="T30" fmla="+- 0 3601 3594"/>
                  <a:gd name="T31" fmla="*/ 3601 h 33"/>
                  <a:gd name="T32" fmla="+- 0 6179 6153"/>
                  <a:gd name="T33" fmla="*/ T32 w 33"/>
                  <a:gd name="T34" fmla="+- 0 3594 3594"/>
                  <a:gd name="T35" fmla="*/ 3594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7" y="0"/>
                    </a:lnTo>
                    <a:lnTo>
                      <a:pt x="0" y="7"/>
                    </a:lnTo>
                    <a:lnTo>
                      <a:pt x="0" y="25"/>
                    </a:lnTo>
                    <a:lnTo>
                      <a:pt x="7" y="33"/>
                    </a:lnTo>
                    <a:lnTo>
                      <a:pt x="26" y="33"/>
                    </a:lnTo>
                    <a:lnTo>
                      <a:pt x="33" y="25"/>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7" name="Group 126"/>
            <p:cNvGrpSpPr>
              <a:grpSpLocks/>
            </p:cNvGrpSpPr>
            <p:nvPr/>
          </p:nvGrpSpPr>
          <p:grpSpPr bwMode="auto">
            <a:xfrm>
              <a:off x="6575" y="2612"/>
              <a:ext cx="33" cy="33"/>
              <a:chOff x="6575" y="2612"/>
              <a:chExt cx="33" cy="33"/>
            </a:xfrm>
          </p:grpSpPr>
          <p:sp>
            <p:nvSpPr>
              <p:cNvPr id="180" name="Freeform 179"/>
              <p:cNvSpPr>
                <a:spLocks/>
              </p:cNvSpPr>
              <p:nvPr/>
            </p:nvSpPr>
            <p:spPr bwMode="auto">
              <a:xfrm>
                <a:off x="6575" y="2612"/>
                <a:ext cx="33" cy="33"/>
              </a:xfrm>
              <a:custGeom>
                <a:avLst/>
                <a:gdLst>
                  <a:gd name="T0" fmla="+- 0 6601 6575"/>
                  <a:gd name="T1" fmla="*/ T0 w 33"/>
                  <a:gd name="T2" fmla="+- 0 2612 2612"/>
                  <a:gd name="T3" fmla="*/ 2612 h 33"/>
                  <a:gd name="T4" fmla="+- 0 6583 6575"/>
                  <a:gd name="T5" fmla="*/ T4 w 33"/>
                  <a:gd name="T6" fmla="+- 0 2612 2612"/>
                  <a:gd name="T7" fmla="*/ 2612 h 33"/>
                  <a:gd name="T8" fmla="+- 0 6575 6575"/>
                  <a:gd name="T9" fmla="*/ T8 w 33"/>
                  <a:gd name="T10" fmla="+- 0 2619 2612"/>
                  <a:gd name="T11" fmla="*/ 2619 h 33"/>
                  <a:gd name="T12" fmla="+- 0 6575 6575"/>
                  <a:gd name="T13" fmla="*/ T12 w 33"/>
                  <a:gd name="T14" fmla="+- 0 2637 2612"/>
                  <a:gd name="T15" fmla="*/ 2637 h 33"/>
                  <a:gd name="T16" fmla="+- 0 6583 6575"/>
                  <a:gd name="T17" fmla="*/ T16 w 33"/>
                  <a:gd name="T18" fmla="+- 0 2645 2612"/>
                  <a:gd name="T19" fmla="*/ 2645 h 33"/>
                  <a:gd name="T20" fmla="+- 0 6601 6575"/>
                  <a:gd name="T21" fmla="*/ T20 w 33"/>
                  <a:gd name="T22" fmla="+- 0 2645 2612"/>
                  <a:gd name="T23" fmla="*/ 2645 h 33"/>
                  <a:gd name="T24" fmla="+- 0 6608 6575"/>
                  <a:gd name="T25" fmla="*/ T24 w 33"/>
                  <a:gd name="T26" fmla="+- 0 2637 2612"/>
                  <a:gd name="T27" fmla="*/ 2637 h 33"/>
                  <a:gd name="T28" fmla="+- 0 6608 6575"/>
                  <a:gd name="T29" fmla="*/ T28 w 33"/>
                  <a:gd name="T30" fmla="+- 0 2619 2612"/>
                  <a:gd name="T31" fmla="*/ 2619 h 33"/>
                  <a:gd name="T32" fmla="+- 0 6601 6575"/>
                  <a:gd name="T33" fmla="*/ T32 w 33"/>
                  <a:gd name="T34" fmla="+- 0 2612 2612"/>
                  <a:gd name="T35" fmla="*/ 2612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8" y="0"/>
                    </a:lnTo>
                    <a:lnTo>
                      <a:pt x="0" y="7"/>
                    </a:lnTo>
                    <a:lnTo>
                      <a:pt x="0" y="25"/>
                    </a:lnTo>
                    <a:lnTo>
                      <a:pt x="8" y="33"/>
                    </a:lnTo>
                    <a:lnTo>
                      <a:pt x="26" y="33"/>
                    </a:lnTo>
                    <a:lnTo>
                      <a:pt x="33" y="25"/>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8" name="Group 127"/>
            <p:cNvGrpSpPr>
              <a:grpSpLocks/>
            </p:cNvGrpSpPr>
            <p:nvPr/>
          </p:nvGrpSpPr>
          <p:grpSpPr bwMode="auto">
            <a:xfrm>
              <a:off x="5700" y="2623"/>
              <a:ext cx="27" cy="27"/>
              <a:chOff x="5700" y="2623"/>
              <a:chExt cx="27" cy="27"/>
            </a:xfrm>
          </p:grpSpPr>
          <p:sp>
            <p:nvSpPr>
              <p:cNvPr id="179" name="Freeform 178"/>
              <p:cNvSpPr>
                <a:spLocks/>
              </p:cNvSpPr>
              <p:nvPr/>
            </p:nvSpPr>
            <p:spPr bwMode="auto">
              <a:xfrm>
                <a:off x="5700" y="2623"/>
                <a:ext cx="27" cy="27"/>
              </a:xfrm>
              <a:custGeom>
                <a:avLst/>
                <a:gdLst>
                  <a:gd name="T0" fmla="+- 0 5720 5700"/>
                  <a:gd name="T1" fmla="*/ T0 w 27"/>
                  <a:gd name="T2" fmla="+- 0 2623 2623"/>
                  <a:gd name="T3" fmla="*/ 2623 h 27"/>
                  <a:gd name="T4" fmla="+- 0 5706 5700"/>
                  <a:gd name="T5" fmla="*/ T4 w 27"/>
                  <a:gd name="T6" fmla="+- 0 2623 2623"/>
                  <a:gd name="T7" fmla="*/ 2623 h 27"/>
                  <a:gd name="T8" fmla="+- 0 5700 5700"/>
                  <a:gd name="T9" fmla="*/ T8 w 27"/>
                  <a:gd name="T10" fmla="+- 0 2629 2623"/>
                  <a:gd name="T11" fmla="*/ 2629 h 27"/>
                  <a:gd name="T12" fmla="+- 0 5700 5700"/>
                  <a:gd name="T13" fmla="*/ T12 w 27"/>
                  <a:gd name="T14" fmla="+- 0 2644 2623"/>
                  <a:gd name="T15" fmla="*/ 2644 h 27"/>
                  <a:gd name="T16" fmla="+- 0 5706 5700"/>
                  <a:gd name="T17" fmla="*/ T16 w 27"/>
                  <a:gd name="T18" fmla="+- 0 2650 2623"/>
                  <a:gd name="T19" fmla="*/ 2650 h 27"/>
                  <a:gd name="T20" fmla="+- 0 5720 5700"/>
                  <a:gd name="T21" fmla="*/ T20 w 27"/>
                  <a:gd name="T22" fmla="+- 0 2650 2623"/>
                  <a:gd name="T23" fmla="*/ 2650 h 27"/>
                  <a:gd name="T24" fmla="+- 0 5726 5700"/>
                  <a:gd name="T25" fmla="*/ T24 w 27"/>
                  <a:gd name="T26" fmla="+- 0 2644 2623"/>
                  <a:gd name="T27" fmla="*/ 2644 h 27"/>
                  <a:gd name="T28" fmla="+- 0 5726 5700"/>
                  <a:gd name="T29" fmla="*/ T28 w 27"/>
                  <a:gd name="T30" fmla="+- 0 2629 2623"/>
                  <a:gd name="T31" fmla="*/ 2629 h 27"/>
                  <a:gd name="T32" fmla="+- 0 5720 5700"/>
                  <a:gd name="T33" fmla="*/ T32 w 27"/>
                  <a:gd name="T34" fmla="+- 0 2623 2623"/>
                  <a:gd name="T35" fmla="*/ 2623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0" y="0"/>
                    </a:moveTo>
                    <a:lnTo>
                      <a:pt x="6" y="0"/>
                    </a:lnTo>
                    <a:lnTo>
                      <a:pt x="0" y="6"/>
                    </a:lnTo>
                    <a:lnTo>
                      <a:pt x="0" y="21"/>
                    </a:lnTo>
                    <a:lnTo>
                      <a:pt x="6" y="27"/>
                    </a:lnTo>
                    <a:lnTo>
                      <a:pt x="20" y="27"/>
                    </a:lnTo>
                    <a:lnTo>
                      <a:pt x="26" y="21"/>
                    </a:lnTo>
                    <a:lnTo>
                      <a:pt x="26" y="6"/>
                    </a:lnTo>
                    <a:lnTo>
                      <a:pt x="2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29" name="Group 128"/>
            <p:cNvGrpSpPr>
              <a:grpSpLocks/>
            </p:cNvGrpSpPr>
            <p:nvPr/>
          </p:nvGrpSpPr>
          <p:grpSpPr bwMode="auto">
            <a:xfrm>
              <a:off x="5639" y="2572"/>
              <a:ext cx="27" cy="27"/>
              <a:chOff x="5639" y="2572"/>
              <a:chExt cx="27" cy="27"/>
            </a:xfrm>
          </p:grpSpPr>
          <p:sp>
            <p:nvSpPr>
              <p:cNvPr id="178" name="Freeform 177"/>
              <p:cNvSpPr>
                <a:spLocks/>
              </p:cNvSpPr>
              <p:nvPr/>
            </p:nvSpPr>
            <p:spPr bwMode="auto">
              <a:xfrm>
                <a:off x="5639" y="2572"/>
                <a:ext cx="27" cy="27"/>
              </a:xfrm>
              <a:custGeom>
                <a:avLst/>
                <a:gdLst>
                  <a:gd name="T0" fmla="+- 0 5660 5639"/>
                  <a:gd name="T1" fmla="*/ T0 w 27"/>
                  <a:gd name="T2" fmla="+- 0 2572 2572"/>
                  <a:gd name="T3" fmla="*/ 2572 h 27"/>
                  <a:gd name="T4" fmla="+- 0 5645 5639"/>
                  <a:gd name="T5" fmla="*/ T4 w 27"/>
                  <a:gd name="T6" fmla="+- 0 2572 2572"/>
                  <a:gd name="T7" fmla="*/ 2572 h 27"/>
                  <a:gd name="T8" fmla="+- 0 5639 5639"/>
                  <a:gd name="T9" fmla="*/ T8 w 27"/>
                  <a:gd name="T10" fmla="+- 0 2578 2572"/>
                  <a:gd name="T11" fmla="*/ 2578 h 27"/>
                  <a:gd name="T12" fmla="+- 0 5639 5639"/>
                  <a:gd name="T13" fmla="*/ T12 w 27"/>
                  <a:gd name="T14" fmla="+- 0 2592 2572"/>
                  <a:gd name="T15" fmla="*/ 2592 h 27"/>
                  <a:gd name="T16" fmla="+- 0 5645 5639"/>
                  <a:gd name="T17" fmla="*/ T16 w 27"/>
                  <a:gd name="T18" fmla="+- 0 2598 2572"/>
                  <a:gd name="T19" fmla="*/ 2598 h 27"/>
                  <a:gd name="T20" fmla="+- 0 5660 5639"/>
                  <a:gd name="T21" fmla="*/ T20 w 27"/>
                  <a:gd name="T22" fmla="+- 0 2598 2572"/>
                  <a:gd name="T23" fmla="*/ 2598 h 27"/>
                  <a:gd name="T24" fmla="+- 0 5666 5639"/>
                  <a:gd name="T25" fmla="*/ T24 w 27"/>
                  <a:gd name="T26" fmla="+- 0 2592 2572"/>
                  <a:gd name="T27" fmla="*/ 2592 h 27"/>
                  <a:gd name="T28" fmla="+- 0 5666 5639"/>
                  <a:gd name="T29" fmla="*/ T28 w 27"/>
                  <a:gd name="T30" fmla="+- 0 2578 2572"/>
                  <a:gd name="T31" fmla="*/ 2578 h 27"/>
                  <a:gd name="T32" fmla="+- 0 5660 5639"/>
                  <a:gd name="T33" fmla="*/ T32 w 27"/>
                  <a:gd name="T34" fmla="+- 0 2572 2572"/>
                  <a:gd name="T35" fmla="*/ 2572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0"/>
                    </a:lnTo>
                    <a:lnTo>
                      <a:pt x="6" y="26"/>
                    </a:lnTo>
                    <a:lnTo>
                      <a:pt x="21" y="26"/>
                    </a:lnTo>
                    <a:lnTo>
                      <a:pt x="27" y="20"/>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0" name="Group 129"/>
            <p:cNvGrpSpPr>
              <a:grpSpLocks/>
            </p:cNvGrpSpPr>
            <p:nvPr/>
          </p:nvGrpSpPr>
          <p:grpSpPr bwMode="auto">
            <a:xfrm>
              <a:off x="5570" y="2977"/>
              <a:ext cx="27" cy="27"/>
              <a:chOff x="5570" y="2977"/>
              <a:chExt cx="27" cy="27"/>
            </a:xfrm>
          </p:grpSpPr>
          <p:sp>
            <p:nvSpPr>
              <p:cNvPr id="177" name="Freeform 176"/>
              <p:cNvSpPr>
                <a:spLocks/>
              </p:cNvSpPr>
              <p:nvPr/>
            </p:nvSpPr>
            <p:spPr bwMode="auto">
              <a:xfrm>
                <a:off x="5570" y="2977"/>
                <a:ext cx="27" cy="27"/>
              </a:xfrm>
              <a:custGeom>
                <a:avLst/>
                <a:gdLst>
                  <a:gd name="T0" fmla="+- 0 5591 5570"/>
                  <a:gd name="T1" fmla="*/ T0 w 27"/>
                  <a:gd name="T2" fmla="+- 0 2977 2977"/>
                  <a:gd name="T3" fmla="*/ 2977 h 27"/>
                  <a:gd name="T4" fmla="+- 0 5576 5570"/>
                  <a:gd name="T5" fmla="*/ T4 w 27"/>
                  <a:gd name="T6" fmla="+- 0 2977 2977"/>
                  <a:gd name="T7" fmla="*/ 2977 h 27"/>
                  <a:gd name="T8" fmla="+- 0 5570 5570"/>
                  <a:gd name="T9" fmla="*/ T8 w 27"/>
                  <a:gd name="T10" fmla="+- 0 2983 2977"/>
                  <a:gd name="T11" fmla="*/ 2983 h 27"/>
                  <a:gd name="T12" fmla="+- 0 5570 5570"/>
                  <a:gd name="T13" fmla="*/ T12 w 27"/>
                  <a:gd name="T14" fmla="+- 0 2997 2977"/>
                  <a:gd name="T15" fmla="*/ 2997 h 27"/>
                  <a:gd name="T16" fmla="+- 0 5576 5570"/>
                  <a:gd name="T17" fmla="*/ T16 w 27"/>
                  <a:gd name="T18" fmla="+- 0 3003 2977"/>
                  <a:gd name="T19" fmla="*/ 3003 h 27"/>
                  <a:gd name="T20" fmla="+- 0 5591 5570"/>
                  <a:gd name="T21" fmla="*/ T20 w 27"/>
                  <a:gd name="T22" fmla="+- 0 3003 2977"/>
                  <a:gd name="T23" fmla="*/ 3003 h 27"/>
                  <a:gd name="T24" fmla="+- 0 5597 5570"/>
                  <a:gd name="T25" fmla="*/ T24 w 27"/>
                  <a:gd name="T26" fmla="+- 0 2997 2977"/>
                  <a:gd name="T27" fmla="*/ 2997 h 27"/>
                  <a:gd name="T28" fmla="+- 0 5597 5570"/>
                  <a:gd name="T29" fmla="*/ T28 w 27"/>
                  <a:gd name="T30" fmla="+- 0 2983 2977"/>
                  <a:gd name="T31" fmla="*/ 2983 h 27"/>
                  <a:gd name="T32" fmla="+- 0 5591 5570"/>
                  <a:gd name="T33" fmla="*/ T32 w 27"/>
                  <a:gd name="T34" fmla="+- 0 2977 2977"/>
                  <a:gd name="T35" fmla="*/ 2977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0"/>
                    </a:lnTo>
                    <a:lnTo>
                      <a:pt x="6" y="26"/>
                    </a:lnTo>
                    <a:lnTo>
                      <a:pt x="21" y="26"/>
                    </a:lnTo>
                    <a:lnTo>
                      <a:pt x="27" y="20"/>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1" name="Group 130"/>
            <p:cNvGrpSpPr>
              <a:grpSpLocks/>
            </p:cNvGrpSpPr>
            <p:nvPr/>
          </p:nvGrpSpPr>
          <p:grpSpPr bwMode="auto">
            <a:xfrm>
              <a:off x="6096" y="2770"/>
              <a:ext cx="27" cy="27"/>
              <a:chOff x="6096" y="2770"/>
              <a:chExt cx="27" cy="27"/>
            </a:xfrm>
          </p:grpSpPr>
          <p:sp>
            <p:nvSpPr>
              <p:cNvPr id="176" name="Freeform 175"/>
              <p:cNvSpPr>
                <a:spLocks/>
              </p:cNvSpPr>
              <p:nvPr/>
            </p:nvSpPr>
            <p:spPr bwMode="auto">
              <a:xfrm>
                <a:off x="6096" y="2770"/>
                <a:ext cx="27" cy="27"/>
              </a:xfrm>
              <a:custGeom>
                <a:avLst/>
                <a:gdLst>
                  <a:gd name="T0" fmla="+- 0 6116 6096"/>
                  <a:gd name="T1" fmla="*/ T0 w 27"/>
                  <a:gd name="T2" fmla="+- 0 2770 2770"/>
                  <a:gd name="T3" fmla="*/ 2770 h 27"/>
                  <a:gd name="T4" fmla="+- 0 6102 6096"/>
                  <a:gd name="T5" fmla="*/ T4 w 27"/>
                  <a:gd name="T6" fmla="+- 0 2770 2770"/>
                  <a:gd name="T7" fmla="*/ 2770 h 27"/>
                  <a:gd name="T8" fmla="+- 0 6096 6096"/>
                  <a:gd name="T9" fmla="*/ T8 w 27"/>
                  <a:gd name="T10" fmla="+- 0 2776 2770"/>
                  <a:gd name="T11" fmla="*/ 2776 h 27"/>
                  <a:gd name="T12" fmla="+- 0 6096 6096"/>
                  <a:gd name="T13" fmla="*/ T12 w 27"/>
                  <a:gd name="T14" fmla="+- 0 2790 2770"/>
                  <a:gd name="T15" fmla="*/ 2790 h 27"/>
                  <a:gd name="T16" fmla="+- 0 6102 6096"/>
                  <a:gd name="T17" fmla="*/ T16 w 27"/>
                  <a:gd name="T18" fmla="+- 0 2796 2770"/>
                  <a:gd name="T19" fmla="*/ 2796 h 27"/>
                  <a:gd name="T20" fmla="+- 0 6116 6096"/>
                  <a:gd name="T21" fmla="*/ T20 w 27"/>
                  <a:gd name="T22" fmla="+- 0 2796 2770"/>
                  <a:gd name="T23" fmla="*/ 2796 h 27"/>
                  <a:gd name="T24" fmla="+- 0 6122 6096"/>
                  <a:gd name="T25" fmla="*/ T24 w 27"/>
                  <a:gd name="T26" fmla="+- 0 2790 2770"/>
                  <a:gd name="T27" fmla="*/ 2790 h 27"/>
                  <a:gd name="T28" fmla="+- 0 6122 6096"/>
                  <a:gd name="T29" fmla="*/ T28 w 27"/>
                  <a:gd name="T30" fmla="+- 0 2776 2770"/>
                  <a:gd name="T31" fmla="*/ 2776 h 27"/>
                  <a:gd name="T32" fmla="+- 0 6116 6096"/>
                  <a:gd name="T33" fmla="*/ T32 w 27"/>
                  <a:gd name="T34" fmla="+- 0 2770 2770"/>
                  <a:gd name="T35" fmla="*/ 2770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0" y="0"/>
                    </a:moveTo>
                    <a:lnTo>
                      <a:pt x="6" y="0"/>
                    </a:lnTo>
                    <a:lnTo>
                      <a:pt x="0" y="6"/>
                    </a:lnTo>
                    <a:lnTo>
                      <a:pt x="0" y="20"/>
                    </a:lnTo>
                    <a:lnTo>
                      <a:pt x="6" y="26"/>
                    </a:lnTo>
                    <a:lnTo>
                      <a:pt x="20" y="26"/>
                    </a:lnTo>
                    <a:lnTo>
                      <a:pt x="26" y="20"/>
                    </a:lnTo>
                    <a:lnTo>
                      <a:pt x="26" y="6"/>
                    </a:lnTo>
                    <a:lnTo>
                      <a:pt x="2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2" name="Group 131"/>
            <p:cNvGrpSpPr>
              <a:grpSpLocks/>
            </p:cNvGrpSpPr>
            <p:nvPr/>
          </p:nvGrpSpPr>
          <p:grpSpPr bwMode="auto">
            <a:xfrm>
              <a:off x="6441" y="2322"/>
              <a:ext cx="27" cy="27"/>
              <a:chOff x="6441" y="2322"/>
              <a:chExt cx="27" cy="27"/>
            </a:xfrm>
          </p:grpSpPr>
          <p:sp>
            <p:nvSpPr>
              <p:cNvPr id="175" name="Freeform 174"/>
              <p:cNvSpPr>
                <a:spLocks/>
              </p:cNvSpPr>
              <p:nvPr/>
            </p:nvSpPr>
            <p:spPr bwMode="auto">
              <a:xfrm>
                <a:off x="6441" y="2322"/>
                <a:ext cx="27" cy="27"/>
              </a:xfrm>
              <a:custGeom>
                <a:avLst/>
                <a:gdLst>
                  <a:gd name="T0" fmla="+- 0 6461 6441"/>
                  <a:gd name="T1" fmla="*/ T0 w 27"/>
                  <a:gd name="T2" fmla="+- 0 2322 2322"/>
                  <a:gd name="T3" fmla="*/ 2322 h 27"/>
                  <a:gd name="T4" fmla="+- 0 6447 6441"/>
                  <a:gd name="T5" fmla="*/ T4 w 27"/>
                  <a:gd name="T6" fmla="+- 0 2322 2322"/>
                  <a:gd name="T7" fmla="*/ 2322 h 27"/>
                  <a:gd name="T8" fmla="+- 0 6441 6441"/>
                  <a:gd name="T9" fmla="*/ T8 w 27"/>
                  <a:gd name="T10" fmla="+- 0 2328 2322"/>
                  <a:gd name="T11" fmla="*/ 2328 h 27"/>
                  <a:gd name="T12" fmla="+- 0 6441 6441"/>
                  <a:gd name="T13" fmla="*/ T12 w 27"/>
                  <a:gd name="T14" fmla="+- 0 2342 2322"/>
                  <a:gd name="T15" fmla="*/ 2342 h 27"/>
                  <a:gd name="T16" fmla="+- 0 6447 6441"/>
                  <a:gd name="T17" fmla="*/ T16 w 27"/>
                  <a:gd name="T18" fmla="+- 0 2348 2322"/>
                  <a:gd name="T19" fmla="*/ 2348 h 27"/>
                  <a:gd name="T20" fmla="+- 0 6461 6441"/>
                  <a:gd name="T21" fmla="*/ T20 w 27"/>
                  <a:gd name="T22" fmla="+- 0 2348 2322"/>
                  <a:gd name="T23" fmla="*/ 2348 h 27"/>
                  <a:gd name="T24" fmla="+- 0 6467 6441"/>
                  <a:gd name="T25" fmla="*/ T24 w 27"/>
                  <a:gd name="T26" fmla="+- 0 2342 2322"/>
                  <a:gd name="T27" fmla="*/ 2342 h 27"/>
                  <a:gd name="T28" fmla="+- 0 6467 6441"/>
                  <a:gd name="T29" fmla="*/ T28 w 27"/>
                  <a:gd name="T30" fmla="+- 0 2328 2322"/>
                  <a:gd name="T31" fmla="*/ 2328 h 27"/>
                  <a:gd name="T32" fmla="+- 0 6461 6441"/>
                  <a:gd name="T33" fmla="*/ T32 w 27"/>
                  <a:gd name="T34" fmla="+- 0 2322 2322"/>
                  <a:gd name="T35" fmla="*/ 2322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0" y="0"/>
                    </a:moveTo>
                    <a:lnTo>
                      <a:pt x="6" y="0"/>
                    </a:lnTo>
                    <a:lnTo>
                      <a:pt x="0" y="6"/>
                    </a:lnTo>
                    <a:lnTo>
                      <a:pt x="0" y="20"/>
                    </a:lnTo>
                    <a:lnTo>
                      <a:pt x="6" y="26"/>
                    </a:lnTo>
                    <a:lnTo>
                      <a:pt x="20" y="26"/>
                    </a:lnTo>
                    <a:lnTo>
                      <a:pt x="26" y="20"/>
                    </a:lnTo>
                    <a:lnTo>
                      <a:pt x="26" y="6"/>
                    </a:lnTo>
                    <a:lnTo>
                      <a:pt x="2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3" name="Group 132"/>
            <p:cNvGrpSpPr>
              <a:grpSpLocks/>
            </p:cNvGrpSpPr>
            <p:nvPr/>
          </p:nvGrpSpPr>
          <p:grpSpPr bwMode="auto">
            <a:xfrm>
              <a:off x="6863" y="1633"/>
              <a:ext cx="27" cy="27"/>
              <a:chOff x="6863" y="1633"/>
              <a:chExt cx="27" cy="27"/>
            </a:xfrm>
          </p:grpSpPr>
          <p:sp>
            <p:nvSpPr>
              <p:cNvPr id="174" name="Freeform 173"/>
              <p:cNvSpPr>
                <a:spLocks/>
              </p:cNvSpPr>
              <p:nvPr/>
            </p:nvSpPr>
            <p:spPr bwMode="auto">
              <a:xfrm>
                <a:off x="6863" y="1633"/>
                <a:ext cx="27" cy="27"/>
              </a:xfrm>
              <a:custGeom>
                <a:avLst/>
                <a:gdLst>
                  <a:gd name="T0" fmla="+- 0 6883 6863"/>
                  <a:gd name="T1" fmla="*/ T0 w 27"/>
                  <a:gd name="T2" fmla="+- 0 1633 1633"/>
                  <a:gd name="T3" fmla="*/ 1633 h 27"/>
                  <a:gd name="T4" fmla="+- 0 6869 6863"/>
                  <a:gd name="T5" fmla="*/ T4 w 27"/>
                  <a:gd name="T6" fmla="+- 0 1633 1633"/>
                  <a:gd name="T7" fmla="*/ 1633 h 27"/>
                  <a:gd name="T8" fmla="+- 0 6863 6863"/>
                  <a:gd name="T9" fmla="*/ T8 w 27"/>
                  <a:gd name="T10" fmla="+- 0 1639 1633"/>
                  <a:gd name="T11" fmla="*/ 1639 h 27"/>
                  <a:gd name="T12" fmla="+- 0 6863 6863"/>
                  <a:gd name="T13" fmla="*/ T12 w 27"/>
                  <a:gd name="T14" fmla="+- 0 1653 1633"/>
                  <a:gd name="T15" fmla="*/ 1653 h 27"/>
                  <a:gd name="T16" fmla="+- 0 6869 6863"/>
                  <a:gd name="T17" fmla="*/ T16 w 27"/>
                  <a:gd name="T18" fmla="+- 0 1659 1633"/>
                  <a:gd name="T19" fmla="*/ 1659 h 27"/>
                  <a:gd name="T20" fmla="+- 0 6883 6863"/>
                  <a:gd name="T21" fmla="*/ T20 w 27"/>
                  <a:gd name="T22" fmla="+- 0 1659 1633"/>
                  <a:gd name="T23" fmla="*/ 1659 h 27"/>
                  <a:gd name="T24" fmla="+- 0 6889 6863"/>
                  <a:gd name="T25" fmla="*/ T24 w 27"/>
                  <a:gd name="T26" fmla="+- 0 1653 1633"/>
                  <a:gd name="T27" fmla="*/ 1653 h 27"/>
                  <a:gd name="T28" fmla="+- 0 6889 6863"/>
                  <a:gd name="T29" fmla="*/ T28 w 27"/>
                  <a:gd name="T30" fmla="+- 0 1639 1633"/>
                  <a:gd name="T31" fmla="*/ 1639 h 27"/>
                  <a:gd name="T32" fmla="+- 0 6883 6863"/>
                  <a:gd name="T33" fmla="*/ T32 w 27"/>
                  <a:gd name="T34" fmla="+- 0 1633 1633"/>
                  <a:gd name="T35" fmla="*/ 1633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0" y="0"/>
                    </a:moveTo>
                    <a:lnTo>
                      <a:pt x="6" y="0"/>
                    </a:lnTo>
                    <a:lnTo>
                      <a:pt x="0" y="6"/>
                    </a:lnTo>
                    <a:lnTo>
                      <a:pt x="0" y="20"/>
                    </a:lnTo>
                    <a:lnTo>
                      <a:pt x="6" y="26"/>
                    </a:lnTo>
                    <a:lnTo>
                      <a:pt x="20" y="26"/>
                    </a:lnTo>
                    <a:lnTo>
                      <a:pt x="26" y="20"/>
                    </a:lnTo>
                    <a:lnTo>
                      <a:pt x="26" y="6"/>
                    </a:lnTo>
                    <a:lnTo>
                      <a:pt x="2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4" name="Group 133"/>
            <p:cNvGrpSpPr>
              <a:grpSpLocks/>
            </p:cNvGrpSpPr>
            <p:nvPr/>
          </p:nvGrpSpPr>
          <p:grpSpPr bwMode="auto">
            <a:xfrm>
              <a:off x="3235" y="3252"/>
              <a:ext cx="27" cy="27"/>
              <a:chOff x="3235" y="3252"/>
              <a:chExt cx="27" cy="27"/>
            </a:xfrm>
          </p:grpSpPr>
          <p:sp>
            <p:nvSpPr>
              <p:cNvPr id="173" name="Freeform 172"/>
              <p:cNvSpPr>
                <a:spLocks/>
              </p:cNvSpPr>
              <p:nvPr/>
            </p:nvSpPr>
            <p:spPr bwMode="auto">
              <a:xfrm>
                <a:off x="3235" y="3252"/>
                <a:ext cx="27" cy="27"/>
              </a:xfrm>
              <a:custGeom>
                <a:avLst/>
                <a:gdLst>
                  <a:gd name="T0" fmla="+- 0 3256 3235"/>
                  <a:gd name="T1" fmla="*/ T0 w 27"/>
                  <a:gd name="T2" fmla="+- 0 3252 3252"/>
                  <a:gd name="T3" fmla="*/ 3252 h 27"/>
                  <a:gd name="T4" fmla="+- 0 3241 3235"/>
                  <a:gd name="T5" fmla="*/ T4 w 27"/>
                  <a:gd name="T6" fmla="+- 0 3252 3252"/>
                  <a:gd name="T7" fmla="*/ 3252 h 27"/>
                  <a:gd name="T8" fmla="+- 0 3235 3235"/>
                  <a:gd name="T9" fmla="*/ T8 w 27"/>
                  <a:gd name="T10" fmla="+- 0 3258 3252"/>
                  <a:gd name="T11" fmla="*/ 3258 h 27"/>
                  <a:gd name="T12" fmla="+- 0 3235 3235"/>
                  <a:gd name="T13" fmla="*/ T12 w 27"/>
                  <a:gd name="T14" fmla="+- 0 3273 3252"/>
                  <a:gd name="T15" fmla="*/ 3273 h 27"/>
                  <a:gd name="T16" fmla="+- 0 3241 3235"/>
                  <a:gd name="T17" fmla="*/ T16 w 27"/>
                  <a:gd name="T18" fmla="+- 0 3279 3252"/>
                  <a:gd name="T19" fmla="*/ 3279 h 27"/>
                  <a:gd name="T20" fmla="+- 0 3256 3235"/>
                  <a:gd name="T21" fmla="*/ T20 w 27"/>
                  <a:gd name="T22" fmla="+- 0 3279 3252"/>
                  <a:gd name="T23" fmla="*/ 3279 h 27"/>
                  <a:gd name="T24" fmla="+- 0 3262 3235"/>
                  <a:gd name="T25" fmla="*/ T24 w 27"/>
                  <a:gd name="T26" fmla="+- 0 3273 3252"/>
                  <a:gd name="T27" fmla="*/ 3273 h 27"/>
                  <a:gd name="T28" fmla="+- 0 3262 3235"/>
                  <a:gd name="T29" fmla="*/ T28 w 27"/>
                  <a:gd name="T30" fmla="+- 0 3258 3252"/>
                  <a:gd name="T31" fmla="*/ 3258 h 27"/>
                  <a:gd name="T32" fmla="+- 0 3256 3235"/>
                  <a:gd name="T33" fmla="*/ T32 w 27"/>
                  <a:gd name="T34" fmla="+- 0 3252 3252"/>
                  <a:gd name="T35" fmla="*/ 3252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1"/>
                    </a:lnTo>
                    <a:lnTo>
                      <a:pt x="6" y="27"/>
                    </a:lnTo>
                    <a:lnTo>
                      <a:pt x="21" y="27"/>
                    </a:lnTo>
                    <a:lnTo>
                      <a:pt x="27" y="21"/>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5" name="Group 134"/>
            <p:cNvGrpSpPr>
              <a:grpSpLocks/>
            </p:cNvGrpSpPr>
            <p:nvPr/>
          </p:nvGrpSpPr>
          <p:grpSpPr bwMode="auto">
            <a:xfrm>
              <a:off x="3726" y="4157"/>
              <a:ext cx="27" cy="27"/>
              <a:chOff x="3726" y="4157"/>
              <a:chExt cx="27" cy="27"/>
            </a:xfrm>
          </p:grpSpPr>
          <p:sp>
            <p:nvSpPr>
              <p:cNvPr id="172" name="Freeform 171"/>
              <p:cNvSpPr>
                <a:spLocks/>
              </p:cNvSpPr>
              <p:nvPr/>
            </p:nvSpPr>
            <p:spPr bwMode="auto">
              <a:xfrm>
                <a:off x="3726" y="4157"/>
                <a:ext cx="27" cy="27"/>
              </a:xfrm>
              <a:custGeom>
                <a:avLst/>
                <a:gdLst>
                  <a:gd name="T0" fmla="+- 0 3747 3726"/>
                  <a:gd name="T1" fmla="*/ T0 w 27"/>
                  <a:gd name="T2" fmla="+- 0 4157 4157"/>
                  <a:gd name="T3" fmla="*/ 4157 h 27"/>
                  <a:gd name="T4" fmla="+- 0 3732 3726"/>
                  <a:gd name="T5" fmla="*/ T4 w 27"/>
                  <a:gd name="T6" fmla="+- 0 4157 4157"/>
                  <a:gd name="T7" fmla="*/ 4157 h 27"/>
                  <a:gd name="T8" fmla="+- 0 3726 3726"/>
                  <a:gd name="T9" fmla="*/ T8 w 27"/>
                  <a:gd name="T10" fmla="+- 0 4163 4157"/>
                  <a:gd name="T11" fmla="*/ 4163 h 27"/>
                  <a:gd name="T12" fmla="+- 0 3726 3726"/>
                  <a:gd name="T13" fmla="*/ T12 w 27"/>
                  <a:gd name="T14" fmla="+- 0 4178 4157"/>
                  <a:gd name="T15" fmla="*/ 4178 h 27"/>
                  <a:gd name="T16" fmla="+- 0 3732 3726"/>
                  <a:gd name="T17" fmla="*/ T16 w 27"/>
                  <a:gd name="T18" fmla="+- 0 4184 4157"/>
                  <a:gd name="T19" fmla="*/ 4184 h 27"/>
                  <a:gd name="T20" fmla="+- 0 3747 3726"/>
                  <a:gd name="T21" fmla="*/ T20 w 27"/>
                  <a:gd name="T22" fmla="+- 0 4184 4157"/>
                  <a:gd name="T23" fmla="*/ 4184 h 27"/>
                  <a:gd name="T24" fmla="+- 0 3753 3726"/>
                  <a:gd name="T25" fmla="*/ T24 w 27"/>
                  <a:gd name="T26" fmla="+- 0 4178 4157"/>
                  <a:gd name="T27" fmla="*/ 4178 h 27"/>
                  <a:gd name="T28" fmla="+- 0 3753 3726"/>
                  <a:gd name="T29" fmla="*/ T28 w 27"/>
                  <a:gd name="T30" fmla="+- 0 4163 4157"/>
                  <a:gd name="T31" fmla="*/ 4163 h 27"/>
                  <a:gd name="T32" fmla="+- 0 3747 3726"/>
                  <a:gd name="T33" fmla="*/ T32 w 27"/>
                  <a:gd name="T34" fmla="+- 0 4157 4157"/>
                  <a:gd name="T35" fmla="*/ 4157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1"/>
                    </a:lnTo>
                    <a:lnTo>
                      <a:pt x="6" y="27"/>
                    </a:lnTo>
                    <a:lnTo>
                      <a:pt x="21" y="27"/>
                    </a:lnTo>
                    <a:lnTo>
                      <a:pt x="27" y="21"/>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6" name="Group 135"/>
            <p:cNvGrpSpPr>
              <a:grpSpLocks/>
            </p:cNvGrpSpPr>
            <p:nvPr/>
          </p:nvGrpSpPr>
          <p:grpSpPr bwMode="auto">
            <a:xfrm>
              <a:off x="3614" y="3813"/>
              <a:ext cx="27" cy="27"/>
              <a:chOff x="3614" y="3813"/>
              <a:chExt cx="27" cy="27"/>
            </a:xfrm>
          </p:grpSpPr>
          <p:sp>
            <p:nvSpPr>
              <p:cNvPr id="171" name="Freeform 170"/>
              <p:cNvSpPr>
                <a:spLocks/>
              </p:cNvSpPr>
              <p:nvPr/>
            </p:nvSpPr>
            <p:spPr bwMode="auto">
              <a:xfrm>
                <a:off x="3614" y="3813"/>
                <a:ext cx="27" cy="27"/>
              </a:xfrm>
              <a:custGeom>
                <a:avLst/>
                <a:gdLst>
                  <a:gd name="T0" fmla="+- 0 3635 3614"/>
                  <a:gd name="T1" fmla="*/ T0 w 27"/>
                  <a:gd name="T2" fmla="+- 0 3813 3813"/>
                  <a:gd name="T3" fmla="*/ 3813 h 27"/>
                  <a:gd name="T4" fmla="+- 0 3620 3614"/>
                  <a:gd name="T5" fmla="*/ T4 w 27"/>
                  <a:gd name="T6" fmla="+- 0 3813 3813"/>
                  <a:gd name="T7" fmla="*/ 3813 h 27"/>
                  <a:gd name="T8" fmla="+- 0 3614 3614"/>
                  <a:gd name="T9" fmla="*/ T8 w 27"/>
                  <a:gd name="T10" fmla="+- 0 3818 3813"/>
                  <a:gd name="T11" fmla="*/ 3818 h 27"/>
                  <a:gd name="T12" fmla="+- 0 3614 3614"/>
                  <a:gd name="T13" fmla="*/ T12 w 27"/>
                  <a:gd name="T14" fmla="+- 0 3833 3813"/>
                  <a:gd name="T15" fmla="*/ 3833 h 27"/>
                  <a:gd name="T16" fmla="+- 0 3620 3614"/>
                  <a:gd name="T17" fmla="*/ T16 w 27"/>
                  <a:gd name="T18" fmla="+- 0 3839 3813"/>
                  <a:gd name="T19" fmla="*/ 3839 h 27"/>
                  <a:gd name="T20" fmla="+- 0 3635 3614"/>
                  <a:gd name="T21" fmla="*/ T20 w 27"/>
                  <a:gd name="T22" fmla="+- 0 3839 3813"/>
                  <a:gd name="T23" fmla="*/ 3839 h 27"/>
                  <a:gd name="T24" fmla="+- 0 3641 3614"/>
                  <a:gd name="T25" fmla="*/ T24 w 27"/>
                  <a:gd name="T26" fmla="+- 0 3833 3813"/>
                  <a:gd name="T27" fmla="*/ 3833 h 27"/>
                  <a:gd name="T28" fmla="+- 0 3641 3614"/>
                  <a:gd name="T29" fmla="*/ T28 w 27"/>
                  <a:gd name="T30" fmla="+- 0 3818 3813"/>
                  <a:gd name="T31" fmla="*/ 3818 h 27"/>
                  <a:gd name="T32" fmla="+- 0 3635 3614"/>
                  <a:gd name="T33" fmla="*/ T32 w 27"/>
                  <a:gd name="T34" fmla="+- 0 3813 3813"/>
                  <a:gd name="T35" fmla="*/ 3813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5"/>
                    </a:lnTo>
                    <a:lnTo>
                      <a:pt x="0" y="20"/>
                    </a:lnTo>
                    <a:lnTo>
                      <a:pt x="6" y="26"/>
                    </a:lnTo>
                    <a:lnTo>
                      <a:pt x="21" y="26"/>
                    </a:lnTo>
                    <a:lnTo>
                      <a:pt x="27" y="20"/>
                    </a:lnTo>
                    <a:lnTo>
                      <a:pt x="27" y="5"/>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7" name="Group 136"/>
            <p:cNvGrpSpPr>
              <a:grpSpLocks/>
            </p:cNvGrpSpPr>
            <p:nvPr/>
          </p:nvGrpSpPr>
          <p:grpSpPr bwMode="auto">
            <a:xfrm>
              <a:off x="1055" y="4390"/>
              <a:ext cx="27" cy="27"/>
              <a:chOff x="1055" y="4390"/>
              <a:chExt cx="27" cy="27"/>
            </a:xfrm>
          </p:grpSpPr>
          <p:sp>
            <p:nvSpPr>
              <p:cNvPr id="170" name="Freeform 169"/>
              <p:cNvSpPr>
                <a:spLocks/>
              </p:cNvSpPr>
              <p:nvPr/>
            </p:nvSpPr>
            <p:spPr bwMode="auto">
              <a:xfrm>
                <a:off x="1055" y="4390"/>
                <a:ext cx="27" cy="27"/>
              </a:xfrm>
              <a:custGeom>
                <a:avLst/>
                <a:gdLst>
                  <a:gd name="T0" fmla="+- 0 1076 1055"/>
                  <a:gd name="T1" fmla="*/ T0 w 27"/>
                  <a:gd name="T2" fmla="+- 0 4390 4390"/>
                  <a:gd name="T3" fmla="*/ 4390 h 27"/>
                  <a:gd name="T4" fmla="+- 0 1061 1055"/>
                  <a:gd name="T5" fmla="*/ T4 w 27"/>
                  <a:gd name="T6" fmla="+- 0 4390 4390"/>
                  <a:gd name="T7" fmla="*/ 4390 h 27"/>
                  <a:gd name="T8" fmla="+- 0 1055 1055"/>
                  <a:gd name="T9" fmla="*/ T8 w 27"/>
                  <a:gd name="T10" fmla="+- 0 4396 4390"/>
                  <a:gd name="T11" fmla="*/ 4396 h 27"/>
                  <a:gd name="T12" fmla="+- 0 1055 1055"/>
                  <a:gd name="T13" fmla="*/ T12 w 27"/>
                  <a:gd name="T14" fmla="+- 0 4410 4390"/>
                  <a:gd name="T15" fmla="*/ 4410 h 27"/>
                  <a:gd name="T16" fmla="+- 0 1061 1055"/>
                  <a:gd name="T17" fmla="*/ T16 w 27"/>
                  <a:gd name="T18" fmla="+- 0 4416 4390"/>
                  <a:gd name="T19" fmla="*/ 4416 h 27"/>
                  <a:gd name="T20" fmla="+- 0 1076 1055"/>
                  <a:gd name="T21" fmla="*/ T20 w 27"/>
                  <a:gd name="T22" fmla="+- 0 4416 4390"/>
                  <a:gd name="T23" fmla="*/ 4416 h 27"/>
                  <a:gd name="T24" fmla="+- 0 1082 1055"/>
                  <a:gd name="T25" fmla="*/ T24 w 27"/>
                  <a:gd name="T26" fmla="+- 0 4410 4390"/>
                  <a:gd name="T27" fmla="*/ 4410 h 27"/>
                  <a:gd name="T28" fmla="+- 0 1082 1055"/>
                  <a:gd name="T29" fmla="*/ T28 w 27"/>
                  <a:gd name="T30" fmla="+- 0 4396 4390"/>
                  <a:gd name="T31" fmla="*/ 4396 h 27"/>
                  <a:gd name="T32" fmla="+- 0 1076 1055"/>
                  <a:gd name="T33" fmla="*/ T32 w 27"/>
                  <a:gd name="T34" fmla="+- 0 4390 4390"/>
                  <a:gd name="T35" fmla="*/ 4390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0"/>
                    </a:lnTo>
                    <a:lnTo>
                      <a:pt x="6" y="26"/>
                    </a:lnTo>
                    <a:lnTo>
                      <a:pt x="21" y="26"/>
                    </a:lnTo>
                    <a:lnTo>
                      <a:pt x="27" y="20"/>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8" name="Group 137"/>
            <p:cNvGrpSpPr>
              <a:grpSpLocks/>
            </p:cNvGrpSpPr>
            <p:nvPr/>
          </p:nvGrpSpPr>
          <p:grpSpPr bwMode="auto">
            <a:xfrm>
              <a:off x="2158" y="3382"/>
              <a:ext cx="27" cy="27"/>
              <a:chOff x="2158" y="3382"/>
              <a:chExt cx="27" cy="27"/>
            </a:xfrm>
          </p:grpSpPr>
          <p:sp>
            <p:nvSpPr>
              <p:cNvPr id="169" name="Freeform 168"/>
              <p:cNvSpPr>
                <a:spLocks/>
              </p:cNvSpPr>
              <p:nvPr/>
            </p:nvSpPr>
            <p:spPr bwMode="auto">
              <a:xfrm>
                <a:off x="2158" y="3382"/>
                <a:ext cx="27" cy="27"/>
              </a:xfrm>
              <a:custGeom>
                <a:avLst/>
                <a:gdLst>
                  <a:gd name="T0" fmla="+- 0 2179 2158"/>
                  <a:gd name="T1" fmla="*/ T0 w 27"/>
                  <a:gd name="T2" fmla="+- 0 3382 3382"/>
                  <a:gd name="T3" fmla="*/ 3382 h 27"/>
                  <a:gd name="T4" fmla="+- 0 2164 2158"/>
                  <a:gd name="T5" fmla="*/ T4 w 27"/>
                  <a:gd name="T6" fmla="+- 0 3382 3382"/>
                  <a:gd name="T7" fmla="*/ 3382 h 27"/>
                  <a:gd name="T8" fmla="+- 0 2158 2158"/>
                  <a:gd name="T9" fmla="*/ T8 w 27"/>
                  <a:gd name="T10" fmla="+- 0 3388 3382"/>
                  <a:gd name="T11" fmla="*/ 3388 h 27"/>
                  <a:gd name="T12" fmla="+- 0 2158 2158"/>
                  <a:gd name="T13" fmla="*/ T12 w 27"/>
                  <a:gd name="T14" fmla="+- 0 3402 3382"/>
                  <a:gd name="T15" fmla="*/ 3402 h 27"/>
                  <a:gd name="T16" fmla="+- 0 2164 2158"/>
                  <a:gd name="T17" fmla="*/ T16 w 27"/>
                  <a:gd name="T18" fmla="+- 0 3408 3382"/>
                  <a:gd name="T19" fmla="*/ 3408 h 27"/>
                  <a:gd name="T20" fmla="+- 0 2179 2158"/>
                  <a:gd name="T21" fmla="*/ T20 w 27"/>
                  <a:gd name="T22" fmla="+- 0 3408 3382"/>
                  <a:gd name="T23" fmla="*/ 3408 h 27"/>
                  <a:gd name="T24" fmla="+- 0 2185 2158"/>
                  <a:gd name="T25" fmla="*/ T24 w 27"/>
                  <a:gd name="T26" fmla="+- 0 3402 3382"/>
                  <a:gd name="T27" fmla="*/ 3402 h 27"/>
                  <a:gd name="T28" fmla="+- 0 2185 2158"/>
                  <a:gd name="T29" fmla="*/ T28 w 27"/>
                  <a:gd name="T30" fmla="+- 0 3388 3382"/>
                  <a:gd name="T31" fmla="*/ 3388 h 27"/>
                  <a:gd name="T32" fmla="+- 0 2179 2158"/>
                  <a:gd name="T33" fmla="*/ T32 w 27"/>
                  <a:gd name="T34" fmla="+- 0 3382 3382"/>
                  <a:gd name="T35" fmla="*/ 3382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0"/>
                    </a:lnTo>
                    <a:lnTo>
                      <a:pt x="6" y="26"/>
                    </a:lnTo>
                    <a:lnTo>
                      <a:pt x="21" y="26"/>
                    </a:lnTo>
                    <a:lnTo>
                      <a:pt x="27" y="20"/>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39" name="Group 138"/>
            <p:cNvGrpSpPr>
              <a:grpSpLocks/>
            </p:cNvGrpSpPr>
            <p:nvPr/>
          </p:nvGrpSpPr>
          <p:grpSpPr bwMode="auto">
            <a:xfrm>
              <a:off x="4045" y="745"/>
              <a:ext cx="27" cy="27"/>
              <a:chOff x="4045" y="745"/>
              <a:chExt cx="27" cy="27"/>
            </a:xfrm>
          </p:grpSpPr>
          <p:sp>
            <p:nvSpPr>
              <p:cNvPr id="168" name="Freeform 167"/>
              <p:cNvSpPr>
                <a:spLocks/>
              </p:cNvSpPr>
              <p:nvPr/>
            </p:nvSpPr>
            <p:spPr bwMode="auto">
              <a:xfrm>
                <a:off x="4045" y="745"/>
                <a:ext cx="27" cy="27"/>
              </a:xfrm>
              <a:custGeom>
                <a:avLst/>
                <a:gdLst>
                  <a:gd name="T0" fmla="+- 0 4066 4045"/>
                  <a:gd name="T1" fmla="*/ T0 w 27"/>
                  <a:gd name="T2" fmla="+- 0 745 745"/>
                  <a:gd name="T3" fmla="*/ 745 h 27"/>
                  <a:gd name="T4" fmla="+- 0 4051 4045"/>
                  <a:gd name="T5" fmla="*/ T4 w 27"/>
                  <a:gd name="T6" fmla="+- 0 745 745"/>
                  <a:gd name="T7" fmla="*/ 745 h 27"/>
                  <a:gd name="T8" fmla="+- 0 4045 4045"/>
                  <a:gd name="T9" fmla="*/ T8 w 27"/>
                  <a:gd name="T10" fmla="+- 0 751 745"/>
                  <a:gd name="T11" fmla="*/ 751 h 27"/>
                  <a:gd name="T12" fmla="+- 0 4045 4045"/>
                  <a:gd name="T13" fmla="*/ T12 w 27"/>
                  <a:gd name="T14" fmla="+- 0 766 745"/>
                  <a:gd name="T15" fmla="*/ 766 h 27"/>
                  <a:gd name="T16" fmla="+- 0 4051 4045"/>
                  <a:gd name="T17" fmla="*/ T16 w 27"/>
                  <a:gd name="T18" fmla="+- 0 771 745"/>
                  <a:gd name="T19" fmla="*/ 771 h 27"/>
                  <a:gd name="T20" fmla="+- 0 4066 4045"/>
                  <a:gd name="T21" fmla="*/ T20 w 27"/>
                  <a:gd name="T22" fmla="+- 0 771 745"/>
                  <a:gd name="T23" fmla="*/ 771 h 27"/>
                  <a:gd name="T24" fmla="+- 0 4072 4045"/>
                  <a:gd name="T25" fmla="*/ T24 w 27"/>
                  <a:gd name="T26" fmla="+- 0 766 745"/>
                  <a:gd name="T27" fmla="*/ 766 h 27"/>
                  <a:gd name="T28" fmla="+- 0 4072 4045"/>
                  <a:gd name="T29" fmla="*/ T28 w 27"/>
                  <a:gd name="T30" fmla="+- 0 751 745"/>
                  <a:gd name="T31" fmla="*/ 751 h 27"/>
                  <a:gd name="T32" fmla="+- 0 4066 4045"/>
                  <a:gd name="T33" fmla="*/ T32 w 27"/>
                  <a:gd name="T34" fmla="+- 0 745 745"/>
                  <a:gd name="T35" fmla="*/ 745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1" y="0"/>
                    </a:moveTo>
                    <a:lnTo>
                      <a:pt x="6" y="0"/>
                    </a:lnTo>
                    <a:lnTo>
                      <a:pt x="0" y="6"/>
                    </a:lnTo>
                    <a:lnTo>
                      <a:pt x="0" y="21"/>
                    </a:lnTo>
                    <a:lnTo>
                      <a:pt x="6" y="26"/>
                    </a:lnTo>
                    <a:lnTo>
                      <a:pt x="21" y="26"/>
                    </a:lnTo>
                    <a:lnTo>
                      <a:pt x="27" y="21"/>
                    </a:lnTo>
                    <a:lnTo>
                      <a:pt x="27" y="6"/>
                    </a:lnTo>
                    <a:lnTo>
                      <a:pt x="21"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40" name="Group 139"/>
            <p:cNvGrpSpPr>
              <a:grpSpLocks/>
            </p:cNvGrpSpPr>
            <p:nvPr/>
          </p:nvGrpSpPr>
          <p:grpSpPr bwMode="auto">
            <a:xfrm>
              <a:off x="3744" y="1004"/>
              <a:ext cx="27" cy="27"/>
              <a:chOff x="3744" y="1004"/>
              <a:chExt cx="27" cy="27"/>
            </a:xfrm>
          </p:grpSpPr>
          <p:sp>
            <p:nvSpPr>
              <p:cNvPr id="167" name="Freeform 166"/>
              <p:cNvSpPr>
                <a:spLocks/>
              </p:cNvSpPr>
              <p:nvPr/>
            </p:nvSpPr>
            <p:spPr bwMode="auto">
              <a:xfrm>
                <a:off x="3744" y="1004"/>
                <a:ext cx="27" cy="27"/>
              </a:xfrm>
              <a:custGeom>
                <a:avLst/>
                <a:gdLst>
                  <a:gd name="T0" fmla="+- 0 3764 3744"/>
                  <a:gd name="T1" fmla="*/ T0 w 27"/>
                  <a:gd name="T2" fmla="+- 0 1004 1004"/>
                  <a:gd name="T3" fmla="*/ 1004 h 27"/>
                  <a:gd name="T4" fmla="+- 0 3750 3744"/>
                  <a:gd name="T5" fmla="*/ T4 w 27"/>
                  <a:gd name="T6" fmla="+- 0 1004 1004"/>
                  <a:gd name="T7" fmla="*/ 1004 h 27"/>
                  <a:gd name="T8" fmla="+- 0 3744 3744"/>
                  <a:gd name="T9" fmla="*/ T8 w 27"/>
                  <a:gd name="T10" fmla="+- 0 1009 1004"/>
                  <a:gd name="T11" fmla="*/ 1009 h 27"/>
                  <a:gd name="T12" fmla="+- 0 3744 3744"/>
                  <a:gd name="T13" fmla="*/ T12 w 27"/>
                  <a:gd name="T14" fmla="+- 0 1024 1004"/>
                  <a:gd name="T15" fmla="*/ 1024 h 27"/>
                  <a:gd name="T16" fmla="+- 0 3750 3744"/>
                  <a:gd name="T17" fmla="*/ T16 w 27"/>
                  <a:gd name="T18" fmla="+- 0 1030 1004"/>
                  <a:gd name="T19" fmla="*/ 1030 h 27"/>
                  <a:gd name="T20" fmla="+- 0 3764 3744"/>
                  <a:gd name="T21" fmla="*/ T20 w 27"/>
                  <a:gd name="T22" fmla="+- 0 1030 1004"/>
                  <a:gd name="T23" fmla="*/ 1030 h 27"/>
                  <a:gd name="T24" fmla="+- 0 3770 3744"/>
                  <a:gd name="T25" fmla="*/ T24 w 27"/>
                  <a:gd name="T26" fmla="+- 0 1024 1004"/>
                  <a:gd name="T27" fmla="*/ 1024 h 27"/>
                  <a:gd name="T28" fmla="+- 0 3770 3744"/>
                  <a:gd name="T29" fmla="*/ T28 w 27"/>
                  <a:gd name="T30" fmla="+- 0 1009 1004"/>
                  <a:gd name="T31" fmla="*/ 1009 h 27"/>
                  <a:gd name="T32" fmla="+- 0 3764 3744"/>
                  <a:gd name="T33" fmla="*/ T32 w 27"/>
                  <a:gd name="T34" fmla="+- 0 1004 1004"/>
                  <a:gd name="T35" fmla="*/ 1004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27" h="27">
                    <a:moveTo>
                      <a:pt x="20" y="0"/>
                    </a:moveTo>
                    <a:lnTo>
                      <a:pt x="6" y="0"/>
                    </a:lnTo>
                    <a:lnTo>
                      <a:pt x="0" y="5"/>
                    </a:lnTo>
                    <a:lnTo>
                      <a:pt x="0" y="20"/>
                    </a:lnTo>
                    <a:lnTo>
                      <a:pt x="6" y="26"/>
                    </a:lnTo>
                    <a:lnTo>
                      <a:pt x="20" y="26"/>
                    </a:lnTo>
                    <a:lnTo>
                      <a:pt x="26" y="20"/>
                    </a:lnTo>
                    <a:lnTo>
                      <a:pt x="26" y="5"/>
                    </a:lnTo>
                    <a:lnTo>
                      <a:pt x="20"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41" name="Group 140"/>
            <p:cNvGrpSpPr>
              <a:grpSpLocks/>
            </p:cNvGrpSpPr>
            <p:nvPr/>
          </p:nvGrpSpPr>
          <p:grpSpPr bwMode="auto">
            <a:xfrm>
              <a:off x="3744" y="1004"/>
              <a:ext cx="27" cy="27"/>
              <a:chOff x="3744" y="1004"/>
              <a:chExt cx="27" cy="27"/>
            </a:xfrm>
          </p:grpSpPr>
          <p:sp>
            <p:nvSpPr>
              <p:cNvPr id="166" name="Freeform 165"/>
              <p:cNvSpPr>
                <a:spLocks/>
              </p:cNvSpPr>
              <p:nvPr/>
            </p:nvSpPr>
            <p:spPr bwMode="auto">
              <a:xfrm>
                <a:off x="3744" y="1004"/>
                <a:ext cx="27" cy="27"/>
              </a:xfrm>
              <a:custGeom>
                <a:avLst/>
                <a:gdLst>
                  <a:gd name="T0" fmla="+- 0 3744 3744"/>
                  <a:gd name="T1" fmla="*/ T0 w 27"/>
                  <a:gd name="T2" fmla="+- 0 1017 1004"/>
                  <a:gd name="T3" fmla="*/ 1017 h 27"/>
                  <a:gd name="T4" fmla="+- 0 3744 3744"/>
                  <a:gd name="T5" fmla="*/ T4 w 27"/>
                  <a:gd name="T6" fmla="+- 0 1009 1004"/>
                  <a:gd name="T7" fmla="*/ 1009 h 27"/>
                  <a:gd name="T8" fmla="+- 0 3750 3744"/>
                  <a:gd name="T9" fmla="*/ T8 w 27"/>
                  <a:gd name="T10" fmla="+- 0 1004 1004"/>
                  <a:gd name="T11" fmla="*/ 1004 h 27"/>
                  <a:gd name="T12" fmla="+- 0 3757 3744"/>
                  <a:gd name="T13" fmla="*/ T12 w 27"/>
                  <a:gd name="T14" fmla="+- 0 1004 1004"/>
                  <a:gd name="T15" fmla="*/ 1004 h 27"/>
                  <a:gd name="T16" fmla="+- 0 3764 3744"/>
                  <a:gd name="T17" fmla="*/ T16 w 27"/>
                  <a:gd name="T18" fmla="+- 0 1004 1004"/>
                  <a:gd name="T19" fmla="*/ 1004 h 27"/>
                  <a:gd name="T20" fmla="+- 0 3770 3744"/>
                  <a:gd name="T21" fmla="*/ T20 w 27"/>
                  <a:gd name="T22" fmla="+- 0 1009 1004"/>
                  <a:gd name="T23" fmla="*/ 1009 h 27"/>
                  <a:gd name="T24" fmla="+- 0 3770 3744"/>
                  <a:gd name="T25" fmla="*/ T24 w 27"/>
                  <a:gd name="T26" fmla="+- 0 1017 1004"/>
                  <a:gd name="T27" fmla="*/ 1017 h 27"/>
                  <a:gd name="T28" fmla="+- 0 3770 3744"/>
                  <a:gd name="T29" fmla="*/ T28 w 27"/>
                  <a:gd name="T30" fmla="+- 0 1024 1004"/>
                  <a:gd name="T31" fmla="*/ 1024 h 27"/>
                  <a:gd name="T32" fmla="+- 0 3764 3744"/>
                  <a:gd name="T33" fmla="*/ T32 w 27"/>
                  <a:gd name="T34" fmla="+- 0 1030 1004"/>
                  <a:gd name="T35" fmla="*/ 1030 h 27"/>
                  <a:gd name="T36" fmla="+- 0 3757 3744"/>
                  <a:gd name="T37" fmla="*/ T36 w 27"/>
                  <a:gd name="T38" fmla="+- 0 1030 1004"/>
                  <a:gd name="T39" fmla="*/ 1030 h 27"/>
                  <a:gd name="T40" fmla="+- 0 3750 3744"/>
                  <a:gd name="T41" fmla="*/ T40 w 27"/>
                  <a:gd name="T42" fmla="+- 0 1030 1004"/>
                  <a:gd name="T43" fmla="*/ 1030 h 27"/>
                  <a:gd name="T44" fmla="+- 0 3744 3744"/>
                  <a:gd name="T45" fmla="*/ T44 w 27"/>
                  <a:gd name="T46" fmla="+- 0 1024 1004"/>
                  <a:gd name="T47" fmla="*/ 1024 h 27"/>
                  <a:gd name="T48" fmla="+- 0 3744 3744"/>
                  <a:gd name="T49" fmla="*/ T48 w 27"/>
                  <a:gd name="T50" fmla="+- 0 1017 1004"/>
                  <a:gd name="T51" fmla="*/ 1017 h 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Lst>
                <a:rect l="0" t="0" r="r" b="b"/>
                <a:pathLst>
                  <a:path w="27" h="27">
                    <a:moveTo>
                      <a:pt x="0" y="13"/>
                    </a:moveTo>
                    <a:lnTo>
                      <a:pt x="0" y="5"/>
                    </a:lnTo>
                    <a:lnTo>
                      <a:pt x="6" y="0"/>
                    </a:lnTo>
                    <a:lnTo>
                      <a:pt x="13" y="0"/>
                    </a:lnTo>
                    <a:lnTo>
                      <a:pt x="20" y="0"/>
                    </a:lnTo>
                    <a:lnTo>
                      <a:pt x="26" y="5"/>
                    </a:lnTo>
                    <a:lnTo>
                      <a:pt x="26" y="13"/>
                    </a:lnTo>
                    <a:lnTo>
                      <a:pt x="26" y="20"/>
                    </a:lnTo>
                    <a:lnTo>
                      <a:pt x="20" y="26"/>
                    </a:lnTo>
                    <a:lnTo>
                      <a:pt x="13" y="26"/>
                    </a:lnTo>
                    <a:lnTo>
                      <a:pt x="6" y="26"/>
                    </a:lnTo>
                    <a:lnTo>
                      <a:pt x="0" y="20"/>
                    </a:lnTo>
                    <a:lnTo>
                      <a:pt x="0" y="13"/>
                    </a:lnTo>
                    <a:close/>
                  </a:path>
                </a:pathLst>
              </a:custGeom>
              <a:noFill/>
              <a:ln w="12700">
                <a:solidFill>
                  <a:srgbClr val="D1D3D4"/>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42" name="Group 141"/>
            <p:cNvGrpSpPr>
              <a:grpSpLocks/>
            </p:cNvGrpSpPr>
            <p:nvPr/>
          </p:nvGrpSpPr>
          <p:grpSpPr bwMode="auto">
            <a:xfrm>
              <a:off x="6282" y="2052"/>
              <a:ext cx="33" cy="33"/>
              <a:chOff x="6282" y="2052"/>
              <a:chExt cx="33" cy="33"/>
            </a:xfrm>
          </p:grpSpPr>
          <p:sp>
            <p:nvSpPr>
              <p:cNvPr id="165" name="Freeform 164"/>
              <p:cNvSpPr>
                <a:spLocks/>
              </p:cNvSpPr>
              <p:nvPr/>
            </p:nvSpPr>
            <p:spPr bwMode="auto">
              <a:xfrm>
                <a:off x="6282" y="2052"/>
                <a:ext cx="33" cy="33"/>
              </a:xfrm>
              <a:custGeom>
                <a:avLst/>
                <a:gdLst>
                  <a:gd name="T0" fmla="+- 0 6308 6282"/>
                  <a:gd name="T1" fmla="*/ T0 w 33"/>
                  <a:gd name="T2" fmla="+- 0 2052 2052"/>
                  <a:gd name="T3" fmla="*/ 2052 h 33"/>
                  <a:gd name="T4" fmla="+- 0 6290 6282"/>
                  <a:gd name="T5" fmla="*/ T4 w 33"/>
                  <a:gd name="T6" fmla="+- 0 2052 2052"/>
                  <a:gd name="T7" fmla="*/ 2052 h 33"/>
                  <a:gd name="T8" fmla="+- 0 6282 6282"/>
                  <a:gd name="T9" fmla="*/ T8 w 33"/>
                  <a:gd name="T10" fmla="+- 0 2059 2052"/>
                  <a:gd name="T11" fmla="*/ 2059 h 33"/>
                  <a:gd name="T12" fmla="+- 0 6282 6282"/>
                  <a:gd name="T13" fmla="*/ T12 w 33"/>
                  <a:gd name="T14" fmla="+- 0 2077 2052"/>
                  <a:gd name="T15" fmla="*/ 2077 h 33"/>
                  <a:gd name="T16" fmla="+- 0 6290 6282"/>
                  <a:gd name="T17" fmla="*/ T16 w 33"/>
                  <a:gd name="T18" fmla="+- 0 2085 2052"/>
                  <a:gd name="T19" fmla="*/ 2085 h 33"/>
                  <a:gd name="T20" fmla="+- 0 6308 6282"/>
                  <a:gd name="T21" fmla="*/ T20 w 33"/>
                  <a:gd name="T22" fmla="+- 0 2085 2052"/>
                  <a:gd name="T23" fmla="*/ 2085 h 33"/>
                  <a:gd name="T24" fmla="+- 0 6315 6282"/>
                  <a:gd name="T25" fmla="*/ T24 w 33"/>
                  <a:gd name="T26" fmla="+- 0 2077 2052"/>
                  <a:gd name="T27" fmla="*/ 2077 h 33"/>
                  <a:gd name="T28" fmla="+- 0 6315 6282"/>
                  <a:gd name="T29" fmla="*/ T28 w 33"/>
                  <a:gd name="T30" fmla="+- 0 2059 2052"/>
                  <a:gd name="T31" fmla="*/ 2059 h 33"/>
                  <a:gd name="T32" fmla="+- 0 6308 6282"/>
                  <a:gd name="T33" fmla="*/ T32 w 33"/>
                  <a:gd name="T34" fmla="+- 0 2052 2052"/>
                  <a:gd name="T35" fmla="*/ 2052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6" y="0"/>
                    </a:moveTo>
                    <a:lnTo>
                      <a:pt x="8" y="0"/>
                    </a:lnTo>
                    <a:lnTo>
                      <a:pt x="0" y="7"/>
                    </a:lnTo>
                    <a:lnTo>
                      <a:pt x="0" y="25"/>
                    </a:lnTo>
                    <a:lnTo>
                      <a:pt x="8" y="33"/>
                    </a:lnTo>
                    <a:lnTo>
                      <a:pt x="26" y="33"/>
                    </a:lnTo>
                    <a:lnTo>
                      <a:pt x="33" y="25"/>
                    </a:lnTo>
                    <a:lnTo>
                      <a:pt x="33" y="7"/>
                    </a:lnTo>
                    <a:lnTo>
                      <a:pt x="26"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43" name="Group 142"/>
            <p:cNvGrpSpPr>
              <a:grpSpLocks/>
            </p:cNvGrpSpPr>
            <p:nvPr/>
          </p:nvGrpSpPr>
          <p:grpSpPr bwMode="auto">
            <a:xfrm>
              <a:off x="5059" y="1784"/>
              <a:ext cx="33" cy="33"/>
              <a:chOff x="5059" y="1784"/>
              <a:chExt cx="33" cy="33"/>
            </a:xfrm>
          </p:grpSpPr>
          <p:sp>
            <p:nvSpPr>
              <p:cNvPr id="164" name="Freeform 163"/>
              <p:cNvSpPr>
                <a:spLocks/>
              </p:cNvSpPr>
              <p:nvPr/>
            </p:nvSpPr>
            <p:spPr bwMode="auto">
              <a:xfrm>
                <a:off x="5059" y="1784"/>
                <a:ext cx="33" cy="33"/>
              </a:xfrm>
              <a:custGeom>
                <a:avLst/>
                <a:gdLst>
                  <a:gd name="T0" fmla="+- 0 5084 5059"/>
                  <a:gd name="T1" fmla="*/ T0 w 33"/>
                  <a:gd name="T2" fmla="+- 0 1784 1784"/>
                  <a:gd name="T3" fmla="*/ 1784 h 33"/>
                  <a:gd name="T4" fmla="+- 0 5066 5059"/>
                  <a:gd name="T5" fmla="*/ T4 w 33"/>
                  <a:gd name="T6" fmla="+- 0 1784 1784"/>
                  <a:gd name="T7" fmla="*/ 1784 h 33"/>
                  <a:gd name="T8" fmla="+- 0 5059 5059"/>
                  <a:gd name="T9" fmla="*/ T8 w 33"/>
                  <a:gd name="T10" fmla="+- 0 1792 1784"/>
                  <a:gd name="T11" fmla="*/ 1792 h 33"/>
                  <a:gd name="T12" fmla="+- 0 5059 5059"/>
                  <a:gd name="T13" fmla="*/ T12 w 33"/>
                  <a:gd name="T14" fmla="+- 0 1810 1784"/>
                  <a:gd name="T15" fmla="*/ 1810 h 33"/>
                  <a:gd name="T16" fmla="+- 0 5066 5059"/>
                  <a:gd name="T17" fmla="*/ T16 w 33"/>
                  <a:gd name="T18" fmla="+- 0 1817 1784"/>
                  <a:gd name="T19" fmla="*/ 1817 h 33"/>
                  <a:gd name="T20" fmla="+- 0 5084 5059"/>
                  <a:gd name="T21" fmla="*/ T20 w 33"/>
                  <a:gd name="T22" fmla="+- 0 1817 1784"/>
                  <a:gd name="T23" fmla="*/ 1817 h 33"/>
                  <a:gd name="T24" fmla="+- 0 5092 5059"/>
                  <a:gd name="T25" fmla="*/ T24 w 33"/>
                  <a:gd name="T26" fmla="+- 0 1810 1784"/>
                  <a:gd name="T27" fmla="*/ 1810 h 33"/>
                  <a:gd name="T28" fmla="+- 0 5092 5059"/>
                  <a:gd name="T29" fmla="*/ T28 w 33"/>
                  <a:gd name="T30" fmla="+- 0 1792 1784"/>
                  <a:gd name="T31" fmla="*/ 1792 h 33"/>
                  <a:gd name="T32" fmla="+- 0 5084 5059"/>
                  <a:gd name="T33" fmla="*/ T32 w 33"/>
                  <a:gd name="T34" fmla="+- 0 1784 1784"/>
                  <a:gd name="T35" fmla="*/ 1784 h 3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33" h="33">
                    <a:moveTo>
                      <a:pt x="25" y="0"/>
                    </a:moveTo>
                    <a:lnTo>
                      <a:pt x="7" y="0"/>
                    </a:lnTo>
                    <a:lnTo>
                      <a:pt x="0" y="8"/>
                    </a:lnTo>
                    <a:lnTo>
                      <a:pt x="0" y="26"/>
                    </a:lnTo>
                    <a:lnTo>
                      <a:pt x="7" y="33"/>
                    </a:lnTo>
                    <a:lnTo>
                      <a:pt x="25" y="33"/>
                    </a:lnTo>
                    <a:lnTo>
                      <a:pt x="33" y="26"/>
                    </a:lnTo>
                    <a:lnTo>
                      <a:pt x="33" y="8"/>
                    </a:lnTo>
                    <a:lnTo>
                      <a:pt x="25" y="0"/>
                    </a:ln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44" name="Group 143"/>
            <p:cNvGrpSpPr>
              <a:grpSpLocks/>
            </p:cNvGrpSpPr>
            <p:nvPr/>
          </p:nvGrpSpPr>
          <p:grpSpPr bwMode="auto">
            <a:xfrm>
              <a:off x="452" y="3305"/>
              <a:ext cx="60" cy="60"/>
              <a:chOff x="452" y="3305"/>
              <a:chExt cx="60" cy="60"/>
            </a:xfrm>
          </p:grpSpPr>
          <p:sp>
            <p:nvSpPr>
              <p:cNvPr id="163" name="Freeform 162"/>
              <p:cNvSpPr>
                <a:spLocks/>
              </p:cNvSpPr>
              <p:nvPr/>
            </p:nvSpPr>
            <p:spPr bwMode="auto">
              <a:xfrm>
                <a:off x="452" y="3305"/>
                <a:ext cx="60" cy="60"/>
              </a:xfrm>
              <a:custGeom>
                <a:avLst/>
                <a:gdLst>
                  <a:gd name="T0" fmla="+- 0 479 452"/>
                  <a:gd name="T1" fmla="*/ T0 w 60"/>
                  <a:gd name="T2" fmla="+- 0 3305 3305"/>
                  <a:gd name="T3" fmla="*/ 3305 h 60"/>
                  <a:gd name="T4" fmla="+- 0 460 452"/>
                  <a:gd name="T5" fmla="*/ T4 w 60"/>
                  <a:gd name="T6" fmla="+- 0 3314 3305"/>
                  <a:gd name="T7" fmla="*/ 3314 h 60"/>
                  <a:gd name="T8" fmla="+- 0 452 452"/>
                  <a:gd name="T9" fmla="*/ T8 w 60"/>
                  <a:gd name="T10" fmla="+- 0 3335 3305"/>
                  <a:gd name="T11" fmla="*/ 3335 h 60"/>
                  <a:gd name="T12" fmla="+- 0 454 452"/>
                  <a:gd name="T13" fmla="*/ T12 w 60"/>
                  <a:gd name="T14" fmla="+- 0 3343 3305"/>
                  <a:gd name="T15" fmla="*/ 3343 h 60"/>
                  <a:gd name="T16" fmla="+- 0 466 452"/>
                  <a:gd name="T17" fmla="*/ T16 w 60"/>
                  <a:gd name="T18" fmla="+- 0 3358 3305"/>
                  <a:gd name="T19" fmla="*/ 3358 h 60"/>
                  <a:gd name="T20" fmla="+- 0 490 452"/>
                  <a:gd name="T21" fmla="*/ T20 w 60"/>
                  <a:gd name="T22" fmla="+- 0 3364 3305"/>
                  <a:gd name="T23" fmla="*/ 3364 h 60"/>
                  <a:gd name="T24" fmla="+- 0 506 452"/>
                  <a:gd name="T25" fmla="*/ T24 w 60"/>
                  <a:gd name="T26" fmla="+- 0 3352 3305"/>
                  <a:gd name="T27" fmla="*/ 3352 h 60"/>
                  <a:gd name="T28" fmla="+- 0 512 452"/>
                  <a:gd name="T29" fmla="*/ T28 w 60"/>
                  <a:gd name="T30" fmla="+- 0 3329 3305"/>
                  <a:gd name="T31" fmla="*/ 3329 h 60"/>
                  <a:gd name="T32" fmla="+- 0 501 452"/>
                  <a:gd name="T33" fmla="*/ T32 w 60"/>
                  <a:gd name="T34" fmla="+- 0 3312 3305"/>
                  <a:gd name="T35" fmla="*/ 3312 h 60"/>
                  <a:gd name="T36" fmla="+- 0 479 452"/>
                  <a:gd name="T37" fmla="*/ T36 w 60"/>
                  <a:gd name="T38" fmla="+- 0 3305 3305"/>
                  <a:gd name="T39" fmla="*/ 3305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27" y="0"/>
                    </a:moveTo>
                    <a:lnTo>
                      <a:pt x="8" y="9"/>
                    </a:lnTo>
                    <a:lnTo>
                      <a:pt x="0" y="30"/>
                    </a:lnTo>
                    <a:lnTo>
                      <a:pt x="2" y="38"/>
                    </a:lnTo>
                    <a:lnTo>
                      <a:pt x="14" y="53"/>
                    </a:lnTo>
                    <a:lnTo>
                      <a:pt x="38" y="59"/>
                    </a:lnTo>
                    <a:lnTo>
                      <a:pt x="54" y="47"/>
                    </a:lnTo>
                    <a:lnTo>
                      <a:pt x="60" y="24"/>
                    </a:lnTo>
                    <a:lnTo>
                      <a:pt x="49" y="7"/>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45" name="Group 144"/>
            <p:cNvGrpSpPr>
              <a:grpSpLocks/>
            </p:cNvGrpSpPr>
            <p:nvPr/>
          </p:nvGrpSpPr>
          <p:grpSpPr bwMode="auto">
            <a:xfrm>
              <a:off x="452" y="3305"/>
              <a:ext cx="60" cy="60"/>
              <a:chOff x="452" y="3305"/>
              <a:chExt cx="60" cy="60"/>
            </a:xfrm>
          </p:grpSpPr>
          <p:sp>
            <p:nvSpPr>
              <p:cNvPr id="162" name="Freeform 161"/>
              <p:cNvSpPr>
                <a:spLocks/>
              </p:cNvSpPr>
              <p:nvPr/>
            </p:nvSpPr>
            <p:spPr bwMode="auto">
              <a:xfrm>
                <a:off x="452" y="3305"/>
                <a:ext cx="60" cy="60"/>
              </a:xfrm>
              <a:custGeom>
                <a:avLst/>
                <a:gdLst>
                  <a:gd name="T0" fmla="+- 0 452 452"/>
                  <a:gd name="T1" fmla="*/ T0 w 60"/>
                  <a:gd name="T2" fmla="+- 0 3335 3305"/>
                  <a:gd name="T3" fmla="*/ 3335 h 60"/>
                  <a:gd name="T4" fmla="+- 0 460 452"/>
                  <a:gd name="T5" fmla="*/ T4 w 60"/>
                  <a:gd name="T6" fmla="+- 0 3314 3305"/>
                  <a:gd name="T7" fmla="*/ 3314 h 60"/>
                  <a:gd name="T8" fmla="+- 0 479 452"/>
                  <a:gd name="T9" fmla="*/ T8 w 60"/>
                  <a:gd name="T10" fmla="+- 0 3305 3305"/>
                  <a:gd name="T11" fmla="*/ 3305 h 60"/>
                  <a:gd name="T12" fmla="+- 0 501 452"/>
                  <a:gd name="T13" fmla="*/ T12 w 60"/>
                  <a:gd name="T14" fmla="+- 0 3312 3305"/>
                  <a:gd name="T15" fmla="*/ 3312 h 60"/>
                  <a:gd name="T16" fmla="+- 0 512 452"/>
                  <a:gd name="T17" fmla="*/ T16 w 60"/>
                  <a:gd name="T18" fmla="+- 0 3329 3305"/>
                  <a:gd name="T19" fmla="*/ 3329 h 60"/>
                  <a:gd name="T20" fmla="+- 0 506 452"/>
                  <a:gd name="T21" fmla="*/ T20 w 60"/>
                  <a:gd name="T22" fmla="+- 0 3352 3305"/>
                  <a:gd name="T23" fmla="*/ 3352 h 60"/>
                  <a:gd name="T24" fmla="+- 0 490 452"/>
                  <a:gd name="T25" fmla="*/ T24 w 60"/>
                  <a:gd name="T26" fmla="+- 0 3364 3305"/>
                  <a:gd name="T27" fmla="*/ 3364 h 60"/>
                  <a:gd name="T28" fmla="+- 0 466 452"/>
                  <a:gd name="T29" fmla="*/ T28 w 60"/>
                  <a:gd name="T30" fmla="+- 0 3358 3305"/>
                  <a:gd name="T31" fmla="*/ 3358 h 60"/>
                  <a:gd name="T32" fmla="+- 0 454 452"/>
                  <a:gd name="T33" fmla="*/ T32 w 60"/>
                  <a:gd name="T34" fmla="+- 0 3343 3305"/>
                  <a:gd name="T35" fmla="*/ 3343 h 60"/>
                  <a:gd name="T36" fmla="+- 0 452 452"/>
                  <a:gd name="T37" fmla="*/ T36 w 60"/>
                  <a:gd name="T38" fmla="+- 0 3335 3305"/>
                  <a:gd name="T39" fmla="*/ 3335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0" y="30"/>
                    </a:moveTo>
                    <a:lnTo>
                      <a:pt x="8" y="9"/>
                    </a:lnTo>
                    <a:lnTo>
                      <a:pt x="27" y="0"/>
                    </a:lnTo>
                    <a:lnTo>
                      <a:pt x="49" y="7"/>
                    </a:lnTo>
                    <a:lnTo>
                      <a:pt x="60" y="24"/>
                    </a:lnTo>
                    <a:lnTo>
                      <a:pt x="54" y="47"/>
                    </a:lnTo>
                    <a:lnTo>
                      <a:pt x="38" y="59"/>
                    </a:lnTo>
                    <a:lnTo>
                      <a:pt x="14" y="53"/>
                    </a:lnTo>
                    <a:lnTo>
                      <a:pt x="2" y="38"/>
                    </a:lnTo>
                    <a:lnTo>
                      <a:pt x="0" y="30"/>
                    </a:lnTo>
                    <a:close/>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46" name="Group 145"/>
            <p:cNvGrpSpPr>
              <a:grpSpLocks/>
            </p:cNvGrpSpPr>
            <p:nvPr/>
          </p:nvGrpSpPr>
          <p:grpSpPr bwMode="auto">
            <a:xfrm>
              <a:off x="5278" y="1288"/>
              <a:ext cx="60" cy="60"/>
              <a:chOff x="5278" y="1288"/>
              <a:chExt cx="60" cy="60"/>
            </a:xfrm>
          </p:grpSpPr>
          <p:sp>
            <p:nvSpPr>
              <p:cNvPr id="161" name="Freeform 160"/>
              <p:cNvSpPr>
                <a:spLocks/>
              </p:cNvSpPr>
              <p:nvPr/>
            </p:nvSpPr>
            <p:spPr bwMode="auto">
              <a:xfrm>
                <a:off x="5278" y="1288"/>
                <a:ext cx="60" cy="60"/>
              </a:xfrm>
              <a:custGeom>
                <a:avLst/>
                <a:gdLst>
                  <a:gd name="T0" fmla="+- 0 5305 5278"/>
                  <a:gd name="T1" fmla="*/ T0 w 60"/>
                  <a:gd name="T2" fmla="+- 0 1288 1288"/>
                  <a:gd name="T3" fmla="*/ 1288 h 60"/>
                  <a:gd name="T4" fmla="+- 0 5286 5278"/>
                  <a:gd name="T5" fmla="*/ T4 w 60"/>
                  <a:gd name="T6" fmla="+- 0 1298 1288"/>
                  <a:gd name="T7" fmla="*/ 1298 h 60"/>
                  <a:gd name="T8" fmla="+- 0 5278 5278"/>
                  <a:gd name="T9" fmla="*/ T8 w 60"/>
                  <a:gd name="T10" fmla="+- 0 1318 1288"/>
                  <a:gd name="T11" fmla="*/ 1318 h 60"/>
                  <a:gd name="T12" fmla="+- 0 5279 5278"/>
                  <a:gd name="T13" fmla="*/ T12 w 60"/>
                  <a:gd name="T14" fmla="+- 0 1327 1288"/>
                  <a:gd name="T15" fmla="*/ 1327 h 60"/>
                  <a:gd name="T16" fmla="+- 0 5291 5278"/>
                  <a:gd name="T17" fmla="*/ T16 w 60"/>
                  <a:gd name="T18" fmla="+- 0 1342 1288"/>
                  <a:gd name="T19" fmla="*/ 1342 h 60"/>
                  <a:gd name="T20" fmla="+- 0 5315 5278"/>
                  <a:gd name="T21" fmla="*/ T20 w 60"/>
                  <a:gd name="T22" fmla="+- 0 1348 1288"/>
                  <a:gd name="T23" fmla="*/ 1348 h 60"/>
                  <a:gd name="T24" fmla="+- 0 5331 5278"/>
                  <a:gd name="T25" fmla="*/ T24 w 60"/>
                  <a:gd name="T26" fmla="+- 0 1336 1288"/>
                  <a:gd name="T27" fmla="*/ 1336 h 60"/>
                  <a:gd name="T28" fmla="+- 0 5337 5278"/>
                  <a:gd name="T29" fmla="*/ T28 w 60"/>
                  <a:gd name="T30" fmla="+- 0 1313 1288"/>
                  <a:gd name="T31" fmla="*/ 1313 h 60"/>
                  <a:gd name="T32" fmla="+- 0 5327 5278"/>
                  <a:gd name="T33" fmla="*/ T32 w 60"/>
                  <a:gd name="T34" fmla="+- 0 1295 1288"/>
                  <a:gd name="T35" fmla="*/ 1295 h 60"/>
                  <a:gd name="T36" fmla="+- 0 5305 5278"/>
                  <a:gd name="T37" fmla="*/ T36 w 60"/>
                  <a:gd name="T38" fmla="+- 0 1288 1288"/>
                  <a:gd name="T39" fmla="*/ 1288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27" y="0"/>
                    </a:moveTo>
                    <a:lnTo>
                      <a:pt x="8" y="10"/>
                    </a:lnTo>
                    <a:lnTo>
                      <a:pt x="0" y="30"/>
                    </a:lnTo>
                    <a:lnTo>
                      <a:pt x="1" y="39"/>
                    </a:lnTo>
                    <a:lnTo>
                      <a:pt x="13" y="54"/>
                    </a:lnTo>
                    <a:lnTo>
                      <a:pt x="37" y="60"/>
                    </a:lnTo>
                    <a:lnTo>
                      <a:pt x="53" y="48"/>
                    </a:lnTo>
                    <a:lnTo>
                      <a:pt x="59" y="25"/>
                    </a:lnTo>
                    <a:lnTo>
                      <a:pt x="49" y="7"/>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AU"/>
              </a:p>
            </p:txBody>
          </p:sp>
        </p:grpSp>
        <p:grpSp>
          <p:nvGrpSpPr>
            <p:cNvPr id="147" name="Group 146"/>
            <p:cNvGrpSpPr>
              <a:grpSpLocks/>
            </p:cNvGrpSpPr>
            <p:nvPr/>
          </p:nvGrpSpPr>
          <p:grpSpPr bwMode="auto">
            <a:xfrm>
              <a:off x="5278" y="1288"/>
              <a:ext cx="60" cy="60"/>
              <a:chOff x="5278" y="1288"/>
              <a:chExt cx="60" cy="60"/>
            </a:xfrm>
          </p:grpSpPr>
          <p:sp>
            <p:nvSpPr>
              <p:cNvPr id="160" name="Freeform 159"/>
              <p:cNvSpPr>
                <a:spLocks/>
              </p:cNvSpPr>
              <p:nvPr/>
            </p:nvSpPr>
            <p:spPr bwMode="auto">
              <a:xfrm>
                <a:off x="5278" y="1288"/>
                <a:ext cx="60" cy="60"/>
              </a:xfrm>
              <a:custGeom>
                <a:avLst/>
                <a:gdLst>
                  <a:gd name="T0" fmla="+- 0 5278 5278"/>
                  <a:gd name="T1" fmla="*/ T0 w 60"/>
                  <a:gd name="T2" fmla="+- 0 1318 1288"/>
                  <a:gd name="T3" fmla="*/ 1318 h 60"/>
                  <a:gd name="T4" fmla="+- 0 5286 5278"/>
                  <a:gd name="T5" fmla="*/ T4 w 60"/>
                  <a:gd name="T6" fmla="+- 0 1298 1288"/>
                  <a:gd name="T7" fmla="*/ 1298 h 60"/>
                  <a:gd name="T8" fmla="+- 0 5305 5278"/>
                  <a:gd name="T9" fmla="*/ T8 w 60"/>
                  <a:gd name="T10" fmla="+- 0 1288 1288"/>
                  <a:gd name="T11" fmla="*/ 1288 h 60"/>
                  <a:gd name="T12" fmla="+- 0 5327 5278"/>
                  <a:gd name="T13" fmla="*/ T12 w 60"/>
                  <a:gd name="T14" fmla="+- 0 1295 1288"/>
                  <a:gd name="T15" fmla="*/ 1295 h 60"/>
                  <a:gd name="T16" fmla="+- 0 5337 5278"/>
                  <a:gd name="T17" fmla="*/ T16 w 60"/>
                  <a:gd name="T18" fmla="+- 0 1313 1288"/>
                  <a:gd name="T19" fmla="*/ 1313 h 60"/>
                  <a:gd name="T20" fmla="+- 0 5331 5278"/>
                  <a:gd name="T21" fmla="*/ T20 w 60"/>
                  <a:gd name="T22" fmla="+- 0 1336 1288"/>
                  <a:gd name="T23" fmla="*/ 1336 h 60"/>
                  <a:gd name="T24" fmla="+- 0 5315 5278"/>
                  <a:gd name="T25" fmla="*/ T24 w 60"/>
                  <a:gd name="T26" fmla="+- 0 1348 1288"/>
                  <a:gd name="T27" fmla="*/ 1348 h 60"/>
                  <a:gd name="T28" fmla="+- 0 5291 5278"/>
                  <a:gd name="T29" fmla="*/ T28 w 60"/>
                  <a:gd name="T30" fmla="+- 0 1342 1288"/>
                  <a:gd name="T31" fmla="*/ 1342 h 60"/>
                  <a:gd name="T32" fmla="+- 0 5279 5278"/>
                  <a:gd name="T33" fmla="*/ T32 w 60"/>
                  <a:gd name="T34" fmla="+- 0 1327 1288"/>
                  <a:gd name="T35" fmla="*/ 1327 h 60"/>
                  <a:gd name="T36" fmla="+- 0 5278 5278"/>
                  <a:gd name="T37" fmla="*/ T36 w 60"/>
                  <a:gd name="T38" fmla="+- 0 1318 1288"/>
                  <a:gd name="T39" fmla="*/ 1318 h 60"/>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60" h="60">
                    <a:moveTo>
                      <a:pt x="0" y="30"/>
                    </a:moveTo>
                    <a:lnTo>
                      <a:pt x="8" y="10"/>
                    </a:lnTo>
                    <a:lnTo>
                      <a:pt x="27" y="0"/>
                    </a:lnTo>
                    <a:lnTo>
                      <a:pt x="49" y="7"/>
                    </a:lnTo>
                    <a:lnTo>
                      <a:pt x="59" y="25"/>
                    </a:lnTo>
                    <a:lnTo>
                      <a:pt x="53" y="48"/>
                    </a:lnTo>
                    <a:lnTo>
                      <a:pt x="37" y="60"/>
                    </a:lnTo>
                    <a:lnTo>
                      <a:pt x="13" y="54"/>
                    </a:lnTo>
                    <a:lnTo>
                      <a:pt x="1" y="39"/>
                    </a:lnTo>
                    <a:lnTo>
                      <a:pt x="0" y="30"/>
                    </a:lnTo>
                    <a:close/>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48" name="Group 147"/>
            <p:cNvGrpSpPr>
              <a:grpSpLocks/>
            </p:cNvGrpSpPr>
            <p:nvPr/>
          </p:nvGrpSpPr>
          <p:grpSpPr bwMode="auto">
            <a:xfrm>
              <a:off x="4696" y="956"/>
              <a:ext cx="242" cy="1560"/>
              <a:chOff x="4696" y="956"/>
              <a:chExt cx="242" cy="1560"/>
            </a:xfrm>
          </p:grpSpPr>
          <p:sp>
            <p:nvSpPr>
              <p:cNvPr id="159" name="Freeform 158"/>
              <p:cNvSpPr>
                <a:spLocks/>
              </p:cNvSpPr>
              <p:nvPr/>
            </p:nvSpPr>
            <p:spPr bwMode="auto">
              <a:xfrm>
                <a:off x="4696" y="956"/>
                <a:ext cx="242" cy="1560"/>
              </a:xfrm>
              <a:custGeom>
                <a:avLst/>
                <a:gdLst>
                  <a:gd name="T0" fmla="+- 0 4696 4696"/>
                  <a:gd name="T1" fmla="*/ T0 w 242"/>
                  <a:gd name="T2" fmla="+- 0 956 956"/>
                  <a:gd name="T3" fmla="*/ 956 h 1560"/>
                  <a:gd name="T4" fmla="+- 0 4937 4696"/>
                  <a:gd name="T5" fmla="*/ T4 w 242"/>
                  <a:gd name="T6" fmla="+- 0 2516 956"/>
                  <a:gd name="T7" fmla="*/ 2516 h 1560"/>
                </a:gdLst>
                <a:ahLst/>
                <a:cxnLst>
                  <a:cxn ang="0">
                    <a:pos x="T1" y="T3"/>
                  </a:cxn>
                  <a:cxn ang="0">
                    <a:pos x="T5" y="T7"/>
                  </a:cxn>
                </a:cxnLst>
                <a:rect l="0" t="0" r="r" b="b"/>
                <a:pathLst>
                  <a:path w="242" h="1560">
                    <a:moveTo>
                      <a:pt x="0" y="0"/>
                    </a:moveTo>
                    <a:lnTo>
                      <a:pt x="241" y="1560"/>
                    </a:lnTo>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49" name="Group 148"/>
            <p:cNvGrpSpPr>
              <a:grpSpLocks/>
            </p:cNvGrpSpPr>
            <p:nvPr/>
          </p:nvGrpSpPr>
          <p:grpSpPr bwMode="auto">
            <a:xfrm>
              <a:off x="4188" y="1344"/>
              <a:ext cx="1060" cy="337"/>
              <a:chOff x="4188" y="1344"/>
              <a:chExt cx="1060" cy="337"/>
            </a:xfrm>
          </p:grpSpPr>
          <p:sp>
            <p:nvSpPr>
              <p:cNvPr id="158" name="Freeform 157"/>
              <p:cNvSpPr>
                <a:spLocks/>
              </p:cNvSpPr>
              <p:nvPr/>
            </p:nvSpPr>
            <p:spPr bwMode="auto">
              <a:xfrm>
                <a:off x="4188" y="1344"/>
                <a:ext cx="1060" cy="337"/>
              </a:xfrm>
              <a:custGeom>
                <a:avLst/>
                <a:gdLst>
                  <a:gd name="T0" fmla="+- 0 4188 4188"/>
                  <a:gd name="T1" fmla="*/ T0 w 1060"/>
                  <a:gd name="T2" fmla="+- 0 1680 1344"/>
                  <a:gd name="T3" fmla="*/ 1680 h 337"/>
                  <a:gd name="T4" fmla="+- 0 5248 4188"/>
                  <a:gd name="T5" fmla="*/ T4 w 1060"/>
                  <a:gd name="T6" fmla="+- 0 1344 1344"/>
                  <a:gd name="T7" fmla="*/ 1344 h 337"/>
                </a:gdLst>
                <a:ahLst/>
                <a:cxnLst>
                  <a:cxn ang="0">
                    <a:pos x="T1" y="T3"/>
                  </a:cxn>
                  <a:cxn ang="0">
                    <a:pos x="T5" y="T7"/>
                  </a:cxn>
                </a:cxnLst>
                <a:rect l="0" t="0" r="r" b="b"/>
                <a:pathLst>
                  <a:path w="1060" h="337">
                    <a:moveTo>
                      <a:pt x="0" y="336"/>
                    </a:moveTo>
                    <a:lnTo>
                      <a:pt x="1060" y="0"/>
                    </a:lnTo>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grpSp>
        <p:grpSp>
          <p:nvGrpSpPr>
            <p:cNvPr id="150" name="Group 149"/>
            <p:cNvGrpSpPr>
              <a:grpSpLocks/>
            </p:cNvGrpSpPr>
            <p:nvPr/>
          </p:nvGrpSpPr>
          <p:grpSpPr bwMode="auto">
            <a:xfrm>
              <a:off x="52" y="308"/>
              <a:ext cx="6649" cy="3996"/>
              <a:chOff x="52" y="308"/>
              <a:chExt cx="6649" cy="3996"/>
            </a:xfrm>
          </p:grpSpPr>
          <p:sp>
            <p:nvSpPr>
              <p:cNvPr id="151" name="Freeform 150"/>
              <p:cNvSpPr>
                <a:spLocks/>
              </p:cNvSpPr>
              <p:nvPr/>
            </p:nvSpPr>
            <p:spPr bwMode="auto">
              <a:xfrm>
                <a:off x="534" y="2645"/>
                <a:ext cx="974" cy="673"/>
              </a:xfrm>
              <a:custGeom>
                <a:avLst/>
                <a:gdLst>
                  <a:gd name="T0" fmla="+- 0 534 534"/>
                  <a:gd name="T1" fmla="*/ T0 w 974"/>
                  <a:gd name="T2" fmla="+- 0 3317 2645"/>
                  <a:gd name="T3" fmla="*/ 3317 h 673"/>
                  <a:gd name="T4" fmla="+- 0 1508 534"/>
                  <a:gd name="T5" fmla="*/ T4 w 974"/>
                  <a:gd name="T6" fmla="+- 0 2645 2645"/>
                  <a:gd name="T7" fmla="*/ 2645 h 673"/>
                </a:gdLst>
                <a:ahLst/>
                <a:cxnLst>
                  <a:cxn ang="0">
                    <a:pos x="T1" y="T3"/>
                  </a:cxn>
                  <a:cxn ang="0">
                    <a:pos x="T5" y="T7"/>
                  </a:cxn>
                </a:cxnLst>
                <a:rect l="0" t="0" r="r" b="b"/>
                <a:pathLst>
                  <a:path w="974" h="673">
                    <a:moveTo>
                      <a:pt x="0" y="672"/>
                    </a:moveTo>
                    <a:lnTo>
                      <a:pt x="974" y="0"/>
                    </a:lnTo>
                  </a:path>
                </a:pathLst>
              </a:custGeom>
              <a:noFill/>
              <a:ln w="12700">
                <a:solidFill>
                  <a:srgbClr val="FFFFFF"/>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AU"/>
              </a:p>
            </p:txBody>
          </p:sp>
          <p:sp>
            <p:nvSpPr>
              <p:cNvPr id="152" name="Text Box 191"/>
              <p:cNvSpPr txBox="1">
                <a:spLocks noChangeArrowheads="1"/>
              </p:cNvSpPr>
              <p:nvPr/>
            </p:nvSpPr>
            <p:spPr bwMode="auto">
              <a:xfrm>
                <a:off x="4188" y="308"/>
                <a:ext cx="1604"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R="108585" algn="ctr">
                  <a:lnSpc>
                    <a:spcPts val="1340"/>
                  </a:lnSpc>
                </a:pPr>
                <a:r>
                  <a:rPr lang="en-AU"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Gacrux</a:t>
                </a:r>
                <a:endParaRPr lang="en-AU" sz="1200">
                  <a:effectLst/>
                  <a:latin typeface="Times New Roman" panose="02020603050405020304" pitchFamily="18" charset="0"/>
                  <a:ea typeface="Times New Roman" panose="02020603050405020304" pitchFamily="18" charset="0"/>
                </a:endParaRPr>
              </a:p>
              <a:p>
                <a:pPr algn="ctr">
                  <a:lnSpc>
                    <a:spcPts val="1275"/>
                  </a:lnSpc>
                </a:pPr>
                <a:r>
                  <a:rPr lang="en-AU" sz="1200">
                    <a:solidFill>
                      <a:srgbClr val="D1D3D4"/>
                    </a:solidFill>
                    <a:effectLst/>
                    <a:latin typeface="Arial" panose="020B0604020202020204" pitchFamily="34" charset="0"/>
                    <a:ea typeface="Times New Roman" panose="02020603050405020304" pitchFamily="18" charset="0"/>
                    <a:cs typeface="Times New Roman" panose="02020603050405020304" pitchFamily="18" charset="0"/>
                  </a:rPr>
                  <a:t>Gamma Crucis</a:t>
                </a:r>
                <a:endParaRPr lang="en-AU" sz="1200">
                  <a:effectLst/>
                  <a:latin typeface="Times New Roman" panose="02020603050405020304" pitchFamily="18" charset="0"/>
                  <a:ea typeface="Times New Roman" panose="02020603050405020304" pitchFamily="18" charset="0"/>
                </a:endParaRPr>
              </a:p>
            </p:txBody>
          </p:sp>
          <p:sp>
            <p:nvSpPr>
              <p:cNvPr id="153" name="Text Box 192"/>
              <p:cNvSpPr txBox="1">
                <a:spLocks noChangeArrowheads="1"/>
              </p:cNvSpPr>
              <p:nvPr/>
            </p:nvSpPr>
            <p:spPr bwMode="auto">
              <a:xfrm>
                <a:off x="2818" y="1238"/>
                <a:ext cx="1244" cy="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13030" algn="ctr">
                  <a:lnSpc>
                    <a:spcPts val="1365"/>
                  </a:lnSpc>
                </a:pPr>
                <a:r>
                  <a:rPr lang="en-AU"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Mimosa</a:t>
                </a:r>
                <a:endParaRPr lang="en-AU" sz="1200">
                  <a:effectLst/>
                  <a:latin typeface="Times New Roman" panose="02020603050405020304" pitchFamily="18" charset="0"/>
                  <a:ea typeface="Times New Roman" panose="02020603050405020304" pitchFamily="18" charset="0"/>
                </a:endParaRPr>
              </a:p>
              <a:p>
                <a:pPr algn="ctr">
                  <a:lnSpc>
                    <a:spcPts val="1295"/>
                  </a:lnSpc>
                </a:pPr>
                <a:r>
                  <a:rPr lang="en-AU" sz="1200">
                    <a:solidFill>
                      <a:srgbClr val="D1D3D4"/>
                    </a:solidFill>
                    <a:effectLst/>
                    <a:latin typeface="Arial" panose="020B0604020202020204" pitchFamily="34" charset="0"/>
                    <a:ea typeface="Times New Roman" panose="02020603050405020304" pitchFamily="18" charset="0"/>
                    <a:cs typeface="Times New Roman" panose="02020603050405020304" pitchFamily="18" charset="0"/>
                  </a:rPr>
                  <a:t>Beta Crucis</a:t>
                </a:r>
                <a:endParaRPr lang="en-AU" sz="1200">
                  <a:effectLst/>
                  <a:latin typeface="Times New Roman" panose="02020603050405020304" pitchFamily="18" charset="0"/>
                  <a:ea typeface="Times New Roman" panose="02020603050405020304" pitchFamily="18" charset="0"/>
                </a:endParaRPr>
              </a:p>
            </p:txBody>
          </p:sp>
          <p:sp>
            <p:nvSpPr>
              <p:cNvPr id="154" name="Text Box 193"/>
              <p:cNvSpPr txBox="1">
                <a:spLocks noChangeArrowheads="1"/>
              </p:cNvSpPr>
              <p:nvPr/>
            </p:nvSpPr>
            <p:spPr bwMode="auto">
              <a:xfrm>
                <a:off x="5391" y="1160"/>
                <a:ext cx="131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1200"/>
                  </a:lnSpc>
                </a:pPr>
                <a:r>
                  <a:rPr lang="en-AU" sz="1200">
                    <a:solidFill>
                      <a:srgbClr val="D1D3D4"/>
                    </a:solidFill>
                    <a:effectLst/>
                    <a:latin typeface="Arial" panose="020B0604020202020204" pitchFamily="34" charset="0"/>
                    <a:ea typeface="Times New Roman" panose="02020603050405020304" pitchFamily="18" charset="0"/>
                    <a:cs typeface="Times New Roman" panose="02020603050405020304" pitchFamily="18" charset="0"/>
                  </a:rPr>
                  <a:t>Delta Crucis</a:t>
                </a:r>
                <a:endParaRPr lang="en-AU" sz="1200">
                  <a:effectLst/>
                  <a:latin typeface="Times New Roman" panose="02020603050405020304" pitchFamily="18" charset="0"/>
                  <a:ea typeface="Times New Roman" panose="02020603050405020304" pitchFamily="18" charset="0"/>
                </a:endParaRPr>
              </a:p>
            </p:txBody>
          </p:sp>
          <p:sp>
            <p:nvSpPr>
              <p:cNvPr id="155" name="Text Box 194"/>
              <p:cNvSpPr txBox="1">
                <a:spLocks noChangeArrowheads="1"/>
              </p:cNvSpPr>
              <p:nvPr/>
            </p:nvSpPr>
            <p:spPr bwMode="auto">
              <a:xfrm>
                <a:off x="1345" y="2548"/>
                <a:ext cx="1471" cy="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R="13335" algn="ctr">
                  <a:lnSpc>
                    <a:spcPts val="1410"/>
                  </a:lnSpc>
                </a:pPr>
                <a:r>
                  <a:rPr lang="en-AU"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Hadar</a:t>
                </a:r>
                <a:endParaRPr lang="en-AU" sz="1200">
                  <a:effectLst/>
                  <a:latin typeface="Times New Roman" panose="02020603050405020304" pitchFamily="18" charset="0"/>
                  <a:ea typeface="Times New Roman" panose="02020603050405020304" pitchFamily="18" charset="0"/>
                </a:endParaRPr>
              </a:p>
              <a:p>
                <a:pPr algn="ctr">
                  <a:lnSpc>
                    <a:spcPts val="1340"/>
                  </a:lnSpc>
                </a:pPr>
                <a:r>
                  <a:rPr lang="en-AU" sz="1200">
                    <a:solidFill>
                      <a:srgbClr val="D1D3D4"/>
                    </a:solidFill>
                    <a:effectLst/>
                    <a:latin typeface="Arial" panose="020B0604020202020204" pitchFamily="34" charset="0"/>
                    <a:ea typeface="Times New Roman" panose="02020603050405020304" pitchFamily="18" charset="0"/>
                    <a:cs typeface="Times New Roman" panose="02020603050405020304" pitchFamily="18" charset="0"/>
                  </a:rPr>
                  <a:t>Beta Centauri</a:t>
                </a:r>
                <a:endParaRPr lang="en-AU" sz="1200">
                  <a:effectLst/>
                  <a:latin typeface="Times New Roman" panose="02020603050405020304" pitchFamily="18" charset="0"/>
                  <a:ea typeface="Times New Roman" panose="02020603050405020304" pitchFamily="18" charset="0"/>
                </a:endParaRPr>
              </a:p>
            </p:txBody>
          </p:sp>
          <p:sp>
            <p:nvSpPr>
              <p:cNvPr id="156" name="Text Box 195"/>
              <p:cNvSpPr txBox="1">
                <a:spLocks noChangeArrowheads="1"/>
              </p:cNvSpPr>
              <p:nvPr/>
            </p:nvSpPr>
            <p:spPr bwMode="auto">
              <a:xfrm>
                <a:off x="4266" y="2651"/>
                <a:ext cx="1364" cy="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a:lnSpc>
                    <a:spcPts val="1430"/>
                  </a:lnSpc>
                </a:pPr>
                <a:r>
                  <a:rPr lang="en-AU"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Acrux</a:t>
                </a:r>
                <a:endParaRPr lang="en-AU" sz="1200">
                  <a:effectLst/>
                  <a:latin typeface="Times New Roman" panose="02020603050405020304" pitchFamily="18" charset="0"/>
                  <a:ea typeface="Times New Roman" panose="02020603050405020304" pitchFamily="18" charset="0"/>
                </a:endParaRPr>
              </a:p>
              <a:p>
                <a:pPr algn="ctr">
                  <a:lnSpc>
                    <a:spcPts val="1360"/>
                  </a:lnSpc>
                </a:pPr>
                <a:r>
                  <a:rPr lang="en-AU" sz="1200">
                    <a:solidFill>
                      <a:srgbClr val="D1D3D4"/>
                    </a:solidFill>
                    <a:effectLst/>
                    <a:latin typeface="Arial" panose="020B0604020202020204" pitchFamily="34" charset="0"/>
                    <a:ea typeface="Times New Roman" panose="02020603050405020304" pitchFamily="18" charset="0"/>
                    <a:cs typeface="Times New Roman" panose="02020603050405020304" pitchFamily="18" charset="0"/>
                  </a:rPr>
                  <a:t>Alpha Crucis</a:t>
                </a:r>
                <a:endParaRPr lang="en-AU" sz="1200">
                  <a:effectLst/>
                  <a:latin typeface="Times New Roman" panose="02020603050405020304" pitchFamily="18" charset="0"/>
                  <a:ea typeface="Times New Roman" panose="02020603050405020304" pitchFamily="18" charset="0"/>
                </a:endParaRPr>
              </a:p>
            </p:txBody>
          </p:sp>
          <p:sp>
            <p:nvSpPr>
              <p:cNvPr id="157" name="Text Box 196"/>
              <p:cNvSpPr txBox="1">
                <a:spLocks noChangeArrowheads="1"/>
              </p:cNvSpPr>
              <p:nvPr/>
            </p:nvSpPr>
            <p:spPr bwMode="auto">
              <a:xfrm>
                <a:off x="52" y="3427"/>
                <a:ext cx="1595" cy="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L="15875">
                  <a:lnSpc>
                    <a:spcPts val="1430"/>
                  </a:lnSpc>
                </a:pPr>
                <a:r>
                  <a:rPr lang="en-AU" sz="14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Rigil</a:t>
                </a:r>
                <a:endParaRPr lang="en-AU" sz="1200">
                  <a:effectLst/>
                  <a:latin typeface="Times New Roman" panose="02020603050405020304" pitchFamily="18" charset="0"/>
                  <a:ea typeface="Times New Roman" panose="02020603050405020304" pitchFamily="18" charset="0"/>
                </a:endParaRPr>
              </a:p>
              <a:p>
                <a:pPr marL="15875">
                  <a:lnSpc>
                    <a:spcPts val="1570"/>
                  </a:lnSpc>
                  <a:spcBef>
                    <a:spcPts val="70"/>
                  </a:spcBef>
                </a:pPr>
                <a:r>
                  <a:rPr lang="en-AU" sz="1400" b="1" spc="-5">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Kentaurus</a:t>
                </a:r>
                <a:endParaRPr lang="en-AU" sz="1200">
                  <a:effectLst/>
                  <a:latin typeface="Times New Roman" panose="02020603050405020304" pitchFamily="18" charset="0"/>
                  <a:ea typeface="Times New Roman" panose="02020603050405020304" pitchFamily="18" charset="0"/>
                </a:endParaRPr>
              </a:p>
              <a:p>
                <a:pPr>
                  <a:lnSpc>
                    <a:spcPts val="1315"/>
                  </a:lnSpc>
                </a:pPr>
                <a:r>
                  <a:rPr lang="en-AU" sz="1200">
                    <a:solidFill>
                      <a:srgbClr val="D1D3D4"/>
                    </a:solidFill>
                    <a:effectLst/>
                    <a:latin typeface="Arial" panose="020B0604020202020204" pitchFamily="34" charset="0"/>
                    <a:ea typeface="Times New Roman" panose="02020603050405020304" pitchFamily="18" charset="0"/>
                    <a:cs typeface="Times New Roman" panose="02020603050405020304" pitchFamily="18" charset="0"/>
                  </a:rPr>
                  <a:t>Alpha Centauri</a:t>
                </a:r>
                <a:endParaRPr lang="en-AU" sz="1200">
                  <a:effectLst/>
                  <a:latin typeface="Times New Roman" panose="02020603050405020304" pitchFamily="18" charset="0"/>
                  <a:ea typeface="Times New Roman" panose="02020603050405020304" pitchFamily="18" charset="0"/>
                </a:endParaRPr>
              </a:p>
            </p:txBody>
          </p:sp>
        </p:grpSp>
      </p:grpSp>
      <p:sp>
        <p:nvSpPr>
          <p:cNvPr id="203" name="TextBox 202"/>
          <p:cNvSpPr txBox="1"/>
          <p:nvPr/>
        </p:nvSpPr>
        <p:spPr>
          <a:xfrm>
            <a:off x="4318830" y="4348420"/>
            <a:ext cx="4672882" cy="2308324"/>
          </a:xfrm>
          <a:prstGeom prst="rect">
            <a:avLst/>
          </a:prstGeom>
          <a:noFill/>
        </p:spPr>
        <p:txBody>
          <a:bodyPr wrap="none" rtlCol="0">
            <a:spAutoFit/>
          </a:bodyPr>
          <a:lstStyle/>
          <a:p>
            <a:r>
              <a:rPr lang="en-AU" dirty="0">
                <a:solidFill>
                  <a:srgbClr val="FFFFFF"/>
                </a:solidFill>
                <a:latin typeface="Calibri" panose="020F0502020204030204" pitchFamily="34" charset="0"/>
              </a:rPr>
              <a:t>Southern Cross is another name for </a:t>
            </a:r>
          </a:p>
          <a:p>
            <a:r>
              <a:rPr lang="en-AU" dirty="0">
                <a:solidFill>
                  <a:srgbClr val="FFFFFF"/>
                </a:solidFill>
                <a:latin typeface="Calibri" panose="020F0502020204030204" pitchFamily="34" charset="0"/>
              </a:rPr>
              <a:t>A </a:t>
            </a:r>
            <a:r>
              <a:rPr lang="en-AU" dirty="0" smtClean="0">
                <a:solidFill>
                  <a:srgbClr val="FFFFFF"/>
                </a:solidFill>
                <a:latin typeface="Calibri" panose="020F0502020204030204" pitchFamily="34" charset="0"/>
              </a:rPr>
              <a:t> Crux</a:t>
            </a:r>
            <a:endParaRPr lang="en-AU" dirty="0">
              <a:solidFill>
                <a:srgbClr val="FFFFFF"/>
              </a:solidFill>
              <a:latin typeface="Calibri" panose="020F0502020204030204" pitchFamily="34" charset="0"/>
            </a:endParaRPr>
          </a:p>
          <a:p>
            <a:r>
              <a:rPr lang="en-AU" dirty="0">
                <a:solidFill>
                  <a:srgbClr val="FFFFFF"/>
                </a:solidFill>
                <a:latin typeface="Calibri" panose="020F0502020204030204" pitchFamily="34" charset="0"/>
              </a:rPr>
              <a:t>B </a:t>
            </a:r>
            <a:r>
              <a:rPr lang="en-AU" dirty="0" smtClean="0">
                <a:solidFill>
                  <a:srgbClr val="FFFFFF"/>
                </a:solidFill>
                <a:latin typeface="Calibri" panose="020F0502020204030204" pitchFamily="34" charset="0"/>
              </a:rPr>
              <a:t> Acrux</a:t>
            </a:r>
            <a:endParaRPr lang="en-AU" dirty="0">
              <a:solidFill>
                <a:srgbClr val="FFFFFF"/>
              </a:solidFill>
              <a:latin typeface="Calibri" panose="020F0502020204030204" pitchFamily="34" charset="0"/>
            </a:endParaRPr>
          </a:p>
          <a:p>
            <a:r>
              <a:rPr lang="en-AU" dirty="0">
                <a:solidFill>
                  <a:srgbClr val="FFFFFF"/>
                </a:solidFill>
                <a:latin typeface="Calibri" panose="020F0502020204030204" pitchFamily="34" charset="0"/>
              </a:rPr>
              <a:t>C </a:t>
            </a:r>
            <a:r>
              <a:rPr lang="en-AU" dirty="0" smtClean="0">
                <a:solidFill>
                  <a:srgbClr val="FFFFFF"/>
                </a:solidFill>
                <a:latin typeface="Calibri" panose="020F0502020204030204" pitchFamily="34" charset="0"/>
              </a:rPr>
              <a:t> Mimosa</a:t>
            </a:r>
            <a:endParaRPr lang="en-AU" dirty="0">
              <a:solidFill>
                <a:srgbClr val="FFFFFF"/>
              </a:solidFill>
              <a:latin typeface="Calibri" panose="020F0502020204030204" pitchFamily="34" charset="0"/>
            </a:endParaRPr>
          </a:p>
          <a:p>
            <a:r>
              <a:rPr lang="en-AU" dirty="0">
                <a:solidFill>
                  <a:srgbClr val="FFFFFF"/>
                </a:solidFill>
                <a:latin typeface="Calibri" panose="020F0502020204030204" pitchFamily="34" charset="0"/>
              </a:rPr>
              <a:t>D </a:t>
            </a:r>
            <a:r>
              <a:rPr lang="en-AU" dirty="0" smtClean="0">
                <a:solidFill>
                  <a:srgbClr val="FFFFFF"/>
                </a:solidFill>
                <a:latin typeface="Calibri" panose="020F0502020204030204" pitchFamily="34" charset="0"/>
              </a:rPr>
              <a:t> Centaurus</a:t>
            </a:r>
            <a:endParaRPr lang="en-AU" dirty="0">
              <a:solidFill>
                <a:srgbClr val="FFFFFF"/>
              </a:solidFill>
              <a:latin typeface="Calibri" panose="020F0502020204030204" pitchFamily="34" charset="0"/>
            </a:endParaRPr>
          </a:p>
          <a:p>
            <a:r>
              <a:rPr lang="en-AU" dirty="0">
                <a:solidFill>
                  <a:srgbClr val="FFFFFF"/>
                </a:solidFill>
                <a:latin typeface="Calibri" panose="020F0502020204030204" pitchFamily="34" charset="0"/>
              </a:rPr>
              <a:t> </a:t>
            </a:r>
            <a:r>
              <a:rPr lang="en-AU" dirty="0" smtClean="0">
                <a:solidFill>
                  <a:srgbClr val="FFFFFF"/>
                </a:solidFill>
                <a:latin typeface="Calibri" panose="020F0502020204030204" pitchFamily="34" charset="0"/>
              </a:rPr>
              <a:t>                  </a:t>
            </a:r>
            <a:r>
              <a:rPr lang="en-AU" dirty="0" err="1" smtClean="0">
                <a:solidFill>
                  <a:srgbClr val="FFFFFF"/>
                </a:solidFill>
                <a:latin typeface="Calibri" panose="020F0502020204030204" pitchFamily="34" charset="0"/>
              </a:rPr>
              <a:t>na</a:t>
            </a:r>
            <a:endParaRPr lang="en-AU" dirty="0">
              <a:solidFill>
                <a:srgbClr val="FFFFFF"/>
              </a:solidFill>
              <a:latin typeface="Calibri" panose="020F0502020204030204" pitchFamily="34" charset="0"/>
            </a:endParaRPr>
          </a:p>
        </p:txBody>
      </p:sp>
      <p:grpSp>
        <p:nvGrpSpPr>
          <p:cNvPr id="220" name="Group 219"/>
          <p:cNvGrpSpPr/>
          <p:nvPr/>
        </p:nvGrpSpPr>
        <p:grpSpPr>
          <a:xfrm>
            <a:off x="235093" y="2124122"/>
            <a:ext cx="1744619" cy="1450629"/>
            <a:chOff x="235093" y="1700153"/>
            <a:chExt cx="1744619" cy="1450629"/>
          </a:xfrm>
        </p:grpSpPr>
        <p:sp>
          <p:nvSpPr>
            <p:cNvPr id="204" name="Oval 203"/>
            <p:cNvSpPr/>
            <p:nvPr/>
          </p:nvSpPr>
          <p:spPr bwMode="auto">
            <a:xfrm>
              <a:off x="235093" y="1700153"/>
              <a:ext cx="736507" cy="429042"/>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5" name="Oval 204"/>
            <p:cNvSpPr/>
            <p:nvPr/>
          </p:nvSpPr>
          <p:spPr bwMode="auto">
            <a:xfrm>
              <a:off x="1527169" y="2724275"/>
              <a:ext cx="452543" cy="426507"/>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cxnSp>
          <p:nvCxnSpPr>
            <p:cNvPr id="218" name="Straight Arrow Connector 217"/>
            <p:cNvCxnSpPr>
              <a:stCxn id="205" idx="1"/>
              <a:endCxn id="204" idx="5"/>
            </p:cNvCxnSpPr>
            <p:nvPr/>
          </p:nvCxnSpPr>
          <p:spPr bwMode="auto">
            <a:xfrm flipH="1" flipV="1">
              <a:off x="863741" y="2066363"/>
              <a:ext cx="729701" cy="720373"/>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grpSp>
      <p:grpSp>
        <p:nvGrpSpPr>
          <p:cNvPr id="5" name="Group 4"/>
          <p:cNvGrpSpPr/>
          <p:nvPr/>
        </p:nvGrpSpPr>
        <p:grpSpPr>
          <a:xfrm>
            <a:off x="192475" y="3510747"/>
            <a:ext cx="2032652" cy="782349"/>
            <a:chOff x="192475" y="3510747"/>
            <a:chExt cx="2032652" cy="782349"/>
          </a:xfrm>
        </p:grpSpPr>
        <p:sp>
          <p:nvSpPr>
            <p:cNvPr id="206" name="Oval 205"/>
            <p:cNvSpPr/>
            <p:nvPr/>
          </p:nvSpPr>
          <p:spPr bwMode="auto">
            <a:xfrm>
              <a:off x="192475" y="3864054"/>
              <a:ext cx="2032652" cy="429042"/>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cxnSp>
          <p:nvCxnSpPr>
            <p:cNvPr id="222" name="Straight Arrow Connector 221"/>
            <p:cNvCxnSpPr>
              <a:endCxn id="206" idx="0"/>
            </p:cNvCxnSpPr>
            <p:nvPr/>
          </p:nvCxnSpPr>
          <p:spPr bwMode="auto">
            <a:xfrm flipH="1">
              <a:off x="1208801" y="3510747"/>
              <a:ext cx="384641" cy="353307"/>
            </a:xfrm>
            <a:prstGeom prst="straightConnector1">
              <a:avLst/>
            </a:prstGeom>
            <a:solidFill>
              <a:schemeClr val="accent1"/>
            </a:solidFill>
            <a:ln w="38100" cap="flat" cmpd="sng" algn="ctr">
              <a:solidFill>
                <a:srgbClr val="FF0000"/>
              </a:solidFill>
              <a:prstDash val="solid"/>
              <a:round/>
              <a:headEnd type="none" w="med" len="med"/>
              <a:tailEnd type="triangle"/>
            </a:ln>
            <a:effectLst/>
          </p:spPr>
        </p:cxnSp>
      </p:grpSp>
      <p:sp>
        <p:nvSpPr>
          <p:cNvPr id="207" name="TextBox 206"/>
          <p:cNvSpPr txBox="1"/>
          <p:nvPr/>
        </p:nvSpPr>
        <p:spPr>
          <a:xfrm>
            <a:off x="6235822" y="4361036"/>
            <a:ext cx="720069" cy="2677656"/>
          </a:xfrm>
          <a:prstGeom prst="rect">
            <a:avLst/>
          </a:prstGeom>
          <a:noFill/>
        </p:spPr>
        <p:txBody>
          <a:bodyPr wrap="none" rtlCol="0">
            <a:spAutoFit/>
          </a:bodyPr>
          <a:lstStyle/>
          <a:p>
            <a:r>
              <a:rPr lang="en-AU" dirty="0">
                <a:solidFill>
                  <a:srgbClr val="FFFFFF"/>
                </a:solidFill>
                <a:latin typeface="Calibri" panose="020F0502020204030204" pitchFamily="34" charset="0"/>
              </a:rPr>
              <a:t> </a:t>
            </a:r>
          </a:p>
          <a:p>
            <a:pPr algn="r"/>
            <a:r>
              <a:rPr lang="en-AU" b="1" dirty="0" smtClean="0">
                <a:solidFill>
                  <a:srgbClr val="FFFF00"/>
                </a:solidFill>
                <a:latin typeface="Calibri" panose="020F0502020204030204" pitchFamily="34" charset="0"/>
              </a:rPr>
              <a:t>81%</a:t>
            </a:r>
            <a:endParaRPr lang="en-AU" b="1" dirty="0">
              <a:solidFill>
                <a:srgbClr val="FFFF00"/>
              </a:solidFill>
              <a:latin typeface="Calibri" panose="020F0502020204030204" pitchFamily="34" charset="0"/>
            </a:endParaRPr>
          </a:p>
          <a:p>
            <a:pPr algn="r"/>
            <a:r>
              <a:rPr lang="en-AU" b="1" dirty="0" smtClean="0">
                <a:solidFill>
                  <a:srgbClr val="FFFF00"/>
                </a:solidFill>
                <a:latin typeface="Calibri" panose="020F0502020204030204" pitchFamily="34" charset="0"/>
              </a:rPr>
              <a:t>10%</a:t>
            </a:r>
            <a:endParaRPr lang="en-AU" b="1" dirty="0">
              <a:solidFill>
                <a:srgbClr val="FFFF00"/>
              </a:solidFill>
              <a:latin typeface="Calibri" panose="020F0502020204030204" pitchFamily="34" charset="0"/>
            </a:endParaRPr>
          </a:p>
          <a:p>
            <a:pPr algn="r"/>
            <a:r>
              <a:rPr lang="en-AU" b="1" dirty="0" smtClean="0">
                <a:solidFill>
                  <a:srgbClr val="FFFF00"/>
                </a:solidFill>
                <a:latin typeface="Calibri" panose="020F0502020204030204" pitchFamily="34" charset="0"/>
              </a:rPr>
              <a:t>  3%</a:t>
            </a:r>
            <a:endParaRPr lang="en-AU" b="1" dirty="0">
              <a:solidFill>
                <a:srgbClr val="FFFF00"/>
              </a:solidFill>
              <a:latin typeface="Calibri" panose="020F0502020204030204" pitchFamily="34" charset="0"/>
            </a:endParaRPr>
          </a:p>
          <a:p>
            <a:pPr algn="r"/>
            <a:r>
              <a:rPr lang="en-AU" b="1" dirty="0" smtClean="0">
                <a:solidFill>
                  <a:srgbClr val="FFFF00"/>
                </a:solidFill>
                <a:latin typeface="Calibri" panose="020F0502020204030204" pitchFamily="34" charset="0"/>
              </a:rPr>
              <a:t>  3%</a:t>
            </a:r>
          </a:p>
          <a:p>
            <a:pPr algn="r"/>
            <a:r>
              <a:rPr lang="en-AU" b="1" dirty="0">
                <a:solidFill>
                  <a:srgbClr val="FFFF00"/>
                </a:solidFill>
                <a:latin typeface="Calibri" panose="020F0502020204030204" pitchFamily="34" charset="0"/>
              </a:rPr>
              <a:t> </a:t>
            </a:r>
            <a:r>
              <a:rPr lang="en-AU" b="1" dirty="0" smtClean="0">
                <a:solidFill>
                  <a:srgbClr val="FFFF00"/>
                </a:solidFill>
                <a:latin typeface="Calibri" panose="020F0502020204030204" pitchFamily="34" charset="0"/>
              </a:rPr>
              <a:t> 3%</a:t>
            </a:r>
            <a:endParaRPr lang="en-AU" b="1" dirty="0">
              <a:solidFill>
                <a:srgbClr val="FFFF00"/>
              </a:solidFill>
              <a:latin typeface="Calibri" panose="020F0502020204030204" pitchFamily="34" charset="0"/>
            </a:endParaRPr>
          </a:p>
          <a:p>
            <a:r>
              <a:rPr lang="en-AU" dirty="0">
                <a:solidFill>
                  <a:srgbClr val="FFFFFF"/>
                </a:solidFill>
                <a:latin typeface="Calibri" panose="020F0502020204030204" pitchFamily="34" charset="0"/>
              </a:rPr>
              <a:t> </a:t>
            </a:r>
          </a:p>
        </p:txBody>
      </p:sp>
      <p:sp>
        <p:nvSpPr>
          <p:cNvPr id="208" name="TextBox 207"/>
          <p:cNvSpPr txBox="1"/>
          <p:nvPr/>
        </p:nvSpPr>
        <p:spPr>
          <a:xfrm>
            <a:off x="4311877" y="260648"/>
            <a:ext cx="1207703" cy="461665"/>
          </a:xfrm>
          <a:prstGeom prst="rect">
            <a:avLst/>
          </a:prstGeom>
          <a:noFill/>
        </p:spPr>
        <p:txBody>
          <a:bodyPr wrap="none" rtlCol="0">
            <a:spAutoFit/>
          </a:bodyPr>
          <a:lstStyle/>
          <a:p>
            <a:r>
              <a:rPr lang="en-AU" dirty="0" smtClean="0">
                <a:solidFill>
                  <a:srgbClr val="FFFF00"/>
                </a:solidFill>
                <a:latin typeface="Calibri" panose="020F0502020204030204" pitchFamily="34" charset="0"/>
              </a:rPr>
              <a:t>Level 10</a:t>
            </a:r>
            <a:endParaRPr lang="en-AU" dirty="0">
              <a:solidFill>
                <a:srgbClr val="FFFF00"/>
              </a:solidFill>
              <a:latin typeface="Calibri" panose="020F0502020204030204" pitchFamily="34" charset="0"/>
            </a:endParaRPr>
          </a:p>
        </p:txBody>
      </p:sp>
    </p:spTree>
    <p:extLst>
      <p:ext uri="{BB962C8B-B14F-4D97-AF65-F5344CB8AC3E}">
        <p14:creationId xmlns:p14="http://schemas.microsoft.com/office/powerpoint/2010/main" val="9396312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40421"/>
            <a:ext cx="1306876" cy="6328939"/>
          </a:xfrm>
          <a:prstGeom prst="rect">
            <a:avLst/>
          </a:prstGeom>
        </p:spPr>
      </p:pic>
      <p:pic>
        <p:nvPicPr>
          <p:cNvPr id="38" name="Picture 3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544" y="678195"/>
            <a:ext cx="1800200" cy="5535006"/>
          </a:xfrm>
          <a:prstGeom prst="rect">
            <a:avLst/>
          </a:prstGeom>
        </p:spPr>
      </p:pic>
      <p:grpSp>
        <p:nvGrpSpPr>
          <p:cNvPr id="2" name="Group 1"/>
          <p:cNvGrpSpPr/>
          <p:nvPr/>
        </p:nvGrpSpPr>
        <p:grpSpPr>
          <a:xfrm>
            <a:off x="2267744" y="678196"/>
            <a:ext cx="5801412" cy="5847148"/>
            <a:chOff x="2267744" y="678196"/>
            <a:chExt cx="5801412" cy="5847148"/>
          </a:xfrm>
        </p:grpSpPr>
        <p:sp>
          <p:nvSpPr>
            <p:cNvPr id="5" name="Rectangle 4"/>
            <p:cNvSpPr/>
            <p:nvPr/>
          </p:nvSpPr>
          <p:spPr bwMode="auto">
            <a:xfrm>
              <a:off x="3203848" y="678196"/>
              <a:ext cx="4752528" cy="5847148"/>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6" name="TextBox 5"/>
            <p:cNvSpPr txBox="1"/>
            <p:nvPr/>
          </p:nvSpPr>
          <p:spPr>
            <a:xfrm>
              <a:off x="3275856" y="836712"/>
              <a:ext cx="4793300" cy="5632311"/>
            </a:xfrm>
            <a:prstGeom prst="rect">
              <a:avLst/>
            </a:prstGeom>
            <a:noFill/>
          </p:spPr>
          <p:txBody>
            <a:bodyPr wrap="none" rtlCol="0">
              <a:spAutoFit/>
            </a:bodyPr>
            <a:lstStyle/>
            <a:p>
              <a:r>
                <a:rPr lang="en-AU" dirty="0" smtClean="0"/>
                <a:t>Dear Parent</a:t>
              </a:r>
            </a:p>
            <a:p>
              <a:r>
                <a:rPr lang="en-AU" dirty="0" smtClean="0"/>
                <a:t>Henry is now reading at Level 6.</a:t>
              </a:r>
              <a:br>
                <a:rPr lang="en-AU" dirty="0" smtClean="0"/>
              </a:br>
              <a:r>
                <a:rPr lang="en-AU" dirty="0" smtClean="0"/>
                <a:t>He has made excellent progress over</a:t>
              </a:r>
              <a:br>
                <a:rPr lang="en-AU" dirty="0" smtClean="0"/>
              </a:br>
              <a:r>
                <a:rPr lang="en-AU" dirty="0" smtClean="0"/>
                <a:t>the past six months. There have been</a:t>
              </a:r>
              <a:br>
                <a:rPr lang="en-AU" dirty="0" smtClean="0"/>
              </a:br>
              <a:r>
                <a:rPr lang="en-AU" dirty="0" smtClean="0"/>
                <a:t>improvements in the fluency of his</a:t>
              </a:r>
              <a:br>
                <a:rPr lang="en-AU" dirty="0" smtClean="0"/>
              </a:br>
              <a:r>
                <a:rPr lang="en-AU" dirty="0" smtClean="0"/>
                <a:t>reading and in his ability to scan text </a:t>
              </a:r>
              <a:br>
                <a:rPr lang="en-AU" dirty="0" smtClean="0"/>
              </a:br>
              <a:r>
                <a:rPr lang="en-AU" dirty="0" smtClean="0"/>
                <a:t>and recognise words. He can read </a:t>
              </a:r>
              <a:br>
                <a:rPr lang="en-AU" dirty="0" smtClean="0"/>
              </a:br>
              <a:r>
                <a:rPr lang="en-AU" dirty="0" smtClean="0"/>
                <a:t>and understand short stories with </a:t>
              </a:r>
              <a:br>
                <a:rPr lang="en-AU" dirty="0" smtClean="0"/>
              </a:br>
              <a:r>
                <a:rPr lang="en-AU" dirty="0" smtClean="0"/>
                <a:t>simple sentences and familiar words.</a:t>
              </a:r>
              <a:br>
                <a:rPr lang="en-AU" dirty="0" smtClean="0"/>
              </a:br>
              <a:r>
                <a:rPr lang="en-AU" dirty="0" smtClean="0"/>
                <a:t>Henry enjoys reading story books</a:t>
              </a:r>
              <a:br>
                <a:rPr lang="en-AU" dirty="0" smtClean="0"/>
              </a:br>
              <a:r>
                <a:rPr lang="en-AU" dirty="0" smtClean="0"/>
                <a:t>and should be encouraged to read</a:t>
              </a:r>
              <a:br>
                <a:rPr lang="en-AU" dirty="0" smtClean="0"/>
              </a:br>
              <a:r>
                <a:rPr lang="en-AU" dirty="0" smtClean="0"/>
                <a:t>at home, although he may need help</a:t>
              </a:r>
              <a:br>
                <a:rPr lang="en-AU" dirty="0" smtClean="0"/>
              </a:br>
              <a:r>
                <a:rPr lang="en-AU" dirty="0" smtClean="0"/>
                <a:t>with more difficult words such as </a:t>
              </a:r>
              <a:br>
                <a:rPr lang="en-AU" dirty="0" smtClean="0"/>
              </a:br>
              <a:r>
                <a:rPr lang="en-AU" dirty="0" smtClean="0"/>
                <a:t>‘does’, ‘laugh’, ‘again’, ‘because’</a:t>
              </a:r>
              <a:br>
                <a:rPr lang="en-AU" dirty="0" smtClean="0"/>
              </a:br>
              <a:r>
                <a:rPr lang="en-AU" dirty="0" smtClean="0"/>
                <a:t>and ‘should’.</a:t>
              </a:r>
              <a:endParaRPr lang="en-AU" dirty="0"/>
            </a:p>
          </p:txBody>
        </p:sp>
        <p:sp>
          <p:nvSpPr>
            <p:cNvPr id="7" name="Left Arrow 6"/>
            <p:cNvSpPr/>
            <p:nvPr/>
          </p:nvSpPr>
          <p:spPr bwMode="auto">
            <a:xfrm>
              <a:off x="2267744" y="3933056"/>
              <a:ext cx="504056" cy="288032"/>
            </a:xfrm>
            <a:prstGeom prst="leftArrow">
              <a:avLst/>
            </a:prstGeom>
            <a:solidFill>
              <a:srgbClr val="FFFF00"/>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grpSp>
    </p:spTree>
    <p:extLst>
      <p:ext uri="{BB962C8B-B14F-4D97-AF65-F5344CB8AC3E}">
        <p14:creationId xmlns:p14="http://schemas.microsoft.com/office/powerpoint/2010/main" val="14135437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p:tgtEl>
                                          <p:spTgt spid="2"/>
                                        </p:tgtEl>
                                        <p:attrNameLst>
                                          <p:attrName>ppt_x</p:attrName>
                                        </p:attrNameLst>
                                      </p:cBhvr>
                                      <p:tavLst>
                                        <p:tav tm="0">
                                          <p:val>
                                            <p:strVal val="#ppt_x-#ppt_w*1.125000"/>
                                          </p:val>
                                        </p:tav>
                                        <p:tav tm="100000">
                                          <p:val>
                                            <p:strVal val="#ppt_x"/>
                                          </p:val>
                                        </p:tav>
                                      </p:tavLst>
                                    </p:anim>
                                    <p:animEffect transition="in" filter="wipe(right)">
                                      <p:cBhvr>
                                        <p:cTn id="8"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3" name="Rectangle 2"/>
          <p:cNvSpPr/>
          <p:nvPr/>
        </p:nvSpPr>
        <p:spPr>
          <a:xfrm>
            <a:off x="1346200" y="1333500"/>
            <a:ext cx="7277100" cy="484346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560674221"/>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467544" y="519062"/>
            <a:ext cx="7272808" cy="6078290"/>
          </a:xfrm>
          <a:prstGeom prst="rect">
            <a:avLst/>
          </a:prstGeom>
          <a:solidFill>
            <a:srgbClr val="FFFFFF"/>
          </a:solidFill>
          <a:ln w="9525"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620688"/>
            <a:ext cx="6624736" cy="5862266"/>
          </a:xfrm>
          <a:prstGeom prst="rect">
            <a:avLst/>
          </a:prstGeom>
        </p:spPr>
      </p:pic>
    </p:spTree>
    <p:extLst>
      <p:ext uri="{BB962C8B-B14F-4D97-AF65-F5344CB8AC3E}">
        <p14:creationId xmlns:p14="http://schemas.microsoft.com/office/powerpoint/2010/main" val="722559512"/>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 name="Title 1"/>
          <p:cNvSpPr>
            <a:spLocks noGrp="1"/>
          </p:cNvSpPr>
          <p:nvPr>
            <p:ph type="title"/>
          </p:nvPr>
        </p:nvSpPr>
        <p:spPr/>
        <p:txBody>
          <a:bodyPr/>
          <a:lstStyle/>
          <a:p>
            <a:endParaRPr lang="en-AU"/>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Tree>
    <p:extLst>
      <p:ext uri="{BB962C8B-B14F-4D97-AF65-F5344CB8AC3E}">
        <p14:creationId xmlns:p14="http://schemas.microsoft.com/office/powerpoint/2010/main" val="3569897214"/>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 name="Title 1"/>
          <p:cNvSpPr>
            <a:spLocks noGrp="1"/>
          </p:cNvSpPr>
          <p:nvPr>
            <p:ph type="title"/>
          </p:nvPr>
        </p:nvSpPr>
        <p:spPr/>
        <p:txBody>
          <a:bodyPr/>
          <a:lstStyle/>
          <a:p>
            <a:endParaRPr lang="en-AU"/>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3" name="TextBox 2"/>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3750717237"/>
      </p:ext>
    </p:extLst>
  </p:cSld>
  <p:clrMapOvr>
    <a:masterClrMapping/>
  </p:clrMapOvr>
  <mc:AlternateContent xmlns:mc="http://schemas.openxmlformats.org/markup-compatibility/2006" xmlns:p14="http://schemas.microsoft.com/office/powerpoint/2010/main">
    <mc:Choice Requires="p14">
      <p:transition spd="slow" p14:dur="2000">
        <p:wipe dir="r"/>
      </p:transition>
    </mc:Choice>
    <mc:Fallback xmlns="">
      <p:transition spd="slow">
        <p:wipe dir="r"/>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9" name="TextBox 8"/>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112614147"/>
      </p:ext>
    </p:extLst>
  </p:cSld>
  <p:clrMapOvr>
    <a:masterClrMapping/>
  </p:clrMapOvr>
  <p:transition spd="slow">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9" name="TextBox 8"/>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30939232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 name="Title 1"/>
          <p:cNvSpPr>
            <a:spLocks noGrp="1"/>
          </p:cNvSpPr>
          <p:nvPr>
            <p:ph type="title"/>
          </p:nvPr>
        </p:nvSpPr>
        <p:spPr/>
        <p:txBody>
          <a:bodyPr/>
          <a:lstStyle/>
          <a:p>
            <a:endParaRPr lang="en-AU"/>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9" name="TextBox 8"/>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2102666513"/>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 name="Title 1"/>
          <p:cNvSpPr>
            <a:spLocks noGrp="1"/>
          </p:cNvSpPr>
          <p:nvPr>
            <p:ph type="title"/>
          </p:nvPr>
        </p:nvSpPr>
        <p:spPr/>
        <p:txBody>
          <a:bodyPr/>
          <a:lstStyle/>
          <a:p>
            <a:endParaRPr lang="en-AU"/>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9" name="TextBox 8"/>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4105327068"/>
      </p:ext>
    </p:extLst>
  </p:cSld>
  <p:clrMapOvr>
    <a:masterClrMapping/>
  </p:clrMapOvr>
  <p:transition spd="slow">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 name="Title 1"/>
          <p:cNvSpPr>
            <a:spLocks noGrp="1"/>
          </p:cNvSpPr>
          <p:nvPr>
            <p:ph type="title"/>
          </p:nvPr>
        </p:nvSpPr>
        <p:spPr/>
        <p:txBody>
          <a:bodyPr/>
          <a:lstStyle/>
          <a:p>
            <a:endParaRPr lang="en-AU"/>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11" name="TextBox 10"/>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3073338502"/>
      </p:ext>
    </p:extLst>
  </p:cSld>
  <p:clrMapOvr>
    <a:masterClrMapping/>
  </p:clrMapOvr>
  <p:transition spd="slow">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395536" y="1196752"/>
            <a:ext cx="8424936" cy="5256584"/>
          </a:xfrm>
          <a:prstGeom prst="rect">
            <a:avLst/>
          </a:prstGeom>
          <a:solidFill>
            <a:srgbClr val="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1567" y="1825625"/>
            <a:ext cx="7720865" cy="4351338"/>
          </a:xfrm>
        </p:spPr>
      </p:pic>
      <p:sp>
        <p:nvSpPr>
          <p:cNvPr id="9" name="TextBox 8"/>
          <p:cNvSpPr txBox="1"/>
          <p:nvPr/>
        </p:nvSpPr>
        <p:spPr>
          <a:xfrm>
            <a:off x="7079295" y="2533873"/>
            <a:ext cx="1378904" cy="461665"/>
          </a:xfrm>
          <a:prstGeom prst="rect">
            <a:avLst/>
          </a:prstGeom>
          <a:noFill/>
        </p:spPr>
        <p:txBody>
          <a:bodyPr wrap="none" rtlCol="0">
            <a:spAutoFit/>
          </a:bodyPr>
          <a:lstStyle/>
          <a:p>
            <a:r>
              <a:rPr lang="en-AU" dirty="0" smtClean="0">
                <a:latin typeface="Calibri" panose="020F0502020204030204" pitchFamily="34" charset="0"/>
              </a:rPr>
              <a:t>minimum</a:t>
            </a:r>
            <a:endParaRPr lang="en-AU" dirty="0">
              <a:latin typeface="Calibri" panose="020F0502020204030204" pitchFamily="34" charset="0"/>
            </a:endParaRPr>
          </a:p>
        </p:txBody>
      </p:sp>
    </p:spTree>
    <p:extLst>
      <p:ext uri="{BB962C8B-B14F-4D97-AF65-F5344CB8AC3E}">
        <p14:creationId xmlns:p14="http://schemas.microsoft.com/office/powerpoint/2010/main" val="5112370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spTree>
    <p:extLst>
      <p:ext uri="{BB962C8B-B14F-4D97-AF65-F5344CB8AC3E}">
        <p14:creationId xmlns:p14="http://schemas.microsoft.com/office/powerpoint/2010/main" val="4233853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32657"/>
            <a:ext cx="1306876" cy="6336703"/>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544" y="678195"/>
            <a:ext cx="1800200" cy="5535006"/>
          </a:xfrm>
          <a:prstGeom prst="rect">
            <a:avLst/>
          </a:prstGeom>
        </p:spPr>
      </p:pic>
      <p:sp>
        <p:nvSpPr>
          <p:cNvPr id="13" name="Rectangle 12"/>
          <p:cNvSpPr/>
          <p:nvPr/>
        </p:nvSpPr>
        <p:spPr>
          <a:xfrm>
            <a:off x="2339752" y="620688"/>
            <a:ext cx="7056784" cy="5909310"/>
          </a:xfrm>
          <a:prstGeom prst="rect">
            <a:avLst/>
          </a:prstGeom>
        </p:spPr>
        <p:txBody>
          <a:bodyPr wrap="square">
            <a:spAutoFit/>
          </a:bodyPr>
          <a:lstStyle/>
          <a:p>
            <a:r>
              <a:rPr lang="en-AU" sz="2000" dirty="0" smtClean="0">
                <a:solidFill>
                  <a:srgbClr val="FFFFFF"/>
                </a:solidFill>
                <a:latin typeface="Calibri" panose="020F0502020204030204" pitchFamily="34" charset="0"/>
                <a:ea typeface="Times New Roman" panose="02020603050405020304" pitchFamily="18" charset="0"/>
              </a:rPr>
              <a:t>Interrogate </a:t>
            </a:r>
            <a:r>
              <a:rPr lang="en-AU" sz="2000" dirty="0">
                <a:solidFill>
                  <a:srgbClr val="FFFFFF"/>
                </a:solidFill>
                <a:latin typeface="Calibri" panose="020F0502020204030204" pitchFamily="34" charset="0"/>
                <a:ea typeface="Times New Roman" panose="02020603050405020304" pitchFamily="18" charset="0"/>
              </a:rPr>
              <a:t>complex </a:t>
            </a:r>
            <a:r>
              <a:rPr lang="en-AU" sz="2000" dirty="0" smtClean="0">
                <a:solidFill>
                  <a:srgbClr val="FFFFFF"/>
                </a:solidFill>
                <a:latin typeface="Calibri" panose="020F0502020204030204" pitchFamily="34" charset="0"/>
                <a:ea typeface="Times New Roman" panose="02020603050405020304" pitchFamily="18" charset="0"/>
              </a:rPr>
              <a:t>texts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many aspects of complex </a:t>
            </a:r>
            <a:r>
              <a:rPr lang="en-AU" sz="2000" dirty="0" smtClean="0">
                <a:solidFill>
                  <a:srgbClr val="FFFFFF"/>
                </a:solidFill>
                <a:latin typeface="Calibri" panose="020F0502020204030204" pitchFamily="34" charset="0"/>
                <a:ea typeface="Times New Roman" panose="02020603050405020304" pitchFamily="18" charset="0"/>
              </a:rPr>
              <a:t>texts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texts with substantial </a:t>
            </a:r>
            <a:r>
              <a:rPr lang="en-AU" sz="2000" dirty="0" smtClean="0">
                <a:solidFill>
                  <a:srgbClr val="FFFFFF"/>
                </a:solidFill>
                <a:latin typeface="Calibri" panose="020F0502020204030204" pitchFamily="34" charset="0"/>
                <a:ea typeface="Times New Roman" panose="02020603050405020304" pitchFamily="18" charset="0"/>
              </a:rPr>
              <a:t>complexities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texts with a key aspect of </a:t>
            </a:r>
            <a:r>
              <a:rPr lang="en-AU" sz="2000" dirty="0" smtClean="0">
                <a:solidFill>
                  <a:srgbClr val="FFFFFF"/>
                </a:solidFill>
                <a:latin typeface="Calibri" panose="020F0502020204030204" pitchFamily="34" charset="0"/>
                <a:ea typeface="Times New Roman" panose="02020603050405020304" pitchFamily="18" charset="0"/>
              </a:rPr>
              <a:t>complexity</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some complexities </a:t>
            </a:r>
            <a:r>
              <a:rPr lang="en-AU" sz="2000" dirty="0" smtClean="0">
                <a:solidFill>
                  <a:srgbClr val="FFFFFF"/>
                </a:solidFill>
                <a:latin typeface="Calibri" panose="020F0502020204030204" pitchFamily="34" charset="0"/>
                <a:ea typeface="Times New Roman" panose="02020603050405020304" pitchFamily="18" charset="0"/>
              </a:rPr>
              <a:t>&amp; </a:t>
            </a:r>
            <a:r>
              <a:rPr lang="en-AU" sz="2000" dirty="0">
                <a:solidFill>
                  <a:srgbClr val="FFFFFF"/>
                </a:solidFill>
                <a:latin typeface="Calibri" panose="020F0502020204030204" pitchFamily="34" charset="0"/>
                <a:ea typeface="Times New Roman" panose="02020603050405020304" pitchFamily="18" charset="0"/>
              </a:rPr>
              <a:t>manage competing </a:t>
            </a:r>
            <a:r>
              <a:rPr lang="en-AU" sz="2000" dirty="0" smtClean="0">
                <a:solidFill>
                  <a:srgbClr val="FFFFFF"/>
                </a:solidFill>
                <a:latin typeface="Calibri" panose="020F0502020204030204" pitchFamily="34" charset="0"/>
                <a:ea typeface="Times New Roman" panose="02020603050405020304" pitchFamily="18" charset="0"/>
              </a:rPr>
              <a:t>information</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Make </a:t>
            </a:r>
            <a:r>
              <a:rPr lang="en-AU" sz="2000" dirty="0">
                <a:solidFill>
                  <a:srgbClr val="FFFFFF"/>
                </a:solidFill>
                <a:latin typeface="Calibri" panose="020F0502020204030204" pitchFamily="34" charset="0"/>
                <a:ea typeface="Times New Roman" panose="02020603050405020304" pitchFamily="18" charset="0"/>
              </a:rPr>
              <a:t>inferences and manage low-level competing </a:t>
            </a:r>
            <a:r>
              <a:rPr lang="en-AU" sz="2000" dirty="0" smtClean="0">
                <a:solidFill>
                  <a:srgbClr val="FFFFFF"/>
                </a:solidFill>
                <a:latin typeface="Calibri" panose="020F0502020204030204" pitchFamily="34" charset="0"/>
                <a:ea typeface="Times New Roman" panose="02020603050405020304" pitchFamily="18" charset="0"/>
              </a:rPr>
              <a:t>information</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Make </a:t>
            </a:r>
            <a:r>
              <a:rPr lang="en-AU" sz="2000" dirty="0">
                <a:solidFill>
                  <a:srgbClr val="FFFFFF"/>
                </a:solidFill>
                <a:latin typeface="Calibri" panose="020F0502020204030204" pitchFamily="34" charset="0"/>
                <a:ea typeface="Times New Roman" panose="02020603050405020304" pitchFamily="18" charset="0"/>
              </a:rPr>
              <a:t>simple interpretations of simple </a:t>
            </a:r>
            <a:r>
              <a:rPr lang="en-AU" sz="2000" dirty="0" smtClean="0">
                <a:solidFill>
                  <a:srgbClr val="FFFFFF"/>
                </a:solidFill>
                <a:latin typeface="Calibri" panose="020F0502020204030204" pitchFamily="34" charset="0"/>
                <a:ea typeface="Times New Roman" panose="02020603050405020304" pitchFamily="18" charset="0"/>
              </a:rPr>
              <a:t>texts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Locate </a:t>
            </a:r>
            <a:r>
              <a:rPr lang="en-AU" sz="2000" dirty="0">
                <a:solidFill>
                  <a:srgbClr val="FFFFFF"/>
                </a:solidFill>
                <a:latin typeface="Calibri" panose="020F0502020204030204" pitchFamily="34" charset="0"/>
                <a:ea typeface="Times New Roman" panose="02020603050405020304" pitchFamily="18" charset="0"/>
              </a:rPr>
              <a:t>information using </a:t>
            </a:r>
            <a:r>
              <a:rPr lang="en-AU" sz="2000" dirty="0" smtClean="0">
                <a:solidFill>
                  <a:srgbClr val="FFFFFF"/>
                </a:solidFill>
                <a:latin typeface="Calibri" panose="020F0502020204030204" pitchFamily="34" charset="0"/>
                <a:ea typeface="Times New Roman" panose="02020603050405020304" pitchFamily="18" charset="0"/>
              </a:rPr>
              <a:t>synonyms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Locate </a:t>
            </a:r>
            <a:r>
              <a:rPr lang="en-AU" sz="2000" dirty="0">
                <a:solidFill>
                  <a:srgbClr val="FFFFFF"/>
                </a:solidFill>
                <a:latin typeface="Calibri" panose="020F0502020204030204" pitchFamily="34" charset="0"/>
                <a:ea typeface="Times New Roman" panose="02020603050405020304" pitchFamily="18" charset="0"/>
              </a:rPr>
              <a:t>information using direct word </a:t>
            </a:r>
            <a:r>
              <a:rPr lang="en-AU" sz="2000" dirty="0" smtClean="0">
                <a:solidFill>
                  <a:srgbClr val="FFFFFF"/>
                </a:solidFill>
                <a:latin typeface="Calibri" panose="020F0502020204030204" pitchFamily="34" charset="0"/>
                <a:ea typeface="Times New Roman" panose="02020603050405020304" pitchFamily="18" charset="0"/>
              </a:rPr>
              <a:t>matching</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Read </a:t>
            </a:r>
            <a:r>
              <a:rPr lang="en-AU" sz="2000" dirty="0">
                <a:solidFill>
                  <a:srgbClr val="FFFFFF"/>
                </a:solidFill>
                <a:latin typeface="Calibri" panose="020F0502020204030204" pitchFamily="34" charset="0"/>
                <a:ea typeface="Times New Roman" panose="02020603050405020304" pitchFamily="18" charset="0"/>
              </a:rPr>
              <a:t>some </a:t>
            </a:r>
            <a:r>
              <a:rPr lang="en-AU" sz="2000" dirty="0" smtClean="0">
                <a:solidFill>
                  <a:srgbClr val="FFFFFF"/>
                </a:solidFill>
                <a:latin typeface="Calibri" panose="020F0502020204030204" pitchFamily="34" charset="0"/>
                <a:ea typeface="Times New Roman" panose="02020603050405020304" pitchFamily="18" charset="0"/>
              </a:rPr>
              <a:t>sentences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Read </a:t>
            </a:r>
            <a:r>
              <a:rPr lang="en-AU" sz="2000" dirty="0">
                <a:solidFill>
                  <a:srgbClr val="FFFFFF"/>
                </a:solidFill>
                <a:latin typeface="Calibri" panose="020F0502020204030204" pitchFamily="34" charset="0"/>
                <a:ea typeface="Times New Roman" panose="02020603050405020304" pitchFamily="18" charset="0"/>
              </a:rPr>
              <a:t>some words and the </a:t>
            </a:r>
            <a:r>
              <a:rPr lang="en-AU" sz="2000" dirty="0" smtClean="0">
                <a:solidFill>
                  <a:srgbClr val="FFFFFF"/>
                </a:solidFill>
                <a:latin typeface="Calibri" panose="020F0502020204030204" pitchFamily="34" charset="0"/>
                <a:ea typeface="Times New Roman" panose="02020603050405020304" pitchFamily="18" charset="0"/>
              </a:rPr>
              <a:t>pictures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Read </a:t>
            </a:r>
            <a:r>
              <a:rPr lang="en-AU" sz="2000" dirty="0">
                <a:solidFill>
                  <a:srgbClr val="FFFFFF"/>
                </a:solidFill>
                <a:latin typeface="Calibri" panose="020F0502020204030204" pitchFamily="34" charset="0"/>
                <a:ea typeface="Times New Roman" panose="02020603050405020304" pitchFamily="18" charset="0"/>
              </a:rPr>
              <a:t>the </a:t>
            </a:r>
            <a:r>
              <a:rPr lang="en-AU" sz="2000" dirty="0" smtClean="0">
                <a:solidFill>
                  <a:srgbClr val="FFFFFF"/>
                </a:solidFill>
                <a:latin typeface="Calibri" panose="020F0502020204030204" pitchFamily="34" charset="0"/>
                <a:ea typeface="Times New Roman" panose="02020603050405020304" pitchFamily="18" charset="0"/>
              </a:rPr>
              <a:t>pictures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Recognise </a:t>
            </a:r>
            <a:r>
              <a:rPr lang="en-AU" sz="2000" dirty="0">
                <a:solidFill>
                  <a:srgbClr val="FFFFFF"/>
                </a:solidFill>
                <a:latin typeface="Calibri" panose="020F0502020204030204" pitchFamily="34" charset="0"/>
                <a:ea typeface="Times New Roman" panose="02020603050405020304" pitchFamily="18" charset="0"/>
              </a:rPr>
              <a:t>familiar </a:t>
            </a:r>
            <a:r>
              <a:rPr lang="en-AU" sz="2000" dirty="0" smtClean="0">
                <a:solidFill>
                  <a:srgbClr val="FFFFFF"/>
                </a:solidFill>
                <a:latin typeface="Calibri" panose="020F0502020204030204" pitchFamily="34" charset="0"/>
                <a:ea typeface="Times New Roman" panose="02020603050405020304" pitchFamily="18" charset="0"/>
              </a:rPr>
              <a:t>print</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Notice </a:t>
            </a:r>
            <a:r>
              <a:rPr lang="en-AU" sz="2000" dirty="0">
                <a:solidFill>
                  <a:srgbClr val="FFFFFF"/>
                </a:solidFill>
                <a:latin typeface="Calibri" panose="020F0502020204030204" pitchFamily="34" charset="0"/>
                <a:ea typeface="Times New Roman" panose="02020603050405020304" pitchFamily="18" charset="0"/>
              </a:rPr>
              <a:t>print</a:t>
            </a:r>
            <a:endParaRPr lang="en-AU" sz="2000" dirty="0">
              <a:solidFill>
                <a:srgbClr val="FFFFFF"/>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4494951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32657"/>
            <a:ext cx="1306876" cy="6336703"/>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544" y="678195"/>
            <a:ext cx="1800200" cy="5535006"/>
          </a:xfrm>
          <a:prstGeom prst="rect">
            <a:avLst/>
          </a:prstGeom>
        </p:spPr>
      </p:pic>
      <p:sp>
        <p:nvSpPr>
          <p:cNvPr id="13" name="Rectangle 12"/>
          <p:cNvSpPr/>
          <p:nvPr/>
        </p:nvSpPr>
        <p:spPr>
          <a:xfrm>
            <a:off x="2339752" y="620688"/>
            <a:ext cx="7056784" cy="5909310"/>
          </a:xfrm>
          <a:prstGeom prst="rect">
            <a:avLst/>
          </a:prstGeom>
        </p:spPr>
        <p:txBody>
          <a:bodyPr wrap="square">
            <a:spAutoFit/>
          </a:bodyPr>
          <a:lstStyle/>
          <a:p>
            <a:r>
              <a:rPr lang="en-AU" sz="2000" dirty="0" smtClean="0">
                <a:solidFill>
                  <a:srgbClr val="FFFFFF"/>
                </a:solidFill>
                <a:latin typeface="Calibri" panose="020F0502020204030204" pitchFamily="34" charset="0"/>
                <a:ea typeface="Times New Roman" panose="02020603050405020304" pitchFamily="18" charset="0"/>
              </a:rPr>
              <a:t>Interrogate </a:t>
            </a:r>
            <a:r>
              <a:rPr lang="en-AU" sz="2000" dirty="0">
                <a:solidFill>
                  <a:srgbClr val="FFFFFF"/>
                </a:solidFill>
                <a:latin typeface="Calibri" panose="020F0502020204030204" pitchFamily="34" charset="0"/>
                <a:ea typeface="Times New Roman" panose="02020603050405020304" pitchFamily="18" charset="0"/>
              </a:rPr>
              <a:t>complex </a:t>
            </a:r>
            <a:r>
              <a:rPr lang="en-AU" sz="2000" dirty="0" smtClean="0">
                <a:solidFill>
                  <a:srgbClr val="FFFFFF"/>
                </a:solidFill>
                <a:latin typeface="Calibri" panose="020F0502020204030204" pitchFamily="34" charset="0"/>
                <a:ea typeface="Times New Roman" panose="02020603050405020304" pitchFamily="18" charset="0"/>
              </a:rPr>
              <a:t>texts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many aspects of complex </a:t>
            </a:r>
            <a:r>
              <a:rPr lang="en-AU" sz="2000" dirty="0" smtClean="0">
                <a:solidFill>
                  <a:srgbClr val="FFFFFF"/>
                </a:solidFill>
                <a:latin typeface="Calibri" panose="020F0502020204030204" pitchFamily="34" charset="0"/>
                <a:ea typeface="Times New Roman" panose="02020603050405020304" pitchFamily="18" charset="0"/>
              </a:rPr>
              <a:t>texts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texts with substantial </a:t>
            </a:r>
            <a:r>
              <a:rPr lang="en-AU" sz="2000" dirty="0" smtClean="0">
                <a:solidFill>
                  <a:srgbClr val="FFFFFF"/>
                </a:solidFill>
                <a:latin typeface="Calibri" panose="020F0502020204030204" pitchFamily="34" charset="0"/>
                <a:ea typeface="Times New Roman" panose="02020603050405020304" pitchFamily="18" charset="0"/>
              </a:rPr>
              <a:t>complexities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texts with a key aspect of </a:t>
            </a:r>
            <a:r>
              <a:rPr lang="en-AU" sz="2000" dirty="0" smtClean="0">
                <a:solidFill>
                  <a:srgbClr val="FFFFFF"/>
                </a:solidFill>
                <a:latin typeface="Calibri" panose="020F0502020204030204" pitchFamily="34" charset="0"/>
                <a:ea typeface="Times New Roman" panose="02020603050405020304" pitchFamily="18" charset="0"/>
              </a:rPr>
              <a:t>complexity</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Interpret </a:t>
            </a:r>
            <a:r>
              <a:rPr lang="en-AU" sz="2000" dirty="0">
                <a:solidFill>
                  <a:srgbClr val="FFFFFF"/>
                </a:solidFill>
                <a:latin typeface="Calibri" panose="020F0502020204030204" pitchFamily="34" charset="0"/>
                <a:ea typeface="Times New Roman" panose="02020603050405020304" pitchFamily="18" charset="0"/>
              </a:rPr>
              <a:t>some complexities </a:t>
            </a:r>
            <a:r>
              <a:rPr lang="en-AU" sz="2000" dirty="0" smtClean="0">
                <a:solidFill>
                  <a:srgbClr val="FFFFFF"/>
                </a:solidFill>
                <a:latin typeface="Calibri" panose="020F0502020204030204" pitchFamily="34" charset="0"/>
                <a:ea typeface="Times New Roman" panose="02020603050405020304" pitchFamily="18" charset="0"/>
              </a:rPr>
              <a:t>&amp; </a:t>
            </a:r>
            <a:r>
              <a:rPr lang="en-AU" sz="2000" dirty="0">
                <a:solidFill>
                  <a:srgbClr val="FFFFFF"/>
                </a:solidFill>
                <a:latin typeface="Calibri" panose="020F0502020204030204" pitchFamily="34" charset="0"/>
                <a:ea typeface="Times New Roman" panose="02020603050405020304" pitchFamily="18" charset="0"/>
              </a:rPr>
              <a:t>manage competing </a:t>
            </a:r>
            <a:r>
              <a:rPr lang="en-AU" sz="2000" dirty="0" smtClean="0">
                <a:solidFill>
                  <a:srgbClr val="FFFFFF"/>
                </a:solidFill>
                <a:latin typeface="Calibri" panose="020F0502020204030204" pitchFamily="34" charset="0"/>
                <a:ea typeface="Times New Roman" panose="02020603050405020304" pitchFamily="18" charset="0"/>
              </a:rPr>
              <a:t>information</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Make </a:t>
            </a:r>
            <a:r>
              <a:rPr lang="en-AU" sz="2000" dirty="0">
                <a:solidFill>
                  <a:srgbClr val="FFFFFF"/>
                </a:solidFill>
                <a:latin typeface="Calibri" panose="020F0502020204030204" pitchFamily="34" charset="0"/>
                <a:ea typeface="Times New Roman" panose="02020603050405020304" pitchFamily="18" charset="0"/>
              </a:rPr>
              <a:t>inferences and manage low-level competing </a:t>
            </a:r>
            <a:r>
              <a:rPr lang="en-AU" sz="2000" dirty="0" smtClean="0">
                <a:solidFill>
                  <a:srgbClr val="FFFFFF"/>
                </a:solidFill>
                <a:latin typeface="Calibri" panose="020F0502020204030204" pitchFamily="34" charset="0"/>
                <a:ea typeface="Times New Roman" panose="02020603050405020304" pitchFamily="18" charset="0"/>
              </a:rPr>
              <a:t>information</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00"/>
                </a:solidFill>
                <a:latin typeface="Calibri" panose="020F0502020204030204" pitchFamily="34" charset="0"/>
                <a:ea typeface="Times New Roman" panose="02020603050405020304" pitchFamily="18" charset="0"/>
              </a:rPr>
              <a:t>Make </a:t>
            </a:r>
            <a:r>
              <a:rPr lang="en-AU" sz="2000" dirty="0">
                <a:solidFill>
                  <a:srgbClr val="FFFF00"/>
                </a:solidFill>
                <a:latin typeface="Calibri" panose="020F0502020204030204" pitchFamily="34" charset="0"/>
                <a:ea typeface="Times New Roman" panose="02020603050405020304" pitchFamily="18" charset="0"/>
              </a:rPr>
              <a:t>simple interpretations of simple </a:t>
            </a:r>
            <a:r>
              <a:rPr lang="en-AU" sz="2000" dirty="0" smtClean="0">
                <a:solidFill>
                  <a:srgbClr val="FFFF00"/>
                </a:solidFill>
                <a:latin typeface="Calibri" panose="020F0502020204030204" pitchFamily="34" charset="0"/>
                <a:ea typeface="Times New Roman" panose="02020603050405020304" pitchFamily="18" charset="0"/>
              </a:rPr>
              <a:t>texts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Locate </a:t>
            </a:r>
            <a:r>
              <a:rPr lang="en-AU" sz="2000" dirty="0">
                <a:solidFill>
                  <a:srgbClr val="FFFFFF"/>
                </a:solidFill>
                <a:latin typeface="Calibri" panose="020F0502020204030204" pitchFamily="34" charset="0"/>
                <a:ea typeface="Times New Roman" panose="02020603050405020304" pitchFamily="18" charset="0"/>
              </a:rPr>
              <a:t>information using </a:t>
            </a:r>
            <a:r>
              <a:rPr lang="en-AU" sz="2000" dirty="0" smtClean="0">
                <a:solidFill>
                  <a:srgbClr val="FFFFFF"/>
                </a:solidFill>
                <a:latin typeface="Calibri" panose="020F0502020204030204" pitchFamily="34" charset="0"/>
                <a:ea typeface="Times New Roman" panose="02020603050405020304" pitchFamily="18" charset="0"/>
              </a:rPr>
              <a:t>synonyms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Locate </a:t>
            </a:r>
            <a:r>
              <a:rPr lang="en-AU" sz="2000" dirty="0">
                <a:solidFill>
                  <a:srgbClr val="FFFFFF"/>
                </a:solidFill>
                <a:latin typeface="Calibri" panose="020F0502020204030204" pitchFamily="34" charset="0"/>
                <a:ea typeface="Times New Roman" panose="02020603050405020304" pitchFamily="18" charset="0"/>
              </a:rPr>
              <a:t>information using direct word </a:t>
            </a:r>
            <a:r>
              <a:rPr lang="en-AU" sz="2000" dirty="0" smtClean="0">
                <a:solidFill>
                  <a:srgbClr val="FFFFFF"/>
                </a:solidFill>
                <a:latin typeface="Calibri" panose="020F0502020204030204" pitchFamily="34" charset="0"/>
                <a:ea typeface="Times New Roman" panose="02020603050405020304" pitchFamily="18" charset="0"/>
              </a:rPr>
              <a:t>matching</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Read </a:t>
            </a:r>
            <a:r>
              <a:rPr lang="en-AU" sz="2000" dirty="0">
                <a:solidFill>
                  <a:srgbClr val="FFFFFF"/>
                </a:solidFill>
                <a:latin typeface="Calibri" panose="020F0502020204030204" pitchFamily="34" charset="0"/>
                <a:ea typeface="Times New Roman" panose="02020603050405020304" pitchFamily="18" charset="0"/>
              </a:rPr>
              <a:t>some </a:t>
            </a:r>
            <a:r>
              <a:rPr lang="en-AU" sz="2000" dirty="0" smtClean="0">
                <a:solidFill>
                  <a:srgbClr val="FFFFFF"/>
                </a:solidFill>
                <a:latin typeface="Calibri" panose="020F0502020204030204" pitchFamily="34" charset="0"/>
                <a:ea typeface="Times New Roman" panose="02020603050405020304" pitchFamily="18" charset="0"/>
              </a:rPr>
              <a:t>sentences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Read </a:t>
            </a:r>
            <a:r>
              <a:rPr lang="en-AU" sz="2000" dirty="0">
                <a:solidFill>
                  <a:srgbClr val="FFFFFF"/>
                </a:solidFill>
                <a:latin typeface="Calibri" panose="020F0502020204030204" pitchFamily="34" charset="0"/>
                <a:ea typeface="Times New Roman" panose="02020603050405020304" pitchFamily="18" charset="0"/>
              </a:rPr>
              <a:t>some words and the </a:t>
            </a:r>
            <a:r>
              <a:rPr lang="en-AU" sz="2000" dirty="0" smtClean="0">
                <a:solidFill>
                  <a:srgbClr val="FFFFFF"/>
                </a:solidFill>
                <a:latin typeface="Calibri" panose="020F0502020204030204" pitchFamily="34" charset="0"/>
                <a:ea typeface="Times New Roman" panose="02020603050405020304" pitchFamily="18" charset="0"/>
              </a:rPr>
              <a:t>pictures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Read </a:t>
            </a:r>
            <a:r>
              <a:rPr lang="en-AU" sz="2000" dirty="0">
                <a:solidFill>
                  <a:srgbClr val="FFFFFF"/>
                </a:solidFill>
                <a:latin typeface="Calibri" panose="020F0502020204030204" pitchFamily="34" charset="0"/>
                <a:ea typeface="Times New Roman" panose="02020603050405020304" pitchFamily="18" charset="0"/>
              </a:rPr>
              <a:t>the </a:t>
            </a:r>
            <a:r>
              <a:rPr lang="en-AU" sz="2000" dirty="0" smtClean="0">
                <a:solidFill>
                  <a:srgbClr val="FFFFFF"/>
                </a:solidFill>
                <a:latin typeface="Calibri" panose="020F0502020204030204" pitchFamily="34" charset="0"/>
                <a:ea typeface="Times New Roman" panose="02020603050405020304" pitchFamily="18" charset="0"/>
              </a:rPr>
              <a:t>pictures</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Recognise </a:t>
            </a:r>
            <a:r>
              <a:rPr lang="en-AU" sz="2000" dirty="0">
                <a:solidFill>
                  <a:srgbClr val="FFFFFF"/>
                </a:solidFill>
                <a:latin typeface="Calibri" panose="020F0502020204030204" pitchFamily="34" charset="0"/>
                <a:ea typeface="Times New Roman" panose="02020603050405020304" pitchFamily="18" charset="0"/>
              </a:rPr>
              <a:t>familiar </a:t>
            </a:r>
            <a:r>
              <a:rPr lang="en-AU" sz="2000" dirty="0" smtClean="0">
                <a:solidFill>
                  <a:srgbClr val="FFFFFF"/>
                </a:solidFill>
                <a:latin typeface="Calibri" panose="020F0502020204030204" pitchFamily="34" charset="0"/>
                <a:ea typeface="Times New Roman" panose="02020603050405020304" pitchFamily="18" charset="0"/>
              </a:rPr>
              <a:t>print</a:t>
            </a:r>
          </a:p>
          <a:p>
            <a:endParaRPr lang="en-AU" sz="700" dirty="0">
              <a:solidFill>
                <a:srgbClr val="FFFFFF"/>
              </a:solidFill>
              <a:latin typeface="Calibri" panose="020F0502020204030204" pitchFamily="34" charset="0"/>
              <a:ea typeface="Times New Roman" panose="02020603050405020304" pitchFamily="18" charset="0"/>
            </a:endParaRPr>
          </a:p>
          <a:p>
            <a:r>
              <a:rPr lang="en-AU" sz="2000" dirty="0" smtClean="0">
                <a:solidFill>
                  <a:srgbClr val="FFFFFF"/>
                </a:solidFill>
                <a:latin typeface="Calibri" panose="020F0502020204030204" pitchFamily="34" charset="0"/>
                <a:ea typeface="Times New Roman" panose="02020603050405020304" pitchFamily="18" charset="0"/>
              </a:rPr>
              <a:t>Notice </a:t>
            </a:r>
            <a:r>
              <a:rPr lang="en-AU" sz="2000" dirty="0">
                <a:solidFill>
                  <a:srgbClr val="FFFFFF"/>
                </a:solidFill>
                <a:latin typeface="Calibri" panose="020F0502020204030204" pitchFamily="34" charset="0"/>
                <a:ea typeface="Times New Roman" panose="02020603050405020304" pitchFamily="18" charset="0"/>
              </a:rPr>
              <a:t>print</a:t>
            </a:r>
            <a:endParaRPr lang="en-AU" sz="2000" dirty="0">
              <a:solidFill>
                <a:srgbClr val="FFFFFF"/>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1504006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339752" y="620688"/>
            <a:ext cx="7056784" cy="5909310"/>
          </a:xfrm>
          <a:prstGeom prst="rect">
            <a:avLst/>
          </a:prstGeom>
        </p:spPr>
        <p:txBody>
          <a:bodyPr wrap="square">
            <a:spAutoFit/>
          </a:bodyPr>
          <a:lstStyle/>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Interrogate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complex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texts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Interpret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many aspects of complex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texts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Interpret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texts with substantial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complexities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Interpret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texts with a key aspect of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complexity</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Interpret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some complexities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&amp;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manage competing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information</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Make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inferences and manage low-level competing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information</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Make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simple interpretations of simple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texts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Locate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information using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synonyms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Locate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information using direct word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matching</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Read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some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sentences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Read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some words and the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pictures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Read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the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pictures</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Recognise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familiar </a:t>
            </a:r>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print</a:t>
            </a:r>
          </a:p>
          <a:p>
            <a:endParaRPr lang="en-AU" sz="700" dirty="0">
              <a:solidFill>
                <a:schemeClr val="accent2">
                  <a:lumMod val="60000"/>
                  <a:lumOff val="40000"/>
                </a:schemeClr>
              </a:solidFill>
              <a:latin typeface="Calibri" panose="020F0502020204030204" pitchFamily="34" charset="0"/>
              <a:ea typeface="Times New Roman" panose="02020603050405020304" pitchFamily="18" charset="0"/>
            </a:endParaRPr>
          </a:p>
          <a:p>
            <a:r>
              <a:rPr lang="en-AU" sz="2000" dirty="0" smtClean="0">
                <a:solidFill>
                  <a:schemeClr val="accent2">
                    <a:lumMod val="60000"/>
                    <a:lumOff val="40000"/>
                  </a:schemeClr>
                </a:solidFill>
                <a:latin typeface="Calibri" panose="020F0502020204030204" pitchFamily="34" charset="0"/>
                <a:ea typeface="Times New Roman" panose="02020603050405020304" pitchFamily="18" charset="0"/>
              </a:rPr>
              <a:t>Notice </a:t>
            </a:r>
            <a:r>
              <a:rPr lang="en-AU" sz="2000" dirty="0">
                <a:solidFill>
                  <a:schemeClr val="accent2">
                    <a:lumMod val="60000"/>
                    <a:lumOff val="40000"/>
                  </a:schemeClr>
                </a:solidFill>
                <a:latin typeface="Calibri" panose="020F0502020204030204" pitchFamily="34" charset="0"/>
                <a:ea typeface="Times New Roman" panose="02020603050405020304" pitchFamily="18" charset="0"/>
              </a:rPr>
              <a:t>print</a:t>
            </a:r>
            <a:endParaRPr lang="en-AU" sz="2000" dirty="0">
              <a:solidFill>
                <a:schemeClr val="accent2">
                  <a:lumMod val="60000"/>
                  <a:lumOff val="40000"/>
                </a:schemeClr>
              </a:solidFill>
              <a:effectLst/>
              <a:latin typeface="Calibri" panose="020F0502020204030204" pitchFamily="34" charset="0"/>
              <a:ea typeface="Times New Roman" panose="02020603050405020304" pitchFamily="18" charset="0"/>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544" y="678195"/>
            <a:ext cx="1800200" cy="5535006"/>
          </a:xfrm>
          <a:prstGeom prst="rect">
            <a:avLst/>
          </a:prstGeom>
        </p:spPr>
      </p:pic>
      <p:sp>
        <p:nvSpPr>
          <p:cNvPr id="4" name="Rounded Rectangular Callout 3"/>
          <p:cNvSpPr/>
          <p:nvPr/>
        </p:nvSpPr>
        <p:spPr bwMode="auto">
          <a:xfrm>
            <a:off x="3059832" y="1268759"/>
            <a:ext cx="5472608" cy="4944441"/>
          </a:xfrm>
          <a:prstGeom prst="wedgeRoundRectCallout">
            <a:avLst>
              <a:gd name="adj1" fmla="val -63430"/>
              <a:gd name="adj2" fmla="val -9474"/>
              <a:gd name="adj3" fmla="val 16667"/>
            </a:avLst>
          </a:prstGeom>
          <a:solidFill>
            <a:srgbClr val="FFFF99"/>
          </a:solidFill>
          <a:ln w="28575" cap="flat" cmpd="sng" algn="ctr">
            <a:solidFill>
              <a:srgbClr val="FFFF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AU" dirty="0" smtClean="0">
                <a:latin typeface="Calibri" panose="020F0502020204030204" pitchFamily="34" charset="0"/>
              </a:rPr>
              <a:t> </a:t>
            </a:r>
            <a:r>
              <a:rPr lang="en-AU" u="sng" dirty="0" smtClean="0">
                <a:latin typeface="Calibri" panose="020F0502020204030204" pitchFamily="34" charset="0"/>
              </a:rPr>
              <a:t>Level 8</a:t>
            </a:r>
            <a:r>
              <a:rPr lang="en-AU" dirty="0" smtClean="0">
                <a:latin typeface="Calibri" panose="020F0502020204030204" pitchFamily="34" charset="0"/>
              </a:rPr>
              <a:t/>
            </a:r>
            <a:br>
              <a:rPr lang="en-AU" dirty="0" smtClean="0">
                <a:latin typeface="Calibri" panose="020F0502020204030204" pitchFamily="34" charset="0"/>
              </a:rPr>
            </a:br>
            <a:r>
              <a:rPr lang="en-AU" dirty="0" smtClean="0">
                <a:latin typeface="Calibri" panose="020F0502020204030204" pitchFamily="34" charset="0"/>
              </a:rPr>
              <a:t> - match </a:t>
            </a:r>
            <a:r>
              <a:rPr lang="en-AU" dirty="0">
                <a:latin typeface="Calibri" panose="020F0502020204030204" pitchFamily="34" charset="0"/>
              </a:rPr>
              <a:t>synonymous words to </a:t>
            </a:r>
            <a:r>
              <a:rPr lang="en-AU" dirty="0" smtClean="0">
                <a:latin typeface="Calibri" panose="020F0502020204030204" pitchFamily="34" charset="0"/>
              </a:rPr>
              <a:t>locate</a:t>
            </a:r>
            <a:br>
              <a:rPr lang="en-AU" dirty="0" smtClean="0">
                <a:latin typeface="Calibri" panose="020F0502020204030204" pitchFamily="34" charset="0"/>
              </a:rPr>
            </a:br>
            <a:r>
              <a:rPr lang="en-AU" dirty="0" smtClean="0">
                <a:latin typeface="Calibri" panose="020F0502020204030204" pitchFamily="34" charset="0"/>
              </a:rPr>
              <a:t>    information</a:t>
            </a:r>
            <a:r>
              <a:rPr lang="en-AU" dirty="0">
                <a:latin typeface="Calibri" panose="020F0502020204030204" pitchFamily="34" charset="0"/>
              </a:rPr>
              <a:t/>
            </a:r>
            <a:br>
              <a:rPr lang="en-AU" dirty="0">
                <a:latin typeface="Calibri" panose="020F0502020204030204" pitchFamily="34" charset="0"/>
              </a:rPr>
            </a:br>
            <a:r>
              <a:rPr lang="en-AU" dirty="0">
                <a:latin typeface="Calibri" panose="020F0502020204030204" pitchFamily="34" charset="0"/>
              </a:rPr>
              <a:t> </a:t>
            </a:r>
            <a:r>
              <a:rPr lang="en-AU" dirty="0" smtClean="0">
                <a:latin typeface="Calibri" panose="020F0502020204030204" pitchFamily="34" charset="0"/>
              </a:rPr>
              <a:t>- link </a:t>
            </a:r>
            <a:r>
              <a:rPr lang="en-AU" dirty="0">
                <a:latin typeface="Calibri" panose="020F0502020204030204" pitchFamily="34" charset="0"/>
              </a:rPr>
              <a:t>information across </a:t>
            </a:r>
            <a:r>
              <a:rPr lang="en-AU" dirty="0" smtClean="0">
                <a:latin typeface="Calibri" panose="020F0502020204030204" pitchFamily="34" charset="0"/>
              </a:rPr>
              <a:t>sentences</a:t>
            </a:r>
            <a:br>
              <a:rPr lang="en-AU" dirty="0" smtClean="0">
                <a:latin typeface="Calibri" panose="020F0502020204030204" pitchFamily="34" charset="0"/>
              </a:rPr>
            </a:br>
            <a:r>
              <a:rPr lang="en-AU" dirty="0" smtClean="0">
                <a:latin typeface="Calibri" panose="020F0502020204030204" pitchFamily="34" charset="0"/>
              </a:rPr>
              <a:t>    and make </a:t>
            </a:r>
            <a:r>
              <a:rPr lang="en-AU" dirty="0">
                <a:latin typeface="Calibri" panose="020F0502020204030204" pitchFamily="34" charset="0"/>
              </a:rPr>
              <a:t>simple inferences </a:t>
            </a:r>
            <a:r>
              <a:rPr lang="en-AU" dirty="0" smtClean="0">
                <a:latin typeface="Calibri" panose="020F0502020204030204" pitchFamily="34" charset="0"/>
              </a:rPr>
              <a:t>when</a:t>
            </a:r>
            <a:br>
              <a:rPr lang="en-AU" dirty="0" smtClean="0">
                <a:latin typeface="Calibri" panose="020F0502020204030204" pitchFamily="34" charset="0"/>
              </a:rPr>
            </a:br>
            <a:r>
              <a:rPr lang="en-AU" dirty="0" smtClean="0">
                <a:latin typeface="Calibri" panose="020F0502020204030204" pitchFamily="34" charset="0"/>
              </a:rPr>
              <a:t>    clues are </a:t>
            </a:r>
            <a:r>
              <a:rPr lang="en-AU" dirty="0">
                <a:latin typeface="Calibri" panose="020F0502020204030204" pitchFamily="34" charset="0"/>
              </a:rPr>
              <a:t>prominent, in a range </a:t>
            </a:r>
            <a:r>
              <a:rPr lang="en-AU" dirty="0" smtClean="0">
                <a:latin typeface="Calibri" panose="020F0502020204030204" pitchFamily="34" charset="0"/>
              </a:rPr>
              <a:t>of</a:t>
            </a:r>
            <a:br>
              <a:rPr lang="en-AU" dirty="0" smtClean="0">
                <a:latin typeface="Calibri" panose="020F0502020204030204" pitchFamily="34" charset="0"/>
              </a:rPr>
            </a:br>
            <a:r>
              <a:rPr lang="en-AU" dirty="0" smtClean="0">
                <a:latin typeface="Calibri" panose="020F0502020204030204" pitchFamily="34" charset="0"/>
              </a:rPr>
              <a:t>    simple texts</a:t>
            </a:r>
          </a:p>
          <a:p>
            <a:r>
              <a:rPr lang="en-AU" dirty="0" smtClean="0">
                <a:latin typeface="Calibri" panose="020F0502020204030204" pitchFamily="34" charset="0"/>
              </a:rPr>
              <a:t> - make </a:t>
            </a:r>
            <a:r>
              <a:rPr lang="en-AU" dirty="0">
                <a:latin typeface="Calibri" panose="020F0502020204030204" pitchFamily="34" charset="0"/>
              </a:rPr>
              <a:t>plausible predictions </a:t>
            </a:r>
            <a:r>
              <a:rPr lang="en-AU" dirty="0" smtClean="0">
                <a:latin typeface="Calibri" panose="020F0502020204030204" pitchFamily="34" charset="0"/>
              </a:rPr>
              <a:t>and</a:t>
            </a:r>
            <a:br>
              <a:rPr lang="en-AU" dirty="0" smtClean="0">
                <a:latin typeface="Calibri" panose="020F0502020204030204" pitchFamily="34" charset="0"/>
              </a:rPr>
            </a:br>
            <a:r>
              <a:rPr lang="en-AU" dirty="0" smtClean="0">
                <a:latin typeface="Calibri" panose="020F0502020204030204" pitchFamily="34" charset="0"/>
              </a:rPr>
              <a:t>    interpretations</a:t>
            </a:r>
          </a:p>
          <a:p>
            <a:r>
              <a:rPr lang="en-AU" dirty="0" smtClean="0">
                <a:latin typeface="Calibri" panose="020F0502020204030204" pitchFamily="34" charset="0"/>
              </a:rPr>
              <a:t> - explain </a:t>
            </a:r>
            <a:r>
              <a:rPr lang="en-AU" dirty="0">
                <a:latin typeface="Calibri" panose="020F0502020204030204" pitchFamily="34" charset="0"/>
              </a:rPr>
              <a:t>the purpose of familiar text </a:t>
            </a:r>
            <a:r>
              <a:rPr lang="en-AU" dirty="0" smtClean="0">
                <a:latin typeface="Calibri" panose="020F0502020204030204" pitchFamily="34" charset="0"/>
              </a:rPr>
              <a:t/>
            </a:r>
            <a:br>
              <a:rPr lang="en-AU" dirty="0" smtClean="0">
                <a:latin typeface="Calibri" panose="020F0502020204030204" pitchFamily="34" charset="0"/>
              </a:rPr>
            </a:br>
            <a:r>
              <a:rPr lang="en-AU" dirty="0" smtClean="0">
                <a:latin typeface="Calibri" panose="020F0502020204030204" pitchFamily="34" charset="0"/>
              </a:rPr>
              <a:t>    types </a:t>
            </a:r>
            <a:r>
              <a:rPr lang="en-AU" dirty="0">
                <a:latin typeface="Calibri" panose="020F0502020204030204" pitchFamily="34" charset="0"/>
              </a:rPr>
              <a:t>and recognise obvious </a:t>
            </a:r>
            <a:r>
              <a:rPr lang="en-AU" dirty="0" smtClean="0">
                <a:latin typeface="Calibri" panose="020F0502020204030204" pitchFamily="34" charset="0"/>
              </a:rPr>
              <a:t>reasons</a:t>
            </a:r>
            <a:br>
              <a:rPr lang="en-AU" dirty="0" smtClean="0">
                <a:latin typeface="Calibri" panose="020F0502020204030204" pitchFamily="34" charset="0"/>
              </a:rPr>
            </a:br>
            <a:r>
              <a:rPr lang="en-AU" dirty="0" smtClean="0">
                <a:latin typeface="Calibri" panose="020F0502020204030204" pitchFamily="34" charset="0"/>
              </a:rPr>
              <a:t>    for </a:t>
            </a:r>
            <a:r>
              <a:rPr lang="en-AU" dirty="0">
                <a:latin typeface="Calibri" panose="020F0502020204030204" pitchFamily="34" charset="0"/>
              </a:rPr>
              <a:t>a writer's choice of </a:t>
            </a:r>
            <a:r>
              <a:rPr lang="en-AU" dirty="0" smtClean="0">
                <a:latin typeface="Calibri" panose="020F0502020204030204" pitchFamily="34" charset="0"/>
              </a:rPr>
              <a:t>words </a:t>
            </a:r>
            <a:endParaRPr lang="en-AU" dirty="0">
              <a:latin typeface="Calibri" panose="020F0502020204030204" pitchFamily="34" charset="0"/>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7584" y="332657"/>
            <a:ext cx="1306876" cy="6336703"/>
          </a:xfrm>
          <a:prstGeom prst="rect">
            <a:avLst/>
          </a:prstGeom>
        </p:spPr>
      </p:pic>
    </p:spTree>
    <p:extLst>
      <p:ext uri="{BB962C8B-B14F-4D97-AF65-F5344CB8AC3E}">
        <p14:creationId xmlns:p14="http://schemas.microsoft.com/office/powerpoint/2010/main" val="32091364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32657"/>
            <a:ext cx="1306876" cy="6336703"/>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544" y="678195"/>
            <a:ext cx="1800200" cy="5535006"/>
          </a:xfrm>
          <a:prstGeom prst="rect">
            <a:avLst/>
          </a:prstGeom>
        </p:spPr>
      </p:pic>
      <p:grpSp>
        <p:nvGrpSpPr>
          <p:cNvPr id="2" name="Group 1"/>
          <p:cNvGrpSpPr/>
          <p:nvPr/>
        </p:nvGrpSpPr>
        <p:grpSpPr>
          <a:xfrm>
            <a:off x="2522195" y="56818"/>
            <a:ext cx="1301767" cy="6252502"/>
            <a:chOff x="2522195" y="56818"/>
            <a:chExt cx="1301767" cy="6252502"/>
          </a:xfrm>
        </p:grpSpPr>
        <p:sp>
          <p:nvSpPr>
            <p:cNvPr id="12" name="TextBox 11"/>
            <p:cNvSpPr txBox="1"/>
            <p:nvPr/>
          </p:nvSpPr>
          <p:spPr>
            <a:xfrm>
              <a:off x="2522195" y="56818"/>
              <a:ext cx="1050288"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 </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sp>
          <p:nvSpPr>
            <p:cNvPr id="15" name="Rectangle 14"/>
            <p:cNvSpPr/>
            <p:nvPr/>
          </p:nvSpPr>
          <p:spPr bwMode="auto">
            <a:xfrm>
              <a:off x="2589740"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6" name="Rectangle 15"/>
            <p:cNvSpPr/>
            <p:nvPr/>
          </p:nvSpPr>
          <p:spPr bwMode="auto">
            <a:xfrm>
              <a:off x="2589740"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7" name="Rectangle 16"/>
            <p:cNvSpPr/>
            <p:nvPr/>
          </p:nvSpPr>
          <p:spPr bwMode="auto">
            <a:xfrm>
              <a:off x="2627784"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8" name="Rectangle 17"/>
            <p:cNvSpPr/>
            <p:nvPr/>
          </p:nvSpPr>
          <p:spPr bwMode="auto">
            <a:xfrm>
              <a:off x="2627784"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68" name="TextBox 67"/>
            <p:cNvSpPr txBox="1"/>
            <p:nvPr/>
          </p:nvSpPr>
          <p:spPr>
            <a:xfrm>
              <a:off x="3059832" y="3068960"/>
              <a:ext cx="340158" cy="489878"/>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8</a:t>
              </a:r>
              <a:endParaRPr lang="en-AU" dirty="0">
                <a:solidFill>
                  <a:srgbClr val="FFFF00"/>
                </a:solidFill>
                <a:latin typeface="Calibri" panose="020F0502020204030204" pitchFamily="34" charset="0"/>
              </a:endParaRPr>
            </a:p>
          </p:txBody>
        </p:sp>
      </p:grpSp>
      <p:grpSp>
        <p:nvGrpSpPr>
          <p:cNvPr id="4" name="Group 3"/>
          <p:cNvGrpSpPr/>
          <p:nvPr/>
        </p:nvGrpSpPr>
        <p:grpSpPr>
          <a:xfrm>
            <a:off x="3962355" y="51103"/>
            <a:ext cx="1416157" cy="6258217"/>
            <a:chOff x="3962355" y="51103"/>
            <a:chExt cx="1416157" cy="6258217"/>
          </a:xfrm>
        </p:grpSpPr>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retrieving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grpSp>
          <p:nvGrpSpPr>
            <p:cNvPr id="3" name="Group 2"/>
            <p:cNvGrpSpPr/>
            <p:nvPr/>
          </p:nvGrpSpPr>
          <p:grpSpPr>
            <a:xfrm>
              <a:off x="4067944" y="980728"/>
              <a:ext cx="1234222" cy="5328592"/>
              <a:chOff x="4067944" y="980728"/>
              <a:chExt cx="1234222" cy="5328592"/>
            </a:xfrm>
          </p:grpSpPr>
          <p:sp>
            <p:nvSpPr>
              <p:cNvPr id="19" name="Rectangle 18"/>
              <p:cNvSpPr/>
              <p:nvPr/>
            </p:nvSpPr>
            <p:spPr bwMode="auto">
              <a:xfrm>
                <a:off x="406794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69" name="TextBox 68"/>
              <p:cNvSpPr txBox="1"/>
              <p:nvPr/>
            </p:nvSpPr>
            <p:spPr>
              <a:xfrm>
                <a:off x="4572000" y="3068960"/>
                <a:ext cx="340158"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8</a:t>
                </a:r>
              </a:p>
            </p:txBody>
          </p:sp>
        </p:grpSp>
      </p:grpSp>
      <p:grpSp>
        <p:nvGrpSpPr>
          <p:cNvPr id="6" name="Group 5"/>
          <p:cNvGrpSpPr/>
          <p:nvPr/>
        </p:nvGrpSpPr>
        <p:grpSpPr>
          <a:xfrm>
            <a:off x="5402515" y="56818"/>
            <a:ext cx="1416157" cy="6252502"/>
            <a:chOff x="5402515" y="56818"/>
            <a:chExt cx="1416157" cy="6252502"/>
          </a:xfrm>
        </p:grpSpPr>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interpreting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26" name="Rectangle 25"/>
            <p:cNvSpPr/>
            <p:nvPr/>
          </p:nvSpPr>
          <p:spPr bwMode="auto">
            <a:xfrm>
              <a:off x="550810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7" name="Rectangle 26"/>
            <p:cNvSpPr/>
            <p:nvPr/>
          </p:nvSpPr>
          <p:spPr bwMode="auto">
            <a:xfrm>
              <a:off x="550810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8" name="Rectangle 27"/>
            <p:cNvSpPr/>
            <p:nvPr/>
          </p:nvSpPr>
          <p:spPr bwMode="auto">
            <a:xfrm>
              <a:off x="550810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9" name="Rectangle 28"/>
            <p:cNvSpPr/>
            <p:nvPr/>
          </p:nvSpPr>
          <p:spPr bwMode="auto">
            <a:xfrm>
              <a:off x="550810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0" name="Rectangle 29"/>
            <p:cNvSpPr/>
            <p:nvPr/>
          </p:nvSpPr>
          <p:spPr bwMode="auto">
            <a:xfrm>
              <a:off x="550810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1" name="Rectangle 30"/>
            <p:cNvSpPr/>
            <p:nvPr/>
          </p:nvSpPr>
          <p:spPr bwMode="auto">
            <a:xfrm>
              <a:off x="554614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2" name="Rectangle 31"/>
            <p:cNvSpPr/>
            <p:nvPr/>
          </p:nvSpPr>
          <p:spPr bwMode="auto">
            <a:xfrm>
              <a:off x="554614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70" name="TextBox 69"/>
            <p:cNvSpPr txBox="1"/>
            <p:nvPr/>
          </p:nvSpPr>
          <p:spPr>
            <a:xfrm>
              <a:off x="6012160" y="3068960"/>
              <a:ext cx="340158"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8</a:t>
              </a:r>
            </a:p>
          </p:txBody>
        </p:sp>
      </p:grpSp>
      <p:grpSp>
        <p:nvGrpSpPr>
          <p:cNvPr id="7" name="Group 6"/>
          <p:cNvGrpSpPr/>
          <p:nvPr/>
        </p:nvGrpSpPr>
        <p:grpSpPr>
          <a:xfrm>
            <a:off x="6842675" y="56818"/>
            <a:ext cx="1339811" cy="6252502"/>
            <a:chOff x="6842675" y="56818"/>
            <a:chExt cx="1339811" cy="6252502"/>
          </a:xfrm>
        </p:grpSpPr>
        <p:sp>
          <p:nvSpPr>
            <p:cNvPr id="54" name="TextBox 53"/>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55" name="Rectangle 54"/>
            <p:cNvSpPr/>
            <p:nvPr/>
          </p:nvSpPr>
          <p:spPr bwMode="auto">
            <a:xfrm>
              <a:off x="694826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56" name="Rectangle 55"/>
            <p:cNvSpPr/>
            <p:nvPr/>
          </p:nvSpPr>
          <p:spPr bwMode="auto">
            <a:xfrm>
              <a:off x="694826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57" name="Rectangle 56"/>
            <p:cNvSpPr/>
            <p:nvPr/>
          </p:nvSpPr>
          <p:spPr bwMode="auto">
            <a:xfrm>
              <a:off x="694826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58" name="Rectangle 57"/>
            <p:cNvSpPr/>
            <p:nvPr/>
          </p:nvSpPr>
          <p:spPr bwMode="auto">
            <a:xfrm>
              <a:off x="694826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59" name="Rectangle 58"/>
            <p:cNvSpPr/>
            <p:nvPr/>
          </p:nvSpPr>
          <p:spPr bwMode="auto">
            <a:xfrm>
              <a:off x="694826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60" name="Rectangle 59"/>
            <p:cNvSpPr/>
            <p:nvPr/>
          </p:nvSpPr>
          <p:spPr bwMode="auto">
            <a:xfrm>
              <a:off x="698630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61" name="Rectangle 60"/>
            <p:cNvSpPr/>
            <p:nvPr/>
          </p:nvSpPr>
          <p:spPr bwMode="auto">
            <a:xfrm>
              <a:off x="698630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71" name="TextBox 70"/>
            <p:cNvSpPr txBox="1"/>
            <p:nvPr/>
          </p:nvSpPr>
          <p:spPr>
            <a:xfrm>
              <a:off x="7452320" y="3068960"/>
              <a:ext cx="340158"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8</a:t>
              </a:r>
            </a:p>
          </p:txBody>
        </p:sp>
      </p:grpSp>
    </p:spTree>
    <p:extLst>
      <p:ext uri="{BB962C8B-B14F-4D97-AF65-F5344CB8AC3E}">
        <p14:creationId xmlns:p14="http://schemas.microsoft.com/office/powerpoint/2010/main" val="420470164"/>
      </p:ext>
    </p:extLst>
  </p:cSld>
  <p:clrMapOvr>
    <a:masterClrMapping/>
  </p:clrMapOvr>
  <mc:AlternateContent xmlns:mc="http://schemas.openxmlformats.org/markup-compatibility/2006" xmlns:p14="http://schemas.microsoft.com/office/powerpoint/2010/main">
    <mc:Choice Requires="p14">
      <p:transition spd="slow" p14:dur="1250">
        <p:wipe dir="r"/>
      </p:transition>
    </mc:Choice>
    <mc:Fallback xmlns="">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32657"/>
            <a:ext cx="1306876" cy="6336703"/>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7544" y="678195"/>
            <a:ext cx="1800200" cy="5535006"/>
          </a:xfrm>
          <a:prstGeom prst="rect">
            <a:avLst/>
          </a:prstGeom>
        </p:spPr>
      </p:pic>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retrieving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00"/>
                </a:solidFill>
                <a:latin typeface="Calibri" panose="020F0502020204030204" pitchFamily="34" charset="0"/>
              </a:rPr>
              <a:t>interpreting</a:t>
            </a:r>
          </a:p>
          <a:p>
            <a:r>
              <a:rPr lang="en-AU" sz="2000" dirty="0" smtClean="0">
                <a:solidFill>
                  <a:srgbClr val="FFFF00"/>
                </a:solidFill>
                <a:latin typeface="Calibri" panose="020F0502020204030204" pitchFamily="34" charset="0"/>
              </a:rPr>
              <a:t>information</a:t>
            </a:r>
            <a:endParaRPr lang="en-AU" sz="2000" dirty="0">
              <a:solidFill>
                <a:srgbClr val="FFFF00"/>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sp>
        <p:nvSpPr>
          <p:cNvPr id="15" name="Rectangle 14"/>
          <p:cNvSpPr/>
          <p:nvPr/>
        </p:nvSpPr>
        <p:spPr bwMode="auto">
          <a:xfrm>
            <a:off x="2589740"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6" name="Rectangle 15"/>
          <p:cNvSpPr/>
          <p:nvPr/>
        </p:nvSpPr>
        <p:spPr bwMode="auto">
          <a:xfrm>
            <a:off x="2589740"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7" name="Rectangle 16"/>
          <p:cNvSpPr/>
          <p:nvPr/>
        </p:nvSpPr>
        <p:spPr bwMode="auto">
          <a:xfrm>
            <a:off x="2627784"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8" name="Rectangle 17"/>
          <p:cNvSpPr/>
          <p:nvPr/>
        </p:nvSpPr>
        <p:spPr bwMode="auto">
          <a:xfrm>
            <a:off x="2627784"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9" name="Rectangle 18"/>
          <p:cNvSpPr/>
          <p:nvPr/>
        </p:nvSpPr>
        <p:spPr bwMode="auto">
          <a:xfrm>
            <a:off x="406794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6" name="Rectangle 25"/>
          <p:cNvSpPr/>
          <p:nvPr/>
        </p:nvSpPr>
        <p:spPr bwMode="auto">
          <a:xfrm>
            <a:off x="550810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7" name="Rectangle 26"/>
          <p:cNvSpPr/>
          <p:nvPr/>
        </p:nvSpPr>
        <p:spPr bwMode="auto">
          <a:xfrm>
            <a:off x="550810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8" name="Rectangle 27"/>
          <p:cNvSpPr/>
          <p:nvPr/>
        </p:nvSpPr>
        <p:spPr bwMode="auto">
          <a:xfrm>
            <a:off x="550810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9" name="Rectangle 28"/>
          <p:cNvSpPr/>
          <p:nvPr/>
        </p:nvSpPr>
        <p:spPr bwMode="auto">
          <a:xfrm>
            <a:off x="550810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0" name="Rectangle 29"/>
          <p:cNvSpPr/>
          <p:nvPr/>
        </p:nvSpPr>
        <p:spPr bwMode="auto">
          <a:xfrm>
            <a:off x="550810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1" name="Rectangle 30"/>
          <p:cNvSpPr/>
          <p:nvPr/>
        </p:nvSpPr>
        <p:spPr bwMode="auto">
          <a:xfrm>
            <a:off x="554614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2" name="Rectangle 31"/>
          <p:cNvSpPr/>
          <p:nvPr/>
        </p:nvSpPr>
        <p:spPr bwMode="auto">
          <a:xfrm>
            <a:off x="554614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3" name="Rectangle 32"/>
          <p:cNvSpPr/>
          <p:nvPr/>
        </p:nvSpPr>
        <p:spPr bwMode="auto">
          <a:xfrm>
            <a:off x="694826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4" name="Rectangle 33"/>
          <p:cNvSpPr/>
          <p:nvPr/>
        </p:nvSpPr>
        <p:spPr bwMode="auto">
          <a:xfrm>
            <a:off x="694826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5" name="Rectangle 34"/>
          <p:cNvSpPr/>
          <p:nvPr/>
        </p:nvSpPr>
        <p:spPr bwMode="auto">
          <a:xfrm>
            <a:off x="694826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36" name="Rectangle 35"/>
          <p:cNvSpPr/>
          <p:nvPr/>
        </p:nvSpPr>
        <p:spPr bwMode="auto">
          <a:xfrm>
            <a:off x="694826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7" name="Rectangle 36"/>
          <p:cNvSpPr/>
          <p:nvPr/>
        </p:nvSpPr>
        <p:spPr bwMode="auto">
          <a:xfrm>
            <a:off x="694826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8" name="Rectangle 37"/>
          <p:cNvSpPr/>
          <p:nvPr/>
        </p:nvSpPr>
        <p:spPr bwMode="auto">
          <a:xfrm>
            <a:off x="698630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9" name="Rectangle 38"/>
          <p:cNvSpPr/>
          <p:nvPr/>
        </p:nvSpPr>
        <p:spPr bwMode="auto">
          <a:xfrm>
            <a:off x="698630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grpSp>
        <p:nvGrpSpPr>
          <p:cNvPr id="2" name="Group 1"/>
          <p:cNvGrpSpPr/>
          <p:nvPr/>
        </p:nvGrpSpPr>
        <p:grpSpPr>
          <a:xfrm>
            <a:off x="3059832" y="3068960"/>
            <a:ext cx="4646084" cy="471732"/>
            <a:chOff x="3059832" y="3068960"/>
            <a:chExt cx="4646084" cy="471732"/>
          </a:xfrm>
        </p:grpSpPr>
        <p:sp>
          <p:nvSpPr>
            <p:cNvPr id="40" name="TextBox 39"/>
            <p:cNvSpPr txBox="1"/>
            <p:nvPr/>
          </p:nvSpPr>
          <p:spPr>
            <a:xfrm>
              <a:off x="3059832" y="3068960"/>
              <a:ext cx="340158" cy="471732"/>
            </a:xfrm>
            <a:prstGeom prst="rect">
              <a:avLst/>
            </a:prstGeom>
            <a:noFill/>
          </p:spPr>
          <p:txBody>
            <a:bodyPr wrap="none" rtlCol="0">
              <a:spAutoFit/>
            </a:bodyPr>
            <a:lstStyle/>
            <a:p>
              <a:pPr>
                <a:lnSpc>
                  <a:spcPts val="3050"/>
                </a:lnSpc>
              </a:pPr>
              <a:r>
                <a:rPr lang="en-AU" dirty="0" smtClean="0">
                  <a:solidFill>
                    <a:srgbClr val="FFFFFF"/>
                  </a:solidFill>
                  <a:latin typeface="Calibri" panose="020F0502020204030204" pitchFamily="34" charset="0"/>
                </a:rPr>
                <a:t>8</a:t>
              </a:r>
              <a:endParaRPr lang="en-AU" dirty="0">
                <a:solidFill>
                  <a:srgbClr val="FFFFFF"/>
                </a:solidFill>
                <a:latin typeface="Calibri" panose="020F0502020204030204" pitchFamily="34" charset="0"/>
              </a:endParaRPr>
            </a:p>
          </p:txBody>
        </p:sp>
        <p:sp>
          <p:nvSpPr>
            <p:cNvPr id="48" name="TextBox 47"/>
            <p:cNvSpPr txBox="1"/>
            <p:nvPr/>
          </p:nvSpPr>
          <p:spPr>
            <a:xfrm>
              <a:off x="4572000" y="3068960"/>
              <a:ext cx="340158" cy="471732"/>
            </a:xfrm>
            <a:prstGeom prst="rect">
              <a:avLst/>
            </a:prstGeom>
            <a:noFill/>
          </p:spPr>
          <p:txBody>
            <a:bodyPr wrap="none" rtlCol="0">
              <a:spAutoFit/>
            </a:bodyPr>
            <a:lstStyle/>
            <a:p>
              <a:pPr>
                <a:lnSpc>
                  <a:spcPts val="3050"/>
                </a:lnSpc>
              </a:pPr>
              <a:r>
                <a:rPr lang="en-AU" dirty="0" smtClean="0">
                  <a:solidFill>
                    <a:srgbClr val="FFFFFF"/>
                  </a:solidFill>
                  <a:latin typeface="Calibri" panose="020F0502020204030204" pitchFamily="34" charset="0"/>
                </a:rPr>
                <a:t>8</a:t>
              </a:r>
            </a:p>
          </p:txBody>
        </p:sp>
        <p:sp>
          <p:nvSpPr>
            <p:cNvPr id="49" name="TextBox 48"/>
            <p:cNvSpPr txBox="1"/>
            <p:nvPr/>
          </p:nvSpPr>
          <p:spPr>
            <a:xfrm>
              <a:off x="6012160" y="3068960"/>
              <a:ext cx="340158"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8</a:t>
              </a:r>
            </a:p>
          </p:txBody>
        </p:sp>
        <p:sp>
          <p:nvSpPr>
            <p:cNvPr id="50" name="TextBox 49"/>
            <p:cNvSpPr txBox="1"/>
            <p:nvPr/>
          </p:nvSpPr>
          <p:spPr>
            <a:xfrm>
              <a:off x="7452320" y="3068960"/>
              <a:ext cx="253596"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 </a:t>
              </a:r>
            </a:p>
          </p:txBody>
        </p:sp>
      </p:grpSp>
      <p:sp>
        <p:nvSpPr>
          <p:cNvPr id="41" name="Rounded Rectangular Callout 40"/>
          <p:cNvSpPr/>
          <p:nvPr/>
        </p:nvSpPr>
        <p:spPr bwMode="auto">
          <a:xfrm>
            <a:off x="323528" y="2226367"/>
            <a:ext cx="4794568" cy="3074841"/>
          </a:xfrm>
          <a:prstGeom prst="wedgeRoundRectCallout">
            <a:avLst>
              <a:gd name="adj1" fmla="val 68057"/>
              <a:gd name="adj2" fmla="val -14249"/>
              <a:gd name="adj3" fmla="val 16667"/>
            </a:avLst>
          </a:prstGeom>
          <a:solidFill>
            <a:srgbClr val="FFFF99"/>
          </a:solidFill>
          <a:ln w="28575" cap="flat" cmpd="sng" algn="ctr">
            <a:solidFill>
              <a:srgbClr val="FFFF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ts val="400"/>
              </a:spcBef>
            </a:pPr>
            <a:r>
              <a:rPr lang="en-US" u="sng" dirty="0" smtClean="0">
                <a:latin typeface="Calibri" panose="020F0502020204030204" pitchFamily="34" charset="0"/>
              </a:rPr>
              <a:t>interpreting skills include</a:t>
            </a:r>
          </a:p>
          <a:p>
            <a:r>
              <a:rPr lang="en-US" dirty="0" smtClean="0">
                <a:latin typeface="Calibri" panose="020F0502020204030204" pitchFamily="34" charset="0"/>
              </a:rPr>
              <a:t>- link </a:t>
            </a:r>
            <a:r>
              <a:rPr lang="en-US" dirty="0">
                <a:latin typeface="Calibri" panose="020F0502020204030204" pitchFamily="34" charset="0"/>
              </a:rPr>
              <a:t>pieces of related, </a:t>
            </a:r>
            <a:r>
              <a:rPr lang="en-US" dirty="0" smtClean="0">
                <a:latin typeface="Calibri" panose="020F0502020204030204" pitchFamily="34" charset="0"/>
              </a:rPr>
              <a:t>prominent</a:t>
            </a:r>
            <a:br>
              <a:rPr lang="en-US" dirty="0" smtClean="0">
                <a:latin typeface="Calibri" panose="020F0502020204030204" pitchFamily="34" charset="0"/>
              </a:rPr>
            </a:br>
            <a:r>
              <a:rPr lang="en-US" dirty="0" smtClean="0">
                <a:latin typeface="Calibri" panose="020F0502020204030204" pitchFamily="34" charset="0"/>
              </a:rPr>
              <a:t>   information </a:t>
            </a:r>
            <a:r>
              <a:rPr lang="en-US" dirty="0">
                <a:latin typeface="Calibri" panose="020F0502020204030204" pitchFamily="34" charset="0"/>
              </a:rPr>
              <a:t>in several </a:t>
            </a:r>
            <a:r>
              <a:rPr lang="en-US" dirty="0" smtClean="0">
                <a:latin typeface="Calibri" panose="020F0502020204030204" pitchFamily="34" charset="0"/>
              </a:rPr>
              <a:t>adjacent</a:t>
            </a:r>
            <a:br>
              <a:rPr lang="en-US" dirty="0" smtClean="0">
                <a:latin typeface="Calibri" panose="020F0502020204030204" pitchFamily="34" charset="0"/>
              </a:rPr>
            </a:br>
            <a:r>
              <a:rPr lang="en-US" dirty="0" smtClean="0">
                <a:latin typeface="Calibri" panose="020F0502020204030204" pitchFamily="34" charset="0"/>
              </a:rPr>
              <a:t>   sentences (when </a:t>
            </a:r>
            <a:r>
              <a:rPr lang="en-US" dirty="0">
                <a:latin typeface="Calibri" panose="020F0502020204030204" pitchFamily="34" charset="0"/>
              </a:rPr>
              <a:t>there is a </a:t>
            </a:r>
            <a:r>
              <a:rPr lang="en-US" dirty="0" smtClean="0">
                <a:latin typeface="Calibri" panose="020F0502020204030204" pitchFamily="34" charset="0"/>
              </a:rPr>
              <a:t>little</a:t>
            </a:r>
            <a:br>
              <a:rPr lang="en-US" dirty="0" smtClean="0">
                <a:latin typeface="Calibri" panose="020F0502020204030204" pitchFamily="34" charset="0"/>
              </a:rPr>
            </a:br>
            <a:r>
              <a:rPr lang="en-US" dirty="0" smtClean="0">
                <a:latin typeface="Calibri" panose="020F0502020204030204" pitchFamily="34" charset="0"/>
              </a:rPr>
              <a:t>   </a:t>
            </a:r>
            <a:r>
              <a:rPr lang="en-US" dirty="0">
                <a:latin typeface="Calibri" panose="020F0502020204030204" pitchFamily="34" charset="0"/>
              </a:rPr>
              <a:t>competing </a:t>
            </a:r>
            <a:r>
              <a:rPr lang="en-US" dirty="0" smtClean="0">
                <a:latin typeface="Calibri" panose="020F0502020204030204" pitchFamily="34" charset="0"/>
              </a:rPr>
              <a:t>information) to</a:t>
            </a:r>
            <a:br>
              <a:rPr lang="en-US" dirty="0" smtClean="0">
                <a:latin typeface="Calibri" panose="020F0502020204030204" pitchFamily="34" charset="0"/>
              </a:rPr>
            </a:br>
            <a:r>
              <a:rPr lang="en-US" dirty="0" smtClean="0">
                <a:latin typeface="Calibri" panose="020F0502020204030204" pitchFamily="34" charset="0"/>
              </a:rPr>
              <a:t>   </a:t>
            </a:r>
            <a:r>
              <a:rPr lang="en-US" dirty="0">
                <a:latin typeface="Calibri" panose="020F0502020204030204" pitchFamily="34" charset="0"/>
              </a:rPr>
              <a:t>compare or </a:t>
            </a:r>
            <a:r>
              <a:rPr lang="en-US" dirty="0" err="1">
                <a:latin typeface="Calibri" panose="020F0502020204030204" pitchFamily="34" charset="0"/>
              </a:rPr>
              <a:t>generalise</a:t>
            </a:r>
            <a:r>
              <a:rPr lang="en-US" dirty="0">
                <a:latin typeface="Calibri" panose="020F0502020204030204" pitchFamily="34" charset="0"/>
              </a:rPr>
              <a:t> </a:t>
            </a:r>
            <a:r>
              <a:rPr lang="en-US" dirty="0" smtClean="0">
                <a:latin typeface="Calibri" panose="020F0502020204030204" pitchFamily="34" charset="0"/>
              </a:rPr>
              <a:t>about</a:t>
            </a:r>
            <a:br>
              <a:rPr lang="en-US" dirty="0" smtClean="0">
                <a:latin typeface="Calibri" panose="020F0502020204030204" pitchFamily="34" charset="0"/>
              </a:rPr>
            </a:br>
            <a:r>
              <a:rPr lang="en-US" dirty="0" smtClean="0">
                <a:latin typeface="Calibri" panose="020F0502020204030204" pitchFamily="34" charset="0"/>
              </a:rPr>
              <a:t>   </a:t>
            </a:r>
            <a:r>
              <a:rPr lang="en-US" dirty="0">
                <a:latin typeface="Calibri" panose="020F0502020204030204" pitchFamily="34" charset="0"/>
              </a:rPr>
              <a:t>events or </a:t>
            </a:r>
            <a:r>
              <a:rPr lang="en-US" dirty="0" smtClean="0">
                <a:latin typeface="Calibri" panose="020F0502020204030204" pitchFamily="34" charset="0"/>
              </a:rPr>
              <a:t>ideas </a:t>
            </a:r>
            <a:endParaRPr lang="en-US" dirty="0">
              <a:latin typeface="Calibri" panose="020F0502020204030204" pitchFamily="34" charset="0"/>
            </a:endParaRPr>
          </a:p>
          <a:p>
            <a:r>
              <a:rPr lang="en-AU" dirty="0" smtClean="0">
                <a:latin typeface="Calibri" panose="020F0502020204030204" pitchFamily="34" charset="0"/>
              </a:rPr>
              <a:t> </a:t>
            </a:r>
            <a:endParaRPr lang="en-AU" dirty="0">
              <a:latin typeface="Calibri" panose="020F0502020204030204" pitchFamily="34" charset="0"/>
            </a:endParaRPr>
          </a:p>
        </p:txBody>
      </p:sp>
    </p:spTree>
    <p:extLst>
      <p:ext uri="{BB962C8B-B14F-4D97-AF65-F5344CB8AC3E}">
        <p14:creationId xmlns:p14="http://schemas.microsoft.com/office/powerpoint/2010/main" val="23457227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344393"/>
            <a:ext cx="1733922" cy="6252958"/>
          </a:xfrm>
          <a:prstGeom prst="rect">
            <a:avLst/>
          </a:prstGeom>
        </p:spPr>
      </p:pic>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retrieving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00"/>
                </a:solidFill>
                <a:latin typeface="Calibri" panose="020F0502020204030204" pitchFamily="34" charset="0"/>
              </a:rPr>
              <a:t>interpreting</a:t>
            </a:r>
          </a:p>
          <a:p>
            <a:r>
              <a:rPr lang="en-AU" sz="2000" dirty="0" smtClean="0">
                <a:solidFill>
                  <a:srgbClr val="FFFF00"/>
                </a:solidFill>
                <a:latin typeface="Calibri" panose="020F0502020204030204" pitchFamily="34" charset="0"/>
              </a:rPr>
              <a:t>information</a:t>
            </a:r>
            <a:endParaRPr lang="en-AU" sz="2000" dirty="0">
              <a:solidFill>
                <a:srgbClr val="FFFF00"/>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sp>
        <p:nvSpPr>
          <p:cNvPr id="15" name="Rectangle 14"/>
          <p:cNvSpPr/>
          <p:nvPr/>
        </p:nvSpPr>
        <p:spPr bwMode="auto">
          <a:xfrm>
            <a:off x="2589740"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6" name="Rectangle 15"/>
          <p:cNvSpPr/>
          <p:nvPr/>
        </p:nvSpPr>
        <p:spPr bwMode="auto">
          <a:xfrm>
            <a:off x="2589740"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7" name="Rectangle 16"/>
          <p:cNvSpPr/>
          <p:nvPr/>
        </p:nvSpPr>
        <p:spPr bwMode="auto">
          <a:xfrm>
            <a:off x="2627784"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8" name="Rectangle 17"/>
          <p:cNvSpPr/>
          <p:nvPr/>
        </p:nvSpPr>
        <p:spPr bwMode="auto">
          <a:xfrm>
            <a:off x="2627784"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9" name="Rectangle 18"/>
          <p:cNvSpPr/>
          <p:nvPr/>
        </p:nvSpPr>
        <p:spPr bwMode="auto">
          <a:xfrm>
            <a:off x="406794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6" name="Rectangle 25"/>
          <p:cNvSpPr/>
          <p:nvPr/>
        </p:nvSpPr>
        <p:spPr bwMode="auto">
          <a:xfrm>
            <a:off x="550810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7" name="Rectangle 26"/>
          <p:cNvSpPr/>
          <p:nvPr/>
        </p:nvSpPr>
        <p:spPr bwMode="auto">
          <a:xfrm>
            <a:off x="550810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8" name="Rectangle 27"/>
          <p:cNvSpPr/>
          <p:nvPr/>
        </p:nvSpPr>
        <p:spPr bwMode="auto">
          <a:xfrm>
            <a:off x="550810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9" name="Rectangle 28"/>
          <p:cNvSpPr/>
          <p:nvPr/>
        </p:nvSpPr>
        <p:spPr bwMode="auto">
          <a:xfrm>
            <a:off x="550810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0" name="Rectangle 29"/>
          <p:cNvSpPr/>
          <p:nvPr/>
        </p:nvSpPr>
        <p:spPr bwMode="auto">
          <a:xfrm>
            <a:off x="550810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1" name="Rectangle 30"/>
          <p:cNvSpPr/>
          <p:nvPr/>
        </p:nvSpPr>
        <p:spPr bwMode="auto">
          <a:xfrm>
            <a:off x="554614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2" name="Rectangle 31"/>
          <p:cNvSpPr/>
          <p:nvPr/>
        </p:nvSpPr>
        <p:spPr bwMode="auto">
          <a:xfrm>
            <a:off x="554614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3" name="Rectangle 32"/>
          <p:cNvSpPr/>
          <p:nvPr/>
        </p:nvSpPr>
        <p:spPr bwMode="auto">
          <a:xfrm>
            <a:off x="694826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4" name="Rectangle 33"/>
          <p:cNvSpPr/>
          <p:nvPr/>
        </p:nvSpPr>
        <p:spPr bwMode="auto">
          <a:xfrm>
            <a:off x="694826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5" name="Rectangle 34"/>
          <p:cNvSpPr/>
          <p:nvPr/>
        </p:nvSpPr>
        <p:spPr bwMode="auto">
          <a:xfrm>
            <a:off x="694826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36" name="Rectangle 35"/>
          <p:cNvSpPr/>
          <p:nvPr/>
        </p:nvSpPr>
        <p:spPr bwMode="auto">
          <a:xfrm>
            <a:off x="694826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7" name="Rectangle 36"/>
          <p:cNvSpPr/>
          <p:nvPr/>
        </p:nvSpPr>
        <p:spPr bwMode="auto">
          <a:xfrm>
            <a:off x="694826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8" name="Rectangle 37"/>
          <p:cNvSpPr/>
          <p:nvPr/>
        </p:nvSpPr>
        <p:spPr bwMode="auto">
          <a:xfrm>
            <a:off x="698630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9" name="Rectangle 38"/>
          <p:cNvSpPr/>
          <p:nvPr/>
        </p:nvSpPr>
        <p:spPr bwMode="auto">
          <a:xfrm>
            <a:off x="698630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grpSp>
        <p:nvGrpSpPr>
          <p:cNvPr id="2" name="Group 1"/>
          <p:cNvGrpSpPr/>
          <p:nvPr/>
        </p:nvGrpSpPr>
        <p:grpSpPr>
          <a:xfrm>
            <a:off x="3059832" y="3068960"/>
            <a:ext cx="4646084" cy="471732"/>
            <a:chOff x="3059832" y="3068960"/>
            <a:chExt cx="4646084" cy="471732"/>
          </a:xfrm>
        </p:grpSpPr>
        <p:sp>
          <p:nvSpPr>
            <p:cNvPr id="40" name="TextBox 39"/>
            <p:cNvSpPr txBox="1"/>
            <p:nvPr/>
          </p:nvSpPr>
          <p:spPr>
            <a:xfrm>
              <a:off x="3059832" y="3068960"/>
              <a:ext cx="340158" cy="471732"/>
            </a:xfrm>
            <a:prstGeom prst="rect">
              <a:avLst/>
            </a:prstGeom>
            <a:noFill/>
          </p:spPr>
          <p:txBody>
            <a:bodyPr wrap="none" rtlCol="0">
              <a:spAutoFit/>
            </a:bodyPr>
            <a:lstStyle/>
            <a:p>
              <a:pPr>
                <a:lnSpc>
                  <a:spcPts val="3050"/>
                </a:lnSpc>
              </a:pPr>
              <a:r>
                <a:rPr lang="en-AU" dirty="0" smtClean="0">
                  <a:solidFill>
                    <a:srgbClr val="FFFFFF"/>
                  </a:solidFill>
                  <a:latin typeface="Calibri" panose="020F0502020204030204" pitchFamily="34" charset="0"/>
                </a:rPr>
                <a:t>8</a:t>
              </a:r>
              <a:endParaRPr lang="en-AU" dirty="0">
                <a:solidFill>
                  <a:srgbClr val="FFFFFF"/>
                </a:solidFill>
                <a:latin typeface="Calibri" panose="020F0502020204030204" pitchFamily="34" charset="0"/>
              </a:endParaRPr>
            </a:p>
          </p:txBody>
        </p:sp>
        <p:sp>
          <p:nvSpPr>
            <p:cNvPr id="48" name="TextBox 47"/>
            <p:cNvSpPr txBox="1"/>
            <p:nvPr/>
          </p:nvSpPr>
          <p:spPr>
            <a:xfrm>
              <a:off x="4572000" y="3068960"/>
              <a:ext cx="340158" cy="471732"/>
            </a:xfrm>
            <a:prstGeom prst="rect">
              <a:avLst/>
            </a:prstGeom>
            <a:noFill/>
          </p:spPr>
          <p:txBody>
            <a:bodyPr wrap="none" rtlCol="0">
              <a:spAutoFit/>
            </a:bodyPr>
            <a:lstStyle/>
            <a:p>
              <a:pPr>
                <a:lnSpc>
                  <a:spcPts val="3050"/>
                </a:lnSpc>
              </a:pPr>
              <a:r>
                <a:rPr lang="en-AU" dirty="0" smtClean="0">
                  <a:solidFill>
                    <a:srgbClr val="FFFFFF"/>
                  </a:solidFill>
                  <a:latin typeface="Calibri" panose="020F0502020204030204" pitchFamily="34" charset="0"/>
                </a:rPr>
                <a:t>8</a:t>
              </a:r>
            </a:p>
          </p:txBody>
        </p:sp>
        <p:sp>
          <p:nvSpPr>
            <p:cNvPr id="49" name="TextBox 48"/>
            <p:cNvSpPr txBox="1"/>
            <p:nvPr/>
          </p:nvSpPr>
          <p:spPr>
            <a:xfrm>
              <a:off x="6012160" y="3068960"/>
              <a:ext cx="340158"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8</a:t>
              </a:r>
            </a:p>
          </p:txBody>
        </p:sp>
        <p:sp>
          <p:nvSpPr>
            <p:cNvPr id="50" name="TextBox 49"/>
            <p:cNvSpPr txBox="1"/>
            <p:nvPr/>
          </p:nvSpPr>
          <p:spPr>
            <a:xfrm>
              <a:off x="7452320" y="3068960"/>
              <a:ext cx="253596" cy="471732"/>
            </a:xfrm>
            <a:prstGeom prst="rect">
              <a:avLst/>
            </a:prstGeom>
            <a:noFill/>
          </p:spPr>
          <p:txBody>
            <a:bodyPr wrap="none" rtlCol="0">
              <a:spAutoFit/>
            </a:bodyPr>
            <a:lstStyle/>
            <a:p>
              <a:pPr>
                <a:lnSpc>
                  <a:spcPts val="3050"/>
                </a:lnSpc>
              </a:pPr>
              <a:r>
                <a:rPr lang="en-AU" dirty="0" smtClean="0">
                  <a:solidFill>
                    <a:srgbClr val="FFFF00"/>
                  </a:solidFill>
                  <a:latin typeface="Calibri" panose="020F0502020204030204" pitchFamily="34" charset="0"/>
                </a:rPr>
                <a:t> </a:t>
              </a:r>
            </a:p>
          </p:txBody>
        </p:sp>
      </p:grpSp>
      <p:sp>
        <p:nvSpPr>
          <p:cNvPr id="3" name="Rectangular Callout 2"/>
          <p:cNvSpPr/>
          <p:nvPr/>
        </p:nvSpPr>
        <p:spPr bwMode="auto">
          <a:xfrm>
            <a:off x="467544" y="1119029"/>
            <a:ext cx="4788532" cy="4758243"/>
          </a:xfrm>
          <a:prstGeom prst="wedgeRectCallout">
            <a:avLst>
              <a:gd name="adj1" fmla="val 65161"/>
              <a:gd name="adj2" fmla="val -5070"/>
            </a:avLst>
          </a:prstGeom>
          <a:solidFill>
            <a:srgbClr val="FFFF99"/>
          </a:solidFill>
          <a:ln w="38100" cap="flat" cmpd="sng" algn="ctr">
            <a:solidFill>
              <a:srgbClr val="FFFF99"/>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1400" b="0" i="0" u="sng" strike="noStrike" cap="none" normalizeH="0" baseline="0" dirty="0" smtClean="0">
              <a:ln>
                <a:noFill/>
              </a:ln>
              <a:solidFill>
                <a:schemeClr val="tx1"/>
              </a:solidFill>
              <a:effectLst/>
              <a:latin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AU" sz="2400" b="0" i="0" u="sng" strike="noStrike" cap="none" normalizeH="0" baseline="0" dirty="0" smtClean="0">
                <a:ln>
                  <a:noFill/>
                </a:ln>
                <a:solidFill>
                  <a:schemeClr val="tx1"/>
                </a:solidFill>
                <a:effectLst/>
                <a:latin typeface="Calibri" panose="020F0502020204030204" pitchFamily="34" charset="0"/>
              </a:rPr>
              <a:t>example</a:t>
            </a:r>
          </a:p>
          <a:p>
            <a:pPr marL="0" marR="0" indent="0" algn="l" defTabSz="914400" rtl="0" eaLnBrk="0" fontAlgn="base" latinLnBrk="0" hangingPunct="0">
              <a:lnSpc>
                <a:spcPct val="100000"/>
              </a:lnSpc>
              <a:spcBef>
                <a:spcPct val="0"/>
              </a:spcBef>
              <a:spcAft>
                <a:spcPct val="0"/>
              </a:spcAft>
              <a:buClrTx/>
              <a:buSzTx/>
              <a:buFontTx/>
              <a:buNone/>
              <a:tabLst/>
            </a:pPr>
            <a:endParaRPr lang="en-AU" sz="1400" dirty="0">
              <a:latin typeface="Calibri" panose="020F0502020204030204" pitchFamily="34" charset="0"/>
            </a:endParaRPr>
          </a:p>
          <a:p>
            <a:r>
              <a:rPr lang="en-US" dirty="0" smtClean="0">
                <a:latin typeface="Calibri" panose="020F0502020204030204" pitchFamily="34" charset="0"/>
              </a:rPr>
              <a:t> </a:t>
            </a:r>
            <a:r>
              <a:rPr lang="en-US" b="1" dirty="0" err="1" smtClean="0">
                <a:latin typeface="Calibri" panose="020F0502020204030204" pitchFamily="34" charset="0"/>
              </a:rPr>
              <a:t>Tooh</a:t>
            </a:r>
            <a:r>
              <a:rPr lang="en-US" dirty="0" smtClean="0">
                <a:latin typeface="Calibri" panose="020F0502020204030204" pitchFamily="34" charset="0"/>
              </a:rPr>
              <a:t> </a:t>
            </a:r>
            <a:endParaRPr lang="en-US" dirty="0">
              <a:latin typeface="Calibri" panose="020F0502020204030204" pitchFamily="34" charset="0"/>
            </a:endParaRPr>
          </a:p>
          <a:p>
            <a:r>
              <a:rPr lang="en-US" dirty="0" smtClean="0">
                <a:latin typeface="Calibri" panose="020F0502020204030204" pitchFamily="34" charset="0"/>
              </a:rPr>
              <a:t> I </a:t>
            </a:r>
            <a:r>
              <a:rPr lang="en-US" dirty="0">
                <a:latin typeface="Calibri" panose="020F0502020204030204" pitchFamily="34" charset="0"/>
              </a:rPr>
              <a:t>usually take leftovers for my lunch</a:t>
            </a:r>
            <a:r>
              <a:rPr lang="en-US" dirty="0" smtClean="0">
                <a:latin typeface="Calibri" panose="020F0502020204030204" pitchFamily="34" charset="0"/>
              </a:rPr>
              <a:t>.</a:t>
            </a:r>
            <a:br>
              <a:rPr lang="en-US" dirty="0" smtClean="0">
                <a:latin typeface="Calibri" panose="020F0502020204030204" pitchFamily="34" charset="0"/>
              </a:rPr>
            </a:br>
            <a:r>
              <a:rPr lang="en-US" dirty="0" smtClean="0">
                <a:latin typeface="Calibri" panose="020F0502020204030204" pitchFamily="34" charset="0"/>
              </a:rPr>
              <a:t> Mum </a:t>
            </a:r>
            <a:r>
              <a:rPr lang="en-US" dirty="0">
                <a:latin typeface="Calibri" panose="020F0502020204030204" pitchFamily="34" charset="0"/>
              </a:rPr>
              <a:t>makes a little more for </a:t>
            </a:r>
            <a:r>
              <a:rPr lang="en-US" dirty="0" smtClean="0">
                <a:latin typeface="Calibri" panose="020F0502020204030204" pitchFamily="34" charset="0"/>
              </a:rPr>
              <a:t>dinner</a:t>
            </a:r>
            <a:br>
              <a:rPr lang="en-US" dirty="0" smtClean="0">
                <a:latin typeface="Calibri" panose="020F0502020204030204" pitchFamily="34" charset="0"/>
              </a:rPr>
            </a:br>
            <a:r>
              <a:rPr lang="en-US" dirty="0" smtClean="0">
                <a:latin typeface="Calibri" panose="020F0502020204030204" pitchFamily="34" charset="0"/>
              </a:rPr>
              <a:t> in </a:t>
            </a:r>
            <a:r>
              <a:rPr lang="en-US" dirty="0">
                <a:latin typeface="Calibri" panose="020F0502020204030204" pitchFamily="34" charset="0"/>
              </a:rPr>
              <a:t>the evenings and there is some </a:t>
            </a:r>
            <a:r>
              <a:rPr lang="en-US" dirty="0" smtClean="0">
                <a:latin typeface="Calibri" panose="020F0502020204030204" pitchFamily="34" charset="0"/>
              </a:rPr>
              <a:t/>
            </a:r>
            <a:br>
              <a:rPr lang="en-US" dirty="0" smtClean="0">
                <a:latin typeface="Calibri" panose="020F0502020204030204" pitchFamily="34" charset="0"/>
              </a:rPr>
            </a:br>
            <a:r>
              <a:rPr lang="en-US" dirty="0" smtClean="0">
                <a:latin typeface="Calibri" panose="020F0502020204030204" pitchFamily="34" charset="0"/>
              </a:rPr>
              <a:t> food </a:t>
            </a:r>
            <a:r>
              <a:rPr lang="en-US" dirty="0">
                <a:latin typeface="Calibri" panose="020F0502020204030204" pitchFamily="34" charset="0"/>
              </a:rPr>
              <a:t>left for my lunch next day. </a:t>
            </a:r>
            <a:r>
              <a:rPr lang="en-US" dirty="0" smtClean="0">
                <a:latin typeface="Calibri" panose="020F0502020204030204" pitchFamily="34" charset="0"/>
              </a:rPr>
              <a:t/>
            </a:r>
            <a:br>
              <a:rPr lang="en-US" dirty="0" smtClean="0">
                <a:latin typeface="Calibri" panose="020F0502020204030204" pitchFamily="34" charset="0"/>
              </a:rPr>
            </a:br>
            <a:r>
              <a:rPr lang="en-US" dirty="0" smtClean="0">
                <a:latin typeface="Calibri" panose="020F0502020204030204" pitchFamily="34" charset="0"/>
              </a:rPr>
              <a:t> I </a:t>
            </a:r>
            <a:r>
              <a:rPr lang="en-US" dirty="0">
                <a:latin typeface="Calibri" panose="020F0502020204030204" pitchFamily="34" charset="0"/>
              </a:rPr>
              <a:t>don’t mind eating leftovers cold</a:t>
            </a:r>
            <a:r>
              <a:rPr lang="en-US" dirty="0" smtClean="0">
                <a:latin typeface="Calibri" panose="020F0502020204030204" pitchFamily="34" charset="0"/>
              </a:rPr>
              <a:t>.</a:t>
            </a:r>
          </a:p>
          <a:p>
            <a:endParaRPr lang="en-US" dirty="0">
              <a:latin typeface="Calibri" panose="020F0502020204030204" pitchFamily="34" charset="0"/>
            </a:endParaRPr>
          </a:p>
          <a:p>
            <a:r>
              <a:rPr lang="en-US" b="1" dirty="0" smtClean="0">
                <a:latin typeface="Calibri" panose="020F0502020204030204" pitchFamily="34" charset="0"/>
              </a:rPr>
              <a:t> Question</a:t>
            </a:r>
          </a:p>
          <a:p>
            <a:r>
              <a:rPr lang="en-US" dirty="0" smtClean="0">
                <a:latin typeface="Calibri" panose="020F0502020204030204" pitchFamily="34" charset="0"/>
              </a:rPr>
              <a:t> When </a:t>
            </a:r>
            <a:r>
              <a:rPr lang="en-US" dirty="0">
                <a:latin typeface="Calibri" panose="020F0502020204030204" pitchFamily="34" charset="0"/>
              </a:rPr>
              <a:t>does </a:t>
            </a:r>
            <a:r>
              <a:rPr lang="en-US" dirty="0" err="1">
                <a:latin typeface="Calibri" panose="020F0502020204030204" pitchFamily="34" charset="0"/>
              </a:rPr>
              <a:t>Tooh’s</a:t>
            </a:r>
            <a:r>
              <a:rPr lang="en-US" dirty="0">
                <a:latin typeface="Calibri" panose="020F0502020204030204" pitchFamily="34" charset="0"/>
              </a:rPr>
              <a:t> mum make the </a:t>
            </a:r>
            <a:r>
              <a:rPr lang="en-US" dirty="0" smtClean="0">
                <a:latin typeface="Calibri" panose="020F0502020204030204" pitchFamily="34" charset="0"/>
              </a:rPr>
              <a:t/>
            </a:r>
            <a:br>
              <a:rPr lang="en-US" dirty="0" smtClean="0">
                <a:latin typeface="Calibri" panose="020F0502020204030204" pitchFamily="34" charset="0"/>
              </a:rPr>
            </a:br>
            <a:r>
              <a:rPr lang="en-US" dirty="0" smtClean="0">
                <a:latin typeface="Calibri" panose="020F0502020204030204" pitchFamily="34" charset="0"/>
              </a:rPr>
              <a:t> food </a:t>
            </a:r>
            <a:r>
              <a:rPr lang="en-US" dirty="0">
                <a:latin typeface="Calibri" panose="020F0502020204030204" pitchFamily="34" charset="0"/>
              </a:rPr>
              <a:t>for his lunch</a:t>
            </a:r>
            <a:r>
              <a:rPr lang="en-US" dirty="0" smtClean="0">
                <a:latin typeface="Calibri" panose="020F0502020204030204" pitchFamily="34" charset="0"/>
              </a:rPr>
              <a:t>?</a:t>
            </a:r>
          </a:p>
          <a:p>
            <a:r>
              <a:rPr lang="en-US" dirty="0" smtClean="0">
                <a:latin typeface="Calibri" panose="020F0502020204030204" pitchFamily="34" charset="0"/>
              </a:rPr>
              <a:t> </a:t>
            </a:r>
            <a:endParaRPr lang="en-US" dirty="0">
              <a:latin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AU" sz="2400" b="0" i="0" u="none" strike="noStrike" cap="none" normalizeH="0" baseline="0" dirty="0" smtClean="0">
                <a:ln>
                  <a:noFill/>
                </a:ln>
                <a:solidFill>
                  <a:schemeClr val="tx1"/>
                </a:solidFill>
                <a:effectLst/>
                <a:latin typeface="Times" pitchFamily="18" charset="0"/>
              </a:rPr>
              <a:t> </a:t>
            </a:r>
          </a:p>
        </p:txBody>
      </p:sp>
    </p:spTree>
    <p:extLst>
      <p:ext uri="{BB962C8B-B14F-4D97-AF65-F5344CB8AC3E}">
        <p14:creationId xmlns:p14="http://schemas.microsoft.com/office/powerpoint/2010/main" val="5954504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552" y="344393"/>
            <a:ext cx="1733922" cy="6252958"/>
          </a:xfrm>
          <a:prstGeom prst="rect">
            <a:avLst/>
          </a:prstGeom>
        </p:spPr>
      </p:pic>
      <p:sp>
        <p:nvSpPr>
          <p:cNvPr id="5" name="TextBox 4"/>
          <p:cNvSpPr txBox="1"/>
          <p:nvPr/>
        </p:nvSpPr>
        <p:spPr>
          <a:xfrm>
            <a:off x="3962355" y="51103"/>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retrieving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8" name="TextBox 7"/>
          <p:cNvSpPr txBox="1"/>
          <p:nvPr/>
        </p:nvSpPr>
        <p:spPr>
          <a:xfrm>
            <a:off x="5402515" y="56818"/>
            <a:ext cx="141615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interpreting</a:t>
            </a:r>
          </a:p>
          <a:p>
            <a:r>
              <a:rPr lang="en-AU" sz="2000" dirty="0" smtClean="0">
                <a:solidFill>
                  <a:srgbClr val="FFFFFF"/>
                </a:solidFill>
                <a:latin typeface="Calibri" panose="020F0502020204030204" pitchFamily="34" charset="0"/>
              </a:rPr>
              <a:t>information</a:t>
            </a:r>
            <a:endParaRPr lang="en-AU" sz="2000" dirty="0">
              <a:solidFill>
                <a:srgbClr val="FFFFFF"/>
              </a:solidFill>
              <a:latin typeface="Calibri" panose="020F0502020204030204" pitchFamily="34" charset="0"/>
            </a:endParaRPr>
          </a:p>
        </p:txBody>
      </p:sp>
      <p:sp>
        <p:nvSpPr>
          <p:cNvPr id="9" name="TextBox 8"/>
          <p:cNvSpPr txBox="1"/>
          <p:nvPr/>
        </p:nvSpPr>
        <p:spPr>
          <a:xfrm>
            <a:off x="6842675" y="56818"/>
            <a:ext cx="1172885"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reflecting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on text</a:t>
            </a:r>
            <a:endParaRPr lang="en-AU" sz="2000" dirty="0">
              <a:solidFill>
                <a:srgbClr val="FFFFFF"/>
              </a:solidFill>
              <a:latin typeface="Calibri" panose="020F0502020204030204" pitchFamily="34" charset="0"/>
            </a:endParaRPr>
          </a:p>
        </p:txBody>
      </p:sp>
      <p:sp>
        <p:nvSpPr>
          <p:cNvPr id="12" name="TextBox 11"/>
          <p:cNvSpPr txBox="1"/>
          <p:nvPr/>
        </p:nvSpPr>
        <p:spPr>
          <a:xfrm>
            <a:off x="2522195" y="56818"/>
            <a:ext cx="990977" cy="707886"/>
          </a:xfrm>
          <a:prstGeom prst="rect">
            <a:avLst/>
          </a:prstGeom>
          <a:noFill/>
        </p:spPr>
        <p:txBody>
          <a:bodyPr wrap="none" rtlCol="0">
            <a:spAutoFit/>
          </a:bodyPr>
          <a:lstStyle/>
          <a:p>
            <a:r>
              <a:rPr lang="en-AU" sz="2000" dirty="0" smtClean="0">
                <a:solidFill>
                  <a:srgbClr val="FFFFFF"/>
                </a:solidFill>
                <a:latin typeface="Calibri" panose="020F0502020204030204" pitchFamily="34" charset="0"/>
              </a:rPr>
              <a:t>reading</a:t>
            </a:r>
            <a:br>
              <a:rPr lang="en-AU" sz="2000" dirty="0" smtClean="0">
                <a:solidFill>
                  <a:srgbClr val="FFFFFF"/>
                </a:solidFill>
                <a:latin typeface="Calibri" panose="020F0502020204030204" pitchFamily="34" charset="0"/>
              </a:rPr>
            </a:br>
            <a:r>
              <a:rPr lang="en-AU" sz="2000" dirty="0" smtClean="0">
                <a:solidFill>
                  <a:srgbClr val="FFFFFF"/>
                </a:solidFill>
                <a:latin typeface="Calibri" panose="020F0502020204030204" pitchFamily="34" charset="0"/>
              </a:rPr>
              <a:t>aloud</a:t>
            </a:r>
            <a:endParaRPr lang="en-AU" sz="2000" dirty="0">
              <a:solidFill>
                <a:srgbClr val="FFFFFF"/>
              </a:solidFill>
              <a:latin typeface="Calibri" panose="020F0502020204030204" pitchFamily="34" charset="0"/>
            </a:endParaRPr>
          </a:p>
        </p:txBody>
      </p:sp>
      <p:sp>
        <p:nvSpPr>
          <p:cNvPr id="15" name="Rectangle 14"/>
          <p:cNvSpPr/>
          <p:nvPr/>
        </p:nvSpPr>
        <p:spPr bwMode="auto">
          <a:xfrm>
            <a:off x="2589740"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6" name="Rectangle 15"/>
          <p:cNvSpPr/>
          <p:nvPr/>
        </p:nvSpPr>
        <p:spPr bwMode="auto">
          <a:xfrm>
            <a:off x="2589740"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7" name="Rectangle 16"/>
          <p:cNvSpPr/>
          <p:nvPr/>
        </p:nvSpPr>
        <p:spPr bwMode="auto">
          <a:xfrm>
            <a:off x="2627784"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8" name="Rectangle 17"/>
          <p:cNvSpPr/>
          <p:nvPr/>
        </p:nvSpPr>
        <p:spPr bwMode="auto">
          <a:xfrm>
            <a:off x="2627784"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19" name="Rectangle 18"/>
          <p:cNvSpPr/>
          <p:nvPr/>
        </p:nvSpPr>
        <p:spPr bwMode="auto">
          <a:xfrm>
            <a:off x="406794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0" name="Rectangle 19"/>
          <p:cNvSpPr/>
          <p:nvPr/>
        </p:nvSpPr>
        <p:spPr bwMode="auto">
          <a:xfrm>
            <a:off x="406794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1" name="Rectangle 20"/>
          <p:cNvSpPr/>
          <p:nvPr/>
        </p:nvSpPr>
        <p:spPr bwMode="auto">
          <a:xfrm>
            <a:off x="406794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2" name="Rectangle 21"/>
          <p:cNvSpPr/>
          <p:nvPr/>
        </p:nvSpPr>
        <p:spPr bwMode="auto">
          <a:xfrm>
            <a:off x="406794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3" name="Rectangle 22"/>
          <p:cNvSpPr/>
          <p:nvPr/>
        </p:nvSpPr>
        <p:spPr bwMode="auto">
          <a:xfrm>
            <a:off x="406794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4" name="Rectangle 23"/>
          <p:cNvSpPr/>
          <p:nvPr/>
        </p:nvSpPr>
        <p:spPr bwMode="auto">
          <a:xfrm>
            <a:off x="410598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5" name="Rectangle 24"/>
          <p:cNvSpPr/>
          <p:nvPr/>
        </p:nvSpPr>
        <p:spPr bwMode="auto">
          <a:xfrm>
            <a:off x="410598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6" name="Rectangle 25"/>
          <p:cNvSpPr/>
          <p:nvPr/>
        </p:nvSpPr>
        <p:spPr bwMode="auto">
          <a:xfrm>
            <a:off x="550810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7" name="Rectangle 26"/>
          <p:cNvSpPr/>
          <p:nvPr/>
        </p:nvSpPr>
        <p:spPr bwMode="auto">
          <a:xfrm>
            <a:off x="550810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28" name="Rectangle 27"/>
          <p:cNvSpPr/>
          <p:nvPr/>
        </p:nvSpPr>
        <p:spPr bwMode="auto">
          <a:xfrm>
            <a:off x="550810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29" name="Rectangle 28"/>
          <p:cNvSpPr/>
          <p:nvPr/>
        </p:nvSpPr>
        <p:spPr bwMode="auto">
          <a:xfrm>
            <a:off x="550810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0" name="Rectangle 29"/>
          <p:cNvSpPr/>
          <p:nvPr/>
        </p:nvSpPr>
        <p:spPr bwMode="auto">
          <a:xfrm>
            <a:off x="550810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1" name="Rectangle 30"/>
          <p:cNvSpPr/>
          <p:nvPr/>
        </p:nvSpPr>
        <p:spPr bwMode="auto">
          <a:xfrm>
            <a:off x="554614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2" name="Rectangle 31"/>
          <p:cNvSpPr/>
          <p:nvPr/>
        </p:nvSpPr>
        <p:spPr bwMode="auto">
          <a:xfrm>
            <a:off x="554614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3" name="Rectangle 32"/>
          <p:cNvSpPr/>
          <p:nvPr/>
        </p:nvSpPr>
        <p:spPr bwMode="auto">
          <a:xfrm>
            <a:off x="6948264" y="98072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4" name="Rectangle 33"/>
          <p:cNvSpPr/>
          <p:nvPr/>
        </p:nvSpPr>
        <p:spPr bwMode="auto">
          <a:xfrm>
            <a:off x="6948264" y="1844824"/>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5" name="Rectangle 34"/>
          <p:cNvSpPr/>
          <p:nvPr/>
        </p:nvSpPr>
        <p:spPr bwMode="auto">
          <a:xfrm>
            <a:off x="6948264" y="2636912"/>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pitchFamily="18" charset="0"/>
            </a:endParaRPr>
          </a:p>
        </p:txBody>
      </p:sp>
      <p:sp>
        <p:nvSpPr>
          <p:cNvPr id="36" name="Rectangle 35"/>
          <p:cNvSpPr/>
          <p:nvPr/>
        </p:nvSpPr>
        <p:spPr bwMode="auto">
          <a:xfrm>
            <a:off x="6948264" y="3501008"/>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7" name="Rectangle 36"/>
          <p:cNvSpPr/>
          <p:nvPr/>
        </p:nvSpPr>
        <p:spPr bwMode="auto">
          <a:xfrm>
            <a:off x="6948264" y="4293096"/>
            <a:ext cx="1234222"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8" name="Rectangle 37"/>
          <p:cNvSpPr/>
          <p:nvPr/>
        </p:nvSpPr>
        <p:spPr bwMode="auto">
          <a:xfrm>
            <a:off x="6986308" y="5085184"/>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
        <p:nvSpPr>
          <p:cNvPr id="39" name="Rectangle 38"/>
          <p:cNvSpPr/>
          <p:nvPr/>
        </p:nvSpPr>
        <p:spPr bwMode="auto">
          <a:xfrm>
            <a:off x="6986308" y="5877272"/>
            <a:ext cx="1196178" cy="432048"/>
          </a:xfrm>
          <a:prstGeom prst="rect">
            <a:avLst/>
          </a:prstGeom>
          <a:solidFill>
            <a:srgbClr val="2121FF"/>
          </a:solidFill>
          <a:ln w="9525" cap="flat" cmpd="sng" algn="ctr">
            <a:solidFill>
              <a:srgbClr val="2121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smtClean="0">
              <a:ln>
                <a:noFill/>
              </a:ln>
              <a:solidFill>
                <a:schemeClr val="tx1"/>
              </a:solidFill>
              <a:effectLst/>
              <a:latin typeface="Times" pitchFamily="18" charset="0"/>
            </a:endParaRPr>
          </a:p>
        </p:txBody>
      </p:sp>
    </p:spTree>
    <p:extLst>
      <p:ext uri="{BB962C8B-B14F-4D97-AF65-F5344CB8AC3E}">
        <p14:creationId xmlns:p14="http://schemas.microsoft.com/office/powerpoint/2010/main" val="39245893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Blank">
  <a:themeElements>
    <a:clrScheme name="">
      <a:dk1>
        <a:srgbClr val="000000"/>
      </a:dk1>
      <a:lt1>
        <a:srgbClr val="663366"/>
      </a:lt1>
      <a:dk2>
        <a:srgbClr val="000000"/>
      </a:dk2>
      <a:lt2>
        <a:srgbClr val="808080"/>
      </a:lt2>
      <a:accent1>
        <a:srgbClr val="BBE0E3"/>
      </a:accent1>
      <a:accent2>
        <a:srgbClr val="333399"/>
      </a:accent2>
      <a:accent3>
        <a:srgbClr val="B8ADB8"/>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37412</TotalTime>
  <Words>1742</Words>
  <Application>Microsoft Office PowerPoint</Application>
  <PresentationFormat>On-screen Show (4:3)</PresentationFormat>
  <Paragraphs>341</Paragraphs>
  <Slides>28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vt:lpstr>
      <vt:lpstr>Times New Roman</vt:lpstr>
      <vt:lpstr>Blank</vt:lpstr>
      <vt:lpstr>some thoughts on curriculum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Masters, Geoff</cp:lastModifiedBy>
  <cp:revision>936</cp:revision>
  <dcterms:created xsi:type="dcterms:W3CDTF">2003-07-07T05:02:44Z</dcterms:created>
  <dcterms:modified xsi:type="dcterms:W3CDTF">2018-09-05T21:58:25Z</dcterms:modified>
</cp:coreProperties>
</file>