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80" r:id="rId4"/>
    <p:sldId id="281" r:id="rId5"/>
    <p:sldId id="282" r:id="rId6"/>
    <p:sldId id="292" r:id="rId7"/>
    <p:sldId id="290" r:id="rId8"/>
    <p:sldId id="291" r:id="rId9"/>
    <p:sldId id="304" r:id="rId10"/>
    <p:sldId id="305" r:id="rId11"/>
    <p:sldId id="295" r:id="rId12"/>
    <p:sldId id="302" r:id="rId13"/>
    <p:sldId id="303" r:id="rId14"/>
    <p:sldId id="297" r:id="rId15"/>
    <p:sldId id="300" r:id="rId16"/>
    <p:sldId id="298" r:id="rId17"/>
    <p:sldId id="306" r:id="rId18"/>
    <p:sldId id="301" r:id="rId19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8835" autoAdjust="0"/>
  </p:normalViewPr>
  <p:slideViewPr>
    <p:cSldViewPr snapToGrid="0">
      <p:cViewPr varScale="1">
        <p:scale>
          <a:sx n="79" d="100"/>
          <a:sy n="79" d="100"/>
        </p:scale>
        <p:origin x="28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2BDF5-F6C9-4571-B7D7-C6B5243EEE2F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FCF45-F968-4034-8B21-02DE780E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80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C3267-A4F7-4B4A-A4C3-745BA1DA871E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95D7-2C84-4C0C-A1A7-D4EC3ED021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01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95D7-2C84-4C0C-A1A7-D4EC3ED0214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00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95D7-2C84-4C0C-A1A7-D4EC3ED021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46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95D7-2C84-4C0C-A1A7-D4EC3ED021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70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95D7-2C84-4C0C-A1A7-D4EC3ED021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89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95D7-2C84-4C0C-A1A7-D4EC3ED021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57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1E78-A743-4A33-A7D4-69CFB4F0D0F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3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1E78-A743-4A33-A7D4-69CFB4F0D0F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40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1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93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89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5708645"/>
            <a:ext cx="10981317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3392" y="5014800"/>
            <a:ext cx="10973016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23867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E4C28-5AEF-4F64-86FB-F5C301FDCAAE}" type="slidenum">
              <a:rPr lang="en-US">
                <a:solidFill>
                  <a:prstClr val="white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27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6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73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8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20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0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65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92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20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4A1C8C-8B54-438C-87BE-9D94BB23BEA6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FA9F0A-D23E-493B-A432-A2A1CAAF1908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9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AU" sz="6600" dirty="0" smtClean="0"/>
              <a:t>School Leadership Institute update</a:t>
            </a:r>
            <a:endParaRPr lang="en-A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Joanne </a:t>
            </a:r>
            <a:r>
              <a:rPr lang="en-AU" dirty="0" err="1" smtClean="0"/>
              <a:t>jarvis,</a:t>
            </a:r>
            <a:r>
              <a:rPr lang="en-AU" dirty="0" smtClean="0"/>
              <a:t> A/director, </a:t>
            </a:r>
            <a:r>
              <a:rPr lang="en-AU" dirty="0" err="1" smtClean="0"/>
              <a:t>nsw</a:t>
            </a:r>
            <a:r>
              <a:rPr lang="en-AU" dirty="0" smtClean="0"/>
              <a:t> school leadership institute</a:t>
            </a:r>
          </a:p>
          <a:p>
            <a:r>
              <a:rPr lang="en-AU" dirty="0" smtClean="0"/>
              <a:t>Primary Principals Association </a:t>
            </a:r>
            <a:r>
              <a:rPr lang="en-AU" dirty="0" smtClean="0"/>
              <a:t>- 6 September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23611" r="937" b="13517"/>
          <a:stretch/>
        </p:blipFill>
        <p:spPr>
          <a:xfrm>
            <a:off x="7218821" y="0"/>
            <a:ext cx="4973179" cy="2985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8933" r="24058" b="9407"/>
          <a:stretch/>
        </p:blipFill>
        <p:spPr>
          <a:xfrm>
            <a:off x="3147994" y="2078181"/>
            <a:ext cx="5468329" cy="422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20026" r="24928"/>
          <a:stretch/>
        </p:blipFill>
        <p:spPr>
          <a:xfrm>
            <a:off x="347333" y="361405"/>
            <a:ext cx="3951429" cy="35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/>
          <a:stretch/>
        </p:blipFill>
        <p:spPr bwMode="auto">
          <a:xfrm>
            <a:off x="76200" y="451137"/>
            <a:ext cx="595472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uccessful (small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/>
          <a:stretch/>
        </p:blipFill>
        <p:spPr bwMode="auto">
          <a:xfrm>
            <a:off x="5978519" y="508000"/>
            <a:ext cx="6219216" cy="56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98" y="67973"/>
            <a:ext cx="476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Over 200 applications </a:t>
            </a:r>
            <a:r>
              <a:rPr lang="en-AU" sz="3200" b="1" dirty="0" smtClean="0"/>
              <a:t>across NSW</a:t>
            </a:r>
            <a:endParaRPr lang="en-A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30925" y="67973"/>
            <a:ext cx="476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Successful applicants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4587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89" y="-56114"/>
            <a:ext cx="12217300" cy="6871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9400" y="33557"/>
            <a:ext cx="445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Confidential at this stage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22755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67"/>
            <a:ext cx="12140400" cy="543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9050" y="374650"/>
            <a:ext cx="365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Confidential at this stage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3102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Application </a:t>
            </a:r>
            <a:r>
              <a:rPr lang="en-AU" dirty="0" smtClean="0"/>
              <a:t>evaluation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847788" y="1827803"/>
            <a:ext cx="10167402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combination of a written component, a digital story, referee checks and an on-line professional conversation worked very well. </a:t>
            </a:r>
            <a:endParaRPr lang="en-A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application will include clarification about the digital story. We will also replace the term “interview” with “professional conversation”.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leadership’ was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misinterpreted 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some. Change to 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“contribution to learning of others beyond your setting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 of DELs and Principals to whole-heatedly discern an applicant’s impact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self-awareness and openness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learning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important.</a:t>
            </a: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20" y="1737360"/>
            <a:ext cx="3905880" cy="2929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Professional Conversations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15940" y="1855630"/>
            <a:ext cx="77136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purpose of </a:t>
            </a: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interview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discern an applicant’s openness to learning from an analysis of their practice and their level of self-awareness. </a:t>
            </a:r>
            <a:endParaRPr lang="en-A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Free-flowing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conversations 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panels could ask specific questions of both referees and applicants were regarded as highly effective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A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pplicants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more willing to share their insights and what they hoped to learn from the program when the interview phase was conducted as a professional conversation. </a:t>
            </a:r>
          </a:p>
        </p:txBody>
      </p:sp>
    </p:spTree>
    <p:extLst>
      <p:ext uri="{BB962C8B-B14F-4D97-AF65-F5344CB8AC3E}">
        <p14:creationId xmlns:p14="http://schemas.microsoft.com/office/powerpoint/2010/main" val="40335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Principal Facilitators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738745" y="1890492"/>
            <a:ext cx="690345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seeking Expressions of Interest from current principals who wish to support aspiring school leaders throughout the </a:t>
            </a: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2018/2020 program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Expression of Interest for ‘Principal Facilitators’ </a:t>
            </a: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sent last week to </a:t>
            </a: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Principals. </a:t>
            </a:r>
            <a:endParaRPr lang="en-A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UoW has advised that hours will be accredited with NESA at Lead level. Seeking accreditation towards a partial Master (Ed Leadership)</a:t>
            </a: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84" y="1611315"/>
            <a:ext cx="3215946" cy="45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Principal Facilitator Criteria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77304" y="1935947"/>
            <a:ext cx="81076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leadership with </a:t>
            </a:r>
            <a:r>
              <a:rPr lang="en-A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impact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student learning outcomes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understanding of how aspiring </a:t>
            </a:r>
            <a:r>
              <a:rPr lang="en-A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leaders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lead with influence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self-awareness of leadership practices </a:t>
            </a:r>
            <a:r>
              <a:rPr lang="en-A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positive impact on the learning of teacher leaders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commitment to the learning of </a:t>
            </a:r>
            <a:r>
              <a:rPr lang="en-A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within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84" y="1611315"/>
            <a:ext cx="3215946" cy="45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 and role of DELs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174750" y="2114550"/>
            <a:ext cx="10039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 Principal 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Facilitators (PFs)</a:t>
            </a:r>
            <a:endParaRPr lang="en-AU" sz="24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Advise first 2 cohorts 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start date (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in 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cohort 3)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Newsletter 2 will be in School Biz next 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 delivered in the next two weeks.</a:t>
            </a:r>
            <a:endParaRPr lang="en-AU" sz="2400" dirty="0" smtClean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co-design of program, including program for PFs.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dentify final cohort - application process will begin Term 1, 2019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will start 12-13 November and then March/April; and June/July 2019.</a:t>
            </a: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008797"/>
          </a:xfrm>
        </p:spPr>
        <p:txBody>
          <a:bodyPr/>
          <a:lstStyle/>
          <a:p>
            <a:r>
              <a:rPr lang="en-AU" dirty="0" smtClean="0"/>
              <a:t>In this session, we will…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96810"/>
            <a:ext cx="5062220" cy="37437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0" indent="-360000">
              <a:lnSpc>
                <a:spcPct val="100000"/>
              </a:lnSpc>
              <a:buClr>
                <a:prstClr val="white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12000" indent="-360000">
              <a:lnSpc>
                <a:spcPct val="100000"/>
              </a:lnSpc>
              <a:buClr>
                <a:prstClr val="white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Share </a:t>
            </a:r>
            <a:r>
              <a:rPr lang="en-AU" sz="2400" dirty="0">
                <a:solidFill>
                  <a:schemeClr val="bg1"/>
                </a:solidFill>
                <a:cs typeface="Arial" panose="020B0604020202020204" pitchFamily="34" charset="0"/>
              </a:rPr>
              <a:t>lessons from the selection process for the ‘Aspiring Principals Leadership Program</a:t>
            </a:r>
            <a:r>
              <a:rPr lang="en-A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’</a:t>
            </a:r>
          </a:p>
          <a:p>
            <a:pPr marL="612000" indent="-360000">
              <a:lnSpc>
                <a:spcPct val="100000"/>
              </a:lnSpc>
              <a:buClr>
                <a:prstClr val="white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Share information about Principal Facilitator role</a:t>
            </a:r>
          </a:p>
          <a:p>
            <a:pPr marL="612000" indent="-360000">
              <a:lnSpc>
                <a:spcPct val="100000"/>
              </a:lnSpc>
              <a:buClr>
                <a:prstClr val="white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Next steps</a:t>
            </a:r>
            <a:endParaRPr lang="en-A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666" y="1803759"/>
            <a:ext cx="5488525" cy="3678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8" y="2594804"/>
            <a:ext cx="5478099" cy="30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leadership and teaching quality imperative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dirty="0" smtClean="0">
                <a:effectLst/>
              </a:rPr>
              <a:t> </a:t>
            </a:r>
            <a:endParaRPr lang="en-AU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11193" y="5869250"/>
            <a:ext cx="199299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© Ann McIntyre, 2018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5744" y="3140451"/>
            <a:ext cx="8596205" cy="2554545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r>
              <a:rPr lang="en-AU" sz="3200" dirty="0">
                <a:latin typeface="+mj-lt"/>
              </a:rPr>
              <a:t>Excellence in </a:t>
            </a:r>
            <a:r>
              <a:rPr lang="en-AU" sz="3200" b="1" dirty="0">
                <a:latin typeface="+mj-lt"/>
              </a:rPr>
              <a:t>teaching</a:t>
            </a:r>
            <a:r>
              <a:rPr lang="en-AU" sz="3200" dirty="0">
                <a:latin typeface="+mj-lt"/>
              </a:rPr>
              <a:t> is the single most powerful in-school influence on student achievement. </a:t>
            </a:r>
            <a:endParaRPr lang="en-AU" sz="3200" dirty="0" smtClean="0">
              <a:latin typeface="+mj-lt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endParaRPr lang="en-AU" sz="3200" dirty="0" smtClean="0">
              <a:latin typeface="+mj-lt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r>
              <a:rPr lang="en-AU" sz="3200" dirty="0" smtClean="0">
                <a:latin typeface="+mj-lt"/>
              </a:rPr>
              <a:t>The </a:t>
            </a:r>
            <a:r>
              <a:rPr lang="en-AU" sz="3200" dirty="0">
                <a:latin typeface="+mj-lt"/>
              </a:rPr>
              <a:t>second most powerful in-school influence on student achievement is </a:t>
            </a:r>
            <a:r>
              <a:rPr lang="en-AU" sz="3200" b="1" dirty="0">
                <a:latin typeface="+mj-lt"/>
              </a:rPr>
              <a:t>school leadership</a:t>
            </a:r>
            <a:r>
              <a:rPr lang="en-AU" sz="3200" dirty="0">
                <a:latin typeface="+mj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261" y="1062201"/>
            <a:ext cx="3024756" cy="19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effective leaders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948" y="1954109"/>
            <a:ext cx="9169167" cy="2148108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r>
              <a:rPr lang="en-AU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The most successful school </a:t>
            </a:r>
            <a:r>
              <a:rPr lang="en-A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leaders: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Font typeface="Wingdings" panose="05000000000000000000" pitchFamily="2" charset="2"/>
              <a:buChar char="ü"/>
            </a:pPr>
            <a:r>
              <a:rPr lang="en-A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set </a:t>
            </a:r>
            <a:r>
              <a:rPr lang="en-AU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directions and feedback </a:t>
            </a:r>
            <a:r>
              <a:rPr lang="en-A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mechanisms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Font typeface="Wingdings" panose="05000000000000000000" pitchFamily="2" charset="2"/>
              <a:buChar char="ü"/>
            </a:pPr>
            <a:r>
              <a:rPr lang="en-A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align </a:t>
            </a:r>
            <a:r>
              <a:rPr lang="en-AU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school systems to achieve directions </a:t>
            </a:r>
            <a:endParaRPr lang="en-A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Font typeface="Wingdings" panose="05000000000000000000" pitchFamily="2" charset="2"/>
              <a:buChar char="ü"/>
            </a:pPr>
            <a:r>
              <a:rPr lang="en-A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actively </a:t>
            </a:r>
            <a:r>
              <a:rPr lang="en-AU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focus on the learning of teachers as well as </a:t>
            </a:r>
            <a:r>
              <a:rPr lang="en-A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students.</a:t>
            </a:r>
            <a:endParaRPr lang="en-A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endParaRPr lang="en-A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endParaRPr lang="en-A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AU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 rot="10800000" flipV="1">
            <a:off x="1021778" y="6581476"/>
            <a:ext cx="8734617" cy="118284"/>
          </a:xfrm>
        </p:spPr>
        <p:txBody>
          <a:bodyPr/>
          <a:lstStyle/>
          <a:p>
            <a:pPr algn="l"/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©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Ann McIntyre, 2017  </a:t>
            </a:r>
            <a:r>
              <a:rPr lang="en-AU" sz="2000" dirty="0">
                <a:solidFill>
                  <a:schemeClr val="tx1"/>
                </a:solidFill>
                <a:cs typeface="Arial" pitchFamily="34" charset="0"/>
              </a:rPr>
              <a:t>THE INTERNATIONAL TEACHER POLICY STUDY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947" y="4216619"/>
            <a:ext cx="10499439" cy="196977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+mj-lt"/>
                <a:cs typeface="Arial" pitchFamily="34" charset="0"/>
              </a:rPr>
              <a:t>They are evidence </a:t>
            </a:r>
            <a:r>
              <a:rPr lang="en-AU" sz="3200" dirty="0" smtClean="0">
                <a:latin typeface="+mj-lt"/>
                <a:cs typeface="Arial" pitchFamily="34" charset="0"/>
              </a:rPr>
              <a:t>informed, </a:t>
            </a:r>
            <a:r>
              <a:rPr lang="en-AU" sz="3200" dirty="0">
                <a:latin typeface="+mj-lt"/>
                <a:cs typeface="Arial" pitchFamily="34" charset="0"/>
              </a:rPr>
              <a:t>collaborative learners and great teachers, who influence others with integrity, self awareness </a:t>
            </a:r>
            <a:r>
              <a:rPr lang="en-AU" sz="3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and a strong moral purpose</a:t>
            </a:r>
            <a:r>
              <a:rPr lang="en-AU" sz="3200" dirty="0">
                <a:latin typeface="+mj-lt"/>
                <a:cs typeface="Arial" pitchFamily="34" charset="0"/>
              </a:rPr>
              <a:t>.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31" y="795193"/>
            <a:ext cx="3024756" cy="19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the digital story?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8332"/>
            <a:ext cx="9169167" cy="2735338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+mj-lt"/>
              </a:rPr>
              <a:t>Create </a:t>
            </a:r>
            <a:r>
              <a:rPr lang="en-AU" sz="3200" dirty="0">
                <a:solidFill>
                  <a:srgbClr val="000000"/>
                </a:solidFill>
                <a:latin typeface="+mj-lt"/>
              </a:rPr>
              <a:t>a digital story no longer than 2 minutes </a:t>
            </a:r>
            <a:r>
              <a:rPr lang="en-AU" sz="3200" dirty="0" smtClean="0">
                <a:solidFill>
                  <a:srgbClr val="000000"/>
                </a:solidFill>
                <a:latin typeface="+mj-lt"/>
              </a:rPr>
              <a:t>in duration </a:t>
            </a:r>
            <a:r>
              <a:rPr lang="en-AU" sz="3200" dirty="0">
                <a:solidFill>
                  <a:srgbClr val="000000"/>
                </a:solidFill>
                <a:latin typeface="+mj-lt"/>
              </a:rPr>
              <a:t>answering: </a:t>
            </a:r>
            <a:endParaRPr lang="en-AU" sz="3200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AU" sz="3000" dirty="0" smtClean="0">
                <a:solidFill>
                  <a:srgbClr val="000000"/>
                </a:solidFill>
                <a:latin typeface="+mj-lt"/>
              </a:rPr>
              <a:t>What </a:t>
            </a:r>
            <a:r>
              <a:rPr lang="en-AU" sz="3000" dirty="0">
                <a:solidFill>
                  <a:srgbClr val="000000"/>
                </a:solidFill>
                <a:latin typeface="+mj-lt"/>
              </a:rPr>
              <a:t>core beliefs motivate you </a:t>
            </a:r>
            <a:r>
              <a:rPr lang="en-AU" sz="3000" dirty="0" smtClean="0">
                <a:solidFill>
                  <a:srgbClr val="000000"/>
                </a:solidFill>
                <a:latin typeface="+mj-lt"/>
              </a:rPr>
              <a:t>to want </a:t>
            </a:r>
            <a:r>
              <a:rPr lang="en-AU" sz="3000" dirty="0">
                <a:solidFill>
                  <a:srgbClr val="000000"/>
                </a:solidFill>
                <a:latin typeface="+mj-lt"/>
              </a:rPr>
              <a:t>to be a leader of a NSW public school? </a:t>
            </a:r>
            <a:endParaRPr lang="en-AU" sz="3000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AU" sz="3000" dirty="0" smtClean="0">
                <a:solidFill>
                  <a:srgbClr val="000000"/>
                </a:solidFill>
                <a:latin typeface="+mj-lt"/>
              </a:rPr>
              <a:t>How are these </a:t>
            </a:r>
            <a:r>
              <a:rPr lang="en-AU" sz="3000" dirty="0">
                <a:solidFill>
                  <a:srgbClr val="000000"/>
                </a:solidFill>
                <a:latin typeface="+mj-lt"/>
              </a:rPr>
              <a:t>beliefs evidenced in what you do? </a:t>
            </a:r>
            <a:endParaRPr lang="en-AU" sz="3000" dirty="0">
              <a:latin typeface="+mj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endParaRPr lang="en-A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65000"/>
              <a:buNone/>
            </a:pPr>
            <a:endParaRPr lang="en-A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AU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 rot="10800000" flipV="1">
            <a:off x="1021778" y="6581476"/>
            <a:ext cx="8734617" cy="118284"/>
          </a:xfrm>
        </p:spPr>
        <p:txBody>
          <a:bodyPr/>
          <a:lstStyle/>
          <a:p>
            <a:pPr algn="l"/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en-AU" sz="2000" dirty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757" y="365760"/>
            <a:ext cx="33432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671237"/>
            <a:ext cx="12021000" cy="49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329" y="107976"/>
            <a:ext cx="10058400" cy="1450757"/>
          </a:xfrm>
        </p:spPr>
        <p:txBody>
          <a:bodyPr/>
          <a:lstStyle/>
          <a:p>
            <a:r>
              <a:rPr lang="en-AU" dirty="0" smtClean="0"/>
              <a:t>Application criteria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07228" y="1824555"/>
            <a:ext cx="10661650" cy="4691062"/>
          </a:xfrm>
        </p:spPr>
        <p:txBody>
          <a:bodyPr>
            <a:no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1.Leadership Impact</a:t>
            </a:r>
            <a:endParaRPr lang="en-A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Outline an </a:t>
            </a:r>
            <a:r>
              <a:rPr lang="en-AU" sz="2400" b="1" dirty="0">
                <a:solidFill>
                  <a:srgbClr val="0A9BD5"/>
                </a:solidFill>
                <a:latin typeface="Arial Narrow" panose="020B0606020202030204" pitchFamily="34" charset="0"/>
              </a:rPr>
              <a:t>evidence-informed process where you have collaboratively led improvement, innovation and change in your educational setting to improve teaching and learning. </a:t>
            </a:r>
            <a:r>
              <a:rPr lang="en-AU" sz="2400" dirty="0">
                <a:latin typeface="Arial Narrow" panose="020B0606020202030204" pitchFamily="34" charset="0"/>
              </a:rPr>
              <a:t>Include details about: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a. the issue you were seeking to address for your context and why;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b. the evidence you used to inform your process;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c. your experience in leading colleagues to plan, implement and review the effectiveness of their practice;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d. the impact on both student and teacher learning and how this was assessed;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e. what you learned about your leadership; how you influenced the practice of your colleagues and the impact of this learning for your future development</a:t>
            </a:r>
            <a:r>
              <a:rPr lang="en-AU" sz="2400" dirty="0" smtClean="0">
                <a:latin typeface="Arial Narrow" panose="020B0606020202030204" pitchFamily="34" charset="0"/>
              </a:rPr>
              <a:t>.</a:t>
            </a:r>
            <a:endParaRPr lang="en-A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6" y="105279"/>
            <a:ext cx="10416107" cy="62062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6688" y="544387"/>
            <a:ext cx="2037199" cy="155660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13782" r="23129" b="19776"/>
          <a:stretch/>
        </p:blipFill>
        <p:spPr>
          <a:xfrm>
            <a:off x="0" y="0"/>
            <a:ext cx="4377338" cy="3352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23347" r="23070"/>
          <a:stretch/>
        </p:blipFill>
        <p:spPr>
          <a:xfrm>
            <a:off x="6600787" y="0"/>
            <a:ext cx="5591213" cy="5256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/>
          <a:stretch/>
        </p:blipFill>
        <p:spPr>
          <a:xfrm>
            <a:off x="3039567" y="2919086"/>
            <a:ext cx="5153891" cy="34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5611</TotalTime>
  <Words>705</Words>
  <Application>Microsoft Office PowerPoint</Application>
  <PresentationFormat>Widescreen</PresentationFormat>
  <Paragraphs>73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Arial Narrow</vt:lpstr>
      <vt:lpstr>Arial Narrow Bold</vt:lpstr>
      <vt:lpstr>Calibri</vt:lpstr>
      <vt:lpstr>Calibri Light</vt:lpstr>
      <vt:lpstr>Courier New</vt:lpstr>
      <vt:lpstr>Symbol</vt:lpstr>
      <vt:lpstr>Times New Roman</vt:lpstr>
      <vt:lpstr>Wingdings</vt:lpstr>
      <vt:lpstr>Retrospect</vt:lpstr>
      <vt:lpstr>School Leadership Institute update</vt:lpstr>
      <vt:lpstr>In this session, we will…</vt:lpstr>
      <vt:lpstr>The leadership and teaching quality imperative</vt:lpstr>
      <vt:lpstr>What do effective leaders do?</vt:lpstr>
      <vt:lpstr>Why the digital story?</vt:lpstr>
      <vt:lpstr>PowerPoint Presentation</vt:lpstr>
      <vt:lpstr>Application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evaluation</vt:lpstr>
      <vt:lpstr>Professional Conversations</vt:lpstr>
      <vt:lpstr>Principal Facilitators</vt:lpstr>
      <vt:lpstr>Principal Facilitator Criteria</vt:lpstr>
      <vt:lpstr>Next steps and role of DELs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Jarvis, Joanne</dc:creator>
  <cp:lastModifiedBy>Jarvis, Joanne</cp:lastModifiedBy>
  <cp:revision>100</cp:revision>
  <cp:lastPrinted>2018-09-05T22:55:08Z</cp:lastPrinted>
  <dcterms:created xsi:type="dcterms:W3CDTF">2018-08-11T10:13:19Z</dcterms:created>
  <dcterms:modified xsi:type="dcterms:W3CDTF">2018-09-05T22:55:50Z</dcterms:modified>
</cp:coreProperties>
</file>