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90" r:id="rId2"/>
    <p:sldMasterId id="2147484044" r:id="rId3"/>
  </p:sldMasterIdLst>
  <p:notesMasterIdLst>
    <p:notesMasterId r:id="rId18"/>
  </p:notesMasterIdLst>
  <p:handoutMasterIdLst>
    <p:handoutMasterId r:id="rId19"/>
  </p:handoutMasterIdLst>
  <p:sldIdLst>
    <p:sldId id="256" r:id="rId4"/>
    <p:sldId id="263" r:id="rId5"/>
    <p:sldId id="265" r:id="rId6"/>
    <p:sldId id="267" r:id="rId7"/>
    <p:sldId id="269" r:id="rId8"/>
    <p:sldId id="268" r:id="rId9"/>
    <p:sldId id="286" r:id="rId10"/>
    <p:sldId id="284" r:id="rId11"/>
    <p:sldId id="274" r:id="rId12"/>
    <p:sldId id="287" r:id="rId13"/>
    <p:sldId id="288" r:id="rId14"/>
    <p:sldId id="282" r:id="rId15"/>
    <p:sldId id="283" r:id="rId16"/>
    <p:sldId id="285" r:id="rId17"/>
  </p:sldIdLst>
  <p:sldSz cx="9144000" cy="6858000" type="screen4x3"/>
  <p:notesSz cx="6797675" cy="9928225"/>
  <p:custDataLst>
    <p:tags r:id="rId20"/>
  </p:custDataLst>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07">
          <p15:clr>
            <a:srgbClr val="A4A3A4"/>
          </p15:clr>
        </p15:guide>
        <p15:guide id="2" pos="34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zzina, Marthese" initials="MB" lastIdx="1" clrIdx="0"/>
  <p:cmAuthor id="1" name="Griffiths, Andrew" initials="GA" lastIdx="2" clrIdx="1">
    <p:extLst>
      <p:ext uri="{19B8F6BF-5375-455C-9EA6-DF929625EA0E}">
        <p15:presenceInfo xmlns:p15="http://schemas.microsoft.com/office/powerpoint/2012/main" userId="S-1-5-21-2977299124-1876462163-2290217735-9637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A59"/>
    <a:srgbClr val="FF247F"/>
    <a:srgbClr val="EE2375"/>
    <a:srgbClr val="6699FF"/>
    <a:srgbClr val="99CCFF"/>
    <a:srgbClr val="E34E35"/>
    <a:srgbClr val="FFCCCC"/>
    <a:srgbClr val="6785A1"/>
    <a:srgbClr val="00B1AC"/>
    <a:srgbClr val="009A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71989" autoAdjust="0"/>
  </p:normalViewPr>
  <p:slideViewPr>
    <p:cSldViewPr snapToGrid="0" snapToObjects="1">
      <p:cViewPr varScale="1">
        <p:scale>
          <a:sx n="65" d="100"/>
          <a:sy n="65" d="100"/>
        </p:scale>
        <p:origin x="1365" y="54"/>
      </p:cViewPr>
      <p:guideLst>
        <p:guide orient="horz" pos="407"/>
        <p:guide pos="3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3" d="100"/>
          <a:sy n="93" d="100"/>
        </p:scale>
        <p:origin x="-276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A148-45CA-A5EC-CD769790417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A148-45CA-A5EC-CD769790417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A148-45CA-A5EC-CD7697904173}"/>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A148-45CA-A5EC-CD7697904173}"/>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9-A148-45CA-A5EC-CD7697904173}"/>
              </c:ext>
            </c:extLst>
          </c:dPt>
          <c:dLbls>
            <c:dLbl>
              <c:idx val="0"/>
              <c:layout/>
              <c:tx>
                <c:rich>
                  <a:bodyPr/>
                  <a:lstStyle/>
                  <a:p>
                    <a:fld id="{40064F4D-738B-4BF0-BE3E-EF9451255924}"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A148-45CA-A5EC-CD7697904173}"/>
                </c:ext>
              </c:extLst>
            </c:dLbl>
            <c:dLbl>
              <c:idx val="1"/>
              <c:layout/>
              <c:tx>
                <c:rich>
                  <a:bodyPr/>
                  <a:lstStyle/>
                  <a:p>
                    <a:fld id="{BE9D6239-69F9-4A5D-9E0B-EC9BC01682B0}"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A148-45CA-A5EC-CD7697904173}"/>
                </c:ext>
              </c:extLst>
            </c:dLbl>
            <c:dLbl>
              <c:idx val="2"/>
              <c:layout/>
              <c:tx>
                <c:rich>
                  <a:bodyPr/>
                  <a:lstStyle/>
                  <a:p>
                    <a:fld id="{8BF1AED1-0B7F-4F44-89D0-17540084634A}"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A148-45CA-A5EC-CD7697904173}"/>
                </c:ext>
              </c:extLst>
            </c:dLbl>
            <c:dLbl>
              <c:idx val="3"/>
              <c:layout/>
              <c:tx>
                <c:rich>
                  <a:bodyPr/>
                  <a:lstStyle/>
                  <a:p>
                    <a:fld id="{4C79F9B6-6696-42AD-A553-A967B5DEFE73}"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A148-45CA-A5EC-CD7697904173}"/>
                </c:ext>
              </c:extLst>
            </c:dLbl>
            <c:dLbl>
              <c:idx val="4"/>
              <c:layout/>
              <c:tx>
                <c:rich>
                  <a:bodyPr/>
                  <a:lstStyle/>
                  <a:p>
                    <a:fld id="{5E39F346-5C56-40AC-91F3-768880886C7F}"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A148-45CA-A5EC-CD7697904173}"/>
                </c:ext>
              </c:extLst>
            </c:dLbl>
            <c:dLbl>
              <c:idx val="5"/>
              <c:layout/>
              <c:tx>
                <c:rich>
                  <a:bodyPr/>
                  <a:lstStyle/>
                  <a:p>
                    <a:fld id="{E541E745-9DE5-429E-B571-6020937ABBE3}"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A148-45CA-A5EC-CD76979041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'Total equity funding'!$U$2:$U$7</c:f>
              <c:strCache>
                <c:ptCount val="6"/>
                <c:pt idx="0">
                  <c:v>$0-249,999</c:v>
                </c:pt>
                <c:pt idx="1">
                  <c:v>$250,000-499,999</c:v>
                </c:pt>
                <c:pt idx="2">
                  <c:v>$500,000-749,999</c:v>
                </c:pt>
                <c:pt idx="3">
                  <c:v>$750,000-999,999</c:v>
                </c:pt>
                <c:pt idx="4">
                  <c:v>$1,000,000-1,249,999</c:v>
                </c:pt>
                <c:pt idx="5">
                  <c:v>$1,250,000+</c:v>
                </c:pt>
              </c:strCache>
            </c:strRef>
          </c:cat>
          <c:val>
            <c:numRef>
              <c:f>'Total equity funding'!$S$2:$S$7</c:f>
              <c:numCache>
                <c:formatCode>General</c:formatCode>
                <c:ptCount val="6"/>
                <c:pt idx="0">
                  <c:v>1292</c:v>
                </c:pt>
                <c:pt idx="1">
                  <c:v>484</c:v>
                </c:pt>
                <c:pt idx="2">
                  <c:v>194</c:v>
                </c:pt>
                <c:pt idx="3">
                  <c:v>109</c:v>
                </c:pt>
                <c:pt idx="4">
                  <c:v>51</c:v>
                </c:pt>
                <c:pt idx="5">
                  <c:v>59</c:v>
                </c:pt>
              </c:numCache>
            </c:numRef>
          </c:val>
          <c:extLst>
            <c:ext xmlns:c15="http://schemas.microsoft.com/office/drawing/2012/chart" uri="{02D57815-91ED-43cb-92C2-25804820EDAC}">
              <c15:datalabelsRange>
                <c15:f>'Total equity funding'!$W$2:$W$7</c15:f>
                <c15:dlblRangeCache>
                  <c:ptCount val="6"/>
                  <c:pt idx="0">
                    <c:v>59%</c:v>
                  </c:pt>
                  <c:pt idx="1">
                    <c:v>22%</c:v>
                  </c:pt>
                  <c:pt idx="2">
                    <c:v>9%</c:v>
                  </c:pt>
                  <c:pt idx="3">
                    <c:v>5%</c:v>
                  </c:pt>
                  <c:pt idx="4">
                    <c:v>2%</c:v>
                  </c:pt>
                  <c:pt idx="5">
                    <c:v>3%</c:v>
                  </c:pt>
                </c15:dlblRangeCache>
              </c15:datalabelsRange>
            </c:ext>
            <c:ext xmlns:c16="http://schemas.microsoft.com/office/drawing/2014/chart" uri="{C3380CC4-5D6E-409C-BE32-E72D297353CC}">
              <c16:uniqueId val="{0000000B-A148-45CA-A5EC-CD7697904173}"/>
            </c:ext>
          </c:extLst>
        </c:ser>
        <c:dLbls>
          <c:showLegendKey val="0"/>
          <c:showVal val="1"/>
          <c:showCatName val="0"/>
          <c:showSerName val="0"/>
          <c:showPercent val="0"/>
          <c:showBubbleSize val="0"/>
        </c:dLbls>
        <c:gapWidth val="75"/>
        <c:overlap val="-27"/>
        <c:axId val="481945720"/>
        <c:axId val="479314080"/>
      </c:barChart>
      <c:catAx>
        <c:axId val="4819457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Funding per school</a:t>
                </a:r>
              </a:p>
            </c:rich>
          </c:tx>
          <c:layout>
            <c:manualLayout>
              <c:xMode val="edge"/>
              <c:yMode val="edge"/>
              <c:x val="0.46050438806513599"/>
              <c:y val="0.9391403117470870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314080"/>
        <c:crosses val="autoZero"/>
        <c:auto val="1"/>
        <c:lblAlgn val="ctr"/>
        <c:lblOffset val="100"/>
        <c:noMultiLvlLbl val="0"/>
      </c:catAx>
      <c:valAx>
        <c:axId val="479314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Number</a:t>
                </a:r>
                <a:r>
                  <a:rPr lang="en-AU" baseline="0"/>
                  <a:t> of schools (N=2189)</a:t>
                </a:r>
                <a:endParaRPr lang="en-AU"/>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9457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342317599910398E-2"/>
          <c:y val="0.10077369753559565"/>
          <c:w val="0.87390394382520364"/>
          <c:h val="0.73572201704875395"/>
        </c:manualLayout>
      </c:layout>
      <c:barChart>
        <c:barDir val="bar"/>
        <c:grouping val="percentStacked"/>
        <c:varyColors val="0"/>
        <c:ser>
          <c:idx val="0"/>
          <c:order val="0"/>
          <c:tx>
            <c:strRef>
              <c:f>Sheet1!$B$1</c:f>
              <c:strCache>
                <c:ptCount val="1"/>
                <c:pt idx="0">
                  <c:v>Disagree</c:v>
                </c:pt>
              </c:strCache>
            </c:strRef>
          </c:tx>
          <c:spPr>
            <a:solidFill>
              <a:srgbClr val="46596A"/>
            </a:solidFill>
            <a:ln>
              <a:noFill/>
            </a:ln>
            <a:effectLst/>
          </c:spPr>
          <c:invertIfNegative val="0"/>
          <c:dLbls>
            <c:dLbl>
              <c:idx val="0"/>
              <c:layout>
                <c:manualLayout>
                  <c:x val="0.10428572945970215"/>
                  <c:y val="-2.858635026560527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B6D3963-58CE-4397-A662-A3506F5FF8DE}" type="CELLRANGE">
                      <a:rPr lang="en-AU" dirty="0"/>
                      <a:pPr>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0.88741293194945003"/>
                      <c:h val="6.1639560833022106E-2"/>
                    </c:manualLayout>
                  </c15:layout>
                  <c15:dlblFieldTable/>
                  <c15:showDataLabelsRange val="1"/>
                </c:ext>
                <c:ext xmlns:c16="http://schemas.microsoft.com/office/drawing/2014/chart" uri="{C3380CC4-5D6E-409C-BE32-E72D297353CC}">
                  <c16:uniqueId val="{00000000-B508-45D0-A06E-23C6D3631E40}"/>
                </c:ext>
              </c:extLst>
            </c:dLbl>
            <c:dLbl>
              <c:idx val="1"/>
              <c:layout>
                <c:manualLayout>
                  <c:x val="4.2455790878168871E-2"/>
                  <c:y val="-3.1722437086583309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62C8A04E-358C-4FB6-A688-1DFE6E8BD9D7}" type="CELLRANGE">
                      <a:rPr lang="en-AU" dirty="0"/>
                      <a:pPr>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0.88283216180420121"/>
                      <c:h val="5.2231485568419972E-2"/>
                    </c:manualLayout>
                  </c15:layout>
                  <c15:dlblFieldTable/>
                  <c15:showDataLabelsRange val="1"/>
                </c:ext>
                <c:ext xmlns:c16="http://schemas.microsoft.com/office/drawing/2014/chart" uri="{C3380CC4-5D6E-409C-BE32-E72D297353CC}">
                  <c16:uniqueId val="{00000001-B508-45D0-A06E-23C6D3631E40}"/>
                </c:ext>
              </c:extLst>
            </c:dLbl>
            <c:dLbl>
              <c:idx val="2"/>
              <c:layout>
                <c:manualLayout>
                  <c:x val="0.10447766039601206"/>
                  <c:y val="-3.622856956086349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A01D2945-6D40-4A79-AED6-B9169E9B4895}" type="CELLRANGE">
                      <a:rPr lang="en-AU" dirty="0"/>
                      <a:pPr>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0.87759583235525651"/>
                      <c:h val="6.0621264600894023E-2"/>
                    </c:manualLayout>
                  </c15:layout>
                  <c15:dlblFieldTable/>
                  <c15:showDataLabelsRange val="1"/>
                </c:ext>
                <c:ext xmlns:c16="http://schemas.microsoft.com/office/drawing/2014/chart" uri="{C3380CC4-5D6E-409C-BE32-E72D297353CC}">
                  <c16:uniqueId val="{00000002-B508-45D0-A06E-23C6D3631E40}"/>
                </c:ext>
              </c:extLst>
            </c:dLbl>
            <c:dLbl>
              <c:idx val="3"/>
              <c:layout>
                <c:manualLayout>
                  <c:x val="9.3236615112848364E-2"/>
                  <c:y val="-3.0154301076928357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C1BC5665-14B2-45E3-BFB9-8684E7DC0CE9}" type="CELLRANGE">
                      <a:rPr lang="en-AU" dirty="0"/>
                      <a:pPr>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0.88601003841003223"/>
                      <c:h val="4.9645129129536961E-2"/>
                    </c:manualLayout>
                  </c15:layout>
                  <c15:dlblFieldTable/>
                  <c15:showDataLabelsRange val="1"/>
                </c:ext>
                <c:ext xmlns:c16="http://schemas.microsoft.com/office/drawing/2014/chart" uri="{C3380CC4-5D6E-409C-BE32-E72D297353CC}">
                  <c16:uniqueId val="{00000003-B508-45D0-A06E-23C6D3631E40}"/>
                </c:ext>
              </c:extLst>
            </c:dLbl>
            <c:dLbl>
              <c:idx val="4"/>
              <c:layout>
                <c:manualLayout>
                  <c:x val="7.1908874833625971E-2"/>
                  <c:y val="-2.6234269716677475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10D8DA61-4F62-4991-A8D1-E0B144D8BD3F}" type="CELLRANGE">
                      <a:rPr lang="en-AU" dirty="0"/>
                      <a:pPr>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0.88658443221213512"/>
                      <c:h val="3.5533016232633781E-2"/>
                    </c:manualLayout>
                  </c15:layout>
                  <c15:dlblFieldTable/>
                  <c15:showDataLabelsRange val="1"/>
                </c:ext>
                <c:ext xmlns:c16="http://schemas.microsoft.com/office/drawing/2014/chart" uri="{C3380CC4-5D6E-409C-BE32-E72D297353CC}">
                  <c16:uniqueId val="{00000004-B508-45D0-A06E-23C6D3631E40}"/>
                </c:ext>
              </c:extLst>
            </c:dLbl>
            <c:dLbl>
              <c:idx val="5"/>
              <c:layout>
                <c:manualLayout>
                  <c:x val="0.11005842802388105"/>
                  <c:y val="-2.579491754044268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9BFB44B1-AE06-457C-B2CD-ECF70B5D023B}" type="CELLRANGE">
                      <a:rPr lang="en-AU" dirty="0"/>
                      <a:pPr>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0.77891116832352991"/>
                      <c:h val="4.7527447936118919E-2"/>
                    </c:manualLayout>
                  </c15:layout>
                  <c15:dlblFieldTable/>
                  <c15:showDataLabelsRange val="1"/>
                </c:ext>
                <c:ext xmlns:c16="http://schemas.microsoft.com/office/drawing/2014/chart" uri="{C3380CC4-5D6E-409C-BE32-E72D297353CC}">
                  <c16:uniqueId val="{00000005-B508-45D0-A06E-23C6D3631E40}"/>
                </c:ext>
              </c:extLst>
            </c:dLbl>
            <c:dLbl>
              <c:idx val="6"/>
              <c:layout>
                <c:manualLayout>
                  <c:x val="0.10109053116311066"/>
                  <c:y val="-2.6787395401525447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567332A-D08C-4541-B926-03963028F03A}" type="CELLRANGE">
                      <a:rPr lang="en-AU" dirty="0"/>
                      <a:pPr>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0.84080026211313186"/>
                      <c:h val="5.2231485568419972E-2"/>
                    </c:manualLayout>
                  </c15:layout>
                  <c15:dlblFieldTable/>
                  <c15:showDataLabelsRange val="1"/>
                </c:ext>
                <c:ext xmlns:c16="http://schemas.microsoft.com/office/drawing/2014/chart" uri="{C3380CC4-5D6E-409C-BE32-E72D297353CC}">
                  <c16:uniqueId val="{00000006-B508-45D0-A06E-23C6D3631E40}"/>
                </c:ext>
              </c:extLst>
            </c:dLbl>
            <c:dLbl>
              <c:idx val="7"/>
              <c:layout>
                <c:manualLayout>
                  <c:x val="0.13036108371687533"/>
                  <c:y val="-2.7018275988727594E-2"/>
                </c:manualLayout>
              </c:layout>
              <c:tx>
                <c:rich>
                  <a:bodyPr rot="0" spcFirstLastPara="1" vertOverflow="ellipsis" vert="horz" wrap="square" lIns="38100" tIns="19050" rIns="38100" bIns="19050" anchor="ctr" anchorCtr="1">
                    <a:noAutofit/>
                  </a:bodyPr>
                  <a:lstStyle/>
                  <a:p>
                    <a:pPr algn="l">
                      <a:defRPr sz="900" b="0" i="0" u="none" strike="noStrike" kern="1200" baseline="0">
                        <a:solidFill>
                          <a:schemeClr val="tx1">
                            <a:lumMod val="75000"/>
                            <a:lumOff val="25000"/>
                          </a:schemeClr>
                        </a:solidFill>
                        <a:latin typeface="+mn-lt"/>
                        <a:ea typeface="+mn-ea"/>
                        <a:cs typeface="+mn-cs"/>
                      </a:defRPr>
                    </a:pPr>
                    <a:fld id="{46762273-1E48-4693-BE19-FBF0503C00C0}" type="CELLRANGE">
                      <a:rPr lang="en-AU" dirty="0"/>
                      <a:pPr algn="l">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lgn="l">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0.7316291622102804"/>
                      <c:h val="4.7996123181583868E-2"/>
                    </c:manualLayout>
                  </c15:layout>
                  <c15:dlblFieldTable/>
                  <c15:showDataLabelsRange val="1"/>
                </c:ext>
                <c:ext xmlns:c16="http://schemas.microsoft.com/office/drawing/2014/chart" uri="{C3380CC4-5D6E-409C-BE32-E72D297353CC}">
                  <c16:uniqueId val="{00000007-B508-45D0-A06E-23C6D3631E40}"/>
                </c:ext>
              </c:extLst>
            </c:dLbl>
            <c:dLbl>
              <c:idx val="8"/>
              <c:layout>
                <c:manualLayout>
                  <c:x val="0.10334937768557699"/>
                  <c:y val="-3.0913490772493123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92A03493-D2E1-46D4-B3B3-21A68165E0A4}" type="CELLRANGE">
                      <a:rPr lang="en-AU" dirty="0"/>
                      <a:pPr>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0.86552060259874386"/>
                      <c:h val="5.783583402525487E-2"/>
                    </c:manualLayout>
                  </c15:layout>
                  <c15:dlblFieldTable/>
                  <c15:showDataLabelsRange val="1"/>
                </c:ext>
                <c:ext xmlns:c16="http://schemas.microsoft.com/office/drawing/2014/chart" uri="{C3380CC4-5D6E-409C-BE32-E72D297353CC}">
                  <c16:uniqueId val="{00000008-B508-45D0-A06E-23C6D3631E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Sheet1!$A$2:$A$10</c:f>
              <c:strCache>
                <c:ptCount val="9"/>
                <c:pt idx="0">
                  <c:v>Q9</c:v>
                </c:pt>
                <c:pt idx="1">
                  <c:v>Q8</c:v>
                </c:pt>
                <c:pt idx="2">
                  <c:v>Q7</c:v>
                </c:pt>
                <c:pt idx="3">
                  <c:v>Q6</c:v>
                </c:pt>
                <c:pt idx="4">
                  <c:v>Q5</c:v>
                </c:pt>
                <c:pt idx="5">
                  <c:v>Q4</c:v>
                </c:pt>
                <c:pt idx="6">
                  <c:v>Q3</c:v>
                </c:pt>
                <c:pt idx="7">
                  <c:v>Q2</c:v>
                </c:pt>
                <c:pt idx="8">
                  <c:v>Q1</c:v>
                </c:pt>
              </c:strCache>
            </c:strRef>
          </c:cat>
          <c:val>
            <c:numRef>
              <c:f>Sheet1!$B$2:$B$10</c:f>
              <c:numCache>
                <c:formatCode>General</c:formatCode>
                <c:ptCount val="9"/>
                <c:pt idx="0">
                  <c:v>0.67792521295505226</c:v>
                </c:pt>
                <c:pt idx="1">
                  <c:v>0.25752106066366964</c:v>
                </c:pt>
                <c:pt idx="2">
                  <c:v>0.14440429346089823</c:v>
                </c:pt>
                <c:pt idx="3">
                  <c:v>0.19161674720352889</c:v>
                </c:pt>
                <c:pt idx="4">
                  <c:v>0.20718562240853269</c:v>
                </c:pt>
                <c:pt idx="5">
                  <c:v>0.11363633681334548</c:v>
                </c:pt>
                <c:pt idx="6">
                  <c:v>0.17942588644160581</c:v>
                </c:pt>
                <c:pt idx="7">
                  <c:v>0.11483253534953149</c:v>
                </c:pt>
                <c:pt idx="8">
                  <c:v>0.23186681545131183</c:v>
                </c:pt>
              </c:numCache>
            </c:numRef>
          </c:val>
          <c:extLst>
            <c:ext xmlns:c15="http://schemas.microsoft.com/office/drawing/2012/chart" uri="{02D57815-91ED-43cb-92C2-25804820EDAC}">
              <c15:datalabelsRange>
                <c15:f>Sheet1!$E$2:$E$10</c15:f>
                <c15:dlblRangeCache>
                  <c:ptCount val="9"/>
                  <c:pt idx="0">
                    <c:v>LSLD has simplified administrative processes for principals. E.g. school planning, reporting, budget management.</c:v>
                  </c:pt>
                  <c:pt idx="1">
                    <c:v>LSLD has had a positive impact on the way we engage with local businesses and organisations.</c:v>
                  </c:pt>
                  <c:pt idx="2">
                    <c:v>LSLD has had a positive impact on the way we consult with parents and the school community to inform our local decision making.</c:v>
                  </c:pt>
                  <c:pt idx="3">
                    <c:v>With the implementation of LSLD I am better able to support staff in their performance and development.</c:v>
                  </c:pt>
                  <c:pt idx="4">
                    <c:v>With the implementation of LSLD I have increased opportunities to employ staff to meet student needs.</c:v>
                  </c:pt>
                  <c:pt idx="5">
                    <c:v>RAM / SBA funding is flexible enough to enable me to manage resources to meet student needs.</c:v>
                  </c:pt>
                  <c:pt idx="6">
                    <c:v>The RAM has distributed funding equitably to my school in direct relation to the needs of my students. </c:v>
                  </c:pt>
                  <c:pt idx="7">
                    <c:v>The RAM / SBA methodology is transparent.</c:v>
                  </c:pt>
                  <c:pt idx="8">
                    <c:v>LSLD has had a positive impact on the extent to which I can make local decisions that best meet the needs of my school.</c:v>
                  </c:pt>
                </c15:dlblRangeCache>
              </c15:datalabelsRange>
            </c:ext>
            <c:ext xmlns:c16="http://schemas.microsoft.com/office/drawing/2014/chart" uri="{C3380CC4-5D6E-409C-BE32-E72D297353CC}">
              <c16:uniqueId val="{00000009-B508-45D0-A06E-23C6D3631E40}"/>
            </c:ext>
          </c:extLst>
        </c:ser>
        <c:ser>
          <c:idx val="1"/>
          <c:order val="1"/>
          <c:tx>
            <c:strRef>
              <c:f>Sheet1!$C$1</c:f>
              <c:strCache>
                <c:ptCount val="1"/>
                <c:pt idx="0">
                  <c:v>Neither disagree nor agree</c:v>
                </c:pt>
              </c:strCache>
            </c:strRef>
          </c:tx>
          <c:spPr>
            <a:solidFill>
              <a:srgbClr val="E6186D"/>
            </a:solidFill>
            <a:ln>
              <a:noFill/>
            </a:ln>
            <a:effectLst/>
          </c:spPr>
          <c:invertIfNegative val="0"/>
          <c:dLbls>
            <c:delete val="1"/>
          </c:dLbls>
          <c:cat>
            <c:strRef>
              <c:f>Sheet1!$A$2:$A$10</c:f>
              <c:strCache>
                <c:ptCount val="9"/>
                <c:pt idx="0">
                  <c:v>Q9</c:v>
                </c:pt>
                <c:pt idx="1">
                  <c:v>Q8</c:v>
                </c:pt>
                <c:pt idx="2">
                  <c:v>Q7</c:v>
                </c:pt>
                <c:pt idx="3">
                  <c:v>Q6</c:v>
                </c:pt>
                <c:pt idx="4">
                  <c:v>Q5</c:v>
                </c:pt>
                <c:pt idx="5">
                  <c:v>Q4</c:v>
                </c:pt>
                <c:pt idx="6">
                  <c:v>Q3</c:v>
                </c:pt>
                <c:pt idx="7">
                  <c:v>Q2</c:v>
                </c:pt>
                <c:pt idx="8">
                  <c:v>Q1</c:v>
                </c:pt>
              </c:strCache>
            </c:strRef>
          </c:cat>
          <c:val>
            <c:numRef>
              <c:f>Sheet1!$C$2:$C$10</c:f>
              <c:numCache>
                <c:formatCode>General</c:formatCode>
                <c:ptCount val="9"/>
                <c:pt idx="0">
                  <c:v>0.19420987529893241</c:v>
                </c:pt>
                <c:pt idx="1">
                  <c:v>0.56077016048557726</c:v>
                </c:pt>
                <c:pt idx="2">
                  <c:v>0.47894108490240073</c:v>
                </c:pt>
                <c:pt idx="3">
                  <c:v>0.2994012191740989</c:v>
                </c:pt>
                <c:pt idx="4">
                  <c:v>0.16526946090046749</c:v>
                </c:pt>
                <c:pt idx="5">
                  <c:v>0.12320581411582404</c:v>
                </c:pt>
                <c:pt idx="6">
                  <c:v>0.12559803948220591</c:v>
                </c:pt>
                <c:pt idx="7">
                  <c:v>0.11483259906369193</c:v>
                </c:pt>
                <c:pt idx="8">
                  <c:v>0.24970273866494436</c:v>
                </c:pt>
              </c:numCache>
            </c:numRef>
          </c:val>
          <c:extLst>
            <c:ext xmlns:c16="http://schemas.microsoft.com/office/drawing/2014/chart" uri="{C3380CC4-5D6E-409C-BE32-E72D297353CC}">
              <c16:uniqueId val="{0000000A-B508-45D0-A06E-23C6D3631E40}"/>
            </c:ext>
          </c:extLst>
        </c:ser>
        <c:ser>
          <c:idx val="2"/>
          <c:order val="2"/>
          <c:tx>
            <c:strRef>
              <c:f>Sheet1!$D$1</c:f>
              <c:strCache>
                <c:ptCount val="1"/>
                <c:pt idx="0">
                  <c:v>Agree</c:v>
                </c:pt>
              </c:strCache>
            </c:strRef>
          </c:tx>
          <c:spPr>
            <a:solidFill>
              <a:srgbClr val="0089A8"/>
            </a:solidFill>
            <a:ln>
              <a:noFill/>
            </a:ln>
            <a:effectLst/>
          </c:spPr>
          <c:invertIfNegative val="0"/>
          <c:dLbls>
            <c:delete val="1"/>
          </c:dLbls>
          <c:errBars>
            <c:errBarType val="both"/>
            <c:errValType val="stdErr"/>
            <c:noEndCap val="0"/>
            <c:spPr>
              <a:noFill/>
              <a:ln w="9525" cap="flat" cmpd="sng" algn="ctr">
                <a:solidFill>
                  <a:schemeClr val="tx1">
                    <a:lumMod val="65000"/>
                    <a:lumOff val="35000"/>
                  </a:schemeClr>
                </a:solidFill>
                <a:round/>
              </a:ln>
              <a:effectLst/>
            </c:spPr>
          </c:errBars>
          <c:cat>
            <c:strRef>
              <c:f>Sheet1!$A$2:$A$10</c:f>
              <c:strCache>
                <c:ptCount val="9"/>
                <c:pt idx="0">
                  <c:v>Q9</c:v>
                </c:pt>
                <c:pt idx="1">
                  <c:v>Q8</c:v>
                </c:pt>
                <c:pt idx="2">
                  <c:v>Q7</c:v>
                </c:pt>
                <c:pt idx="3">
                  <c:v>Q6</c:v>
                </c:pt>
                <c:pt idx="4">
                  <c:v>Q5</c:v>
                </c:pt>
                <c:pt idx="5">
                  <c:v>Q4</c:v>
                </c:pt>
                <c:pt idx="6">
                  <c:v>Q3</c:v>
                </c:pt>
                <c:pt idx="7">
                  <c:v>Q2</c:v>
                </c:pt>
                <c:pt idx="8">
                  <c:v>Q1</c:v>
                </c:pt>
              </c:strCache>
            </c:strRef>
          </c:cat>
          <c:val>
            <c:numRef>
              <c:f>Sheet1!$D$2:$D$10</c:f>
              <c:numCache>
                <c:formatCode>General</c:formatCode>
                <c:ptCount val="9"/>
                <c:pt idx="0">
                  <c:v>0.12786491174601533</c:v>
                </c:pt>
                <c:pt idx="1">
                  <c:v>0.18170877885075309</c:v>
                </c:pt>
                <c:pt idx="2">
                  <c:v>0.37665462163670105</c:v>
                </c:pt>
                <c:pt idx="3">
                  <c:v>0.50898203362237227</c:v>
                </c:pt>
                <c:pt idx="4">
                  <c:v>0.62754491669099988</c:v>
                </c:pt>
                <c:pt idx="5">
                  <c:v>0.76315784907083051</c:v>
                </c:pt>
                <c:pt idx="6">
                  <c:v>0.69497607407618833</c:v>
                </c:pt>
                <c:pt idx="7">
                  <c:v>0.77033486558677655</c:v>
                </c:pt>
                <c:pt idx="8">
                  <c:v>0.51843044588374387</c:v>
                </c:pt>
              </c:numCache>
            </c:numRef>
          </c:val>
          <c:extLst>
            <c:ext xmlns:c16="http://schemas.microsoft.com/office/drawing/2014/chart" uri="{C3380CC4-5D6E-409C-BE32-E72D297353CC}">
              <c16:uniqueId val="{0000000B-B508-45D0-A06E-23C6D3631E40}"/>
            </c:ext>
          </c:extLst>
        </c:ser>
        <c:ser>
          <c:idx val="3"/>
          <c:order val="3"/>
          <c:tx>
            <c:strRef>
              <c:f>Sheet1!$E$1</c:f>
              <c:strCache>
                <c:ptCount val="1"/>
                <c:pt idx="0">
                  <c:v>Column1</c:v>
                </c:pt>
              </c:strCache>
            </c:strRef>
          </c:tx>
          <c:spPr>
            <a:solidFill>
              <a:schemeClr val="accent4"/>
            </a:solidFill>
            <a:ln>
              <a:noFill/>
            </a:ln>
            <a:effectLst/>
          </c:spPr>
          <c:invertIfNegative val="0"/>
          <c:dLbls>
            <c:delete val="1"/>
          </c:dLbls>
          <c:cat>
            <c:strRef>
              <c:f>Sheet1!$A$2:$A$10</c:f>
              <c:strCache>
                <c:ptCount val="9"/>
                <c:pt idx="0">
                  <c:v>Q9</c:v>
                </c:pt>
                <c:pt idx="1">
                  <c:v>Q8</c:v>
                </c:pt>
                <c:pt idx="2">
                  <c:v>Q7</c:v>
                </c:pt>
                <c:pt idx="3">
                  <c:v>Q6</c:v>
                </c:pt>
                <c:pt idx="4">
                  <c:v>Q5</c:v>
                </c:pt>
                <c:pt idx="5">
                  <c:v>Q4</c:v>
                </c:pt>
                <c:pt idx="6">
                  <c:v>Q3</c:v>
                </c:pt>
                <c:pt idx="7">
                  <c:v>Q2</c:v>
                </c:pt>
                <c:pt idx="8">
                  <c:v>Q1</c:v>
                </c:pt>
              </c:strCache>
            </c:strRef>
          </c:cat>
          <c:val>
            <c:numRef>
              <c:f>Sheet1!$E$2:$E$10</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C-B508-45D0-A06E-23C6D3631E40}"/>
            </c:ext>
          </c:extLst>
        </c:ser>
        <c:dLbls>
          <c:showLegendKey val="0"/>
          <c:showVal val="1"/>
          <c:showCatName val="0"/>
          <c:showSerName val="0"/>
          <c:showPercent val="0"/>
          <c:showBubbleSize val="0"/>
        </c:dLbls>
        <c:gapWidth val="150"/>
        <c:overlap val="100"/>
        <c:axId val="263277480"/>
        <c:axId val="263277872"/>
      </c:barChart>
      <c:catAx>
        <c:axId val="263277480"/>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AU" sz="1400" dirty="0"/>
                  <a:t>Principal Survey Item</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in"/>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263277872"/>
        <c:crosses val="autoZero"/>
        <c:auto val="0"/>
        <c:lblAlgn val="ctr"/>
        <c:lblOffset val="100"/>
        <c:tickMarkSkip val="1"/>
        <c:noMultiLvlLbl val="0"/>
      </c:catAx>
      <c:valAx>
        <c:axId val="26327787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AU" sz="1200" dirty="0"/>
                  <a:t>Response frequencie</a:t>
                </a:r>
                <a:r>
                  <a:rPr lang="en-AU" sz="1200" baseline="0" dirty="0"/>
                  <a:t>s as percentage of total responses (n = 834)</a:t>
                </a:r>
                <a:endParaRPr lang="en-AU" sz="1200" dirty="0"/>
              </a:p>
            </c:rich>
          </c:tx>
          <c:layout>
            <c:manualLayout>
              <c:xMode val="edge"/>
              <c:yMode val="edge"/>
              <c:x val="0.24751044081571541"/>
              <c:y val="0.8897678333640981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3277480"/>
        <c:crosses val="autoZero"/>
        <c:crossBetween val="between"/>
      </c:valAx>
      <c:spPr>
        <a:noFill/>
        <a:ln>
          <a:noFill/>
        </a:ln>
        <a:effectLst/>
      </c:spPr>
    </c:plotArea>
    <c:legend>
      <c:legendPos val="b"/>
      <c:legendEntry>
        <c:idx val="3"/>
        <c:delete val="1"/>
      </c:legendEntry>
      <c:layout>
        <c:manualLayout>
          <c:xMode val="edge"/>
          <c:yMode val="edge"/>
          <c:x val="0.27226807440093348"/>
          <c:y val="0.94528699868377575"/>
          <c:w val="0.49310951642046896"/>
          <c:h val="5.471297350563943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48" cy="496332"/>
          </a:xfrm>
          <a:prstGeom prst="rect">
            <a:avLst/>
          </a:prstGeom>
        </p:spPr>
        <p:txBody>
          <a:bodyPr vert="horz" lIns="91321" tIns="45661" rIns="91321" bIns="45661" rtlCol="0"/>
          <a:lstStyle>
            <a:lvl1pPr algn="l">
              <a:defRPr sz="1200"/>
            </a:lvl1pPr>
          </a:lstStyle>
          <a:p>
            <a:endParaRPr lang="en-AU"/>
          </a:p>
        </p:txBody>
      </p:sp>
      <p:sp>
        <p:nvSpPr>
          <p:cNvPr id="3" name="Date Placeholder 2"/>
          <p:cNvSpPr>
            <a:spLocks noGrp="1"/>
          </p:cNvSpPr>
          <p:nvPr>
            <p:ph type="dt" sz="quarter" idx="1"/>
          </p:nvPr>
        </p:nvSpPr>
        <p:spPr>
          <a:xfrm>
            <a:off x="3850643" y="0"/>
            <a:ext cx="2945448" cy="496332"/>
          </a:xfrm>
          <a:prstGeom prst="rect">
            <a:avLst/>
          </a:prstGeom>
        </p:spPr>
        <p:txBody>
          <a:bodyPr vert="horz" lIns="91321" tIns="45661" rIns="91321" bIns="45661" rtlCol="0"/>
          <a:lstStyle>
            <a:lvl1pPr algn="r">
              <a:defRPr sz="1200"/>
            </a:lvl1pPr>
          </a:lstStyle>
          <a:p>
            <a:fld id="{3F544671-B570-427B-82E2-95C1F4BF93E5}" type="datetimeFigureOut">
              <a:rPr lang="en-AU" smtClean="0"/>
              <a:pPr/>
              <a:t>7/09/2018</a:t>
            </a:fld>
            <a:endParaRPr lang="en-AU"/>
          </a:p>
        </p:txBody>
      </p:sp>
      <p:sp>
        <p:nvSpPr>
          <p:cNvPr id="4" name="Footer Placeholder 3"/>
          <p:cNvSpPr>
            <a:spLocks noGrp="1"/>
          </p:cNvSpPr>
          <p:nvPr>
            <p:ph type="ftr" sz="quarter" idx="2"/>
          </p:nvPr>
        </p:nvSpPr>
        <p:spPr>
          <a:xfrm>
            <a:off x="0" y="9430308"/>
            <a:ext cx="2945448" cy="496331"/>
          </a:xfrm>
          <a:prstGeom prst="rect">
            <a:avLst/>
          </a:prstGeom>
        </p:spPr>
        <p:txBody>
          <a:bodyPr vert="horz" lIns="91321" tIns="45661" rIns="91321" bIns="45661" rtlCol="0" anchor="b"/>
          <a:lstStyle>
            <a:lvl1pPr algn="l">
              <a:defRPr sz="1200"/>
            </a:lvl1pPr>
          </a:lstStyle>
          <a:p>
            <a:endParaRPr lang="en-AU"/>
          </a:p>
        </p:txBody>
      </p:sp>
      <p:sp>
        <p:nvSpPr>
          <p:cNvPr id="5" name="Slide Number Placeholder 4"/>
          <p:cNvSpPr>
            <a:spLocks noGrp="1"/>
          </p:cNvSpPr>
          <p:nvPr>
            <p:ph type="sldNum" sz="quarter" idx="3"/>
          </p:nvPr>
        </p:nvSpPr>
        <p:spPr>
          <a:xfrm>
            <a:off x="3850643" y="9430308"/>
            <a:ext cx="2945448" cy="496331"/>
          </a:xfrm>
          <a:prstGeom prst="rect">
            <a:avLst/>
          </a:prstGeom>
        </p:spPr>
        <p:txBody>
          <a:bodyPr vert="horz" lIns="91321" tIns="45661" rIns="91321" bIns="45661" rtlCol="0" anchor="b"/>
          <a:lstStyle>
            <a:lvl1pPr algn="r">
              <a:defRPr sz="1200"/>
            </a:lvl1pPr>
          </a:lstStyle>
          <a:p>
            <a:fld id="{00E70C6D-ED20-417B-9235-15623ED51FB3}" type="slidenum">
              <a:rPr lang="en-AU" smtClean="0"/>
              <a:pPr/>
              <a:t>‹#›</a:t>
            </a:fld>
            <a:endParaRPr lang="en-AU"/>
          </a:p>
        </p:txBody>
      </p:sp>
    </p:spTree>
    <p:extLst>
      <p:ext uri="{BB962C8B-B14F-4D97-AF65-F5344CB8AC3E}">
        <p14:creationId xmlns:p14="http://schemas.microsoft.com/office/powerpoint/2010/main" val="622575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48" cy="496332"/>
          </a:xfrm>
          <a:prstGeom prst="rect">
            <a:avLst/>
          </a:prstGeom>
        </p:spPr>
        <p:txBody>
          <a:bodyPr vert="horz" lIns="91321" tIns="45661" rIns="91321" bIns="45661" rtlCol="0"/>
          <a:lstStyle>
            <a:lvl1pPr algn="l">
              <a:defRPr sz="1200"/>
            </a:lvl1pPr>
          </a:lstStyle>
          <a:p>
            <a:endParaRPr lang="en-AU"/>
          </a:p>
        </p:txBody>
      </p:sp>
      <p:sp>
        <p:nvSpPr>
          <p:cNvPr id="3" name="Date Placeholder 2"/>
          <p:cNvSpPr>
            <a:spLocks noGrp="1"/>
          </p:cNvSpPr>
          <p:nvPr>
            <p:ph type="dt" idx="1"/>
          </p:nvPr>
        </p:nvSpPr>
        <p:spPr>
          <a:xfrm>
            <a:off x="3850643" y="0"/>
            <a:ext cx="2945448" cy="496332"/>
          </a:xfrm>
          <a:prstGeom prst="rect">
            <a:avLst/>
          </a:prstGeom>
        </p:spPr>
        <p:txBody>
          <a:bodyPr vert="horz" lIns="91321" tIns="45661" rIns="91321" bIns="45661" rtlCol="0"/>
          <a:lstStyle>
            <a:lvl1pPr algn="r">
              <a:defRPr sz="1200"/>
            </a:lvl1pPr>
          </a:lstStyle>
          <a:p>
            <a:fld id="{25837175-1001-4A55-B2B3-4E4B3A34EC7A}" type="datetimeFigureOut">
              <a:rPr lang="en-AU" smtClean="0"/>
              <a:pPr/>
              <a:t>7/09/2018</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21" tIns="45661" rIns="91321" bIns="45661" rtlCol="0" anchor="ctr"/>
          <a:lstStyle/>
          <a:p>
            <a:endParaRPr lang="en-AU"/>
          </a:p>
        </p:txBody>
      </p:sp>
      <p:sp>
        <p:nvSpPr>
          <p:cNvPr id="5" name="Notes Placeholder 4"/>
          <p:cNvSpPr>
            <a:spLocks noGrp="1"/>
          </p:cNvSpPr>
          <p:nvPr>
            <p:ph type="body" sz="quarter" idx="3"/>
          </p:nvPr>
        </p:nvSpPr>
        <p:spPr>
          <a:xfrm>
            <a:off x="680085" y="4715946"/>
            <a:ext cx="5437506" cy="4466988"/>
          </a:xfrm>
          <a:prstGeom prst="rect">
            <a:avLst/>
          </a:prstGeom>
        </p:spPr>
        <p:txBody>
          <a:bodyPr vert="horz" lIns="91321" tIns="45661" rIns="91321" bIns="456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0308"/>
            <a:ext cx="2945448" cy="496331"/>
          </a:xfrm>
          <a:prstGeom prst="rect">
            <a:avLst/>
          </a:prstGeom>
        </p:spPr>
        <p:txBody>
          <a:bodyPr vert="horz" lIns="91321" tIns="45661" rIns="91321" bIns="45661" rtlCol="0" anchor="b"/>
          <a:lstStyle>
            <a:lvl1pPr algn="l">
              <a:defRPr sz="1200"/>
            </a:lvl1pPr>
          </a:lstStyle>
          <a:p>
            <a:endParaRPr lang="en-AU"/>
          </a:p>
        </p:txBody>
      </p:sp>
      <p:sp>
        <p:nvSpPr>
          <p:cNvPr id="7" name="Slide Number Placeholder 6"/>
          <p:cNvSpPr>
            <a:spLocks noGrp="1"/>
          </p:cNvSpPr>
          <p:nvPr>
            <p:ph type="sldNum" sz="quarter" idx="5"/>
          </p:nvPr>
        </p:nvSpPr>
        <p:spPr>
          <a:xfrm>
            <a:off x="3850643" y="9430308"/>
            <a:ext cx="2945448" cy="496331"/>
          </a:xfrm>
          <a:prstGeom prst="rect">
            <a:avLst/>
          </a:prstGeom>
        </p:spPr>
        <p:txBody>
          <a:bodyPr vert="horz" lIns="91321" tIns="45661" rIns="91321" bIns="45661" rtlCol="0" anchor="b"/>
          <a:lstStyle>
            <a:lvl1pPr algn="r">
              <a:defRPr sz="1200"/>
            </a:lvl1pPr>
          </a:lstStyle>
          <a:p>
            <a:fld id="{3300A8FB-F803-4926-BAE7-751114D4BC66}" type="slidenum">
              <a:rPr lang="en-AU" smtClean="0"/>
              <a:pPr/>
              <a:t>‹#›</a:t>
            </a:fld>
            <a:endParaRPr lang="en-AU"/>
          </a:p>
        </p:txBody>
      </p:sp>
    </p:spTree>
    <p:extLst>
      <p:ext uri="{BB962C8B-B14F-4D97-AF65-F5344CB8AC3E}">
        <p14:creationId xmlns:p14="http://schemas.microsoft.com/office/powerpoint/2010/main" val="2606235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00A8FB-F803-4926-BAE7-751114D4BC66}" type="slidenum">
              <a:rPr lang="en-AU" smtClean="0"/>
              <a:pPr/>
              <a:t>1</a:t>
            </a:fld>
            <a:endParaRPr lang="en-AU"/>
          </a:p>
        </p:txBody>
      </p:sp>
    </p:spTree>
    <p:extLst>
      <p:ext uri="{BB962C8B-B14F-4D97-AF65-F5344CB8AC3E}">
        <p14:creationId xmlns:p14="http://schemas.microsoft.com/office/powerpoint/2010/main" val="2718116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00A8FB-F803-4926-BAE7-751114D4BC66}" type="slidenum">
              <a:rPr lang="en-AU" smtClean="0"/>
              <a:pPr/>
              <a:t>10</a:t>
            </a:fld>
            <a:endParaRPr lang="en-AU"/>
          </a:p>
        </p:txBody>
      </p:sp>
    </p:spTree>
    <p:extLst>
      <p:ext uri="{BB962C8B-B14F-4D97-AF65-F5344CB8AC3E}">
        <p14:creationId xmlns:p14="http://schemas.microsoft.com/office/powerpoint/2010/main" val="327237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chemeClr val="accent2"/>
                </a:solidFill>
              </a:rPr>
              <a:t>Overall change (pre-post): </a:t>
            </a:r>
            <a:r>
              <a:rPr lang="en-AU" dirty="0"/>
              <a:t>has there been a change in the level of each outcome?</a:t>
            </a:r>
          </a:p>
          <a:p>
            <a:r>
              <a:rPr lang="en-AU" dirty="0">
                <a:solidFill>
                  <a:schemeClr val="accent2"/>
                </a:solidFill>
              </a:rPr>
              <a:t>Needs-based change (differential): </a:t>
            </a:r>
            <a:r>
              <a:rPr lang="en-AU" dirty="0"/>
              <a:t>have schools with higher levels of need changed more than those with lower levels of need?</a:t>
            </a:r>
          </a:p>
          <a:p>
            <a:pPr marL="285379" indent="-285379">
              <a:buFont typeface="Arial" panose="020B0604020202020204" pitchFamily="34" charset="0"/>
              <a:buChar char="•"/>
            </a:pPr>
            <a:endParaRPr lang="en-AU" dirty="0"/>
          </a:p>
          <a:p>
            <a:r>
              <a:rPr lang="en-AU" baseline="0" dirty="0" smtClean="0"/>
              <a:t>Overall change – institutional engagement is the only finding of note. </a:t>
            </a:r>
            <a:r>
              <a:rPr lang="en-AU" dirty="0"/>
              <a:t>Institutional engagement –the extent to which a student strived to meet the formal requirements for school success (TTFM).</a:t>
            </a:r>
            <a:endParaRPr lang="en-AU" baseline="0" dirty="0" smtClean="0"/>
          </a:p>
          <a:p>
            <a:endParaRPr lang="en-AU" baseline="0" dirty="0" smtClean="0"/>
          </a:p>
          <a:p>
            <a:pPr defTabSz="913211">
              <a:defRPr/>
            </a:pPr>
            <a:r>
              <a:rPr lang="en-AU" baseline="0" dirty="0" smtClean="0"/>
              <a:t>Needs-based change – social engagement is the only finding of note. </a:t>
            </a:r>
            <a:r>
              <a:rPr lang="en-AU" dirty="0"/>
              <a:t>Social engagement – the extent to which a student is involved in the life of their school (TTFM).</a:t>
            </a:r>
            <a:endParaRPr lang="en-AU" baseline="0" dirty="0" smtClean="0"/>
          </a:p>
          <a:p>
            <a:endParaRPr lang="en-AU" baseline="0" dirty="0" smtClean="0"/>
          </a:p>
          <a:p>
            <a:r>
              <a:rPr lang="en-AU" baseline="0" dirty="0" smtClean="0"/>
              <a:t>No other meaningful changes on any other measure. I.e. There is nothing here that would be acted upon in a policy sense, perhaps aside from the dark green and pink boxes.</a:t>
            </a:r>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3300A8FB-F803-4926-BAE7-751114D4BC66}" type="slidenum">
              <a:rPr lang="en-AU" smtClean="0"/>
              <a:pPr/>
              <a:t>11</a:t>
            </a:fld>
            <a:endParaRPr lang="en-AU" dirty="0"/>
          </a:p>
        </p:txBody>
      </p:sp>
    </p:spTree>
    <p:extLst>
      <p:ext uri="{BB962C8B-B14F-4D97-AF65-F5344CB8AC3E}">
        <p14:creationId xmlns:p14="http://schemas.microsoft.com/office/powerpoint/2010/main" val="2428647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Overall, SEF ratings in the “Leading” domain were higher in 2017 than 2016</a:t>
            </a:r>
          </a:p>
          <a:p>
            <a:pPr marL="342454" indent="-342454">
              <a:buFont typeface="Arial" panose="020B0604020202020204" pitchFamily="34" charset="0"/>
              <a:buChar char="•"/>
            </a:pPr>
            <a:r>
              <a:rPr lang="en-AU" dirty="0" smtClean="0"/>
              <a:t>However, this increase was driven more by changes in lower-need schools than changes in higher-need schools</a:t>
            </a:r>
          </a:p>
        </p:txBody>
      </p:sp>
      <p:sp>
        <p:nvSpPr>
          <p:cNvPr id="4" name="Slide Number Placeholder 3"/>
          <p:cNvSpPr>
            <a:spLocks noGrp="1"/>
          </p:cNvSpPr>
          <p:nvPr>
            <p:ph type="sldNum" sz="quarter" idx="10"/>
          </p:nvPr>
        </p:nvSpPr>
        <p:spPr/>
        <p:txBody>
          <a:bodyPr/>
          <a:lstStyle/>
          <a:p>
            <a:fld id="{3300A8FB-F803-4926-BAE7-751114D4BC66}" type="slidenum">
              <a:rPr lang="en-AU" smtClean="0"/>
              <a:pPr/>
              <a:t>12</a:t>
            </a:fld>
            <a:endParaRPr lang="en-AU"/>
          </a:p>
        </p:txBody>
      </p:sp>
    </p:spTree>
    <p:extLst>
      <p:ext uri="{BB962C8B-B14F-4D97-AF65-F5344CB8AC3E}">
        <p14:creationId xmlns:p14="http://schemas.microsoft.com/office/powerpoint/2010/main" val="3515123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00A8FB-F803-4926-BAE7-751114D4BC66}" type="slidenum">
              <a:rPr lang="en-AU" smtClean="0"/>
              <a:pPr/>
              <a:t>13</a:t>
            </a:fld>
            <a:endParaRPr lang="en-AU"/>
          </a:p>
        </p:txBody>
      </p:sp>
    </p:spTree>
    <p:extLst>
      <p:ext uri="{BB962C8B-B14F-4D97-AF65-F5344CB8AC3E}">
        <p14:creationId xmlns:p14="http://schemas.microsoft.com/office/powerpoint/2010/main" val="1495038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are currently also investigating ways to incorporate teachers’ perspectives on LSLD. This may include a teacher survey and interviews or focus groups with teachers in 2018. </a:t>
            </a:r>
          </a:p>
        </p:txBody>
      </p:sp>
      <p:sp>
        <p:nvSpPr>
          <p:cNvPr id="4" name="Slide Number Placeholder 3"/>
          <p:cNvSpPr>
            <a:spLocks noGrp="1"/>
          </p:cNvSpPr>
          <p:nvPr>
            <p:ph type="sldNum" sz="quarter" idx="10"/>
          </p:nvPr>
        </p:nvSpPr>
        <p:spPr/>
        <p:txBody>
          <a:bodyPr/>
          <a:lstStyle/>
          <a:p>
            <a:fld id="{3300A8FB-F803-4926-BAE7-751114D4BC66}" type="slidenum">
              <a:rPr lang="en-AU" smtClean="0"/>
              <a:pPr/>
              <a:t>14</a:t>
            </a:fld>
            <a:endParaRPr lang="en-AU"/>
          </a:p>
        </p:txBody>
      </p:sp>
    </p:spTree>
    <p:extLst>
      <p:ext uri="{BB962C8B-B14F-4D97-AF65-F5344CB8AC3E}">
        <p14:creationId xmlns:p14="http://schemas.microsoft.com/office/powerpoint/2010/main" val="237477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00A8FB-F803-4926-BAE7-751114D4BC66}" type="slidenum">
              <a:rPr lang="en-AU" smtClean="0"/>
              <a:pPr/>
              <a:t>2</a:t>
            </a:fld>
            <a:endParaRPr lang="en-AU"/>
          </a:p>
        </p:txBody>
      </p:sp>
    </p:spTree>
    <p:extLst>
      <p:ext uri="{BB962C8B-B14F-4D97-AF65-F5344CB8AC3E}">
        <p14:creationId xmlns:p14="http://schemas.microsoft.com/office/powerpoint/2010/main" val="312444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00A8FB-F803-4926-BAE7-751114D4BC66}" type="slidenum">
              <a:rPr lang="en-AU" smtClean="0"/>
              <a:pPr/>
              <a:t>3</a:t>
            </a:fld>
            <a:endParaRPr lang="en-AU"/>
          </a:p>
        </p:txBody>
      </p:sp>
    </p:spTree>
    <p:extLst>
      <p:ext uri="{BB962C8B-B14F-4D97-AF65-F5344CB8AC3E}">
        <p14:creationId xmlns:p14="http://schemas.microsoft.com/office/powerpoint/2010/main" val="13997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AU" dirty="0" smtClean="0"/>
              <a:t>Note:</a:t>
            </a:r>
            <a:r>
              <a:rPr lang="en-AU" baseline="0" dirty="0" smtClean="0"/>
              <a:t> Evaluation questions are currently being refined in consultation with the ERG, program administrators and stakeholders</a:t>
            </a:r>
          </a:p>
          <a:p>
            <a:endParaRPr lang="en-AU" baseline="0" dirty="0" smtClean="0"/>
          </a:p>
          <a:p>
            <a:pPr lvl="0" eaLnBrk="0" hangingPunct="0"/>
            <a:r>
              <a:rPr lang="en-AU" b="1" dirty="0"/>
              <a:t>How have schools spent the additional funding they have received since the implementation of LSLD (including RAM and other funding)?</a:t>
            </a:r>
            <a:endParaRPr lang="en-AU" dirty="0"/>
          </a:p>
          <a:p>
            <a:pPr lvl="0" eaLnBrk="0" hangingPunct="0"/>
            <a:r>
              <a:rPr lang="en-AU" dirty="0"/>
              <a:t>What are some of the initiatives that RAM and other funding has enabled in schools, with a particular focus on how the needs of student equity groups have been supported?</a:t>
            </a:r>
          </a:p>
          <a:p>
            <a:pPr lvl="0" eaLnBrk="0" hangingPunct="0"/>
            <a:r>
              <a:rPr lang="en-AU" dirty="0"/>
              <a:t>How has LSLD affected the ability of schools to spend funds as they best see fit?</a:t>
            </a:r>
          </a:p>
          <a:p>
            <a:pPr eaLnBrk="0" hangingPunct="0"/>
            <a:r>
              <a:rPr lang="en-AU" dirty="0"/>
              <a:t> </a:t>
            </a:r>
          </a:p>
          <a:p>
            <a:pPr lvl="0" eaLnBrk="0" hangingPunct="0"/>
            <a:r>
              <a:rPr lang="en-AU" b="1" dirty="0"/>
              <a:t>What has been the impact of LSLD on school management and local decision-making practices?</a:t>
            </a:r>
            <a:endParaRPr lang="en-AU" dirty="0"/>
          </a:p>
          <a:p>
            <a:pPr lvl="0" eaLnBrk="0" hangingPunct="0"/>
            <a:r>
              <a:rPr lang="en-AU" dirty="0"/>
              <a:t>What has been the impact of LSLD on the level of authority school leaders have to lead and manage their schools?</a:t>
            </a:r>
          </a:p>
          <a:p>
            <a:pPr lvl="0" eaLnBrk="0" hangingPunct="0"/>
            <a:r>
              <a:rPr lang="en-AU" dirty="0"/>
              <a:t>What support structures do school leaders need to make effective school management decisions?</a:t>
            </a:r>
          </a:p>
          <a:p>
            <a:pPr lvl="0" eaLnBrk="0" hangingPunct="0"/>
            <a:r>
              <a:rPr lang="en-AU" dirty="0"/>
              <a:t>What are the barriers to effective school management and local decision-making under LSLD?</a:t>
            </a:r>
          </a:p>
          <a:p>
            <a:pPr eaLnBrk="0" hangingPunct="0"/>
            <a:r>
              <a:rPr lang="en-AU" dirty="0"/>
              <a:t>The intention of this aspect of the evaluation is to explore the broad impact of the LSLD reform package on school management and local decision-making practices across the five key LSLD reform areas: managing resources, staff in our schools, working locally, reducing red tape and making decisions.</a:t>
            </a:r>
          </a:p>
          <a:p>
            <a:pPr eaLnBrk="0" hangingPunct="0"/>
            <a:r>
              <a:rPr lang="en-AU" dirty="0"/>
              <a:t>This aspect of the evaluation also includes an explicit focus on the impact of LSLD on the administrative and workload burden for school leaders, as they have gone through a complex change management process.</a:t>
            </a:r>
          </a:p>
          <a:p>
            <a:pPr lvl="0" eaLnBrk="0" hangingPunct="0"/>
            <a:endParaRPr lang="en-AU" b="1" dirty="0"/>
          </a:p>
          <a:p>
            <a:pPr lvl="0" eaLnBrk="0" hangingPunct="0"/>
            <a:r>
              <a:rPr lang="en-AU" b="1" dirty="0"/>
              <a:t>What has been the combined impact of LSLD and RAM funding on school and student outcomes?</a:t>
            </a:r>
            <a:endParaRPr lang="en-AU" dirty="0"/>
          </a:p>
          <a:p>
            <a:pPr lvl="0" eaLnBrk="0" hangingPunct="0"/>
            <a:r>
              <a:rPr lang="en-AU" dirty="0"/>
              <a:t>What impact have the changes to school-level funding under the RAM had on school and student outcomes?</a:t>
            </a:r>
          </a:p>
          <a:p>
            <a:pPr lvl="0" eaLnBrk="0" hangingPunct="0"/>
            <a:r>
              <a:rPr lang="en-AU" dirty="0"/>
              <a:t>Is there any evidence that LSLD has contributed to a reduction in the gap in student achievement for the identified equity groups:</a:t>
            </a:r>
          </a:p>
          <a:p>
            <a:pPr lvl="1" eaLnBrk="0" hangingPunct="0"/>
            <a:r>
              <a:rPr lang="en-AU" dirty="0"/>
              <a:t>students with a low socio-economic background</a:t>
            </a:r>
          </a:p>
          <a:p>
            <a:pPr lvl="1" eaLnBrk="0" hangingPunct="0"/>
            <a:r>
              <a:rPr lang="en-AU" dirty="0"/>
              <a:t>Aboriginal students</a:t>
            </a:r>
          </a:p>
          <a:p>
            <a:pPr lvl="1" eaLnBrk="0" hangingPunct="0"/>
            <a:r>
              <a:rPr lang="en-AU" dirty="0"/>
              <a:t>students with an EAL/D learning need</a:t>
            </a:r>
          </a:p>
          <a:p>
            <a:pPr lvl="1" eaLnBrk="0" hangingPunct="0"/>
            <a:r>
              <a:rPr lang="en-AU" dirty="0"/>
              <a:t>students with disability.</a:t>
            </a:r>
          </a:p>
          <a:p>
            <a:endParaRPr lang="en-AU" baseline="0" dirty="0" smtClean="0"/>
          </a:p>
        </p:txBody>
      </p:sp>
      <p:sp>
        <p:nvSpPr>
          <p:cNvPr id="4" name="Slide Number Placeholder 3"/>
          <p:cNvSpPr>
            <a:spLocks noGrp="1"/>
          </p:cNvSpPr>
          <p:nvPr>
            <p:ph type="sldNum" sz="quarter" idx="10"/>
          </p:nvPr>
        </p:nvSpPr>
        <p:spPr/>
        <p:txBody>
          <a:bodyPr/>
          <a:lstStyle/>
          <a:p>
            <a:fld id="{3300A8FB-F803-4926-BAE7-751114D4BC66}" type="slidenum">
              <a:rPr lang="en-AU" smtClean="0"/>
              <a:pPr/>
              <a:t>4</a:t>
            </a:fld>
            <a:endParaRPr lang="en-AU"/>
          </a:p>
        </p:txBody>
      </p:sp>
    </p:spTree>
    <p:extLst>
      <p:ext uri="{BB962C8B-B14F-4D97-AF65-F5344CB8AC3E}">
        <p14:creationId xmlns:p14="http://schemas.microsoft.com/office/powerpoint/2010/main" val="112096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00A8FB-F803-4926-BAE7-751114D4BC66}" type="slidenum">
              <a:rPr lang="en-AU" smtClean="0"/>
              <a:pPr/>
              <a:t>5</a:t>
            </a:fld>
            <a:endParaRPr lang="en-AU"/>
          </a:p>
        </p:txBody>
      </p:sp>
    </p:spTree>
    <p:extLst>
      <p:ext uri="{BB962C8B-B14F-4D97-AF65-F5344CB8AC3E}">
        <p14:creationId xmlns:p14="http://schemas.microsoft.com/office/powerpoint/2010/main" val="12752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a:t>Figure shows the distribution of equity funding in 2016, divided into brackets of $</a:t>
            </a:r>
            <a:r>
              <a:rPr lang="en-AU" dirty="0" smtClean="0"/>
              <a:t>250,000. </a:t>
            </a:r>
            <a:r>
              <a:rPr lang="en-AU" dirty="0"/>
              <a:t>This figure shows that: </a:t>
            </a:r>
          </a:p>
          <a:p>
            <a:r>
              <a:rPr lang="en-AU" dirty="0"/>
              <a:t>• The majority of schools (59%) received less than $249,999 in total equity funding. </a:t>
            </a:r>
          </a:p>
          <a:p>
            <a:r>
              <a:rPr lang="en-AU" dirty="0"/>
              <a:t>• Just over one-third of schools (36%) received between $250,000 and $999,999 in total equity funding. </a:t>
            </a:r>
          </a:p>
          <a:p>
            <a:r>
              <a:rPr lang="en-AU" dirty="0"/>
              <a:t>• A small number of schools (5%) received $1,000,000 or more in total equity funding. </a:t>
            </a:r>
          </a:p>
          <a:p>
            <a:endParaRPr lang="en-AU" dirty="0"/>
          </a:p>
          <a:p>
            <a:r>
              <a:rPr lang="en-AU" dirty="0"/>
              <a:t>Distribution of funding is heavily skewed to the left with a long right tail. I.e. A small proportion of schools with very high levels of need receive relatively large amounts of equity funding. The bulk of the overall funding goes to the majority of schools that receive lesser amounts of funding.</a:t>
            </a:r>
          </a:p>
          <a:p>
            <a:endParaRPr lang="en-AU" dirty="0"/>
          </a:p>
          <a:p>
            <a:r>
              <a:rPr lang="en-AU" b="1" dirty="0"/>
              <a:t>Mean funding per school: </a:t>
            </a:r>
            <a:r>
              <a:rPr lang="en-AU" dirty="0"/>
              <a:t>$305,000.</a:t>
            </a:r>
          </a:p>
          <a:p>
            <a:r>
              <a:rPr lang="en-AU" b="1" dirty="0"/>
              <a:t>Median funding per school:</a:t>
            </a:r>
            <a:r>
              <a:rPr lang="en-AU" dirty="0"/>
              <a:t> $189,000.</a:t>
            </a:r>
          </a:p>
          <a:p>
            <a:r>
              <a:rPr lang="en-AU" b="1" dirty="0"/>
              <a:t>Lower funding received per school: </a:t>
            </a:r>
            <a:r>
              <a:rPr lang="en-AU" dirty="0"/>
              <a:t>$296.</a:t>
            </a:r>
          </a:p>
          <a:p>
            <a:r>
              <a:rPr lang="en-AU" b="1" dirty="0"/>
              <a:t>Highest funding received per school: </a:t>
            </a:r>
            <a:r>
              <a:rPr lang="en-AU" dirty="0"/>
              <a:t>$2.3 million.</a:t>
            </a:r>
          </a:p>
          <a:p>
            <a:endParaRPr lang="en-AU" dirty="0"/>
          </a:p>
          <a:p>
            <a:r>
              <a:rPr lang="en-AU" dirty="0"/>
              <a:t>In 2016, the department delivered </a:t>
            </a:r>
            <a:r>
              <a:rPr lang="en-AU" b="1" dirty="0"/>
              <a:t>$667 million in funding across the four equity loadings</a:t>
            </a:r>
            <a:r>
              <a:rPr lang="en-AU" dirty="0"/>
              <a:t> for 2,189 schools.</a:t>
            </a:r>
          </a:p>
          <a:p>
            <a:pPr lvl="0"/>
            <a:r>
              <a:rPr lang="en-AU" b="1" dirty="0"/>
              <a:t>Aboriginal background: </a:t>
            </a:r>
            <a:r>
              <a:rPr lang="en-AU" dirty="0"/>
              <a:t>$52.4 million</a:t>
            </a:r>
          </a:p>
          <a:p>
            <a:pPr lvl="0"/>
            <a:r>
              <a:rPr lang="en-AU" b="1" dirty="0"/>
              <a:t>English language: </a:t>
            </a:r>
            <a:r>
              <a:rPr lang="en-AU" dirty="0"/>
              <a:t>$115.4 million</a:t>
            </a:r>
          </a:p>
          <a:p>
            <a:pPr lvl="0"/>
            <a:r>
              <a:rPr lang="en-AU" b="1" dirty="0"/>
              <a:t>Disability: </a:t>
            </a:r>
            <a:r>
              <a:rPr lang="en-AU" dirty="0"/>
              <a:t>$ 246.4 million</a:t>
            </a:r>
          </a:p>
          <a:p>
            <a:pPr lvl="0"/>
            <a:r>
              <a:rPr lang="en-AU" b="1" dirty="0"/>
              <a:t>Socio-economic background: </a:t>
            </a:r>
            <a:r>
              <a:rPr lang="en-AU" dirty="0"/>
              <a:t>$252.7 million</a:t>
            </a:r>
          </a:p>
          <a:p>
            <a:endParaRPr lang="en-AU" dirty="0"/>
          </a:p>
          <a:p>
            <a:endParaRPr lang="en-AU" dirty="0"/>
          </a:p>
        </p:txBody>
      </p:sp>
      <p:sp>
        <p:nvSpPr>
          <p:cNvPr id="4" name="Slide Number Placeholder 3"/>
          <p:cNvSpPr>
            <a:spLocks noGrp="1"/>
          </p:cNvSpPr>
          <p:nvPr>
            <p:ph type="sldNum" sz="quarter" idx="10"/>
          </p:nvPr>
        </p:nvSpPr>
        <p:spPr/>
        <p:txBody>
          <a:bodyPr/>
          <a:lstStyle/>
          <a:p>
            <a:fld id="{3300A8FB-F803-4926-BAE7-751114D4BC66}" type="slidenum">
              <a:rPr lang="en-AU" smtClean="0"/>
              <a:pPr/>
              <a:t>6</a:t>
            </a:fld>
            <a:endParaRPr lang="en-AU"/>
          </a:p>
        </p:txBody>
      </p:sp>
    </p:spTree>
    <p:extLst>
      <p:ext uri="{BB962C8B-B14F-4D97-AF65-F5344CB8AC3E}">
        <p14:creationId xmlns:p14="http://schemas.microsoft.com/office/powerpoint/2010/main" val="3306114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AU" dirty="0"/>
              <a:t>Schools consistently spent their equity loadings in four major spending categories across all four equity loadings: </a:t>
            </a:r>
          </a:p>
          <a:p>
            <a:pPr marL="171227" indent="-171227">
              <a:buFont typeface="Arial" panose="020B0604020202020204" pitchFamily="34" charset="0"/>
              <a:buChar char="•"/>
            </a:pPr>
            <a:r>
              <a:rPr lang="en-AU" dirty="0"/>
              <a:t>employing key staff (blue)</a:t>
            </a:r>
          </a:p>
          <a:p>
            <a:pPr marL="171227" indent="-171227">
              <a:buFont typeface="Arial" panose="020B0604020202020204" pitchFamily="34" charset="0"/>
              <a:buChar char="•"/>
            </a:pPr>
            <a:r>
              <a:rPr lang="en-AU" dirty="0"/>
              <a:t>enhancing learning support  (pink)</a:t>
            </a:r>
          </a:p>
          <a:p>
            <a:pPr marL="171227" indent="-171227">
              <a:buFont typeface="Arial" panose="020B0604020202020204" pitchFamily="34" charset="0"/>
              <a:buChar char="•"/>
            </a:pPr>
            <a:r>
              <a:rPr lang="en-AU" dirty="0"/>
              <a:t>planning and developing programs  (orange)</a:t>
            </a:r>
          </a:p>
          <a:p>
            <a:pPr marL="171227" indent="-171227">
              <a:buFont typeface="Arial" panose="020B0604020202020204" pitchFamily="34" charset="0"/>
              <a:buChar char="•"/>
            </a:pPr>
            <a:r>
              <a:rPr lang="en-AU" dirty="0"/>
              <a:t>building staff capacity (green)</a:t>
            </a:r>
          </a:p>
          <a:p>
            <a:endParaRPr lang="en-AU" dirty="0"/>
          </a:p>
          <a:p>
            <a:r>
              <a:rPr lang="en-AU" dirty="0"/>
              <a:t>Schools also used the Aboriginal background loading for: </a:t>
            </a:r>
          </a:p>
          <a:p>
            <a:pPr marL="171227" indent="-171227">
              <a:buFont typeface="Arial" panose="020B0604020202020204" pitchFamily="34" charset="0"/>
              <a:buChar char="•"/>
            </a:pPr>
            <a:r>
              <a:rPr lang="en-AU" dirty="0"/>
              <a:t>embedding Aboriginal language and culture </a:t>
            </a:r>
          </a:p>
          <a:p>
            <a:pPr marL="171227" indent="-171227">
              <a:buFont typeface="Arial" panose="020B0604020202020204" pitchFamily="34" charset="0"/>
              <a:buChar char="•"/>
            </a:pPr>
            <a:r>
              <a:rPr lang="en-AU" dirty="0"/>
              <a:t>tailored support and opportunities for individual Aboriginal students. </a:t>
            </a:r>
          </a:p>
          <a:p>
            <a:endParaRPr lang="en-AU" dirty="0"/>
          </a:p>
          <a:p>
            <a:r>
              <a:rPr lang="en-AU" dirty="0"/>
              <a:t>Schools also used the socio-economic background loading for: </a:t>
            </a:r>
          </a:p>
          <a:p>
            <a:pPr marL="171227" indent="-171227">
              <a:buFont typeface="Arial" panose="020B0604020202020204" pitchFamily="34" charset="0"/>
              <a:buChar char="•"/>
            </a:pPr>
            <a:r>
              <a:rPr lang="en-AU" dirty="0"/>
              <a:t>tailored support and opportunities for individual students </a:t>
            </a:r>
          </a:p>
          <a:p>
            <a:pPr marL="171227" indent="-171227">
              <a:buFont typeface="Arial" panose="020B0604020202020204" pitchFamily="34" charset="0"/>
              <a:buChar char="•"/>
            </a:pPr>
            <a:r>
              <a:rPr lang="en-AU" dirty="0"/>
              <a:t>purchasing school resources. </a:t>
            </a:r>
          </a:p>
          <a:p>
            <a:endParaRPr lang="en-AU" sz="1100" dirty="0"/>
          </a:p>
          <a:p>
            <a:r>
              <a:rPr lang="en-AU" sz="1100" b="1" dirty="0"/>
              <a:t>Planning and developing programs</a:t>
            </a:r>
            <a:r>
              <a:rPr lang="en-AU" sz="1100" dirty="0"/>
              <a:t> – release teachers from class to write programs, including Personal Learning Plans (PLPs) for individual students. Release time particularly used for different groups of teachers to have time together to collaborate. E.g. EAL/D teachers working with classroom teachers. Also to fund specific literacy and/or numeracy programs (E.g. TEN, L3, </a:t>
            </a:r>
            <a:r>
              <a:rPr lang="en-AU" sz="1100" dirty="0" err="1"/>
              <a:t>MiniLit</a:t>
            </a:r>
            <a:r>
              <a:rPr lang="en-AU" sz="1100" dirty="0"/>
              <a:t>, </a:t>
            </a:r>
            <a:r>
              <a:rPr lang="en-AU" sz="1100" dirty="0" err="1"/>
              <a:t>MultiLit</a:t>
            </a:r>
            <a:r>
              <a:rPr lang="en-AU" sz="1100" dirty="0"/>
              <a:t>, Reading Eggs, </a:t>
            </a:r>
            <a:r>
              <a:rPr lang="en-AU" sz="1100" dirty="0" err="1"/>
              <a:t>Mathletics</a:t>
            </a:r>
            <a:r>
              <a:rPr lang="en-AU" sz="1100" dirty="0"/>
              <a:t>, </a:t>
            </a:r>
            <a:r>
              <a:rPr lang="en-AU" sz="1100" dirty="0" err="1"/>
              <a:t>QuickSmart</a:t>
            </a:r>
            <a:r>
              <a:rPr lang="en-AU" sz="1100" dirty="0"/>
              <a:t>) or other speciality programs, such as for music or gifted/talented programs.</a:t>
            </a:r>
          </a:p>
          <a:p>
            <a:endParaRPr lang="en-AU" sz="1100" dirty="0"/>
          </a:p>
          <a:p>
            <a:r>
              <a:rPr lang="en-AU" sz="1100" b="1" dirty="0"/>
              <a:t>Enhancing learning support</a:t>
            </a:r>
            <a:r>
              <a:rPr lang="en-AU" sz="1100" dirty="0"/>
              <a:t> – additional support either in-class (e.g. small group working with a specialist) or withdrawing students for intensive instruction. Also used to assess student learning needs, provide before/after school tutoring and additional behavioural support, such as in the playground and through explicit social skills programs.</a:t>
            </a:r>
          </a:p>
          <a:p>
            <a:endParaRPr lang="en-AU" sz="1100" dirty="0"/>
          </a:p>
          <a:p>
            <a:r>
              <a:rPr lang="en-AU" sz="1100" b="1" dirty="0"/>
              <a:t>Employing key staff</a:t>
            </a:r>
            <a:r>
              <a:rPr lang="en-AU" sz="1100" dirty="0"/>
              <a:t> – common examples were School Learning Support Officer (SLSO), Learning &amp; Support Teacher (</a:t>
            </a:r>
            <a:r>
              <a:rPr lang="en-AU" sz="1100" dirty="0" err="1"/>
              <a:t>LaST</a:t>
            </a:r>
            <a:r>
              <a:rPr lang="en-AU" sz="1100" dirty="0"/>
              <a:t>), Instructional Leader (IL), Aboriginal Education Officer (AEO), Community Liaison Officer (CLO) and speech therapist.</a:t>
            </a:r>
          </a:p>
          <a:p>
            <a:endParaRPr lang="en-AU" sz="1100" dirty="0"/>
          </a:p>
          <a:p>
            <a:r>
              <a:rPr lang="en-AU" sz="1100" b="1" dirty="0"/>
              <a:t>Building staff capacity</a:t>
            </a:r>
            <a:r>
              <a:rPr lang="en-AU" sz="1100" dirty="0"/>
              <a:t> – teacher professional learning (both in-school &amp; attending external programs) and time for mentoring/coaching.</a:t>
            </a:r>
          </a:p>
          <a:p>
            <a:endParaRPr lang="en-AU" sz="1100" dirty="0"/>
          </a:p>
          <a:p>
            <a:r>
              <a:rPr lang="en-AU" sz="1100" b="1" dirty="0"/>
              <a:t>Embedding Aboriginal culture &amp; education</a:t>
            </a:r>
            <a:r>
              <a:rPr lang="en-AU" sz="1100" dirty="0"/>
              <a:t> – cultural programs, language classes, incursions/ excursions, NAIDOC week activities.</a:t>
            </a:r>
          </a:p>
          <a:p>
            <a:endParaRPr lang="en-AU" sz="1100" dirty="0"/>
          </a:p>
          <a:p>
            <a:r>
              <a:rPr lang="en-AU" sz="1100" b="1" dirty="0"/>
              <a:t>Tailored support &amp; opportunities for individuals</a:t>
            </a:r>
            <a:r>
              <a:rPr lang="en-AU" sz="1100" dirty="0"/>
              <a:t> – paying for individuals to attend excursions, camps, pay school fees, uniform costs, textbooks, program costs (e.g. sports, performing arts) and transport costs.</a:t>
            </a:r>
          </a:p>
          <a:p>
            <a:endParaRPr lang="en-AU" sz="1100" dirty="0"/>
          </a:p>
          <a:p>
            <a:r>
              <a:rPr lang="en-AU" sz="1100" b="1" dirty="0"/>
              <a:t>Purchasing school resources</a:t>
            </a:r>
            <a:r>
              <a:rPr lang="en-AU" sz="1100" dirty="0"/>
              <a:t> – technology (e.g. laptops/tablets), improvements to schools physical amenities (e.g. furniture, library refurbishment, school gardens) and providing food for students (e.g. breakfast club, lunch supplies).</a:t>
            </a:r>
          </a:p>
        </p:txBody>
      </p:sp>
      <p:sp>
        <p:nvSpPr>
          <p:cNvPr id="4" name="Slide Number Placeholder 3"/>
          <p:cNvSpPr>
            <a:spLocks noGrp="1"/>
          </p:cNvSpPr>
          <p:nvPr>
            <p:ph type="sldNum" sz="quarter" idx="10"/>
          </p:nvPr>
        </p:nvSpPr>
        <p:spPr/>
        <p:txBody>
          <a:bodyPr/>
          <a:lstStyle/>
          <a:p>
            <a:fld id="{3300A8FB-F803-4926-BAE7-751114D4BC66}" type="slidenum">
              <a:rPr lang="en-AU" smtClean="0"/>
              <a:pPr/>
              <a:t>7</a:t>
            </a:fld>
            <a:endParaRPr lang="en-AU" dirty="0"/>
          </a:p>
        </p:txBody>
      </p:sp>
    </p:spTree>
    <p:extLst>
      <p:ext uri="{BB962C8B-B14F-4D97-AF65-F5344CB8AC3E}">
        <p14:creationId xmlns:p14="http://schemas.microsoft.com/office/powerpoint/2010/main" val="1142025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211">
              <a:defRPr/>
            </a:pPr>
            <a:r>
              <a:rPr lang="en-AU" dirty="0"/>
              <a:t>Principals in higher-need schools perceive that LSLD has had a greater impact in all areas except Q9 (‘red tape’), where the RAM equity loadings were not significantly related to the response probabilities. </a:t>
            </a:r>
            <a:endParaRPr lang="en-AU" b="1" dirty="0"/>
          </a:p>
          <a:p>
            <a:endParaRPr lang="en-AU" dirty="0" smtClean="0"/>
          </a:p>
          <a:p>
            <a:r>
              <a:rPr lang="en-AU" dirty="0"/>
              <a:t>Question 1: LSLD has had a positive impact on the extent to which I can make local decisions that best meet the needs of my school. </a:t>
            </a:r>
          </a:p>
          <a:p>
            <a:r>
              <a:rPr lang="en-AU" dirty="0"/>
              <a:t>Question 2: The RAM/SBA methodology is transparent. </a:t>
            </a:r>
          </a:p>
          <a:p>
            <a:r>
              <a:rPr lang="en-AU" dirty="0"/>
              <a:t>Question 3: The RAM has distributed funding equitably to my school, in direct relation to the needs of my students. </a:t>
            </a:r>
          </a:p>
          <a:p>
            <a:r>
              <a:rPr lang="en-AU" dirty="0"/>
              <a:t>Question 4: RAM/SBA funding is flexible enough to enable me to manage resources to meet student needs. </a:t>
            </a:r>
          </a:p>
          <a:p>
            <a:r>
              <a:rPr lang="en-AU" dirty="0"/>
              <a:t>Question 5: With the implementation of LSLD, I have increased opportunities to employ staff to meet student needs. </a:t>
            </a:r>
          </a:p>
          <a:p>
            <a:r>
              <a:rPr lang="en-AU" dirty="0"/>
              <a:t>Question 6: With the implementation of LSLD, I am better able to support staff in their performance and development. </a:t>
            </a:r>
          </a:p>
          <a:p>
            <a:r>
              <a:rPr lang="en-AU" dirty="0"/>
              <a:t>Question 7: LSLD has had a positive impact on the way we consult with parents and the school community to inform our local decision making. </a:t>
            </a:r>
          </a:p>
          <a:p>
            <a:r>
              <a:rPr lang="en-AU" dirty="0"/>
              <a:t>Question 8: LSLD has had a positive impact on the way we engage with local businesses and organisations. </a:t>
            </a:r>
          </a:p>
          <a:p>
            <a:r>
              <a:rPr lang="en-AU" dirty="0"/>
              <a:t>Question 9: LSLD has simplified administrative processes for principals. E.g. school planning, reporting, budget management. </a:t>
            </a:r>
            <a:endParaRPr lang="en-AU" i="0" dirty="0"/>
          </a:p>
        </p:txBody>
      </p:sp>
      <p:sp>
        <p:nvSpPr>
          <p:cNvPr id="4" name="Slide Number Placeholder 3"/>
          <p:cNvSpPr>
            <a:spLocks noGrp="1"/>
          </p:cNvSpPr>
          <p:nvPr>
            <p:ph type="sldNum" sz="quarter" idx="10"/>
          </p:nvPr>
        </p:nvSpPr>
        <p:spPr/>
        <p:txBody>
          <a:bodyPr/>
          <a:lstStyle/>
          <a:p>
            <a:fld id="{3300A8FB-F803-4926-BAE7-751114D4BC66}" type="slidenum">
              <a:rPr lang="en-AU" smtClean="0"/>
              <a:pPr/>
              <a:t>8</a:t>
            </a:fld>
            <a:endParaRPr lang="en-AU" dirty="0"/>
          </a:p>
        </p:txBody>
      </p:sp>
    </p:spTree>
    <p:extLst>
      <p:ext uri="{BB962C8B-B14F-4D97-AF65-F5344CB8AC3E}">
        <p14:creationId xmlns:p14="http://schemas.microsoft.com/office/powerpoint/2010/main" val="3559577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00A8FB-F803-4926-BAE7-751114D4BC66}" type="slidenum">
              <a:rPr lang="en-AU" smtClean="0"/>
              <a:pPr/>
              <a:t>9</a:t>
            </a:fld>
            <a:endParaRPr lang="en-AU"/>
          </a:p>
        </p:txBody>
      </p:sp>
    </p:spTree>
    <p:extLst>
      <p:ext uri="{BB962C8B-B14F-4D97-AF65-F5344CB8AC3E}">
        <p14:creationId xmlns:p14="http://schemas.microsoft.com/office/powerpoint/2010/main" val="419118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B">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4254" y="4395100"/>
            <a:ext cx="8235988" cy="519355"/>
          </a:xfrm>
          <a:prstGeom prst="rect">
            <a:avLst/>
          </a:prstGeom>
        </p:spPr>
        <p:txBody>
          <a:bodyPr anchor="t">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itle 9"/>
          <p:cNvSpPr>
            <a:spLocks noGrp="1"/>
          </p:cNvSpPr>
          <p:nvPr>
            <p:ph type="title"/>
          </p:nvPr>
        </p:nvSpPr>
        <p:spPr>
          <a:xfrm>
            <a:off x="484254" y="3198834"/>
            <a:ext cx="8229762" cy="1196266"/>
          </a:xfrm>
          <a:prstGeom prst="rect">
            <a:avLst/>
          </a:prstGeom>
        </p:spPr>
        <p:txBody>
          <a:bodyPr anchor="b">
            <a:noAutofit/>
          </a:bodyPr>
          <a:lstStyle>
            <a:lvl1pPr>
              <a:lnSpc>
                <a:spcPts val="4200"/>
              </a:lnSpc>
              <a:defRPr sz="4400" b="1" i="0" baseline="0">
                <a:solidFill>
                  <a:schemeClr val="bg1"/>
                </a:solidFill>
                <a:latin typeface="+mn-lt"/>
                <a:cs typeface="Arial"/>
              </a:defRPr>
            </a:lvl1pPr>
          </a:lstStyle>
          <a:p>
            <a:r>
              <a:rPr lang="en-US" smtClean="0"/>
              <a:t>Click to edit Master title style</a:t>
            </a:r>
            <a:endParaRPr lang="en-AU" dirty="0"/>
          </a:p>
        </p:txBody>
      </p:sp>
    </p:spTree>
    <p:extLst>
      <p:ext uri="{BB962C8B-B14F-4D97-AF65-F5344CB8AC3E}">
        <p14:creationId xmlns:p14="http://schemas.microsoft.com/office/powerpoint/2010/main" val="6792590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9CE1273D-8B58-CC4F-A625-F72A7E2AAB34}" type="datetimeFigureOut">
              <a:rPr lang="en-US" smtClean="0"/>
              <a:t>9/7/2018</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A31C7E52-8EC1-D74B-912F-0456FDCB0366}" type="slidenum">
              <a:rPr lang="en-US" smtClean="0"/>
              <a:t>‹#›</a:t>
            </a:fld>
            <a:endParaRPr lang="en-US"/>
          </a:p>
        </p:txBody>
      </p:sp>
    </p:spTree>
    <p:extLst>
      <p:ext uri="{BB962C8B-B14F-4D97-AF65-F5344CB8AC3E}">
        <p14:creationId xmlns:p14="http://schemas.microsoft.com/office/powerpoint/2010/main" val="49785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9CE1273D-8B58-CC4F-A625-F72A7E2AAB34}" type="datetimeFigureOut">
              <a:rPr lang="en-US" smtClean="0"/>
              <a:t>9/7/2018</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A31C7E52-8EC1-D74B-912F-0456FDCB0366}" type="slidenum">
              <a:rPr lang="en-US" smtClean="0"/>
              <a:t>‹#›</a:t>
            </a:fld>
            <a:endParaRPr lang="en-US"/>
          </a:p>
        </p:txBody>
      </p:sp>
    </p:spTree>
    <p:extLst>
      <p:ext uri="{BB962C8B-B14F-4D97-AF65-F5344CB8AC3E}">
        <p14:creationId xmlns:p14="http://schemas.microsoft.com/office/powerpoint/2010/main" val="801737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9CE1273D-8B58-CC4F-A625-F72A7E2AAB34}" type="datetimeFigureOut">
              <a:rPr lang="en-US" smtClean="0"/>
              <a:t>9/7/2018</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A31C7E52-8EC1-D74B-912F-0456FDCB0366}" type="slidenum">
              <a:rPr lang="en-US" smtClean="0"/>
              <a:t>‹#›</a:t>
            </a:fld>
            <a:endParaRPr lang="en-US"/>
          </a:p>
        </p:txBody>
      </p:sp>
    </p:spTree>
    <p:extLst>
      <p:ext uri="{BB962C8B-B14F-4D97-AF65-F5344CB8AC3E}">
        <p14:creationId xmlns:p14="http://schemas.microsoft.com/office/powerpoint/2010/main" val="1489156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9CE1273D-8B58-CC4F-A625-F72A7E2AAB34}" type="datetimeFigureOut">
              <a:rPr lang="en-US" smtClean="0"/>
              <a:t>9/7/2018</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A31C7E52-8EC1-D74B-912F-0456FDCB0366}" type="slidenum">
              <a:rPr lang="en-US" smtClean="0"/>
              <a:t>‹#›</a:t>
            </a:fld>
            <a:endParaRPr lang="en-US"/>
          </a:p>
        </p:txBody>
      </p:sp>
    </p:spTree>
    <p:extLst>
      <p:ext uri="{BB962C8B-B14F-4D97-AF65-F5344CB8AC3E}">
        <p14:creationId xmlns:p14="http://schemas.microsoft.com/office/powerpoint/2010/main" val="1473327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9CE1273D-8B58-CC4F-A625-F72A7E2AAB34}" type="datetimeFigureOut">
              <a:rPr lang="en-US" smtClean="0"/>
              <a:t>9/7/2018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A31C7E52-8EC1-D74B-912F-0456FDCB0366}" type="slidenum">
              <a:rPr lang="en-US" smtClean="0"/>
              <a:t>‹#›</a:t>
            </a:fld>
            <a:endParaRPr lang="en-US"/>
          </a:p>
        </p:txBody>
      </p:sp>
    </p:spTree>
    <p:extLst>
      <p:ext uri="{BB962C8B-B14F-4D97-AF65-F5344CB8AC3E}">
        <p14:creationId xmlns:p14="http://schemas.microsoft.com/office/powerpoint/2010/main" val="1721313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9CE1273D-8B58-CC4F-A625-F72A7E2AAB34}" type="datetimeFigureOut">
              <a:rPr lang="en-US" smtClean="0"/>
              <a:t>9/7/2018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A31C7E52-8EC1-D74B-912F-0456FDCB0366}" type="slidenum">
              <a:rPr lang="en-US" smtClean="0"/>
              <a:t>‹#›</a:t>
            </a:fld>
            <a:endParaRPr lang="en-US"/>
          </a:p>
        </p:txBody>
      </p:sp>
    </p:spTree>
    <p:extLst>
      <p:ext uri="{BB962C8B-B14F-4D97-AF65-F5344CB8AC3E}">
        <p14:creationId xmlns:p14="http://schemas.microsoft.com/office/powerpoint/2010/main" val="135628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1130" y="152594"/>
            <a:ext cx="8695765" cy="719690"/>
          </a:xfrm>
          <a:prstGeom prst="rect">
            <a:avLst/>
          </a:prstGeom>
        </p:spPr>
        <p:txBody>
          <a:bodyPr anchor="ctr"/>
          <a:lstStyle>
            <a:lvl1pPr algn="l">
              <a:defRPr sz="2600" b="0" i="0" baseline="0">
                <a:solidFill>
                  <a:srgbClr val="394A59"/>
                </a:solidFill>
                <a:latin typeface="+mn-lt"/>
              </a:defRPr>
            </a:lvl1pPr>
          </a:lstStyle>
          <a:p>
            <a:r>
              <a:rPr lang="en-US" dirty="0" smtClean="0"/>
              <a:t>Enter your heading here, ideally so it fits on one or two lines</a:t>
            </a:r>
            <a:endParaRPr lang="en-AU" dirty="0"/>
          </a:p>
        </p:txBody>
      </p:sp>
      <p:sp>
        <p:nvSpPr>
          <p:cNvPr id="7" name="Content Placeholder 2"/>
          <p:cNvSpPr>
            <a:spLocks noGrp="1"/>
          </p:cNvSpPr>
          <p:nvPr>
            <p:ph idx="1"/>
          </p:nvPr>
        </p:nvSpPr>
        <p:spPr>
          <a:xfrm>
            <a:off x="542924" y="1193273"/>
            <a:ext cx="7895641" cy="4936702"/>
          </a:xfrm>
          <a:prstGeom prst="rect">
            <a:avLst/>
          </a:prstGeom>
        </p:spPr>
        <p:txBody>
          <a:bodyPr/>
          <a:lstStyle>
            <a:lvl1pPr marL="0" indent="0">
              <a:buNone/>
              <a:defRPr sz="2200">
                <a:solidFill>
                  <a:srgbClr val="394A59"/>
                </a:solidFill>
                <a:latin typeface="Calibri"/>
                <a:cs typeface="Calibri"/>
              </a:defRPr>
            </a:lvl1pPr>
            <a:lvl2pPr marL="540000" indent="-252000">
              <a:buFont typeface="Wingdings" pitchFamily="2" charset="2"/>
              <a:buChar char="§"/>
              <a:defRPr sz="2000">
                <a:solidFill>
                  <a:srgbClr val="394A59"/>
                </a:solidFill>
                <a:latin typeface="Calibri"/>
                <a:cs typeface="Calibri"/>
              </a:defRPr>
            </a:lvl2pPr>
            <a:lvl3pPr marL="900000" indent="-252000">
              <a:buFont typeface="Wingdings" pitchFamily="2" charset="2"/>
              <a:buChar char="§"/>
              <a:defRPr sz="2000">
                <a:solidFill>
                  <a:srgbClr val="394A59"/>
                </a:solidFill>
                <a:latin typeface="Calibri"/>
                <a:cs typeface="Calibri"/>
              </a:defRPr>
            </a:lvl3pPr>
            <a:lvl4pPr marL="1260000" indent="-252000">
              <a:buFont typeface="Wingdings" pitchFamily="2" charset="2"/>
              <a:buChar char="§"/>
              <a:defRPr sz="2000">
                <a:solidFill>
                  <a:srgbClr val="394A59"/>
                </a:solidFill>
                <a:latin typeface="Calibri"/>
                <a:cs typeface="Calibri"/>
              </a:defRPr>
            </a:lvl4pPr>
            <a:lvl5pPr marL="1620000" indent="-252000">
              <a:buFont typeface="Wingdings" pitchFamily="2" charset="2"/>
              <a:buChar char="§"/>
              <a:defRPr sz="2000">
                <a:solidFill>
                  <a:srgbClr val="394A59"/>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Slide Number Placeholder 5"/>
          <p:cNvSpPr>
            <a:spLocks noGrp="1"/>
          </p:cNvSpPr>
          <p:nvPr>
            <p:ph type="sldNum" sz="quarter" idx="4"/>
          </p:nvPr>
        </p:nvSpPr>
        <p:spPr>
          <a:xfrm>
            <a:off x="8452460" y="6319852"/>
            <a:ext cx="377264" cy="365125"/>
          </a:xfrm>
          <a:prstGeom prst="rect">
            <a:avLst/>
          </a:prstGeom>
        </p:spPr>
        <p:txBody>
          <a:bodyPr vert="horz" lIns="91440" tIns="45720" rIns="91440" bIns="45720" rtlCol="0" anchor="ctr"/>
          <a:lstStyle>
            <a:lvl1pPr algn="r">
              <a:defRPr sz="1000">
                <a:solidFill>
                  <a:schemeClr val="bg1"/>
                </a:solidFill>
              </a:defRPr>
            </a:lvl1pPr>
          </a:lstStyle>
          <a:p>
            <a:fld id="{9CBD1D4D-58FE-470A-9E95-0A2D074D2B8E}" type="slidenum">
              <a:rPr lang="en-AU" smtClean="0"/>
              <a:pPr/>
              <a:t>‹#›</a:t>
            </a:fld>
            <a:endParaRPr lang="en-AU" dirty="0"/>
          </a:p>
        </p:txBody>
      </p:sp>
    </p:spTree>
    <p:extLst>
      <p:ext uri="{BB962C8B-B14F-4D97-AF65-F5344CB8AC3E}">
        <p14:creationId xmlns:p14="http://schemas.microsoft.com/office/powerpoint/2010/main" val="25291547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comparison">
    <p:spTree>
      <p:nvGrpSpPr>
        <p:cNvPr id="1" name=""/>
        <p:cNvGrpSpPr/>
        <p:nvPr/>
      </p:nvGrpSpPr>
      <p:grpSpPr>
        <a:xfrm>
          <a:off x="0" y="0"/>
          <a:ext cx="0" cy="0"/>
          <a:chOff x="0" y="0"/>
          <a:chExt cx="0" cy="0"/>
        </a:xfrm>
      </p:grpSpPr>
      <p:sp>
        <p:nvSpPr>
          <p:cNvPr id="5" name="Title 1"/>
          <p:cNvSpPr>
            <a:spLocks noGrp="1"/>
          </p:cNvSpPr>
          <p:nvPr>
            <p:ph type="title"/>
          </p:nvPr>
        </p:nvSpPr>
        <p:spPr>
          <a:xfrm>
            <a:off x="438540" y="158041"/>
            <a:ext cx="8686800" cy="719690"/>
          </a:xfrm>
          <a:prstGeom prst="rect">
            <a:avLst/>
          </a:prstGeom>
        </p:spPr>
        <p:txBody>
          <a:bodyPr anchor="ctr"/>
          <a:lstStyle>
            <a:lvl1pPr algn="l" rtl="0" eaLnBrk="0" fontAlgn="base" hangingPunct="0">
              <a:spcBef>
                <a:spcPct val="0"/>
              </a:spcBef>
              <a:spcAft>
                <a:spcPct val="0"/>
              </a:spcAft>
              <a:defRPr lang="en-AU" sz="2600" b="0" i="0" kern="1200" baseline="0" dirty="0">
                <a:solidFill>
                  <a:srgbClr val="394A59"/>
                </a:solidFill>
                <a:latin typeface="+mn-lt"/>
                <a:ea typeface="ＭＳ Ｐゴシック" charset="0"/>
                <a:cs typeface="ＭＳ Ｐゴシック" charset="0"/>
              </a:defRPr>
            </a:lvl1pPr>
          </a:lstStyle>
          <a:p>
            <a:r>
              <a:rPr lang="en-US" dirty="0" smtClean="0"/>
              <a:t>Click to edit Master title style</a:t>
            </a:r>
            <a:endParaRPr lang="en-AU" dirty="0"/>
          </a:p>
        </p:txBody>
      </p:sp>
      <p:sp>
        <p:nvSpPr>
          <p:cNvPr id="6" name="Content Placeholder 2"/>
          <p:cNvSpPr>
            <a:spLocks noGrp="1"/>
          </p:cNvSpPr>
          <p:nvPr>
            <p:ph idx="1"/>
          </p:nvPr>
        </p:nvSpPr>
        <p:spPr>
          <a:xfrm>
            <a:off x="468000" y="1220168"/>
            <a:ext cx="3933571" cy="4936702"/>
          </a:xfrm>
          <a:prstGeom prst="rect">
            <a:avLst/>
          </a:prstGeom>
        </p:spPr>
        <p:txBody>
          <a:bodyPr/>
          <a:lstStyle>
            <a:lvl1pPr marL="0" indent="0">
              <a:buNone/>
              <a:defRPr sz="1800">
                <a:solidFill>
                  <a:srgbClr val="394A59"/>
                </a:solidFill>
                <a:latin typeface="Calibri"/>
                <a:cs typeface="Calibri"/>
              </a:defRPr>
            </a:lvl1pPr>
            <a:lvl2pPr marL="540000" indent="-252000">
              <a:buFont typeface="Wingdings" pitchFamily="2" charset="2"/>
              <a:buChar char="§"/>
              <a:defRPr sz="1800">
                <a:solidFill>
                  <a:srgbClr val="394A59"/>
                </a:solidFill>
                <a:latin typeface="Calibri"/>
                <a:cs typeface="Calibri"/>
              </a:defRPr>
            </a:lvl2pPr>
            <a:lvl3pPr marL="900000" indent="-252000">
              <a:buFont typeface="Wingdings" pitchFamily="2" charset="2"/>
              <a:buChar char="§"/>
              <a:defRPr sz="1800">
                <a:solidFill>
                  <a:srgbClr val="394A59"/>
                </a:solidFill>
                <a:latin typeface="Calibri"/>
                <a:cs typeface="Calibri"/>
              </a:defRPr>
            </a:lvl3pPr>
            <a:lvl4pPr marL="1260000" indent="-252000">
              <a:buFont typeface="Wingdings" pitchFamily="2" charset="2"/>
              <a:buChar char="§"/>
              <a:defRPr sz="1800">
                <a:solidFill>
                  <a:srgbClr val="394A59"/>
                </a:solidFill>
                <a:latin typeface="Calibri"/>
                <a:cs typeface="Calibri"/>
              </a:defRPr>
            </a:lvl4pPr>
            <a:lvl5pPr marL="1620000" indent="-252000">
              <a:buFont typeface="Wingdings" pitchFamily="2" charset="2"/>
              <a:buChar char="§"/>
              <a:defRPr sz="1800">
                <a:solidFill>
                  <a:srgbClr val="394A59"/>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Content Placeholder 2"/>
          <p:cNvSpPr>
            <a:spLocks noGrp="1"/>
          </p:cNvSpPr>
          <p:nvPr>
            <p:ph idx="10"/>
          </p:nvPr>
        </p:nvSpPr>
        <p:spPr>
          <a:xfrm>
            <a:off x="4720155" y="1220168"/>
            <a:ext cx="3933571" cy="4936702"/>
          </a:xfrm>
          <a:prstGeom prst="rect">
            <a:avLst/>
          </a:prstGeom>
        </p:spPr>
        <p:txBody>
          <a:bodyPr/>
          <a:lstStyle>
            <a:lvl1pPr marL="0" indent="0">
              <a:buNone/>
              <a:defRPr sz="1800">
                <a:solidFill>
                  <a:srgbClr val="394A59"/>
                </a:solidFill>
                <a:latin typeface="Calibri"/>
                <a:cs typeface="Calibri"/>
              </a:defRPr>
            </a:lvl1pPr>
            <a:lvl2pPr marL="540000" indent="-252000">
              <a:buFont typeface="Wingdings" pitchFamily="2" charset="2"/>
              <a:buChar char="§"/>
              <a:defRPr sz="1800">
                <a:solidFill>
                  <a:srgbClr val="394A59"/>
                </a:solidFill>
                <a:latin typeface="Calibri"/>
                <a:cs typeface="Calibri"/>
              </a:defRPr>
            </a:lvl2pPr>
            <a:lvl3pPr marL="900000" indent="-252000">
              <a:buFont typeface="Wingdings" pitchFamily="2" charset="2"/>
              <a:buChar char="§"/>
              <a:defRPr sz="1800">
                <a:solidFill>
                  <a:srgbClr val="394A59"/>
                </a:solidFill>
                <a:latin typeface="Calibri"/>
                <a:cs typeface="Calibri"/>
              </a:defRPr>
            </a:lvl3pPr>
            <a:lvl4pPr marL="1260000" indent="-252000">
              <a:buFont typeface="Wingdings" pitchFamily="2" charset="2"/>
              <a:buChar char="§"/>
              <a:defRPr sz="1800">
                <a:solidFill>
                  <a:srgbClr val="394A59"/>
                </a:solidFill>
                <a:latin typeface="Calibri"/>
                <a:cs typeface="Calibri"/>
              </a:defRPr>
            </a:lvl4pPr>
            <a:lvl5pPr marL="1620000" indent="-252000">
              <a:buFont typeface="Wingdings" pitchFamily="2" charset="2"/>
              <a:buChar char="§"/>
              <a:defRPr sz="1800">
                <a:solidFill>
                  <a:srgbClr val="394A59"/>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Slide Number Placeholder 5"/>
          <p:cNvSpPr>
            <a:spLocks noGrp="1"/>
          </p:cNvSpPr>
          <p:nvPr>
            <p:ph type="sldNum" sz="quarter" idx="4"/>
          </p:nvPr>
        </p:nvSpPr>
        <p:spPr>
          <a:xfrm>
            <a:off x="8452460" y="6319852"/>
            <a:ext cx="377264" cy="365125"/>
          </a:xfrm>
          <a:prstGeom prst="rect">
            <a:avLst/>
          </a:prstGeom>
        </p:spPr>
        <p:txBody>
          <a:bodyPr vert="horz" lIns="91440" tIns="45720" rIns="91440" bIns="45720" rtlCol="0" anchor="ctr"/>
          <a:lstStyle>
            <a:lvl1pPr algn="r">
              <a:defRPr sz="1000">
                <a:solidFill>
                  <a:schemeClr val="bg1"/>
                </a:solidFill>
              </a:defRPr>
            </a:lvl1pPr>
          </a:lstStyle>
          <a:p>
            <a:fld id="{9CBD1D4D-58FE-470A-9E95-0A2D074D2B8E}" type="slidenum">
              <a:rPr lang="en-AU" smtClean="0"/>
              <a:pPr/>
              <a:t>‹#›</a:t>
            </a:fld>
            <a:endParaRPr lang="en-AU" dirty="0"/>
          </a:p>
        </p:txBody>
      </p:sp>
    </p:spTree>
    <p:extLst>
      <p:ext uri="{BB962C8B-B14F-4D97-AF65-F5344CB8AC3E}">
        <p14:creationId xmlns:p14="http://schemas.microsoft.com/office/powerpoint/2010/main" val="21296004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solidFill>
                  <a:srgbClr val="394A59"/>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5" name="Slide Number Placeholder 5"/>
          <p:cNvSpPr>
            <a:spLocks noGrp="1"/>
          </p:cNvSpPr>
          <p:nvPr>
            <p:ph type="sldNum" sz="quarter" idx="4"/>
          </p:nvPr>
        </p:nvSpPr>
        <p:spPr>
          <a:xfrm>
            <a:off x="8452460" y="6319852"/>
            <a:ext cx="377264" cy="365125"/>
          </a:xfrm>
          <a:prstGeom prst="rect">
            <a:avLst/>
          </a:prstGeom>
        </p:spPr>
        <p:txBody>
          <a:bodyPr vert="horz" lIns="91440" tIns="45720" rIns="91440" bIns="45720" rtlCol="0" anchor="ctr"/>
          <a:lstStyle>
            <a:lvl1pPr algn="r">
              <a:defRPr sz="1000">
                <a:solidFill>
                  <a:schemeClr val="bg1"/>
                </a:solidFill>
              </a:defRPr>
            </a:lvl1pPr>
          </a:lstStyle>
          <a:p>
            <a:fld id="{9CBD1D4D-58FE-470A-9E95-0A2D074D2B8E}" type="slidenum">
              <a:rPr lang="en-AU" smtClean="0"/>
              <a:pPr/>
              <a:t>‹#›</a:t>
            </a:fld>
            <a:endParaRPr lang="en-AU" dirty="0"/>
          </a:p>
        </p:txBody>
      </p:sp>
    </p:spTree>
    <p:extLst>
      <p:ext uri="{BB962C8B-B14F-4D97-AF65-F5344CB8AC3E}">
        <p14:creationId xmlns:p14="http://schemas.microsoft.com/office/powerpoint/2010/main" val="402314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2680453"/>
            <a:ext cx="8208912" cy="1185954"/>
          </a:xfrm>
          <a:prstGeom prst="rect">
            <a:avLst/>
          </a:prstGeom>
        </p:spPr>
        <p:txBody>
          <a:bodyPr anchor="b"/>
          <a:lstStyle>
            <a:lvl1pPr algn="ctr">
              <a:defRPr sz="4000" b="0" baseline="0">
                <a:solidFill>
                  <a:srgbClr val="415968"/>
                </a:solidFill>
                <a:latin typeface="+mn-lt"/>
              </a:defRPr>
            </a:lvl1pPr>
          </a:lstStyle>
          <a:p>
            <a:r>
              <a:rPr lang="en-US" dirty="0" smtClean="0"/>
              <a:t>Click to edit: </a:t>
            </a:r>
            <a:br>
              <a:rPr lang="en-US" dirty="0" smtClean="0"/>
            </a:br>
            <a:r>
              <a:rPr lang="en-US" dirty="0" smtClean="0"/>
              <a:t>introducing a new section page</a:t>
            </a:r>
            <a:endParaRPr lang="en-AU" dirty="0"/>
          </a:p>
        </p:txBody>
      </p:sp>
      <p:sp>
        <p:nvSpPr>
          <p:cNvPr id="4" name="Slide Number Placeholder 5"/>
          <p:cNvSpPr>
            <a:spLocks noGrp="1"/>
          </p:cNvSpPr>
          <p:nvPr>
            <p:ph type="sldNum" sz="quarter" idx="4"/>
          </p:nvPr>
        </p:nvSpPr>
        <p:spPr>
          <a:xfrm>
            <a:off x="8452460" y="6319852"/>
            <a:ext cx="377264" cy="365125"/>
          </a:xfrm>
          <a:prstGeom prst="rect">
            <a:avLst/>
          </a:prstGeom>
        </p:spPr>
        <p:txBody>
          <a:bodyPr vert="horz" lIns="91440" tIns="45720" rIns="91440" bIns="45720" rtlCol="0" anchor="ctr"/>
          <a:lstStyle>
            <a:lvl1pPr algn="r">
              <a:defRPr sz="1000">
                <a:solidFill>
                  <a:schemeClr val="bg1"/>
                </a:solidFill>
              </a:defRPr>
            </a:lvl1pPr>
          </a:lstStyle>
          <a:p>
            <a:fld id="{9CBD1D4D-58FE-470A-9E95-0A2D074D2B8E}" type="slidenum">
              <a:rPr lang="en-AU" smtClean="0"/>
              <a:pPr/>
              <a:t>‹#›</a:t>
            </a:fld>
            <a:endParaRPr lang="en-AU" dirty="0"/>
          </a:p>
        </p:txBody>
      </p:sp>
    </p:spTree>
    <p:extLst>
      <p:ext uri="{BB962C8B-B14F-4D97-AF65-F5344CB8AC3E}">
        <p14:creationId xmlns:p14="http://schemas.microsoft.com/office/powerpoint/2010/main" val="4536579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78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9CE1273D-8B58-CC4F-A625-F72A7E2AAB34}" type="datetimeFigureOut">
              <a:rPr lang="en-US" smtClean="0"/>
              <a:t>9/7/2018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A31C7E52-8EC1-D74B-912F-0456FDCB0366}" type="slidenum">
              <a:rPr lang="en-US" smtClean="0"/>
              <a:t>‹#›</a:t>
            </a:fld>
            <a:endParaRPr lang="en-US"/>
          </a:p>
        </p:txBody>
      </p:sp>
    </p:spTree>
    <p:extLst>
      <p:ext uri="{BB962C8B-B14F-4D97-AF65-F5344CB8AC3E}">
        <p14:creationId xmlns:p14="http://schemas.microsoft.com/office/powerpoint/2010/main" val="67862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9CE1273D-8B58-CC4F-A625-F72A7E2AAB34}" type="datetimeFigureOut">
              <a:rPr lang="en-US" smtClean="0"/>
              <a:t>9/7/2018</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A31C7E52-8EC1-D74B-912F-0456FDCB0366}" type="slidenum">
              <a:rPr lang="en-US" smtClean="0"/>
              <a:t>‹#›</a:t>
            </a:fld>
            <a:endParaRPr lang="en-US"/>
          </a:p>
        </p:txBody>
      </p:sp>
    </p:spTree>
    <p:extLst>
      <p:ext uri="{BB962C8B-B14F-4D97-AF65-F5344CB8AC3E}">
        <p14:creationId xmlns:p14="http://schemas.microsoft.com/office/powerpoint/2010/main" val="41407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9CE1273D-8B58-CC4F-A625-F72A7E2AAB34}" type="datetimeFigureOut">
              <a:rPr lang="en-US" smtClean="0"/>
              <a:t>9/7/2018</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A31C7E52-8EC1-D74B-912F-0456FDCB0366}" type="slidenum">
              <a:rPr lang="en-US" smtClean="0"/>
              <a:t>‹#›</a:t>
            </a:fld>
            <a:endParaRPr lang="en-US"/>
          </a:p>
        </p:txBody>
      </p:sp>
    </p:spTree>
    <p:extLst>
      <p:ext uri="{BB962C8B-B14F-4D97-AF65-F5344CB8AC3E}">
        <p14:creationId xmlns:p14="http://schemas.microsoft.com/office/powerpoint/2010/main" val="1446549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3.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850" y="311861"/>
            <a:ext cx="8496944" cy="6215368"/>
          </a:xfrm>
          <a:prstGeom prst="rect">
            <a:avLst/>
          </a:prstGeom>
          <a:solidFill>
            <a:srgbClr val="394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Arial"/>
            </a:endParaRPr>
          </a:p>
        </p:txBody>
      </p:sp>
      <p:sp>
        <p:nvSpPr>
          <p:cNvPr id="5" name="Rectangle 4"/>
          <p:cNvSpPr/>
          <p:nvPr userDrawn="1"/>
        </p:nvSpPr>
        <p:spPr>
          <a:xfrm>
            <a:off x="323850" y="5156489"/>
            <a:ext cx="8496944" cy="504056"/>
          </a:xfrm>
          <a:prstGeom prst="rect">
            <a:avLst/>
          </a:prstGeom>
          <a:solidFill>
            <a:srgbClr val="CE0B5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Arial"/>
            </a:endParaRPr>
          </a:p>
        </p:txBody>
      </p:sp>
      <p:pic>
        <p:nvPicPr>
          <p:cNvPr id="8" name="Picture 7" descr="DoE_CESE_Logo_rev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52867" y="652463"/>
            <a:ext cx="2298700" cy="5461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Tree>
  </p:cSld>
  <p:clrMap bg1="lt1" tx1="dk1" bg2="lt2" tx2="dk2" accent1="accent1" accent2="accent2" accent3="accent3" accent4="accent4" accent5="accent5" accent6="accent6" hlink="hlink" folHlink="folHlink"/>
  <p:sldLayoutIdLst>
    <p:sldLayoutId id="2147484030"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323528" y="6399600"/>
            <a:ext cx="8496300" cy="243285"/>
          </a:xfrm>
          <a:prstGeom prst="rect">
            <a:avLst/>
          </a:prstGeom>
          <a:solidFill>
            <a:srgbClr val="4259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Arial"/>
            </a:endParaRPr>
          </a:p>
        </p:txBody>
      </p:sp>
      <p:sp>
        <p:nvSpPr>
          <p:cNvPr id="5" name="TextBox 4"/>
          <p:cNvSpPr txBox="1"/>
          <p:nvPr userDrawn="1"/>
        </p:nvSpPr>
        <p:spPr>
          <a:xfrm>
            <a:off x="323528" y="6408738"/>
            <a:ext cx="3168408" cy="215444"/>
          </a:xfrm>
          <a:prstGeom prst="rect">
            <a:avLst/>
          </a:prstGeom>
          <a:noFill/>
        </p:spPr>
        <p:txBody>
          <a:bodyPr wrap="square" rtlCol="0">
            <a:spAutoFit/>
          </a:bodyPr>
          <a:lstStyle/>
          <a:p>
            <a:pPr algn="l"/>
            <a:r>
              <a:rPr lang="en-US" sz="800" spc="0" dirty="0" smtClean="0">
                <a:solidFill>
                  <a:schemeClr val="bg1"/>
                </a:solidFill>
              </a:rPr>
              <a:t>CENTRE FOR EDUCATION STATISTICS AND EVALUATION</a:t>
            </a:r>
            <a:endParaRPr lang="en-US" sz="800" spc="0" dirty="0">
              <a:solidFill>
                <a:schemeClr val="bg1"/>
              </a:solidFill>
            </a:endParaRPr>
          </a:p>
        </p:txBody>
      </p:sp>
      <p:sp>
        <p:nvSpPr>
          <p:cNvPr id="6" name="TextBox 5"/>
          <p:cNvSpPr txBox="1"/>
          <p:nvPr userDrawn="1"/>
        </p:nvSpPr>
        <p:spPr>
          <a:xfrm>
            <a:off x="7165734" y="6408736"/>
            <a:ext cx="1341228" cy="215444"/>
          </a:xfrm>
          <a:prstGeom prst="rect">
            <a:avLst/>
          </a:prstGeom>
          <a:noFill/>
        </p:spPr>
        <p:txBody>
          <a:bodyPr wrap="square" rtlCol="0">
            <a:spAutoFit/>
          </a:bodyPr>
          <a:lstStyle/>
          <a:p>
            <a:pPr algn="l"/>
            <a:r>
              <a:rPr lang="en-US" sz="800" spc="0" dirty="0" smtClean="0">
                <a:solidFill>
                  <a:schemeClr val="bg1"/>
                </a:solidFill>
              </a:rPr>
              <a:t>WWW.CESE.NSW.GOV.AU</a:t>
            </a:r>
            <a:endParaRPr lang="en-US" sz="800" spc="0" dirty="0">
              <a:solidFill>
                <a:schemeClr val="bg1"/>
              </a:solidFill>
            </a:endParaRPr>
          </a:p>
        </p:txBody>
      </p:sp>
      <p:sp>
        <p:nvSpPr>
          <p:cNvPr id="7" name="Slide Number Placeholder 5"/>
          <p:cNvSpPr>
            <a:spLocks noGrp="1"/>
          </p:cNvSpPr>
          <p:nvPr>
            <p:ph type="sldNum" sz="quarter" idx="4"/>
          </p:nvPr>
        </p:nvSpPr>
        <p:spPr>
          <a:xfrm>
            <a:off x="8452460" y="6319852"/>
            <a:ext cx="377264" cy="365125"/>
          </a:xfrm>
          <a:prstGeom prst="rect">
            <a:avLst/>
          </a:prstGeom>
        </p:spPr>
        <p:txBody>
          <a:bodyPr vert="horz" lIns="91440" tIns="45720" rIns="91440" bIns="45720" rtlCol="0" anchor="ctr"/>
          <a:lstStyle>
            <a:lvl1pPr algn="r">
              <a:defRPr sz="1000">
                <a:solidFill>
                  <a:schemeClr val="bg1"/>
                </a:solidFill>
              </a:defRPr>
            </a:lvl1pPr>
          </a:lstStyle>
          <a:p>
            <a:fld id="{9CBD1D4D-58FE-470A-9E95-0A2D074D2B8E}"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4022" r:id="rId1"/>
    <p:sldLayoutId id="2147484024" r:id="rId2"/>
    <p:sldLayoutId id="2147484043" r:id="rId3"/>
    <p:sldLayoutId id="2147484023"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p:cNvSpPr txBox="1">
            <a:spLocks/>
          </p:cNvSpPr>
          <p:nvPr userDrawn="1"/>
        </p:nvSpPr>
        <p:spPr>
          <a:xfrm>
            <a:off x="333375" y="320892"/>
            <a:ext cx="8229600" cy="6383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AU" sz="2600" b="0" dirty="0" smtClean="0">
                <a:solidFill>
                  <a:srgbClr val="394A59"/>
                </a:solidFill>
                <a:latin typeface="+mn-lt"/>
              </a:rPr>
              <a:t>Get in touch with CESE</a:t>
            </a:r>
            <a:endParaRPr lang="en-AU" sz="2600" b="0" dirty="0">
              <a:solidFill>
                <a:srgbClr val="394A59"/>
              </a:solidFill>
              <a:latin typeface="+mn-lt"/>
            </a:endParaRPr>
          </a:p>
        </p:txBody>
      </p:sp>
      <p:sp>
        <p:nvSpPr>
          <p:cNvPr id="9" name="TextBox 8"/>
          <p:cNvSpPr txBox="1"/>
          <p:nvPr userDrawn="1"/>
        </p:nvSpPr>
        <p:spPr>
          <a:xfrm>
            <a:off x="533401" y="1562100"/>
            <a:ext cx="7391400" cy="1015663"/>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AU" sz="2000" dirty="0">
                <a:solidFill>
                  <a:srgbClr val="46596A"/>
                </a:solidFill>
                <a:ea typeface="ＭＳ Ｐゴシック" charset="0"/>
              </a:rPr>
              <a:t>Send us an email – </a:t>
            </a:r>
            <a:r>
              <a:rPr lang="en-AU" sz="2000" b="1" u="sng" dirty="0" err="1" smtClean="0">
                <a:solidFill>
                  <a:srgbClr val="46596A"/>
                </a:solidFill>
                <a:ea typeface="ＭＳ Ｐゴシック" charset="0"/>
              </a:rPr>
              <a:t>info@cese.nsw.gov.au</a:t>
            </a:r>
            <a:endParaRPr lang="en-AU" sz="2000" u="sng" dirty="0">
              <a:solidFill>
                <a:srgbClr val="46596A"/>
              </a:solidFill>
              <a:ea typeface="ＭＳ Ｐゴシック" charset="0"/>
            </a:endParaRPr>
          </a:p>
          <a:p>
            <a:pPr marL="285750" indent="-285750" fontAlgn="base">
              <a:spcBef>
                <a:spcPct val="0"/>
              </a:spcBef>
              <a:spcAft>
                <a:spcPct val="0"/>
              </a:spcAft>
              <a:buFont typeface="Arial" panose="020B0604020202020204" pitchFamily="34" charset="0"/>
              <a:buChar char="•"/>
            </a:pPr>
            <a:r>
              <a:rPr lang="en-AU" sz="2000" dirty="0">
                <a:solidFill>
                  <a:srgbClr val="46596A"/>
                </a:solidFill>
                <a:ea typeface="ＭＳ Ｐゴシック" charset="0"/>
              </a:rPr>
              <a:t>Follow us on Twitter - </a:t>
            </a:r>
            <a:r>
              <a:rPr lang="en-AU" sz="2000" b="1" dirty="0">
                <a:solidFill>
                  <a:srgbClr val="46596A"/>
                </a:solidFill>
                <a:ea typeface="ＭＳ Ｐゴシック" charset="0"/>
              </a:rPr>
              <a:t>@</a:t>
            </a:r>
            <a:r>
              <a:rPr lang="en-AU" sz="2000" b="1" dirty="0" err="1" smtClean="0">
                <a:solidFill>
                  <a:srgbClr val="46596A"/>
                </a:solidFill>
                <a:ea typeface="ＭＳ Ｐゴシック" charset="0"/>
              </a:rPr>
              <a:t>nswcese</a:t>
            </a:r>
            <a:endParaRPr lang="en-AU" sz="2000" dirty="0">
              <a:solidFill>
                <a:srgbClr val="46596A"/>
              </a:solidFill>
              <a:ea typeface="ＭＳ Ｐゴシック" charset="0"/>
            </a:endParaRPr>
          </a:p>
          <a:p>
            <a:pPr marL="285750" indent="-285750" fontAlgn="base">
              <a:spcBef>
                <a:spcPct val="0"/>
              </a:spcBef>
              <a:spcAft>
                <a:spcPct val="0"/>
              </a:spcAft>
              <a:buFont typeface="Arial" panose="020B0604020202020204" pitchFamily="34" charset="0"/>
              <a:buChar char="•"/>
            </a:pPr>
            <a:r>
              <a:rPr lang="en-AU" sz="2000" dirty="0">
                <a:solidFill>
                  <a:srgbClr val="46596A"/>
                </a:solidFill>
                <a:ea typeface="ＭＳ Ｐゴシック" charset="0"/>
              </a:rPr>
              <a:t>Sign up to our newsletter – </a:t>
            </a:r>
            <a:r>
              <a:rPr lang="en-AU" sz="2000" b="1" dirty="0">
                <a:solidFill>
                  <a:srgbClr val="46596A"/>
                </a:solidFill>
                <a:ea typeface="ＭＳ Ｐゴシック" charset="0"/>
              </a:rPr>
              <a:t>www.cese.nsw.gov.au/contact-us</a:t>
            </a:r>
          </a:p>
        </p:txBody>
      </p:sp>
      <p:sp>
        <p:nvSpPr>
          <p:cNvPr id="14" name="Rectangle 13"/>
          <p:cNvSpPr/>
          <p:nvPr userDrawn="1"/>
        </p:nvSpPr>
        <p:spPr>
          <a:xfrm>
            <a:off x="323532" y="6399648"/>
            <a:ext cx="8496300" cy="243285"/>
          </a:xfrm>
          <a:prstGeom prst="rect">
            <a:avLst/>
          </a:prstGeom>
          <a:solidFill>
            <a:srgbClr val="4259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Arial"/>
            </a:endParaRPr>
          </a:p>
        </p:txBody>
      </p:sp>
      <p:sp>
        <p:nvSpPr>
          <p:cNvPr id="15" name="TextBox 14"/>
          <p:cNvSpPr txBox="1"/>
          <p:nvPr userDrawn="1"/>
        </p:nvSpPr>
        <p:spPr>
          <a:xfrm>
            <a:off x="323528" y="6408738"/>
            <a:ext cx="3168408" cy="215444"/>
          </a:xfrm>
          <a:prstGeom prst="rect">
            <a:avLst/>
          </a:prstGeom>
          <a:noFill/>
        </p:spPr>
        <p:txBody>
          <a:bodyPr wrap="square" rtlCol="0">
            <a:spAutoFit/>
          </a:bodyPr>
          <a:lstStyle/>
          <a:p>
            <a:pPr fontAlgn="base">
              <a:spcBef>
                <a:spcPct val="0"/>
              </a:spcBef>
              <a:spcAft>
                <a:spcPct val="0"/>
              </a:spcAft>
            </a:pPr>
            <a:r>
              <a:rPr lang="en-US" sz="800" dirty="0">
                <a:solidFill>
                  <a:srgbClr val="FFFFFF"/>
                </a:solidFill>
                <a:ea typeface="ＭＳ Ｐゴシック" charset="0"/>
              </a:rPr>
              <a:t>CENTRE FOR EDUCATION STATISTICS AND EVALUATION</a:t>
            </a:r>
          </a:p>
        </p:txBody>
      </p:sp>
      <p:sp>
        <p:nvSpPr>
          <p:cNvPr id="16" name="TextBox 15"/>
          <p:cNvSpPr txBox="1"/>
          <p:nvPr userDrawn="1"/>
        </p:nvSpPr>
        <p:spPr>
          <a:xfrm>
            <a:off x="7550752" y="6408736"/>
            <a:ext cx="1341228" cy="215444"/>
          </a:xfrm>
          <a:prstGeom prst="rect">
            <a:avLst/>
          </a:prstGeom>
          <a:noFill/>
        </p:spPr>
        <p:txBody>
          <a:bodyPr wrap="square" rtlCol="0">
            <a:spAutoFit/>
          </a:bodyPr>
          <a:lstStyle/>
          <a:p>
            <a:pPr fontAlgn="base">
              <a:spcBef>
                <a:spcPct val="0"/>
              </a:spcBef>
              <a:spcAft>
                <a:spcPct val="0"/>
              </a:spcAft>
            </a:pPr>
            <a:r>
              <a:rPr lang="en-US" sz="800" dirty="0">
                <a:solidFill>
                  <a:srgbClr val="FFFFFF"/>
                </a:solidFill>
                <a:ea typeface="ＭＳ Ｐゴシック" charset="0"/>
              </a:rPr>
              <a:t>WWW.CESE.NSW.GOV.AU</a:t>
            </a:r>
          </a:p>
        </p:txBody>
      </p:sp>
      <p:pic>
        <p:nvPicPr>
          <p:cNvPr id="3" name="Picture 2"/>
          <p:cNvPicPr>
            <a:picLocks noChangeAspect="1"/>
          </p:cNvPicPr>
          <p:nvPr userDrawn="1"/>
        </p:nvPicPr>
        <p:blipFill rotWithShape="1">
          <a:blip r:embed="rId12">
            <a:extLst>
              <a:ext uri="{28A0092B-C50C-407E-A947-70E740481C1C}">
                <a14:useLocalDpi xmlns:a14="http://schemas.microsoft.com/office/drawing/2010/main" val="0"/>
              </a:ext>
            </a:extLst>
          </a:blip>
          <a:srcRect t="29806"/>
          <a:stretch/>
        </p:blipFill>
        <p:spPr>
          <a:xfrm>
            <a:off x="626949" y="3859822"/>
            <a:ext cx="7936025" cy="1909627"/>
          </a:xfrm>
          <a:prstGeom prst="rect">
            <a:avLst/>
          </a:prstGeom>
        </p:spPr>
      </p:pic>
    </p:spTree>
    <p:extLst>
      <p:ext uri="{BB962C8B-B14F-4D97-AF65-F5344CB8AC3E}">
        <p14:creationId xmlns:p14="http://schemas.microsoft.com/office/powerpoint/2010/main" val="842479237"/>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NSW Primary Principals’ Association</a:t>
            </a:r>
            <a:endParaRPr lang="en-AU" dirty="0"/>
          </a:p>
        </p:txBody>
      </p:sp>
      <p:sp>
        <p:nvSpPr>
          <p:cNvPr id="3" name="Title 2"/>
          <p:cNvSpPr>
            <a:spLocks noGrp="1"/>
          </p:cNvSpPr>
          <p:nvPr>
            <p:ph type="title"/>
          </p:nvPr>
        </p:nvSpPr>
        <p:spPr/>
        <p:txBody>
          <a:bodyPr/>
          <a:lstStyle/>
          <a:p>
            <a:r>
              <a:rPr lang="en-AU" dirty="0" smtClean="0"/>
              <a:t>Local Schools, Local </a:t>
            </a:r>
            <a:r>
              <a:rPr lang="en-AU" dirty="0"/>
              <a:t>Decisions</a:t>
            </a:r>
            <a:br>
              <a:rPr lang="en-AU" dirty="0"/>
            </a:br>
            <a:r>
              <a:rPr lang="en-AU" dirty="0" smtClean="0"/>
              <a:t>Evaluation</a:t>
            </a:r>
            <a:br>
              <a:rPr lang="en-AU" dirty="0" smtClean="0"/>
            </a:br>
            <a:r>
              <a:rPr lang="en-AU" dirty="0"/>
              <a:t/>
            </a:r>
            <a:br>
              <a:rPr lang="en-AU" dirty="0"/>
            </a:br>
            <a:r>
              <a:rPr lang="en-AU" dirty="0" smtClean="0"/>
              <a:t>Interim report</a:t>
            </a:r>
            <a:br>
              <a:rPr lang="en-AU" dirty="0" smtClean="0"/>
            </a:br>
            <a:endParaRPr lang="en-AU" dirty="0"/>
          </a:p>
        </p:txBody>
      </p:sp>
      <p:sp>
        <p:nvSpPr>
          <p:cNvPr id="4" name="Rectangle 3"/>
          <p:cNvSpPr/>
          <p:nvPr/>
        </p:nvSpPr>
        <p:spPr>
          <a:xfrm>
            <a:off x="483876" y="5246919"/>
            <a:ext cx="5096558" cy="323165"/>
          </a:xfrm>
          <a:prstGeom prst="rect">
            <a:avLst/>
          </a:prstGeom>
        </p:spPr>
        <p:txBody>
          <a:bodyPr wrap="square">
            <a:spAutoFit/>
          </a:bodyPr>
          <a:lstStyle/>
          <a:p>
            <a:r>
              <a:rPr lang="en-US" sz="1500" b="0" i="0" dirty="0" smtClean="0">
                <a:solidFill>
                  <a:schemeClr val="bg1"/>
                </a:solidFill>
                <a:latin typeface="Calibri Light"/>
                <a:cs typeface="Calibri Light"/>
              </a:rPr>
              <a:t>September 2018</a:t>
            </a:r>
            <a:endParaRPr lang="en-US" sz="1500" b="0" i="0" dirty="0">
              <a:solidFill>
                <a:schemeClr val="bg1"/>
              </a:solidFill>
              <a:latin typeface="Calibri Light"/>
              <a:cs typeface="Calibri Light"/>
            </a:endParaRPr>
          </a:p>
        </p:txBody>
      </p:sp>
    </p:spTree>
    <p:extLst>
      <p:ext uri="{BB962C8B-B14F-4D97-AF65-F5344CB8AC3E}">
        <p14:creationId xmlns:p14="http://schemas.microsoft.com/office/powerpoint/2010/main" val="3091402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t>
            </a:r>
            <a:r>
              <a:rPr lang="en-AU" dirty="0"/>
              <a:t>has been the impact of LSLD on school management and local decision-making practices?</a:t>
            </a:r>
          </a:p>
        </p:txBody>
      </p:sp>
      <p:sp>
        <p:nvSpPr>
          <p:cNvPr id="3" name="Content Placeholder 2"/>
          <p:cNvSpPr>
            <a:spLocks noGrp="1"/>
          </p:cNvSpPr>
          <p:nvPr>
            <p:ph idx="1"/>
          </p:nvPr>
        </p:nvSpPr>
        <p:spPr>
          <a:xfrm>
            <a:off x="542924" y="1193273"/>
            <a:ext cx="8077508" cy="4936702"/>
          </a:xfrm>
        </p:spPr>
        <p:txBody>
          <a:bodyPr/>
          <a:lstStyle/>
          <a:p>
            <a:r>
              <a:rPr lang="en-AU" dirty="0" smtClean="0"/>
              <a:t>Principals’ </a:t>
            </a:r>
            <a:r>
              <a:rPr lang="en-AU" dirty="0"/>
              <a:t>main challenges with </a:t>
            </a:r>
            <a:r>
              <a:rPr lang="en-AU" dirty="0" smtClean="0"/>
              <a:t>LSLD:</a:t>
            </a:r>
          </a:p>
          <a:p>
            <a:endParaRPr lang="en-AU" dirty="0"/>
          </a:p>
          <a:p>
            <a:pPr marL="342900" indent="-342900">
              <a:buFont typeface="Arial" panose="020B0604020202020204" pitchFamily="34" charset="0"/>
              <a:buChar char="•"/>
            </a:pPr>
            <a:r>
              <a:rPr lang="en-AU" dirty="0"/>
              <a:t>Increased </a:t>
            </a:r>
            <a:r>
              <a:rPr lang="en-AU" dirty="0" smtClean="0"/>
              <a:t>red tape</a:t>
            </a:r>
          </a:p>
          <a:p>
            <a:pPr marL="882900" lvl="1" indent="-342900">
              <a:buFont typeface="Arial" panose="020B0604020202020204" pitchFamily="34" charset="0"/>
              <a:buChar char="•"/>
            </a:pPr>
            <a:r>
              <a:rPr lang="en-AU" dirty="0"/>
              <a:t>A</a:t>
            </a:r>
            <a:r>
              <a:rPr lang="en-AU" dirty="0" smtClean="0"/>
              <a:t>ccountability </a:t>
            </a:r>
            <a:r>
              <a:rPr lang="en-AU" dirty="0"/>
              <a:t>and reporting requirements associated with </a:t>
            </a:r>
            <a:r>
              <a:rPr lang="en-AU" dirty="0" smtClean="0"/>
              <a:t>LSLD</a:t>
            </a:r>
          </a:p>
          <a:p>
            <a:pPr marL="882900" lvl="1" indent="-342900">
              <a:buFont typeface="Arial" panose="020B0604020202020204" pitchFamily="34" charset="0"/>
              <a:buChar char="•"/>
            </a:pPr>
            <a:r>
              <a:rPr lang="en-AU" dirty="0" smtClean="0"/>
              <a:t>Reduces ability </a:t>
            </a:r>
            <a:r>
              <a:rPr lang="en-AU" dirty="0"/>
              <a:t>to focus on teaching and </a:t>
            </a:r>
            <a:r>
              <a:rPr lang="en-AU" dirty="0" smtClean="0"/>
              <a:t>learning</a:t>
            </a:r>
          </a:p>
          <a:p>
            <a:pPr marL="882900" lvl="1" indent="-342900">
              <a:buFont typeface="Arial" panose="020B0604020202020204" pitchFamily="34" charset="0"/>
              <a:buChar char="•"/>
            </a:pPr>
            <a:endParaRPr lang="en-AU" dirty="0" smtClean="0"/>
          </a:p>
          <a:p>
            <a:pPr marL="342900" indent="-342900">
              <a:buFont typeface="Arial" panose="020B0604020202020204" pitchFamily="34" charset="0"/>
              <a:buChar char="•"/>
            </a:pPr>
            <a:r>
              <a:rPr lang="en-AU" dirty="0" smtClean="0"/>
              <a:t>Tight timeframes and </a:t>
            </a:r>
            <a:r>
              <a:rPr lang="en-AU" dirty="0"/>
              <a:t>o</a:t>
            </a:r>
            <a:r>
              <a:rPr lang="en-AU" dirty="0" smtClean="0"/>
              <a:t>verwhelming </a:t>
            </a:r>
            <a:r>
              <a:rPr lang="en-AU" dirty="0"/>
              <a:t>pace of ongoing </a:t>
            </a:r>
            <a:r>
              <a:rPr lang="en-AU" dirty="0" smtClean="0"/>
              <a:t>change</a:t>
            </a:r>
          </a:p>
          <a:p>
            <a:pPr marL="882900" lvl="1" indent="-342900">
              <a:buFont typeface="Arial" panose="020B0604020202020204" pitchFamily="34" charset="0"/>
              <a:buChar char="•"/>
            </a:pPr>
            <a:r>
              <a:rPr lang="en-AU" dirty="0" smtClean="0"/>
              <a:t>Added workload from accountability and reporting measures</a:t>
            </a:r>
          </a:p>
          <a:p>
            <a:pPr marL="882900" lvl="1" indent="-342900">
              <a:buFont typeface="Arial" panose="020B0604020202020204" pitchFamily="34" charset="0"/>
              <a:buChar char="•"/>
            </a:pPr>
            <a:r>
              <a:rPr lang="en-AU" dirty="0" smtClean="0"/>
              <a:t>Exacerbated by poorly-functioning tools </a:t>
            </a:r>
            <a:endParaRPr lang="en-AU" dirty="0"/>
          </a:p>
          <a:p>
            <a:pPr marL="342900" indent="-34290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4"/>
          </p:nvPr>
        </p:nvSpPr>
        <p:spPr/>
        <p:txBody>
          <a:bodyPr/>
          <a:lstStyle/>
          <a:p>
            <a:fld id="{9CBD1D4D-58FE-470A-9E95-0A2D074D2B8E}" type="slidenum">
              <a:rPr lang="en-AU" smtClean="0"/>
              <a:pPr/>
              <a:t>10</a:t>
            </a:fld>
            <a:endParaRPr lang="en-AU" dirty="0"/>
          </a:p>
        </p:txBody>
      </p:sp>
    </p:spTree>
    <p:extLst>
      <p:ext uri="{BB962C8B-B14F-4D97-AF65-F5344CB8AC3E}">
        <p14:creationId xmlns:p14="http://schemas.microsoft.com/office/powerpoint/2010/main" val="934523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has been the impact of LSLD and RAM funding on school and student outcomes?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0177940"/>
              </p:ext>
            </p:extLst>
          </p:nvPr>
        </p:nvGraphicFramePr>
        <p:xfrm>
          <a:off x="600075" y="1138253"/>
          <a:ext cx="7852385" cy="4823128"/>
        </p:xfrm>
        <a:graphic>
          <a:graphicData uri="http://schemas.openxmlformats.org/drawingml/2006/table">
            <a:tbl>
              <a:tblPr firstRow="1" bandRow="1">
                <a:tableStyleId>{5C22544A-7EE6-4342-B048-85BDC9FD1C3A}</a:tableStyleId>
              </a:tblPr>
              <a:tblGrid>
                <a:gridCol w="1281207">
                  <a:extLst>
                    <a:ext uri="{9D8B030D-6E8A-4147-A177-3AD203B41FA5}">
                      <a16:colId xmlns:a16="http://schemas.microsoft.com/office/drawing/2014/main" val="4212539947"/>
                    </a:ext>
                  </a:extLst>
                </a:gridCol>
                <a:gridCol w="1271411">
                  <a:extLst>
                    <a:ext uri="{9D8B030D-6E8A-4147-A177-3AD203B41FA5}">
                      <a16:colId xmlns:a16="http://schemas.microsoft.com/office/drawing/2014/main" val="2064370921"/>
                    </a:ext>
                  </a:extLst>
                </a:gridCol>
                <a:gridCol w="1271411">
                  <a:extLst>
                    <a:ext uri="{9D8B030D-6E8A-4147-A177-3AD203B41FA5}">
                      <a16:colId xmlns:a16="http://schemas.microsoft.com/office/drawing/2014/main" val="3914489860"/>
                    </a:ext>
                  </a:extLst>
                </a:gridCol>
                <a:gridCol w="2014178">
                  <a:extLst>
                    <a:ext uri="{9D8B030D-6E8A-4147-A177-3AD203B41FA5}">
                      <a16:colId xmlns:a16="http://schemas.microsoft.com/office/drawing/2014/main" val="566764507"/>
                    </a:ext>
                  </a:extLst>
                </a:gridCol>
                <a:gridCol w="2014178">
                  <a:extLst>
                    <a:ext uri="{9D8B030D-6E8A-4147-A177-3AD203B41FA5}">
                      <a16:colId xmlns:a16="http://schemas.microsoft.com/office/drawing/2014/main" val="342469414"/>
                    </a:ext>
                  </a:extLst>
                </a:gridCol>
              </a:tblGrid>
              <a:tr h="577682">
                <a:tc>
                  <a:txBody>
                    <a:bodyPr/>
                    <a:lstStyle/>
                    <a:p>
                      <a:pPr algn="ctr"/>
                      <a:r>
                        <a:rPr lang="en-AU" sz="1600" dirty="0" smtClean="0"/>
                        <a:t>Engagement measure</a:t>
                      </a:r>
                      <a:endParaRPr lang="en-AU" sz="1600" dirty="0"/>
                    </a:p>
                  </a:txBody>
                  <a:tcPr/>
                </a:tc>
                <a:tc gridSpan="2">
                  <a:txBody>
                    <a:bodyPr/>
                    <a:lstStyle/>
                    <a:p>
                      <a:pPr algn="ctr"/>
                      <a:r>
                        <a:rPr lang="en-AU" sz="1600" dirty="0" smtClean="0"/>
                        <a:t>Overall</a:t>
                      </a:r>
                      <a:r>
                        <a:rPr lang="en-AU" sz="1600" baseline="0" dirty="0" smtClean="0"/>
                        <a:t> change</a:t>
                      </a:r>
                      <a:endParaRPr lang="en-AU" sz="1600" dirty="0"/>
                    </a:p>
                  </a:txBody>
                  <a:tcPr/>
                </a:tc>
                <a:tc hMerge="1">
                  <a:txBody>
                    <a:bodyPr/>
                    <a:lstStyle/>
                    <a:p>
                      <a:endParaRPr lang="en-AU" dirty="0"/>
                    </a:p>
                  </a:txBody>
                  <a:tcPr/>
                </a:tc>
                <a:tc gridSpan="2">
                  <a:txBody>
                    <a:bodyPr/>
                    <a:lstStyle/>
                    <a:p>
                      <a:pPr algn="ctr"/>
                      <a:r>
                        <a:rPr lang="en-AU" sz="1600" dirty="0" smtClean="0"/>
                        <a:t>Needs-based</a:t>
                      </a:r>
                      <a:r>
                        <a:rPr lang="en-AU" sz="1600" baseline="0" dirty="0" smtClean="0"/>
                        <a:t> change</a:t>
                      </a:r>
                      <a:endParaRPr lang="en-AU" sz="1600" dirty="0"/>
                    </a:p>
                  </a:txBody>
                  <a:tcPr/>
                </a:tc>
                <a:tc hMerge="1">
                  <a:txBody>
                    <a:bodyPr/>
                    <a:lstStyle/>
                    <a:p>
                      <a:endParaRPr lang="en-AU"/>
                    </a:p>
                  </a:txBody>
                  <a:tcPr/>
                </a:tc>
                <a:extLst>
                  <a:ext uri="{0D108BD9-81ED-4DB2-BD59-A6C34878D82A}">
                    <a16:rowId xmlns:a16="http://schemas.microsoft.com/office/drawing/2014/main" val="132140799"/>
                  </a:ext>
                </a:extLst>
              </a:tr>
              <a:tr h="909449">
                <a:tc>
                  <a:txBody>
                    <a:bodyPr/>
                    <a:lstStyle/>
                    <a:p>
                      <a:r>
                        <a:rPr lang="en-AU" sz="1400" b="1" dirty="0" smtClean="0">
                          <a:solidFill>
                            <a:schemeClr val="bg1"/>
                          </a:solidFill>
                        </a:rPr>
                        <a:t>Attendance</a:t>
                      </a:r>
                      <a:endParaRPr lang="en-AU" sz="1400" b="1" dirty="0">
                        <a:solidFill>
                          <a:schemeClr val="bg1"/>
                        </a:solidFill>
                      </a:endParaRPr>
                    </a:p>
                  </a:txBody>
                  <a:tcPr>
                    <a:solidFill>
                      <a:schemeClr val="accent1"/>
                    </a:solidFill>
                  </a:tcPr>
                </a:tc>
                <a:tc>
                  <a:txBody>
                    <a:bodyPr/>
                    <a:lstStyle/>
                    <a:p>
                      <a:r>
                        <a:rPr lang="en-AU" sz="1400" dirty="0" smtClean="0"/>
                        <a:t>Primary – </a:t>
                      </a:r>
                      <a:r>
                        <a:rPr lang="en-AU" sz="1400" b="1" dirty="0" smtClean="0"/>
                        <a:t>very small</a:t>
                      </a:r>
                      <a:r>
                        <a:rPr lang="en-AU" sz="1400" dirty="0" smtClean="0"/>
                        <a:t> decrease </a:t>
                      </a: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Secondary</a:t>
                      </a:r>
                      <a:r>
                        <a:rPr lang="en-AU" sz="1400" baseline="0" dirty="0" smtClean="0"/>
                        <a:t> </a:t>
                      </a:r>
                      <a:r>
                        <a:rPr lang="en-AU" sz="1400" dirty="0" smtClean="0"/>
                        <a:t>– </a:t>
                      </a:r>
                      <a:r>
                        <a:rPr lang="en-AU" sz="1400" b="1" dirty="0" smtClean="0"/>
                        <a:t>very small </a:t>
                      </a:r>
                      <a:r>
                        <a:rPr lang="en-AU" sz="1400" dirty="0" smtClean="0"/>
                        <a:t>increase </a:t>
                      </a:r>
                    </a:p>
                  </a:txBody>
                  <a:tcPr>
                    <a:solidFill>
                      <a:schemeClr val="accent4">
                        <a:lumMod val="20000"/>
                        <a:lumOff val="80000"/>
                      </a:schemeClr>
                    </a:solidFill>
                  </a:tcPr>
                </a:tc>
                <a:tc>
                  <a:txBody>
                    <a:bodyPr/>
                    <a:lstStyle/>
                    <a:p>
                      <a:r>
                        <a:rPr lang="en-AU" sz="1400" dirty="0" smtClean="0"/>
                        <a:t>Primary – </a:t>
                      </a:r>
                      <a:br>
                        <a:rPr lang="en-AU" sz="1400" dirty="0" smtClean="0"/>
                      </a:br>
                      <a:r>
                        <a:rPr lang="en-AU" sz="1400" b="1" dirty="0" smtClean="0"/>
                        <a:t>no </a:t>
                      </a:r>
                      <a:r>
                        <a:rPr lang="en-AU" sz="1400" dirty="0" smtClean="0"/>
                        <a:t>relationship to levels of need</a:t>
                      </a:r>
                      <a:endParaRPr lang="en-AU" sz="1400" dirty="0"/>
                    </a:p>
                  </a:txBody>
                  <a:tcPr>
                    <a:solidFill>
                      <a:schemeClr val="bg1">
                        <a:lumMod val="85000"/>
                      </a:schemeClr>
                    </a:solidFill>
                  </a:tcPr>
                </a:tc>
                <a:tc>
                  <a:txBody>
                    <a:bodyPr/>
                    <a:lstStyle/>
                    <a:p>
                      <a:r>
                        <a:rPr lang="en-AU" sz="1400" dirty="0" smtClean="0"/>
                        <a:t>Secondary – </a:t>
                      </a:r>
                      <a:br>
                        <a:rPr lang="en-AU" sz="1400" dirty="0" smtClean="0"/>
                      </a:br>
                      <a:r>
                        <a:rPr lang="en-AU" sz="1400" b="1" baseline="0" dirty="0" smtClean="0"/>
                        <a:t>very small negative </a:t>
                      </a:r>
                      <a:r>
                        <a:rPr lang="en-AU" sz="1400" dirty="0" smtClean="0"/>
                        <a:t>relationship to levels of need</a:t>
                      </a:r>
                    </a:p>
                  </a:txBody>
                  <a:tcPr>
                    <a:solidFill>
                      <a:schemeClr val="accent5">
                        <a:lumMod val="20000"/>
                        <a:lumOff val="80000"/>
                      </a:schemeClr>
                    </a:solidFill>
                  </a:tcPr>
                </a:tc>
                <a:extLst>
                  <a:ext uri="{0D108BD9-81ED-4DB2-BD59-A6C34878D82A}">
                    <a16:rowId xmlns:a16="http://schemas.microsoft.com/office/drawing/2014/main" val="604485273"/>
                  </a:ext>
                </a:extLst>
              </a:tr>
              <a:tr h="928845">
                <a:tc>
                  <a:txBody>
                    <a:bodyPr/>
                    <a:lstStyle/>
                    <a:p>
                      <a:r>
                        <a:rPr lang="en-AU" sz="1400" b="1" dirty="0" smtClean="0">
                          <a:solidFill>
                            <a:schemeClr val="bg1"/>
                          </a:solidFill>
                        </a:rPr>
                        <a:t>Suspensions</a:t>
                      </a:r>
                      <a:endParaRPr lang="en-AU" sz="1400" b="1" dirty="0">
                        <a:solidFill>
                          <a:schemeClr val="bg1"/>
                        </a:solidFill>
                      </a:endParaRPr>
                    </a:p>
                  </a:txBody>
                  <a:tcPr>
                    <a:solidFill>
                      <a:schemeClr val="accent1"/>
                    </a:solidFill>
                  </a:tcPr>
                </a:tc>
                <a:tc>
                  <a:txBody>
                    <a:bodyPr/>
                    <a:lstStyle/>
                    <a:p>
                      <a:r>
                        <a:rPr lang="en-AU" sz="1400" dirty="0" smtClean="0"/>
                        <a:t>Primary – </a:t>
                      </a:r>
                      <a:r>
                        <a:rPr lang="en-AU" sz="1400" b="1" dirty="0" smtClean="0"/>
                        <a:t>very small</a:t>
                      </a:r>
                      <a:r>
                        <a:rPr lang="en-AU" sz="1400" dirty="0" smtClean="0"/>
                        <a:t> increase </a:t>
                      </a:r>
                    </a:p>
                  </a:txBody>
                  <a:tcPr>
                    <a:solidFill>
                      <a:schemeClr val="accent5">
                        <a:lumMod val="20000"/>
                        <a:lumOff val="80000"/>
                      </a:schemeClr>
                    </a:solidFill>
                  </a:tcPr>
                </a:tc>
                <a:tc>
                  <a:txBody>
                    <a:bodyPr/>
                    <a:lstStyle/>
                    <a:p>
                      <a:r>
                        <a:rPr lang="en-AU" sz="1400" dirty="0" smtClean="0"/>
                        <a:t>Secondary – </a:t>
                      </a:r>
                      <a:r>
                        <a:rPr lang="en-AU" sz="1400" b="1" dirty="0" smtClean="0"/>
                        <a:t>very small </a:t>
                      </a:r>
                      <a:r>
                        <a:rPr lang="en-AU" sz="1400" dirty="0" smtClean="0"/>
                        <a:t>decrease</a:t>
                      </a:r>
                      <a:r>
                        <a:rPr lang="en-AU" sz="1400" baseline="0" dirty="0" smtClean="0"/>
                        <a:t> </a:t>
                      </a:r>
                      <a:endParaRPr lang="en-AU" sz="1400" dirty="0" smtClean="0"/>
                    </a:p>
                  </a:txBody>
                  <a:tcPr>
                    <a:solidFill>
                      <a:schemeClr val="accent4">
                        <a:lumMod val="20000"/>
                        <a:lumOff val="80000"/>
                      </a:schemeClr>
                    </a:solidFill>
                  </a:tcPr>
                </a:tc>
                <a:tc>
                  <a:txBody>
                    <a:bodyPr/>
                    <a:lstStyle/>
                    <a:p>
                      <a:r>
                        <a:rPr lang="en-AU" sz="1400" dirty="0" smtClean="0"/>
                        <a:t>Primary – </a:t>
                      </a:r>
                      <a:br>
                        <a:rPr lang="en-AU" sz="1400" dirty="0" smtClean="0"/>
                      </a:br>
                      <a:r>
                        <a:rPr lang="en-AU" sz="1400" b="1" dirty="0" smtClean="0"/>
                        <a:t>no</a:t>
                      </a:r>
                      <a:r>
                        <a:rPr lang="en-AU" sz="1400" b="1" baseline="0" dirty="0" smtClean="0"/>
                        <a:t> </a:t>
                      </a:r>
                      <a:r>
                        <a:rPr lang="en-AU" sz="1400" baseline="0" dirty="0" smtClean="0"/>
                        <a:t>relationship to levels of need</a:t>
                      </a:r>
                    </a:p>
                  </a:txBody>
                  <a:tcPr>
                    <a:solidFill>
                      <a:schemeClr val="bg1">
                        <a:lumMod val="85000"/>
                      </a:schemeClr>
                    </a:solidFill>
                  </a:tcPr>
                </a:tc>
                <a:tc>
                  <a:txBody>
                    <a:bodyPr/>
                    <a:lstStyle/>
                    <a:p>
                      <a:r>
                        <a:rPr lang="en-AU" sz="1400" dirty="0" smtClean="0"/>
                        <a:t>Secondary – </a:t>
                      </a:r>
                      <a:br>
                        <a:rPr lang="en-AU" sz="1400" dirty="0" smtClean="0"/>
                      </a:br>
                      <a:r>
                        <a:rPr lang="en-AU" sz="1400" b="1" baseline="0" dirty="0" smtClean="0"/>
                        <a:t>very small negative </a:t>
                      </a:r>
                      <a:r>
                        <a:rPr lang="en-AU" sz="1400" dirty="0" smtClean="0"/>
                        <a:t>relationship </a:t>
                      </a:r>
                      <a:r>
                        <a:rPr lang="en-AU" sz="1400" baseline="0" dirty="0" smtClean="0"/>
                        <a:t>to levels of need</a:t>
                      </a:r>
                    </a:p>
                  </a:txBody>
                  <a:tcPr>
                    <a:solidFill>
                      <a:schemeClr val="accent5">
                        <a:lumMod val="20000"/>
                        <a:lumOff val="80000"/>
                      </a:schemeClr>
                    </a:solidFill>
                  </a:tcPr>
                </a:tc>
                <a:extLst>
                  <a:ext uri="{0D108BD9-81ED-4DB2-BD59-A6C34878D82A}">
                    <a16:rowId xmlns:a16="http://schemas.microsoft.com/office/drawing/2014/main" val="2097138327"/>
                  </a:ext>
                </a:extLst>
              </a:tr>
              <a:tr h="783549">
                <a:tc>
                  <a:txBody>
                    <a:bodyPr/>
                    <a:lstStyle/>
                    <a:p>
                      <a:r>
                        <a:rPr lang="en-AU" sz="1400" b="1" dirty="0" smtClean="0">
                          <a:solidFill>
                            <a:schemeClr val="bg1"/>
                          </a:solidFill>
                        </a:rPr>
                        <a:t>Social</a:t>
                      </a:r>
                      <a:r>
                        <a:rPr lang="en-AU" sz="1400" b="1" baseline="0" dirty="0" smtClean="0">
                          <a:solidFill>
                            <a:schemeClr val="bg1"/>
                          </a:solidFill>
                        </a:rPr>
                        <a:t> Engagement</a:t>
                      </a:r>
                    </a:p>
                  </a:txBody>
                  <a:tcPr>
                    <a:solidFill>
                      <a:schemeClr val="accent1"/>
                    </a:solidFill>
                  </a:tcPr>
                </a:tc>
                <a:tc gridSpan="2">
                  <a:txBody>
                    <a:bodyPr/>
                    <a:lstStyle/>
                    <a:p>
                      <a:r>
                        <a:rPr lang="en-AU" sz="1400" dirty="0" smtClean="0"/>
                        <a:t>Secondary – </a:t>
                      </a:r>
                      <a:r>
                        <a:rPr lang="en-AU" sz="1400" b="1" dirty="0" smtClean="0"/>
                        <a:t>very small </a:t>
                      </a:r>
                      <a:r>
                        <a:rPr lang="en-AU" sz="1400" dirty="0" smtClean="0"/>
                        <a:t>increase </a:t>
                      </a:r>
                      <a:endParaRPr lang="en-AU" sz="1400" dirty="0"/>
                    </a:p>
                  </a:txBody>
                  <a:tcPr>
                    <a:solidFill>
                      <a:schemeClr val="accent4">
                        <a:lumMod val="20000"/>
                        <a:lumOff val="80000"/>
                      </a:schemeClr>
                    </a:solidFill>
                  </a:tcPr>
                </a:tc>
                <a:tc hMerge="1">
                  <a:txBody>
                    <a:bodyPr/>
                    <a:lstStyle/>
                    <a:p>
                      <a:endParaRPr lang="en-AU" dirty="0"/>
                    </a:p>
                  </a:txBody>
                  <a:tcPr/>
                </a:tc>
                <a:tc gridSpan="2">
                  <a:txBody>
                    <a:bodyPr/>
                    <a:lstStyle/>
                    <a:p>
                      <a:r>
                        <a:rPr lang="en-AU" sz="1400" dirty="0" smtClean="0"/>
                        <a:t>Secondary –</a:t>
                      </a:r>
                      <a:r>
                        <a:rPr lang="en-AU" sz="1400" baseline="0" dirty="0" smtClean="0"/>
                        <a:t> </a:t>
                      </a:r>
                      <a:r>
                        <a:rPr lang="en-AU" sz="1400" b="1" baseline="0" dirty="0" smtClean="0"/>
                        <a:t>small</a:t>
                      </a:r>
                      <a:r>
                        <a:rPr lang="en-AU" sz="1400" baseline="0" dirty="0" smtClean="0"/>
                        <a:t> negative relationship to </a:t>
                      </a:r>
                      <a:r>
                        <a:rPr lang="en-AU" sz="1400" dirty="0" smtClean="0"/>
                        <a:t>levels of need</a:t>
                      </a:r>
                    </a:p>
                  </a:txBody>
                  <a:tcPr>
                    <a:solidFill>
                      <a:schemeClr val="accent5">
                        <a:lumMod val="60000"/>
                        <a:lumOff val="40000"/>
                      </a:schemeClr>
                    </a:solidFill>
                  </a:tcPr>
                </a:tc>
                <a:tc hMerge="1">
                  <a:txBody>
                    <a:bodyPr/>
                    <a:lstStyle/>
                    <a:p>
                      <a:endParaRPr lang="en-AU"/>
                    </a:p>
                  </a:txBody>
                  <a:tcPr/>
                </a:tc>
                <a:extLst>
                  <a:ext uri="{0D108BD9-81ED-4DB2-BD59-A6C34878D82A}">
                    <a16:rowId xmlns:a16="http://schemas.microsoft.com/office/drawing/2014/main" val="2268058008"/>
                  </a:ext>
                </a:extLst>
              </a:tr>
              <a:tr h="839179">
                <a:tc>
                  <a:txBody>
                    <a:bodyPr/>
                    <a:lstStyle/>
                    <a:p>
                      <a:r>
                        <a:rPr lang="en-AU" sz="1400" b="1" dirty="0" smtClean="0">
                          <a:solidFill>
                            <a:schemeClr val="bg1"/>
                          </a:solidFill>
                        </a:rPr>
                        <a:t>Institutional Engagement</a:t>
                      </a:r>
                    </a:p>
                  </a:txBody>
                  <a:tcPr>
                    <a:solidFill>
                      <a:schemeClr val="accent1"/>
                    </a:solidFill>
                  </a:tcPr>
                </a:tc>
                <a:tc gridSpan="2">
                  <a:txBody>
                    <a:bodyPr/>
                    <a:lstStyle/>
                    <a:p>
                      <a:r>
                        <a:rPr lang="en-AU" sz="1400" dirty="0" smtClean="0"/>
                        <a:t>Secondary – </a:t>
                      </a:r>
                      <a:r>
                        <a:rPr lang="en-AU" sz="1400" b="1" dirty="0" smtClean="0"/>
                        <a:t>small</a:t>
                      </a:r>
                      <a:r>
                        <a:rPr lang="en-AU" sz="1400" dirty="0" smtClean="0"/>
                        <a:t> increase </a:t>
                      </a:r>
                      <a:endParaRPr lang="en-AU" sz="1400" dirty="0"/>
                    </a:p>
                  </a:txBody>
                  <a:tcPr>
                    <a:solidFill>
                      <a:schemeClr val="accent4">
                        <a:lumMod val="60000"/>
                        <a:lumOff val="40000"/>
                      </a:schemeClr>
                    </a:solidFill>
                  </a:tcPr>
                </a:tc>
                <a:tc hMerge="1">
                  <a:txBody>
                    <a:bodyPr/>
                    <a:lstStyle/>
                    <a:p>
                      <a:endParaRPr lang="en-AU" dirty="0"/>
                    </a:p>
                  </a:txBody>
                  <a:tcPr/>
                </a:tc>
                <a:tc gridSpan="2">
                  <a:txBody>
                    <a:bodyPr/>
                    <a:lstStyle/>
                    <a:p>
                      <a:r>
                        <a:rPr lang="en-AU" sz="1400" dirty="0" smtClean="0"/>
                        <a:t>Secondary – </a:t>
                      </a:r>
                      <a:r>
                        <a:rPr lang="en-AU" sz="1400" b="1" dirty="0" smtClean="0"/>
                        <a:t>no relationship</a:t>
                      </a:r>
                      <a:r>
                        <a:rPr lang="en-AU" sz="1400" dirty="0" smtClean="0"/>
                        <a:t> to levels of need</a:t>
                      </a:r>
                    </a:p>
                    <a:p>
                      <a:endParaRPr lang="en-AU" sz="1400" dirty="0" smtClean="0"/>
                    </a:p>
                    <a:p>
                      <a:endParaRPr lang="en-AU" sz="1400" dirty="0"/>
                    </a:p>
                  </a:txBody>
                  <a:tcPr>
                    <a:solidFill>
                      <a:schemeClr val="bg1">
                        <a:lumMod val="85000"/>
                      </a:schemeClr>
                    </a:solidFill>
                  </a:tcPr>
                </a:tc>
                <a:tc hMerge="1">
                  <a:txBody>
                    <a:bodyPr/>
                    <a:lstStyle/>
                    <a:p>
                      <a:endParaRPr lang="en-AU"/>
                    </a:p>
                  </a:txBody>
                  <a:tcPr/>
                </a:tc>
                <a:extLst>
                  <a:ext uri="{0D108BD9-81ED-4DB2-BD59-A6C34878D82A}">
                    <a16:rowId xmlns:a16="http://schemas.microsoft.com/office/drawing/2014/main" val="1185189592"/>
                  </a:ext>
                </a:extLst>
              </a:tr>
              <a:tr h="729704">
                <a:tc>
                  <a:txBody>
                    <a:bodyPr/>
                    <a:lstStyle/>
                    <a:p>
                      <a:r>
                        <a:rPr lang="en-AU" sz="1400" b="1" dirty="0" smtClean="0">
                          <a:solidFill>
                            <a:schemeClr val="bg1"/>
                          </a:solidFill>
                        </a:rPr>
                        <a:t>Aspirations</a:t>
                      </a:r>
                      <a:r>
                        <a:rPr lang="en-AU" sz="1400" b="1" baseline="0" dirty="0" smtClean="0">
                          <a:solidFill>
                            <a:schemeClr val="bg1"/>
                          </a:solidFill>
                        </a:rPr>
                        <a:t> to complete Year 12</a:t>
                      </a:r>
                      <a:endParaRPr lang="en-AU" sz="1400" b="1" dirty="0">
                        <a:solidFill>
                          <a:schemeClr val="bg1"/>
                        </a:solidFill>
                      </a:endParaRPr>
                    </a:p>
                  </a:txBody>
                  <a:tcPr>
                    <a:solidFill>
                      <a:schemeClr val="accent1"/>
                    </a:solidFill>
                  </a:tcPr>
                </a:tc>
                <a:tc gridSpan="2">
                  <a:txBody>
                    <a:bodyPr/>
                    <a:lstStyle/>
                    <a:p>
                      <a:r>
                        <a:rPr lang="en-AU" sz="1400" dirty="0" smtClean="0"/>
                        <a:t>Secondary – </a:t>
                      </a:r>
                      <a:r>
                        <a:rPr lang="en-AU" sz="1400" b="1" dirty="0" smtClean="0"/>
                        <a:t>small</a:t>
                      </a:r>
                      <a:r>
                        <a:rPr lang="en-AU" sz="1400" baseline="0" dirty="0" smtClean="0"/>
                        <a:t> decrease</a:t>
                      </a:r>
                      <a:endParaRPr lang="en-AU" sz="1400" dirty="0"/>
                    </a:p>
                  </a:txBody>
                  <a:tcPr>
                    <a:solidFill>
                      <a:schemeClr val="accent5">
                        <a:lumMod val="60000"/>
                        <a:lumOff val="40000"/>
                      </a:schemeClr>
                    </a:solidFill>
                  </a:tcPr>
                </a:tc>
                <a:tc hMerge="1">
                  <a:txBody>
                    <a:bodyPr/>
                    <a:lstStyle/>
                    <a:p>
                      <a:endParaRPr lang="en-AU"/>
                    </a:p>
                  </a:txBody>
                  <a:tcPr/>
                </a:tc>
                <a:tc gridSpan="2">
                  <a:txBody>
                    <a:bodyPr/>
                    <a:lstStyle/>
                    <a:p>
                      <a:r>
                        <a:rPr lang="en-AU" sz="1400" dirty="0" smtClean="0"/>
                        <a:t>Secondary – </a:t>
                      </a:r>
                      <a:r>
                        <a:rPr lang="en-AU" sz="1400" b="1" dirty="0" smtClean="0"/>
                        <a:t>no relationship</a:t>
                      </a:r>
                      <a:r>
                        <a:rPr lang="en-AU" sz="1400" b="1" baseline="0" dirty="0" smtClean="0"/>
                        <a:t> </a:t>
                      </a:r>
                      <a:r>
                        <a:rPr lang="en-AU" sz="1400" baseline="0" dirty="0" smtClean="0"/>
                        <a:t>to levels of need</a:t>
                      </a:r>
                    </a:p>
                    <a:p>
                      <a:endParaRPr lang="en-AU" sz="1400" baseline="0" dirty="0" smtClean="0"/>
                    </a:p>
                    <a:p>
                      <a:endParaRPr lang="en-AU" sz="1400" dirty="0"/>
                    </a:p>
                  </a:txBody>
                  <a:tcPr>
                    <a:solidFill>
                      <a:schemeClr val="bg1">
                        <a:lumMod val="85000"/>
                      </a:schemeClr>
                    </a:solidFill>
                  </a:tcPr>
                </a:tc>
                <a:tc hMerge="1">
                  <a:txBody>
                    <a:bodyPr/>
                    <a:lstStyle/>
                    <a:p>
                      <a:endParaRPr lang="en-AU"/>
                    </a:p>
                  </a:txBody>
                  <a:tcPr/>
                </a:tc>
                <a:extLst>
                  <a:ext uri="{0D108BD9-81ED-4DB2-BD59-A6C34878D82A}">
                    <a16:rowId xmlns:a16="http://schemas.microsoft.com/office/drawing/2014/main" val="561035582"/>
                  </a:ext>
                </a:extLst>
              </a:tr>
            </a:tbl>
          </a:graphicData>
        </a:graphic>
      </p:graphicFrame>
      <p:sp>
        <p:nvSpPr>
          <p:cNvPr id="4" name="Slide Number Placeholder 3"/>
          <p:cNvSpPr>
            <a:spLocks noGrp="1"/>
          </p:cNvSpPr>
          <p:nvPr>
            <p:ph type="sldNum" sz="quarter" idx="4"/>
          </p:nvPr>
        </p:nvSpPr>
        <p:spPr/>
        <p:txBody>
          <a:bodyPr/>
          <a:lstStyle/>
          <a:p>
            <a:fld id="{9CBD1D4D-58FE-470A-9E95-0A2D074D2B8E}" type="slidenum">
              <a:rPr lang="en-AU" smtClean="0"/>
              <a:pPr/>
              <a:t>11</a:t>
            </a:fld>
            <a:endParaRPr lang="en-AU" dirty="0"/>
          </a:p>
        </p:txBody>
      </p:sp>
    </p:spTree>
    <p:extLst>
      <p:ext uri="{BB962C8B-B14F-4D97-AF65-F5344CB8AC3E}">
        <p14:creationId xmlns:p14="http://schemas.microsoft.com/office/powerpoint/2010/main" val="241146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Implications and outcomes of LSLD</a:t>
            </a:r>
            <a:endParaRPr lang="en-AU" dirty="0"/>
          </a:p>
        </p:txBody>
      </p:sp>
      <p:sp>
        <p:nvSpPr>
          <p:cNvPr id="3" name="Content Placeholder 2"/>
          <p:cNvSpPr>
            <a:spLocks noGrp="1"/>
          </p:cNvSpPr>
          <p:nvPr>
            <p:ph idx="1"/>
          </p:nvPr>
        </p:nvSpPr>
        <p:spPr>
          <a:xfrm>
            <a:off x="542924" y="1193273"/>
            <a:ext cx="8129128" cy="4936702"/>
          </a:xfrm>
        </p:spPr>
        <p:txBody>
          <a:bodyPr/>
          <a:lstStyle/>
          <a:p>
            <a:r>
              <a:rPr lang="en-AU" dirty="0"/>
              <a:t>LSLD and </a:t>
            </a:r>
            <a:r>
              <a:rPr lang="en-AU" dirty="0" smtClean="0"/>
              <a:t>RAM </a:t>
            </a:r>
            <a:r>
              <a:rPr lang="en-AU" dirty="0"/>
              <a:t>funding model has distributed funding based on </a:t>
            </a:r>
            <a:r>
              <a:rPr lang="en-AU" dirty="0" smtClean="0"/>
              <a:t>need</a:t>
            </a:r>
          </a:p>
          <a:p>
            <a:endParaRPr lang="en-AU" dirty="0"/>
          </a:p>
          <a:p>
            <a:r>
              <a:rPr lang="en-AU" dirty="0"/>
              <a:t>LSLD has generally been perceived </a:t>
            </a:r>
            <a:r>
              <a:rPr lang="en-AU" dirty="0" smtClean="0"/>
              <a:t>positively</a:t>
            </a:r>
          </a:p>
          <a:p>
            <a:pPr marL="342900" indent="-342900">
              <a:buFont typeface="Arial" panose="020B0604020202020204" pitchFamily="34" charset="0"/>
              <a:buChar char="•"/>
            </a:pPr>
            <a:r>
              <a:rPr lang="en-AU" dirty="0"/>
              <a:t>N</a:t>
            </a:r>
            <a:r>
              <a:rPr lang="en-AU" dirty="0" smtClean="0"/>
              <a:t>otable </a:t>
            </a:r>
            <a:r>
              <a:rPr lang="en-AU" dirty="0"/>
              <a:t>exception in </a:t>
            </a:r>
            <a:r>
              <a:rPr lang="en-AU" dirty="0" smtClean="0"/>
              <a:t>area of reducing </a:t>
            </a:r>
            <a:r>
              <a:rPr lang="en-AU" dirty="0"/>
              <a:t>red tape</a:t>
            </a:r>
            <a:endParaRPr lang="en-AU" dirty="0" smtClean="0"/>
          </a:p>
          <a:p>
            <a:endParaRPr lang="en-AU" dirty="0" smtClean="0"/>
          </a:p>
          <a:p>
            <a:r>
              <a:rPr lang="en-AU" dirty="0" smtClean="0"/>
              <a:t>To </a:t>
            </a:r>
            <a:r>
              <a:rPr lang="en-AU" dirty="0"/>
              <a:t>date, LSLD appears to have had little impact on preliminary outcome </a:t>
            </a:r>
            <a:r>
              <a:rPr lang="en-AU" dirty="0" smtClean="0"/>
              <a:t>measures</a:t>
            </a:r>
          </a:p>
          <a:p>
            <a:pPr marL="342900" indent="-342900">
              <a:buFont typeface="Arial" panose="020B0604020202020204" pitchFamily="34" charset="0"/>
              <a:buChar char="•"/>
            </a:pPr>
            <a:r>
              <a:rPr lang="en-AU" dirty="0" smtClean="0"/>
              <a:t>On </a:t>
            </a:r>
            <a:r>
              <a:rPr lang="en-AU" dirty="0"/>
              <a:t>these limited </a:t>
            </a:r>
            <a:r>
              <a:rPr lang="en-AU" dirty="0" smtClean="0"/>
              <a:t>findings, </a:t>
            </a:r>
            <a:r>
              <a:rPr lang="en-AU" dirty="0"/>
              <a:t>there is not yet evidence </a:t>
            </a:r>
            <a:r>
              <a:rPr lang="en-AU" dirty="0" smtClean="0"/>
              <a:t>of </a:t>
            </a:r>
          </a:p>
          <a:p>
            <a:pPr marL="882900" lvl="1" indent="-342900">
              <a:buFont typeface="Arial" panose="020B0604020202020204" pitchFamily="34" charset="0"/>
              <a:buChar char="•"/>
            </a:pPr>
            <a:r>
              <a:rPr lang="en-AU" dirty="0"/>
              <a:t>A</a:t>
            </a:r>
            <a:r>
              <a:rPr lang="en-AU" dirty="0" smtClean="0"/>
              <a:t>cross-the-board improvement</a:t>
            </a:r>
          </a:p>
          <a:p>
            <a:pPr marL="882900" lvl="1" indent="-342900">
              <a:buFont typeface="Arial" panose="020B0604020202020204" pitchFamily="34" charset="0"/>
              <a:buChar char="•"/>
            </a:pPr>
            <a:r>
              <a:rPr lang="en-AU" dirty="0"/>
              <a:t>N</a:t>
            </a:r>
            <a:r>
              <a:rPr lang="en-AU" dirty="0" smtClean="0"/>
              <a:t>eeds-based change, such that </a:t>
            </a:r>
            <a:r>
              <a:rPr lang="en-AU" dirty="0"/>
              <a:t>higher-need schools benefit more from the RAM equity loadings than lower-need </a:t>
            </a:r>
            <a:r>
              <a:rPr lang="en-AU" dirty="0" smtClean="0"/>
              <a:t>schools</a:t>
            </a:r>
            <a:endParaRPr lang="en-AU" dirty="0"/>
          </a:p>
        </p:txBody>
      </p:sp>
      <p:sp>
        <p:nvSpPr>
          <p:cNvPr id="4" name="Slide Number Placeholder 3"/>
          <p:cNvSpPr>
            <a:spLocks noGrp="1"/>
          </p:cNvSpPr>
          <p:nvPr>
            <p:ph type="sldNum" sz="quarter" idx="4"/>
          </p:nvPr>
        </p:nvSpPr>
        <p:spPr/>
        <p:txBody>
          <a:bodyPr/>
          <a:lstStyle/>
          <a:p>
            <a:fld id="{9CBD1D4D-58FE-470A-9E95-0A2D074D2B8E}" type="slidenum">
              <a:rPr lang="en-AU" smtClean="0"/>
              <a:pPr/>
              <a:t>12</a:t>
            </a:fld>
            <a:endParaRPr lang="en-AU" dirty="0"/>
          </a:p>
        </p:txBody>
      </p:sp>
    </p:spTree>
    <p:extLst>
      <p:ext uri="{BB962C8B-B14F-4D97-AF65-F5344CB8AC3E}">
        <p14:creationId xmlns:p14="http://schemas.microsoft.com/office/powerpoint/2010/main" val="171857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Limitations</a:t>
            </a:r>
            <a:endParaRPr lang="en-AU" dirty="0"/>
          </a:p>
        </p:txBody>
      </p:sp>
      <p:sp>
        <p:nvSpPr>
          <p:cNvPr id="3" name="Content Placeholder 2"/>
          <p:cNvSpPr>
            <a:spLocks noGrp="1"/>
          </p:cNvSpPr>
          <p:nvPr>
            <p:ph idx="1"/>
          </p:nvPr>
        </p:nvSpPr>
        <p:spPr>
          <a:xfrm>
            <a:off x="542924" y="1193273"/>
            <a:ext cx="8136502" cy="4936702"/>
          </a:xfrm>
        </p:spPr>
        <p:txBody>
          <a:bodyPr/>
          <a:lstStyle/>
          <a:p>
            <a:r>
              <a:rPr lang="en-AU" dirty="0" smtClean="0"/>
              <a:t>Exposure </a:t>
            </a:r>
            <a:r>
              <a:rPr lang="en-AU" dirty="0"/>
              <a:t>to the ‘full’ reform has been </a:t>
            </a:r>
            <a:r>
              <a:rPr lang="en-AU" dirty="0" smtClean="0"/>
              <a:t>uneven</a:t>
            </a:r>
          </a:p>
          <a:p>
            <a:pPr marL="342900" indent="-342900">
              <a:buFont typeface="Arial" panose="020B0604020202020204" pitchFamily="34" charset="0"/>
              <a:buChar char="•"/>
            </a:pPr>
            <a:r>
              <a:rPr lang="en-AU" dirty="0" smtClean="0"/>
              <a:t>SAP and staffing flexibility not fully rolled out until January 2018</a:t>
            </a:r>
          </a:p>
          <a:p>
            <a:pPr lvl="1" indent="0">
              <a:buNone/>
            </a:pPr>
            <a:endParaRPr lang="en-AU" dirty="0"/>
          </a:p>
          <a:p>
            <a:r>
              <a:rPr lang="en-AU" dirty="0"/>
              <a:t>Changes in school management can take time, up to six years, </a:t>
            </a:r>
            <a:br>
              <a:rPr lang="en-AU" dirty="0"/>
            </a:br>
            <a:r>
              <a:rPr lang="en-AU" dirty="0"/>
              <a:t>to produce measurable impact on student outcomes</a:t>
            </a:r>
          </a:p>
          <a:p>
            <a:pPr marL="342900" indent="-342900">
              <a:buFont typeface="Arial" panose="020B0604020202020204" pitchFamily="34" charset="0"/>
              <a:buChar char="•"/>
            </a:pPr>
            <a:endParaRPr lang="en-AU" dirty="0"/>
          </a:p>
          <a:p>
            <a:r>
              <a:rPr lang="en-AU" dirty="0"/>
              <a:t>Assessing full impact would require extended evaluation horizon, pushing past the 2019 report</a:t>
            </a:r>
          </a:p>
          <a:p>
            <a:pPr marL="342900" indent="-342900">
              <a:buFont typeface="Arial" panose="020B0604020202020204" pitchFamily="34" charset="0"/>
              <a:buChar char="•"/>
            </a:pPr>
            <a:endParaRPr lang="en-AU" dirty="0" smtClean="0"/>
          </a:p>
          <a:p>
            <a:r>
              <a:rPr lang="en-AU" dirty="0" smtClean="0"/>
              <a:t>This report does not include analysis of educational outcomes, particularly NAPLAN</a:t>
            </a:r>
          </a:p>
          <a:p>
            <a:pPr marL="342900" indent="-342900">
              <a:buFont typeface="Arial" panose="020B0604020202020204" pitchFamily="34" charset="0"/>
              <a:buChar char="•"/>
            </a:pPr>
            <a:endParaRPr lang="en-AU" dirty="0"/>
          </a:p>
        </p:txBody>
      </p:sp>
      <p:sp>
        <p:nvSpPr>
          <p:cNvPr id="4" name="Slide Number Placeholder 3"/>
          <p:cNvSpPr>
            <a:spLocks noGrp="1"/>
          </p:cNvSpPr>
          <p:nvPr>
            <p:ph type="sldNum" sz="quarter" idx="4"/>
          </p:nvPr>
        </p:nvSpPr>
        <p:spPr/>
        <p:txBody>
          <a:bodyPr/>
          <a:lstStyle/>
          <a:p>
            <a:fld id="{9CBD1D4D-58FE-470A-9E95-0A2D074D2B8E}" type="slidenum">
              <a:rPr lang="en-AU" smtClean="0"/>
              <a:pPr/>
              <a:t>13</a:t>
            </a:fld>
            <a:endParaRPr lang="en-AU" dirty="0"/>
          </a:p>
        </p:txBody>
      </p:sp>
    </p:spTree>
    <p:extLst>
      <p:ext uri="{BB962C8B-B14F-4D97-AF65-F5344CB8AC3E}">
        <p14:creationId xmlns:p14="http://schemas.microsoft.com/office/powerpoint/2010/main" val="187051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Next report</a:t>
            </a:r>
            <a:endParaRPr lang="en-AU" dirty="0"/>
          </a:p>
        </p:txBody>
      </p:sp>
      <p:sp>
        <p:nvSpPr>
          <p:cNvPr id="4" name="Slide Number Placeholder 3"/>
          <p:cNvSpPr>
            <a:spLocks noGrp="1"/>
          </p:cNvSpPr>
          <p:nvPr>
            <p:ph type="sldNum" sz="quarter" idx="4"/>
          </p:nvPr>
        </p:nvSpPr>
        <p:spPr/>
        <p:txBody>
          <a:bodyPr/>
          <a:lstStyle/>
          <a:p>
            <a:fld id="{9CBD1D4D-58FE-470A-9E95-0A2D074D2B8E}" type="slidenum">
              <a:rPr lang="en-AU" smtClean="0"/>
              <a:pPr/>
              <a:t>14</a:t>
            </a:fld>
            <a:endParaRPr lang="en-AU" dirty="0"/>
          </a:p>
        </p:txBody>
      </p:sp>
      <p:grpSp>
        <p:nvGrpSpPr>
          <p:cNvPr id="5" name="Group 4"/>
          <p:cNvGrpSpPr/>
          <p:nvPr/>
        </p:nvGrpSpPr>
        <p:grpSpPr>
          <a:xfrm>
            <a:off x="2868561" y="1307386"/>
            <a:ext cx="2791714" cy="3994828"/>
            <a:chOff x="4495579" y="2273406"/>
            <a:chExt cx="2462555" cy="3994828"/>
          </a:xfrm>
        </p:grpSpPr>
        <p:sp>
          <p:nvSpPr>
            <p:cNvPr id="6" name="Freeform 5"/>
            <p:cNvSpPr/>
            <p:nvPr/>
          </p:nvSpPr>
          <p:spPr>
            <a:xfrm>
              <a:off x="4495579" y="2273406"/>
              <a:ext cx="2462555" cy="3994828"/>
            </a:xfrm>
            <a:custGeom>
              <a:avLst/>
              <a:gdLst>
                <a:gd name="connsiteX0" fmla="*/ 0 w 2506126"/>
                <a:gd name="connsiteY0" fmla="*/ 250613 h 4935538"/>
                <a:gd name="connsiteX1" fmla="*/ 250613 w 2506126"/>
                <a:gd name="connsiteY1" fmla="*/ 0 h 4935538"/>
                <a:gd name="connsiteX2" fmla="*/ 2255513 w 2506126"/>
                <a:gd name="connsiteY2" fmla="*/ 0 h 4935538"/>
                <a:gd name="connsiteX3" fmla="*/ 2506126 w 2506126"/>
                <a:gd name="connsiteY3" fmla="*/ 250613 h 4935538"/>
                <a:gd name="connsiteX4" fmla="*/ 2506126 w 2506126"/>
                <a:gd name="connsiteY4" fmla="*/ 4684925 h 4935538"/>
                <a:gd name="connsiteX5" fmla="*/ 2255513 w 2506126"/>
                <a:gd name="connsiteY5" fmla="*/ 4935538 h 4935538"/>
                <a:gd name="connsiteX6" fmla="*/ 250613 w 2506126"/>
                <a:gd name="connsiteY6" fmla="*/ 4935538 h 4935538"/>
                <a:gd name="connsiteX7" fmla="*/ 0 w 2506126"/>
                <a:gd name="connsiteY7" fmla="*/ 4684925 h 4935538"/>
                <a:gd name="connsiteX8" fmla="*/ 0 w 2506126"/>
                <a:gd name="connsiteY8" fmla="*/ 250613 h 493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6126" h="4935538">
                  <a:moveTo>
                    <a:pt x="0" y="250613"/>
                  </a:moveTo>
                  <a:cubicBezTo>
                    <a:pt x="0" y="112203"/>
                    <a:pt x="112203" y="0"/>
                    <a:pt x="250613" y="0"/>
                  </a:cubicBezTo>
                  <a:lnTo>
                    <a:pt x="2255513" y="0"/>
                  </a:lnTo>
                  <a:cubicBezTo>
                    <a:pt x="2393923" y="0"/>
                    <a:pt x="2506126" y="112203"/>
                    <a:pt x="2506126" y="250613"/>
                  </a:cubicBezTo>
                  <a:lnTo>
                    <a:pt x="2506126" y="4684925"/>
                  </a:lnTo>
                  <a:cubicBezTo>
                    <a:pt x="2506126" y="4823335"/>
                    <a:pt x="2393923" y="4935538"/>
                    <a:pt x="2255513" y="4935538"/>
                  </a:cubicBezTo>
                  <a:lnTo>
                    <a:pt x="250613" y="4935538"/>
                  </a:lnTo>
                  <a:cubicBezTo>
                    <a:pt x="112203" y="4935538"/>
                    <a:pt x="0" y="4823335"/>
                    <a:pt x="0" y="4684925"/>
                  </a:cubicBezTo>
                  <a:lnTo>
                    <a:pt x="0" y="25061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561557" numCol="1" spcCol="1270" anchor="ctr" anchorCtr="0">
              <a:noAutofit/>
            </a:bodyPr>
            <a:lstStyle/>
            <a:p>
              <a:pPr lvl="0" algn="ctr" defTabSz="1244600">
                <a:lnSpc>
                  <a:spcPct val="90000"/>
                </a:lnSpc>
                <a:spcBef>
                  <a:spcPct val="0"/>
                </a:spcBef>
                <a:spcAft>
                  <a:spcPct val="35000"/>
                </a:spcAft>
              </a:pPr>
              <a:r>
                <a:rPr lang="en-US" kern="1200" dirty="0" smtClean="0"/>
                <a:t>Next Report </a:t>
              </a:r>
              <a:br>
                <a:rPr lang="en-US" kern="1200" dirty="0" smtClean="0"/>
              </a:br>
              <a:r>
                <a:rPr lang="en-US" sz="1600" kern="1200" dirty="0" smtClean="0"/>
                <a:t>2019</a:t>
              </a:r>
              <a:endParaRPr lang="en-US" sz="1600" kern="1200" dirty="0"/>
            </a:p>
          </p:txBody>
        </p:sp>
        <p:sp>
          <p:nvSpPr>
            <p:cNvPr id="7" name="Freeform 6"/>
            <p:cNvSpPr/>
            <p:nvPr/>
          </p:nvSpPr>
          <p:spPr>
            <a:xfrm>
              <a:off x="4780287" y="2865398"/>
              <a:ext cx="1889727" cy="856756"/>
            </a:xfrm>
            <a:custGeom>
              <a:avLst/>
              <a:gdLst>
                <a:gd name="connsiteX0" fmla="*/ 0 w 2004900"/>
                <a:gd name="connsiteY0" fmla="*/ 96964 h 969635"/>
                <a:gd name="connsiteX1" fmla="*/ 96964 w 2004900"/>
                <a:gd name="connsiteY1" fmla="*/ 0 h 969635"/>
                <a:gd name="connsiteX2" fmla="*/ 1907937 w 2004900"/>
                <a:gd name="connsiteY2" fmla="*/ 0 h 969635"/>
                <a:gd name="connsiteX3" fmla="*/ 2004901 w 2004900"/>
                <a:gd name="connsiteY3" fmla="*/ 96964 h 969635"/>
                <a:gd name="connsiteX4" fmla="*/ 2004900 w 2004900"/>
                <a:gd name="connsiteY4" fmla="*/ 872672 h 969635"/>
                <a:gd name="connsiteX5" fmla="*/ 1907936 w 2004900"/>
                <a:gd name="connsiteY5" fmla="*/ 969636 h 969635"/>
                <a:gd name="connsiteX6" fmla="*/ 96964 w 2004900"/>
                <a:gd name="connsiteY6" fmla="*/ 969635 h 969635"/>
                <a:gd name="connsiteX7" fmla="*/ 0 w 2004900"/>
                <a:gd name="connsiteY7" fmla="*/ 872671 h 969635"/>
                <a:gd name="connsiteX8" fmla="*/ 0 w 2004900"/>
                <a:gd name="connsiteY8" fmla="*/ 96964 h 96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4900" h="969635">
                  <a:moveTo>
                    <a:pt x="0" y="96964"/>
                  </a:moveTo>
                  <a:cubicBezTo>
                    <a:pt x="0" y="43412"/>
                    <a:pt x="43412" y="0"/>
                    <a:pt x="96964" y="0"/>
                  </a:cubicBezTo>
                  <a:lnTo>
                    <a:pt x="1907937" y="0"/>
                  </a:lnTo>
                  <a:cubicBezTo>
                    <a:pt x="1961489" y="0"/>
                    <a:pt x="2004901" y="43412"/>
                    <a:pt x="2004901" y="96964"/>
                  </a:cubicBezTo>
                  <a:cubicBezTo>
                    <a:pt x="2004901" y="355533"/>
                    <a:pt x="2004900" y="614103"/>
                    <a:pt x="2004900" y="872672"/>
                  </a:cubicBezTo>
                  <a:cubicBezTo>
                    <a:pt x="2004900" y="926224"/>
                    <a:pt x="1961488" y="969636"/>
                    <a:pt x="1907936" y="969636"/>
                  </a:cubicBezTo>
                  <a:lnTo>
                    <a:pt x="96964" y="969635"/>
                  </a:lnTo>
                  <a:cubicBezTo>
                    <a:pt x="43412" y="969635"/>
                    <a:pt x="0" y="926223"/>
                    <a:pt x="0" y="872671"/>
                  </a:cubicBezTo>
                  <a:lnTo>
                    <a:pt x="0" y="96964"/>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80" tIns="51260" rIns="58880" bIns="51260" numCol="1" spcCol="1270" anchor="ctr" anchorCtr="0">
              <a:noAutofit/>
            </a:bodyPr>
            <a:lstStyle/>
            <a:p>
              <a:pPr lvl="0" algn="l" defTabSz="533400">
                <a:lnSpc>
                  <a:spcPct val="90000"/>
                </a:lnSpc>
                <a:spcBef>
                  <a:spcPct val="0"/>
                </a:spcBef>
                <a:spcAft>
                  <a:spcPct val="35000"/>
                </a:spcAft>
              </a:pPr>
              <a:r>
                <a:rPr lang="en-US" sz="1100" kern="1200" dirty="0" smtClean="0"/>
                <a:t>School funding data</a:t>
              </a:r>
            </a:p>
            <a:p>
              <a:pPr lvl="0" algn="l" defTabSz="533400">
                <a:lnSpc>
                  <a:spcPct val="90000"/>
                </a:lnSpc>
                <a:spcBef>
                  <a:spcPct val="0"/>
                </a:spcBef>
                <a:spcAft>
                  <a:spcPct val="35000"/>
                </a:spcAft>
              </a:pPr>
              <a:r>
                <a:rPr lang="en-US" sz="1100" kern="1200" dirty="0" smtClean="0"/>
                <a:t>School annual reports</a:t>
              </a:r>
              <a:endParaRPr lang="en-US" sz="1100" kern="1200" dirty="0"/>
            </a:p>
          </p:txBody>
        </p:sp>
        <p:sp>
          <p:nvSpPr>
            <p:cNvPr id="8" name="Freeform 7"/>
            <p:cNvSpPr/>
            <p:nvPr/>
          </p:nvSpPr>
          <p:spPr>
            <a:xfrm>
              <a:off x="4780288" y="3984208"/>
              <a:ext cx="1889727" cy="856756"/>
            </a:xfrm>
            <a:custGeom>
              <a:avLst/>
              <a:gdLst>
                <a:gd name="connsiteX0" fmla="*/ 0 w 2004900"/>
                <a:gd name="connsiteY0" fmla="*/ 96964 h 969635"/>
                <a:gd name="connsiteX1" fmla="*/ 96964 w 2004900"/>
                <a:gd name="connsiteY1" fmla="*/ 0 h 969635"/>
                <a:gd name="connsiteX2" fmla="*/ 1907937 w 2004900"/>
                <a:gd name="connsiteY2" fmla="*/ 0 h 969635"/>
                <a:gd name="connsiteX3" fmla="*/ 2004901 w 2004900"/>
                <a:gd name="connsiteY3" fmla="*/ 96964 h 969635"/>
                <a:gd name="connsiteX4" fmla="*/ 2004900 w 2004900"/>
                <a:gd name="connsiteY4" fmla="*/ 872672 h 969635"/>
                <a:gd name="connsiteX5" fmla="*/ 1907936 w 2004900"/>
                <a:gd name="connsiteY5" fmla="*/ 969636 h 969635"/>
                <a:gd name="connsiteX6" fmla="*/ 96964 w 2004900"/>
                <a:gd name="connsiteY6" fmla="*/ 969635 h 969635"/>
                <a:gd name="connsiteX7" fmla="*/ 0 w 2004900"/>
                <a:gd name="connsiteY7" fmla="*/ 872671 h 969635"/>
                <a:gd name="connsiteX8" fmla="*/ 0 w 2004900"/>
                <a:gd name="connsiteY8" fmla="*/ 96964 h 96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4900" h="969635">
                  <a:moveTo>
                    <a:pt x="0" y="96964"/>
                  </a:moveTo>
                  <a:cubicBezTo>
                    <a:pt x="0" y="43412"/>
                    <a:pt x="43412" y="0"/>
                    <a:pt x="96964" y="0"/>
                  </a:cubicBezTo>
                  <a:lnTo>
                    <a:pt x="1907937" y="0"/>
                  </a:lnTo>
                  <a:cubicBezTo>
                    <a:pt x="1961489" y="0"/>
                    <a:pt x="2004901" y="43412"/>
                    <a:pt x="2004901" y="96964"/>
                  </a:cubicBezTo>
                  <a:cubicBezTo>
                    <a:pt x="2004901" y="355533"/>
                    <a:pt x="2004900" y="614103"/>
                    <a:pt x="2004900" y="872672"/>
                  </a:cubicBezTo>
                  <a:cubicBezTo>
                    <a:pt x="2004900" y="926224"/>
                    <a:pt x="1961488" y="969636"/>
                    <a:pt x="1907936" y="969636"/>
                  </a:cubicBezTo>
                  <a:lnTo>
                    <a:pt x="96964" y="969635"/>
                  </a:lnTo>
                  <a:cubicBezTo>
                    <a:pt x="43412" y="969635"/>
                    <a:pt x="0" y="926223"/>
                    <a:pt x="0" y="872671"/>
                  </a:cubicBezTo>
                  <a:lnTo>
                    <a:pt x="0" y="9696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80" tIns="51260" rIns="58880" bIns="51260" numCol="1" spcCol="1270" anchor="ctr" anchorCtr="0">
              <a:noAutofit/>
            </a:bodyPr>
            <a:lstStyle/>
            <a:p>
              <a:pPr lvl="0" algn="l" defTabSz="533400">
                <a:lnSpc>
                  <a:spcPct val="90000"/>
                </a:lnSpc>
                <a:spcBef>
                  <a:spcPct val="0"/>
                </a:spcBef>
                <a:spcAft>
                  <a:spcPct val="35000"/>
                </a:spcAft>
              </a:pPr>
              <a:r>
                <a:rPr lang="en-US" sz="1100" kern="1200" dirty="0" smtClean="0"/>
                <a:t>Interviews &amp; focus groups</a:t>
              </a:r>
            </a:p>
            <a:p>
              <a:pPr lvl="0" algn="l" defTabSz="533400">
                <a:lnSpc>
                  <a:spcPct val="90000"/>
                </a:lnSpc>
                <a:spcBef>
                  <a:spcPct val="0"/>
                </a:spcBef>
                <a:spcAft>
                  <a:spcPct val="35000"/>
                </a:spcAft>
              </a:pPr>
              <a:r>
                <a:rPr lang="en-US" sz="1100" kern="1200" dirty="0" smtClean="0"/>
                <a:t>CESE Principal Survey</a:t>
              </a:r>
            </a:p>
            <a:p>
              <a:pPr lvl="0" algn="l" defTabSz="533400">
                <a:lnSpc>
                  <a:spcPct val="90000"/>
                </a:lnSpc>
                <a:spcBef>
                  <a:spcPct val="0"/>
                </a:spcBef>
                <a:spcAft>
                  <a:spcPct val="35000"/>
                </a:spcAft>
              </a:pPr>
              <a:r>
                <a:rPr lang="en-US" sz="1100" kern="1200" dirty="0" smtClean="0"/>
                <a:t>DoE staffing data 2012-18</a:t>
              </a:r>
            </a:p>
          </p:txBody>
        </p:sp>
        <p:sp>
          <p:nvSpPr>
            <p:cNvPr id="9" name="Freeform 8"/>
            <p:cNvSpPr/>
            <p:nvPr/>
          </p:nvSpPr>
          <p:spPr>
            <a:xfrm>
              <a:off x="4780288" y="5103018"/>
              <a:ext cx="1889727" cy="856756"/>
            </a:xfrm>
            <a:custGeom>
              <a:avLst/>
              <a:gdLst>
                <a:gd name="connsiteX0" fmla="*/ 0 w 2004900"/>
                <a:gd name="connsiteY0" fmla="*/ 96964 h 969635"/>
                <a:gd name="connsiteX1" fmla="*/ 96964 w 2004900"/>
                <a:gd name="connsiteY1" fmla="*/ 0 h 969635"/>
                <a:gd name="connsiteX2" fmla="*/ 1907937 w 2004900"/>
                <a:gd name="connsiteY2" fmla="*/ 0 h 969635"/>
                <a:gd name="connsiteX3" fmla="*/ 2004901 w 2004900"/>
                <a:gd name="connsiteY3" fmla="*/ 96964 h 969635"/>
                <a:gd name="connsiteX4" fmla="*/ 2004900 w 2004900"/>
                <a:gd name="connsiteY4" fmla="*/ 872672 h 969635"/>
                <a:gd name="connsiteX5" fmla="*/ 1907936 w 2004900"/>
                <a:gd name="connsiteY5" fmla="*/ 969636 h 969635"/>
                <a:gd name="connsiteX6" fmla="*/ 96964 w 2004900"/>
                <a:gd name="connsiteY6" fmla="*/ 969635 h 969635"/>
                <a:gd name="connsiteX7" fmla="*/ 0 w 2004900"/>
                <a:gd name="connsiteY7" fmla="*/ 872671 h 969635"/>
                <a:gd name="connsiteX8" fmla="*/ 0 w 2004900"/>
                <a:gd name="connsiteY8" fmla="*/ 96964 h 96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4900" h="969635">
                  <a:moveTo>
                    <a:pt x="0" y="96964"/>
                  </a:moveTo>
                  <a:cubicBezTo>
                    <a:pt x="0" y="43412"/>
                    <a:pt x="43412" y="0"/>
                    <a:pt x="96964" y="0"/>
                  </a:cubicBezTo>
                  <a:lnTo>
                    <a:pt x="1907937" y="0"/>
                  </a:lnTo>
                  <a:cubicBezTo>
                    <a:pt x="1961489" y="0"/>
                    <a:pt x="2004901" y="43412"/>
                    <a:pt x="2004901" y="96964"/>
                  </a:cubicBezTo>
                  <a:cubicBezTo>
                    <a:pt x="2004901" y="355533"/>
                    <a:pt x="2004900" y="614103"/>
                    <a:pt x="2004900" y="872672"/>
                  </a:cubicBezTo>
                  <a:cubicBezTo>
                    <a:pt x="2004900" y="926224"/>
                    <a:pt x="1961488" y="969636"/>
                    <a:pt x="1907936" y="969636"/>
                  </a:cubicBezTo>
                  <a:lnTo>
                    <a:pt x="96964" y="969635"/>
                  </a:lnTo>
                  <a:cubicBezTo>
                    <a:pt x="43412" y="969635"/>
                    <a:pt x="0" y="926223"/>
                    <a:pt x="0" y="872671"/>
                  </a:cubicBezTo>
                  <a:lnTo>
                    <a:pt x="0" y="96964"/>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80" tIns="51260" rIns="58880" bIns="51260" numCol="1" spcCol="1270" anchor="ctr" anchorCtr="0">
              <a:noAutofit/>
            </a:bodyPr>
            <a:lstStyle/>
            <a:p>
              <a:pPr lvl="0" algn="l" defTabSz="533400">
                <a:lnSpc>
                  <a:spcPct val="90000"/>
                </a:lnSpc>
                <a:spcBef>
                  <a:spcPct val="0"/>
                </a:spcBef>
                <a:spcAft>
                  <a:spcPct val="35000"/>
                </a:spcAft>
              </a:pPr>
              <a:r>
                <a:rPr lang="en-US" sz="1100" kern="1200" dirty="0" smtClean="0"/>
                <a:t>NAPLAN, HSC/ATAR</a:t>
              </a:r>
            </a:p>
            <a:p>
              <a:pPr lvl="0" algn="l" defTabSz="533400">
                <a:lnSpc>
                  <a:spcPct val="90000"/>
                </a:lnSpc>
                <a:spcBef>
                  <a:spcPct val="0"/>
                </a:spcBef>
                <a:spcAft>
                  <a:spcPct val="35000"/>
                </a:spcAft>
              </a:pPr>
              <a:r>
                <a:rPr lang="en-US" sz="1100" kern="1200" dirty="0" smtClean="0"/>
                <a:t>Student engagement measures x 5</a:t>
              </a:r>
            </a:p>
            <a:p>
              <a:pPr lvl="0" algn="l" defTabSz="533400">
                <a:lnSpc>
                  <a:spcPct val="90000"/>
                </a:lnSpc>
                <a:spcBef>
                  <a:spcPct val="0"/>
                </a:spcBef>
                <a:spcAft>
                  <a:spcPct val="35000"/>
                </a:spcAft>
              </a:pPr>
              <a:r>
                <a:rPr lang="en-US" sz="1100" kern="1200" dirty="0" smtClean="0"/>
                <a:t>SEF self-assessments</a:t>
              </a:r>
            </a:p>
          </p:txBody>
        </p:sp>
      </p:grpSp>
    </p:spTree>
    <p:extLst>
      <p:ext uri="{BB962C8B-B14F-4D97-AF65-F5344CB8AC3E}">
        <p14:creationId xmlns:p14="http://schemas.microsoft.com/office/powerpoint/2010/main" val="368622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Background</a:t>
            </a:r>
            <a:endParaRPr lang="en-AU" dirty="0"/>
          </a:p>
        </p:txBody>
      </p:sp>
      <p:sp>
        <p:nvSpPr>
          <p:cNvPr id="3" name="Content Placeholder 2"/>
          <p:cNvSpPr>
            <a:spLocks noGrp="1"/>
          </p:cNvSpPr>
          <p:nvPr>
            <p:ph idx="1"/>
          </p:nvPr>
        </p:nvSpPr>
        <p:spPr/>
        <p:txBody>
          <a:bodyPr/>
          <a:lstStyle/>
          <a:p>
            <a:r>
              <a:rPr lang="en-AU" dirty="0" smtClean="0"/>
              <a:t>Local Schools, Local Decisions (LSLD) launched in 2012</a:t>
            </a:r>
          </a:p>
          <a:p>
            <a:endParaRPr lang="en-AU" dirty="0" smtClean="0"/>
          </a:p>
          <a:p>
            <a:r>
              <a:rPr lang="en-AU" dirty="0" smtClean="0"/>
              <a:t>The </a:t>
            </a:r>
            <a:r>
              <a:rPr lang="en-AU" dirty="0"/>
              <a:t>LSLD reform package encompassed 37 different initiatives across </a:t>
            </a:r>
            <a:r>
              <a:rPr lang="en-AU" dirty="0" smtClean="0"/>
              <a:t>five reform areas:</a:t>
            </a:r>
            <a:endParaRPr lang="en-AU" dirty="0"/>
          </a:p>
          <a:p>
            <a:pPr marL="342900" indent="-342900">
              <a:buFont typeface="Arial" panose="020B0604020202020204" pitchFamily="34" charset="0"/>
              <a:buChar char="•"/>
            </a:pPr>
            <a:r>
              <a:rPr lang="en-AU" dirty="0" smtClean="0"/>
              <a:t>Managing resources</a:t>
            </a:r>
          </a:p>
          <a:p>
            <a:pPr marL="342900" lvl="1" indent="-342900">
              <a:buFont typeface="Arial" panose="020B0604020202020204" pitchFamily="34" charset="0"/>
              <a:buChar char="•"/>
            </a:pPr>
            <a:r>
              <a:rPr lang="en-AU" sz="2200" dirty="0"/>
              <a:t>Staff in our schools</a:t>
            </a:r>
          </a:p>
          <a:p>
            <a:pPr marL="342900" lvl="1" indent="-342900">
              <a:buFont typeface="Arial" panose="020B0604020202020204" pitchFamily="34" charset="0"/>
              <a:buChar char="•"/>
            </a:pPr>
            <a:r>
              <a:rPr lang="en-AU" sz="2200" dirty="0"/>
              <a:t>Working locally</a:t>
            </a:r>
          </a:p>
          <a:p>
            <a:pPr marL="342900" lvl="1" indent="-342900">
              <a:buFont typeface="Arial" panose="020B0604020202020204" pitchFamily="34" charset="0"/>
              <a:buChar char="•"/>
            </a:pPr>
            <a:r>
              <a:rPr lang="en-AU" sz="2200" dirty="0"/>
              <a:t>Reducing red tape</a:t>
            </a:r>
          </a:p>
          <a:p>
            <a:pPr marL="342900" lvl="1" indent="-342900">
              <a:buFont typeface="Arial" panose="020B0604020202020204" pitchFamily="34" charset="0"/>
              <a:buChar char="•"/>
            </a:pPr>
            <a:r>
              <a:rPr lang="en-AU" sz="2200" dirty="0"/>
              <a:t>Making decisions</a:t>
            </a:r>
          </a:p>
          <a:p>
            <a:endParaRPr lang="en-AU" dirty="0" smtClean="0"/>
          </a:p>
          <a:p>
            <a:r>
              <a:rPr lang="en-AU" dirty="0" smtClean="0"/>
              <a:t>Since 2014, LSLD has included the new needs-based </a:t>
            </a:r>
            <a:r>
              <a:rPr lang="en-AU" dirty="0"/>
              <a:t>approach to </a:t>
            </a:r>
            <a:r>
              <a:rPr lang="en-AU" dirty="0" smtClean="0"/>
              <a:t/>
            </a:r>
            <a:br>
              <a:rPr lang="en-AU" dirty="0" smtClean="0"/>
            </a:br>
            <a:r>
              <a:rPr lang="en-AU" dirty="0" smtClean="0"/>
              <a:t>school funding </a:t>
            </a:r>
            <a:r>
              <a:rPr lang="en-AU" dirty="0"/>
              <a:t>through the </a:t>
            </a:r>
            <a:r>
              <a:rPr lang="en-AU" dirty="0" smtClean="0"/>
              <a:t/>
            </a:r>
            <a:br>
              <a:rPr lang="en-AU" dirty="0" smtClean="0"/>
            </a:br>
            <a:r>
              <a:rPr lang="en-AU" dirty="0" smtClean="0"/>
              <a:t>Resource </a:t>
            </a:r>
            <a:r>
              <a:rPr lang="en-AU" dirty="0"/>
              <a:t>Allocation Model (RAM</a:t>
            </a:r>
            <a:r>
              <a:rPr lang="en-AU" dirty="0" smtClean="0"/>
              <a:t>) </a:t>
            </a:r>
            <a:endParaRPr lang="en-AU" dirty="0"/>
          </a:p>
        </p:txBody>
      </p:sp>
      <p:sp>
        <p:nvSpPr>
          <p:cNvPr id="4" name="Slide Number Placeholder 3"/>
          <p:cNvSpPr>
            <a:spLocks noGrp="1"/>
          </p:cNvSpPr>
          <p:nvPr>
            <p:ph type="sldNum" sz="quarter" idx="4"/>
          </p:nvPr>
        </p:nvSpPr>
        <p:spPr/>
        <p:txBody>
          <a:bodyPr/>
          <a:lstStyle/>
          <a:p>
            <a:fld id="{9CBD1D4D-58FE-470A-9E95-0A2D074D2B8E}" type="slidenum">
              <a:rPr lang="en-AU" smtClean="0"/>
              <a:pPr/>
              <a:t>2</a:t>
            </a:fld>
            <a:endParaRPr lang="en-AU"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031521" y="3370998"/>
            <a:ext cx="3495205" cy="2988660"/>
          </a:xfrm>
          <a:prstGeom prst="rect">
            <a:avLst/>
          </a:prstGeom>
          <a:ln w="9525">
            <a:noFill/>
          </a:ln>
        </p:spPr>
      </p:pic>
    </p:spTree>
    <p:extLst>
      <p:ext uri="{BB962C8B-B14F-4D97-AF65-F5344CB8AC3E}">
        <p14:creationId xmlns:p14="http://schemas.microsoft.com/office/powerpoint/2010/main" val="3401872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Timeline</a:t>
            </a:r>
            <a:endParaRPr lang="en-AU" dirty="0"/>
          </a:p>
        </p:txBody>
      </p:sp>
      <p:sp>
        <p:nvSpPr>
          <p:cNvPr id="3" name="Content Placeholder 2"/>
          <p:cNvSpPr>
            <a:spLocks noGrp="1"/>
          </p:cNvSpPr>
          <p:nvPr>
            <p:ph idx="1"/>
          </p:nvPr>
        </p:nvSpPr>
        <p:spPr>
          <a:xfrm>
            <a:off x="542924" y="1114359"/>
            <a:ext cx="8107005" cy="4936702"/>
          </a:xfrm>
        </p:spPr>
        <p:txBody>
          <a:bodyPr/>
          <a:lstStyle/>
          <a:p>
            <a:r>
              <a:rPr lang="en-AU" dirty="0" smtClean="0"/>
              <a:t>Evaluation began in 2016 and will conclude in 2019</a:t>
            </a:r>
          </a:p>
          <a:p>
            <a:pPr marL="342900" indent="-342900">
              <a:buFont typeface="Arial" panose="020B0604020202020204" pitchFamily="34" charset="0"/>
              <a:buChar char="•"/>
            </a:pPr>
            <a:endParaRPr lang="en-AU" dirty="0" smtClean="0"/>
          </a:p>
          <a:p>
            <a:r>
              <a:rPr lang="en-AU" dirty="0" smtClean="0"/>
              <a:t>This presentation contains findings from interim evaluation report, published in July 2018</a:t>
            </a:r>
            <a:br>
              <a:rPr lang="en-AU" dirty="0" smtClean="0"/>
            </a:br>
            <a:endParaRPr lang="en-AU" dirty="0"/>
          </a:p>
          <a:p>
            <a:endParaRPr lang="en-AU" dirty="0"/>
          </a:p>
        </p:txBody>
      </p:sp>
      <p:sp>
        <p:nvSpPr>
          <p:cNvPr id="4" name="Slide Number Placeholder 3"/>
          <p:cNvSpPr>
            <a:spLocks noGrp="1"/>
          </p:cNvSpPr>
          <p:nvPr>
            <p:ph type="sldNum" sz="quarter" idx="4"/>
          </p:nvPr>
        </p:nvSpPr>
        <p:spPr/>
        <p:txBody>
          <a:bodyPr/>
          <a:lstStyle/>
          <a:p>
            <a:fld id="{9CBD1D4D-58FE-470A-9E95-0A2D074D2B8E}" type="slidenum">
              <a:rPr lang="en-AU" smtClean="0"/>
              <a:pPr/>
              <a:t>3</a:t>
            </a:fld>
            <a:endParaRPr lang="en-AU" dirty="0"/>
          </a:p>
        </p:txBody>
      </p:sp>
      <p:pic>
        <p:nvPicPr>
          <p:cNvPr id="15" name="Picture 14"/>
          <p:cNvPicPr>
            <a:picLocks noChangeAspect="1"/>
          </p:cNvPicPr>
          <p:nvPr/>
        </p:nvPicPr>
        <p:blipFill>
          <a:blip r:embed="rId3"/>
          <a:stretch>
            <a:fillRect/>
          </a:stretch>
        </p:blipFill>
        <p:spPr>
          <a:xfrm>
            <a:off x="3527060" y="2496198"/>
            <a:ext cx="2523904" cy="3554863"/>
          </a:xfrm>
          <a:prstGeom prst="rect">
            <a:avLst/>
          </a:prstGeom>
        </p:spPr>
      </p:pic>
    </p:spTree>
    <p:extLst>
      <p:ext uri="{BB962C8B-B14F-4D97-AF65-F5344CB8AC3E}">
        <p14:creationId xmlns:p14="http://schemas.microsoft.com/office/powerpoint/2010/main" val="2671882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Interim evaluation questions and data sources</a:t>
            </a:r>
            <a:endParaRPr lang="en-AU"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7405316"/>
              </p:ext>
            </p:extLst>
          </p:nvPr>
        </p:nvGraphicFramePr>
        <p:xfrm>
          <a:off x="542923" y="1193799"/>
          <a:ext cx="8195496" cy="4174612"/>
        </p:xfrm>
        <a:graphic>
          <a:graphicData uri="http://schemas.openxmlformats.org/drawingml/2006/table">
            <a:tbl>
              <a:tblPr firstRow="1" bandRow="1">
                <a:tableStyleId>{5C22544A-7EE6-4342-B048-85BDC9FD1C3A}</a:tableStyleId>
              </a:tblPr>
              <a:tblGrid>
                <a:gridCol w="3748858">
                  <a:extLst>
                    <a:ext uri="{9D8B030D-6E8A-4147-A177-3AD203B41FA5}">
                      <a16:colId xmlns:a16="http://schemas.microsoft.com/office/drawing/2014/main" val="3595390362"/>
                    </a:ext>
                  </a:extLst>
                </a:gridCol>
                <a:gridCol w="4446638">
                  <a:extLst>
                    <a:ext uri="{9D8B030D-6E8A-4147-A177-3AD203B41FA5}">
                      <a16:colId xmlns:a16="http://schemas.microsoft.com/office/drawing/2014/main" val="218505919"/>
                    </a:ext>
                  </a:extLst>
                </a:gridCol>
              </a:tblGrid>
              <a:tr h="417904">
                <a:tc>
                  <a:txBody>
                    <a:bodyPr/>
                    <a:lstStyle/>
                    <a:p>
                      <a:r>
                        <a:rPr lang="en-AU" dirty="0" smtClean="0"/>
                        <a:t>Question</a:t>
                      </a:r>
                      <a:endParaRPr lang="en-AU" dirty="0"/>
                    </a:p>
                  </a:txBody>
                  <a:tcPr/>
                </a:tc>
                <a:tc>
                  <a:txBody>
                    <a:bodyPr/>
                    <a:lstStyle/>
                    <a:p>
                      <a:r>
                        <a:rPr lang="en-AU" dirty="0" smtClean="0"/>
                        <a:t>Data sources used</a:t>
                      </a:r>
                      <a:endParaRPr lang="en-AU" dirty="0"/>
                    </a:p>
                  </a:txBody>
                  <a:tcPr/>
                </a:tc>
                <a:extLst>
                  <a:ext uri="{0D108BD9-81ED-4DB2-BD59-A6C34878D82A}">
                    <a16:rowId xmlns:a16="http://schemas.microsoft.com/office/drawing/2014/main" val="444001098"/>
                  </a:ext>
                </a:extLst>
              </a:tr>
              <a:tr h="1252236">
                <a:tc>
                  <a:txBody>
                    <a:bodyPr/>
                    <a:lstStyle/>
                    <a:p>
                      <a:r>
                        <a:rPr lang="en-AU" dirty="0" smtClean="0"/>
                        <a:t>How have schools spent their RAM equity loadings?</a:t>
                      </a:r>
                      <a:endParaRPr lang="en-AU" dirty="0"/>
                    </a:p>
                  </a:txBody>
                  <a:tcPr/>
                </a:tc>
                <a:tc>
                  <a:txBody>
                    <a:bodyPr/>
                    <a:lstStyle/>
                    <a:p>
                      <a:pPr marL="0" indent="0">
                        <a:buFont typeface="Arial" panose="020B0604020202020204" pitchFamily="34" charset="0"/>
                        <a:buNone/>
                      </a:pPr>
                      <a:r>
                        <a:rPr lang="en-AU" dirty="0" smtClean="0"/>
                        <a:t>Review of annual reports from a representative sample of 100 public schools</a:t>
                      </a:r>
                    </a:p>
                  </a:txBody>
                  <a:tcPr/>
                </a:tc>
                <a:extLst>
                  <a:ext uri="{0D108BD9-81ED-4DB2-BD59-A6C34878D82A}">
                    <a16:rowId xmlns:a16="http://schemas.microsoft.com/office/drawing/2014/main" val="1204405185"/>
                  </a:ext>
                </a:extLst>
              </a:tr>
              <a:tr h="1252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What has been the impact of LSLD on school management and local decision-making practices?</a:t>
                      </a:r>
                    </a:p>
                  </a:txBody>
                  <a:tcPr/>
                </a:tc>
                <a:tc>
                  <a:txBody>
                    <a:bodyPr/>
                    <a:lstStyle/>
                    <a:p>
                      <a:pPr marL="0" indent="0">
                        <a:buFont typeface="Arial" panose="020B0604020202020204" pitchFamily="34" charset="0"/>
                        <a:buNone/>
                      </a:pPr>
                      <a:r>
                        <a:rPr lang="en-AU" dirty="0" smtClean="0"/>
                        <a:t>Data from 2017 CESE Principal Survey</a:t>
                      </a:r>
                    </a:p>
                    <a:p>
                      <a:pPr marL="0" indent="0">
                        <a:buFont typeface="Arial" panose="020B0604020202020204" pitchFamily="34" charset="0"/>
                        <a:buNone/>
                      </a:pPr>
                      <a:r>
                        <a:rPr lang="en-AU" dirty="0" smtClean="0"/>
                        <a:t>Staffing data from 2012-2017</a:t>
                      </a:r>
                    </a:p>
                  </a:txBody>
                  <a:tcPr/>
                </a:tc>
                <a:extLst>
                  <a:ext uri="{0D108BD9-81ED-4DB2-BD59-A6C34878D82A}">
                    <a16:rowId xmlns:a16="http://schemas.microsoft.com/office/drawing/2014/main" val="2180484125"/>
                  </a:ext>
                </a:extLst>
              </a:tr>
              <a:tr h="1252236">
                <a:tc>
                  <a:txBody>
                    <a:bodyPr/>
                    <a:lstStyle/>
                    <a:p>
                      <a:r>
                        <a:rPr lang="en-AU" dirty="0" smtClean="0"/>
                        <a:t>What has been the impact of LSLD and RAM funding on school and student outcomes?</a:t>
                      </a:r>
                    </a:p>
                    <a:p>
                      <a:endParaRPr lang="en-AU" dirty="0"/>
                    </a:p>
                  </a:txBody>
                  <a:tcPr/>
                </a:tc>
                <a:tc>
                  <a:txBody>
                    <a:bodyPr/>
                    <a:lstStyle/>
                    <a:p>
                      <a:pPr marL="0" indent="0">
                        <a:buFont typeface="Arial" panose="020B0604020202020204" pitchFamily="34" charset="0"/>
                        <a:buNone/>
                      </a:pPr>
                      <a:r>
                        <a:rPr lang="en-AU" dirty="0" smtClean="0"/>
                        <a:t>Attendance data</a:t>
                      </a:r>
                    </a:p>
                    <a:p>
                      <a:pPr marL="0" indent="0">
                        <a:buFont typeface="Arial" panose="020B0604020202020204" pitchFamily="34" charset="0"/>
                        <a:buNone/>
                      </a:pPr>
                      <a:r>
                        <a:rPr lang="en-AU" dirty="0" smtClean="0"/>
                        <a:t>Suspensions data</a:t>
                      </a:r>
                    </a:p>
                    <a:p>
                      <a:pPr marL="0" indent="0">
                        <a:buFont typeface="Arial" panose="020B0604020202020204" pitchFamily="34" charset="0"/>
                        <a:buNone/>
                      </a:pPr>
                      <a:r>
                        <a:rPr lang="en-AU" dirty="0" smtClean="0"/>
                        <a:t>Student engagement measures</a:t>
                      </a:r>
                    </a:p>
                    <a:p>
                      <a:pPr marL="0" indent="0">
                        <a:buFont typeface="Arial" panose="020B0604020202020204" pitchFamily="34" charset="0"/>
                        <a:buNone/>
                      </a:pPr>
                      <a:r>
                        <a:rPr lang="en-AU" dirty="0" smtClean="0"/>
                        <a:t>SEF self-assessment surveys</a:t>
                      </a:r>
                      <a:endParaRPr lang="en-AU" dirty="0"/>
                    </a:p>
                  </a:txBody>
                  <a:tcPr/>
                </a:tc>
                <a:extLst>
                  <a:ext uri="{0D108BD9-81ED-4DB2-BD59-A6C34878D82A}">
                    <a16:rowId xmlns:a16="http://schemas.microsoft.com/office/drawing/2014/main" val="3274256285"/>
                  </a:ext>
                </a:extLst>
              </a:tr>
            </a:tbl>
          </a:graphicData>
        </a:graphic>
      </p:graphicFrame>
      <p:sp>
        <p:nvSpPr>
          <p:cNvPr id="4" name="Slide Number Placeholder 3"/>
          <p:cNvSpPr>
            <a:spLocks noGrp="1"/>
          </p:cNvSpPr>
          <p:nvPr>
            <p:ph type="sldNum" sz="quarter" idx="4"/>
          </p:nvPr>
        </p:nvSpPr>
        <p:spPr/>
        <p:txBody>
          <a:bodyPr/>
          <a:lstStyle/>
          <a:p>
            <a:fld id="{9CBD1D4D-58FE-470A-9E95-0A2D074D2B8E}" type="slidenum">
              <a:rPr lang="en-AU" smtClean="0"/>
              <a:pPr/>
              <a:t>4</a:t>
            </a:fld>
            <a:endParaRPr lang="en-AU" dirty="0"/>
          </a:p>
        </p:txBody>
      </p:sp>
    </p:spTree>
    <p:extLst>
      <p:ext uri="{BB962C8B-B14F-4D97-AF65-F5344CB8AC3E}">
        <p14:creationId xmlns:p14="http://schemas.microsoft.com/office/powerpoint/2010/main" val="2345881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a:t>
            </a:r>
            <a:r>
              <a:rPr lang="en-AU" dirty="0"/>
              <a:t>have schools spent their RAM equity loadings?</a:t>
            </a:r>
          </a:p>
        </p:txBody>
      </p:sp>
      <p:sp>
        <p:nvSpPr>
          <p:cNvPr id="3" name="Content Placeholder 2"/>
          <p:cNvSpPr>
            <a:spLocks noGrp="1"/>
          </p:cNvSpPr>
          <p:nvPr>
            <p:ph idx="1"/>
          </p:nvPr>
        </p:nvSpPr>
        <p:spPr>
          <a:xfrm>
            <a:off x="542924" y="1193273"/>
            <a:ext cx="8453592" cy="4936702"/>
          </a:xfrm>
        </p:spPr>
        <p:txBody>
          <a:bodyPr/>
          <a:lstStyle/>
          <a:p>
            <a:r>
              <a:rPr lang="en-AU" dirty="0" smtClean="0"/>
              <a:t>School funding data and Annual Financial Statements unable </a:t>
            </a:r>
            <a:r>
              <a:rPr lang="en-AU" dirty="0"/>
              <a:t>to determine </a:t>
            </a:r>
            <a:r>
              <a:rPr lang="en-AU" dirty="0" smtClean="0"/>
              <a:t>exactly how each school spent their RAM </a:t>
            </a:r>
            <a:r>
              <a:rPr lang="en-AU" dirty="0"/>
              <a:t>equity </a:t>
            </a:r>
            <a:r>
              <a:rPr lang="en-AU" dirty="0" smtClean="0"/>
              <a:t>loadings</a:t>
            </a:r>
          </a:p>
          <a:p>
            <a:endParaRPr lang="en-AU" dirty="0"/>
          </a:p>
          <a:p>
            <a:r>
              <a:rPr lang="en-AU" dirty="0" smtClean="0"/>
              <a:t>Hence</a:t>
            </a:r>
            <a:r>
              <a:rPr lang="en-AU" dirty="0"/>
              <a:t>, </a:t>
            </a:r>
            <a:r>
              <a:rPr lang="en-AU" dirty="0" smtClean="0"/>
              <a:t>findings from </a:t>
            </a:r>
            <a:r>
              <a:rPr lang="en-AU" dirty="0"/>
              <a:t>a sample of </a:t>
            </a:r>
            <a:r>
              <a:rPr lang="en-AU" dirty="0" smtClean="0"/>
              <a:t>100 school </a:t>
            </a:r>
            <a:r>
              <a:rPr lang="en-AU" dirty="0"/>
              <a:t>Annual </a:t>
            </a:r>
            <a:r>
              <a:rPr lang="en-AU" dirty="0" smtClean="0"/>
              <a:t>Reports</a:t>
            </a:r>
          </a:p>
          <a:p>
            <a:pPr marL="342900" indent="-342900">
              <a:buFont typeface="Arial" panose="020B0604020202020204" pitchFamily="34" charset="0"/>
              <a:buChar char="•"/>
            </a:pPr>
            <a:r>
              <a:rPr lang="en-AU" dirty="0" smtClean="0"/>
              <a:t>Vary </a:t>
            </a:r>
            <a:r>
              <a:rPr lang="en-AU" dirty="0"/>
              <a:t>in the detail </a:t>
            </a:r>
            <a:r>
              <a:rPr lang="en-AU" dirty="0" smtClean="0"/>
              <a:t>provided</a:t>
            </a:r>
          </a:p>
          <a:p>
            <a:endParaRPr lang="en-AU" dirty="0"/>
          </a:p>
          <a:p>
            <a:r>
              <a:rPr lang="en-AU" dirty="0" smtClean="0"/>
              <a:t>New functionality in SPaRO means we will use all Annual Reports in 2019</a:t>
            </a:r>
          </a:p>
          <a:p>
            <a:pPr marL="342900" indent="-342900">
              <a:buFont typeface="Arial" panose="020B0604020202020204" pitchFamily="34" charset="0"/>
              <a:buChar char="•"/>
            </a:pPr>
            <a:r>
              <a:rPr lang="en-AU" dirty="0" smtClean="0"/>
              <a:t>Should be able to do analysis by school type, size and location</a:t>
            </a:r>
          </a:p>
        </p:txBody>
      </p:sp>
      <p:sp>
        <p:nvSpPr>
          <p:cNvPr id="4" name="Slide Number Placeholder 3"/>
          <p:cNvSpPr>
            <a:spLocks noGrp="1"/>
          </p:cNvSpPr>
          <p:nvPr>
            <p:ph type="sldNum" sz="quarter" idx="4"/>
          </p:nvPr>
        </p:nvSpPr>
        <p:spPr/>
        <p:txBody>
          <a:bodyPr/>
          <a:lstStyle/>
          <a:p>
            <a:fld id="{9CBD1D4D-58FE-470A-9E95-0A2D074D2B8E}" type="slidenum">
              <a:rPr lang="en-AU" smtClean="0"/>
              <a:pPr/>
              <a:t>5</a:t>
            </a:fld>
            <a:endParaRPr lang="en-AU" dirty="0"/>
          </a:p>
        </p:txBody>
      </p:sp>
    </p:spTree>
    <p:extLst>
      <p:ext uri="{BB962C8B-B14F-4D97-AF65-F5344CB8AC3E}">
        <p14:creationId xmlns:p14="http://schemas.microsoft.com/office/powerpoint/2010/main" val="3409712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a:t>
            </a:r>
            <a:r>
              <a:rPr lang="en-AU" dirty="0" smtClean="0"/>
              <a:t>ow have schools spent their RAM equity loadings?</a:t>
            </a:r>
            <a:endParaRPr lang="en-AU" dirty="0"/>
          </a:p>
        </p:txBody>
      </p:sp>
      <p:sp>
        <p:nvSpPr>
          <p:cNvPr id="3" name="Content Placeholder 2"/>
          <p:cNvSpPr>
            <a:spLocks noGrp="1"/>
          </p:cNvSpPr>
          <p:nvPr>
            <p:ph idx="1"/>
          </p:nvPr>
        </p:nvSpPr>
        <p:spPr/>
        <p:txBody>
          <a:bodyPr/>
          <a:lstStyle/>
          <a:p>
            <a:r>
              <a:rPr lang="en-AU" dirty="0" smtClean="0"/>
              <a:t>The majority of schools (59%) received less than $250k in total equity funding</a:t>
            </a:r>
          </a:p>
          <a:p>
            <a:endParaRPr lang="en-AU" dirty="0"/>
          </a:p>
          <a:p>
            <a:endParaRPr lang="en-AU" dirty="0"/>
          </a:p>
        </p:txBody>
      </p:sp>
      <p:sp>
        <p:nvSpPr>
          <p:cNvPr id="4" name="Slide Number Placeholder 3"/>
          <p:cNvSpPr>
            <a:spLocks noGrp="1"/>
          </p:cNvSpPr>
          <p:nvPr>
            <p:ph type="sldNum" sz="quarter" idx="4"/>
          </p:nvPr>
        </p:nvSpPr>
        <p:spPr/>
        <p:txBody>
          <a:bodyPr/>
          <a:lstStyle/>
          <a:p>
            <a:fld id="{9CBD1D4D-58FE-470A-9E95-0A2D074D2B8E}" type="slidenum">
              <a:rPr lang="en-AU" smtClean="0"/>
              <a:pPr/>
              <a:t>6</a:t>
            </a:fld>
            <a:endParaRPr lang="en-AU" dirty="0"/>
          </a:p>
        </p:txBody>
      </p:sp>
      <p:graphicFrame>
        <p:nvGraphicFramePr>
          <p:cNvPr id="6" name="Chart 5"/>
          <p:cNvGraphicFramePr/>
          <p:nvPr>
            <p:extLst>
              <p:ext uri="{D42A27DB-BD31-4B8C-83A1-F6EECF244321}">
                <p14:modId xmlns:p14="http://schemas.microsoft.com/office/powerpoint/2010/main" val="3711167170"/>
              </p:ext>
            </p:extLst>
          </p:nvPr>
        </p:nvGraphicFramePr>
        <p:xfrm>
          <a:off x="1049007" y="2042316"/>
          <a:ext cx="7073835" cy="39268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9766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have schools spent their RAM equity loadings?</a:t>
            </a:r>
            <a:endParaRPr lang="en-AU" dirty="0"/>
          </a:p>
        </p:txBody>
      </p:sp>
      <p:sp>
        <p:nvSpPr>
          <p:cNvPr id="4" name="Slide Number Placeholder 3"/>
          <p:cNvSpPr>
            <a:spLocks noGrp="1"/>
          </p:cNvSpPr>
          <p:nvPr>
            <p:ph type="sldNum" sz="quarter" idx="4"/>
          </p:nvPr>
        </p:nvSpPr>
        <p:spPr/>
        <p:txBody>
          <a:bodyPr/>
          <a:lstStyle/>
          <a:p>
            <a:fld id="{9CBD1D4D-58FE-470A-9E95-0A2D074D2B8E}" type="slidenum">
              <a:rPr lang="en-AU" smtClean="0"/>
              <a:pPr/>
              <a:t>7</a:t>
            </a:fld>
            <a:endParaRPr lang="en-AU" dirty="0"/>
          </a:p>
        </p:txBody>
      </p:sp>
      <p:graphicFrame>
        <p:nvGraphicFramePr>
          <p:cNvPr id="9" name="Content Placeholder 9"/>
          <p:cNvGraphicFramePr>
            <a:graphicFrameLocks/>
          </p:cNvGraphicFramePr>
          <p:nvPr>
            <p:extLst>
              <p:ext uri="{D42A27DB-BD31-4B8C-83A1-F6EECF244321}">
                <p14:modId xmlns:p14="http://schemas.microsoft.com/office/powerpoint/2010/main" val="1080162111"/>
              </p:ext>
            </p:extLst>
          </p:nvPr>
        </p:nvGraphicFramePr>
        <p:xfrm>
          <a:off x="1081065" y="1228742"/>
          <a:ext cx="7021298" cy="4725543"/>
        </p:xfrm>
        <a:graphic>
          <a:graphicData uri="http://schemas.openxmlformats.org/drawingml/2006/table">
            <a:tbl>
              <a:tblPr firstRow="1" firstCol="1" bandRow="1">
                <a:tableStyleId>{5C22544A-7EE6-4342-B048-85BDC9FD1C3A}</a:tableStyleId>
              </a:tblPr>
              <a:tblGrid>
                <a:gridCol w="1620794">
                  <a:extLst>
                    <a:ext uri="{9D8B030D-6E8A-4147-A177-3AD203B41FA5}">
                      <a16:colId xmlns:a16="http://schemas.microsoft.com/office/drawing/2014/main" val="3342797760"/>
                    </a:ext>
                  </a:extLst>
                </a:gridCol>
                <a:gridCol w="1793729">
                  <a:extLst>
                    <a:ext uri="{9D8B030D-6E8A-4147-A177-3AD203B41FA5}">
                      <a16:colId xmlns:a16="http://schemas.microsoft.com/office/drawing/2014/main" val="3656445838"/>
                    </a:ext>
                  </a:extLst>
                </a:gridCol>
                <a:gridCol w="1793729">
                  <a:extLst>
                    <a:ext uri="{9D8B030D-6E8A-4147-A177-3AD203B41FA5}">
                      <a16:colId xmlns:a16="http://schemas.microsoft.com/office/drawing/2014/main" val="3776961873"/>
                    </a:ext>
                  </a:extLst>
                </a:gridCol>
                <a:gridCol w="1813046">
                  <a:extLst>
                    <a:ext uri="{9D8B030D-6E8A-4147-A177-3AD203B41FA5}">
                      <a16:colId xmlns:a16="http://schemas.microsoft.com/office/drawing/2014/main" val="2139159930"/>
                    </a:ext>
                  </a:extLst>
                </a:gridCol>
              </a:tblGrid>
              <a:tr h="601912">
                <a:tc>
                  <a:txBody>
                    <a:bodyPr/>
                    <a:lstStyle/>
                    <a:p>
                      <a:pPr algn="ctr">
                        <a:lnSpc>
                          <a:spcPct val="115000"/>
                        </a:lnSpc>
                        <a:spcAft>
                          <a:spcPts val="1200"/>
                        </a:spcAft>
                      </a:pPr>
                      <a:r>
                        <a:rPr lang="en-AU" sz="1200" dirty="0">
                          <a:effectLst/>
                        </a:rPr>
                        <a:t>Aboriginal background</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tc>
                <a:tc>
                  <a:txBody>
                    <a:bodyPr/>
                    <a:lstStyle/>
                    <a:p>
                      <a:pPr algn="ctr">
                        <a:lnSpc>
                          <a:spcPct val="115000"/>
                        </a:lnSpc>
                        <a:spcAft>
                          <a:spcPts val="1200"/>
                        </a:spcAft>
                      </a:pPr>
                      <a:r>
                        <a:rPr lang="en-AU" sz="1200" dirty="0">
                          <a:effectLst/>
                        </a:rPr>
                        <a:t>English language proficiency</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tc>
                <a:tc>
                  <a:txBody>
                    <a:bodyPr/>
                    <a:lstStyle/>
                    <a:p>
                      <a:pPr algn="ctr">
                        <a:lnSpc>
                          <a:spcPct val="115000"/>
                        </a:lnSpc>
                        <a:spcAft>
                          <a:spcPts val="1200"/>
                        </a:spcAft>
                      </a:pPr>
                      <a:r>
                        <a:rPr lang="en-AU" sz="1200" dirty="0">
                          <a:effectLst/>
                        </a:rPr>
                        <a:t>Low level adjustment for disability</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tc>
                <a:tc>
                  <a:txBody>
                    <a:bodyPr/>
                    <a:lstStyle/>
                    <a:p>
                      <a:pPr algn="ctr">
                        <a:lnSpc>
                          <a:spcPct val="115000"/>
                        </a:lnSpc>
                        <a:spcAft>
                          <a:spcPts val="1200"/>
                        </a:spcAft>
                      </a:pPr>
                      <a:r>
                        <a:rPr lang="en-AU" sz="1200" dirty="0">
                          <a:effectLst/>
                        </a:rPr>
                        <a:t>Socio-economic background</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tc>
                <a:extLst>
                  <a:ext uri="{0D108BD9-81ED-4DB2-BD59-A6C34878D82A}">
                    <a16:rowId xmlns:a16="http://schemas.microsoft.com/office/drawing/2014/main" val="873531232"/>
                  </a:ext>
                </a:extLst>
              </a:tr>
              <a:tr h="684775">
                <a:tc>
                  <a:txBody>
                    <a:bodyPr/>
                    <a:lstStyle/>
                    <a:p>
                      <a:pPr>
                        <a:lnSpc>
                          <a:spcPct val="115000"/>
                        </a:lnSpc>
                        <a:spcAft>
                          <a:spcPts val="1200"/>
                        </a:spcAft>
                      </a:pPr>
                      <a:r>
                        <a:rPr lang="en-AU" sz="1100" b="0" dirty="0">
                          <a:solidFill>
                            <a:schemeClr val="accent1"/>
                          </a:solidFill>
                          <a:effectLst/>
                        </a:rPr>
                        <a:t>Planning &amp; developing programs</a:t>
                      </a:r>
                      <a:endParaRPr lang="en-AU" sz="1100" b="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rgbClr val="FFC000"/>
                    </a:solidFill>
                  </a:tcPr>
                </a:tc>
                <a:tc>
                  <a:txBody>
                    <a:bodyPr/>
                    <a:lstStyle/>
                    <a:p>
                      <a:pPr>
                        <a:lnSpc>
                          <a:spcPct val="115000"/>
                        </a:lnSpc>
                        <a:spcAft>
                          <a:spcPts val="1200"/>
                        </a:spcAft>
                      </a:pPr>
                      <a:r>
                        <a:rPr lang="en-AU" sz="1100" dirty="0">
                          <a:solidFill>
                            <a:schemeClr val="accent1"/>
                          </a:solidFill>
                          <a:effectLst/>
                        </a:rPr>
                        <a:t>Enhancing learning support</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chemeClr val="accent2">
                        <a:lumMod val="40000"/>
                        <a:lumOff val="60000"/>
                      </a:schemeClr>
                    </a:solidFill>
                  </a:tcPr>
                </a:tc>
                <a:tc>
                  <a:txBody>
                    <a:bodyPr/>
                    <a:lstStyle/>
                    <a:p>
                      <a:pPr>
                        <a:lnSpc>
                          <a:spcPct val="115000"/>
                        </a:lnSpc>
                        <a:spcAft>
                          <a:spcPts val="1200"/>
                        </a:spcAft>
                      </a:pPr>
                      <a:r>
                        <a:rPr lang="en-AU" sz="1100" dirty="0">
                          <a:solidFill>
                            <a:schemeClr val="accent1"/>
                          </a:solidFill>
                          <a:effectLst/>
                        </a:rPr>
                        <a:t>Employing key staff</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chemeClr val="accent3">
                        <a:lumMod val="40000"/>
                        <a:lumOff val="60000"/>
                      </a:schemeClr>
                    </a:solidFill>
                  </a:tcPr>
                </a:tc>
                <a:tc>
                  <a:txBody>
                    <a:bodyPr/>
                    <a:lstStyle/>
                    <a:p>
                      <a:pPr>
                        <a:lnSpc>
                          <a:spcPct val="115000"/>
                        </a:lnSpc>
                        <a:spcAft>
                          <a:spcPts val="1200"/>
                        </a:spcAft>
                      </a:pPr>
                      <a:r>
                        <a:rPr lang="en-AU" sz="1100" dirty="0">
                          <a:solidFill>
                            <a:schemeClr val="accent1"/>
                          </a:solidFill>
                          <a:effectLst/>
                        </a:rPr>
                        <a:t>Employing key staff</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chemeClr val="accent3">
                        <a:lumMod val="40000"/>
                        <a:lumOff val="60000"/>
                      </a:schemeClr>
                    </a:solidFill>
                  </a:tcPr>
                </a:tc>
                <a:extLst>
                  <a:ext uri="{0D108BD9-81ED-4DB2-BD59-A6C34878D82A}">
                    <a16:rowId xmlns:a16="http://schemas.microsoft.com/office/drawing/2014/main" val="1525124840"/>
                  </a:ext>
                </a:extLst>
              </a:tr>
              <a:tr h="684775">
                <a:tc>
                  <a:txBody>
                    <a:bodyPr/>
                    <a:lstStyle/>
                    <a:p>
                      <a:pPr marL="0" algn="l" defTabSz="914400" rtl="0" eaLnBrk="1" latinLnBrk="0" hangingPunct="1">
                        <a:lnSpc>
                          <a:spcPct val="115000"/>
                        </a:lnSpc>
                        <a:spcAft>
                          <a:spcPts val="1200"/>
                        </a:spcAft>
                      </a:pPr>
                      <a:r>
                        <a:rPr lang="en-AU" sz="1100" b="0" kern="1200" dirty="0">
                          <a:solidFill>
                            <a:schemeClr val="accent1"/>
                          </a:solidFill>
                          <a:effectLst/>
                          <a:latin typeface="+mn-lt"/>
                          <a:ea typeface="+mn-ea"/>
                          <a:cs typeface="+mn-cs"/>
                        </a:rPr>
                        <a:t>Embedding Aboriginal culture &amp; education</a:t>
                      </a:r>
                    </a:p>
                  </a:txBody>
                  <a:tcPr marL="55660" marR="55660" marT="0" marB="0" anchor="ctr">
                    <a:solidFill>
                      <a:schemeClr val="bg2">
                        <a:lumMod val="40000"/>
                        <a:lumOff val="60000"/>
                      </a:schemeClr>
                    </a:solidFill>
                  </a:tcPr>
                </a:tc>
                <a:tc>
                  <a:txBody>
                    <a:bodyPr/>
                    <a:lstStyle/>
                    <a:p>
                      <a:pPr>
                        <a:lnSpc>
                          <a:spcPct val="115000"/>
                        </a:lnSpc>
                        <a:spcAft>
                          <a:spcPts val="1200"/>
                        </a:spcAft>
                      </a:pPr>
                      <a:r>
                        <a:rPr lang="en-AU" sz="1100" dirty="0">
                          <a:solidFill>
                            <a:schemeClr val="accent1"/>
                          </a:solidFill>
                          <a:effectLst/>
                        </a:rPr>
                        <a:t>Employing key staff</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chemeClr val="accent3">
                        <a:lumMod val="40000"/>
                        <a:lumOff val="60000"/>
                      </a:schemeClr>
                    </a:solidFill>
                  </a:tcPr>
                </a:tc>
                <a:tc>
                  <a:txBody>
                    <a:bodyPr/>
                    <a:lstStyle/>
                    <a:p>
                      <a:pPr>
                        <a:lnSpc>
                          <a:spcPct val="115000"/>
                        </a:lnSpc>
                        <a:spcAft>
                          <a:spcPts val="1200"/>
                        </a:spcAft>
                      </a:pPr>
                      <a:r>
                        <a:rPr lang="en-AU" sz="1100" dirty="0">
                          <a:solidFill>
                            <a:schemeClr val="accent1"/>
                          </a:solidFill>
                          <a:effectLst/>
                        </a:rPr>
                        <a:t>Enhancing learning support</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chemeClr val="accent2">
                        <a:lumMod val="40000"/>
                        <a:lumOff val="60000"/>
                      </a:schemeClr>
                    </a:solidFill>
                  </a:tcPr>
                </a:tc>
                <a:tc>
                  <a:txBody>
                    <a:bodyPr/>
                    <a:lstStyle/>
                    <a:p>
                      <a:pPr>
                        <a:lnSpc>
                          <a:spcPct val="115000"/>
                        </a:lnSpc>
                        <a:spcAft>
                          <a:spcPts val="1200"/>
                        </a:spcAft>
                      </a:pPr>
                      <a:r>
                        <a:rPr lang="en-AU" sz="1100" dirty="0">
                          <a:solidFill>
                            <a:schemeClr val="accent1"/>
                          </a:solidFill>
                          <a:effectLst/>
                        </a:rPr>
                        <a:t>Enhancing learning support</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chemeClr val="accent2">
                        <a:lumMod val="40000"/>
                        <a:lumOff val="60000"/>
                      </a:schemeClr>
                    </a:solidFill>
                  </a:tcPr>
                </a:tc>
                <a:extLst>
                  <a:ext uri="{0D108BD9-81ED-4DB2-BD59-A6C34878D82A}">
                    <a16:rowId xmlns:a16="http://schemas.microsoft.com/office/drawing/2014/main" val="1184239418"/>
                  </a:ext>
                </a:extLst>
              </a:tr>
              <a:tr h="684775">
                <a:tc>
                  <a:txBody>
                    <a:bodyPr/>
                    <a:lstStyle/>
                    <a:p>
                      <a:pPr>
                        <a:lnSpc>
                          <a:spcPct val="115000"/>
                        </a:lnSpc>
                        <a:spcAft>
                          <a:spcPts val="1200"/>
                        </a:spcAft>
                      </a:pPr>
                      <a:r>
                        <a:rPr lang="en-AU" sz="1100" b="0" dirty="0">
                          <a:solidFill>
                            <a:schemeClr val="accent1"/>
                          </a:solidFill>
                          <a:effectLst/>
                        </a:rPr>
                        <a:t>Employing key staff</a:t>
                      </a:r>
                      <a:endParaRPr lang="en-AU" sz="1100" b="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chemeClr val="accent3">
                        <a:lumMod val="40000"/>
                        <a:lumOff val="60000"/>
                      </a:schemeClr>
                    </a:solidFill>
                  </a:tcPr>
                </a:tc>
                <a:tc>
                  <a:txBody>
                    <a:bodyPr/>
                    <a:lstStyle/>
                    <a:p>
                      <a:pPr>
                        <a:lnSpc>
                          <a:spcPct val="115000"/>
                        </a:lnSpc>
                        <a:spcAft>
                          <a:spcPts val="1200"/>
                        </a:spcAft>
                      </a:pPr>
                      <a:r>
                        <a:rPr lang="en-AU" sz="1100" dirty="0">
                          <a:solidFill>
                            <a:schemeClr val="accent1"/>
                          </a:solidFill>
                          <a:effectLst/>
                        </a:rPr>
                        <a:t>Planning &amp; developing programs</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rgbClr val="FFC000"/>
                    </a:solidFill>
                  </a:tcPr>
                </a:tc>
                <a:tc>
                  <a:txBody>
                    <a:bodyPr/>
                    <a:lstStyle/>
                    <a:p>
                      <a:pPr>
                        <a:lnSpc>
                          <a:spcPct val="115000"/>
                        </a:lnSpc>
                        <a:spcAft>
                          <a:spcPts val="1200"/>
                        </a:spcAft>
                      </a:pPr>
                      <a:r>
                        <a:rPr lang="en-AU" sz="1100" dirty="0">
                          <a:solidFill>
                            <a:schemeClr val="accent1"/>
                          </a:solidFill>
                          <a:effectLst/>
                        </a:rPr>
                        <a:t>Planning &amp; developing programs</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rgbClr val="FFC000"/>
                    </a:solidFill>
                  </a:tcPr>
                </a:tc>
                <a:tc>
                  <a:txBody>
                    <a:bodyPr/>
                    <a:lstStyle/>
                    <a:p>
                      <a:pPr>
                        <a:lnSpc>
                          <a:spcPct val="115000"/>
                        </a:lnSpc>
                        <a:spcAft>
                          <a:spcPts val="1200"/>
                        </a:spcAft>
                      </a:pPr>
                      <a:r>
                        <a:rPr lang="en-AU" sz="1100" dirty="0">
                          <a:solidFill>
                            <a:schemeClr val="accent1"/>
                          </a:solidFill>
                          <a:effectLst/>
                        </a:rPr>
                        <a:t>Planning &amp; developing programs</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rgbClr val="FFC000"/>
                    </a:solidFill>
                  </a:tcPr>
                </a:tc>
                <a:extLst>
                  <a:ext uri="{0D108BD9-81ED-4DB2-BD59-A6C34878D82A}">
                    <a16:rowId xmlns:a16="http://schemas.microsoft.com/office/drawing/2014/main" val="326662455"/>
                  </a:ext>
                </a:extLst>
              </a:tr>
              <a:tr h="684775">
                <a:tc>
                  <a:txBody>
                    <a:bodyPr/>
                    <a:lstStyle/>
                    <a:p>
                      <a:pPr>
                        <a:lnSpc>
                          <a:spcPct val="115000"/>
                        </a:lnSpc>
                        <a:spcAft>
                          <a:spcPts val="1200"/>
                        </a:spcAft>
                      </a:pPr>
                      <a:r>
                        <a:rPr lang="en-AU" sz="1100" b="0" dirty="0">
                          <a:solidFill>
                            <a:schemeClr val="accent1"/>
                          </a:solidFill>
                          <a:effectLst/>
                        </a:rPr>
                        <a:t>Enhancing learning support</a:t>
                      </a:r>
                      <a:endParaRPr lang="en-AU" sz="1100" b="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chemeClr val="accent2">
                        <a:lumMod val="40000"/>
                        <a:lumOff val="60000"/>
                      </a:schemeClr>
                    </a:solidFill>
                  </a:tcPr>
                </a:tc>
                <a:tc>
                  <a:txBody>
                    <a:bodyPr/>
                    <a:lstStyle/>
                    <a:p>
                      <a:pPr>
                        <a:lnSpc>
                          <a:spcPct val="115000"/>
                        </a:lnSpc>
                        <a:spcAft>
                          <a:spcPts val="1200"/>
                        </a:spcAft>
                      </a:pPr>
                      <a:r>
                        <a:rPr lang="en-AU" sz="1100" dirty="0">
                          <a:solidFill>
                            <a:schemeClr val="accent1"/>
                          </a:solidFill>
                          <a:effectLst/>
                        </a:rPr>
                        <a:t>Building staff capacity</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chemeClr val="accent4">
                        <a:lumMod val="40000"/>
                        <a:lumOff val="60000"/>
                      </a:schemeClr>
                    </a:solidFill>
                  </a:tcPr>
                </a:tc>
                <a:tc>
                  <a:txBody>
                    <a:bodyPr/>
                    <a:lstStyle/>
                    <a:p>
                      <a:pPr>
                        <a:lnSpc>
                          <a:spcPct val="115000"/>
                        </a:lnSpc>
                        <a:spcAft>
                          <a:spcPts val="1200"/>
                        </a:spcAft>
                      </a:pPr>
                      <a:r>
                        <a:rPr lang="en-AU" sz="1100" dirty="0">
                          <a:solidFill>
                            <a:schemeClr val="accent1"/>
                          </a:solidFill>
                          <a:effectLst/>
                        </a:rPr>
                        <a:t>Building staff capacity</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chemeClr val="accent4">
                        <a:lumMod val="40000"/>
                        <a:lumOff val="60000"/>
                      </a:schemeClr>
                    </a:solidFill>
                  </a:tcPr>
                </a:tc>
                <a:tc>
                  <a:txBody>
                    <a:bodyPr/>
                    <a:lstStyle/>
                    <a:p>
                      <a:pPr>
                        <a:lnSpc>
                          <a:spcPct val="115000"/>
                        </a:lnSpc>
                        <a:spcAft>
                          <a:spcPts val="1200"/>
                        </a:spcAft>
                      </a:pPr>
                      <a:r>
                        <a:rPr lang="en-AU" sz="1100" dirty="0">
                          <a:solidFill>
                            <a:schemeClr val="accent1"/>
                          </a:solidFill>
                          <a:effectLst/>
                        </a:rPr>
                        <a:t>Building staff capacity</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chemeClr val="accent4">
                        <a:lumMod val="40000"/>
                        <a:lumOff val="60000"/>
                      </a:schemeClr>
                    </a:solidFill>
                  </a:tcPr>
                </a:tc>
                <a:extLst>
                  <a:ext uri="{0D108BD9-81ED-4DB2-BD59-A6C34878D82A}">
                    <a16:rowId xmlns:a16="http://schemas.microsoft.com/office/drawing/2014/main" val="1082566597"/>
                  </a:ext>
                </a:extLst>
              </a:tr>
              <a:tr h="699756">
                <a:tc>
                  <a:txBody>
                    <a:bodyPr/>
                    <a:lstStyle/>
                    <a:p>
                      <a:pPr>
                        <a:lnSpc>
                          <a:spcPct val="115000"/>
                        </a:lnSpc>
                        <a:spcAft>
                          <a:spcPts val="1200"/>
                        </a:spcAft>
                      </a:pPr>
                      <a:r>
                        <a:rPr lang="en-AU" sz="1100" b="0" dirty="0">
                          <a:solidFill>
                            <a:schemeClr val="accent1"/>
                          </a:solidFill>
                          <a:effectLst/>
                        </a:rPr>
                        <a:t>Tailored support &amp; opportunities for Aboriginal students</a:t>
                      </a:r>
                      <a:endParaRPr lang="en-AU" sz="1100" b="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chemeClr val="bg2">
                        <a:lumMod val="40000"/>
                        <a:lumOff val="60000"/>
                      </a:schemeClr>
                    </a:solidFill>
                  </a:tcPr>
                </a:tc>
                <a:tc>
                  <a:txBody>
                    <a:bodyPr/>
                    <a:lstStyle/>
                    <a:p>
                      <a:pPr>
                        <a:lnSpc>
                          <a:spcPct val="115000"/>
                        </a:lnSpc>
                        <a:spcAft>
                          <a:spcPts val="1200"/>
                        </a:spcAft>
                      </a:pPr>
                      <a:r>
                        <a:rPr lang="en-AU" sz="1100" dirty="0">
                          <a:solidFill>
                            <a:schemeClr val="accent1"/>
                          </a:solidFill>
                          <a:effectLst/>
                        </a:rPr>
                        <a:t> </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noFill/>
                  </a:tcPr>
                </a:tc>
                <a:tc>
                  <a:txBody>
                    <a:bodyPr/>
                    <a:lstStyle/>
                    <a:p>
                      <a:pPr>
                        <a:lnSpc>
                          <a:spcPct val="115000"/>
                        </a:lnSpc>
                        <a:spcAft>
                          <a:spcPts val="1200"/>
                        </a:spcAft>
                      </a:pPr>
                      <a:r>
                        <a:rPr lang="en-AU" sz="1100" dirty="0">
                          <a:solidFill>
                            <a:schemeClr val="accent1"/>
                          </a:solidFill>
                          <a:effectLst/>
                        </a:rPr>
                        <a:t> </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noFill/>
                  </a:tcPr>
                </a:tc>
                <a:tc>
                  <a:txBody>
                    <a:bodyPr/>
                    <a:lstStyle/>
                    <a:p>
                      <a:pPr>
                        <a:lnSpc>
                          <a:spcPct val="115000"/>
                        </a:lnSpc>
                        <a:spcAft>
                          <a:spcPts val="1200"/>
                        </a:spcAft>
                      </a:pPr>
                      <a:r>
                        <a:rPr lang="en-AU" sz="1100" dirty="0">
                          <a:solidFill>
                            <a:schemeClr val="accent1"/>
                          </a:solidFill>
                          <a:effectLst/>
                        </a:rPr>
                        <a:t>Tailored support &amp; opportunities for individual students</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chemeClr val="bg2">
                        <a:lumMod val="40000"/>
                        <a:lumOff val="60000"/>
                      </a:schemeClr>
                    </a:solidFill>
                  </a:tcPr>
                </a:tc>
                <a:extLst>
                  <a:ext uri="{0D108BD9-81ED-4DB2-BD59-A6C34878D82A}">
                    <a16:rowId xmlns:a16="http://schemas.microsoft.com/office/drawing/2014/main" val="3988309122"/>
                  </a:ext>
                </a:extLst>
              </a:tr>
              <a:tr h="684775">
                <a:tc>
                  <a:txBody>
                    <a:bodyPr/>
                    <a:lstStyle/>
                    <a:p>
                      <a:pPr>
                        <a:lnSpc>
                          <a:spcPct val="115000"/>
                        </a:lnSpc>
                        <a:spcAft>
                          <a:spcPts val="1200"/>
                        </a:spcAft>
                      </a:pPr>
                      <a:r>
                        <a:rPr lang="en-AU" sz="1100" b="0" dirty="0">
                          <a:solidFill>
                            <a:schemeClr val="accent1"/>
                          </a:solidFill>
                          <a:effectLst/>
                        </a:rPr>
                        <a:t>Building staff capacity</a:t>
                      </a:r>
                      <a:endParaRPr lang="en-AU" sz="1100" b="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chemeClr val="accent4">
                        <a:lumMod val="40000"/>
                        <a:lumOff val="60000"/>
                      </a:schemeClr>
                    </a:solidFill>
                  </a:tcPr>
                </a:tc>
                <a:tc>
                  <a:txBody>
                    <a:bodyPr/>
                    <a:lstStyle/>
                    <a:p>
                      <a:pPr>
                        <a:lnSpc>
                          <a:spcPct val="115000"/>
                        </a:lnSpc>
                        <a:spcAft>
                          <a:spcPts val="1200"/>
                        </a:spcAft>
                      </a:pPr>
                      <a:r>
                        <a:rPr lang="en-AU" sz="1100" dirty="0">
                          <a:solidFill>
                            <a:schemeClr val="accent1"/>
                          </a:solidFill>
                          <a:effectLst/>
                        </a:rPr>
                        <a:t> </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noFill/>
                  </a:tcPr>
                </a:tc>
                <a:tc>
                  <a:txBody>
                    <a:bodyPr/>
                    <a:lstStyle/>
                    <a:p>
                      <a:pPr>
                        <a:lnSpc>
                          <a:spcPct val="115000"/>
                        </a:lnSpc>
                        <a:spcAft>
                          <a:spcPts val="1200"/>
                        </a:spcAft>
                      </a:pPr>
                      <a:r>
                        <a:rPr lang="en-AU" sz="1100" dirty="0">
                          <a:solidFill>
                            <a:schemeClr val="accent1"/>
                          </a:solidFill>
                          <a:effectLst/>
                        </a:rPr>
                        <a:t> </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noFill/>
                  </a:tcPr>
                </a:tc>
                <a:tc>
                  <a:txBody>
                    <a:bodyPr/>
                    <a:lstStyle/>
                    <a:p>
                      <a:pPr>
                        <a:lnSpc>
                          <a:spcPct val="115000"/>
                        </a:lnSpc>
                        <a:spcAft>
                          <a:spcPts val="1200"/>
                        </a:spcAft>
                      </a:pPr>
                      <a:r>
                        <a:rPr lang="en-AU" sz="1100" dirty="0">
                          <a:solidFill>
                            <a:schemeClr val="accent1"/>
                          </a:solidFill>
                          <a:effectLst/>
                        </a:rPr>
                        <a:t>Purchasing school resources</a:t>
                      </a:r>
                      <a:endParaRPr lang="en-AU" sz="11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60" marR="55660" marT="0" marB="0" anchor="ctr">
                    <a:solidFill>
                      <a:schemeClr val="bg2">
                        <a:lumMod val="40000"/>
                        <a:lumOff val="60000"/>
                      </a:schemeClr>
                    </a:solidFill>
                  </a:tcPr>
                </a:tc>
                <a:extLst>
                  <a:ext uri="{0D108BD9-81ED-4DB2-BD59-A6C34878D82A}">
                    <a16:rowId xmlns:a16="http://schemas.microsoft.com/office/drawing/2014/main" val="2333894850"/>
                  </a:ext>
                </a:extLst>
              </a:tr>
            </a:tbl>
          </a:graphicData>
        </a:graphic>
      </p:graphicFrame>
    </p:spTree>
    <p:extLst>
      <p:ext uri="{BB962C8B-B14F-4D97-AF65-F5344CB8AC3E}">
        <p14:creationId xmlns:p14="http://schemas.microsoft.com/office/powerpoint/2010/main" val="1400556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t>
            </a:r>
            <a:r>
              <a:rPr lang="en-AU" dirty="0"/>
              <a:t>has been the impact of LSLD on school management and local decision-making practices?</a:t>
            </a:r>
          </a:p>
        </p:txBody>
      </p:sp>
      <p:sp>
        <p:nvSpPr>
          <p:cNvPr id="4" name="Slide Number Placeholder 3"/>
          <p:cNvSpPr>
            <a:spLocks noGrp="1"/>
          </p:cNvSpPr>
          <p:nvPr>
            <p:ph type="sldNum" sz="quarter" idx="4"/>
          </p:nvPr>
        </p:nvSpPr>
        <p:spPr/>
        <p:txBody>
          <a:bodyPr/>
          <a:lstStyle/>
          <a:p>
            <a:fld id="{9CBD1D4D-58FE-470A-9E95-0A2D074D2B8E}" type="slidenum">
              <a:rPr lang="en-AU" smtClean="0"/>
              <a:pPr/>
              <a:t>8</a:t>
            </a:fld>
            <a:endParaRPr lang="en-AU" dirty="0"/>
          </a:p>
        </p:txBody>
      </p:sp>
      <p:graphicFrame>
        <p:nvGraphicFramePr>
          <p:cNvPr id="7" name="Content Placeholder 6"/>
          <p:cNvGraphicFramePr>
            <a:graphicFrameLocks noGrp="1"/>
          </p:cNvGraphicFramePr>
          <p:nvPr>
            <p:ph idx="1"/>
            <p:extLst/>
          </p:nvPr>
        </p:nvGraphicFramePr>
        <p:xfrm>
          <a:off x="75157" y="945716"/>
          <a:ext cx="7084481" cy="5323561"/>
        </p:xfrm>
        <a:graphic>
          <a:graphicData uri="http://schemas.openxmlformats.org/drawingml/2006/chart">
            <c:chart xmlns:c="http://schemas.openxmlformats.org/drawingml/2006/chart" xmlns:r="http://schemas.openxmlformats.org/officeDocument/2006/relationships" r:id="rId3"/>
          </a:graphicData>
        </a:graphic>
      </p:graphicFrame>
      <p:sp>
        <p:nvSpPr>
          <p:cNvPr id="3" name="Right Brace 2"/>
          <p:cNvSpPr/>
          <p:nvPr/>
        </p:nvSpPr>
        <p:spPr>
          <a:xfrm>
            <a:off x="7004211" y="2107297"/>
            <a:ext cx="74266" cy="9561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5" name="Right Brace 4"/>
          <p:cNvSpPr/>
          <p:nvPr/>
        </p:nvSpPr>
        <p:spPr>
          <a:xfrm>
            <a:off x="7004211" y="1610644"/>
            <a:ext cx="74266" cy="1717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6" name="Right Brace 5"/>
          <p:cNvSpPr/>
          <p:nvPr/>
        </p:nvSpPr>
        <p:spPr>
          <a:xfrm>
            <a:off x="7036703" y="3369819"/>
            <a:ext cx="45719" cy="5430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graphicFrame>
        <p:nvGraphicFramePr>
          <p:cNvPr id="8" name="Table 7"/>
          <p:cNvGraphicFramePr>
            <a:graphicFrameLocks noGrp="1"/>
          </p:cNvGraphicFramePr>
          <p:nvPr>
            <p:extLst/>
          </p:nvPr>
        </p:nvGraphicFramePr>
        <p:xfrm>
          <a:off x="7096084" y="1546615"/>
          <a:ext cx="1599813" cy="3728694"/>
        </p:xfrm>
        <a:graphic>
          <a:graphicData uri="http://schemas.openxmlformats.org/drawingml/2006/table">
            <a:tbl>
              <a:tblPr firstRow="1" bandRow="1">
                <a:tableStyleId>{5940675A-B579-460E-94D1-54222C63F5DA}</a:tableStyleId>
              </a:tblPr>
              <a:tblGrid>
                <a:gridCol w="1599813">
                  <a:extLst>
                    <a:ext uri="{9D8B030D-6E8A-4147-A177-3AD203B41FA5}">
                      <a16:colId xmlns:a16="http://schemas.microsoft.com/office/drawing/2014/main" val="97794437"/>
                    </a:ext>
                  </a:extLst>
                </a:gridCol>
              </a:tblGrid>
              <a:tr h="368567">
                <a:tc>
                  <a:txBody>
                    <a:bodyPr/>
                    <a:lstStyle/>
                    <a:p>
                      <a:r>
                        <a:rPr lang="en-AU" sz="1200" b="1" dirty="0" smtClean="0"/>
                        <a:t>Making Decisions</a:t>
                      </a:r>
                      <a:endParaRPr lang="en-AU"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3860164"/>
                  </a:ext>
                </a:extLst>
              </a:tr>
              <a:tr h="1224141">
                <a:tc>
                  <a:txBody>
                    <a:bodyPr/>
                    <a:lstStyle/>
                    <a:p>
                      <a:endParaRPr lang="en-AU" sz="1200" b="1" dirty="0" smtClean="0"/>
                    </a:p>
                    <a:p>
                      <a:endParaRPr lang="en-AU" sz="1200" b="1" dirty="0" smtClean="0"/>
                    </a:p>
                    <a:p>
                      <a:endParaRPr lang="en-AU" sz="1200" b="1" dirty="0" smtClean="0"/>
                    </a:p>
                    <a:p>
                      <a:r>
                        <a:rPr lang="en-AU" sz="1200" b="1" dirty="0" smtClean="0"/>
                        <a:t>Managing Resources</a:t>
                      </a:r>
                      <a:endParaRPr lang="en-AU"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731170"/>
                  </a:ext>
                </a:extLst>
              </a:tr>
              <a:tr h="837571">
                <a:tc>
                  <a:txBody>
                    <a:bodyPr/>
                    <a:lstStyle/>
                    <a:p>
                      <a:endParaRPr lang="en-AU" sz="1200" b="1" dirty="0" smtClean="0"/>
                    </a:p>
                    <a:p>
                      <a:endParaRPr lang="en-AU" sz="1200" b="1" dirty="0" smtClean="0"/>
                    </a:p>
                    <a:p>
                      <a:r>
                        <a:rPr lang="en-AU" sz="1200" b="1" dirty="0" smtClean="0"/>
                        <a:t>Staff in our Schools</a:t>
                      </a:r>
                      <a:endParaRPr lang="en-AU"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4496489"/>
                  </a:ext>
                </a:extLst>
              </a:tr>
              <a:tr h="631399">
                <a:tc>
                  <a:txBody>
                    <a:bodyPr/>
                    <a:lstStyle/>
                    <a:p>
                      <a:endParaRPr lang="en-AU" sz="1200" b="1" dirty="0" smtClean="0"/>
                    </a:p>
                    <a:p>
                      <a:endParaRPr lang="en-AU" sz="1200" b="1" dirty="0" smtClean="0"/>
                    </a:p>
                    <a:p>
                      <a:r>
                        <a:rPr lang="en-AU" sz="1200" b="1" dirty="0" smtClean="0"/>
                        <a:t>Working</a:t>
                      </a:r>
                      <a:r>
                        <a:rPr lang="en-AU" sz="1200" b="1" baseline="0" dirty="0" smtClean="0"/>
                        <a:t> Locally</a:t>
                      </a:r>
                      <a:endParaRPr lang="en-AU"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8352228"/>
                  </a:ext>
                </a:extLst>
              </a:tr>
              <a:tr h="658335">
                <a:tc>
                  <a:txBody>
                    <a:bodyPr/>
                    <a:lstStyle/>
                    <a:p>
                      <a:endParaRPr lang="en-AU" sz="1200" b="1" dirty="0" smtClean="0"/>
                    </a:p>
                    <a:p>
                      <a:endParaRPr lang="en-AU" sz="1200" b="1" dirty="0" smtClean="0"/>
                    </a:p>
                    <a:p>
                      <a:r>
                        <a:rPr lang="en-AU" sz="1200" b="1" dirty="0" smtClean="0"/>
                        <a:t>Reducing Red Tape</a:t>
                      </a:r>
                      <a:endParaRPr lang="en-AU"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6806727"/>
                  </a:ext>
                </a:extLst>
              </a:tr>
            </a:tbl>
          </a:graphicData>
        </a:graphic>
      </p:graphicFrame>
      <p:sp>
        <p:nvSpPr>
          <p:cNvPr id="9" name="Right Brace 8"/>
          <p:cNvSpPr/>
          <p:nvPr/>
        </p:nvSpPr>
        <p:spPr>
          <a:xfrm>
            <a:off x="7013843" y="4219236"/>
            <a:ext cx="45719" cy="5430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0" name="Right Brace 9"/>
          <p:cNvSpPr/>
          <p:nvPr/>
        </p:nvSpPr>
        <p:spPr>
          <a:xfrm>
            <a:off x="7021818" y="5110401"/>
            <a:ext cx="74266" cy="1717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Tree>
    <p:extLst>
      <p:ext uri="{BB962C8B-B14F-4D97-AF65-F5344CB8AC3E}">
        <p14:creationId xmlns:p14="http://schemas.microsoft.com/office/powerpoint/2010/main" val="1575665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t>
            </a:r>
            <a:r>
              <a:rPr lang="en-AU" dirty="0"/>
              <a:t>has been the impact of LSLD on school management and local decision-making practices?</a:t>
            </a:r>
          </a:p>
        </p:txBody>
      </p:sp>
      <p:sp>
        <p:nvSpPr>
          <p:cNvPr id="3" name="Content Placeholder 2"/>
          <p:cNvSpPr>
            <a:spLocks noGrp="1"/>
          </p:cNvSpPr>
          <p:nvPr>
            <p:ph idx="1"/>
          </p:nvPr>
        </p:nvSpPr>
        <p:spPr>
          <a:xfrm>
            <a:off x="542924" y="1090037"/>
            <a:ext cx="8286800" cy="4936702"/>
          </a:xfrm>
        </p:spPr>
        <p:txBody>
          <a:bodyPr/>
          <a:lstStyle/>
          <a:p>
            <a:r>
              <a:rPr lang="en-AU" dirty="0" smtClean="0"/>
              <a:t>Principals need: </a:t>
            </a:r>
          </a:p>
          <a:p>
            <a:pPr marL="342900" indent="-342900">
              <a:buFont typeface="Arial" panose="020B0604020202020204" pitchFamily="34" charset="0"/>
              <a:buChar char="•"/>
            </a:pPr>
            <a:endParaRPr lang="en-AU" dirty="0" smtClean="0"/>
          </a:p>
          <a:p>
            <a:pPr marL="342900" indent="-342900">
              <a:buFont typeface="Arial" panose="020B0604020202020204" pitchFamily="34" charset="0"/>
              <a:buChar char="•"/>
            </a:pPr>
            <a:r>
              <a:rPr lang="en-AU" dirty="0" smtClean="0"/>
              <a:t>Greater </a:t>
            </a:r>
            <a:r>
              <a:rPr lang="en-AU" dirty="0"/>
              <a:t>administrative </a:t>
            </a:r>
            <a:r>
              <a:rPr lang="en-AU" dirty="0" smtClean="0"/>
              <a:t>support to meet the demands of LSLD</a:t>
            </a:r>
          </a:p>
          <a:p>
            <a:pPr marL="882900" lvl="1" indent="-342900">
              <a:buFont typeface="Arial" panose="020B0604020202020204" pitchFamily="34" charset="0"/>
              <a:buChar char="•"/>
            </a:pPr>
            <a:r>
              <a:rPr lang="en-AU" dirty="0" smtClean="0"/>
              <a:t>Particularly financial planning and management </a:t>
            </a:r>
          </a:p>
          <a:p>
            <a:pPr marL="882900" lvl="1" indent="-342900">
              <a:buFont typeface="Arial" panose="020B0604020202020204" pitchFamily="34" charset="0"/>
              <a:buChar char="•"/>
            </a:pPr>
            <a:endParaRPr lang="en-AU" dirty="0" smtClean="0"/>
          </a:p>
          <a:p>
            <a:pPr marL="342900" indent="-342900">
              <a:buFont typeface="Arial" panose="020B0604020202020204" pitchFamily="34" charset="0"/>
              <a:buChar char="•"/>
            </a:pPr>
            <a:r>
              <a:rPr lang="en-AU" dirty="0" smtClean="0"/>
              <a:t>More useable and functional accountability and reporting tools to manage their responsibilities under LSLD</a:t>
            </a:r>
          </a:p>
          <a:p>
            <a:pPr marL="882900" lvl="1" indent="-342900">
              <a:buFont typeface="Arial" panose="020B0604020202020204" pitchFamily="34" charset="0"/>
              <a:buChar char="•"/>
            </a:pPr>
            <a:r>
              <a:rPr lang="en-AU" dirty="0" smtClean="0"/>
              <a:t>SPaRO, A-Z tool, MyPL, BI and LMBR</a:t>
            </a:r>
          </a:p>
          <a:p>
            <a:pPr marL="882900" lvl="1" indent="-342900">
              <a:buFont typeface="Arial" panose="020B0604020202020204" pitchFamily="34" charset="0"/>
              <a:buChar char="•"/>
            </a:pPr>
            <a:endParaRPr lang="en-AU" dirty="0" smtClean="0"/>
          </a:p>
          <a:p>
            <a:pPr marL="342900" indent="-342900">
              <a:buFont typeface="Arial" panose="020B0604020202020204" pitchFamily="34" charset="0"/>
              <a:buChar char="•"/>
            </a:pPr>
            <a:r>
              <a:rPr lang="en-AU" dirty="0"/>
              <a:t>I</a:t>
            </a:r>
            <a:r>
              <a:rPr lang="en-AU" dirty="0" smtClean="0"/>
              <a:t>mproved communication to help them implement LSLD</a:t>
            </a:r>
          </a:p>
          <a:p>
            <a:pPr marL="882900" lvl="1" indent="-342900">
              <a:buFont typeface="Arial" panose="020B0604020202020204" pitchFamily="34" charset="0"/>
              <a:buChar char="•"/>
            </a:pPr>
            <a:r>
              <a:rPr lang="en-AU" dirty="0" smtClean="0"/>
              <a:t>How </a:t>
            </a:r>
            <a:r>
              <a:rPr lang="en-AU" dirty="0"/>
              <a:t>to use </a:t>
            </a:r>
            <a:r>
              <a:rPr lang="en-AU" dirty="0" smtClean="0"/>
              <a:t>new systems </a:t>
            </a:r>
            <a:r>
              <a:rPr lang="en-AU" dirty="0"/>
              <a:t>and tools </a:t>
            </a:r>
          </a:p>
          <a:p>
            <a:pPr marL="882900" lvl="1" indent="-342900">
              <a:buFont typeface="Arial" panose="020B0604020202020204" pitchFamily="34" charset="0"/>
              <a:buChar char="•"/>
            </a:pPr>
            <a:r>
              <a:rPr lang="en-AU" dirty="0"/>
              <a:t>W</a:t>
            </a:r>
            <a:r>
              <a:rPr lang="en-AU" dirty="0" smtClean="0"/>
              <a:t>hat </a:t>
            </a:r>
            <a:r>
              <a:rPr lang="en-AU" dirty="0"/>
              <a:t>they need to do to meet their </a:t>
            </a:r>
            <a:r>
              <a:rPr lang="en-AU" dirty="0" smtClean="0"/>
              <a:t>accountability requirements </a:t>
            </a:r>
            <a:endParaRPr lang="en-AU" dirty="0"/>
          </a:p>
          <a:p>
            <a:pPr marL="882900" lvl="1" indent="-342900">
              <a:buFont typeface="Arial" panose="020B0604020202020204" pitchFamily="34" charset="0"/>
              <a:buChar char="•"/>
            </a:pPr>
            <a:r>
              <a:rPr lang="en-AU" dirty="0"/>
              <a:t>E</a:t>
            </a:r>
            <a:r>
              <a:rPr lang="en-AU" dirty="0" smtClean="0"/>
              <a:t>ffective ways </a:t>
            </a:r>
            <a:r>
              <a:rPr lang="en-AU" dirty="0"/>
              <a:t>to use RAM funding </a:t>
            </a:r>
            <a:r>
              <a:rPr lang="en-AU" dirty="0" smtClean="0"/>
              <a:t>(exemplars </a:t>
            </a:r>
            <a:r>
              <a:rPr lang="en-AU" dirty="0"/>
              <a:t>and case studies) </a:t>
            </a:r>
          </a:p>
          <a:p>
            <a:pPr marL="882900" lvl="1" indent="-342900">
              <a:buFont typeface="Arial" panose="020B0604020202020204" pitchFamily="34" charset="0"/>
              <a:buChar char="•"/>
            </a:pPr>
            <a:r>
              <a:rPr lang="en-AU" dirty="0"/>
              <a:t>H</a:t>
            </a:r>
            <a:r>
              <a:rPr lang="en-AU" dirty="0" smtClean="0"/>
              <a:t>ow </a:t>
            </a:r>
            <a:r>
              <a:rPr lang="en-AU" dirty="0"/>
              <a:t>departmental reforms work together towards an overall </a:t>
            </a:r>
            <a:r>
              <a:rPr lang="en-AU" dirty="0" smtClean="0"/>
              <a:t>vision </a:t>
            </a:r>
          </a:p>
          <a:p>
            <a:pPr marL="882900" lvl="1"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smtClean="0"/>
          </a:p>
        </p:txBody>
      </p:sp>
      <p:sp>
        <p:nvSpPr>
          <p:cNvPr id="4" name="Slide Number Placeholder 3"/>
          <p:cNvSpPr>
            <a:spLocks noGrp="1"/>
          </p:cNvSpPr>
          <p:nvPr>
            <p:ph type="sldNum" sz="quarter" idx="4"/>
          </p:nvPr>
        </p:nvSpPr>
        <p:spPr/>
        <p:txBody>
          <a:bodyPr/>
          <a:lstStyle/>
          <a:p>
            <a:fld id="{9CBD1D4D-58FE-470A-9E95-0A2D074D2B8E}" type="slidenum">
              <a:rPr lang="en-AU" smtClean="0"/>
              <a:pPr/>
              <a:t>9</a:t>
            </a:fld>
            <a:endParaRPr lang="en-AU" dirty="0"/>
          </a:p>
        </p:txBody>
      </p:sp>
    </p:spTree>
    <p:extLst>
      <p:ext uri="{BB962C8B-B14F-4D97-AF65-F5344CB8AC3E}">
        <p14:creationId xmlns:p14="http://schemas.microsoft.com/office/powerpoint/2010/main" val="21108052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60&quot;/&gt;&lt;/object&gt;&lt;/object&gt;&lt;/object&gt;&lt;/database&gt;"/>
  <p:tag name="SECTOMILLISECCONVERTED" val="1"/>
</p:tagLst>
</file>

<file path=ppt/theme/theme1.xml><?xml version="1.0" encoding="utf-8"?>
<a:theme xmlns:a="http://schemas.openxmlformats.org/drawingml/2006/main" name="CESE_pp">
  <a:themeElements>
    <a:clrScheme name="CESE Word colour theme">
      <a:dk1>
        <a:srgbClr val="576675"/>
      </a:dk1>
      <a:lt1>
        <a:sysClr val="window" lastClr="FFFFFF"/>
      </a:lt1>
      <a:dk2>
        <a:srgbClr val="425968"/>
      </a:dk2>
      <a:lt2>
        <a:srgbClr val="DDDDDD"/>
      </a:lt2>
      <a:accent1>
        <a:srgbClr val="A2C8D6"/>
      </a:accent1>
      <a:accent2>
        <a:srgbClr val="B2B2B2"/>
      </a:accent2>
      <a:accent3>
        <a:srgbClr val="5C9FB8"/>
      </a:accent3>
      <a:accent4>
        <a:srgbClr val="82B6C8"/>
      </a:accent4>
      <a:accent5>
        <a:srgbClr val="EB5D88"/>
      </a:accent5>
      <a:accent6>
        <a:srgbClr val="EF81A3"/>
      </a:accent6>
      <a:hlink>
        <a:srgbClr val="576675"/>
      </a:hlink>
      <a:folHlink>
        <a:srgbClr val="6C7F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ESE PPT Template 2017_v4.potx" id="{E5C74BCF-FDB7-4E76-A65E-326E89D3B7AD}" vid="{1860BE4F-EFC7-4457-B2C4-B814ADB404B3}"/>
    </a:ext>
  </a:extLst>
</a:theme>
</file>

<file path=ppt/theme/theme2.xml><?xml version="1.0" encoding="utf-8"?>
<a:theme xmlns:a="http://schemas.openxmlformats.org/drawingml/2006/main" name="Title white">
  <a:themeElements>
    <a:clrScheme name="Custom 1">
      <a:dk1>
        <a:srgbClr val="46596A"/>
      </a:dk1>
      <a:lt1>
        <a:sysClr val="window" lastClr="FFFFFF"/>
      </a:lt1>
      <a:dk2>
        <a:srgbClr val="46596A"/>
      </a:dk2>
      <a:lt2>
        <a:srgbClr val="BECAD4"/>
      </a:lt2>
      <a:accent1>
        <a:srgbClr val="46596A"/>
      </a:accent1>
      <a:accent2>
        <a:srgbClr val="E6186D"/>
      </a:accent2>
      <a:accent3>
        <a:srgbClr val="0089A8"/>
      </a:accent3>
      <a:accent4>
        <a:srgbClr val="3FA535"/>
      </a:accent4>
      <a:accent5>
        <a:srgbClr val="EC6664"/>
      </a:accent5>
      <a:accent6>
        <a:srgbClr val="F39328"/>
      </a:accent6>
      <a:hlink>
        <a:srgbClr val="46596A"/>
      </a:hlink>
      <a:folHlink>
        <a:srgbClr val="4659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ESE PPT Template 2017_v4.potx" id="{E5C74BCF-FDB7-4E76-A65E-326E89D3B7AD}" vid="{2D28FC39-05E6-413E-9DB2-B21DF72AB9ED}"/>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SE PPT Template 2017_v4.potx" id="{E5C74BCF-FDB7-4E76-A65E-326E89D3B7AD}" vid="{9AC90B81-908C-4367-A515-F8E5B085D13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CESE PPT Template 2017_v4</Template>
  <TotalTime>654</TotalTime>
  <Words>1961</Words>
  <Application>Microsoft Office PowerPoint</Application>
  <PresentationFormat>On-screen Show (4:3)</PresentationFormat>
  <Paragraphs>288</Paragraphs>
  <Slides>14</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ＭＳ Ｐゴシック</vt:lpstr>
      <vt:lpstr>Arial</vt:lpstr>
      <vt:lpstr>Calibri</vt:lpstr>
      <vt:lpstr>Calibri Light</vt:lpstr>
      <vt:lpstr>Times New Roman</vt:lpstr>
      <vt:lpstr>Wingdings</vt:lpstr>
      <vt:lpstr>CESE_pp</vt:lpstr>
      <vt:lpstr>Title white</vt:lpstr>
      <vt:lpstr>Custom Design</vt:lpstr>
      <vt:lpstr>Local Schools, Local Decisions Evaluation  Interim report </vt:lpstr>
      <vt:lpstr>Background</vt:lpstr>
      <vt:lpstr>Timeline</vt:lpstr>
      <vt:lpstr>Interim evaluation questions and data sources</vt:lpstr>
      <vt:lpstr>How have schools spent their RAM equity loadings?</vt:lpstr>
      <vt:lpstr>How have schools spent their RAM equity loadings?</vt:lpstr>
      <vt:lpstr>How have schools spent their RAM equity loadings?</vt:lpstr>
      <vt:lpstr>What has been the impact of LSLD on school management and local decision-making practices?</vt:lpstr>
      <vt:lpstr>What has been the impact of LSLD on school management and local decision-making practices?</vt:lpstr>
      <vt:lpstr>What has been the impact of LSLD on school management and local decision-making practices?</vt:lpstr>
      <vt:lpstr>What has been the impact of LSLD and RAM funding on school and student outcomes? </vt:lpstr>
      <vt:lpstr>Implications and outcomes of LSLD</vt:lpstr>
      <vt:lpstr>Limitations</vt:lpstr>
      <vt:lpstr>Next report</vt:lpstr>
    </vt:vector>
  </TitlesOfParts>
  <Company>NSW Department of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Local Schools, Local Decisions</dc:title>
  <dc:creator>Matthew-Simmons, Francis</dc:creator>
  <cp:lastModifiedBy>Ben Barnes</cp:lastModifiedBy>
  <cp:revision>55</cp:revision>
  <cp:lastPrinted>2018-09-06T21:30:55Z</cp:lastPrinted>
  <dcterms:created xsi:type="dcterms:W3CDTF">2018-08-27T06:34:41Z</dcterms:created>
  <dcterms:modified xsi:type="dcterms:W3CDTF">2018-09-06T22:56:50Z</dcterms:modified>
</cp:coreProperties>
</file>