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sldIdLst>
    <p:sldId id="360" r:id="rId2"/>
    <p:sldId id="382" r:id="rId3"/>
    <p:sldId id="393" r:id="rId4"/>
    <p:sldId id="414" r:id="rId5"/>
    <p:sldId id="601" r:id="rId6"/>
    <p:sldId id="602" r:id="rId7"/>
    <p:sldId id="603" r:id="rId8"/>
    <p:sldId id="420" r:id="rId9"/>
    <p:sldId id="607" r:id="rId10"/>
    <p:sldId id="610" r:id="rId11"/>
    <p:sldId id="609" r:id="rId12"/>
    <p:sldId id="608" r:id="rId13"/>
    <p:sldId id="605" r:id="rId14"/>
    <p:sldId id="394" r:id="rId15"/>
    <p:sldId id="600" r:id="rId16"/>
    <p:sldId id="472" r:id="rId17"/>
    <p:sldId id="474" r:id="rId18"/>
    <p:sldId id="422" r:id="rId19"/>
    <p:sldId id="577" r:id="rId20"/>
    <p:sldId id="578" r:id="rId21"/>
    <p:sldId id="579" r:id="rId22"/>
    <p:sldId id="536" r:id="rId23"/>
    <p:sldId id="593" r:id="rId24"/>
    <p:sldId id="376" r:id="rId25"/>
    <p:sldId id="381" r:id="rId26"/>
    <p:sldId id="264" r:id="rId27"/>
    <p:sldId id="400" r:id="rId28"/>
  </p:sldIdLst>
  <p:sldSz cx="9144000" cy="6858000" type="screen4x3"/>
  <p:notesSz cx="6805613" cy="9939338"/>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CC"/>
    <a:srgbClr val="46596A"/>
    <a:srgbClr val="C0D027"/>
    <a:srgbClr val="F39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69" autoAdjust="0"/>
    <p:restoredTop sz="73957" autoAdjust="0"/>
  </p:normalViewPr>
  <p:slideViewPr>
    <p:cSldViewPr>
      <p:cViewPr varScale="1">
        <p:scale>
          <a:sx n="91" d="100"/>
          <a:sy n="91" d="100"/>
        </p:scale>
        <p:origin x="429" y="54"/>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04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2E91DC3-1565-4E9D-A601-A4E006EFF2FE}" type="datetimeFigureOut">
              <a:rPr lang="en-AU" smtClean="0"/>
              <a:t>6/09/2018</a:t>
            </a:fld>
            <a:endParaRPr lang="en-AU" dirty="0"/>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F7370932-2D75-473F-B168-582C51541E54}" type="slidenum">
              <a:rPr lang="en-AU" smtClean="0"/>
              <a:t>‹#›</a:t>
            </a:fld>
            <a:endParaRPr lang="en-AU" dirty="0"/>
          </a:p>
        </p:txBody>
      </p:sp>
    </p:spTree>
    <p:extLst>
      <p:ext uri="{BB962C8B-B14F-4D97-AF65-F5344CB8AC3E}">
        <p14:creationId xmlns:p14="http://schemas.microsoft.com/office/powerpoint/2010/main" val="404530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Edit name and month on this slide before presentation.</a:t>
            </a:r>
          </a:p>
        </p:txBody>
      </p:sp>
      <p:sp>
        <p:nvSpPr>
          <p:cNvPr id="4" name="Slide Number Placeholder 3"/>
          <p:cNvSpPr>
            <a:spLocks noGrp="1"/>
          </p:cNvSpPr>
          <p:nvPr>
            <p:ph type="sldNum" sz="quarter" idx="10"/>
          </p:nvPr>
        </p:nvSpPr>
        <p:spPr/>
        <p:txBody>
          <a:bodyPr/>
          <a:lstStyle/>
          <a:p>
            <a:fld id="{F7370932-2D75-473F-B168-582C51541E54}" type="slidenum">
              <a:rPr lang="en-AU" smtClean="0"/>
              <a:t>1</a:t>
            </a:fld>
            <a:endParaRPr lang="en-AU" dirty="0"/>
          </a:p>
        </p:txBody>
      </p:sp>
    </p:spTree>
    <p:extLst>
      <p:ext uri="{BB962C8B-B14F-4D97-AF65-F5344CB8AC3E}">
        <p14:creationId xmlns:p14="http://schemas.microsoft.com/office/powerpoint/2010/main" val="312644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Scout website:</a:t>
            </a:r>
          </a:p>
          <a:p>
            <a:endParaRPr lang="en-AU" dirty="0"/>
          </a:p>
          <a:p>
            <a:r>
              <a:rPr lang="en-AU" dirty="0"/>
              <a:t>About section holds approval form…</a:t>
            </a:r>
          </a:p>
        </p:txBody>
      </p:sp>
      <p:sp>
        <p:nvSpPr>
          <p:cNvPr id="4" name="Slide Number Placeholder 3"/>
          <p:cNvSpPr>
            <a:spLocks noGrp="1"/>
          </p:cNvSpPr>
          <p:nvPr>
            <p:ph type="sldNum" sz="quarter" idx="10"/>
          </p:nvPr>
        </p:nvSpPr>
        <p:spPr/>
        <p:txBody>
          <a:bodyPr/>
          <a:lstStyle/>
          <a:p>
            <a:fld id="{F7370932-2D75-473F-B168-582C51541E54}" type="slidenum">
              <a:rPr lang="en-AU" smtClean="0"/>
              <a:t>10</a:t>
            </a:fld>
            <a:endParaRPr lang="en-AU" dirty="0"/>
          </a:p>
        </p:txBody>
      </p:sp>
    </p:spTree>
    <p:extLst>
      <p:ext uri="{BB962C8B-B14F-4D97-AF65-F5344CB8AC3E}">
        <p14:creationId xmlns:p14="http://schemas.microsoft.com/office/powerpoint/2010/main" val="66303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Scout website:</a:t>
            </a:r>
          </a:p>
          <a:p>
            <a:endParaRPr lang="en-AU" dirty="0"/>
          </a:p>
          <a:p>
            <a:r>
              <a:rPr lang="en-AU" dirty="0"/>
              <a:t>About section holds approval form…</a:t>
            </a:r>
          </a:p>
        </p:txBody>
      </p:sp>
      <p:sp>
        <p:nvSpPr>
          <p:cNvPr id="4" name="Slide Number Placeholder 3"/>
          <p:cNvSpPr>
            <a:spLocks noGrp="1"/>
          </p:cNvSpPr>
          <p:nvPr>
            <p:ph type="sldNum" sz="quarter" idx="10"/>
          </p:nvPr>
        </p:nvSpPr>
        <p:spPr/>
        <p:txBody>
          <a:bodyPr/>
          <a:lstStyle/>
          <a:p>
            <a:fld id="{F7370932-2D75-473F-B168-582C51541E54}" type="slidenum">
              <a:rPr lang="en-AU" smtClean="0"/>
              <a:t>11</a:t>
            </a:fld>
            <a:endParaRPr lang="en-AU" dirty="0"/>
          </a:p>
        </p:txBody>
      </p:sp>
    </p:spTree>
    <p:extLst>
      <p:ext uri="{BB962C8B-B14F-4D97-AF65-F5344CB8AC3E}">
        <p14:creationId xmlns:p14="http://schemas.microsoft.com/office/powerpoint/2010/main" val="4933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Scout website:</a:t>
            </a:r>
          </a:p>
          <a:p>
            <a:endParaRPr lang="en-AU" dirty="0"/>
          </a:p>
          <a:p>
            <a:r>
              <a:rPr lang="en-AU" dirty="0"/>
              <a:t>About section holds approval form…</a:t>
            </a:r>
          </a:p>
        </p:txBody>
      </p:sp>
      <p:sp>
        <p:nvSpPr>
          <p:cNvPr id="4" name="Slide Number Placeholder 3"/>
          <p:cNvSpPr>
            <a:spLocks noGrp="1"/>
          </p:cNvSpPr>
          <p:nvPr>
            <p:ph type="sldNum" sz="quarter" idx="10"/>
          </p:nvPr>
        </p:nvSpPr>
        <p:spPr/>
        <p:txBody>
          <a:bodyPr/>
          <a:lstStyle/>
          <a:p>
            <a:fld id="{F7370932-2D75-473F-B168-582C51541E54}" type="slidenum">
              <a:rPr lang="en-AU" smtClean="0"/>
              <a:t>12</a:t>
            </a:fld>
            <a:endParaRPr lang="en-AU" dirty="0"/>
          </a:p>
        </p:txBody>
      </p:sp>
    </p:spTree>
    <p:extLst>
      <p:ext uri="{BB962C8B-B14F-4D97-AF65-F5344CB8AC3E}">
        <p14:creationId xmlns:p14="http://schemas.microsoft.com/office/powerpoint/2010/main" val="408159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Scout website there are lots of resources to help you access your reports and navigate the Scout tool.</a:t>
            </a:r>
          </a:p>
          <a:p>
            <a:endParaRPr lang="en-AU" dirty="0"/>
          </a:p>
          <a:p>
            <a:r>
              <a:rPr lang="en-AU" dirty="0"/>
              <a:t>This is the quick reference guide showing the comparison between the reports you used in SMART,</a:t>
            </a:r>
            <a:r>
              <a:rPr lang="en-AU" baseline="0" dirty="0"/>
              <a:t> and will now find in Scout.</a:t>
            </a:r>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13</a:t>
            </a:fld>
            <a:endParaRPr lang="en-AU"/>
          </a:p>
        </p:txBody>
      </p:sp>
    </p:spTree>
    <p:extLst>
      <p:ext uri="{BB962C8B-B14F-4D97-AF65-F5344CB8AC3E}">
        <p14:creationId xmlns:p14="http://schemas.microsoft.com/office/powerpoint/2010/main" val="3082809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Section Title Page</a:t>
            </a:r>
            <a:r>
              <a:rPr lang="en-AU" b="1" baseline="0" dirty="0"/>
              <a:t> </a:t>
            </a:r>
            <a:r>
              <a:rPr lang="en-AU" baseline="0" dirty="0"/>
              <a:t>– Scout Reports for Senior School Executive (Principals &amp; Deputy Principals)</a:t>
            </a:r>
            <a:endParaRPr lang="en-AU" dirty="0"/>
          </a:p>
          <a:p>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14</a:t>
            </a:fld>
            <a:endParaRPr lang="en-AU" dirty="0"/>
          </a:p>
        </p:txBody>
      </p:sp>
    </p:spTree>
    <p:extLst>
      <p:ext uri="{BB962C8B-B14F-4D97-AF65-F5344CB8AC3E}">
        <p14:creationId xmlns:p14="http://schemas.microsoft.com/office/powerpoint/2010/main" val="400925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aggregate view of your data for each type</a:t>
            </a:r>
            <a:r>
              <a:rPr lang="en-AU" baseline="0" dirty="0"/>
              <a:t> of short and long suspensions, with data on length of suspension and scholastic years.</a:t>
            </a:r>
          </a:p>
          <a:p>
            <a:endParaRPr lang="en-AU" baseline="0" dirty="0"/>
          </a:p>
          <a:p>
            <a:r>
              <a:rPr lang="en-AU" baseline="0" dirty="0"/>
              <a:t>Can also drill down into gender, Aboriginality and EAL/D level to get a clearer picture of students with specific needs in your school.</a:t>
            </a:r>
          </a:p>
          <a:p>
            <a:endParaRPr lang="en-AU" baseline="0" dirty="0"/>
          </a:p>
          <a:p>
            <a:r>
              <a:rPr lang="en-AU" baseline="0" dirty="0"/>
              <a:t>DELs can see data for their whole network.</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370932-2D75-473F-B168-582C51541E5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338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my favourite reports in Scout is the Student Single</a:t>
            </a:r>
            <a:r>
              <a:rPr lang="en-AU" baseline="0" dirty="0"/>
              <a:t> View, which is also found in the NAPLAN Performance App.</a:t>
            </a:r>
          </a:p>
          <a:p>
            <a:endParaRPr lang="en-AU" baseline="0" dirty="0"/>
          </a:p>
          <a:p>
            <a:r>
              <a:rPr lang="en-AU" baseline="0" dirty="0"/>
              <a:t>This is an excellent</a:t>
            </a:r>
            <a:r>
              <a:rPr lang="en-US" sz="1200" kern="1200" dirty="0">
                <a:solidFill>
                  <a:schemeClr val="tx1"/>
                </a:solidFill>
                <a:effectLst/>
                <a:latin typeface="+mn-lt"/>
                <a:ea typeface="+mn-ea"/>
                <a:cs typeface="+mn-cs"/>
              </a:rPr>
              <a:t> report to explore as you get to know your students better. At the top of the page you can see important background information such as gender, date of birth, Aboriginality, country of birth, language at home, EAL/D level and enrolment date.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chart shows the student’s scaled NAPLAN score in comparison to the average school and state scaled scores. It is possible to drill down into each domain of NAPLAN to explore your students’ strengths and areas for development in literacy and numeracy.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particular use is the chart at the bottom that shows the rate of growth for each student; this could be useful in discussions with both students (dependent on age) and parents when reviewing learning outcomes.</a:t>
            </a:r>
            <a:endParaRPr lang="en-AU" dirty="0"/>
          </a:p>
          <a:p>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22</a:t>
            </a:fld>
            <a:endParaRPr lang="en-AU"/>
          </a:p>
        </p:txBody>
      </p:sp>
    </p:spTree>
    <p:extLst>
      <p:ext uri="{BB962C8B-B14F-4D97-AF65-F5344CB8AC3E}">
        <p14:creationId xmlns:p14="http://schemas.microsoft.com/office/powerpoint/2010/main" val="332199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Question</a:t>
            </a:r>
            <a:r>
              <a:rPr lang="en-AU" baseline="0" dirty="0"/>
              <a:t> and Answer time</a:t>
            </a:r>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26</a:t>
            </a:fld>
            <a:endParaRPr lang="en-AU" dirty="0"/>
          </a:p>
        </p:txBody>
      </p:sp>
    </p:spTree>
    <p:extLst>
      <p:ext uri="{BB962C8B-B14F-4D97-AF65-F5344CB8AC3E}">
        <p14:creationId xmlns:p14="http://schemas.microsoft.com/office/powerpoint/2010/main" val="40596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Contact details:</a:t>
            </a:r>
          </a:p>
          <a:p>
            <a:pPr marL="171450" indent="-171450">
              <a:buFont typeface="Arial" panose="020B0604020202020204" pitchFamily="34" charset="0"/>
              <a:buChar char="•"/>
            </a:pPr>
            <a:r>
              <a:rPr lang="en-AU" dirty="0"/>
              <a:t>CESE website</a:t>
            </a:r>
          </a:p>
          <a:p>
            <a:pPr marL="171450" indent="-171450">
              <a:buFont typeface="Arial" panose="020B0604020202020204" pitchFamily="34" charset="0"/>
              <a:buChar char="•"/>
            </a:pPr>
            <a:r>
              <a:rPr lang="en-AU" dirty="0"/>
              <a:t>CESE email</a:t>
            </a:r>
          </a:p>
          <a:p>
            <a:pPr marL="171450" indent="-171450">
              <a:buFont typeface="Arial" panose="020B0604020202020204" pitchFamily="34" charset="0"/>
              <a:buChar char="•"/>
            </a:pPr>
            <a:r>
              <a:rPr lang="en-AU" dirty="0"/>
              <a:t>CESE</a:t>
            </a:r>
            <a:r>
              <a:rPr lang="en-AU" baseline="0" dirty="0"/>
              <a:t> Twitter address</a:t>
            </a:r>
          </a:p>
          <a:p>
            <a:pPr marL="171450" indent="-171450">
              <a:buFont typeface="Arial" panose="020B0604020202020204" pitchFamily="34" charset="0"/>
              <a:buChar char="•"/>
            </a:pPr>
            <a:r>
              <a:rPr lang="en-AU" baseline="0" dirty="0"/>
              <a:t>Scout training</a:t>
            </a:r>
          </a:p>
          <a:p>
            <a:pPr marL="171450" indent="-171450">
              <a:buFont typeface="Arial" panose="020B0604020202020204" pitchFamily="34" charset="0"/>
              <a:buChar char="•"/>
            </a:pPr>
            <a:r>
              <a:rPr lang="en-AU" baseline="0" dirty="0"/>
              <a:t>Scout user support</a:t>
            </a:r>
          </a:p>
          <a:p>
            <a:pPr marL="171450" indent="-171450">
              <a:buFont typeface="Arial" panose="020B0604020202020204" pitchFamily="34" charset="0"/>
              <a:buChar char="•"/>
            </a:pPr>
            <a:r>
              <a:rPr lang="en-AU" baseline="0" dirty="0"/>
              <a:t>SEF website</a:t>
            </a:r>
          </a:p>
          <a:p>
            <a:pPr marL="0" indent="0">
              <a:buFont typeface="Arial" panose="020B0604020202020204" pitchFamily="34" charset="0"/>
              <a:buNone/>
            </a:pPr>
            <a:endParaRPr lang="en-AU" baseline="0" dirty="0"/>
          </a:p>
          <a:p>
            <a:pPr marL="171450" indent="-171450">
              <a:buFont typeface="Wingdings" panose="05000000000000000000" pitchFamily="2" charset="2"/>
              <a:buChar char="Ø"/>
            </a:pPr>
            <a:r>
              <a:rPr lang="en-AU" baseline="0" dirty="0"/>
              <a:t>Could add your email contact details here</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0A0BA4-A3B5-4791-8B70-717BD8C0DA1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29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Edit presentation outline as required</a:t>
            </a:r>
            <a:r>
              <a:rPr lang="en-AU" baseline="0" dirty="0"/>
              <a:t> – add, delete, rearrange </a:t>
            </a:r>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2</a:t>
            </a:fld>
            <a:endParaRPr lang="en-AU" dirty="0"/>
          </a:p>
        </p:txBody>
      </p:sp>
    </p:spTree>
    <p:extLst>
      <p:ext uri="{BB962C8B-B14F-4D97-AF65-F5344CB8AC3E}">
        <p14:creationId xmlns:p14="http://schemas.microsoft.com/office/powerpoint/2010/main" val="33145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Section Title Page</a:t>
            </a:r>
            <a:r>
              <a:rPr lang="en-AU" b="1" baseline="0" dirty="0"/>
              <a:t> </a:t>
            </a:r>
            <a:r>
              <a:rPr lang="en-AU" baseline="0" dirty="0"/>
              <a:t>– About Scout: Business Intelligence for Education</a:t>
            </a:r>
            <a:endParaRPr lang="en-AU" dirty="0"/>
          </a:p>
          <a:p>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3</a:t>
            </a:fld>
            <a:endParaRPr lang="en-AU" dirty="0"/>
          </a:p>
        </p:txBody>
      </p:sp>
    </p:spTree>
    <p:extLst>
      <p:ext uri="{BB962C8B-B14F-4D97-AF65-F5344CB8AC3E}">
        <p14:creationId xmlns:p14="http://schemas.microsoft.com/office/powerpoint/2010/main" val="29868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Overview of Scout tool and purpose</a:t>
            </a:r>
          </a:p>
        </p:txBody>
      </p:sp>
      <p:sp>
        <p:nvSpPr>
          <p:cNvPr id="4" name="Slide Number Placeholder 3"/>
          <p:cNvSpPr>
            <a:spLocks noGrp="1"/>
          </p:cNvSpPr>
          <p:nvPr>
            <p:ph type="sldNum" sz="quarter" idx="10"/>
          </p:nvPr>
        </p:nvSpPr>
        <p:spPr/>
        <p:txBody>
          <a:bodyPr/>
          <a:lstStyle/>
          <a:p>
            <a:fld id="{F7370932-2D75-473F-B168-582C51541E54}" type="slidenum">
              <a:rPr lang="en-AU" smtClean="0"/>
              <a:t>4</a:t>
            </a:fld>
            <a:endParaRPr lang="en-AU" dirty="0"/>
          </a:p>
        </p:txBody>
      </p:sp>
    </p:spTree>
    <p:extLst>
      <p:ext uri="{BB962C8B-B14F-4D97-AF65-F5344CB8AC3E}">
        <p14:creationId xmlns:p14="http://schemas.microsoft.com/office/powerpoint/2010/main" val="366583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Section Title Page</a:t>
            </a:r>
            <a:r>
              <a:rPr lang="en-AU" b="1" baseline="0" dirty="0"/>
              <a:t> </a:t>
            </a:r>
            <a:r>
              <a:rPr lang="en-AU" baseline="0" dirty="0"/>
              <a:t>– About Scout: Business Intelligence for Education</a:t>
            </a:r>
            <a:endParaRPr lang="en-AU" dirty="0"/>
          </a:p>
          <a:p>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5</a:t>
            </a:fld>
            <a:endParaRPr lang="en-AU" dirty="0"/>
          </a:p>
        </p:txBody>
      </p:sp>
    </p:spTree>
    <p:extLst>
      <p:ext uri="{BB962C8B-B14F-4D97-AF65-F5344CB8AC3E}">
        <p14:creationId xmlns:p14="http://schemas.microsoft.com/office/powerpoint/2010/main" val="366525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Overview of Scout tool and purpose</a:t>
            </a:r>
          </a:p>
        </p:txBody>
      </p:sp>
      <p:sp>
        <p:nvSpPr>
          <p:cNvPr id="4" name="Slide Number Placeholder 3"/>
          <p:cNvSpPr>
            <a:spLocks noGrp="1"/>
          </p:cNvSpPr>
          <p:nvPr>
            <p:ph type="sldNum" sz="quarter" idx="10"/>
          </p:nvPr>
        </p:nvSpPr>
        <p:spPr/>
        <p:txBody>
          <a:bodyPr/>
          <a:lstStyle/>
          <a:p>
            <a:fld id="{F7370932-2D75-473F-B168-582C51541E54}" type="slidenum">
              <a:rPr lang="en-AU" smtClean="0"/>
              <a:t>6</a:t>
            </a:fld>
            <a:endParaRPr lang="en-AU" dirty="0"/>
          </a:p>
        </p:txBody>
      </p:sp>
    </p:spTree>
    <p:extLst>
      <p:ext uri="{BB962C8B-B14F-4D97-AF65-F5344CB8AC3E}">
        <p14:creationId xmlns:p14="http://schemas.microsoft.com/office/powerpoint/2010/main" val="167678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Section Title Page</a:t>
            </a:r>
            <a:r>
              <a:rPr lang="en-AU" b="1" baseline="0" dirty="0"/>
              <a:t> </a:t>
            </a:r>
            <a:r>
              <a:rPr lang="en-AU" baseline="0" dirty="0"/>
              <a:t>– About Scout: Business Intelligence for Education</a:t>
            </a:r>
            <a:endParaRPr lang="en-AU" dirty="0"/>
          </a:p>
          <a:p>
            <a:endParaRPr lang="en-AU" dirty="0"/>
          </a:p>
        </p:txBody>
      </p:sp>
      <p:sp>
        <p:nvSpPr>
          <p:cNvPr id="4" name="Slide Number Placeholder 3"/>
          <p:cNvSpPr>
            <a:spLocks noGrp="1"/>
          </p:cNvSpPr>
          <p:nvPr>
            <p:ph type="sldNum" sz="quarter" idx="10"/>
          </p:nvPr>
        </p:nvSpPr>
        <p:spPr/>
        <p:txBody>
          <a:bodyPr/>
          <a:lstStyle/>
          <a:p>
            <a:fld id="{F7370932-2D75-473F-B168-582C51541E54}" type="slidenum">
              <a:rPr lang="en-AU" smtClean="0"/>
              <a:t>7</a:t>
            </a:fld>
            <a:endParaRPr lang="en-AU" dirty="0"/>
          </a:p>
        </p:txBody>
      </p:sp>
    </p:spTree>
    <p:extLst>
      <p:ext uri="{BB962C8B-B14F-4D97-AF65-F5344CB8AC3E}">
        <p14:creationId xmlns:p14="http://schemas.microsoft.com/office/powerpoint/2010/main" val="326549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50963"/>
            <a:ext cx="4860925" cy="36464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APs</a:t>
            </a:r>
            <a:r>
              <a:rPr lang="en-AU" baseline="0" dirty="0"/>
              <a:t> &amp; HTs may get access to Professional Development and Accreditation reports. Upon approval of the Access Approval form which is to be submitted by their Principal.</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370932-2D75-473F-B168-582C51541E5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071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Scout website:</a:t>
            </a:r>
          </a:p>
          <a:p>
            <a:endParaRPr lang="en-AU" dirty="0"/>
          </a:p>
          <a:p>
            <a:r>
              <a:rPr lang="en-AU" dirty="0"/>
              <a:t>About section holds approval form…</a:t>
            </a:r>
          </a:p>
        </p:txBody>
      </p:sp>
      <p:sp>
        <p:nvSpPr>
          <p:cNvPr id="4" name="Slide Number Placeholder 3"/>
          <p:cNvSpPr>
            <a:spLocks noGrp="1"/>
          </p:cNvSpPr>
          <p:nvPr>
            <p:ph type="sldNum" sz="quarter" idx="10"/>
          </p:nvPr>
        </p:nvSpPr>
        <p:spPr/>
        <p:txBody>
          <a:bodyPr/>
          <a:lstStyle/>
          <a:p>
            <a:fld id="{F7370932-2D75-473F-B168-582C51541E54}" type="slidenum">
              <a:rPr lang="en-AU" smtClean="0"/>
              <a:t>9</a:t>
            </a:fld>
            <a:endParaRPr lang="en-AU" dirty="0"/>
          </a:p>
        </p:txBody>
      </p:sp>
    </p:spTree>
    <p:extLst>
      <p:ext uri="{BB962C8B-B14F-4D97-AF65-F5344CB8AC3E}">
        <p14:creationId xmlns:p14="http://schemas.microsoft.com/office/powerpoint/2010/main" val="2967304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625302" y="1108684"/>
            <a:ext cx="5005316" cy="2304000"/>
          </a:xfrm>
        </p:spPr>
        <p:txBody>
          <a:bodyPr anchor="b">
            <a:normAutofit/>
          </a:bodyPr>
          <a:lstStyle>
            <a:lvl1pPr algn="l">
              <a:defRPr sz="4800"/>
            </a:lvl1pPr>
          </a:lstStyle>
          <a:p>
            <a:r>
              <a:rPr lang="en-US" dirty="0"/>
              <a:t>Click to edit</a:t>
            </a:r>
            <a:br>
              <a:rPr lang="en-US" dirty="0"/>
            </a:br>
            <a:r>
              <a:rPr lang="en-US" dirty="0"/>
              <a:t>Master title style</a:t>
            </a:r>
          </a:p>
        </p:txBody>
      </p:sp>
      <p:sp>
        <p:nvSpPr>
          <p:cNvPr id="3" name="Subtitle 2"/>
          <p:cNvSpPr>
            <a:spLocks noGrp="1"/>
          </p:cNvSpPr>
          <p:nvPr>
            <p:ph type="subTitle" idx="1"/>
          </p:nvPr>
        </p:nvSpPr>
        <p:spPr>
          <a:xfrm>
            <a:off x="625302" y="3529325"/>
            <a:ext cx="5005316" cy="70968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9945" r="29839"/>
          <a:stretch/>
        </p:blipFill>
        <p:spPr>
          <a:xfrm>
            <a:off x="5043410" y="0"/>
            <a:ext cx="4100590" cy="409441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303" y="5747818"/>
            <a:ext cx="2898654" cy="432817"/>
          </a:xfrm>
          <a:prstGeom prst="rect">
            <a:avLst/>
          </a:prstGeom>
        </p:spPr>
      </p:pic>
      <p:sp>
        <p:nvSpPr>
          <p:cNvPr id="16" name="Isosceles Triangle 15"/>
          <p:cNvSpPr/>
          <p:nvPr userDrawn="1"/>
        </p:nvSpPr>
        <p:spPr>
          <a:xfrm rot="5400000">
            <a:off x="719085" y="4203517"/>
            <a:ext cx="122028" cy="10519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60546685"/>
      </p:ext>
    </p:extLst>
  </p:cSld>
  <p:clrMapOvr>
    <a:masterClrMapping/>
  </p:clrMapOvr>
  <p:extLst mod="1">
    <p:ext uri="{DCECCB84-F9BA-43D5-87BE-67443E8EF086}">
      <p15:sldGuideLst xmlns:p15="http://schemas.microsoft.com/office/powerpoint/2012/main">
        <p15:guide id="1" pos="2880" userDrawn="1">
          <p15:clr>
            <a:srgbClr val="FBAE40"/>
          </p15:clr>
        </p15:guide>
        <p15:guide id="2" orient="horz" pos="20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267924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101843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404208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1310653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283292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2680453"/>
            <a:ext cx="8208912" cy="1185954"/>
          </a:xfrm>
          <a:prstGeom prst="rect">
            <a:avLst/>
          </a:prstGeom>
        </p:spPr>
        <p:txBody>
          <a:bodyPr anchor="b"/>
          <a:lstStyle>
            <a:lvl1pPr algn="ctr">
              <a:defRPr sz="4000" b="0" baseline="0">
                <a:solidFill>
                  <a:srgbClr val="415968"/>
                </a:solidFill>
                <a:latin typeface="+mn-lt"/>
              </a:defRPr>
            </a:lvl1pPr>
          </a:lstStyle>
          <a:p>
            <a:r>
              <a:rPr lang="en-US" dirty="0"/>
              <a:t>Click to edit: </a:t>
            </a:r>
            <a:br>
              <a:rPr lang="en-US" dirty="0"/>
            </a:br>
            <a:r>
              <a:rPr lang="en-US" dirty="0"/>
              <a:t>introducing a new section page</a:t>
            </a:r>
            <a:endParaRPr lang="en-AU" dirty="0"/>
          </a:p>
        </p:txBody>
      </p:sp>
      <p:sp>
        <p:nvSpPr>
          <p:cNvPr id="4" name="Slide Number Placeholder 5"/>
          <p:cNvSpPr>
            <a:spLocks noGrp="1"/>
          </p:cNvSpPr>
          <p:nvPr>
            <p:ph type="sldNum" sz="quarter" idx="4"/>
          </p:nvPr>
        </p:nvSpPr>
        <p:spPr>
          <a:xfrm>
            <a:off x="8452460" y="6319852"/>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945766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1130" y="152594"/>
            <a:ext cx="8695765" cy="719690"/>
          </a:xfrm>
          <a:prstGeom prst="rect">
            <a:avLst/>
          </a:prstGeom>
        </p:spPr>
        <p:txBody>
          <a:bodyPr anchor="ctr"/>
          <a:lstStyle>
            <a:lvl1pPr algn="l">
              <a:defRPr sz="2600" b="0" i="0" baseline="0">
                <a:solidFill>
                  <a:srgbClr val="394A59"/>
                </a:solidFill>
                <a:latin typeface="+mn-lt"/>
              </a:defRPr>
            </a:lvl1pPr>
          </a:lstStyle>
          <a:p>
            <a:r>
              <a:rPr lang="en-US" dirty="0"/>
              <a:t>Enter your heading here, ideally so it fits on one or two lines</a:t>
            </a:r>
            <a:endParaRPr lang="en-AU" dirty="0"/>
          </a:p>
        </p:txBody>
      </p:sp>
      <p:sp>
        <p:nvSpPr>
          <p:cNvPr id="7" name="Content Placeholder 2"/>
          <p:cNvSpPr>
            <a:spLocks noGrp="1"/>
          </p:cNvSpPr>
          <p:nvPr>
            <p:ph idx="1"/>
          </p:nvPr>
        </p:nvSpPr>
        <p:spPr>
          <a:xfrm>
            <a:off x="542924" y="1193273"/>
            <a:ext cx="7895641" cy="4936702"/>
          </a:xfrm>
          <a:prstGeom prst="rect">
            <a:avLst/>
          </a:prstGeom>
        </p:spPr>
        <p:txBody>
          <a:bodyPr/>
          <a:lstStyle>
            <a:lvl1pPr marL="0" indent="0">
              <a:buNone/>
              <a:defRPr sz="2200">
                <a:solidFill>
                  <a:srgbClr val="394A59"/>
                </a:solidFill>
                <a:latin typeface="Calibri"/>
                <a:cs typeface="Calibri"/>
              </a:defRPr>
            </a:lvl1pPr>
            <a:lvl2pPr marL="540000" indent="-252000">
              <a:buFont typeface="Wingdings" pitchFamily="2" charset="2"/>
              <a:buChar char="§"/>
              <a:defRPr sz="2000">
                <a:solidFill>
                  <a:srgbClr val="394A59"/>
                </a:solidFill>
                <a:latin typeface="Calibri"/>
                <a:cs typeface="Calibri"/>
              </a:defRPr>
            </a:lvl2pPr>
            <a:lvl3pPr marL="900000" indent="-252000">
              <a:buFont typeface="Wingdings" pitchFamily="2" charset="2"/>
              <a:buChar char="§"/>
              <a:defRPr sz="2000">
                <a:solidFill>
                  <a:srgbClr val="394A59"/>
                </a:solidFill>
                <a:latin typeface="Calibri"/>
                <a:cs typeface="Calibri"/>
              </a:defRPr>
            </a:lvl3pPr>
            <a:lvl4pPr marL="1260000" indent="-252000">
              <a:buFont typeface="Wingdings" pitchFamily="2" charset="2"/>
              <a:buChar char="§"/>
              <a:defRPr sz="2000">
                <a:solidFill>
                  <a:srgbClr val="394A59"/>
                </a:solidFill>
                <a:latin typeface="Calibri"/>
                <a:cs typeface="Calibri"/>
              </a:defRPr>
            </a:lvl4pPr>
            <a:lvl5pPr marL="1620000" indent="-252000">
              <a:buFont typeface="Wingdings" pitchFamily="2" charset="2"/>
              <a:buChar char="§"/>
              <a:defRPr sz="2000">
                <a:solidFill>
                  <a:srgbClr val="394A59"/>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Slide Number Placeholder 5"/>
          <p:cNvSpPr>
            <a:spLocks noGrp="1"/>
          </p:cNvSpPr>
          <p:nvPr>
            <p:ph type="sldNum" sz="quarter" idx="4"/>
          </p:nvPr>
        </p:nvSpPr>
        <p:spPr>
          <a:xfrm>
            <a:off x="8452460" y="6319852"/>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34660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1B">
    <p:spTree>
      <p:nvGrpSpPr>
        <p:cNvPr id="1" name=""/>
        <p:cNvGrpSpPr/>
        <p:nvPr/>
      </p:nvGrpSpPr>
      <p:grpSpPr>
        <a:xfrm>
          <a:off x="0" y="0"/>
          <a:ext cx="0" cy="0"/>
          <a:chOff x="0" y="0"/>
          <a:chExt cx="0" cy="0"/>
        </a:xfrm>
      </p:grpSpPr>
      <p:sp>
        <p:nvSpPr>
          <p:cNvPr id="6" name="Title 1"/>
          <p:cNvSpPr>
            <a:spLocks noGrp="1"/>
          </p:cNvSpPr>
          <p:nvPr>
            <p:ph type="title"/>
          </p:nvPr>
        </p:nvSpPr>
        <p:spPr>
          <a:xfrm>
            <a:off x="468000" y="432000"/>
            <a:ext cx="8185726" cy="719690"/>
          </a:xfrm>
          <a:prstGeom prst="rect">
            <a:avLst/>
          </a:prstGeom>
        </p:spPr>
        <p:txBody>
          <a:bodyPr anchor="ctr"/>
          <a:lstStyle>
            <a:lvl1pPr algn="l">
              <a:defRPr sz="3000" b="1" i="0">
                <a:solidFill>
                  <a:srgbClr val="394A59"/>
                </a:solidFill>
                <a:latin typeface="Calibri"/>
                <a:cs typeface="Calibri"/>
              </a:defRPr>
            </a:lvl1pPr>
          </a:lstStyle>
          <a:p>
            <a:r>
              <a:rPr lang="en-US" dirty="0"/>
              <a:t>Click to edit Master title style</a:t>
            </a:r>
            <a:endParaRPr lang="en-AU" dirty="0"/>
          </a:p>
        </p:txBody>
      </p:sp>
      <p:sp>
        <p:nvSpPr>
          <p:cNvPr id="7" name="Content Placeholder 2"/>
          <p:cNvSpPr>
            <a:spLocks noGrp="1"/>
          </p:cNvSpPr>
          <p:nvPr>
            <p:ph idx="1"/>
          </p:nvPr>
        </p:nvSpPr>
        <p:spPr>
          <a:xfrm>
            <a:off x="468000" y="1220168"/>
            <a:ext cx="8185726" cy="4936702"/>
          </a:xfrm>
          <a:prstGeom prst="rect">
            <a:avLst/>
          </a:prstGeom>
        </p:spPr>
        <p:txBody>
          <a:bodyPr/>
          <a:lstStyle>
            <a:lvl1pPr marL="0" indent="0">
              <a:buNone/>
              <a:defRPr sz="1800">
                <a:solidFill>
                  <a:srgbClr val="394A59"/>
                </a:solidFill>
                <a:latin typeface="Calibri"/>
                <a:cs typeface="Calibri"/>
              </a:defRPr>
            </a:lvl1pPr>
            <a:lvl2pPr marL="540000" indent="-252000">
              <a:buFont typeface="Wingdings" pitchFamily="2" charset="2"/>
              <a:buChar char="§"/>
              <a:defRPr sz="1800">
                <a:solidFill>
                  <a:srgbClr val="394A59"/>
                </a:solidFill>
                <a:latin typeface="Calibri"/>
                <a:cs typeface="Calibri"/>
              </a:defRPr>
            </a:lvl2pPr>
            <a:lvl3pPr marL="900000" indent="-252000">
              <a:buFont typeface="Wingdings" pitchFamily="2" charset="2"/>
              <a:buChar char="§"/>
              <a:defRPr sz="1800">
                <a:solidFill>
                  <a:srgbClr val="394A59"/>
                </a:solidFill>
                <a:latin typeface="Calibri"/>
                <a:cs typeface="Calibri"/>
              </a:defRPr>
            </a:lvl3pPr>
            <a:lvl4pPr marL="1260000" indent="-252000">
              <a:buFont typeface="Wingdings" pitchFamily="2" charset="2"/>
              <a:buChar char="§"/>
              <a:defRPr sz="1800">
                <a:solidFill>
                  <a:srgbClr val="394A59"/>
                </a:solidFill>
                <a:latin typeface="Calibri"/>
                <a:cs typeface="Calibri"/>
              </a:defRPr>
            </a:lvl4pPr>
            <a:lvl5pPr marL="1620000" indent="-252000">
              <a:buFont typeface="Wingdings" pitchFamily="2" charset="2"/>
              <a:buChar char="§"/>
              <a:defRPr sz="1800">
                <a:solidFill>
                  <a:srgbClr val="394A59"/>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5"/>
          <p:cNvSpPr>
            <a:spLocks noGrp="1"/>
          </p:cNvSpPr>
          <p:nvPr>
            <p:ph type="sldNum" sz="quarter" idx="4"/>
          </p:nvPr>
        </p:nvSpPr>
        <p:spPr>
          <a:xfrm>
            <a:off x="8429534" y="6304235"/>
            <a:ext cx="377264" cy="365125"/>
          </a:xfrm>
          <a:prstGeom prst="rect">
            <a:avLst/>
          </a:prstGeom>
        </p:spPr>
        <p:txBody>
          <a:bodyPr vert="horz" lIns="91440" tIns="45720" rIns="91440" bIns="45720" rtlCol="0" anchor="ctr"/>
          <a:lstStyle>
            <a:lvl1pPr algn="r">
              <a:defRPr sz="1000">
                <a:solidFill>
                  <a:schemeClr val="bg1"/>
                </a:solidFill>
              </a:defRPr>
            </a:lvl1pPr>
          </a:lstStyle>
          <a:p>
            <a:fld id="{9CBD1D4D-58FE-470A-9E95-0A2D074D2B8E}"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13882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Alt">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625302" y="1108684"/>
            <a:ext cx="5005316" cy="2304000"/>
          </a:xfrm>
        </p:spPr>
        <p:txBody>
          <a:bodyPr anchor="b">
            <a:normAutofit/>
          </a:bodyPr>
          <a:lstStyle>
            <a:lvl1pPr algn="l">
              <a:defRPr sz="4800">
                <a:solidFill>
                  <a:schemeClr val="bg1"/>
                </a:solidFill>
              </a:defRPr>
            </a:lvl1pPr>
          </a:lstStyle>
          <a:p>
            <a:r>
              <a:rPr lang="en-US" dirty="0"/>
              <a:t>Click to edit</a:t>
            </a:r>
            <a:br>
              <a:rPr lang="en-US" dirty="0"/>
            </a:br>
            <a:r>
              <a:rPr lang="en-US" dirty="0"/>
              <a:t>Master title style</a:t>
            </a:r>
          </a:p>
        </p:txBody>
      </p:sp>
      <p:sp>
        <p:nvSpPr>
          <p:cNvPr id="3" name="Subtitle 2"/>
          <p:cNvSpPr>
            <a:spLocks noGrp="1"/>
          </p:cNvSpPr>
          <p:nvPr>
            <p:ph type="subTitle" idx="1"/>
          </p:nvPr>
        </p:nvSpPr>
        <p:spPr>
          <a:xfrm>
            <a:off x="625302" y="3529325"/>
            <a:ext cx="5005316" cy="70968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10" r="29904"/>
          <a:stretch/>
        </p:blipFill>
        <p:spPr>
          <a:xfrm>
            <a:off x="5043409" y="0"/>
            <a:ext cx="4100591" cy="40944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303" y="5747818"/>
            <a:ext cx="2898654" cy="432817"/>
          </a:xfrm>
          <a:prstGeom prst="rect">
            <a:avLst/>
          </a:prstGeom>
        </p:spPr>
      </p:pic>
      <p:sp>
        <p:nvSpPr>
          <p:cNvPr id="10" name="Isosceles Triangle 9"/>
          <p:cNvSpPr/>
          <p:nvPr userDrawn="1"/>
        </p:nvSpPr>
        <p:spPr>
          <a:xfrm rot="5400000">
            <a:off x="719085" y="4203517"/>
            <a:ext cx="122028" cy="1051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470849307"/>
      </p:ext>
    </p:extLst>
  </p:cSld>
  <p:clrMapOvr>
    <a:masterClrMapping/>
  </p:clrMapOvr>
  <p:extLst mod="1">
    <p:ext uri="{DCECCB84-F9BA-43D5-87BE-67443E8EF086}">
      <p15:sldGuideLst xmlns:p15="http://schemas.microsoft.com/office/powerpoint/2012/main">
        <p15:guide id="1" pos="2880">
          <p15:clr>
            <a:srgbClr val="FBAE40"/>
          </p15:clr>
        </p15:guide>
        <p15:guide id="2" orient="horz" pos="2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hasCustomPrompt="1"/>
          </p:nvPr>
        </p:nvSpPr>
        <p:spPr>
          <a:xfrm>
            <a:off x="623889" y="1988984"/>
            <a:ext cx="5028124" cy="2302803"/>
          </a:xfrm>
        </p:spPr>
        <p:txBody>
          <a:bodyPr anchor="b">
            <a:normAutofit/>
          </a:bodyPr>
          <a:lstStyle>
            <a:lvl1pPr>
              <a:defRPr sz="4800"/>
            </a:lvl1p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23888" y="4411618"/>
            <a:ext cx="78867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9945" r="29839"/>
          <a:stretch/>
        </p:blipFill>
        <p:spPr>
          <a:xfrm>
            <a:off x="5043410" y="0"/>
            <a:ext cx="4100590" cy="4094416"/>
          </a:xfrm>
          <a:prstGeom prst="rect">
            <a:avLst/>
          </a:prstGeom>
        </p:spPr>
      </p:pic>
    </p:spTree>
    <p:extLst>
      <p:ext uri="{BB962C8B-B14F-4D97-AF65-F5344CB8AC3E}">
        <p14:creationId xmlns:p14="http://schemas.microsoft.com/office/powerpoint/2010/main" val="1417075806"/>
      </p:ext>
    </p:extLst>
  </p:cSld>
  <p:clrMapOvr>
    <a:masterClrMapping/>
  </p:clrMapOvr>
  <p:extLst mod="1">
    <p:ext uri="{DCECCB84-F9BA-43D5-87BE-67443E8EF086}">
      <p15:sldGuideLst xmlns:p15="http://schemas.microsoft.com/office/powerpoint/2012/main">
        <p15:guide id="1" orient="horz" pos="20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hasCustomPrompt="1"/>
          </p:nvPr>
        </p:nvSpPr>
        <p:spPr>
          <a:xfrm>
            <a:off x="623889" y="2018814"/>
            <a:ext cx="5028124" cy="2302803"/>
          </a:xfrm>
        </p:spPr>
        <p:txBody>
          <a:bodyPr anchor="b">
            <a:normAutofit/>
          </a:bodyPr>
          <a:lstStyle>
            <a:lvl1pPr>
              <a:defRPr sz="4800">
                <a:solidFill>
                  <a:schemeClr val="bg1"/>
                </a:solidFill>
              </a:defRPr>
            </a:lvl1p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23888" y="4448841"/>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10" r="29904"/>
          <a:stretch/>
        </p:blipFill>
        <p:spPr>
          <a:xfrm>
            <a:off x="5043409" y="0"/>
            <a:ext cx="4100591" cy="4094416"/>
          </a:xfrm>
          <a:prstGeom prst="rect">
            <a:avLst/>
          </a:prstGeom>
        </p:spPr>
      </p:pic>
    </p:spTree>
    <p:extLst>
      <p:ext uri="{BB962C8B-B14F-4D97-AF65-F5344CB8AC3E}">
        <p14:creationId xmlns:p14="http://schemas.microsoft.com/office/powerpoint/2010/main" val="2887539321"/>
      </p:ext>
    </p:extLst>
  </p:cSld>
  <p:clrMapOvr>
    <a:masterClrMapping/>
  </p:clrMapOvr>
  <p:extLst mod="1">
    <p:ext uri="{DCECCB84-F9BA-43D5-87BE-67443E8EF086}">
      <p15:sldGuideLst xmlns:p15="http://schemas.microsoft.com/office/powerpoint/2012/main">
        <p15:guide id="1" orient="horz" pos="20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hasCustomPrompt="1"/>
          </p:nvPr>
        </p:nvSpPr>
        <p:spPr>
          <a:xfrm>
            <a:off x="623889" y="2024393"/>
            <a:ext cx="5028124" cy="2302803"/>
          </a:xfrm>
        </p:spPr>
        <p:txBody>
          <a:bodyPr anchor="b">
            <a:normAutofit/>
          </a:bodyPr>
          <a:lstStyle>
            <a:lvl1pPr>
              <a:defRPr sz="4800">
                <a:solidFill>
                  <a:schemeClr val="bg1"/>
                </a:solidFill>
              </a:defRPr>
            </a:lvl1p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23888" y="4448841"/>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10" r="29904"/>
          <a:stretch/>
        </p:blipFill>
        <p:spPr>
          <a:xfrm>
            <a:off x="5043409" y="0"/>
            <a:ext cx="4100591" cy="4094416"/>
          </a:xfrm>
          <a:prstGeom prst="rect">
            <a:avLst/>
          </a:prstGeom>
        </p:spPr>
      </p:pic>
    </p:spTree>
    <p:extLst>
      <p:ext uri="{BB962C8B-B14F-4D97-AF65-F5344CB8AC3E}">
        <p14:creationId xmlns:p14="http://schemas.microsoft.com/office/powerpoint/2010/main" val="339040233"/>
      </p:ext>
    </p:extLst>
  </p:cSld>
  <p:clrMapOvr>
    <a:masterClrMapping/>
  </p:clrMapOvr>
  <p:extLst mod="1">
    <p:ext uri="{DCECCB84-F9BA-43D5-87BE-67443E8EF086}">
      <p15:sldGuideLst xmlns:p15="http://schemas.microsoft.com/office/powerpoint/2012/main">
        <p15:guide id="1" orient="horz" pos="20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AU" dirty="0"/>
          </a:p>
        </p:txBody>
      </p:sp>
      <p:sp>
        <p:nvSpPr>
          <p:cNvPr id="9" name="Footer Placeholder 8"/>
          <p:cNvSpPr>
            <a:spLocks noGrp="1"/>
          </p:cNvSpPr>
          <p:nvPr>
            <p:ph type="ftr" sz="quarter" idx="11"/>
          </p:nvPr>
        </p:nvSpPr>
        <p:spPr/>
        <p:txBody>
          <a:bodyPr/>
          <a:lstStyle/>
          <a:p>
            <a:endParaRPr lang="en-AU" dirty="0"/>
          </a:p>
        </p:txBody>
      </p:sp>
      <p:sp>
        <p:nvSpPr>
          <p:cNvPr id="10" name="Slide Number Placeholder 9"/>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388425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49388"/>
            <a:ext cx="388620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49388"/>
            <a:ext cx="388620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329394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1260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49388"/>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277454"/>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49388"/>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277454"/>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38845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r>
              <a:rPr lang="en-AU" dirty="0"/>
              <a:t>WWW.DEC.NSW.GOV.AU  |  </a:t>
            </a:r>
            <a:fld id="{A1D57504-D73B-4A9F-B945-6F62FC62D44E}" type="slidenum">
              <a:rPr lang="en-AU" smtClean="0"/>
              <a:pPr/>
              <a:t>‹#›</a:t>
            </a:fld>
            <a:endParaRPr lang="en-AU" dirty="0"/>
          </a:p>
        </p:txBody>
      </p:sp>
    </p:spTree>
    <p:extLst>
      <p:ext uri="{BB962C8B-B14F-4D97-AF65-F5344CB8AC3E}">
        <p14:creationId xmlns:p14="http://schemas.microsoft.com/office/powerpoint/2010/main" val="268800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62000"/>
            <a:ext cx="9144000"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628650" y="0"/>
            <a:ext cx="7886700" cy="1260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49387"/>
            <a:ext cx="7886700" cy="47688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71900" y="6462000"/>
            <a:ext cx="2057400" cy="396000"/>
          </a:xfrm>
          <a:prstGeom prst="rect">
            <a:avLst/>
          </a:prstGeom>
        </p:spPr>
        <p:txBody>
          <a:bodyPr vert="horz" lIns="91440" tIns="45720" rIns="91440" bIns="45720" rtlCol="0" anchor="ctr"/>
          <a:lstStyle>
            <a:lvl1pPr algn="ctr">
              <a:defRPr sz="1200">
                <a:solidFill>
                  <a:schemeClr val="bg1"/>
                </a:solidFill>
              </a:defRPr>
            </a:lvl1pPr>
          </a:lstStyle>
          <a:p>
            <a:endParaRPr lang="en-AU" dirty="0"/>
          </a:p>
        </p:txBody>
      </p:sp>
      <p:sp>
        <p:nvSpPr>
          <p:cNvPr id="5" name="Footer Placeholder 4"/>
          <p:cNvSpPr>
            <a:spLocks noGrp="1"/>
          </p:cNvSpPr>
          <p:nvPr>
            <p:ph type="ftr" sz="quarter" idx="3"/>
          </p:nvPr>
        </p:nvSpPr>
        <p:spPr>
          <a:xfrm>
            <a:off x="628650" y="6462000"/>
            <a:ext cx="3143250" cy="396000"/>
          </a:xfrm>
          <a:prstGeom prst="rect">
            <a:avLst/>
          </a:prstGeom>
        </p:spPr>
        <p:txBody>
          <a:bodyPr vert="horz" lIns="91440" tIns="45720" rIns="91440" bIns="45720" rtlCol="0" anchor="ctr"/>
          <a:lstStyle>
            <a:lvl1pPr algn="l">
              <a:defRPr sz="1200" b="0">
                <a:solidFill>
                  <a:schemeClr val="bg1"/>
                </a:solidFill>
              </a:defRPr>
            </a:lvl1pPr>
          </a:lstStyle>
          <a:p>
            <a:endParaRPr lang="en-AU" dirty="0"/>
          </a:p>
        </p:txBody>
      </p:sp>
      <p:sp>
        <p:nvSpPr>
          <p:cNvPr id="10" name="Slide Number Placeholder 9"/>
          <p:cNvSpPr>
            <a:spLocks noGrp="1"/>
          </p:cNvSpPr>
          <p:nvPr>
            <p:ph type="sldNum" sz="quarter" idx="4"/>
          </p:nvPr>
        </p:nvSpPr>
        <p:spPr>
          <a:xfrm>
            <a:off x="5829300" y="6462000"/>
            <a:ext cx="2686050" cy="396000"/>
          </a:xfrm>
          <a:prstGeom prst="rect">
            <a:avLst/>
          </a:prstGeom>
        </p:spPr>
        <p:txBody>
          <a:bodyPr vert="horz" lIns="91440" tIns="45720" rIns="91440" bIns="45720" rtlCol="0" anchor="ctr"/>
          <a:lstStyle>
            <a:lvl1pPr algn="r">
              <a:defRPr sz="1200" b="0">
                <a:solidFill>
                  <a:schemeClr val="bg1"/>
                </a:solidFill>
              </a:defRPr>
            </a:lvl1pPr>
          </a:lstStyle>
          <a:p>
            <a:r>
              <a:rPr lang="en-AU" dirty="0"/>
              <a:t>WWW.DEC.NSW.GOV.AU  |  </a:t>
            </a:r>
            <a:fld id="{A1D57504-D73B-4A9F-B945-6F62FC62D44E}" type="slidenum">
              <a:rPr lang="en-AU" smtClean="0"/>
              <a:pPr/>
              <a:t>‹#›</a:t>
            </a:fld>
            <a:endParaRPr lang="en-AU" dirty="0"/>
          </a:p>
        </p:txBody>
      </p:sp>
      <p:pic>
        <p:nvPicPr>
          <p:cNvPr id="12" name="Picture 11"/>
          <p:cNvPicPr>
            <a:picLocks noChangeAspect="1"/>
          </p:cNvPicPr>
          <p:nvPr/>
        </p:nvPicPr>
        <p:blipFill rotWithShape="1">
          <a:blip r:embed="rId19" cstate="print">
            <a:extLst>
              <a:ext uri="{28A0092B-C50C-407E-A947-70E740481C1C}">
                <a14:useLocalDpi xmlns:a14="http://schemas.microsoft.com/office/drawing/2010/main" val="0"/>
              </a:ext>
            </a:extLst>
          </a:blip>
          <a:srcRect t="29945" r="29839"/>
          <a:stretch/>
        </p:blipFill>
        <p:spPr>
          <a:xfrm>
            <a:off x="8053384" y="0"/>
            <a:ext cx="1090616" cy="1088974"/>
          </a:xfrm>
          <a:prstGeom prst="rect">
            <a:avLst/>
          </a:prstGeom>
        </p:spPr>
      </p:pic>
    </p:spTree>
    <p:extLst>
      <p:ext uri="{BB962C8B-B14F-4D97-AF65-F5344CB8AC3E}">
        <p14:creationId xmlns:p14="http://schemas.microsoft.com/office/powerpoint/2010/main" val="709692331"/>
      </p:ext>
    </p:extLst>
  </p:cSld>
  <p:clrMap bg1="lt1" tx1="dk1" bg2="lt2" tx2="dk2" accent1="accent1" accent2="accent2" accent3="accent3" accent4="accent4" accent5="accent5" accent6="accent6" hlink="hlink" folHlink="folHlink"/>
  <p:sldLayoutIdLst>
    <p:sldLayoutId id="2147483673" r:id="rId1"/>
    <p:sldLayoutId id="2147483700" r:id="rId2"/>
    <p:sldLayoutId id="2147483675" r:id="rId3"/>
    <p:sldLayoutId id="2147483684" r:id="rId4"/>
    <p:sldLayoutId id="2147483685" r:id="rId5"/>
    <p:sldLayoutId id="2147483674"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702" r:id="rId15"/>
    <p:sldLayoutId id="2147483703" r:id="rId16"/>
    <p:sldLayoutId id="2147483704" r:id="rId17"/>
  </p:sldLayoutIdLst>
  <p:hf hdr="0" ftr="0" dt="0"/>
  <p:txStyles>
    <p:titleStyle>
      <a:lvl1pPr algn="l" defTabSz="914400" rtl="0" eaLnBrk="1" latinLnBrk="0" hangingPunct="1">
        <a:lnSpc>
          <a:spcPct val="90000"/>
        </a:lnSpc>
        <a:spcBef>
          <a:spcPct val="0"/>
        </a:spcBef>
        <a:buNone/>
        <a:defRPr sz="3200" b="0" i="0" u="none" kern="1200">
          <a:solidFill>
            <a:schemeClr val="accent1"/>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SzPct val="75000"/>
        <a:buFont typeface="Wingdings 3" panose="05040102010807070707" pitchFamily="18" charset="2"/>
        <a:buChar char=""/>
        <a:defRPr sz="1800" kern="1200" baseline="0">
          <a:solidFill>
            <a:schemeClr val="tx1"/>
          </a:solidFill>
          <a:latin typeface="+mn-lt"/>
          <a:ea typeface="+mn-ea"/>
          <a:cs typeface="+mn-cs"/>
        </a:defRPr>
      </a:lvl1pPr>
      <a:lvl2pPr marL="538163" indent="-271463"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baseline="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100000"/>
        <a:buFont typeface="Calibri" panose="020F0502020204030204" pitchFamily="34" charset="0"/>
        <a:buChar char="‒"/>
        <a:defRPr sz="1800" kern="1200" baseline="0">
          <a:solidFill>
            <a:schemeClr val="tx1"/>
          </a:solidFill>
          <a:latin typeface="+mn-lt"/>
          <a:ea typeface="+mn-ea"/>
          <a:cs typeface="+mn-cs"/>
        </a:defRPr>
      </a:lvl3pPr>
      <a:lvl4pPr marL="1076325" indent="-271463" algn="l" defTabSz="914400" rtl="0" eaLnBrk="1" latinLnBrk="0" hangingPunct="1">
        <a:lnSpc>
          <a:spcPct val="90000"/>
        </a:lnSpc>
        <a:spcBef>
          <a:spcPts val="500"/>
        </a:spcBef>
        <a:buClrTx/>
        <a:buSzPct val="100000"/>
        <a:buFont typeface="Calibri" panose="020F0502020204030204" pitchFamily="34" charset="0"/>
        <a:buChar char="‒"/>
        <a:defRPr sz="1800" kern="1200" baseline="0">
          <a:solidFill>
            <a:schemeClr val="tx1"/>
          </a:solidFill>
          <a:latin typeface="+mn-lt"/>
          <a:ea typeface="+mn-ea"/>
          <a:cs typeface="+mn-cs"/>
        </a:defRPr>
      </a:lvl4pPr>
      <a:lvl5pPr marL="1343025" indent="-266700" algn="l" defTabSz="914400" rtl="0" eaLnBrk="1" latinLnBrk="0" hangingPunct="1">
        <a:lnSpc>
          <a:spcPct val="90000"/>
        </a:lnSpc>
        <a:spcBef>
          <a:spcPts val="500"/>
        </a:spcBef>
        <a:buClrTx/>
        <a:buSzPct val="100000"/>
        <a:buFont typeface="Calibri" panose="020F050202020403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13" userDrawn="1">
          <p15:clr>
            <a:srgbClr val="F26B43"/>
          </p15:clr>
        </p15:guide>
        <p15:guide id="2" pos="2880" userDrawn="1">
          <p15:clr>
            <a:srgbClr val="F26B43"/>
          </p15:clr>
        </p15:guide>
        <p15:guide id="3" pos="385" userDrawn="1">
          <p15:clr>
            <a:srgbClr val="F26B43"/>
          </p15:clr>
        </p15:guide>
        <p15:guide id="4" pos="5375" userDrawn="1">
          <p15:clr>
            <a:srgbClr val="F26B43"/>
          </p15:clr>
        </p15:guide>
        <p15:guide id="5" orient="horz" pos="2160" userDrawn="1">
          <p15:clr>
            <a:srgbClr val="F26B43"/>
          </p15:clr>
        </p15:guide>
        <p15:guide id="6" orient="horz" pos="39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ese.nsw.gov.au"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hyperlink" Target="mailto:Scout.support@det.nsw.edu.au" TargetMode="External"/><Relationship Id="rId4" Type="http://schemas.openxmlformats.org/officeDocument/2006/relationships/hyperlink" Target="mailto:scout@det.nsw.edu.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563" y="260648"/>
            <a:ext cx="4810794" cy="2304000"/>
          </a:xfrm>
        </p:spPr>
        <p:txBody>
          <a:bodyPr>
            <a:normAutofit/>
          </a:bodyPr>
          <a:lstStyle/>
          <a:p>
            <a:r>
              <a:rPr lang="en-AU" sz="3600" dirty="0" smtClean="0"/>
              <a:t>PPA Scout Update</a:t>
            </a:r>
            <a:endParaRPr lang="en-AU" sz="3600" dirty="0"/>
          </a:p>
        </p:txBody>
      </p:sp>
      <p:sp>
        <p:nvSpPr>
          <p:cNvPr id="3" name="Subtitle 2"/>
          <p:cNvSpPr>
            <a:spLocks noGrp="1"/>
          </p:cNvSpPr>
          <p:nvPr>
            <p:ph type="subTitle" idx="1"/>
          </p:nvPr>
        </p:nvSpPr>
        <p:spPr/>
        <p:txBody>
          <a:bodyPr/>
          <a:lstStyle/>
          <a:p>
            <a:r>
              <a:rPr lang="en-AU" dirty="0"/>
              <a:t>Business Intelligence for Education</a:t>
            </a:r>
          </a:p>
        </p:txBody>
      </p:sp>
      <p:sp>
        <p:nvSpPr>
          <p:cNvPr id="5" name="TextBox 4"/>
          <p:cNvSpPr txBox="1"/>
          <p:nvPr/>
        </p:nvSpPr>
        <p:spPr>
          <a:xfrm>
            <a:off x="899592" y="4077072"/>
            <a:ext cx="4464496" cy="757130"/>
          </a:xfrm>
          <a:prstGeom prst="rect">
            <a:avLst/>
          </a:prstGeom>
          <a:noFill/>
        </p:spPr>
        <p:txBody>
          <a:bodyPr wrap="square" rtlCol="0" anchor="t">
            <a:spAutoFit/>
          </a:bodyPr>
          <a:lstStyle/>
          <a:p>
            <a:pPr>
              <a:lnSpc>
                <a:spcPct val="120000"/>
              </a:lnSpc>
            </a:pPr>
            <a:r>
              <a:rPr lang="en-AU" sz="1200" dirty="0" smtClean="0">
                <a:solidFill>
                  <a:schemeClr val="tx2"/>
                </a:solidFill>
              </a:rPr>
              <a:t>Daniel French</a:t>
            </a:r>
            <a:r>
              <a:rPr lang="en-AU" sz="1200" dirty="0">
                <a:solidFill>
                  <a:schemeClr val="tx2"/>
                </a:solidFill>
              </a:rPr>
              <a:t> – School Engagement Lead</a:t>
            </a:r>
          </a:p>
          <a:p>
            <a:pPr>
              <a:lnSpc>
                <a:spcPct val="120000"/>
              </a:lnSpc>
            </a:pPr>
            <a:r>
              <a:rPr lang="en-AU" sz="1200" dirty="0" smtClean="0">
                <a:solidFill>
                  <a:schemeClr val="tx2"/>
                </a:solidFill>
              </a:rPr>
              <a:t>September</a:t>
            </a:r>
            <a:r>
              <a:rPr lang="en-AU" sz="1200" dirty="0">
                <a:solidFill>
                  <a:schemeClr val="tx2"/>
                </a:solidFill>
              </a:rPr>
              <a:t> 2018 </a:t>
            </a:r>
            <a:endParaRPr lang="en-AU" sz="1200" dirty="0">
              <a:solidFill>
                <a:schemeClr val="tx2"/>
              </a:solidFill>
              <a:cs typeface="Calibri"/>
            </a:endParaRPr>
          </a:p>
          <a:p>
            <a:pPr>
              <a:lnSpc>
                <a:spcPct val="120000"/>
              </a:lnSpc>
            </a:pPr>
            <a:r>
              <a:rPr lang="en-AU" sz="1200" b="1" dirty="0">
                <a:solidFill>
                  <a:schemeClr val="tx2"/>
                </a:solidFill>
              </a:rPr>
              <a:t>education.nsw.gov.au/about-us/educational-data/scout</a:t>
            </a:r>
          </a:p>
        </p:txBody>
      </p:sp>
    </p:spTree>
    <p:extLst>
      <p:ext uri="{BB962C8B-B14F-4D97-AF65-F5344CB8AC3E}">
        <p14:creationId xmlns:p14="http://schemas.microsoft.com/office/powerpoint/2010/main" val="277453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4624"/>
            <a:ext cx="7886700" cy="1260000"/>
          </a:xfrm>
        </p:spPr>
        <p:txBody>
          <a:bodyPr/>
          <a:lstStyle/>
          <a:p>
            <a:r>
              <a:rPr lang="en-AU" dirty="0" smtClean="0"/>
              <a:t>Optional Workshops</a:t>
            </a:r>
            <a:endParaRPr lang="en-AU" dirty="0"/>
          </a:p>
        </p:txBody>
      </p:sp>
      <p:sp>
        <p:nvSpPr>
          <p:cNvPr id="5"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pic>
        <p:nvPicPr>
          <p:cNvPr id="3" name="Picture 2"/>
          <p:cNvPicPr>
            <a:picLocks noChangeAspect="1"/>
          </p:cNvPicPr>
          <p:nvPr/>
        </p:nvPicPr>
        <p:blipFill>
          <a:blip r:embed="rId3"/>
          <a:stretch>
            <a:fillRect/>
          </a:stretch>
        </p:blipFill>
        <p:spPr>
          <a:xfrm>
            <a:off x="971600" y="1484784"/>
            <a:ext cx="6988851" cy="4642297"/>
          </a:xfrm>
          <a:prstGeom prst="rect">
            <a:avLst/>
          </a:prstGeom>
        </p:spPr>
      </p:pic>
    </p:spTree>
    <p:extLst>
      <p:ext uri="{BB962C8B-B14F-4D97-AF65-F5344CB8AC3E}">
        <p14:creationId xmlns:p14="http://schemas.microsoft.com/office/powerpoint/2010/main" val="2016204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4624"/>
            <a:ext cx="7886700" cy="1260000"/>
          </a:xfrm>
        </p:spPr>
        <p:txBody>
          <a:bodyPr/>
          <a:lstStyle/>
          <a:p>
            <a:r>
              <a:rPr lang="en-AU" dirty="0"/>
              <a:t>Scout website – Recorded webinars and videos</a:t>
            </a:r>
          </a:p>
        </p:txBody>
      </p:sp>
      <p:sp>
        <p:nvSpPr>
          <p:cNvPr id="5"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pic>
        <p:nvPicPr>
          <p:cNvPr id="6" name="Picture 5"/>
          <p:cNvPicPr>
            <a:picLocks noChangeAspect="1"/>
          </p:cNvPicPr>
          <p:nvPr/>
        </p:nvPicPr>
        <p:blipFill>
          <a:blip r:embed="rId3"/>
          <a:stretch>
            <a:fillRect/>
          </a:stretch>
        </p:blipFill>
        <p:spPr>
          <a:xfrm>
            <a:off x="3635896" y="908720"/>
            <a:ext cx="4798115" cy="5405258"/>
          </a:xfrm>
          <a:prstGeom prst="rect">
            <a:avLst/>
          </a:prstGeom>
        </p:spPr>
      </p:pic>
      <p:pic>
        <p:nvPicPr>
          <p:cNvPr id="7" name="Picture 6"/>
          <p:cNvPicPr>
            <a:picLocks noChangeAspect="1"/>
          </p:cNvPicPr>
          <p:nvPr/>
        </p:nvPicPr>
        <p:blipFill>
          <a:blip r:embed="rId4"/>
          <a:stretch>
            <a:fillRect/>
          </a:stretch>
        </p:blipFill>
        <p:spPr>
          <a:xfrm>
            <a:off x="225921" y="1556792"/>
            <a:ext cx="3409975" cy="3991004"/>
          </a:xfrm>
          <a:prstGeom prst="rect">
            <a:avLst/>
          </a:prstGeom>
        </p:spPr>
      </p:pic>
    </p:spTree>
    <p:extLst>
      <p:ext uri="{BB962C8B-B14F-4D97-AF65-F5344CB8AC3E}">
        <p14:creationId xmlns:p14="http://schemas.microsoft.com/office/powerpoint/2010/main" val="3297356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Scout website - Resources</a:t>
            </a:r>
          </a:p>
        </p:txBody>
      </p:sp>
      <p:sp>
        <p:nvSpPr>
          <p:cNvPr id="5"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pic>
        <p:nvPicPr>
          <p:cNvPr id="9" name="Content Placeholder 8"/>
          <p:cNvPicPr>
            <a:picLocks noGrp="1" noChangeAspect="1"/>
          </p:cNvPicPr>
          <p:nvPr>
            <p:ph idx="1"/>
          </p:nvPr>
        </p:nvPicPr>
        <p:blipFill>
          <a:blip r:embed="rId3"/>
          <a:stretch>
            <a:fillRect/>
          </a:stretch>
        </p:blipFill>
        <p:spPr>
          <a:xfrm>
            <a:off x="755576" y="980728"/>
            <a:ext cx="3960850" cy="5245085"/>
          </a:xfrm>
          <a:prstGeom prst="rect">
            <a:avLst/>
          </a:prstGeom>
        </p:spPr>
      </p:pic>
      <p:pic>
        <p:nvPicPr>
          <p:cNvPr id="10" name="Picture 9"/>
          <p:cNvPicPr>
            <a:picLocks noChangeAspect="1"/>
          </p:cNvPicPr>
          <p:nvPr/>
        </p:nvPicPr>
        <p:blipFill>
          <a:blip r:embed="rId4"/>
          <a:stretch>
            <a:fillRect/>
          </a:stretch>
        </p:blipFill>
        <p:spPr>
          <a:xfrm rot="730147">
            <a:off x="5224613" y="1880417"/>
            <a:ext cx="3225744" cy="3961163"/>
          </a:xfrm>
          <a:prstGeom prst="rect">
            <a:avLst/>
          </a:prstGeom>
        </p:spPr>
      </p:pic>
    </p:spTree>
    <p:extLst>
      <p:ext uri="{BB962C8B-B14F-4D97-AF65-F5344CB8AC3E}">
        <p14:creationId xmlns:p14="http://schemas.microsoft.com/office/powerpoint/2010/main" val="15725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NSW DEPARTMENT OF EDUCATION</a:t>
            </a:r>
            <a:endParaRPr lang="en-AU" dirty="0"/>
          </a:p>
        </p:txBody>
      </p:sp>
      <p:pic>
        <p:nvPicPr>
          <p:cNvPr id="5" name="Picture 4"/>
          <p:cNvPicPr>
            <a:picLocks noChangeAspect="1"/>
          </p:cNvPicPr>
          <p:nvPr/>
        </p:nvPicPr>
        <p:blipFill>
          <a:blip r:embed="rId3"/>
          <a:stretch>
            <a:fillRect/>
          </a:stretch>
        </p:blipFill>
        <p:spPr>
          <a:xfrm>
            <a:off x="188613" y="620688"/>
            <a:ext cx="3835958" cy="5224361"/>
          </a:xfrm>
          <a:prstGeom prst="rect">
            <a:avLst/>
          </a:prstGeom>
        </p:spPr>
      </p:pic>
      <p:sp>
        <p:nvSpPr>
          <p:cNvPr id="6" name="Rounded Rectangle 5"/>
          <p:cNvSpPr/>
          <p:nvPr/>
        </p:nvSpPr>
        <p:spPr>
          <a:xfrm>
            <a:off x="251520" y="1772816"/>
            <a:ext cx="2520280" cy="28803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a:off x="2843808" y="1844824"/>
            <a:ext cx="1180763" cy="144016"/>
          </a:xfrm>
          <a:prstGeom prst="rightArrow">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4"/>
          <a:stretch>
            <a:fillRect/>
          </a:stretch>
        </p:blipFill>
        <p:spPr>
          <a:xfrm>
            <a:off x="4096579" y="404664"/>
            <a:ext cx="4121811" cy="5959109"/>
          </a:xfrm>
          <a:prstGeom prst="rect">
            <a:avLst/>
          </a:prstGeom>
        </p:spPr>
      </p:pic>
    </p:spTree>
    <p:extLst>
      <p:ext uri="{BB962C8B-B14F-4D97-AF65-F5344CB8AC3E}">
        <p14:creationId xmlns:p14="http://schemas.microsoft.com/office/powerpoint/2010/main" val="197723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New Reports</a:t>
            </a:r>
            <a:endParaRPr lang="en-AU" dirty="0"/>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149412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Groups App is coming soon</a:t>
            </a:r>
          </a:p>
        </p:txBody>
      </p:sp>
      <p:pic>
        <p:nvPicPr>
          <p:cNvPr id="5" name="Content Placeholder 4"/>
          <p:cNvPicPr>
            <a:picLocks noGrp="1" noChangeAspect="1"/>
          </p:cNvPicPr>
          <p:nvPr>
            <p:ph idx="1"/>
          </p:nvPr>
        </p:nvPicPr>
        <p:blipFill>
          <a:blip r:embed="rId2"/>
          <a:stretch>
            <a:fillRect/>
          </a:stretch>
        </p:blipFill>
        <p:spPr>
          <a:xfrm>
            <a:off x="455513" y="1556792"/>
            <a:ext cx="8331449" cy="4608512"/>
          </a:xfrm>
          <a:prstGeom prst="rect">
            <a:avLst/>
          </a:prstGeom>
        </p:spPr>
      </p:pic>
      <p:sp>
        <p:nvSpPr>
          <p:cNvPr id="4" name="Slide Number Placeholder 3"/>
          <p:cNvSpPr>
            <a:spLocks noGrp="1"/>
          </p:cNvSpPr>
          <p:nvPr>
            <p:ph type="sldNum" sz="quarter" idx="12"/>
          </p:nvPr>
        </p:nvSpPr>
        <p:spPr/>
        <p:txBody>
          <a:bodyPr/>
          <a:lstStyle/>
          <a:p>
            <a:r>
              <a:rPr lang="en-AU"/>
              <a:t>WWW.DEC.NSW.GOV.AU  |  </a:t>
            </a:r>
            <a:fld id="{A1D57504-D73B-4A9F-B945-6F62FC62D44E}" type="slidenum">
              <a:rPr lang="en-AU" smtClean="0"/>
              <a:pPr/>
              <a:t>15</a:t>
            </a:fld>
            <a:endParaRPr lang="en-AU" dirty="0"/>
          </a:p>
        </p:txBody>
      </p:sp>
      <p:sp>
        <p:nvSpPr>
          <p:cNvPr id="6" name="Rounded Rectangle 5"/>
          <p:cNvSpPr/>
          <p:nvPr/>
        </p:nvSpPr>
        <p:spPr>
          <a:xfrm>
            <a:off x="455513" y="5964761"/>
            <a:ext cx="588096" cy="272551"/>
          </a:xfrm>
          <a:prstGeom prst="roundRect">
            <a:avLst>
              <a:gd name="adj" fmla="val 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389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Calibri"/>
                <a:ea typeface="+mn-ea"/>
                <a:cs typeface="+mn-cs"/>
              </a:rPr>
              <a:t>NSW DEPARTMENT OF EDUCATION</a:t>
            </a:r>
            <a:endParaRPr kumimoji="0" lang="en-AU"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rot="10800000" flipV="1">
            <a:off x="323528" y="131975"/>
            <a:ext cx="3655318" cy="720080"/>
          </a:xfrm>
          <a:solidFill>
            <a:schemeClr val="bg1"/>
          </a:solidFill>
        </p:spPr>
        <p:txBody>
          <a:bodyPr>
            <a:normAutofit/>
          </a:bodyPr>
          <a:lstStyle/>
          <a:p>
            <a:pPr algn="ctr"/>
            <a:r>
              <a:rPr lang="en-AU" b="1" dirty="0"/>
              <a:t>Suspension App</a:t>
            </a:r>
          </a:p>
        </p:txBody>
      </p:sp>
      <p:sp>
        <p:nvSpPr>
          <p:cNvPr id="6" name="TextBox 5"/>
          <p:cNvSpPr txBox="1"/>
          <p:nvPr/>
        </p:nvSpPr>
        <p:spPr>
          <a:xfrm>
            <a:off x="6156176" y="2132856"/>
            <a:ext cx="2808312" cy="2569934"/>
          </a:xfrm>
          <a:prstGeom prst="rect">
            <a:avLst/>
          </a:prstGeom>
          <a:noFill/>
        </p:spPr>
        <p:txBody>
          <a:bodyPr wrap="square" rtlCol="0">
            <a:spAutoFit/>
          </a:bodyPr>
          <a:lstStyle/>
          <a:p>
            <a:r>
              <a:rPr lang="en-AU" sz="1400" b="1" dirty="0"/>
              <a:t>Suspension Report Tabs:</a:t>
            </a:r>
          </a:p>
          <a:p>
            <a:pPr marL="285750" indent="-285750">
              <a:lnSpc>
                <a:spcPct val="150000"/>
              </a:lnSpc>
              <a:buFont typeface="Wingdings" panose="05000000000000000000" pitchFamily="2" charset="2"/>
              <a:buChar char="q"/>
            </a:pPr>
            <a:r>
              <a:rPr lang="en-AU" sz="1400" dirty="0"/>
              <a:t>Suspension Overview</a:t>
            </a:r>
          </a:p>
          <a:p>
            <a:pPr marL="285750" indent="-285750">
              <a:lnSpc>
                <a:spcPct val="150000"/>
              </a:lnSpc>
              <a:buFont typeface="Wingdings" panose="05000000000000000000" pitchFamily="2" charset="2"/>
              <a:buChar char="q"/>
            </a:pPr>
            <a:r>
              <a:rPr lang="en-AU" sz="1400" dirty="0"/>
              <a:t>Suspension Length Distribution</a:t>
            </a:r>
          </a:p>
          <a:p>
            <a:pPr marL="285750" indent="-285750">
              <a:lnSpc>
                <a:spcPct val="150000"/>
              </a:lnSpc>
              <a:buFont typeface="Wingdings" panose="05000000000000000000" pitchFamily="2" charset="2"/>
              <a:buChar char="q"/>
            </a:pPr>
            <a:r>
              <a:rPr lang="en-AU" sz="1400" dirty="0"/>
              <a:t>Suspension by Scholastic Year</a:t>
            </a:r>
          </a:p>
          <a:p>
            <a:pPr marL="285750" indent="-285750">
              <a:lnSpc>
                <a:spcPct val="150000"/>
              </a:lnSpc>
              <a:buFont typeface="Wingdings" panose="05000000000000000000" pitchFamily="2" charset="2"/>
              <a:buChar char="q"/>
            </a:pPr>
            <a:r>
              <a:rPr lang="en-AU" sz="1400" dirty="0"/>
              <a:t>Suspension by Aboriginality</a:t>
            </a:r>
          </a:p>
          <a:p>
            <a:pPr marL="285750" indent="-285750">
              <a:lnSpc>
                <a:spcPct val="150000"/>
              </a:lnSpc>
              <a:buFont typeface="Wingdings" panose="05000000000000000000" pitchFamily="2" charset="2"/>
              <a:buChar char="q"/>
            </a:pPr>
            <a:r>
              <a:rPr lang="en-AU" sz="1400" dirty="0"/>
              <a:t>Suspension by Gender</a:t>
            </a:r>
          </a:p>
          <a:p>
            <a:pPr marL="285750" indent="-285750">
              <a:lnSpc>
                <a:spcPct val="150000"/>
              </a:lnSpc>
              <a:buFont typeface="Wingdings" panose="05000000000000000000" pitchFamily="2" charset="2"/>
              <a:buChar char="q"/>
            </a:pPr>
            <a:r>
              <a:rPr lang="en-AU" sz="1400" dirty="0"/>
              <a:t>Suspension by EAL/D</a:t>
            </a:r>
          </a:p>
          <a:p>
            <a:pPr marL="285750" indent="-285750">
              <a:lnSpc>
                <a:spcPct val="150000"/>
              </a:lnSpc>
              <a:buFont typeface="Wingdings" panose="05000000000000000000" pitchFamily="2" charset="2"/>
              <a:buChar char="q"/>
            </a:pPr>
            <a:r>
              <a:rPr lang="en-AU" sz="1400" dirty="0"/>
              <a:t>Suspensions by </a:t>
            </a:r>
            <a:r>
              <a:rPr lang="en-AU" sz="1400" dirty="0" smtClean="0"/>
              <a:t>Length</a:t>
            </a:r>
            <a:endParaRPr lang="en-AU" sz="1400" dirty="0"/>
          </a:p>
        </p:txBody>
      </p:sp>
      <p:pic>
        <p:nvPicPr>
          <p:cNvPr id="7" name="Content Placeholder 6"/>
          <p:cNvPicPr>
            <a:picLocks noGrp="1" noChangeAspect="1"/>
          </p:cNvPicPr>
          <p:nvPr>
            <p:ph idx="1"/>
          </p:nvPr>
        </p:nvPicPr>
        <p:blipFill>
          <a:blip r:embed="rId3"/>
          <a:stretch>
            <a:fillRect/>
          </a:stretch>
        </p:blipFill>
        <p:spPr>
          <a:xfrm>
            <a:off x="515081" y="1545034"/>
            <a:ext cx="5641095" cy="4176464"/>
          </a:xfrm>
          <a:prstGeom prst="rect">
            <a:avLst/>
          </a:prstGeom>
        </p:spPr>
      </p:pic>
    </p:spTree>
    <p:extLst>
      <p:ext uri="{BB962C8B-B14F-4D97-AF65-F5344CB8AC3E}">
        <p14:creationId xmlns:p14="http://schemas.microsoft.com/office/powerpoint/2010/main" val="421186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76009"/>
            <a:ext cx="7886700" cy="1260000"/>
          </a:xfrm>
        </p:spPr>
        <p:txBody>
          <a:bodyPr/>
          <a:lstStyle/>
          <a:p>
            <a:r>
              <a:rPr lang="en-AU" dirty="0" smtClean="0"/>
              <a:t>Site Maps</a:t>
            </a:r>
            <a:endParaRPr lang="en-AU" dirty="0"/>
          </a:p>
        </p:txBody>
      </p:sp>
      <p:sp>
        <p:nvSpPr>
          <p:cNvPr id="4" name="Rectangle 3"/>
          <p:cNvSpPr/>
          <p:nvPr/>
        </p:nvSpPr>
        <p:spPr>
          <a:xfrm>
            <a:off x="4716016" y="2708920"/>
            <a:ext cx="86409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683568" y="1628800"/>
            <a:ext cx="2381250" cy="4191000"/>
          </a:xfrm>
          <a:prstGeom prst="rect">
            <a:avLst/>
          </a:prstGeom>
        </p:spPr>
      </p:pic>
      <p:pic>
        <p:nvPicPr>
          <p:cNvPr id="8" name="Picture 7"/>
          <p:cNvPicPr>
            <a:picLocks noChangeAspect="1"/>
          </p:cNvPicPr>
          <p:nvPr/>
        </p:nvPicPr>
        <p:blipFill>
          <a:blip r:embed="rId3"/>
          <a:stretch>
            <a:fillRect/>
          </a:stretch>
        </p:blipFill>
        <p:spPr>
          <a:xfrm>
            <a:off x="4355976" y="764704"/>
            <a:ext cx="3807423" cy="5184576"/>
          </a:xfrm>
          <a:prstGeom prst="rect">
            <a:avLst/>
          </a:prstGeom>
        </p:spPr>
      </p:pic>
      <p:sp>
        <p:nvSpPr>
          <p:cNvPr id="7"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Tree>
    <p:extLst>
      <p:ext uri="{BB962C8B-B14F-4D97-AF65-F5344CB8AC3E}">
        <p14:creationId xmlns:p14="http://schemas.microsoft.com/office/powerpoint/2010/main" val="126269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School Budget Allocation</a:t>
            </a:r>
          </a:p>
        </p:txBody>
      </p:sp>
      <p:pic>
        <p:nvPicPr>
          <p:cNvPr id="5" name="Content Placeholder 4"/>
          <p:cNvPicPr>
            <a:picLocks noGrp="1" noChangeAspect="1"/>
          </p:cNvPicPr>
          <p:nvPr>
            <p:ph idx="1"/>
          </p:nvPr>
        </p:nvPicPr>
        <p:blipFill rotWithShape="1">
          <a:blip r:embed="rId2"/>
          <a:srcRect r="4874"/>
          <a:stretch/>
        </p:blipFill>
        <p:spPr>
          <a:xfrm>
            <a:off x="1070213" y="1340768"/>
            <a:ext cx="7003574" cy="4877470"/>
          </a:xfrm>
          <a:prstGeom prst="rect">
            <a:avLst/>
          </a:prstGeom>
        </p:spPr>
      </p:pic>
      <p:sp>
        <p:nvSpPr>
          <p:cNvPr id="4"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Tree>
    <p:extLst>
      <p:ext uri="{BB962C8B-B14F-4D97-AF65-F5344CB8AC3E}">
        <p14:creationId xmlns:p14="http://schemas.microsoft.com/office/powerpoint/2010/main" val="390703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solidFill>
                  <a:schemeClr val="accent1"/>
                </a:solidFill>
                <a:latin typeface="+mj-lt"/>
              </a:rPr>
              <a:t>Primary School Transition</a:t>
            </a:r>
          </a:p>
        </p:txBody>
      </p:sp>
      <p:sp>
        <p:nvSpPr>
          <p:cNvPr id="3" name="Footer Placeholder 2"/>
          <p:cNvSpPr>
            <a:spLocks noGrp="1"/>
          </p:cNvSpPr>
          <p:nvPr>
            <p:ph type="ftr" sz="quarter" idx="4294967295"/>
          </p:nvPr>
        </p:nvSpPr>
        <p:spPr>
          <a:xfrm>
            <a:off x="0" y="6462713"/>
            <a:ext cx="3143250" cy="39528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Calibri"/>
                <a:ea typeface="+mn-ea"/>
                <a:cs typeface="+mn-cs"/>
              </a:rPr>
              <a:t>NSW DEPARTMENT OF EDUCATION</a:t>
            </a:r>
            <a:endParaRPr kumimoji="0" lang="en-AU"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30" name="Picture 6" descr="C:\Users\KOBRIE~1.DET\AppData\Local\Temp\SNAGHTMLc87c7e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6646795" cy="49355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48064" y="4293096"/>
            <a:ext cx="388843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Calibri"/>
                <a:ea typeface="+mn-ea"/>
                <a:cs typeface="+mn-cs"/>
              </a:rPr>
              <a:t>Do you have transition programs in place with all relevant local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Calibri"/>
                <a:ea typeface="+mn-ea"/>
                <a:cs typeface="+mn-cs"/>
              </a:rPr>
              <a:t>high schools?</a:t>
            </a:r>
          </a:p>
        </p:txBody>
      </p:sp>
    </p:spTree>
    <p:extLst>
      <p:ext uri="{BB962C8B-B14F-4D97-AF65-F5344CB8AC3E}">
        <p14:creationId xmlns:p14="http://schemas.microsoft.com/office/powerpoint/2010/main" val="234714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396237"/>
            <a:ext cx="7886700" cy="1094639"/>
          </a:xfrm>
        </p:spPr>
        <p:txBody>
          <a:bodyPr/>
          <a:lstStyle/>
          <a:p>
            <a:r>
              <a:rPr lang="en-AU" dirty="0"/>
              <a:t>In today’s presentation</a:t>
            </a:r>
          </a:p>
        </p:txBody>
      </p:sp>
      <p:sp>
        <p:nvSpPr>
          <p:cNvPr id="12" name="Rounded Rectangle 11"/>
          <p:cNvSpPr/>
          <p:nvPr/>
        </p:nvSpPr>
        <p:spPr>
          <a:xfrm>
            <a:off x="954510" y="2903546"/>
            <a:ext cx="504056"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p:cNvSpPr/>
          <p:nvPr/>
        </p:nvSpPr>
        <p:spPr>
          <a:xfrm>
            <a:off x="954510" y="3429117"/>
            <a:ext cx="504056"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1602582" y="3450878"/>
            <a:ext cx="5616624" cy="369332"/>
          </a:xfrm>
          <a:prstGeom prst="rect">
            <a:avLst/>
          </a:prstGeom>
          <a:noFill/>
        </p:spPr>
        <p:txBody>
          <a:bodyPr wrap="square" rtlCol="0">
            <a:spAutoFit/>
          </a:bodyPr>
          <a:lstStyle/>
          <a:p>
            <a:endParaRPr lang="en-AU" dirty="0"/>
          </a:p>
        </p:txBody>
      </p:sp>
      <p:sp>
        <p:nvSpPr>
          <p:cNvPr id="23" name="TextBox 22"/>
          <p:cNvSpPr txBox="1"/>
          <p:nvPr/>
        </p:nvSpPr>
        <p:spPr>
          <a:xfrm>
            <a:off x="1602582" y="2894254"/>
            <a:ext cx="5616624" cy="369332"/>
          </a:xfrm>
          <a:prstGeom prst="rect">
            <a:avLst/>
          </a:prstGeom>
          <a:noFill/>
        </p:spPr>
        <p:txBody>
          <a:bodyPr wrap="square" rtlCol="0">
            <a:spAutoFit/>
          </a:bodyPr>
          <a:lstStyle/>
          <a:p>
            <a:endParaRPr lang="en-AU" dirty="0"/>
          </a:p>
        </p:txBody>
      </p:sp>
      <p:sp>
        <p:nvSpPr>
          <p:cNvPr id="24" name="TextBox 23"/>
          <p:cNvSpPr txBox="1"/>
          <p:nvPr/>
        </p:nvSpPr>
        <p:spPr>
          <a:xfrm>
            <a:off x="1602582" y="3429117"/>
            <a:ext cx="5616624" cy="369332"/>
          </a:xfrm>
          <a:prstGeom prst="rect">
            <a:avLst/>
          </a:prstGeom>
          <a:noFill/>
        </p:spPr>
        <p:txBody>
          <a:bodyPr wrap="square" rtlCol="0">
            <a:spAutoFit/>
          </a:bodyPr>
          <a:lstStyle/>
          <a:p>
            <a:endParaRPr lang="en-AU" dirty="0"/>
          </a:p>
        </p:txBody>
      </p:sp>
      <p:sp>
        <p:nvSpPr>
          <p:cNvPr id="25" name="TextBox 24"/>
          <p:cNvSpPr txBox="1"/>
          <p:nvPr/>
        </p:nvSpPr>
        <p:spPr>
          <a:xfrm>
            <a:off x="1602582" y="2897229"/>
            <a:ext cx="5616624" cy="369332"/>
          </a:xfrm>
          <a:prstGeom prst="rect">
            <a:avLst/>
          </a:prstGeom>
          <a:noFill/>
        </p:spPr>
        <p:txBody>
          <a:bodyPr wrap="square" rtlCol="0">
            <a:spAutoFit/>
          </a:bodyPr>
          <a:lstStyle/>
          <a:p>
            <a:endParaRPr lang="en-AU" dirty="0"/>
          </a:p>
        </p:txBody>
      </p:sp>
      <p:sp>
        <p:nvSpPr>
          <p:cNvPr id="26" name="TextBox 25"/>
          <p:cNvSpPr txBox="1"/>
          <p:nvPr/>
        </p:nvSpPr>
        <p:spPr>
          <a:xfrm>
            <a:off x="1602582" y="3449570"/>
            <a:ext cx="5616624" cy="369332"/>
          </a:xfrm>
          <a:prstGeom prst="rect">
            <a:avLst/>
          </a:prstGeom>
          <a:noFill/>
        </p:spPr>
        <p:txBody>
          <a:bodyPr wrap="square" rtlCol="0">
            <a:spAutoFit/>
          </a:bodyPr>
          <a:lstStyle/>
          <a:p>
            <a:endParaRPr lang="en-AU" dirty="0"/>
          </a:p>
        </p:txBody>
      </p:sp>
      <p:sp>
        <p:nvSpPr>
          <p:cNvPr id="27" name="TextBox 26"/>
          <p:cNvSpPr txBox="1"/>
          <p:nvPr/>
        </p:nvSpPr>
        <p:spPr>
          <a:xfrm>
            <a:off x="1655175" y="2914707"/>
            <a:ext cx="5616624" cy="369332"/>
          </a:xfrm>
          <a:prstGeom prst="rect">
            <a:avLst/>
          </a:prstGeom>
          <a:noFill/>
        </p:spPr>
        <p:txBody>
          <a:bodyPr wrap="square" rtlCol="0">
            <a:spAutoFit/>
          </a:bodyPr>
          <a:lstStyle/>
          <a:p>
            <a:r>
              <a:rPr lang="en-AU" dirty="0" smtClean="0"/>
              <a:t>Training for Executive and Teachers</a:t>
            </a:r>
            <a:endParaRPr lang="en-AU" dirty="0"/>
          </a:p>
        </p:txBody>
      </p:sp>
      <p:sp>
        <p:nvSpPr>
          <p:cNvPr id="28" name="TextBox 27"/>
          <p:cNvSpPr txBox="1"/>
          <p:nvPr/>
        </p:nvSpPr>
        <p:spPr>
          <a:xfrm>
            <a:off x="1655175" y="3413706"/>
            <a:ext cx="5616624" cy="646331"/>
          </a:xfrm>
          <a:prstGeom prst="rect">
            <a:avLst/>
          </a:prstGeom>
          <a:noFill/>
        </p:spPr>
        <p:txBody>
          <a:bodyPr wrap="square" rtlCol="0">
            <a:spAutoFit/>
          </a:bodyPr>
          <a:lstStyle/>
          <a:p>
            <a:pPr lvl="0"/>
            <a:r>
              <a:rPr lang="en-AU" dirty="0" smtClean="0"/>
              <a:t>New Reports</a:t>
            </a:r>
            <a:endParaRPr lang="en-AU" dirty="0"/>
          </a:p>
          <a:p>
            <a:endParaRPr lang="en-AU" dirty="0"/>
          </a:p>
        </p:txBody>
      </p:sp>
      <p:sp>
        <p:nvSpPr>
          <p:cNvPr id="31" name="Rounded Rectangle 30"/>
          <p:cNvSpPr/>
          <p:nvPr/>
        </p:nvSpPr>
        <p:spPr>
          <a:xfrm>
            <a:off x="954510" y="2377975"/>
            <a:ext cx="504056"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1655175" y="2383937"/>
            <a:ext cx="5616624" cy="369332"/>
          </a:xfrm>
          <a:prstGeom prst="rect">
            <a:avLst/>
          </a:prstGeom>
          <a:noFill/>
        </p:spPr>
        <p:txBody>
          <a:bodyPr wrap="square" rtlCol="0">
            <a:spAutoFit/>
          </a:bodyPr>
          <a:lstStyle/>
          <a:p>
            <a:r>
              <a:rPr lang="en-AU" dirty="0" smtClean="0"/>
              <a:t>Scout Roadmap </a:t>
            </a:r>
            <a:endParaRPr lang="en-AU" dirty="0"/>
          </a:p>
        </p:txBody>
      </p:sp>
      <p:sp>
        <p:nvSpPr>
          <p:cNvPr id="33" name="Footer Placeholder 3"/>
          <p:cNvSpPr>
            <a:spLocks noGrp="1"/>
          </p:cNvSpPr>
          <p:nvPr>
            <p:ph type="ftr" sz="quarter" idx="11"/>
          </p:nvPr>
        </p:nvSpPr>
        <p:spPr>
          <a:xfrm>
            <a:off x="755576" y="7225227"/>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
        <p:nvSpPr>
          <p:cNvPr id="45" name="Rounded Rectangle 44"/>
          <p:cNvSpPr/>
          <p:nvPr/>
        </p:nvSpPr>
        <p:spPr>
          <a:xfrm>
            <a:off x="954510" y="1843556"/>
            <a:ext cx="504056"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extBox 45"/>
          <p:cNvSpPr txBox="1"/>
          <p:nvPr/>
        </p:nvSpPr>
        <p:spPr>
          <a:xfrm>
            <a:off x="1655175" y="1849518"/>
            <a:ext cx="5616624" cy="369332"/>
          </a:xfrm>
          <a:prstGeom prst="rect">
            <a:avLst/>
          </a:prstGeom>
          <a:noFill/>
        </p:spPr>
        <p:txBody>
          <a:bodyPr wrap="square" rtlCol="0">
            <a:spAutoFit/>
          </a:bodyPr>
          <a:lstStyle/>
          <a:p>
            <a:r>
              <a:rPr lang="en-AU" dirty="0" smtClean="0"/>
              <a:t>NAPLAN Results</a:t>
            </a:r>
            <a:endParaRPr lang="en-AU" dirty="0"/>
          </a:p>
        </p:txBody>
      </p:sp>
    </p:spTree>
    <p:extLst>
      <p:ext uri="{BB962C8B-B14F-4D97-AF65-F5344CB8AC3E}">
        <p14:creationId xmlns:p14="http://schemas.microsoft.com/office/powerpoint/2010/main" val="314629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solidFill>
                  <a:schemeClr val="accent1"/>
                </a:solidFill>
                <a:latin typeface="+mj-lt"/>
              </a:rPr>
              <a:t>Primary School Transition</a:t>
            </a:r>
          </a:p>
        </p:txBody>
      </p:sp>
      <p:sp>
        <p:nvSpPr>
          <p:cNvPr id="3" name="Footer Placeholder 2"/>
          <p:cNvSpPr>
            <a:spLocks noGrp="1"/>
          </p:cNvSpPr>
          <p:nvPr>
            <p:ph type="ftr" sz="quarter" idx="4294967295"/>
          </p:nvPr>
        </p:nvSpPr>
        <p:spPr>
          <a:xfrm>
            <a:off x="0" y="6462713"/>
            <a:ext cx="3143250" cy="39528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Calibri"/>
                <a:ea typeface="+mn-ea"/>
                <a:cs typeface="+mn-cs"/>
              </a:rPr>
              <a:t>NSW DEPARTMENT OF EDUCATION</a:t>
            </a:r>
            <a:endParaRPr kumimoji="0" lang="en-AU"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52" name="Picture 4" descr="C:\Users\KOBRIE~1.DET\AppData\Local\Temp\SNAGHTMLc83ded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71867"/>
            <a:ext cx="8311203" cy="4832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60032" y="149170"/>
            <a:ext cx="29054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Calibri"/>
                <a:ea typeface="+mn-ea"/>
                <a:cs typeface="+mn-cs"/>
              </a:rPr>
              <a:t>Have there been any changes in trends for destination high schools?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Calibri"/>
                <a:ea typeface="+mn-ea"/>
                <a:cs typeface="+mn-cs"/>
              </a:rPr>
              <a:t>Why?</a:t>
            </a:r>
          </a:p>
        </p:txBody>
      </p:sp>
    </p:spTree>
    <p:extLst>
      <p:ext uri="{BB962C8B-B14F-4D97-AF65-F5344CB8AC3E}">
        <p14:creationId xmlns:p14="http://schemas.microsoft.com/office/powerpoint/2010/main" val="189183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KOBRIE~1.DET\AppData\Local\Temp\SNAGHTMLc7f73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168634" cy="4770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16632"/>
            <a:ext cx="7886700" cy="1260000"/>
          </a:xfrm>
        </p:spPr>
        <p:txBody>
          <a:bodyPr/>
          <a:lstStyle/>
          <a:p>
            <a:r>
              <a:rPr lang="en-AU" dirty="0"/>
              <a:t>Primary School Transition</a:t>
            </a: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Calibri"/>
                <a:ea typeface="+mn-ea"/>
                <a:cs typeface="+mn-cs"/>
              </a:rPr>
              <a:t>NSW DEPARTMENT OF EDUCATION</a:t>
            </a:r>
            <a:endParaRPr kumimoji="0" lang="en-AU"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5868144" y="2060848"/>
            <a:ext cx="302433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Calibri"/>
                <a:ea typeface="+mn-ea"/>
                <a:cs typeface="+mn-cs"/>
              </a:rPr>
              <a:t>Are your students and families relocating or moving to another local school?</a:t>
            </a:r>
          </a:p>
        </p:txBody>
      </p:sp>
    </p:spTree>
    <p:extLst>
      <p:ext uri="{BB962C8B-B14F-4D97-AF65-F5344CB8AC3E}">
        <p14:creationId xmlns:p14="http://schemas.microsoft.com/office/powerpoint/2010/main" val="323540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NSW DEPARTMENT OF EDUCATION</a:t>
            </a:r>
            <a:endParaRPr lang="en-AU" dirty="0"/>
          </a:p>
        </p:txBody>
      </p:sp>
      <p:sp>
        <p:nvSpPr>
          <p:cNvPr id="6" name="Slide Number Placeholder 5"/>
          <p:cNvSpPr>
            <a:spLocks noGrp="1"/>
          </p:cNvSpPr>
          <p:nvPr>
            <p:ph type="sldNum" sz="quarter" idx="12"/>
          </p:nvPr>
        </p:nvSpPr>
        <p:spPr/>
        <p:txBody>
          <a:bodyPr/>
          <a:lstStyle/>
          <a:p>
            <a:r>
              <a:rPr lang="en-AU"/>
              <a:t>WWW.DEC.NSW.GOV.AU  |  </a:t>
            </a:r>
            <a:fld id="{A1D57504-D73B-4A9F-B945-6F62FC62D44E}" type="slidenum">
              <a:rPr lang="en-AU" smtClean="0"/>
              <a:pPr/>
              <a:t>22</a:t>
            </a:fld>
            <a:endParaRPr lang="en-AU" dirty="0"/>
          </a:p>
        </p:txBody>
      </p:sp>
      <p:pic>
        <p:nvPicPr>
          <p:cNvPr id="7" name="Picture 6"/>
          <p:cNvPicPr>
            <a:picLocks noChangeAspect="1"/>
          </p:cNvPicPr>
          <p:nvPr/>
        </p:nvPicPr>
        <p:blipFill>
          <a:blip r:embed="rId3"/>
          <a:stretch>
            <a:fillRect/>
          </a:stretch>
        </p:blipFill>
        <p:spPr>
          <a:xfrm>
            <a:off x="323528" y="1196752"/>
            <a:ext cx="8405959" cy="4923329"/>
          </a:xfrm>
          <a:prstGeom prst="rect">
            <a:avLst/>
          </a:prstGeom>
        </p:spPr>
      </p:pic>
    </p:spTree>
    <p:extLst>
      <p:ext uri="{BB962C8B-B14F-4D97-AF65-F5344CB8AC3E}">
        <p14:creationId xmlns:p14="http://schemas.microsoft.com/office/powerpoint/2010/main" val="352411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404664"/>
            <a:ext cx="8695765" cy="719690"/>
          </a:xfrm>
        </p:spPr>
        <p:txBody>
          <a:bodyPr>
            <a:normAutofit/>
          </a:bodyPr>
          <a:lstStyle/>
          <a:p>
            <a:r>
              <a:rPr lang="en-AU" sz="3200" b="1" dirty="0">
                <a:solidFill>
                  <a:schemeClr val="accent1"/>
                </a:solidFill>
                <a:latin typeface="+mj-lt"/>
              </a:rPr>
              <a:t>NAPLAN Item Analysis (Teacher)</a:t>
            </a:r>
          </a:p>
        </p:txBody>
      </p:sp>
      <p:pic>
        <p:nvPicPr>
          <p:cNvPr id="6" name="Content Placeholder 5"/>
          <p:cNvPicPr>
            <a:picLocks noGrp="1" noChangeAspect="1"/>
          </p:cNvPicPr>
          <p:nvPr>
            <p:ph idx="1"/>
          </p:nvPr>
        </p:nvPicPr>
        <p:blipFill>
          <a:blip r:embed="rId2"/>
          <a:stretch>
            <a:fillRect/>
          </a:stretch>
        </p:blipFill>
        <p:spPr>
          <a:xfrm>
            <a:off x="539551" y="1124354"/>
            <a:ext cx="7020623" cy="5195498"/>
          </a:xfrm>
          <a:prstGeom prst="rect">
            <a:avLst/>
          </a:prstGeom>
        </p:spPr>
      </p:pic>
      <p:sp>
        <p:nvSpPr>
          <p:cNvPr id="4" name="Footer Placeholder 3"/>
          <p:cNvSpPr txBox="1">
            <a:spLocks/>
          </p:cNvSpPr>
          <p:nvPr/>
        </p:nvSpPr>
        <p:spPr>
          <a:xfrm>
            <a:off x="611560" y="6525344"/>
            <a:ext cx="3143250" cy="396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200">
                <a:solidFill>
                  <a:prstClr val="white"/>
                </a:solidFill>
                <a:latin typeface="Calibri"/>
              </a:rPr>
              <a:t>NSW DEPARTMENT OF EDUCATION</a:t>
            </a:r>
            <a:endParaRPr lang="en-AU" sz="1200" dirty="0">
              <a:solidFill>
                <a:prstClr val="white"/>
              </a:solidFill>
              <a:latin typeface="Calibri"/>
            </a:endParaRPr>
          </a:p>
        </p:txBody>
      </p:sp>
    </p:spTree>
    <p:extLst>
      <p:ext uri="{BB962C8B-B14F-4D97-AF65-F5344CB8AC3E}">
        <p14:creationId xmlns:p14="http://schemas.microsoft.com/office/powerpoint/2010/main" val="326490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NAPLAN Item Analysis</a:t>
            </a:r>
            <a:br>
              <a:rPr lang="en-AU" dirty="0"/>
            </a:br>
            <a:r>
              <a:rPr lang="en-AU" sz="2000" dirty="0">
                <a:solidFill>
                  <a:schemeClr val="tx1"/>
                </a:solidFill>
              </a:rPr>
              <a:t>School Item Analysis </a:t>
            </a:r>
            <a:endParaRPr lang="en-AU" sz="2000" dirty="0"/>
          </a:p>
        </p:txBody>
      </p:sp>
      <p:pic>
        <p:nvPicPr>
          <p:cNvPr id="5" name="Content Placeholder 4"/>
          <p:cNvPicPr>
            <a:picLocks noGrp="1" noChangeAspect="1"/>
          </p:cNvPicPr>
          <p:nvPr>
            <p:ph idx="1"/>
          </p:nvPr>
        </p:nvPicPr>
        <p:blipFill>
          <a:blip r:embed="rId2"/>
          <a:stretch>
            <a:fillRect/>
          </a:stretch>
        </p:blipFill>
        <p:spPr>
          <a:xfrm>
            <a:off x="1139227" y="1260000"/>
            <a:ext cx="6865545" cy="4768850"/>
          </a:xfrm>
          <a:prstGeom prst="rect">
            <a:avLst/>
          </a:prstGeom>
        </p:spPr>
      </p:pic>
      <p:sp>
        <p:nvSpPr>
          <p:cNvPr id="4"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Tree>
    <p:extLst>
      <p:ext uri="{BB962C8B-B14F-4D97-AF65-F5344CB8AC3E}">
        <p14:creationId xmlns:p14="http://schemas.microsoft.com/office/powerpoint/2010/main" val="100613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NAPLAN Item Analysis</a:t>
            </a:r>
            <a:br>
              <a:rPr lang="en-AU" dirty="0"/>
            </a:br>
            <a:r>
              <a:rPr lang="en-AU" sz="2000" dirty="0">
                <a:solidFill>
                  <a:schemeClr val="tx1"/>
                </a:solidFill>
              </a:rPr>
              <a:t>Student Item Analysis - Reading</a:t>
            </a:r>
            <a:endParaRPr lang="en-AU" sz="2000" dirty="0"/>
          </a:p>
        </p:txBody>
      </p:sp>
      <p:pic>
        <p:nvPicPr>
          <p:cNvPr id="5" name="Content Placeholder 4"/>
          <p:cNvPicPr>
            <a:picLocks noGrp="1" noChangeAspect="1"/>
          </p:cNvPicPr>
          <p:nvPr>
            <p:ph idx="1"/>
          </p:nvPr>
        </p:nvPicPr>
        <p:blipFill>
          <a:blip r:embed="rId2"/>
          <a:stretch>
            <a:fillRect/>
          </a:stretch>
        </p:blipFill>
        <p:spPr>
          <a:xfrm>
            <a:off x="958313" y="1449388"/>
            <a:ext cx="7227374" cy="4768850"/>
          </a:xfrm>
          <a:prstGeom prst="rect">
            <a:avLst/>
          </a:prstGeom>
        </p:spPr>
      </p:pic>
      <p:sp>
        <p:nvSpPr>
          <p:cNvPr id="4"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Tree>
    <p:extLst>
      <p:ext uri="{BB962C8B-B14F-4D97-AF65-F5344CB8AC3E}">
        <p14:creationId xmlns:p14="http://schemas.microsoft.com/office/powerpoint/2010/main" val="155726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9" y="2018814"/>
            <a:ext cx="5028124" cy="2302803"/>
          </a:xfrm>
        </p:spPr>
        <p:txBody>
          <a:bodyPr/>
          <a:lstStyle/>
          <a:p>
            <a:r>
              <a:rPr lang="en-AU" dirty="0"/>
              <a:t>Question and Answer</a:t>
            </a:r>
          </a:p>
        </p:txBody>
      </p:sp>
    </p:spTree>
    <p:extLst>
      <p:ext uri="{BB962C8B-B14F-4D97-AF65-F5344CB8AC3E}">
        <p14:creationId xmlns:p14="http://schemas.microsoft.com/office/powerpoint/2010/main" val="3392172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85726" cy="719690"/>
          </a:xfrm>
        </p:spPr>
        <p:txBody>
          <a:bodyPr/>
          <a:lstStyle/>
          <a:p>
            <a:pPr algn="ctr"/>
            <a:r>
              <a:rPr lang="en-AU" sz="3200" dirty="0"/>
              <a:t>Contact Us:</a:t>
            </a:r>
          </a:p>
        </p:txBody>
      </p:sp>
      <p:sp>
        <p:nvSpPr>
          <p:cNvPr id="3" name="Content Placeholder 2"/>
          <p:cNvSpPr>
            <a:spLocks noGrp="1"/>
          </p:cNvSpPr>
          <p:nvPr>
            <p:ph idx="1"/>
          </p:nvPr>
        </p:nvSpPr>
        <p:spPr>
          <a:xfrm>
            <a:off x="467544" y="1057615"/>
            <a:ext cx="8185726" cy="4384054"/>
          </a:xfrm>
        </p:spPr>
        <p:txBody>
          <a:bodyPr>
            <a:normAutofit/>
          </a:bodyPr>
          <a:lstStyle/>
          <a:p>
            <a:pPr algn="ctr">
              <a:spcBef>
                <a:spcPts val="0"/>
              </a:spcBef>
              <a:spcAft>
                <a:spcPts val="150"/>
              </a:spcAft>
            </a:pPr>
            <a:endParaRPr lang="en-AU" sz="1600" u="sng" dirty="0"/>
          </a:p>
          <a:p>
            <a:pPr algn="ctr">
              <a:spcBef>
                <a:spcPts val="0"/>
              </a:spcBef>
              <a:spcAft>
                <a:spcPts val="150"/>
              </a:spcAft>
            </a:pPr>
            <a:r>
              <a:rPr lang="en-AU" sz="1600" u="sng" dirty="0"/>
              <a:t>http://www.cese.nsw.gov.au/</a:t>
            </a:r>
          </a:p>
          <a:p>
            <a:pPr algn="ctr">
              <a:spcBef>
                <a:spcPts val="0"/>
              </a:spcBef>
              <a:spcAft>
                <a:spcPts val="150"/>
              </a:spcAft>
            </a:pPr>
            <a:r>
              <a:rPr lang="en-AU" sz="1600" dirty="0">
                <a:hlinkClick r:id="rId3"/>
              </a:rPr>
              <a:t>info@cese.nsw.gov.au</a:t>
            </a:r>
            <a:r>
              <a:rPr lang="en-AU" sz="1600" dirty="0"/>
              <a:t> </a:t>
            </a:r>
          </a:p>
          <a:p>
            <a:pPr algn="ctr">
              <a:spcBef>
                <a:spcPts val="0"/>
              </a:spcBef>
              <a:spcAft>
                <a:spcPts val="150"/>
              </a:spcAft>
            </a:pPr>
            <a:r>
              <a:rPr lang="en-AU" sz="1600" dirty="0"/>
              <a:t>     </a:t>
            </a:r>
          </a:p>
          <a:p>
            <a:pPr algn="ctr">
              <a:spcBef>
                <a:spcPts val="0"/>
              </a:spcBef>
              <a:spcAft>
                <a:spcPts val="150"/>
              </a:spcAft>
            </a:pPr>
            <a:r>
              <a:rPr lang="en-AU" sz="1600" dirty="0"/>
              <a:t>     @</a:t>
            </a:r>
            <a:r>
              <a:rPr lang="en-AU" sz="1600" dirty="0" err="1"/>
              <a:t>nswcese</a:t>
            </a:r>
            <a:r>
              <a:rPr lang="en-AU" sz="1600" dirty="0"/>
              <a:t/>
            </a:r>
            <a:br>
              <a:rPr lang="en-AU" sz="1600" dirty="0"/>
            </a:br>
            <a:r>
              <a:rPr lang="en-AU" sz="1600" dirty="0"/>
              <a:t/>
            </a:r>
            <a:br>
              <a:rPr lang="en-AU" sz="1600" dirty="0"/>
            </a:br>
            <a:endParaRPr lang="en-AU" sz="1600" dirty="0"/>
          </a:p>
          <a:p>
            <a:pPr algn="ctr">
              <a:spcBef>
                <a:spcPts val="0"/>
              </a:spcBef>
              <a:spcAft>
                <a:spcPts val="150"/>
              </a:spcAft>
            </a:pPr>
            <a:r>
              <a:rPr lang="en-AU" sz="1600" b="1" dirty="0"/>
              <a:t>Scout training: </a:t>
            </a:r>
          </a:p>
          <a:p>
            <a:pPr algn="ctr">
              <a:spcBef>
                <a:spcPts val="0"/>
              </a:spcBef>
              <a:spcAft>
                <a:spcPts val="150"/>
              </a:spcAft>
            </a:pPr>
            <a:r>
              <a:rPr lang="en-AU" sz="1600" dirty="0">
                <a:hlinkClick r:id="rId4"/>
              </a:rPr>
              <a:t>scout@det.nsw.edu.au</a:t>
            </a:r>
            <a:endParaRPr lang="en-AU" sz="1600" dirty="0"/>
          </a:p>
          <a:p>
            <a:pPr algn="ctr">
              <a:spcBef>
                <a:spcPts val="0"/>
              </a:spcBef>
              <a:spcAft>
                <a:spcPts val="150"/>
              </a:spcAft>
            </a:pPr>
            <a:endParaRPr lang="en-AU" sz="1600" dirty="0"/>
          </a:p>
          <a:p>
            <a:pPr algn="ctr">
              <a:spcBef>
                <a:spcPts val="0"/>
              </a:spcBef>
              <a:spcAft>
                <a:spcPts val="150"/>
              </a:spcAft>
            </a:pPr>
            <a:r>
              <a:rPr lang="en-AU" sz="1600" b="1" dirty="0"/>
              <a:t>Scout user support:</a:t>
            </a:r>
          </a:p>
          <a:p>
            <a:pPr algn="ctr">
              <a:spcBef>
                <a:spcPts val="0"/>
              </a:spcBef>
              <a:spcAft>
                <a:spcPts val="150"/>
              </a:spcAft>
            </a:pPr>
            <a:r>
              <a:rPr lang="en-AU" sz="1600" dirty="0">
                <a:hlinkClick r:id="rId5"/>
              </a:rPr>
              <a:t>Scout.support@det.nsw.edu.au</a:t>
            </a:r>
            <a:endParaRPr lang="en-AU" sz="1600" dirty="0"/>
          </a:p>
          <a:p>
            <a:pPr algn="ctr">
              <a:spcBef>
                <a:spcPts val="0"/>
              </a:spcBef>
              <a:spcAft>
                <a:spcPts val="150"/>
              </a:spcAft>
            </a:pPr>
            <a:endParaRPr lang="en-AU" sz="1600" dirty="0"/>
          </a:p>
          <a:p>
            <a:pPr algn="ctr">
              <a:spcBef>
                <a:spcPts val="0"/>
              </a:spcBef>
              <a:spcAft>
                <a:spcPts val="150"/>
              </a:spcAft>
            </a:pPr>
            <a:r>
              <a:rPr lang="en-AU" sz="1600" b="1" dirty="0"/>
              <a:t>School Excellence Framework evidence guide:</a:t>
            </a:r>
            <a:endParaRPr lang="en-AU" sz="1600" dirty="0"/>
          </a:p>
          <a:p>
            <a:pPr algn="ctr">
              <a:spcBef>
                <a:spcPts val="0"/>
              </a:spcBef>
              <a:spcAft>
                <a:spcPts val="150"/>
              </a:spcAft>
            </a:pPr>
            <a:r>
              <a:rPr lang="en-AU" sz="1600" u="sng" dirty="0"/>
              <a:t>education.nsw.gov.au/sef-evidence-guide</a:t>
            </a:r>
            <a:endParaRPr lang="en-AU" sz="1600" dirty="0"/>
          </a:p>
          <a:p>
            <a:pPr algn="ctr">
              <a:spcBef>
                <a:spcPts val="0"/>
              </a:spcBef>
              <a:spcAft>
                <a:spcPts val="150"/>
              </a:spcAft>
            </a:pPr>
            <a:endParaRPr lang="en-AU" sz="1600" u="sng" dirty="0"/>
          </a:p>
          <a:p>
            <a:pPr algn="ctr"/>
            <a:r>
              <a:rPr lang="en-US" b="1" dirty="0"/>
              <a:t> </a:t>
            </a:r>
          </a:p>
          <a:p>
            <a:pPr algn="ctr"/>
            <a:endParaRPr lang="en-AU" sz="2400" dirty="0"/>
          </a:p>
          <a:p>
            <a:endParaRPr lang="en-AU" dirty="0"/>
          </a:p>
          <a:p>
            <a:endParaRPr lang="en-AU"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BD1D4D-58FE-470A-9E95-0A2D074D2B8E}" type="slidenum">
              <a:rPr kumimoji="0" lang="en-AU" sz="10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6"/>
          <a:stretch>
            <a:fillRect/>
          </a:stretch>
        </p:blipFill>
        <p:spPr>
          <a:xfrm>
            <a:off x="3707904" y="1988840"/>
            <a:ext cx="432048" cy="432048"/>
          </a:xfrm>
          <a:prstGeom prst="rect">
            <a:avLst/>
          </a:prstGeom>
        </p:spPr>
      </p:pic>
    </p:spTree>
    <p:extLst>
      <p:ext uri="{BB962C8B-B14F-4D97-AF65-F5344CB8AC3E}">
        <p14:creationId xmlns:p14="http://schemas.microsoft.com/office/powerpoint/2010/main" val="374515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NAPLAN Results</a:t>
            </a:r>
            <a:endParaRPr lang="en-AU" dirty="0"/>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70359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2018 NAPLAN</a:t>
            </a:r>
            <a:endParaRPr lang="en-AU" dirty="0"/>
          </a:p>
        </p:txBody>
      </p:sp>
      <p:sp>
        <p:nvSpPr>
          <p:cNvPr id="3" name="Content Placeholder 2"/>
          <p:cNvSpPr>
            <a:spLocks noGrp="1"/>
          </p:cNvSpPr>
          <p:nvPr>
            <p:ph sz="half" idx="1"/>
          </p:nvPr>
        </p:nvSpPr>
        <p:spPr>
          <a:xfrm>
            <a:off x="683568" y="1124744"/>
            <a:ext cx="7327726" cy="4768850"/>
          </a:xfrm>
        </p:spPr>
        <p:txBody>
          <a:bodyPr>
            <a:normAutofit/>
          </a:bodyPr>
          <a:lstStyle/>
          <a:p>
            <a:pPr lvl="0"/>
            <a:endParaRPr lang="en-US" dirty="0"/>
          </a:p>
          <a:p>
            <a:pPr lvl="0"/>
            <a:r>
              <a:rPr lang="en-AU" dirty="0" smtClean="0"/>
              <a:t>Information session with Murat and Jenny</a:t>
            </a:r>
            <a:endParaRPr lang="en-US" dirty="0"/>
          </a:p>
          <a:p>
            <a:pPr lvl="0"/>
            <a:r>
              <a:rPr lang="en-AU" dirty="0" smtClean="0"/>
              <a:t>File from ACARA</a:t>
            </a:r>
            <a:endParaRPr lang="en-AU" dirty="0"/>
          </a:p>
          <a:p>
            <a:pPr lvl="0"/>
            <a:r>
              <a:rPr lang="en-AU" dirty="0" smtClean="0"/>
              <a:t>User Acceptance Testing</a:t>
            </a:r>
            <a:endParaRPr lang="en-AU" dirty="0"/>
          </a:p>
          <a:p>
            <a:r>
              <a:rPr lang="en-AU" dirty="0" smtClean="0"/>
              <a:t>For those who completed NAPLAN Online, approach and consider data carefully</a:t>
            </a:r>
            <a:endParaRPr lang="en-AU" dirty="0"/>
          </a:p>
          <a:p>
            <a:pPr lvl="0"/>
            <a:r>
              <a:rPr lang="en-US" dirty="0" smtClean="0"/>
              <a:t>Support with Scout and interpreting data</a:t>
            </a:r>
          </a:p>
          <a:p>
            <a:pPr lvl="0"/>
            <a:r>
              <a:rPr lang="en-US" dirty="0" smtClean="0"/>
              <a:t>Video with Mark Scott and Murat </a:t>
            </a:r>
            <a:r>
              <a:rPr lang="en-US" dirty="0" err="1" smtClean="0"/>
              <a:t>Dizdar</a:t>
            </a:r>
            <a:endParaRPr lang="en-US" dirty="0"/>
          </a:p>
          <a:p>
            <a:pPr marL="0" indent="0">
              <a:buNone/>
            </a:pPr>
            <a:endParaRPr lang="en-AU" dirty="0"/>
          </a:p>
        </p:txBody>
      </p:sp>
      <p:sp>
        <p:nvSpPr>
          <p:cNvPr id="4"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Tree>
    <p:extLst>
      <p:ext uri="{BB962C8B-B14F-4D97-AF65-F5344CB8AC3E}">
        <p14:creationId xmlns:p14="http://schemas.microsoft.com/office/powerpoint/2010/main" val="331073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Scout Roadmap</a:t>
            </a:r>
            <a:endParaRPr lang="en-AU" dirty="0"/>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28767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2018 and Beyond</a:t>
            </a:r>
            <a:endParaRPr lang="en-AU" dirty="0"/>
          </a:p>
        </p:txBody>
      </p:sp>
      <p:sp>
        <p:nvSpPr>
          <p:cNvPr id="3" name="Content Placeholder 2"/>
          <p:cNvSpPr>
            <a:spLocks noGrp="1"/>
          </p:cNvSpPr>
          <p:nvPr>
            <p:ph sz="half" idx="1"/>
          </p:nvPr>
        </p:nvSpPr>
        <p:spPr>
          <a:xfrm>
            <a:off x="683568" y="1124744"/>
            <a:ext cx="7327726" cy="4768850"/>
          </a:xfrm>
        </p:spPr>
        <p:txBody>
          <a:bodyPr>
            <a:normAutofit/>
          </a:bodyPr>
          <a:lstStyle/>
          <a:p>
            <a:pPr lvl="0"/>
            <a:endParaRPr lang="en-US" dirty="0"/>
          </a:p>
          <a:p>
            <a:pPr lvl="0"/>
            <a:r>
              <a:rPr lang="en-AU" dirty="0" smtClean="0"/>
              <a:t>VALID 6</a:t>
            </a:r>
            <a:endParaRPr lang="en-AU" dirty="0"/>
          </a:p>
          <a:p>
            <a:pPr lvl="0"/>
            <a:r>
              <a:rPr lang="en-AU" dirty="0" smtClean="0"/>
              <a:t>PLAN 2</a:t>
            </a:r>
            <a:endParaRPr lang="en-AU" dirty="0"/>
          </a:p>
          <a:p>
            <a:r>
              <a:rPr lang="en-AU" dirty="0" smtClean="0"/>
              <a:t>Best Start Kindergarten</a:t>
            </a:r>
          </a:p>
          <a:p>
            <a:r>
              <a:rPr lang="en-AU" dirty="0" smtClean="0"/>
              <a:t>Prioritisation and Information Governance Group</a:t>
            </a:r>
          </a:p>
          <a:p>
            <a:endParaRPr lang="en-AU" dirty="0" smtClean="0"/>
          </a:p>
          <a:p>
            <a:endParaRPr lang="en-AU" dirty="0"/>
          </a:p>
          <a:p>
            <a:pPr marL="0" indent="0">
              <a:buNone/>
            </a:pPr>
            <a:endParaRPr lang="en-AU" dirty="0"/>
          </a:p>
        </p:txBody>
      </p:sp>
      <p:sp>
        <p:nvSpPr>
          <p:cNvPr id="4"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Tree>
    <p:extLst>
      <p:ext uri="{BB962C8B-B14F-4D97-AF65-F5344CB8AC3E}">
        <p14:creationId xmlns:p14="http://schemas.microsoft.com/office/powerpoint/2010/main" val="110704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Scout Access and Training</a:t>
            </a:r>
            <a:endParaRPr lang="en-AU" dirty="0"/>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82291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5256"/>
            <a:ext cx="7886700" cy="1260000"/>
          </a:xfrm>
        </p:spPr>
        <p:txBody>
          <a:bodyPr>
            <a:normAutofit/>
          </a:bodyPr>
          <a:lstStyle/>
          <a:p>
            <a:pPr algn="ctr"/>
            <a:r>
              <a:rPr lang="en-AU" sz="4000" dirty="0"/>
              <a:t>Report Access</a:t>
            </a:r>
          </a:p>
        </p:txBody>
      </p:sp>
      <p:pic>
        <p:nvPicPr>
          <p:cNvPr id="3" name="Snagit_SNG85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04" y="980727"/>
            <a:ext cx="7090079" cy="4777077"/>
          </a:xfrm>
          <a:prstGeom prst="rect">
            <a:avLst/>
          </a:prstGeom>
        </p:spPr>
      </p:pic>
      <p:sp>
        <p:nvSpPr>
          <p:cNvPr id="4"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spTree>
    <p:extLst>
      <p:ext uri="{BB962C8B-B14F-4D97-AF65-F5344CB8AC3E}">
        <p14:creationId xmlns:p14="http://schemas.microsoft.com/office/powerpoint/2010/main" val="180894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4624"/>
            <a:ext cx="7886700" cy="1260000"/>
          </a:xfrm>
        </p:spPr>
        <p:txBody>
          <a:bodyPr/>
          <a:lstStyle/>
          <a:p>
            <a:r>
              <a:rPr lang="en-AU" dirty="0" smtClean="0"/>
              <a:t>Mandatory Online Training for Access</a:t>
            </a:r>
            <a:endParaRPr lang="en-AU" dirty="0"/>
          </a:p>
        </p:txBody>
      </p:sp>
      <p:sp>
        <p:nvSpPr>
          <p:cNvPr id="5" name="Footer Placeholder 3"/>
          <p:cNvSpPr>
            <a:spLocks noGrp="1"/>
          </p:cNvSpPr>
          <p:nvPr>
            <p:ph type="ftr" sz="quarter" idx="11"/>
          </p:nvPr>
        </p:nvSpPr>
        <p:spPr>
          <a:xfrm>
            <a:off x="628650" y="6462000"/>
            <a:ext cx="3143250" cy="396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a:ea typeface="+mn-ea"/>
                <a:cs typeface="+mn-cs"/>
              </a:rPr>
              <a:t>NSW DEPARTMENT OF EDUCATION</a:t>
            </a:r>
          </a:p>
        </p:txBody>
      </p:sp>
      <p:pic>
        <p:nvPicPr>
          <p:cNvPr id="2" name="Picture 1"/>
          <p:cNvPicPr>
            <a:picLocks noChangeAspect="1"/>
          </p:cNvPicPr>
          <p:nvPr/>
        </p:nvPicPr>
        <p:blipFill>
          <a:blip r:embed="rId3"/>
          <a:stretch>
            <a:fillRect/>
          </a:stretch>
        </p:blipFill>
        <p:spPr>
          <a:xfrm>
            <a:off x="1187624" y="1337948"/>
            <a:ext cx="6812454" cy="4468589"/>
          </a:xfrm>
          <a:prstGeom prst="rect">
            <a:avLst/>
          </a:prstGeom>
        </p:spPr>
      </p:pic>
    </p:spTree>
    <p:extLst>
      <p:ext uri="{BB962C8B-B14F-4D97-AF65-F5344CB8AC3E}">
        <p14:creationId xmlns:p14="http://schemas.microsoft.com/office/powerpoint/2010/main" val="1249965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Scout for school planning, reporting and evidence-based decision making&amp;quot;&quot;/&gt;&lt;property id=&quot;20307&quot; value=&quot;360&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3 - &amp;quot;Centre for Education Statistics and Evaluation&amp;quot;&quot;/&gt;&lt;property id=&quot;20307&quot; value=&quot;359&quot;/&gt;&lt;/object&gt;&lt;object type=&quot;3&quot; unique_id=&quot;10006&quot;&gt;&lt;property id=&quot;20148&quot; value=&quot;5&quot;/&gt;&lt;property id=&quot;20300&quot; value=&quot;Slide 4 - &amp;quot;What is Scout?&amp;quot;&quot;/&gt;&lt;property id=&quot;20307&quot; value=&quot;339&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quot;/&gt;&lt;property id=&quot;20307&quot; value=&quot;334&quot;/&gt;&lt;/object&gt;&lt;object type=&quot;3&quot; unique_id=&quot;10009&quot;&gt;&lt;property id=&quot;20148&quot; value=&quot;5&quot;/&gt;&lt;property id=&quot;20300&quot; value=&quot;Slide 7&quot;/&gt;&lt;property id=&quot;20307&quot; value=&quot;335&quot;/&gt;&lt;/object&gt;&lt;object type=&quot;3&quot; unique_id=&quot;10010&quot;&gt;&lt;property id=&quot;20148&quot; value=&quot;5&quot;/&gt;&lt;property id=&quot;20300&quot; value=&quot;Slide 8 - &amp;quot;Using Scout in Schools&amp;quot;&quot;/&gt;&lt;property id=&quot;20307&quot; value=&quot;271&quot;/&gt;&lt;/object&gt;&lt;object type=&quot;3&quot; unique_id=&quot;10011&quot;&gt;&lt;property id=&quot;20148&quot; value=&quot;5&quot;/&gt;&lt;property id=&quot;20300&quot; value=&quot;Slide 9&quot;/&gt;&lt;property id=&quot;20307&quot; value=&quot;356&quot;/&gt;&lt;/object&gt;&lt;object type=&quot;3&quot; unique_id=&quot;10012&quot;&gt;&lt;property id=&quot;20148&quot; value=&quot;5&quot;/&gt;&lt;property id=&quot;20300&quot; value=&quot;Slide 10 - &amp;quot;Granular &amp;amp; Aggregate Reports&amp;quot;&quot;/&gt;&lt;property id=&quot;20307&quot; value=&quot;355&quot;/&gt;&lt;/object&gt;&lt;object type=&quot;3&quot; unique_id=&quot;10013&quot;&gt;&lt;property id=&quot;20148&quot; value=&quot;5&quot;/&gt;&lt;property id=&quot;20300&quot; value=&quot;Slide 11 - &amp;quot;Information life-cycle&amp;quot;&quot;/&gt;&lt;property id=&quot;20307&quot; value=&quot;345&quot;/&gt;&lt;/object&gt;&lt;object type=&quot;3&quot; unique_id=&quot;10014&quot;&gt;&lt;property id=&quot;20148&quot; value=&quot;5&quot;/&gt;&lt;property id=&quot;20300&quot; value=&quot;Slide 12 - &amp;quot;Schools Dashboard&amp;quot;&quot;/&gt;&lt;property id=&quot;20307&quot; value=&quot;316&quot;/&gt;&lt;/object&gt;&lt;object type=&quot;3&quot; unique_id=&quot;10015&quot;&gt;&lt;property id=&quot;20148&quot; value=&quot;5&quot;/&gt;&lt;property id=&quot;20300&quot; value=&quot;Slide 13 - &amp;quot;SEF Self-Assessment/External Validation&amp;quot;&quot;/&gt;&lt;property id=&quot;20307&quot; value=&quot;348&quot;/&gt;&lt;/object&gt;&lt;object type=&quot;3&quot; unique_id=&quot;10016&quot;&gt;&lt;property id=&quot;20148&quot; value=&quot;5&quot;/&gt;&lt;property id=&quot;20300&quot; value=&quot;Slide 14 - &amp;quot;RAM loadings&amp;quot;&quot;/&gt;&lt;property id=&quot;20307&quot; value=&quot;353&quot;/&gt;&lt;/object&gt;&lt;object type=&quot;3&quot; unique_id=&quot;10017&quot;&gt;&lt;property id=&quot;20148&quot; value=&quot;5&quot;/&gt;&lt;property id=&quot;20300&quot; value=&quot;Slide 15 - &amp;quot;Enrolment and Attendance  Current Enrolment&amp;quot;&quot;/&gt;&lt;property id=&quot;20307&quot; value=&quot;273&quot;/&gt;&lt;/object&gt;&lt;object type=&quot;3&quot; unique_id=&quot;10018&quot;&gt;&lt;property id=&quot;20148&quot; value=&quot;5&quot;/&gt;&lt;property id=&quot;20300&quot; value=&quot;Slide 16 - &amp;quot;Enrolment and Attendance Enrolment Across Schools&amp;quot;&quot;/&gt;&lt;property id=&quot;20307&quot; value=&quot;274&quot;/&gt;&lt;/object&gt;&lt;object type=&quot;3&quot; unique_id=&quot;10019&quot;&gt;&lt;property id=&quot;20148&quot; value=&quot;5&quot;/&gt;&lt;property id=&quot;20300&quot; value=&quot;Slide 17 - &amp;quot;Enrolment and Attendance Carer Profile&amp;quot;&quot;/&gt;&lt;property id=&quot;20307&quot; value=&quot;362&quot;/&gt;&lt;/object&gt;&lt;object type=&quot;3&quot; unique_id=&quot;10020&quot;&gt;&lt;property id=&quot;20148&quot; value=&quot;5&quot;/&gt;&lt;property id=&quot;20300&quot; value=&quot;Slide 18 - &amp;quot;School Performance Value Added    &amp;quot;&quot;/&gt;&lt;property id=&quot;20307&quot; value=&quot;286&quot;/&gt;&lt;/object&gt;&lt;object type=&quot;3&quot; unique_id=&quot;10021&quot;&gt;&lt;property id=&quot;20148&quot; value=&quot;5&quot;/&gt;&lt;property id=&quot;20300&quot; value=&quot;Slide 19 - &amp;quot;The Scout School Performance reports can also assist in your school self-assessment&amp;quot;&quot;/&gt;&lt;property id=&quot;20307&quot; value=&quot;287&quot;/&gt;&lt;/object&gt;&lt;object type=&quot;3&quot; unique_id=&quot;10022&quot;&gt;&lt;property id=&quot;20148&quot; value=&quot;5&quot;/&gt;&lt;property id=&quot;20300&quot; value=&quot;Slide 20 - &amp;quot;School Performance NAPLAN Over Time &amp;quot;&quot;/&gt;&lt;property id=&quot;20307&quot; value=&quot;326&quot;/&gt;&lt;/object&gt;&lt;object type=&quot;3&quot; unique_id=&quot;10023&quot;&gt;&lt;property id=&quot;20148&quot; value=&quot;5&quot;/&gt;&lt;property id=&quot;20300&quot; value=&quot;Slide 21 - &amp;quot;School Performance Performance of Aboriginal and non-Aboriginal Students &amp;quot;&quot;/&gt;&lt;property id=&quot;20307&quot; value=&quot;327&quot;/&gt;&lt;/object&gt;&lt;object type=&quot;3&quot; unique_id=&quot;10024&quot;&gt;&lt;property id=&quot;20148&quot; value=&quot;5&quot;/&gt;&lt;property id=&quot;20300&quot; value=&quot;Slide 22 - &amp;quot;School Performance Performance of students according to SES &amp;quot;&quot;/&gt;&lt;property id=&quot;20307&quot; value=&quot;346&quot;/&gt;&lt;/object&gt;&lt;object type=&quot;3&quot; unique_id=&quot;10025&quot;&gt;&lt;property id=&quot;20148&quot; value=&quot;5&quot;/&gt;&lt;property id=&quot;20300&quot; value=&quot;Slide 23 - &amp;quot;Student Performance Individual Student Growth &amp;quot;&quot;/&gt;&lt;property id=&quot;20307&quot; value=&quot;328&quot;/&gt;&lt;/object&gt;&lt;object type=&quot;3&quot; unique_id=&quot;10026&quot;&gt;&lt;property id=&quot;20148&quot; value=&quot;5&quot;/&gt;&lt;property id=&quot;20300&quot; value=&quot;Slide 24 - &amp;quot;Student Performance Student Growth Grouping &amp;quot;&quot;/&gt;&lt;property id=&quot;20307&quot; value=&quot;329&quot;/&gt;&lt;/object&gt;&lt;object type=&quot;3&quot; unique_id=&quot;10027&quot;&gt;&lt;property id=&quot;20148&quot; value=&quot;5&quot;/&gt;&lt;property id=&quot;20300&quot; value=&quot;Slide 25 - &amp;quot;Student Performance NAPLAN Over Time &amp;quot;&quot;/&gt;&lt;property id=&quot;20307&quot; value=&quot;351&quot;/&gt;&lt;/object&gt;&lt;object type=&quot;3&quot; unique_id=&quot;10028&quot;&gt;&lt;property id=&quot;20148&quot; value=&quot;5&quot;/&gt;&lt;property id=&quot;20300&quot; value=&quot;Slide 26 - &amp;quot;School Performance HSC Results Report&amp;quot;&quot;/&gt;&lt;property id=&quot;20307&quot; value=&quot;358&quot;/&gt;&lt;/object&gt;&lt;object type=&quot;3&quot; unique_id=&quot;10029&quot;&gt;&lt;property id=&quot;20148&quot; value=&quot;5&quot;/&gt;&lt;property id=&quot;20300&quot; value=&quot;Slide 27 - &amp;quot;The Scout School Performance reports can also assist in your school self-assessment&amp;quot;&quot;/&gt;&lt;property id=&quot;20307&quot; value=&quot;323&quot;/&gt;&lt;/object&gt;&lt;object type=&quot;3&quot; unique_id=&quot;10030&quot;&gt;&lt;property id=&quot;20148&quot; value=&quot;5&quot;/&gt;&lt;property id=&quot;20300&quot; value=&quot;Slide 28&quot;/&gt;&lt;property id=&quot;20307&quot; value=&quot;290&quot;/&gt;&lt;/object&gt;&lt;object type=&quot;3&quot; unique_id=&quot;10031&quot;&gt;&lt;property id=&quot;20148&quot; value=&quot;5&quot;/&gt;&lt;property id=&quot;20300&quot; value=&quot;Slide 29&quot;/&gt;&lt;property id=&quot;20307&quot; value=&quot;293&quot;/&gt;&lt;/object&gt;&lt;object type=&quot;3&quot; unique_id=&quot;10032&quot;&gt;&lt;property id=&quot;20148&quot; value=&quot;5&quot;/&gt;&lt;property id=&quot;20300&quot; value=&quot;Slide 30&quot;/&gt;&lt;property id=&quot;20307&quot; value=&quot;349&quot;/&gt;&lt;/object&gt;&lt;object type=&quot;3&quot; unique_id=&quot;10033&quot;&gt;&lt;property id=&quot;20148&quot; value=&quot;5&quot;/&gt;&lt;property id=&quot;20300&quot; value=&quot;Slide 31&quot;/&gt;&lt;property id=&quot;20307&quot; value=&quot;350&quot;/&gt;&lt;/object&gt;&lt;object type=&quot;3&quot; unique_id=&quot;10034&quot;&gt;&lt;property id=&quot;20148&quot; value=&quot;5&quot;/&gt;&lt;property id=&quot;20300&quot; value=&quot;Slide 32 - &amp;quot;School People Management Leave Patterns Report – Absences Over Time Chart&amp;quot;&quot;/&gt;&lt;property id=&quot;20307&quot; value=&quot;357&quot;/&gt;&lt;/object&gt;&lt;object type=&quot;3&quot; unique_id=&quot;10035&quot;&gt;&lt;property id=&quot;20148&quot; value=&quot;5&quot;/&gt;&lt;property id=&quot;20300&quot; value=&quot;Slide 33&quot;/&gt;&lt;property id=&quot;20307&quot; value=&quot;347&quot;/&gt;&lt;/object&gt;&lt;object type=&quot;3&quot; unique_id=&quot;10036&quot;&gt;&lt;property id=&quot;20148&quot; value=&quot;5&quot;/&gt;&lt;property id=&quot;20300&quot; value=&quot;Slide 34 - &amp;quot;Categories of Evidence&amp;quot;&quot;/&gt;&lt;property id=&quot;20307&quot; value=&quot;330&quot;/&gt;&lt;/object&gt;&lt;object type=&quot;3&quot; unique_id=&quot;10037&quot;&gt;&lt;property id=&quot;20148&quot; value=&quot;5&quot;/&gt;&lt;property id=&quot;20300&quot; value=&quot;Slide 35 - &amp;quot;The problem tree – the basic structure&amp;quot;&quot;/&gt;&lt;property id=&quot;20307&quot; value=&quot;361&quot;/&gt;&lt;/object&gt;&lt;object type=&quot;3&quot; unique_id=&quot;10038&quot;&gt;&lt;property id=&quot;20148&quot; value=&quot;5&quot;/&gt;&lt;property id=&quot;20300&quot; value=&quot;Slide 36 - &amp;quot;Effective Practices in Teaching and Learning&amp;quot;&quot;/&gt;&lt;property id=&quot;20307&quot; value=&quot;354&quot;/&gt;&lt;/object&gt;&lt;object type=&quot;3&quot; unique_id=&quot;10039&quot;&gt;&lt;property id=&quot;20148&quot; value=&quot;5&quot;/&gt;&lt;property id=&quot;20300&quot; value=&quot;Slide 37 - &amp;quot;Scout for the writing and ongoing  evaluation the School Plan&amp;quot;&quot;/&gt;&lt;property id=&quot;20307&quot; value=&quot;340&quot;/&gt;&lt;/object&gt;&lt;object type=&quot;3&quot; unique_id=&quot;10040&quot;&gt;&lt;property id=&quot;20148&quot; value=&quot;5&quot;/&gt;&lt;property id=&quot;20300&quot; value=&quot;Slide 38 - &amp;quot;Scout for the writing and ongoing  evaluation the School Plan&amp;quot;&quot;/&gt;&lt;property id=&quot;20307&quot; value=&quot;341&quot;/&gt;&lt;/object&gt;&lt;object type=&quot;3&quot; unique_id=&quot;10041&quot;&gt;&lt;property id=&quot;20148&quot; value=&quot;5&quot;/&gt;&lt;property id=&quot;20300&quot; value=&quot;Slide 39 - &amp;quot;Scout for the writing and ongoing  evaluation the School Plan&amp;quot;&quot;/&gt;&lt;property id=&quot;20307&quot; value=&quot;342&quot;/&gt;&lt;/object&gt;&lt;object type=&quot;3&quot; unique_id=&quot;10042&quot;&gt;&lt;property id=&quot;20148&quot; value=&quot;5&quot;/&gt;&lt;property id=&quot;20300&quot; value=&quot;Slide 40 - &amp;quot;Scout for the writing and ongoing  evaluation the School Plan&amp;quot;&quot;/&gt;&lt;property id=&quot;20307&quot; value=&quot;343&quot;/&gt;&lt;/object&gt;&lt;object type=&quot;3&quot; unique_id=&quot;10043&quot;&gt;&lt;property id=&quot;20148&quot; value=&quot;5&quot;/&gt;&lt;property id=&quot;20300&quot; value=&quot;Slide 41 - &amp;quot;Using the Effective Practices Toolkit for products, practices and milestones&amp;quot;&quot;/&gt;&lt;property id=&quot;20307&quot; value=&quot;344&quot;/&gt;&lt;/object&gt;&lt;object type=&quot;3&quot; unique_id=&quot;10044&quot;&gt;&lt;property id=&quot;20148&quot; value=&quot;5&quot;/&gt;&lt;property id=&quot;20300&quot; value=&quot;Slide 42 - &amp;quot;Scout learning options &amp;quot;&quot;/&gt;&lt;property id=&quot;20307&quot; value=&quot;338&quot;/&gt;&lt;/object&gt;&lt;object type=&quot;3&quot; unique_id=&quot;10045&quot;&gt;&lt;property id=&quot;20148&quot; value=&quot;5&quot;/&gt;&lt;property id=&quot;20300&quot; value=&quot;Slide 43 - &amp;quot;Question and Answer&amp;quot;&quot;/&gt;&lt;property id=&quot;20307&quot; value=&quot;264&quot;/&gt;&lt;/object&gt;&lt;object type=&quot;3&quot; unique_id=&quot;10046&quot;&gt;&lt;property id=&quot;20148&quot; value=&quot;5&quot;/&gt;&lt;property id=&quot;20300&quot; value=&quot;Slide 44 - &amp;quot;Contact Us:&amp;quot;&quot;/&gt;&lt;property id=&quot;20307&quot; value=&quot;298&quot;/&gt;&lt;/object&gt;&lt;/object&gt;&lt;object type=&quot;8&quot; unique_id=&quot;10092&quot;&gt;&lt;/object&gt;&lt;/object&gt;&lt;/database&gt;"/>
  <p:tag name="MMPROD_NEXTUNIQUEID" val="10009"/>
  <p:tag name="SECTOMILLISECCONVERTED" val="1"/>
</p:tagLst>
</file>

<file path=ppt/theme/theme1.xml><?xml version="1.0" encoding="utf-8"?>
<a:theme xmlns:a="http://schemas.openxmlformats.org/drawingml/2006/main" name="Scout Presentation Template">
  <a:themeElements>
    <a:clrScheme name="Scout">
      <a:dk1>
        <a:srgbClr val="333333"/>
      </a:dk1>
      <a:lt1>
        <a:sysClr val="window" lastClr="FFFFFF"/>
      </a:lt1>
      <a:dk2>
        <a:srgbClr val="46596A"/>
      </a:dk2>
      <a:lt2>
        <a:srgbClr val="E7E6E6"/>
      </a:lt2>
      <a:accent1>
        <a:srgbClr val="008ACC"/>
      </a:accent1>
      <a:accent2>
        <a:srgbClr val="46596A"/>
      </a:accent2>
      <a:accent3>
        <a:srgbClr val="B7B9C0"/>
      </a:accent3>
      <a:accent4>
        <a:srgbClr val="3FA535"/>
      </a:accent4>
      <a:accent5>
        <a:srgbClr val="C0D027"/>
      </a:accent5>
      <a:accent6>
        <a:srgbClr val="F39328"/>
      </a:accent6>
      <a:hlink>
        <a:srgbClr val="44546A"/>
      </a:hlink>
      <a:folHlink>
        <a:srgbClr val="06799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out Presentation Template" id="{7AACCDD8-0E22-4062-8566-3A9D90C39BE0}" vid="{DE80E478-2B4A-4ACC-8154-BEF84D9DD5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 Presentation Template</Template>
  <TotalTime>9377</TotalTime>
  <Words>762</Words>
  <Application>Microsoft Office PowerPoint</Application>
  <PresentationFormat>On-screen Show (4:3)</PresentationFormat>
  <Paragraphs>161</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Wingdings</vt:lpstr>
      <vt:lpstr>Wingdings 3</vt:lpstr>
      <vt:lpstr>Scout Presentation Template</vt:lpstr>
      <vt:lpstr>PPA Scout Update</vt:lpstr>
      <vt:lpstr>In today’s presentation</vt:lpstr>
      <vt:lpstr>NAPLAN Results</vt:lpstr>
      <vt:lpstr>2018 NAPLAN</vt:lpstr>
      <vt:lpstr>Scout Roadmap</vt:lpstr>
      <vt:lpstr>2018 and Beyond</vt:lpstr>
      <vt:lpstr>Scout Access and Training</vt:lpstr>
      <vt:lpstr>Report Access</vt:lpstr>
      <vt:lpstr>Mandatory Online Training for Access</vt:lpstr>
      <vt:lpstr>Optional Workshops</vt:lpstr>
      <vt:lpstr>Scout website – Recorded webinars and videos</vt:lpstr>
      <vt:lpstr>Scout website - Resources</vt:lpstr>
      <vt:lpstr>PowerPoint Presentation</vt:lpstr>
      <vt:lpstr>New Reports</vt:lpstr>
      <vt:lpstr>Groups App is coming soon</vt:lpstr>
      <vt:lpstr>Suspension App</vt:lpstr>
      <vt:lpstr>Site Maps</vt:lpstr>
      <vt:lpstr>School Budget Allocation</vt:lpstr>
      <vt:lpstr>Primary School Transition</vt:lpstr>
      <vt:lpstr>Primary School Transition</vt:lpstr>
      <vt:lpstr>Primary School Transition</vt:lpstr>
      <vt:lpstr>PowerPoint Presentation</vt:lpstr>
      <vt:lpstr>NAPLAN Item Analysis (Teacher)</vt:lpstr>
      <vt:lpstr>NAPLAN Item Analysis School Item Analysis </vt:lpstr>
      <vt:lpstr>NAPLAN Item Analysis Student Item Analysis - Reading</vt:lpstr>
      <vt:lpstr>Question and Answer</vt:lpstr>
      <vt:lpstr>Contact Us:</vt:lpstr>
    </vt:vector>
  </TitlesOfParts>
  <Company>NSW, 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Scout template</dc:title>
  <dc:creator>Turner, Holly</dc:creator>
  <cp:lastModifiedBy>Daniel French</cp:lastModifiedBy>
  <cp:revision>260</cp:revision>
  <cp:lastPrinted>2018-06-29T02:18:36Z</cp:lastPrinted>
  <dcterms:created xsi:type="dcterms:W3CDTF">2016-07-20T02:12:48Z</dcterms:created>
  <dcterms:modified xsi:type="dcterms:W3CDTF">2018-09-06T05:56:57Z</dcterms:modified>
</cp:coreProperties>
</file>