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3.xml" ContentType="application/vnd.openxmlformats-officedocument.them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1.xml" ContentType="application/vnd.openxmlformats-officedocument.presentationml.notesSlid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73" r:id="rId5"/>
  </p:sldMasterIdLst>
  <p:notesMasterIdLst>
    <p:notesMasterId r:id="rId14"/>
  </p:notesMasterIdLst>
  <p:sldIdLst>
    <p:sldId id="261" r:id="rId6"/>
    <p:sldId id="257" r:id="rId7"/>
    <p:sldId id="780" r:id="rId8"/>
    <p:sldId id="781" r:id="rId9"/>
    <p:sldId id="772" r:id="rId10"/>
    <p:sldId id="779" r:id="rId11"/>
    <p:sldId id="782" r:id="rId12"/>
    <p:sldId id="778" r:id="rId13"/>
  </p:sldIdLst>
  <p:sldSz cx="12192000" cy="6858000"/>
  <p:notesSz cx="6805613" cy="9939338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46464"/>
    <a:srgbClr val="E7F0F9"/>
    <a:srgbClr val="FFFFCC"/>
    <a:srgbClr val="FFFFE1"/>
    <a:srgbClr val="0099FF"/>
    <a:srgbClr val="7BB0FD"/>
    <a:srgbClr val="C1E0FF"/>
    <a:srgbClr val="374D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2CC127-8B14-E44A-B34E-22629C79CFDE}" v="3462" dt="2018-08-31T07:08:22.8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9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tags" Target="tags/tag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Relationship Id="rId43" Type="http://schemas.microsoft.com/office/2015/10/relationships/revisionInfo" Target="revisionInfo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DBB71D-D506-ED4D-995C-EF1F36C2C0E2}" type="datetimeFigureOut">
              <a:rPr lang="en-US" smtClean="0"/>
              <a:t>9/7/2018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1063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83307"/>
            <a:ext cx="544449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A05245-5CDA-2A46-89C1-C3C50C3F30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768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 dirty="0"/>
              <a:t>Advice on NSW Police?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50D712-7C08-4C4D-8EF6-9B6FB0B5C80F}" type="slidenum">
              <a:rPr lang="en-AU" smtClean="0"/>
              <a:pPr/>
              <a:t>5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699293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4.png"/><Relationship Id="rId2" Type="http://schemas.openxmlformats.org/officeDocument/2006/relationships/tags" Target="../tags/tag5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8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6.bin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016491841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think-cell Slide" r:id="rId4" imgW="360" imgH="360" progId="TCLayout.ActiveDocument.1">
                  <p:embed/>
                </p:oleObj>
              </mc:Choice>
              <mc:Fallback>
                <p:oleObj name="think-cell Slide" r:id="rId4" imgW="360" imgH="360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5D821-E58C-4E1C-96CD-C33B81A5016F}" type="datetimeFigureOut">
              <a:rPr lang="en-AU" smtClean="0"/>
              <a:t>7/09/2018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0CA06-694F-4DC1-B47C-3981A510F98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09726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5D821-E58C-4E1C-96CD-C33B81A5016F}" type="datetimeFigureOut">
              <a:rPr lang="en-AU" smtClean="0"/>
              <a:t>7/09/2018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0CA06-694F-4DC1-B47C-3981A510F98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73284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5D821-E58C-4E1C-96CD-C33B81A5016F}" type="datetimeFigureOut">
              <a:rPr lang="en-AU" smtClean="0"/>
              <a:t>7/09/2018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0CA06-694F-4DC1-B47C-3981A510F98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794470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 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243712595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think-cell Slide" r:id="rId4" imgW="668" imgH="670" progId="TCLayout.ActiveDocument.1">
                  <p:embed/>
                </p:oleObj>
              </mc:Choice>
              <mc:Fallback>
                <p:oleObj name="think-cell Slide" r:id="rId4" imgW="668" imgH="670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/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934"/>
            <a:ext cx="12192000" cy="6808839"/>
          </a:xfrm>
          <a:prstGeom prst="rect">
            <a:avLst/>
          </a:prstGeom>
        </p:spPr>
      </p:pic>
      <p:cxnSp>
        <p:nvCxnSpPr>
          <p:cNvPr id="7" name="Straight Connector 6"/>
          <p:cNvCxnSpPr/>
          <p:nvPr userDrawn="1"/>
        </p:nvCxnSpPr>
        <p:spPr>
          <a:xfrm>
            <a:off x="720000" y="3524251"/>
            <a:ext cx="5822949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14" descr="Waratah-NSWGovt.reverse.20mm.png"/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6601" y="5467351"/>
            <a:ext cx="869951" cy="937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Footer Placeholder 39"/>
          <p:cNvSpPr txBox="1">
            <a:spLocks/>
          </p:cNvSpPr>
          <p:nvPr userDrawn="1"/>
        </p:nvSpPr>
        <p:spPr>
          <a:xfrm>
            <a:off x="480000" y="336000"/>
            <a:ext cx="3649133" cy="364067"/>
          </a:xfrm>
          <a:prstGeom prst="rect">
            <a:avLst/>
          </a:prstGeom>
        </p:spPr>
        <p:txBody>
          <a:bodyPr lIns="0"/>
          <a:lstStyle>
            <a:defPPr>
              <a:defRPr lang="en-US"/>
            </a:defPPr>
            <a:lvl1pPr algn="l" rtl="0" fontAlgn="auto">
              <a:spcBef>
                <a:spcPts val="0"/>
              </a:spcBef>
              <a:spcAft>
                <a:spcPts val="0"/>
              </a:spcAft>
              <a:defRPr sz="1100" b="0" i="0" kern="1200" dirty="0" err="1" smtClean="0">
                <a:solidFill>
                  <a:schemeClr val="bg1"/>
                </a:solidFill>
                <a:latin typeface="Montserrat Medium"/>
                <a:ea typeface="+mn-ea"/>
                <a:cs typeface="Montserrat Medium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Montserrat Light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Montserrat Light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Montserrat Light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Montserrat Light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Montserrat Light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Montserrat Light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Montserrat Light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Montserrat Light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AU" sz="1467" b="1" i="0" spc="0" dirty="0">
                <a:latin typeface="Arial" charset="0"/>
                <a:ea typeface="Arial" charset="0"/>
                <a:cs typeface="Arial" charset="0"/>
              </a:rPr>
              <a:t>NSW Department of Education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20000" y="2084850"/>
            <a:ext cx="5822880" cy="1353145"/>
          </a:xfrm>
          <a:prstGeom prst="rect">
            <a:avLst/>
          </a:prstGeom>
        </p:spPr>
        <p:txBody>
          <a:bodyPr/>
          <a:lstStyle>
            <a:lvl1pPr>
              <a:defRPr sz="3733" b="1" i="0" cap="none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Education for a </a:t>
            </a:r>
            <a:br>
              <a:rPr lang="en-US" dirty="0"/>
            </a:br>
            <a:r>
              <a:rPr lang="en-US" dirty="0"/>
              <a:t>changing world</a:t>
            </a:r>
            <a:endParaRPr lang="en-AU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720001" y="3620856"/>
            <a:ext cx="5827183" cy="124830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240"/>
              </a:lnSpc>
              <a:spcBef>
                <a:spcPts val="400"/>
              </a:spcBef>
              <a:defRPr sz="1867" b="1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3pPr marL="0" indent="0">
              <a:spcBef>
                <a:spcPts val="400"/>
              </a:spcBef>
              <a:buFontTx/>
              <a:buNone/>
              <a:defRPr sz="1467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3pPr>
          </a:lstStyle>
          <a:p>
            <a:pPr lvl="0"/>
            <a:r>
              <a:rPr lang="en-AU" dirty="0"/>
              <a:t>Presented by Mark Scott</a:t>
            </a:r>
          </a:p>
          <a:p>
            <a:pPr lvl="2"/>
            <a:r>
              <a:rPr lang="en-AU" dirty="0"/>
              <a:t>Secretary</a:t>
            </a:r>
          </a:p>
        </p:txBody>
      </p:sp>
      <p:sp>
        <p:nvSpPr>
          <p:cNvPr id="10" name="Footer Placeholder 39"/>
          <p:cNvSpPr>
            <a:spLocks noGrp="1"/>
          </p:cNvSpPr>
          <p:nvPr>
            <p:ph type="ftr" sz="quarter" idx="13"/>
          </p:nvPr>
        </p:nvSpPr>
        <p:spPr>
          <a:xfrm>
            <a:off x="480000" y="6136217"/>
            <a:ext cx="3649133" cy="364067"/>
          </a:xfrm>
          <a:prstGeom prst="rect">
            <a:avLst/>
          </a:prstGeom>
        </p:spPr>
        <p:txBody>
          <a:bodyPr/>
          <a:lstStyle>
            <a:lvl1pPr>
              <a:defRPr sz="1467" b="1" i="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AU" dirty="0"/>
              <a:t>education.nsw.gov.au</a:t>
            </a:r>
          </a:p>
        </p:txBody>
      </p:sp>
    </p:spTree>
    <p:extLst>
      <p:ext uri="{BB962C8B-B14F-4D97-AF65-F5344CB8AC3E}">
        <p14:creationId xmlns:p14="http://schemas.microsoft.com/office/powerpoint/2010/main" val="33353761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74B3A-4411-4A5C-9271-A23AA3052A85}" type="datetime4">
              <a:rPr lang="en-AU" smtClean="0"/>
              <a:t>7 September 2018</a:t>
            </a:fld>
            <a:endParaRPr lang="en-AU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528002" y="6401177"/>
            <a:ext cx="4969092" cy="288000"/>
          </a:xfrm>
          <a:prstGeom prst="rect">
            <a:avLst/>
          </a:prstGeom>
        </p:spPr>
        <p:txBody>
          <a:bodyPr/>
          <a:lstStyle>
            <a:lvl1pPr>
              <a:defRPr sz="933"/>
            </a:lvl1pPr>
          </a:lstStyle>
          <a:p>
            <a:r>
              <a:rPr lang="en-AU" dirty="0"/>
              <a:t>© NSW Department of Education | Human Resources | Document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AU" dirty="0"/>
              <a:t>Page </a:t>
            </a:r>
            <a:fld id="{C3B7D70E-AF8A-45FD-9F17-E1268A55A64E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528000" y="1507067"/>
            <a:ext cx="7532267" cy="4809067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‍"/>
              <a:defRPr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buClrTx/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091260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2118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think-cell Slide" r:id="rId4" imgW="624" imgH="623" progId="TCLayout.ActiveDocument.1">
                  <p:embed/>
                </p:oleObj>
              </mc:Choice>
              <mc:Fallback>
                <p:oleObj name="think-cell Slide" r:id="rId4" imgW="624" imgH="623" progId="TCLayout.ActiveDocument.1">
                  <p:embed/>
                  <p:pic>
                    <p:nvPicPr>
                      <p:cNvPr id="5" name="Object 4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Date Placeholder 6" descr="Date" title="Date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7994D-2511-495C-B1FE-83D90CC5B91A}" type="datetime4">
              <a:rPr lang="en-AU" smtClean="0"/>
              <a:t>7 September 2018</a:t>
            </a:fld>
            <a:endParaRPr lang="en-AU" dirty="0"/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528002" y="6401177"/>
            <a:ext cx="4969092" cy="288000"/>
          </a:xfrm>
          <a:prstGeom prst="rect">
            <a:avLst/>
          </a:prstGeom>
        </p:spPr>
        <p:txBody>
          <a:bodyPr/>
          <a:lstStyle>
            <a:lvl1pPr>
              <a:defRPr sz="933"/>
            </a:lvl1pPr>
          </a:lstStyle>
          <a:p>
            <a:r>
              <a:rPr lang="en-AU" dirty="0"/>
              <a:t>© NSW Department of Education | Human Resources | Document title</a:t>
            </a:r>
          </a:p>
        </p:txBody>
      </p:sp>
      <p:sp>
        <p:nvSpPr>
          <p:cNvPr id="9" name="Slide Number Placeholder 8" descr="Page Number" title="Page Number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AU" dirty="0"/>
              <a:t>Page </a:t>
            </a:r>
            <a:fld id="{C3B7D70E-AF8A-45FD-9F17-E1268A55A64E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4" name="Content Placeholder 3" descr="Contect" title="Contect"/>
          <p:cNvSpPr>
            <a:spLocks noGrp="1"/>
          </p:cNvSpPr>
          <p:nvPr>
            <p:ph sz="half" idx="2"/>
          </p:nvPr>
        </p:nvSpPr>
        <p:spPr>
          <a:xfrm>
            <a:off x="528000" y="2238785"/>
            <a:ext cx="7488000" cy="3684588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Char char="‍"/>
              <a:defRPr sz="2667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buClrTx/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3" name="Text Placeholder 2" descr="Subtitle" title="Subtitle"/>
          <p:cNvSpPr>
            <a:spLocks noGrp="1"/>
          </p:cNvSpPr>
          <p:nvPr>
            <p:ph type="body" idx="1"/>
          </p:nvPr>
        </p:nvSpPr>
        <p:spPr>
          <a:xfrm>
            <a:off x="528000" y="1598400"/>
            <a:ext cx="11040000" cy="340467"/>
          </a:xfrm>
        </p:spPr>
        <p:txBody>
          <a:bodyPr anchor="t" anchorCtr="0"/>
          <a:lstStyle>
            <a:lvl1pPr marL="0" indent="0">
              <a:buNone/>
              <a:defRPr sz="3200" b="0">
                <a:solidFill>
                  <a:schemeClr val="tx1"/>
                </a:solidFill>
                <a:latin typeface="+mn-lt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 descr="Title" title="Title"/>
          <p:cNvSpPr>
            <a:spLocks noGrp="1"/>
          </p:cNvSpPr>
          <p:nvPr>
            <p:ph type="title" hasCustomPrompt="1"/>
          </p:nvPr>
        </p:nvSpPr>
        <p:spPr>
          <a:xfrm>
            <a:off x="528000" y="355200"/>
            <a:ext cx="11040000" cy="945600"/>
          </a:xfrm>
        </p:spPr>
        <p:txBody>
          <a:bodyPr/>
          <a:lstStyle/>
          <a:p>
            <a:r>
              <a:rPr lang="en-US" dirty="0"/>
              <a:t>Click to edit 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05829796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FDE08-753C-4620-9A0F-8E48D999BC37}" type="datetimeFigureOut">
              <a:rPr lang="en-AU" smtClean="0"/>
              <a:t>7/09/2018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F7110-6BDB-4841-9760-62A355767B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51905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5D821-E58C-4E1C-96CD-C33B81A5016F}" type="datetimeFigureOut">
              <a:rPr lang="en-AU" smtClean="0"/>
              <a:t>7/09/2018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0CA06-694F-4DC1-B47C-3981A510F98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86139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5D821-E58C-4E1C-96CD-C33B81A5016F}" type="datetimeFigureOut">
              <a:rPr lang="en-AU" smtClean="0"/>
              <a:t>7/09/2018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0CA06-694F-4DC1-B47C-3981A510F98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44259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5D821-E58C-4E1C-96CD-C33B81A5016F}" type="datetimeFigureOut">
              <a:rPr lang="en-AU" smtClean="0"/>
              <a:t>7/09/2018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0CA06-694F-4DC1-B47C-3981A510F98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53631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5D821-E58C-4E1C-96CD-C33B81A5016F}" type="datetimeFigureOut">
              <a:rPr lang="en-AU" smtClean="0"/>
              <a:t>7/09/2018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0CA06-694F-4DC1-B47C-3981A510F98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28120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5D821-E58C-4E1C-96CD-C33B81A5016F}" type="datetimeFigureOut">
              <a:rPr lang="en-AU" smtClean="0"/>
              <a:t>7/09/2018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0CA06-694F-4DC1-B47C-3981A510F98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63627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144481577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think-cell Slide" r:id="rId4" imgW="668" imgH="670" progId="TCLayout.ActiveDocument.1">
                  <p:embed/>
                </p:oleObj>
              </mc:Choice>
              <mc:Fallback>
                <p:oleObj name="think-cell Slide" r:id="rId4" imgW="668" imgH="670" progId="TCLayout.ActiveDocument.1">
                  <p:embed/>
                  <p:pic>
                    <p:nvPicPr>
                      <p:cNvPr id="5" name="Object 4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5D821-E58C-4E1C-96CD-C33B81A5016F}" type="datetimeFigureOut">
              <a:rPr lang="en-AU" smtClean="0"/>
              <a:t>7/09/2018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0CA06-694F-4DC1-B47C-3981A510F98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33565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5D821-E58C-4E1C-96CD-C33B81A5016F}" type="datetimeFigureOut">
              <a:rPr lang="en-AU" smtClean="0"/>
              <a:t>7/09/2018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0CA06-694F-4DC1-B47C-3981A510F98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45520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5D821-E58C-4E1C-96CD-C33B81A5016F}" type="datetimeFigureOut">
              <a:rPr lang="en-AU" smtClean="0"/>
              <a:t>7/09/2018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0CA06-694F-4DC1-B47C-3981A510F98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5024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2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slideLayout" Target="../slideLayouts/slideLayout15.xml"/><Relationship Id="rId7" Type="http://schemas.openxmlformats.org/officeDocument/2006/relationships/tags" Target="../tags/tag7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tags" Target="../tags/tag6.xml"/><Relationship Id="rId5" Type="http://schemas.openxmlformats.org/officeDocument/2006/relationships/vmlDrawing" Target="../drawings/vmlDrawing5.vml"/><Relationship Id="rId4" Type="http://schemas.openxmlformats.org/officeDocument/2006/relationships/theme" Target="../theme/theme2.xml"/><Relationship Id="rId9" Type="http://schemas.openxmlformats.org/officeDocument/2006/relationships/image" Target="../media/image5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 userDrawn="1">
            <p:custDataLst>
              <p:tags r:id="rId15"/>
            </p:custDataLst>
            <p:extLst>
              <p:ext uri="{D42A27DB-BD31-4B8C-83A1-F6EECF244321}">
                <p14:modId xmlns:p14="http://schemas.microsoft.com/office/powerpoint/2010/main" val="1477725837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think-cell Slide" r:id="rId16" imgW="668" imgH="670" progId="TCLayout.ActiveDocument.1">
                  <p:embed/>
                </p:oleObj>
              </mc:Choice>
              <mc:Fallback>
                <p:oleObj name="think-cell Slide" r:id="rId16" imgW="668" imgH="670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15D821-E58C-4E1C-96CD-C33B81A5016F}" type="datetimeFigureOut">
              <a:rPr lang="en-AU" smtClean="0"/>
              <a:t>7/09/2018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0CA06-694F-4DC1-B47C-3981A510F98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44912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 userDrawn="1">
            <p:custDataLst>
              <p:tags r:id="rId6"/>
            </p:custDataLst>
            <p:extLst/>
          </p:nvPr>
        </p:nvGraphicFramePr>
        <p:xfrm>
          <a:off x="2118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think-cell Slide" r:id="rId8" imgW="624" imgH="623" progId="TCLayout.ActiveDocument.1">
                  <p:embed/>
                </p:oleObj>
              </mc:Choice>
              <mc:Fallback>
                <p:oleObj name="think-cell Slide" r:id="rId8" imgW="624" imgH="623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 hidden="1">
            <a:extLst>
              <a:ext uri="{FF2B5EF4-FFF2-40B4-BE49-F238E27FC236}">
                <a16:creationId xmlns:a16="http://schemas.microsoft.com/office/drawing/2014/main" id="{FBDE90CD-3B89-3842-842C-FBC094B1068E}"/>
              </a:ext>
            </a:extLst>
          </p:cNvPr>
          <p:cNvSpPr/>
          <p:nvPr userDrawn="1">
            <p:custDataLst>
              <p:tags r:id="rId7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4267" b="0" i="0" baseline="0" dirty="0">
              <a:latin typeface="Arial" panose="020B0604020202020204" pitchFamily="34" charset="0"/>
              <a:ea typeface="+mj-ea"/>
              <a:sym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749773" y="6316869"/>
            <a:ext cx="5442227" cy="560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2400" dirty="0"/>
          </a:p>
        </p:txBody>
      </p:sp>
      <p:sp>
        <p:nvSpPr>
          <p:cNvPr id="4" name="Date Placeholder 3" descr="Date" title="Date"/>
          <p:cNvSpPr>
            <a:spLocks noGrp="1"/>
          </p:cNvSpPr>
          <p:nvPr>
            <p:ph type="dt" sz="half" idx="2"/>
          </p:nvPr>
        </p:nvSpPr>
        <p:spPr>
          <a:xfrm>
            <a:off x="8688000" y="6401177"/>
            <a:ext cx="2880000" cy="28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33">
                <a:solidFill>
                  <a:schemeClr val="tx1"/>
                </a:solidFill>
              </a:defRPr>
            </a:lvl1pPr>
          </a:lstStyle>
          <a:p>
            <a:fld id="{4EAB1EA5-9DAE-4DEA-ADD5-E597B3C9A225}" type="datetime4">
              <a:rPr lang="en-AU" smtClean="0"/>
              <a:t>7 September 2018</a:t>
            </a:fld>
            <a:endParaRPr lang="en-AU" dirty="0"/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528001" y="6401177"/>
            <a:ext cx="4969092" cy="288000"/>
          </a:xfrm>
          <a:prstGeom prst="rect">
            <a:avLst/>
          </a:prstGeom>
        </p:spPr>
        <p:txBody>
          <a:bodyPr lIns="0"/>
          <a:lstStyle>
            <a:lvl1pPr>
              <a:defRPr sz="933"/>
            </a:lvl1pPr>
          </a:lstStyle>
          <a:p>
            <a:r>
              <a:rPr lang="en-AU" dirty="0"/>
              <a:t>© NSW Department of Education | Human Resources | Document title</a:t>
            </a:r>
          </a:p>
        </p:txBody>
      </p:sp>
      <p:sp>
        <p:nvSpPr>
          <p:cNvPr id="11" name="Text Placeholder 7" descr="© NSW Department of Education " title="© NSW Department of Education "/>
          <p:cNvSpPr txBox="1">
            <a:spLocks/>
          </p:cNvSpPr>
          <p:nvPr/>
        </p:nvSpPr>
        <p:spPr>
          <a:xfrm>
            <a:off x="528001" y="6400800"/>
            <a:ext cx="1858625" cy="288000"/>
          </a:xfrm>
          <a:prstGeom prst="rect">
            <a:avLst/>
          </a:prstGeom>
        </p:spPr>
        <p:txBody>
          <a:bodyPr tIns="0" bIns="0" anchor="ctr" anchorCtr="0">
            <a:normAutofit/>
          </a:bodyPr>
          <a:lstStyle>
            <a:lvl1pPr marL="108000" indent="-108000" algn="l" defTabSz="685800" rtl="0" eaLnBrk="1" latinLnBrk="0" hangingPunct="1">
              <a:lnSpc>
                <a:spcPct val="90000"/>
              </a:lnSpc>
              <a:spcBef>
                <a:spcPts val="75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“"/>
              <a:defRPr sz="7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Font typeface="Calibri" panose="020F0502020204030204" pitchFamily="34" charset="0"/>
              <a:buChar char="﻿"/>
              <a:defRPr sz="7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280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7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4560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Wingdings" panose="05000000000000000000" pitchFamily="2" charset="2"/>
              <a:buChar char="§"/>
              <a:defRPr sz="7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1840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Wingdings" panose="05000000000000000000" pitchFamily="2" charset="2"/>
              <a:buChar char="§"/>
              <a:defRPr sz="7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AU" sz="933" dirty="0"/>
              <a:t>Department of Education |</a:t>
            </a:r>
          </a:p>
        </p:txBody>
      </p:sp>
      <p:sp>
        <p:nvSpPr>
          <p:cNvPr id="6" name="Slide Number Placeholder 5" descr="Page Number" title="Page Number"/>
          <p:cNvSpPr>
            <a:spLocks noGrp="1"/>
          </p:cNvSpPr>
          <p:nvPr>
            <p:ph type="sldNum" sz="quarter" idx="4"/>
          </p:nvPr>
        </p:nvSpPr>
        <p:spPr>
          <a:xfrm>
            <a:off x="5616000" y="6401177"/>
            <a:ext cx="960000" cy="288000"/>
          </a:xfrm>
          <a:prstGeom prst="rect">
            <a:avLst/>
          </a:prstGeom>
        </p:spPr>
        <p:txBody>
          <a:bodyPr vert="horz" lIns="0" tIns="0" rIns="0" bIns="0" rtlCol="0" anchor="ctr" anchorCtr="1"/>
          <a:lstStyle>
            <a:lvl1pPr algn="ctr">
              <a:defRPr sz="933">
                <a:solidFill>
                  <a:schemeClr val="tx1"/>
                </a:solidFill>
              </a:defRPr>
            </a:lvl1pPr>
          </a:lstStyle>
          <a:p>
            <a:r>
              <a:rPr lang="en-AU" dirty="0"/>
              <a:t>Page </a:t>
            </a:r>
            <a:fld id="{C3B7D70E-AF8A-45FD-9F17-E1268A55A64E}" type="slidenum">
              <a:rPr lang="en-AU" smtClean="0"/>
              <a:pPr/>
              <a:t>‹#›</a:t>
            </a:fld>
            <a:endParaRPr lang="en-AU" dirty="0"/>
          </a:p>
        </p:txBody>
      </p:sp>
      <p:cxnSp>
        <p:nvCxnSpPr>
          <p:cNvPr id="13" name="Straight Connector 12" descr="Horizontal Line" title="Horizontal Line"/>
          <p:cNvCxnSpPr/>
          <p:nvPr/>
        </p:nvCxnSpPr>
        <p:spPr>
          <a:xfrm>
            <a:off x="528000" y="1310876"/>
            <a:ext cx="1104000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 descr="Content" title="Content"/>
          <p:cNvSpPr>
            <a:spLocks noGrp="1"/>
          </p:cNvSpPr>
          <p:nvPr>
            <p:ph type="body" idx="1"/>
          </p:nvPr>
        </p:nvSpPr>
        <p:spPr>
          <a:xfrm>
            <a:off x="528000" y="1598400"/>
            <a:ext cx="7488000" cy="47088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marL="0" lvl="0" indent="0" algn="l" defTabSz="91437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800"/>
              </a:spcAft>
              <a:buClr>
                <a:schemeClr val="tx2"/>
              </a:buClr>
              <a:buFont typeface="Arial" panose="020B0604020202020204" pitchFamily="34" charset="0"/>
              <a:buChar char="‍"/>
            </a:pPr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2" name="Title Placeholder 1" descr="Title" title="Title"/>
          <p:cNvSpPr>
            <a:spLocks noGrp="1"/>
          </p:cNvSpPr>
          <p:nvPr>
            <p:ph type="title"/>
          </p:nvPr>
        </p:nvSpPr>
        <p:spPr>
          <a:xfrm>
            <a:off x="528000" y="355200"/>
            <a:ext cx="11040000" cy="945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 dirty="0"/>
              <a:t>Click to edit Master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55995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7" r:id="rId3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267" b="0" i="0" kern="1200" cap="none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914377" rtl="0" eaLnBrk="1" latinLnBrk="0" hangingPunct="1">
        <a:lnSpc>
          <a:spcPct val="90000"/>
        </a:lnSpc>
        <a:spcBef>
          <a:spcPts val="1000"/>
        </a:spcBef>
        <a:spcAft>
          <a:spcPts val="800"/>
        </a:spcAft>
        <a:buClr>
          <a:schemeClr val="tx2"/>
        </a:buClr>
        <a:buFont typeface="Arial" panose="020B0604020202020204" pitchFamily="34" charset="0"/>
        <a:buNone/>
        <a:defRPr lang="en-US" sz="3200" b="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914377" rtl="0" eaLnBrk="1" latinLnBrk="0" hangingPunct="1">
        <a:lnSpc>
          <a:spcPct val="90000"/>
        </a:lnSpc>
        <a:spcBef>
          <a:spcPts val="500"/>
        </a:spcBef>
        <a:spcAft>
          <a:spcPts val="0"/>
        </a:spcAft>
        <a:buFont typeface="Calibri" panose="020F0502020204030204" pitchFamily="34" charset="0"/>
        <a:buChar char="﻿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230394" indent="-228594" algn="l" defTabSz="914377" rtl="0" eaLnBrk="1" latinLnBrk="0" hangingPunct="1">
        <a:lnSpc>
          <a:spcPct val="90000"/>
        </a:lnSpc>
        <a:spcBef>
          <a:spcPts val="500"/>
        </a:spcBef>
        <a:buClrTx/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460788" indent="-228594" algn="l" defTabSz="914377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691183" indent="-228594" algn="l" defTabSz="914377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6.emf"/><Relationship Id="rId5" Type="http://schemas.openxmlformats.org/officeDocument/2006/relationships/oleObject" Target="../embeddings/oleObject7.bin"/><Relationship Id="rId4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1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8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8.png"/><Relationship Id="rId2" Type="http://schemas.openxmlformats.org/officeDocument/2006/relationships/tags" Target="../tags/tag1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7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9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3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9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10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4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10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1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5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84B31CF0-164C-416A-96DD-F5E64F739B34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797815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4" name="think-cell Slide" r:id="rId5" imgW="530" imgH="531" progId="TCLayout.ActiveDocument.1">
                  <p:embed/>
                </p:oleObj>
              </mc:Choice>
              <mc:Fallback>
                <p:oleObj name="think-cell Slide" r:id="rId5" imgW="530" imgH="531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84B31CF0-164C-416A-96DD-F5E64F739B3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 hidden="1">
            <a:extLst>
              <a:ext uri="{FF2B5EF4-FFF2-40B4-BE49-F238E27FC236}">
                <a16:creationId xmlns:a16="http://schemas.microsoft.com/office/drawing/2014/main" id="{C488A0FB-C391-4354-A251-CE22987178EF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211667" cy="21166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en-US" sz="3733" b="1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01" y="2021204"/>
            <a:ext cx="11136640" cy="1353145"/>
          </a:xfrm>
        </p:spPr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Staffing Methodology Review</a:t>
            </a:r>
            <a:br>
              <a:rPr lang="en-US" dirty="0"/>
            </a:br>
            <a:r>
              <a:rPr lang="en-US" sz="900" dirty="0">
                <a:solidFill>
                  <a:srgbClr val="002060"/>
                </a:solidFill>
              </a:rPr>
              <a:t>.</a:t>
            </a:r>
            <a:r>
              <a:rPr lang="en-US" dirty="0"/>
              <a:t/>
            </a:r>
            <a:br>
              <a:rPr lang="en-US" dirty="0"/>
            </a:br>
            <a:r>
              <a:rPr lang="en-US" sz="2200" dirty="0" smtClean="0"/>
              <a:t>NSWPPA Update</a:t>
            </a:r>
            <a:endParaRPr lang="en-US" sz="22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AU" dirty="0"/>
              <a:t>education.nsw.gov.au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4EFB45F-964F-41F8-8280-529F513564C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buNone/>
            </a:pPr>
            <a:r>
              <a:rPr lang="en-GB" dirty="0"/>
              <a:t>7</a:t>
            </a:r>
            <a:r>
              <a:rPr lang="en-GB" dirty="0" smtClean="0"/>
              <a:t> </a:t>
            </a:r>
            <a:r>
              <a:rPr lang="en-GB" dirty="0"/>
              <a:t>September 2018</a:t>
            </a:r>
          </a:p>
        </p:txBody>
      </p:sp>
    </p:spTree>
    <p:extLst>
      <p:ext uri="{BB962C8B-B14F-4D97-AF65-F5344CB8AC3E}">
        <p14:creationId xmlns:p14="http://schemas.microsoft.com/office/powerpoint/2010/main" val="2898159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20496827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3" name="think-cell Slide" r:id="rId4" imgW="668" imgH="670" progId="TCLayout.ActiveDocument.1">
                  <p:embed/>
                </p:oleObj>
              </mc:Choice>
              <mc:Fallback>
                <p:oleObj name="think-cell Slide" r:id="rId4" imgW="668" imgH="6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86159" y="1449956"/>
            <a:ext cx="10537903" cy="1138773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400"/>
              </a:spcAft>
              <a:buFont typeface="Wingdings 2" panose="05020102010507070707" pitchFamily="18" charset="2"/>
              <a:buChar char="¡"/>
            </a:pPr>
            <a:r>
              <a:rPr lang="en-AU" sz="1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Our vision is to provide students with a world class education. To do so we need a staffing methodology that ensures every NSW government school has the </a:t>
            </a:r>
            <a:r>
              <a:rPr lang="en-AU" sz="1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staffing </a:t>
            </a:r>
            <a:r>
              <a:rPr lang="en-AU" sz="1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resources needed to improve student outcomes. This requires </a:t>
            </a:r>
            <a:r>
              <a:rPr lang="en-AU" sz="1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 transparent, efficient</a:t>
            </a:r>
            <a:r>
              <a:rPr lang="en-AU" sz="1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flexible and effective system that gets the </a:t>
            </a:r>
            <a:r>
              <a:rPr lang="en-AU" sz="17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right people</a:t>
            </a:r>
            <a:r>
              <a:rPr lang="en-AU" sz="1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in the </a:t>
            </a:r>
            <a:r>
              <a:rPr lang="en-AU" sz="17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right place</a:t>
            </a:r>
            <a:r>
              <a:rPr lang="en-AU" sz="1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at the </a:t>
            </a:r>
            <a:r>
              <a:rPr lang="en-AU" sz="17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right time</a:t>
            </a:r>
            <a:r>
              <a:rPr lang="en-AU" sz="1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en-AU" sz="1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527381" y="579016"/>
            <a:ext cx="10515600" cy="662517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sz="3900" dirty="0">
                <a:solidFill>
                  <a:schemeClr val="tx2"/>
                </a:solidFill>
                <a:latin typeface="+mn-lt"/>
              </a:rPr>
              <a:t>Executive summary</a:t>
            </a:r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519697" y="1259935"/>
            <a:ext cx="11044509" cy="6306"/>
          </a:xfrm>
          <a:prstGeom prst="line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4A586C6A-E5A2-FE45-89F3-32B52278F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02044" y="6309066"/>
            <a:ext cx="2743200" cy="365125"/>
          </a:xfrm>
        </p:spPr>
        <p:txBody>
          <a:bodyPr/>
          <a:lstStyle/>
          <a:p>
            <a:r>
              <a:rPr lang="en-AU" dirty="0" smtClean="0"/>
              <a:t>2</a:t>
            </a:r>
            <a:endParaRPr lang="en-AU" dirty="0"/>
          </a:p>
        </p:txBody>
      </p:sp>
      <p:sp>
        <p:nvSpPr>
          <p:cNvPr id="17" name="TextBox 16"/>
          <p:cNvSpPr txBox="1"/>
          <p:nvPr/>
        </p:nvSpPr>
        <p:spPr>
          <a:xfrm>
            <a:off x="786159" y="2690817"/>
            <a:ext cx="10537903" cy="615553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400"/>
              </a:spcAft>
              <a:buFont typeface="Wingdings 2" panose="05020102010507070707" pitchFamily="18" charset="2"/>
              <a:buChar char="¡"/>
            </a:pPr>
            <a:r>
              <a:rPr lang="en-AU" sz="1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The </a:t>
            </a:r>
            <a:r>
              <a:rPr lang="en-AU" sz="1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Staffing Methodology Review commenced in March 2018. To date we have: established a project team, set-up a governance structure, </a:t>
            </a:r>
            <a:r>
              <a:rPr lang="en-AU" sz="1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undertaken </a:t>
            </a:r>
            <a:r>
              <a:rPr lang="en-AU" sz="1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benchmarking analysis and commenced interviews with stakeholder groups. 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86159" y="3408458"/>
            <a:ext cx="10537903" cy="615553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200"/>
              </a:spcAft>
              <a:buFont typeface="Wingdings 2" panose="05020102010507070707" pitchFamily="18" charset="2"/>
              <a:buChar char="¡"/>
            </a:pPr>
            <a:r>
              <a:rPr lang="en-AU" sz="1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The </a:t>
            </a:r>
            <a:r>
              <a:rPr lang="en-AU" sz="1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benchmarking analysis </a:t>
            </a:r>
            <a:r>
              <a:rPr lang="en-AU" sz="1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has </a:t>
            </a:r>
            <a:r>
              <a:rPr lang="en-AU" sz="1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investigated 17 systems across Australia and internationally. </a:t>
            </a:r>
            <a:r>
              <a:rPr lang="en-AU" sz="1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We are currently consolidating those insights.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86159" y="4126099"/>
            <a:ext cx="10537903" cy="877163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400"/>
              </a:spcAft>
              <a:buFont typeface="Wingdings 2" panose="05020102010507070707" pitchFamily="18" charset="2"/>
              <a:buChar char="¡"/>
            </a:pPr>
            <a:r>
              <a:rPr lang="en-US" sz="1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Interviews have recently commenced with a range of internal and external stakeholders to understand strengths and issues in our system. In response to our invitation, NSWPPA has provided a list of 18 schools for us to contact. We are in the process of arranging those meetings.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86159" y="5105350"/>
            <a:ext cx="10537903" cy="877163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400"/>
              </a:spcAft>
              <a:buFont typeface="Wingdings 2" panose="05020102010507070707" pitchFamily="18" charset="2"/>
              <a:buChar char="¡"/>
            </a:pPr>
            <a:r>
              <a:rPr lang="en-US" sz="1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The project will be led by a Project Control Group comprising </a:t>
            </a:r>
            <a:r>
              <a:rPr lang="en-AU" sz="1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Peter Riordan, Georgina </a:t>
            </a:r>
            <a:r>
              <a:rPr lang="en-AU" sz="17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Harrisson</a:t>
            </a:r>
            <a:r>
              <a:rPr lang="en-AU" sz="1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and Murat </a:t>
            </a:r>
            <a:r>
              <a:rPr lang="en-AU" sz="17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Dizdar</a:t>
            </a:r>
            <a:r>
              <a:rPr lang="en-AU" sz="1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and will seek advice from the School Leadership Strategy Steering Committee in addition to other existing reference groups. </a:t>
            </a:r>
            <a:r>
              <a:rPr lang="en-US" sz="1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en-AU" sz="1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8957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 txBox="1">
            <a:spLocks/>
          </p:cNvSpPr>
          <p:nvPr/>
        </p:nvSpPr>
        <p:spPr>
          <a:xfrm>
            <a:off x="359422" y="185038"/>
            <a:ext cx="8275292" cy="662517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sz="3000" dirty="0" smtClean="0">
                <a:solidFill>
                  <a:schemeClr val="tx2"/>
                </a:solidFill>
                <a:latin typeface="+mn-lt"/>
              </a:rPr>
              <a:t>Staffing Methodology Review overview</a:t>
            </a:r>
            <a:endParaRPr lang="en-AU" sz="300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59422" y="712085"/>
            <a:ext cx="11508727" cy="87296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Rectangle 6"/>
          <p:cNvSpPr/>
          <p:nvPr/>
        </p:nvSpPr>
        <p:spPr>
          <a:xfrm>
            <a:off x="385796" y="1692107"/>
            <a:ext cx="5534761" cy="136629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Rectangle 7"/>
          <p:cNvSpPr/>
          <p:nvPr/>
        </p:nvSpPr>
        <p:spPr>
          <a:xfrm>
            <a:off x="370659" y="3160769"/>
            <a:ext cx="5534761" cy="59775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Rectangle 8"/>
          <p:cNvSpPr/>
          <p:nvPr/>
        </p:nvSpPr>
        <p:spPr>
          <a:xfrm>
            <a:off x="359422" y="5048057"/>
            <a:ext cx="5540565" cy="166199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Rectangle 10"/>
          <p:cNvSpPr/>
          <p:nvPr/>
        </p:nvSpPr>
        <p:spPr>
          <a:xfrm>
            <a:off x="370659" y="3849534"/>
            <a:ext cx="5543025" cy="106629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Rectangle 11"/>
          <p:cNvSpPr/>
          <p:nvPr/>
        </p:nvSpPr>
        <p:spPr>
          <a:xfrm>
            <a:off x="6033477" y="1713841"/>
            <a:ext cx="5834672" cy="108291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5" name="Rectangle 14"/>
          <p:cNvSpPr/>
          <p:nvPr/>
        </p:nvSpPr>
        <p:spPr>
          <a:xfrm>
            <a:off x="6032427" y="2895528"/>
            <a:ext cx="5835723" cy="87245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" name="TextBox 3"/>
          <p:cNvSpPr txBox="1"/>
          <p:nvPr/>
        </p:nvSpPr>
        <p:spPr>
          <a:xfrm>
            <a:off x="432012" y="744311"/>
            <a:ext cx="21702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1. Key issue</a:t>
            </a:r>
            <a:endParaRPr lang="en-AU" sz="1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32012" y="1002308"/>
            <a:ext cx="11251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Ensuring </a:t>
            </a:r>
            <a:r>
              <a:rPr lang="en-AU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every NSW government school has the right staffing resources needed to improve student </a:t>
            </a:r>
            <a:r>
              <a:rPr lang="en-AU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outcomes. That means a system that is better able to get the right people, in the right places, at the right time.</a:t>
            </a:r>
            <a:endParaRPr lang="en-AU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97231" y="3133780"/>
            <a:ext cx="36090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3. Final decision makers</a:t>
            </a:r>
            <a:endParaRPr lang="en-AU" sz="1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12136" y="3404412"/>
            <a:ext cx="53497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Minister; Secretary (and Executive team).</a:t>
            </a:r>
            <a:endParaRPr lang="en-AU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01854" y="3863473"/>
            <a:ext cx="36090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4</a:t>
            </a:r>
            <a:r>
              <a:rPr lang="en-AU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 Key stakeholders</a:t>
            </a:r>
            <a:endParaRPr lang="en-AU" sz="1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39060" y="4120728"/>
            <a:ext cx="283696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 Principals and school staff</a:t>
            </a:r>
          </a:p>
          <a:p>
            <a:r>
              <a:rPr lang="en-AU" sz="1400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 </a:t>
            </a:r>
            <a:r>
              <a:rPr lang="en-AU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EDs and Directors across DoE</a:t>
            </a:r>
          </a:p>
          <a:p>
            <a:r>
              <a:rPr lang="en-AU" sz="1400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 </a:t>
            </a:r>
            <a:r>
              <a:rPr lang="en-AU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PPA and SPC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142947" y="3922991"/>
            <a:ext cx="16563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 </a:t>
            </a:r>
            <a:r>
              <a:rPr lang="en-AU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NSW </a:t>
            </a:r>
            <a:r>
              <a:rPr lang="en-AU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Teachers </a:t>
            </a:r>
            <a:r>
              <a:rPr lang="en-AU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Federation</a:t>
            </a:r>
            <a:endParaRPr lang="en-AU" sz="1400" dirty="0" smtClean="0">
              <a:solidFill>
                <a:schemeClr val="tx1">
                  <a:lumMod val="65000"/>
                  <a:lumOff val="35000"/>
                </a:schemeClr>
              </a:solidFill>
              <a:sym typeface="Wingdings" panose="05000000000000000000" pitchFamily="2" charset="2"/>
            </a:endParaRPr>
          </a:p>
          <a:p>
            <a:r>
              <a:rPr lang="en-AU" sz="1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 </a:t>
            </a:r>
            <a:r>
              <a:rPr lang="en-AU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PSA</a:t>
            </a:r>
          </a:p>
          <a:p>
            <a:r>
              <a:rPr lang="en-AU" sz="1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 </a:t>
            </a:r>
            <a:r>
              <a:rPr lang="en-AU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P&amp;C Federation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725177" y="3944333"/>
            <a:ext cx="107879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 </a:t>
            </a:r>
            <a:r>
              <a:rPr lang="en-AU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AECG</a:t>
            </a:r>
            <a:endParaRPr lang="en-AU" sz="1400" dirty="0" smtClean="0">
              <a:solidFill>
                <a:schemeClr val="tx1">
                  <a:lumMod val="65000"/>
                  <a:lumOff val="35000"/>
                </a:schemeClr>
              </a:solidFill>
              <a:sym typeface="Wingdings" panose="05000000000000000000" pitchFamily="2" charset="2"/>
            </a:endParaRPr>
          </a:p>
          <a:p>
            <a:r>
              <a:rPr lang="en-AU" sz="1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 DPC</a:t>
            </a:r>
          </a:p>
          <a:p>
            <a:r>
              <a:rPr lang="en-AU" sz="1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 </a:t>
            </a:r>
            <a:r>
              <a:rPr lang="en-AU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Treasury</a:t>
            </a:r>
          </a:p>
          <a:p>
            <a:r>
              <a:rPr lang="en-AU" sz="1400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 </a:t>
            </a:r>
            <a:r>
              <a:rPr lang="en-AU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NESA</a:t>
            </a:r>
            <a:endParaRPr lang="en-AU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38691" y="5137669"/>
            <a:ext cx="53501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5. Governance</a:t>
            </a:r>
            <a:endParaRPr lang="en-AU" sz="1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39061" y="5409891"/>
            <a:ext cx="534979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 </a:t>
            </a:r>
            <a:r>
              <a:rPr lang="en-AU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Project Control Group being established (repurposing of GTIL PCG) to oversee a cluster of Executive Priority Programs. Members include Dep Sec CS, Dep Sec ES, Dep Sec </a:t>
            </a:r>
            <a:r>
              <a:rPr lang="en-AU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SOaP</a:t>
            </a:r>
            <a:r>
              <a:rPr lang="en-AU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  <a:endParaRPr lang="en-AU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39060" y="6063834"/>
            <a:ext cx="53497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 </a:t>
            </a:r>
            <a:r>
              <a:rPr lang="en-AU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PCG report in to DoE Executive Team and provides updates to the School Leadership Strategy Steering Committee.</a:t>
            </a:r>
            <a:endParaRPr lang="en-AU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088542" y="1712254"/>
            <a:ext cx="21702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6. In scope</a:t>
            </a:r>
            <a:endParaRPr lang="en-AU" sz="1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111412" y="1995137"/>
            <a:ext cx="579859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1. Staffing entitlement – the formula, process and allocation of </a:t>
            </a:r>
            <a:r>
              <a:rPr lang="en-AU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staff. </a:t>
            </a:r>
            <a:endParaRPr lang="en-AU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AU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2. Staffing system – the methods of </a:t>
            </a:r>
            <a:r>
              <a:rPr lang="en-AU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appointment.</a:t>
            </a:r>
            <a:endParaRPr lang="en-AU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AU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3. Staffing arrangements – optimisation of demand and supply </a:t>
            </a:r>
            <a:r>
              <a:rPr lang="en-AU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across system</a:t>
            </a:r>
            <a:r>
              <a:rPr lang="en-AU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 </a:t>
            </a:r>
          </a:p>
          <a:p>
            <a:endParaRPr lang="en-AU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082131" y="2925856"/>
            <a:ext cx="21702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7</a:t>
            </a:r>
            <a:r>
              <a:rPr lang="en-AU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 Key outcomes</a:t>
            </a:r>
            <a:endParaRPr lang="en-AU" sz="1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104172" y="3205034"/>
            <a:ext cx="5813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 </a:t>
            </a:r>
            <a:r>
              <a:rPr lang="en-AU" sz="1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Every NSW government school has the right staffing resources to improve student outcomes.</a:t>
            </a:r>
            <a:endParaRPr lang="en-AU" sz="1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039667" y="3853843"/>
            <a:ext cx="5828481" cy="107213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9" name="TextBox 38"/>
          <p:cNvSpPr txBox="1"/>
          <p:nvPr/>
        </p:nvSpPr>
        <p:spPr>
          <a:xfrm>
            <a:off x="6089371" y="3884173"/>
            <a:ext cx="21702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8. Timings</a:t>
            </a:r>
            <a:endParaRPr lang="en-AU" sz="1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111412" y="4163351"/>
            <a:ext cx="5541334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3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Adopting a phased approach: Define </a:t>
            </a:r>
            <a:r>
              <a:rPr lang="en-AU" sz="1300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phase </a:t>
            </a:r>
            <a:r>
              <a:rPr lang="en-AU" sz="13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(to Dec </a:t>
            </a:r>
            <a:r>
              <a:rPr lang="en-AU" sz="1300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2018), Ideation phase </a:t>
            </a:r>
            <a:r>
              <a:rPr lang="en-AU" sz="13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(to Mar </a:t>
            </a:r>
            <a:r>
              <a:rPr lang="en-AU" sz="1300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2019), Assess phase </a:t>
            </a:r>
            <a:r>
              <a:rPr lang="en-AU" sz="13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(to Jun </a:t>
            </a:r>
            <a:r>
              <a:rPr lang="en-AU" sz="1300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2019), Develop phase </a:t>
            </a:r>
            <a:r>
              <a:rPr lang="en-AU" sz="13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(to Sept </a:t>
            </a:r>
            <a:r>
              <a:rPr lang="en-AU" sz="1300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2019</a:t>
            </a:r>
            <a:r>
              <a:rPr lang="en-AU" sz="13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), implementation (from Oct 2019)</a:t>
            </a:r>
            <a:endParaRPr lang="en-AU" sz="13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6039668" y="5041058"/>
            <a:ext cx="5828480" cy="166899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2" name="TextBox 41"/>
          <p:cNvSpPr txBox="1"/>
          <p:nvPr/>
        </p:nvSpPr>
        <p:spPr>
          <a:xfrm>
            <a:off x="6070321" y="5043577"/>
            <a:ext cx="33911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9. </a:t>
            </a:r>
            <a:r>
              <a:rPr lang="en-A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</a:t>
            </a:r>
            <a:r>
              <a:rPr lang="en-AU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rogram of work</a:t>
            </a:r>
            <a:endParaRPr lang="en-AU" sz="1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104172" y="5317950"/>
            <a:ext cx="55550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 </a:t>
            </a:r>
            <a:r>
              <a:rPr lang="en-AU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Benchmarking (</a:t>
            </a:r>
            <a:r>
              <a:rPr lang="en-AU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Aug 2018) </a:t>
            </a:r>
            <a:endParaRPr lang="en-AU" sz="1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AU" sz="1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 Interviews with stakeholders underway – due to complete mid Oct.</a:t>
            </a:r>
            <a:endParaRPr lang="en-AU" sz="1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97231" y="1629619"/>
            <a:ext cx="21702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</a:t>
            </a:r>
            <a:r>
              <a:rPr lang="en-AU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 Context</a:t>
            </a:r>
            <a:endParaRPr lang="en-AU" sz="1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35540" y="1874715"/>
            <a:ext cx="55550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 </a:t>
            </a:r>
            <a:r>
              <a:rPr lang="en-AU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We have not had a comprehensive review of staffing in schools for a very long time. Following the introduction of Local Schools Local Decision reforms, it is critical that we now look at this.</a:t>
            </a:r>
          </a:p>
          <a:p>
            <a:r>
              <a:rPr lang="en-AU" sz="12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 </a:t>
            </a:r>
            <a:r>
              <a:rPr lang="en-AU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School Leadership Strategy, announced by the Minister in September 2017, included a commitment to undertake a review of the staffing methodology in schools in 2018.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109027" y="5732632"/>
            <a:ext cx="555503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 </a:t>
            </a:r>
            <a:r>
              <a:rPr lang="en-AU" sz="1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Options </a:t>
            </a:r>
            <a:r>
              <a:rPr lang="en-AU" sz="1400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report back (Apr 2019)</a:t>
            </a:r>
          </a:p>
          <a:p>
            <a:r>
              <a:rPr lang="en-AU" sz="1400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 </a:t>
            </a:r>
            <a:r>
              <a:rPr lang="en-AU" sz="1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Assessment </a:t>
            </a:r>
            <a:r>
              <a:rPr lang="en-AU" sz="1400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report back (Jun 2019)</a:t>
            </a:r>
          </a:p>
          <a:p>
            <a:r>
              <a:rPr lang="en-AU" sz="1400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 </a:t>
            </a:r>
            <a:r>
              <a:rPr lang="en-AU" sz="1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Validation </a:t>
            </a:r>
            <a:r>
              <a:rPr lang="en-AU" sz="1400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report back (Aug 2019)</a:t>
            </a:r>
          </a:p>
          <a:p>
            <a:r>
              <a:rPr lang="en-AU" sz="1400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 </a:t>
            </a:r>
            <a:r>
              <a:rPr lang="en-AU" sz="1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Implementation </a:t>
            </a:r>
            <a:r>
              <a:rPr lang="en-AU" sz="1400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Plan (Oct 2019)</a:t>
            </a:r>
            <a:endParaRPr lang="en-AU" sz="1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1" name="Slide Number Placeholder 4">
            <a:extLst>
              <a:ext uri="{FF2B5EF4-FFF2-40B4-BE49-F238E27FC236}">
                <a16:creationId xmlns:a16="http://schemas.microsoft.com/office/drawing/2014/main" id="{4A586C6A-E5A2-FE45-89F3-32B52278F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46321" y="6343565"/>
            <a:ext cx="2743200" cy="365125"/>
          </a:xfrm>
        </p:spPr>
        <p:txBody>
          <a:bodyPr/>
          <a:lstStyle/>
          <a:p>
            <a:r>
              <a:rPr lang="en-AU" dirty="0" smtClean="0"/>
              <a:t>3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367136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8" name="think-cell Slide" r:id="rId4" imgW="668" imgH="670" progId="TCLayout.ActiveDocument.1">
                  <p:embed/>
                </p:oleObj>
              </mc:Choice>
              <mc:Fallback>
                <p:oleObj name="think-cell Slide" r:id="rId4" imgW="668" imgH="670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0" name="Straight Connector 189"/>
          <p:cNvCxnSpPr>
            <a:endCxn id="289" idx="1"/>
          </p:cNvCxnSpPr>
          <p:nvPr/>
        </p:nvCxnSpPr>
        <p:spPr>
          <a:xfrm>
            <a:off x="1119557" y="5689855"/>
            <a:ext cx="9871802" cy="11841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/>
          <p:cNvCxnSpPr>
            <a:endCxn id="287" idx="1"/>
          </p:cNvCxnSpPr>
          <p:nvPr/>
        </p:nvCxnSpPr>
        <p:spPr>
          <a:xfrm>
            <a:off x="1098624" y="5368647"/>
            <a:ext cx="9885445" cy="8205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288776" y="350644"/>
            <a:ext cx="6734379" cy="584775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r>
              <a:rPr lang="en-AU" sz="3200" dirty="0">
                <a:solidFill>
                  <a:schemeClr val="tx2"/>
                </a:solidFill>
              </a:rPr>
              <a:t>P</a:t>
            </a:r>
            <a:r>
              <a:rPr lang="en-AU" sz="3200" dirty="0" smtClean="0">
                <a:solidFill>
                  <a:schemeClr val="tx2"/>
                </a:solidFill>
              </a:rPr>
              <a:t>rogram </a:t>
            </a:r>
            <a:r>
              <a:rPr lang="en-AU" sz="3200" dirty="0">
                <a:solidFill>
                  <a:schemeClr val="tx2"/>
                </a:solidFill>
              </a:rPr>
              <a:t>of work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1828" y="5994145"/>
            <a:ext cx="11223026" cy="259278"/>
          </a:xfrm>
          <a:prstGeom prst="rect">
            <a:avLst/>
          </a:prstGeom>
        </p:spPr>
      </p:pic>
      <p:sp>
        <p:nvSpPr>
          <p:cNvPr id="115" name="TextBox 114"/>
          <p:cNvSpPr txBox="1"/>
          <p:nvPr/>
        </p:nvSpPr>
        <p:spPr>
          <a:xfrm>
            <a:off x="657445" y="4856337"/>
            <a:ext cx="5039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dirty="0" smtClean="0">
                <a:solidFill>
                  <a:schemeClr val="bg2">
                    <a:lumMod val="25000"/>
                  </a:schemeClr>
                </a:solidFill>
              </a:rPr>
              <a:t>PCG</a:t>
            </a:r>
          </a:p>
        </p:txBody>
      </p:sp>
      <p:cxnSp>
        <p:nvCxnSpPr>
          <p:cNvPr id="116" name="Straight Connector 115"/>
          <p:cNvCxnSpPr/>
          <p:nvPr/>
        </p:nvCxnSpPr>
        <p:spPr>
          <a:xfrm>
            <a:off x="1084224" y="5004643"/>
            <a:ext cx="9884699" cy="3995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1" name="TextBox 190"/>
          <p:cNvSpPr txBox="1"/>
          <p:nvPr/>
        </p:nvSpPr>
        <p:spPr>
          <a:xfrm>
            <a:off x="657445" y="5210625"/>
            <a:ext cx="7406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dirty="0" smtClean="0">
                <a:solidFill>
                  <a:schemeClr val="bg2">
                    <a:lumMod val="25000"/>
                  </a:schemeClr>
                </a:solidFill>
              </a:rPr>
              <a:t>Exec</a:t>
            </a:r>
          </a:p>
        </p:txBody>
      </p:sp>
      <p:sp>
        <p:nvSpPr>
          <p:cNvPr id="192" name="TextBox 191"/>
          <p:cNvSpPr txBox="1"/>
          <p:nvPr/>
        </p:nvSpPr>
        <p:spPr>
          <a:xfrm>
            <a:off x="657445" y="5523791"/>
            <a:ext cx="7406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dirty="0" smtClean="0">
                <a:solidFill>
                  <a:schemeClr val="bg2">
                    <a:lumMod val="25000"/>
                  </a:schemeClr>
                </a:solidFill>
              </a:rPr>
              <a:t>MO</a:t>
            </a:r>
          </a:p>
        </p:txBody>
      </p:sp>
      <p:sp>
        <p:nvSpPr>
          <p:cNvPr id="201" name="TextBox 200"/>
          <p:cNvSpPr txBox="1"/>
          <p:nvPr/>
        </p:nvSpPr>
        <p:spPr>
          <a:xfrm rot="16200000">
            <a:off x="-99847" y="2465360"/>
            <a:ext cx="1089736" cy="307777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1400" b="1" dirty="0" smtClean="0">
                <a:solidFill>
                  <a:schemeClr val="bg2">
                    <a:lumMod val="50000"/>
                  </a:schemeClr>
                </a:solidFill>
              </a:rPr>
              <a:t>Output</a:t>
            </a:r>
          </a:p>
        </p:txBody>
      </p:sp>
      <p:sp>
        <p:nvSpPr>
          <p:cNvPr id="202" name="TextBox 201"/>
          <p:cNvSpPr txBox="1"/>
          <p:nvPr/>
        </p:nvSpPr>
        <p:spPr>
          <a:xfrm rot="16200000">
            <a:off x="-184740" y="3800623"/>
            <a:ext cx="1253614" cy="307777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1400" b="1" dirty="0" smtClean="0">
                <a:solidFill>
                  <a:schemeClr val="bg2">
                    <a:lumMod val="50000"/>
                  </a:schemeClr>
                </a:solidFill>
              </a:rPr>
              <a:t>Engagement</a:t>
            </a:r>
          </a:p>
        </p:txBody>
      </p:sp>
      <p:sp>
        <p:nvSpPr>
          <p:cNvPr id="203" name="TextBox 202"/>
          <p:cNvSpPr txBox="1"/>
          <p:nvPr/>
        </p:nvSpPr>
        <p:spPr>
          <a:xfrm rot="16200000">
            <a:off x="-233656" y="5218101"/>
            <a:ext cx="1345812" cy="307777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1400" b="1" dirty="0" smtClean="0">
                <a:solidFill>
                  <a:schemeClr val="bg2">
                    <a:lumMod val="50000"/>
                  </a:schemeClr>
                </a:solidFill>
              </a:rPr>
              <a:t>Updates</a:t>
            </a:r>
          </a:p>
        </p:txBody>
      </p:sp>
      <p:sp>
        <p:nvSpPr>
          <p:cNvPr id="210" name="TextBox 209"/>
          <p:cNvSpPr txBox="1"/>
          <p:nvPr/>
        </p:nvSpPr>
        <p:spPr>
          <a:xfrm>
            <a:off x="1523800" y="3581676"/>
            <a:ext cx="2395502" cy="49244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sz="1300" b="1" dirty="0" smtClean="0">
                <a:solidFill>
                  <a:schemeClr val="accent5">
                    <a:lumMod val="75000"/>
                  </a:schemeClr>
                </a:solidFill>
              </a:rPr>
              <a:t>Understanding issues &amp; developing criteria</a:t>
            </a:r>
          </a:p>
        </p:txBody>
      </p:sp>
      <p:sp>
        <p:nvSpPr>
          <p:cNvPr id="211" name="TextBox 210"/>
          <p:cNvSpPr txBox="1"/>
          <p:nvPr/>
        </p:nvSpPr>
        <p:spPr>
          <a:xfrm>
            <a:off x="4211406" y="3628943"/>
            <a:ext cx="171120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300" b="1" dirty="0" smtClean="0">
                <a:solidFill>
                  <a:schemeClr val="accent5">
                    <a:lumMod val="75000"/>
                  </a:schemeClr>
                </a:solidFill>
              </a:rPr>
              <a:t>Generating options</a:t>
            </a:r>
          </a:p>
        </p:txBody>
      </p:sp>
      <p:sp>
        <p:nvSpPr>
          <p:cNvPr id="212" name="TextBox 211"/>
          <p:cNvSpPr txBox="1"/>
          <p:nvPr/>
        </p:nvSpPr>
        <p:spPr>
          <a:xfrm>
            <a:off x="6199785" y="3628495"/>
            <a:ext cx="1711200" cy="29238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sz="1300" b="1" dirty="0" smtClean="0">
                <a:solidFill>
                  <a:schemeClr val="accent5">
                    <a:lumMod val="75000"/>
                  </a:schemeClr>
                </a:solidFill>
              </a:rPr>
              <a:t>Assessing options</a:t>
            </a:r>
          </a:p>
        </p:txBody>
      </p:sp>
      <p:sp>
        <p:nvSpPr>
          <p:cNvPr id="215" name="TextBox 214"/>
          <p:cNvSpPr txBox="1"/>
          <p:nvPr/>
        </p:nvSpPr>
        <p:spPr>
          <a:xfrm>
            <a:off x="8112086" y="3637580"/>
            <a:ext cx="1269309" cy="29238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sz="1300" b="1" dirty="0" smtClean="0">
                <a:solidFill>
                  <a:schemeClr val="accent5">
                    <a:lumMod val="75000"/>
                  </a:schemeClr>
                </a:solidFill>
              </a:rPr>
              <a:t>Refine &amp; test</a:t>
            </a:r>
          </a:p>
        </p:txBody>
      </p:sp>
      <p:sp>
        <p:nvSpPr>
          <p:cNvPr id="164" name="Oval 163"/>
          <p:cNvSpPr/>
          <p:nvPr/>
        </p:nvSpPr>
        <p:spPr>
          <a:xfrm>
            <a:off x="2662846" y="4943656"/>
            <a:ext cx="129142" cy="138486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63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66" name="Oval 165"/>
          <p:cNvSpPr/>
          <p:nvPr/>
        </p:nvSpPr>
        <p:spPr>
          <a:xfrm>
            <a:off x="3272088" y="4943656"/>
            <a:ext cx="129142" cy="138486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63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68" name="Oval 167"/>
          <p:cNvSpPr/>
          <p:nvPr/>
        </p:nvSpPr>
        <p:spPr>
          <a:xfrm>
            <a:off x="3881330" y="4943656"/>
            <a:ext cx="129142" cy="138486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63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70" name="Oval 169"/>
          <p:cNvSpPr/>
          <p:nvPr/>
        </p:nvSpPr>
        <p:spPr>
          <a:xfrm>
            <a:off x="4490572" y="4943656"/>
            <a:ext cx="129142" cy="138486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63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72" name="Oval 171"/>
          <p:cNvSpPr/>
          <p:nvPr/>
        </p:nvSpPr>
        <p:spPr>
          <a:xfrm>
            <a:off x="5099814" y="4943656"/>
            <a:ext cx="129142" cy="138486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63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74" name="Oval 173"/>
          <p:cNvSpPr/>
          <p:nvPr/>
        </p:nvSpPr>
        <p:spPr>
          <a:xfrm>
            <a:off x="5709056" y="4943656"/>
            <a:ext cx="129142" cy="138486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63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76" name="Oval 175"/>
          <p:cNvSpPr/>
          <p:nvPr/>
        </p:nvSpPr>
        <p:spPr>
          <a:xfrm>
            <a:off x="6318298" y="4943656"/>
            <a:ext cx="129142" cy="138486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63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78" name="Oval 177"/>
          <p:cNvSpPr/>
          <p:nvPr/>
        </p:nvSpPr>
        <p:spPr>
          <a:xfrm>
            <a:off x="6927540" y="4943656"/>
            <a:ext cx="129142" cy="138486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63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88" name="Oval 187"/>
          <p:cNvSpPr/>
          <p:nvPr/>
        </p:nvSpPr>
        <p:spPr>
          <a:xfrm>
            <a:off x="7536782" y="4943656"/>
            <a:ext cx="129142" cy="138486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63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96" name="Oval 195"/>
          <p:cNvSpPr/>
          <p:nvPr/>
        </p:nvSpPr>
        <p:spPr>
          <a:xfrm>
            <a:off x="8146024" y="4943656"/>
            <a:ext cx="129142" cy="138486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63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97" name="Oval 196"/>
          <p:cNvSpPr/>
          <p:nvPr/>
        </p:nvSpPr>
        <p:spPr>
          <a:xfrm>
            <a:off x="8755266" y="4943656"/>
            <a:ext cx="129142" cy="138486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63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98" name="Oval 197"/>
          <p:cNvSpPr/>
          <p:nvPr/>
        </p:nvSpPr>
        <p:spPr>
          <a:xfrm>
            <a:off x="9364508" y="4943656"/>
            <a:ext cx="129142" cy="138486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63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99" name="Oval 198"/>
          <p:cNvSpPr/>
          <p:nvPr/>
        </p:nvSpPr>
        <p:spPr>
          <a:xfrm>
            <a:off x="9973750" y="4943656"/>
            <a:ext cx="129142" cy="138486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63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06" name="Oval 205"/>
          <p:cNvSpPr/>
          <p:nvPr/>
        </p:nvSpPr>
        <p:spPr>
          <a:xfrm>
            <a:off x="10582992" y="4943656"/>
            <a:ext cx="129142" cy="138486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63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35" name="Oval 234"/>
          <p:cNvSpPr/>
          <p:nvPr/>
        </p:nvSpPr>
        <p:spPr>
          <a:xfrm>
            <a:off x="2204053" y="5305872"/>
            <a:ext cx="129142" cy="138486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37" name="Oval 236"/>
          <p:cNvSpPr/>
          <p:nvPr/>
        </p:nvSpPr>
        <p:spPr>
          <a:xfrm>
            <a:off x="3434111" y="5305872"/>
            <a:ext cx="129142" cy="138486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39" name="Oval 238"/>
          <p:cNvSpPr/>
          <p:nvPr/>
        </p:nvSpPr>
        <p:spPr>
          <a:xfrm>
            <a:off x="4652595" y="5305872"/>
            <a:ext cx="129142" cy="138486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41" name="Oval 240"/>
          <p:cNvSpPr/>
          <p:nvPr/>
        </p:nvSpPr>
        <p:spPr>
          <a:xfrm>
            <a:off x="5871079" y="5305872"/>
            <a:ext cx="129142" cy="138486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43" name="Oval 242"/>
          <p:cNvSpPr/>
          <p:nvPr/>
        </p:nvSpPr>
        <p:spPr>
          <a:xfrm>
            <a:off x="7089563" y="5305872"/>
            <a:ext cx="129142" cy="138486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45" name="Oval 244"/>
          <p:cNvSpPr/>
          <p:nvPr/>
        </p:nvSpPr>
        <p:spPr>
          <a:xfrm>
            <a:off x="8308047" y="5305872"/>
            <a:ext cx="129142" cy="138486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47" name="Oval 246"/>
          <p:cNvSpPr/>
          <p:nvPr/>
        </p:nvSpPr>
        <p:spPr>
          <a:xfrm>
            <a:off x="9526531" y="5305872"/>
            <a:ext cx="129142" cy="138486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49" name="Oval 248"/>
          <p:cNvSpPr/>
          <p:nvPr/>
        </p:nvSpPr>
        <p:spPr>
          <a:xfrm>
            <a:off x="10745015" y="5305872"/>
            <a:ext cx="129142" cy="138486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52" name="Oval 251"/>
          <p:cNvSpPr/>
          <p:nvPr/>
        </p:nvSpPr>
        <p:spPr>
          <a:xfrm>
            <a:off x="2429861" y="5639827"/>
            <a:ext cx="129142" cy="13848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63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53" name="Oval 252"/>
          <p:cNvSpPr/>
          <p:nvPr/>
        </p:nvSpPr>
        <p:spPr>
          <a:xfrm>
            <a:off x="3648345" y="5639827"/>
            <a:ext cx="129142" cy="13848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63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54" name="Oval 253"/>
          <p:cNvSpPr/>
          <p:nvPr/>
        </p:nvSpPr>
        <p:spPr>
          <a:xfrm>
            <a:off x="4866829" y="5639827"/>
            <a:ext cx="129142" cy="13848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63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55" name="Oval 254"/>
          <p:cNvSpPr/>
          <p:nvPr/>
        </p:nvSpPr>
        <p:spPr>
          <a:xfrm>
            <a:off x="6085313" y="5639827"/>
            <a:ext cx="129142" cy="13848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63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56" name="Oval 255"/>
          <p:cNvSpPr/>
          <p:nvPr/>
        </p:nvSpPr>
        <p:spPr>
          <a:xfrm>
            <a:off x="7303797" y="5639827"/>
            <a:ext cx="129142" cy="13848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63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57" name="Oval 256"/>
          <p:cNvSpPr/>
          <p:nvPr/>
        </p:nvSpPr>
        <p:spPr>
          <a:xfrm>
            <a:off x="8522281" y="5639827"/>
            <a:ext cx="129142" cy="13848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63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58" name="Oval 257"/>
          <p:cNvSpPr/>
          <p:nvPr/>
        </p:nvSpPr>
        <p:spPr>
          <a:xfrm>
            <a:off x="9740765" y="5639827"/>
            <a:ext cx="129142" cy="13848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63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59" name="Oval 258"/>
          <p:cNvSpPr/>
          <p:nvPr/>
        </p:nvSpPr>
        <p:spPr>
          <a:xfrm>
            <a:off x="10959249" y="5639827"/>
            <a:ext cx="129142" cy="13848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63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261" name="Straight Connector 260"/>
          <p:cNvCxnSpPr/>
          <p:nvPr/>
        </p:nvCxnSpPr>
        <p:spPr>
          <a:xfrm flipV="1">
            <a:off x="775005" y="3318696"/>
            <a:ext cx="10962722" cy="1208"/>
          </a:xfrm>
          <a:prstGeom prst="line">
            <a:avLst/>
          </a:prstGeom>
          <a:ln w="31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Straight Connector 271"/>
          <p:cNvCxnSpPr/>
          <p:nvPr/>
        </p:nvCxnSpPr>
        <p:spPr>
          <a:xfrm>
            <a:off x="1081397" y="4287680"/>
            <a:ext cx="10597821" cy="1467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Straight Connector 281"/>
          <p:cNvCxnSpPr/>
          <p:nvPr/>
        </p:nvCxnSpPr>
        <p:spPr>
          <a:xfrm flipV="1">
            <a:off x="744019" y="4699084"/>
            <a:ext cx="10962722" cy="1208"/>
          </a:xfrm>
          <a:prstGeom prst="line">
            <a:avLst/>
          </a:prstGeom>
          <a:ln w="31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6" name="TextBox 285"/>
          <p:cNvSpPr txBox="1"/>
          <p:nvPr/>
        </p:nvSpPr>
        <p:spPr>
          <a:xfrm>
            <a:off x="10968923" y="4891909"/>
            <a:ext cx="911431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300" b="1" dirty="0" smtClean="0">
                <a:solidFill>
                  <a:schemeClr val="bg2">
                    <a:lumMod val="50000"/>
                  </a:schemeClr>
                </a:solidFill>
              </a:rPr>
              <a:t>Monthly</a:t>
            </a:r>
            <a:endParaRPr lang="en-AU" sz="13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87" name="TextBox 286"/>
          <p:cNvSpPr txBox="1"/>
          <p:nvPr/>
        </p:nvSpPr>
        <p:spPr>
          <a:xfrm>
            <a:off x="10984069" y="5230658"/>
            <a:ext cx="911431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300" b="1" dirty="0" smtClean="0">
                <a:solidFill>
                  <a:schemeClr val="bg2">
                    <a:lumMod val="50000"/>
                  </a:schemeClr>
                </a:solidFill>
              </a:rPr>
              <a:t>8 weekly</a:t>
            </a:r>
            <a:endParaRPr lang="en-AU" sz="13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89" name="TextBox 288"/>
          <p:cNvSpPr txBox="1"/>
          <p:nvPr/>
        </p:nvSpPr>
        <p:spPr>
          <a:xfrm>
            <a:off x="10991359" y="5555502"/>
            <a:ext cx="911431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300" b="1" dirty="0" smtClean="0">
                <a:solidFill>
                  <a:schemeClr val="bg2">
                    <a:lumMod val="50000"/>
                  </a:schemeClr>
                </a:solidFill>
              </a:rPr>
              <a:t>8 weekly</a:t>
            </a:r>
            <a:endParaRPr lang="en-AU" sz="13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1646868" y="2633409"/>
            <a:ext cx="102664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050" b="1" dirty="0" smtClean="0">
                <a:solidFill>
                  <a:schemeClr val="bg2">
                    <a:lumMod val="25000"/>
                  </a:schemeClr>
                </a:solidFill>
              </a:rPr>
              <a:t>Benchmarking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3024723" y="2617257"/>
            <a:ext cx="73013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050" dirty="0" smtClean="0">
                <a:solidFill>
                  <a:schemeClr val="bg2">
                    <a:lumMod val="25000"/>
                  </a:schemeClr>
                </a:solidFill>
              </a:rPr>
              <a:t>Issues Identified</a:t>
            </a:r>
            <a:endParaRPr lang="en-AU" sz="105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1044476" y="2612862"/>
            <a:ext cx="55390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050" dirty="0" smtClean="0">
                <a:solidFill>
                  <a:schemeClr val="bg2">
                    <a:lumMod val="25000"/>
                  </a:schemeClr>
                </a:solidFill>
              </a:rPr>
              <a:t>Fact Pack</a:t>
            </a:r>
          </a:p>
        </p:txBody>
      </p:sp>
      <p:cxnSp>
        <p:nvCxnSpPr>
          <p:cNvPr id="106" name="Straight Connector 105"/>
          <p:cNvCxnSpPr/>
          <p:nvPr/>
        </p:nvCxnSpPr>
        <p:spPr>
          <a:xfrm flipV="1">
            <a:off x="1084601" y="2481879"/>
            <a:ext cx="10645932" cy="18648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Oval 106"/>
          <p:cNvSpPr/>
          <p:nvPr/>
        </p:nvSpPr>
        <p:spPr>
          <a:xfrm>
            <a:off x="2060183" y="2417017"/>
            <a:ext cx="164695" cy="168088"/>
          </a:xfrm>
          <a:prstGeom prst="ellipse">
            <a:avLst/>
          </a:prstGeom>
          <a:solidFill>
            <a:srgbClr val="00B0F0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8" name="Oval 107"/>
          <p:cNvSpPr/>
          <p:nvPr/>
        </p:nvSpPr>
        <p:spPr>
          <a:xfrm>
            <a:off x="3299497" y="2407461"/>
            <a:ext cx="164695" cy="168088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9" name="Oval 108"/>
          <p:cNvSpPr/>
          <p:nvPr/>
        </p:nvSpPr>
        <p:spPr>
          <a:xfrm>
            <a:off x="1255434" y="2412439"/>
            <a:ext cx="164695" cy="168088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0" name="TextBox 109"/>
          <p:cNvSpPr txBox="1"/>
          <p:nvPr/>
        </p:nvSpPr>
        <p:spPr>
          <a:xfrm>
            <a:off x="3927237" y="2621168"/>
            <a:ext cx="58960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050" dirty="0" smtClean="0">
                <a:solidFill>
                  <a:schemeClr val="bg2">
                    <a:lumMod val="25000"/>
                  </a:schemeClr>
                </a:solidFill>
              </a:rPr>
              <a:t>Scope</a:t>
            </a:r>
          </a:p>
          <a:p>
            <a:pPr algn="ctr"/>
            <a:r>
              <a:rPr lang="en-AU" sz="1050" dirty="0" smtClean="0">
                <a:solidFill>
                  <a:schemeClr val="bg2">
                    <a:lumMod val="25000"/>
                  </a:schemeClr>
                </a:solidFill>
              </a:rPr>
              <a:t>Set</a:t>
            </a:r>
            <a:endParaRPr lang="en-AU" sz="105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12" name="Oval 111"/>
          <p:cNvSpPr/>
          <p:nvPr/>
        </p:nvSpPr>
        <p:spPr>
          <a:xfrm>
            <a:off x="4125811" y="2411554"/>
            <a:ext cx="164695" cy="168088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3" name="Oval 112"/>
          <p:cNvSpPr/>
          <p:nvPr/>
        </p:nvSpPr>
        <p:spPr>
          <a:xfrm>
            <a:off x="4764933" y="2413113"/>
            <a:ext cx="164695" cy="168088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7" name="TextBox 116"/>
          <p:cNvSpPr txBox="1"/>
          <p:nvPr/>
        </p:nvSpPr>
        <p:spPr>
          <a:xfrm>
            <a:off x="4609630" y="2621612"/>
            <a:ext cx="58960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050" dirty="0" smtClean="0">
                <a:solidFill>
                  <a:schemeClr val="bg2">
                    <a:lumMod val="25000"/>
                  </a:schemeClr>
                </a:solidFill>
              </a:rPr>
              <a:t>Criteria</a:t>
            </a:r>
          </a:p>
          <a:p>
            <a:pPr algn="ctr"/>
            <a:r>
              <a:rPr lang="en-AU" sz="1050" dirty="0" smtClean="0">
                <a:solidFill>
                  <a:schemeClr val="bg2">
                    <a:lumMod val="25000"/>
                  </a:schemeClr>
                </a:solidFill>
              </a:rPr>
              <a:t>Set</a:t>
            </a:r>
            <a:endParaRPr lang="en-AU" sz="105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18" name="Oval 117"/>
          <p:cNvSpPr/>
          <p:nvPr/>
        </p:nvSpPr>
        <p:spPr>
          <a:xfrm>
            <a:off x="6485461" y="2403479"/>
            <a:ext cx="164695" cy="168088"/>
          </a:xfrm>
          <a:prstGeom prst="ellipse">
            <a:avLst/>
          </a:prstGeom>
          <a:solidFill>
            <a:srgbClr val="00B0F0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9" name="TextBox 118"/>
          <p:cNvSpPr txBox="1"/>
          <p:nvPr/>
        </p:nvSpPr>
        <p:spPr>
          <a:xfrm>
            <a:off x="5296029" y="2634459"/>
            <a:ext cx="865336" cy="4154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sz="1050" dirty="0" smtClean="0">
                <a:solidFill>
                  <a:schemeClr val="bg2">
                    <a:lumMod val="25000"/>
                  </a:schemeClr>
                </a:solidFill>
              </a:rPr>
              <a:t>Options Generated</a:t>
            </a:r>
            <a:endParaRPr lang="en-AU" sz="105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20" name="Oval 119"/>
          <p:cNvSpPr/>
          <p:nvPr/>
        </p:nvSpPr>
        <p:spPr>
          <a:xfrm>
            <a:off x="5693276" y="2406652"/>
            <a:ext cx="164695" cy="168088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 smtClean="0"/>
              <a:t>              </a:t>
            </a:r>
            <a:endParaRPr lang="en-AU" dirty="0"/>
          </a:p>
        </p:txBody>
      </p:sp>
      <p:sp>
        <p:nvSpPr>
          <p:cNvPr id="121" name="Oval 120"/>
          <p:cNvSpPr/>
          <p:nvPr/>
        </p:nvSpPr>
        <p:spPr>
          <a:xfrm>
            <a:off x="7958884" y="2391317"/>
            <a:ext cx="164695" cy="168088"/>
          </a:xfrm>
          <a:prstGeom prst="ellipse">
            <a:avLst/>
          </a:prstGeom>
          <a:solidFill>
            <a:srgbClr val="00B0F0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2" name="TextBox 121"/>
          <p:cNvSpPr txBox="1"/>
          <p:nvPr/>
        </p:nvSpPr>
        <p:spPr>
          <a:xfrm>
            <a:off x="7494096" y="2628845"/>
            <a:ext cx="1145535" cy="4154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sz="1050" b="1" dirty="0" smtClean="0">
                <a:solidFill>
                  <a:schemeClr val="bg2">
                    <a:lumMod val="25000"/>
                  </a:schemeClr>
                </a:solidFill>
              </a:rPr>
              <a:t>Assessment report back</a:t>
            </a:r>
            <a:endParaRPr lang="en-AU" sz="105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23" name="Oval 122"/>
          <p:cNvSpPr/>
          <p:nvPr/>
        </p:nvSpPr>
        <p:spPr>
          <a:xfrm>
            <a:off x="8950202" y="2400504"/>
            <a:ext cx="164695" cy="168088"/>
          </a:xfrm>
          <a:prstGeom prst="ellipse">
            <a:avLst/>
          </a:prstGeom>
          <a:solidFill>
            <a:srgbClr val="00B0F0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4" name="TextBox 123"/>
          <p:cNvSpPr txBox="1"/>
          <p:nvPr/>
        </p:nvSpPr>
        <p:spPr>
          <a:xfrm>
            <a:off x="8637947" y="2642119"/>
            <a:ext cx="85292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050" b="1" dirty="0" smtClean="0">
                <a:solidFill>
                  <a:schemeClr val="bg2">
                    <a:lumMod val="25000"/>
                  </a:schemeClr>
                </a:solidFill>
              </a:rPr>
              <a:t>Validation</a:t>
            </a:r>
          </a:p>
          <a:p>
            <a:pPr algn="ctr"/>
            <a:r>
              <a:rPr lang="en-AU" sz="1050" b="1" dirty="0">
                <a:solidFill>
                  <a:schemeClr val="bg2">
                    <a:lumMod val="25000"/>
                  </a:schemeClr>
                </a:solidFill>
              </a:rPr>
              <a:t>r</a:t>
            </a:r>
            <a:r>
              <a:rPr lang="en-AU" sz="1050" b="1" dirty="0" smtClean="0">
                <a:solidFill>
                  <a:schemeClr val="bg2">
                    <a:lumMod val="25000"/>
                  </a:schemeClr>
                </a:solidFill>
              </a:rPr>
              <a:t>eport back</a:t>
            </a:r>
            <a:endParaRPr lang="en-AU" sz="105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25" name="Oval 124"/>
          <p:cNvSpPr/>
          <p:nvPr/>
        </p:nvSpPr>
        <p:spPr>
          <a:xfrm>
            <a:off x="10170082" y="2391471"/>
            <a:ext cx="164695" cy="168088"/>
          </a:xfrm>
          <a:prstGeom prst="ellipse">
            <a:avLst/>
          </a:prstGeom>
          <a:solidFill>
            <a:srgbClr val="00B0F0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6" name="TextBox 125"/>
          <p:cNvSpPr txBox="1"/>
          <p:nvPr/>
        </p:nvSpPr>
        <p:spPr>
          <a:xfrm>
            <a:off x="9609774" y="2646883"/>
            <a:ext cx="131202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050" b="1" dirty="0" smtClean="0">
                <a:solidFill>
                  <a:schemeClr val="bg2">
                    <a:lumMod val="25000"/>
                  </a:schemeClr>
                </a:solidFill>
              </a:rPr>
              <a:t>Implementation Plan</a:t>
            </a:r>
            <a:endParaRPr lang="en-AU" sz="1050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127" name="Picture 126"/>
          <p:cNvPicPr>
            <a:picLocks/>
          </p:cNvPicPr>
          <p:nvPr/>
        </p:nvPicPr>
        <p:blipFill>
          <a:blip r:embed="rId7"/>
          <a:stretch>
            <a:fillRect/>
          </a:stretch>
        </p:blipFill>
        <p:spPr>
          <a:xfrm>
            <a:off x="670074" y="2249933"/>
            <a:ext cx="462121" cy="527462"/>
          </a:xfrm>
          <a:prstGeom prst="rect">
            <a:avLst/>
          </a:prstGeom>
        </p:spPr>
      </p:pic>
      <p:sp>
        <p:nvSpPr>
          <p:cNvPr id="128" name="TextBox 127"/>
          <p:cNvSpPr txBox="1"/>
          <p:nvPr/>
        </p:nvSpPr>
        <p:spPr>
          <a:xfrm>
            <a:off x="5975942" y="2623544"/>
            <a:ext cx="111153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050" b="1" dirty="0" smtClean="0">
                <a:solidFill>
                  <a:schemeClr val="bg2">
                    <a:lumMod val="25000"/>
                  </a:schemeClr>
                </a:solidFill>
              </a:rPr>
              <a:t>Options </a:t>
            </a:r>
          </a:p>
          <a:p>
            <a:pPr algn="ctr"/>
            <a:r>
              <a:rPr lang="en-AU" sz="1050" b="1" dirty="0" smtClean="0">
                <a:solidFill>
                  <a:schemeClr val="bg2">
                    <a:lumMod val="25000"/>
                  </a:schemeClr>
                </a:solidFill>
              </a:rPr>
              <a:t>report back </a:t>
            </a:r>
          </a:p>
          <a:p>
            <a:pPr algn="ctr"/>
            <a:r>
              <a:rPr lang="en-AU" sz="1050" dirty="0">
                <a:solidFill>
                  <a:schemeClr val="bg2">
                    <a:lumMod val="25000"/>
                  </a:schemeClr>
                </a:solidFill>
              </a:rPr>
              <a:t>b</a:t>
            </a:r>
            <a:r>
              <a:rPr lang="en-AU" sz="1050" dirty="0" smtClean="0">
                <a:solidFill>
                  <a:schemeClr val="bg2">
                    <a:lumMod val="25000"/>
                  </a:schemeClr>
                </a:solidFill>
              </a:rPr>
              <a:t>enchmarking, Issues, options</a:t>
            </a:r>
          </a:p>
        </p:txBody>
      </p:sp>
      <p:cxnSp>
        <p:nvCxnSpPr>
          <p:cNvPr id="134" name="Straight Connector 133"/>
          <p:cNvCxnSpPr/>
          <p:nvPr/>
        </p:nvCxnSpPr>
        <p:spPr>
          <a:xfrm flipV="1">
            <a:off x="402069" y="944624"/>
            <a:ext cx="11044509" cy="6306"/>
          </a:xfrm>
          <a:prstGeom prst="line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TextBox 134"/>
          <p:cNvSpPr txBox="1"/>
          <p:nvPr/>
        </p:nvSpPr>
        <p:spPr>
          <a:xfrm>
            <a:off x="10029180" y="3681843"/>
            <a:ext cx="141518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300" b="1" dirty="0" smtClean="0">
                <a:solidFill>
                  <a:schemeClr val="bg2">
                    <a:lumMod val="50000"/>
                  </a:schemeClr>
                </a:solidFill>
              </a:rPr>
              <a:t>I = Interviews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1609643" y="4171095"/>
            <a:ext cx="1287789" cy="234594"/>
          </a:xfrm>
          <a:prstGeom prst="roundRect">
            <a:avLst/>
          </a:prstGeom>
          <a:solidFill>
            <a:srgbClr val="C1E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7" name="Oval 136"/>
          <p:cNvSpPr/>
          <p:nvPr/>
        </p:nvSpPr>
        <p:spPr>
          <a:xfrm>
            <a:off x="3332584" y="4147246"/>
            <a:ext cx="272753" cy="276049"/>
          </a:xfrm>
          <a:prstGeom prst="ellipse">
            <a:avLst/>
          </a:prstGeom>
          <a:solidFill>
            <a:srgbClr val="C1E0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8" name="TextBox 137"/>
          <p:cNvSpPr txBox="1"/>
          <p:nvPr/>
        </p:nvSpPr>
        <p:spPr>
          <a:xfrm>
            <a:off x="3315346" y="4136079"/>
            <a:ext cx="2938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400" b="1" dirty="0" smtClean="0">
                <a:solidFill>
                  <a:schemeClr val="bg2">
                    <a:lumMod val="50000"/>
                  </a:schemeClr>
                </a:solidFill>
              </a:rPr>
              <a:t>W</a:t>
            </a:r>
          </a:p>
        </p:txBody>
      </p:sp>
      <p:sp>
        <p:nvSpPr>
          <p:cNvPr id="284" name="TextBox 283"/>
          <p:cNvSpPr txBox="1"/>
          <p:nvPr/>
        </p:nvSpPr>
        <p:spPr>
          <a:xfrm>
            <a:off x="2103020" y="4138135"/>
            <a:ext cx="2938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400" b="1" dirty="0">
                <a:solidFill>
                  <a:schemeClr val="bg2">
                    <a:lumMod val="50000"/>
                  </a:schemeClr>
                </a:solidFill>
              </a:rPr>
              <a:t>I</a:t>
            </a:r>
            <a:endParaRPr lang="en-AU" sz="1400" b="1" dirty="0" smtClean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9992587" y="3930452"/>
            <a:ext cx="141518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300" b="1" dirty="0">
                <a:solidFill>
                  <a:schemeClr val="bg2">
                    <a:lumMod val="50000"/>
                  </a:schemeClr>
                </a:solidFill>
              </a:rPr>
              <a:t>W</a:t>
            </a:r>
            <a:r>
              <a:rPr lang="en-AU" sz="1300" b="1" dirty="0" smtClean="0">
                <a:solidFill>
                  <a:schemeClr val="bg2">
                    <a:lumMod val="50000"/>
                  </a:schemeClr>
                </a:solidFill>
              </a:rPr>
              <a:t> = Workshop</a:t>
            </a:r>
          </a:p>
        </p:txBody>
      </p:sp>
      <p:sp>
        <p:nvSpPr>
          <p:cNvPr id="140" name="Rounded Rectangle 139"/>
          <p:cNvSpPr/>
          <p:nvPr/>
        </p:nvSpPr>
        <p:spPr>
          <a:xfrm>
            <a:off x="4578909" y="4159588"/>
            <a:ext cx="901973" cy="239015"/>
          </a:xfrm>
          <a:prstGeom prst="roundRect">
            <a:avLst/>
          </a:prstGeom>
          <a:solidFill>
            <a:srgbClr val="C1E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1" name="TextBox 140"/>
          <p:cNvSpPr txBox="1"/>
          <p:nvPr/>
        </p:nvSpPr>
        <p:spPr>
          <a:xfrm>
            <a:off x="4878517" y="4126628"/>
            <a:ext cx="2938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400" b="1" dirty="0">
                <a:solidFill>
                  <a:schemeClr val="bg2">
                    <a:lumMod val="50000"/>
                  </a:schemeClr>
                </a:solidFill>
              </a:rPr>
              <a:t>I</a:t>
            </a:r>
            <a:endParaRPr lang="en-AU" sz="1400" b="1" dirty="0" smtClean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43" name="Oval 142"/>
          <p:cNvSpPr/>
          <p:nvPr/>
        </p:nvSpPr>
        <p:spPr>
          <a:xfrm>
            <a:off x="5845517" y="4137795"/>
            <a:ext cx="272753" cy="276049"/>
          </a:xfrm>
          <a:prstGeom prst="ellipse">
            <a:avLst/>
          </a:prstGeom>
          <a:solidFill>
            <a:srgbClr val="C1E0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4" name="TextBox 143"/>
          <p:cNvSpPr txBox="1"/>
          <p:nvPr/>
        </p:nvSpPr>
        <p:spPr>
          <a:xfrm>
            <a:off x="5840003" y="4126628"/>
            <a:ext cx="2938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400" b="1" dirty="0" smtClean="0">
                <a:solidFill>
                  <a:schemeClr val="bg2">
                    <a:lumMod val="50000"/>
                  </a:schemeClr>
                </a:solidFill>
              </a:rPr>
              <a:t>W</a:t>
            </a:r>
          </a:p>
        </p:txBody>
      </p:sp>
      <p:sp>
        <p:nvSpPr>
          <p:cNvPr id="145" name="Rounded Rectangle 144"/>
          <p:cNvSpPr/>
          <p:nvPr/>
        </p:nvSpPr>
        <p:spPr>
          <a:xfrm>
            <a:off x="6368123" y="4150506"/>
            <a:ext cx="901973" cy="239015"/>
          </a:xfrm>
          <a:prstGeom prst="roundRect">
            <a:avLst/>
          </a:prstGeom>
          <a:solidFill>
            <a:srgbClr val="C1E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6" name="TextBox 145"/>
          <p:cNvSpPr txBox="1"/>
          <p:nvPr/>
        </p:nvSpPr>
        <p:spPr>
          <a:xfrm>
            <a:off x="6678930" y="4117546"/>
            <a:ext cx="2938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400" b="1" dirty="0">
                <a:solidFill>
                  <a:schemeClr val="bg2">
                    <a:lumMod val="50000"/>
                  </a:schemeClr>
                </a:solidFill>
              </a:rPr>
              <a:t>I</a:t>
            </a:r>
            <a:endParaRPr lang="en-AU" sz="1400" b="1" dirty="0" smtClean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47" name="Oval 146"/>
          <p:cNvSpPr/>
          <p:nvPr/>
        </p:nvSpPr>
        <p:spPr>
          <a:xfrm>
            <a:off x="7514210" y="4119943"/>
            <a:ext cx="272753" cy="276049"/>
          </a:xfrm>
          <a:prstGeom prst="ellipse">
            <a:avLst/>
          </a:prstGeom>
          <a:solidFill>
            <a:srgbClr val="C1E0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8" name="TextBox 147"/>
          <p:cNvSpPr txBox="1"/>
          <p:nvPr/>
        </p:nvSpPr>
        <p:spPr>
          <a:xfrm>
            <a:off x="7496972" y="4108776"/>
            <a:ext cx="2938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400" b="1" dirty="0" smtClean="0">
                <a:solidFill>
                  <a:schemeClr val="bg2">
                    <a:lumMod val="50000"/>
                  </a:schemeClr>
                </a:solidFill>
              </a:rPr>
              <a:t>W</a:t>
            </a:r>
          </a:p>
        </p:txBody>
      </p:sp>
      <p:sp>
        <p:nvSpPr>
          <p:cNvPr id="151" name="Rounded Rectangle 150"/>
          <p:cNvSpPr/>
          <p:nvPr/>
        </p:nvSpPr>
        <p:spPr>
          <a:xfrm>
            <a:off x="8386677" y="4138114"/>
            <a:ext cx="901973" cy="239015"/>
          </a:xfrm>
          <a:prstGeom prst="roundRect">
            <a:avLst/>
          </a:prstGeom>
          <a:solidFill>
            <a:srgbClr val="C1E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52" name="TextBox 151"/>
          <p:cNvSpPr txBox="1"/>
          <p:nvPr/>
        </p:nvSpPr>
        <p:spPr>
          <a:xfrm>
            <a:off x="8656975" y="4105154"/>
            <a:ext cx="2938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400" b="1" dirty="0">
                <a:solidFill>
                  <a:schemeClr val="bg2">
                    <a:lumMod val="50000"/>
                  </a:schemeClr>
                </a:solidFill>
              </a:rPr>
              <a:t>I</a:t>
            </a:r>
            <a:endParaRPr lang="en-AU" sz="1400" b="1" dirty="0" smtClean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6900191" y="2630738"/>
            <a:ext cx="86533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050" dirty="0" smtClean="0">
                <a:solidFill>
                  <a:schemeClr val="bg2">
                    <a:lumMod val="25000"/>
                  </a:schemeClr>
                </a:solidFill>
              </a:rPr>
              <a:t>Options Assessed</a:t>
            </a:r>
            <a:endParaRPr lang="en-AU" sz="105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14" name="Oval 113"/>
          <p:cNvSpPr/>
          <p:nvPr/>
        </p:nvSpPr>
        <p:spPr>
          <a:xfrm>
            <a:off x="7239568" y="2402931"/>
            <a:ext cx="164695" cy="168088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 smtClean="0"/>
              <a:t>              </a:t>
            </a:r>
            <a:endParaRPr lang="en-AU" dirty="0"/>
          </a:p>
        </p:txBody>
      </p:sp>
      <p:sp>
        <p:nvSpPr>
          <p:cNvPr id="149" name="Rectangle 148"/>
          <p:cNvSpPr/>
          <p:nvPr/>
        </p:nvSpPr>
        <p:spPr>
          <a:xfrm>
            <a:off x="684652" y="2021273"/>
            <a:ext cx="1592390" cy="4027028"/>
          </a:xfrm>
          <a:prstGeom prst="rect">
            <a:avLst/>
          </a:prstGeom>
          <a:solidFill>
            <a:schemeClr val="bg1">
              <a:lumMod val="75000"/>
              <a:alpha val="25882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56" name="TextBox 155"/>
          <p:cNvSpPr txBox="1"/>
          <p:nvPr/>
        </p:nvSpPr>
        <p:spPr>
          <a:xfrm>
            <a:off x="1755315" y="6227205"/>
            <a:ext cx="7374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1200" b="1" dirty="0" smtClean="0">
                <a:solidFill>
                  <a:schemeClr val="accent2">
                    <a:lumMod val="75000"/>
                  </a:schemeClr>
                </a:solidFill>
              </a:rPr>
              <a:t>Today</a:t>
            </a:r>
          </a:p>
        </p:txBody>
      </p:sp>
      <p:sp>
        <p:nvSpPr>
          <p:cNvPr id="200" name="Pentagon 199"/>
          <p:cNvSpPr/>
          <p:nvPr/>
        </p:nvSpPr>
        <p:spPr>
          <a:xfrm>
            <a:off x="658399" y="1099983"/>
            <a:ext cx="1817225" cy="451412"/>
          </a:xfrm>
          <a:prstGeom prst="homePlate">
            <a:avLst>
              <a:gd name="adj" fmla="val 34615"/>
            </a:avLst>
          </a:prstGeom>
          <a:solidFill>
            <a:srgbClr val="BDD7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04" name="TextBox 203"/>
          <p:cNvSpPr txBox="1"/>
          <p:nvPr/>
        </p:nvSpPr>
        <p:spPr>
          <a:xfrm>
            <a:off x="716274" y="1171800"/>
            <a:ext cx="14526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b="1" dirty="0" smtClean="0">
                <a:solidFill>
                  <a:schemeClr val="bg1"/>
                </a:solidFill>
              </a:rPr>
              <a:t>Discovery</a:t>
            </a:r>
            <a:endParaRPr lang="en-AU" sz="1400" b="1" dirty="0">
              <a:solidFill>
                <a:schemeClr val="bg1"/>
              </a:solidFill>
            </a:endParaRPr>
          </a:p>
        </p:txBody>
      </p:sp>
      <p:sp>
        <p:nvSpPr>
          <p:cNvPr id="205" name="Chevron 204"/>
          <p:cNvSpPr/>
          <p:nvPr/>
        </p:nvSpPr>
        <p:spPr>
          <a:xfrm>
            <a:off x="2388818" y="1099983"/>
            <a:ext cx="1894272" cy="451412"/>
          </a:xfrm>
          <a:prstGeom prst="chevron">
            <a:avLst>
              <a:gd name="adj" fmla="val 34616"/>
            </a:avLst>
          </a:prstGeom>
          <a:solidFill>
            <a:srgbClr val="9DC3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207" name="TextBox 206"/>
          <p:cNvSpPr txBox="1"/>
          <p:nvPr/>
        </p:nvSpPr>
        <p:spPr>
          <a:xfrm>
            <a:off x="2591374" y="1177586"/>
            <a:ext cx="103014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b="1" dirty="0" smtClean="0">
                <a:solidFill>
                  <a:schemeClr val="bg1"/>
                </a:solidFill>
              </a:rPr>
              <a:t>Define</a:t>
            </a:r>
            <a:endParaRPr lang="en-AU" sz="1400" b="1" dirty="0">
              <a:solidFill>
                <a:schemeClr val="bg1"/>
              </a:solidFill>
            </a:endParaRPr>
          </a:p>
        </p:txBody>
      </p:sp>
      <p:sp>
        <p:nvSpPr>
          <p:cNvPr id="208" name="Chevron 207"/>
          <p:cNvSpPr/>
          <p:nvPr/>
        </p:nvSpPr>
        <p:spPr>
          <a:xfrm>
            <a:off x="4206043" y="1099983"/>
            <a:ext cx="2341950" cy="451412"/>
          </a:xfrm>
          <a:prstGeom prst="chevron">
            <a:avLst>
              <a:gd name="adj" fmla="val 34616"/>
            </a:avLst>
          </a:prstGeom>
          <a:solidFill>
            <a:srgbClr val="79A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209" name="TextBox 208"/>
          <p:cNvSpPr txBox="1"/>
          <p:nvPr/>
        </p:nvSpPr>
        <p:spPr>
          <a:xfrm>
            <a:off x="4434250" y="1171800"/>
            <a:ext cx="8631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b="1" dirty="0" smtClean="0">
                <a:solidFill>
                  <a:schemeClr val="bg1"/>
                </a:solidFill>
              </a:rPr>
              <a:t>Ideate</a:t>
            </a:r>
            <a:endParaRPr lang="en-AU" sz="1400" b="1" dirty="0">
              <a:solidFill>
                <a:schemeClr val="bg1"/>
              </a:solidFill>
            </a:endParaRPr>
          </a:p>
        </p:txBody>
      </p:sp>
      <p:sp>
        <p:nvSpPr>
          <p:cNvPr id="213" name="Chevron 212"/>
          <p:cNvSpPr/>
          <p:nvPr/>
        </p:nvSpPr>
        <p:spPr>
          <a:xfrm>
            <a:off x="6469457" y="1099983"/>
            <a:ext cx="1481020" cy="451412"/>
          </a:xfrm>
          <a:prstGeom prst="chevron">
            <a:avLst>
              <a:gd name="adj" fmla="val 34616"/>
            </a:avLst>
          </a:prstGeom>
          <a:solidFill>
            <a:srgbClr val="2E75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214" name="TextBox 213"/>
          <p:cNvSpPr txBox="1"/>
          <p:nvPr/>
        </p:nvSpPr>
        <p:spPr>
          <a:xfrm>
            <a:off x="6621298" y="1162298"/>
            <a:ext cx="9895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b="1" dirty="0" smtClean="0">
                <a:solidFill>
                  <a:schemeClr val="bg1"/>
                </a:solidFill>
              </a:rPr>
              <a:t>Assess</a:t>
            </a:r>
            <a:endParaRPr lang="en-AU" sz="1400" b="1" dirty="0">
              <a:solidFill>
                <a:schemeClr val="bg1"/>
              </a:solidFill>
            </a:endParaRPr>
          </a:p>
        </p:txBody>
      </p:sp>
      <p:sp>
        <p:nvSpPr>
          <p:cNvPr id="216" name="Chevron 215"/>
          <p:cNvSpPr/>
          <p:nvPr/>
        </p:nvSpPr>
        <p:spPr>
          <a:xfrm>
            <a:off x="7852056" y="1099983"/>
            <a:ext cx="2468488" cy="451412"/>
          </a:xfrm>
          <a:prstGeom prst="chevron">
            <a:avLst>
              <a:gd name="adj" fmla="val 34616"/>
            </a:avLst>
          </a:prstGeom>
          <a:solidFill>
            <a:srgbClr val="2F5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217" name="TextBox 216"/>
          <p:cNvSpPr txBox="1"/>
          <p:nvPr/>
        </p:nvSpPr>
        <p:spPr>
          <a:xfrm>
            <a:off x="8122097" y="1166762"/>
            <a:ext cx="103014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b="1" dirty="0" smtClean="0">
                <a:solidFill>
                  <a:schemeClr val="bg1"/>
                </a:solidFill>
              </a:rPr>
              <a:t>Develop</a:t>
            </a:r>
            <a:endParaRPr lang="en-AU" sz="1400" b="1" dirty="0">
              <a:solidFill>
                <a:schemeClr val="bg1"/>
              </a:solidFill>
            </a:endParaRPr>
          </a:p>
        </p:txBody>
      </p:sp>
      <p:sp>
        <p:nvSpPr>
          <p:cNvPr id="218" name="Chevron 217"/>
          <p:cNvSpPr/>
          <p:nvPr/>
        </p:nvSpPr>
        <p:spPr>
          <a:xfrm>
            <a:off x="10251962" y="1099983"/>
            <a:ext cx="1373447" cy="451412"/>
          </a:xfrm>
          <a:prstGeom prst="chevron">
            <a:avLst>
              <a:gd name="adj" fmla="val 34616"/>
            </a:avLst>
          </a:prstGeom>
          <a:solidFill>
            <a:srgbClr val="2F5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219" name="TextBox 218"/>
          <p:cNvSpPr txBox="1"/>
          <p:nvPr/>
        </p:nvSpPr>
        <p:spPr>
          <a:xfrm>
            <a:off x="10453646" y="1154428"/>
            <a:ext cx="103014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b="1" dirty="0" smtClean="0">
                <a:solidFill>
                  <a:schemeClr val="bg1"/>
                </a:solidFill>
              </a:rPr>
              <a:t>Implement</a:t>
            </a:r>
            <a:endParaRPr lang="en-AU" sz="1400" b="1" dirty="0">
              <a:solidFill>
                <a:schemeClr val="bg1"/>
              </a:solidFill>
            </a:endParaRPr>
          </a:p>
        </p:txBody>
      </p:sp>
      <p:sp>
        <p:nvSpPr>
          <p:cNvPr id="220" name="Rectangle 219"/>
          <p:cNvSpPr/>
          <p:nvPr/>
        </p:nvSpPr>
        <p:spPr>
          <a:xfrm>
            <a:off x="658399" y="1655567"/>
            <a:ext cx="1672542" cy="254643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21" name="TextBox 220"/>
          <p:cNvSpPr txBox="1"/>
          <p:nvPr/>
        </p:nvSpPr>
        <p:spPr>
          <a:xfrm>
            <a:off x="658399" y="1655567"/>
            <a:ext cx="13253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Understand issues</a:t>
            </a:r>
            <a:endParaRPr lang="en-AU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2" name="Rectangle 221"/>
          <p:cNvSpPr/>
          <p:nvPr/>
        </p:nvSpPr>
        <p:spPr>
          <a:xfrm>
            <a:off x="2388820" y="1655567"/>
            <a:ext cx="1174825" cy="254643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23" name="TextBox 222"/>
          <p:cNvSpPr txBox="1"/>
          <p:nvPr/>
        </p:nvSpPr>
        <p:spPr>
          <a:xfrm>
            <a:off x="2388820" y="1655567"/>
            <a:ext cx="11227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Develop criteria</a:t>
            </a:r>
            <a:endParaRPr lang="en-AU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4" name="Rectangle 223"/>
          <p:cNvSpPr/>
          <p:nvPr/>
        </p:nvSpPr>
        <p:spPr>
          <a:xfrm>
            <a:off x="3621513" y="1655567"/>
            <a:ext cx="668994" cy="254643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25" name="TextBox 224"/>
          <p:cNvSpPr txBox="1"/>
          <p:nvPr/>
        </p:nvSpPr>
        <p:spPr>
          <a:xfrm>
            <a:off x="3621513" y="1655567"/>
            <a:ext cx="74959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Set scope</a:t>
            </a:r>
            <a:endParaRPr lang="en-AU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6" name="Rectangle 225"/>
          <p:cNvSpPr/>
          <p:nvPr/>
        </p:nvSpPr>
        <p:spPr>
          <a:xfrm>
            <a:off x="4348374" y="1655567"/>
            <a:ext cx="1856206" cy="254643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27" name="TextBox 226"/>
          <p:cNvSpPr txBox="1"/>
          <p:nvPr/>
        </p:nvSpPr>
        <p:spPr>
          <a:xfrm>
            <a:off x="4371107" y="1655567"/>
            <a:ext cx="148631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Generate options</a:t>
            </a:r>
            <a:endParaRPr lang="en-AU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8" name="Rectangle 227"/>
          <p:cNvSpPr/>
          <p:nvPr/>
        </p:nvSpPr>
        <p:spPr>
          <a:xfrm>
            <a:off x="6272099" y="1655567"/>
            <a:ext cx="756225" cy="254643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29" name="TextBox 228"/>
          <p:cNvSpPr txBox="1"/>
          <p:nvPr/>
        </p:nvSpPr>
        <p:spPr>
          <a:xfrm>
            <a:off x="6358907" y="1655567"/>
            <a:ext cx="63468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Assess</a:t>
            </a:r>
            <a:endParaRPr lang="en-AU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0" name="Rectangle 229"/>
          <p:cNvSpPr/>
          <p:nvPr/>
        </p:nvSpPr>
        <p:spPr>
          <a:xfrm>
            <a:off x="7087481" y="1663989"/>
            <a:ext cx="677774" cy="254643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31" name="TextBox 230"/>
          <p:cNvSpPr txBox="1"/>
          <p:nvPr/>
        </p:nvSpPr>
        <p:spPr>
          <a:xfrm>
            <a:off x="7126704" y="1663989"/>
            <a:ext cx="63468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Select</a:t>
            </a:r>
            <a:endParaRPr lang="en-AU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2" name="Rectangle 231"/>
          <p:cNvSpPr/>
          <p:nvPr/>
        </p:nvSpPr>
        <p:spPr>
          <a:xfrm>
            <a:off x="7823121" y="1655567"/>
            <a:ext cx="742721" cy="254643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33" name="TextBox 232"/>
          <p:cNvSpPr txBox="1"/>
          <p:nvPr/>
        </p:nvSpPr>
        <p:spPr>
          <a:xfrm>
            <a:off x="7823122" y="1655567"/>
            <a:ext cx="63468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Refine</a:t>
            </a:r>
            <a:endParaRPr lang="en-AU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4" name="Rectangle 233"/>
          <p:cNvSpPr/>
          <p:nvPr/>
        </p:nvSpPr>
        <p:spPr>
          <a:xfrm>
            <a:off x="8623708" y="1655567"/>
            <a:ext cx="601898" cy="254643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36" name="TextBox 235"/>
          <p:cNvSpPr txBox="1"/>
          <p:nvPr/>
        </p:nvSpPr>
        <p:spPr>
          <a:xfrm>
            <a:off x="8623708" y="1655567"/>
            <a:ext cx="54787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Test</a:t>
            </a:r>
            <a:endParaRPr lang="en-AU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8" name="Rectangle 237"/>
          <p:cNvSpPr/>
          <p:nvPr/>
        </p:nvSpPr>
        <p:spPr>
          <a:xfrm>
            <a:off x="9293125" y="1655567"/>
            <a:ext cx="876958" cy="254643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40" name="TextBox 239"/>
          <p:cNvSpPr txBox="1"/>
          <p:nvPr/>
        </p:nvSpPr>
        <p:spPr>
          <a:xfrm>
            <a:off x="9293125" y="1655567"/>
            <a:ext cx="63468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Plan</a:t>
            </a:r>
            <a:endParaRPr lang="en-AU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2" name="Rectangle 241"/>
          <p:cNvSpPr/>
          <p:nvPr/>
        </p:nvSpPr>
        <p:spPr>
          <a:xfrm>
            <a:off x="10237602" y="1663989"/>
            <a:ext cx="1297123" cy="254643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44" name="TextBox 243"/>
          <p:cNvSpPr txBox="1"/>
          <p:nvPr/>
        </p:nvSpPr>
        <p:spPr>
          <a:xfrm>
            <a:off x="10302021" y="1663989"/>
            <a:ext cx="8237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Pilot</a:t>
            </a:r>
            <a:endParaRPr lang="en-AU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2" name="Slide Number Placeholder 4">
            <a:extLst>
              <a:ext uri="{FF2B5EF4-FFF2-40B4-BE49-F238E27FC236}">
                <a16:creationId xmlns:a16="http://schemas.microsoft.com/office/drawing/2014/main" id="{4A586C6A-E5A2-FE45-89F3-32B52278F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65173" y="6363309"/>
            <a:ext cx="2743200" cy="365125"/>
          </a:xfrm>
        </p:spPr>
        <p:txBody>
          <a:bodyPr/>
          <a:lstStyle/>
          <a:p>
            <a:r>
              <a:rPr lang="en-AU" dirty="0" smtClean="0"/>
              <a:t>4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393694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1906" y="440686"/>
            <a:ext cx="9882749" cy="584775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r>
              <a:rPr lang="en-AU" sz="3200" dirty="0">
                <a:solidFill>
                  <a:srgbClr val="215968"/>
                </a:solidFill>
              </a:rPr>
              <a:t>A range of systems </a:t>
            </a:r>
            <a:r>
              <a:rPr lang="en-AU" sz="3200" dirty="0" smtClean="0">
                <a:solidFill>
                  <a:srgbClr val="215968"/>
                </a:solidFill>
              </a:rPr>
              <a:t>have been </a:t>
            </a:r>
            <a:r>
              <a:rPr lang="en-AU" sz="3200" dirty="0">
                <a:solidFill>
                  <a:srgbClr val="215968"/>
                </a:solidFill>
              </a:rPr>
              <a:t>selected for benchmarking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24224" y="1062969"/>
            <a:ext cx="11215071" cy="31806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3369685" y="1502055"/>
            <a:ext cx="4025734" cy="1723549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pPr marL="271463" lvl="1" indent="-271463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AU" sz="1300" dirty="0">
                <a:sym typeface="Wingdings 2" panose="05020102010507070707" pitchFamily="18" charset="2"/>
              </a:rPr>
              <a:t>Ontario</a:t>
            </a:r>
          </a:p>
          <a:p>
            <a:pPr marL="271463" lvl="1" indent="-271463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AU" sz="1300" dirty="0">
                <a:sym typeface="Wingdings 2" panose="05020102010507070707" pitchFamily="18" charset="2"/>
              </a:rPr>
              <a:t>Tennessee</a:t>
            </a:r>
          </a:p>
          <a:p>
            <a:pPr marL="271463" lvl="1" indent="-271463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AU" sz="1300" dirty="0">
                <a:sym typeface="Wingdings 2" panose="05020102010507070707" pitchFamily="18" charset="2"/>
              </a:rPr>
              <a:t>Washington DC</a:t>
            </a:r>
          </a:p>
          <a:p>
            <a:pPr marL="271463" lvl="1" indent="-271463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AU" sz="1300" dirty="0">
                <a:sym typeface="Wingdings 2" panose="05020102010507070707" pitchFamily="18" charset="2"/>
              </a:rPr>
              <a:t>Finland</a:t>
            </a:r>
          </a:p>
          <a:p>
            <a:pPr marL="271463" lvl="1" indent="-271463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AU" sz="1300" dirty="0">
                <a:sym typeface="Wingdings 2" panose="05020102010507070707" pitchFamily="18" charset="2"/>
              </a:rPr>
              <a:t>Singapore</a:t>
            </a:r>
          </a:p>
          <a:p>
            <a:pPr marL="271463" lvl="1" indent="-271463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AU" sz="1300" dirty="0">
                <a:sym typeface="Wingdings 2" panose="05020102010507070707" pitchFamily="18" charset="2"/>
              </a:rPr>
              <a:t>South Korea</a:t>
            </a:r>
          </a:p>
          <a:p>
            <a:pPr marL="271463" lvl="1" indent="-271463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AU" sz="1300" dirty="0">
                <a:sym typeface="Wingdings 2" panose="05020102010507070707" pitchFamily="18" charset="2"/>
              </a:rPr>
              <a:t>KIPP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845559E-CB9A-E646-847D-46A5A94D16FB}"/>
              </a:ext>
            </a:extLst>
          </p:cNvPr>
          <p:cNvSpPr/>
          <p:nvPr/>
        </p:nvSpPr>
        <p:spPr>
          <a:xfrm>
            <a:off x="1661010" y="1502055"/>
            <a:ext cx="1637424" cy="1723549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/>
              <a:t>Strong absolute performance and/or significant growth in last decade, based on </a:t>
            </a:r>
            <a:r>
              <a:rPr lang="en-US" sz="1300" dirty="0" err="1"/>
              <a:t>standardised</a:t>
            </a:r>
            <a:r>
              <a:rPr lang="en-US" sz="1300" dirty="0"/>
              <a:t> testing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E6F5C85-64D0-6D45-8099-9A9417D052B4}"/>
              </a:ext>
            </a:extLst>
          </p:cNvPr>
          <p:cNvSpPr txBox="1"/>
          <p:nvPr/>
        </p:nvSpPr>
        <p:spPr>
          <a:xfrm>
            <a:off x="3369685" y="3322628"/>
            <a:ext cx="2470067" cy="1007968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pPr marL="271463" lvl="1" indent="-271463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AU" sz="1300" dirty="0">
                <a:sym typeface="Wingdings 2" panose="05020102010507070707" pitchFamily="18" charset="2"/>
              </a:rPr>
              <a:t>Victoria</a:t>
            </a:r>
          </a:p>
          <a:p>
            <a:pPr marL="271463" lvl="1" indent="-271463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AU" sz="1300" dirty="0">
                <a:sym typeface="Wingdings 2" panose="05020102010507070707" pitchFamily="18" charset="2"/>
              </a:rPr>
              <a:t>Western Australia</a:t>
            </a:r>
          </a:p>
          <a:p>
            <a:pPr marL="271463" lvl="1" indent="-271463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AU" sz="1300" dirty="0">
                <a:sym typeface="Wingdings 2" panose="05020102010507070707" pitchFamily="18" charset="2"/>
              </a:rPr>
              <a:t>Queensland</a:t>
            </a:r>
          </a:p>
          <a:p>
            <a:pPr marL="271463" lvl="1" indent="-271463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AU" sz="1300" dirty="0">
                <a:sym typeface="Wingdings 2" panose="05020102010507070707" pitchFamily="18" charset="2"/>
              </a:rPr>
              <a:t>South Australia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FAD42D7-EA72-1647-8E4E-8465A7DF34D8}"/>
              </a:ext>
            </a:extLst>
          </p:cNvPr>
          <p:cNvSpPr/>
          <p:nvPr/>
        </p:nvSpPr>
        <p:spPr>
          <a:xfrm>
            <a:off x="1661010" y="3322629"/>
            <a:ext cx="1637424" cy="100796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/>
              <a:t>Context similarities to NSW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DCF0D2C-5257-8445-A9F6-087FF4336168}"/>
              </a:ext>
            </a:extLst>
          </p:cNvPr>
          <p:cNvSpPr txBox="1"/>
          <p:nvPr/>
        </p:nvSpPr>
        <p:spPr>
          <a:xfrm>
            <a:off x="3369685" y="4436146"/>
            <a:ext cx="3396342" cy="2200602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pPr marL="271463" lvl="1" indent="-271463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AU" sz="1300" b="1" dirty="0" smtClean="0">
                <a:sym typeface="Wingdings 2" panose="05020102010507070707" pitchFamily="18" charset="2"/>
              </a:rPr>
              <a:t>Tailoring to schools types</a:t>
            </a:r>
          </a:p>
          <a:p>
            <a:pPr marL="728663" lvl="2" indent="-271463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AU" sz="1300" dirty="0" smtClean="0">
                <a:sym typeface="Wingdings 2" panose="05020102010507070707" pitchFamily="18" charset="2"/>
              </a:rPr>
              <a:t>England</a:t>
            </a:r>
          </a:p>
          <a:p>
            <a:pPr marL="728663" lvl="2" indent="-271463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AU" sz="1300" dirty="0" smtClean="0">
                <a:sym typeface="Wingdings 2" panose="05020102010507070707" pitchFamily="18" charset="2"/>
              </a:rPr>
              <a:t>Abu </a:t>
            </a:r>
            <a:r>
              <a:rPr lang="en-AU" sz="1300" dirty="0">
                <a:sym typeface="Wingdings 2" panose="05020102010507070707" pitchFamily="18" charset="2"/>
              </a:rPr>
              <a:t>Dhabi</a:t>
            </a:r>
          </a:p>
          <a:p>
            <a:pPr marL="728663" lvl="2" indent="-271463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AU" sz="1300" dirty="0" err="1">
                <a:sym typeface="Wingdings 2" panose="05020102010507070707" pitchFamily="18" charset="2"/>
              </a:rPr>
              <a:t>Goodstart</a:t>
            </a:r>
            <a:r>
              <a:rPr lang="en-AU" sz="1300" dirty="0">
                <a:sym typeface="Wingdings 2" panose="05020102010507070707" pitchFamily="18" charset="2"/>
              </a:rPr>
              <a:t> Early Learning</a:t>
            </a:r>
          </a:p>
          <a:p>
            <a:pPr marL="271463" lvl="1" indent="-271463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AU" sz="1300" b="1" dirty="0">
                <a:sym typeface="Wingdings 2" panose="05020102010507070707" pitchFamily="18" charset="2"/>
              </a:rPr>
              <a:t>Optimising demand &amp; </a:t>
            </a:r>
            <a:r>
              <a:rPr lang="en-AU" sz="1300" b="1" dirty="0" smtClean="0">
                <a:sym typeface="Wingdings 2" panose="05020102010507070707" pitchFamily="18" charset="2"/>
              </a:rPr>
              <a:t>supply</a:t>
            </a:r>
            <a:endParaRPr lang="en-AU" sz="1300" b="1" dirty="0">
              <a:sym typeface="Wingdings 2" panose="05020102010507070707" pitchFamily="18" charset="2"/>
            </a:endParaRPr>
          </a:p>
          <a:p>
            <a:pPr marL="728663" lvl="2" indent="-271463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AU" sz="1300" dirty="0">
                <a:sym typeface="Wingdings 2" panose="05020102010507070707" pitchFamily="18" charset="2"/>
              </a:rPr>
              <a:t>Northern Territory Education</a:t>
            </a:r>
          </a:p>
          <a:p>
            <a:pPr marL="728663" lvl="2" indent="-271463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AU" sz="1300" dirty="0">
                <a:sym typeface="Wingdings 2" panose="05020102010507070707" pitchFamily="18" charset="2"/>
              </a:rPr>
              <a:t>NSW Health</a:t>
            </a:r>
          </a:p>
          <a:p>
            <a:pPr marL="728663" lvl="2" indent="-271463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AU" sz="1300" dirty="0">
                <a:sym typeface="Wingdings 2" panose="05020102010507070707" pitchFamily="18" charset="2"/>
              </a:rPr>
              <a:t>NSW Police</a:t>
            </a:r>
          </a:p>
          <a:p>
            <a:pPr marL="271463" lvl="1" indent="-271463">
              <a:buFont typeface="Arial" panose="020B0604020202020204" pitchFamily="34" charset="0"/>
              <a:buChar char="•"/>
            </a:pPr>
            <a:endParaRPr lang="en-AU" sz="1300" dirty="0">
              <a:sym typeface="Wingdings 2" panose="05020102010507070707" pitchFamily="18" charset="2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AAEDB72-AA05-7D41-9109-0ADDBFB2A0E3}"/>
              </a:ext>
            </a:extLst>
          </p:cNvPr>
          <p:cNvSpPr/>
          <p:nvPr/>
        </p:nvSpPr>
        <p:spPr>
          <a:xfrm>
            <a:off x="1661010" y="4455965"/>
            <a:ext cx="1637424" cy="187358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>
                <a:solidFill>
                  <a:schemeClr val="tx1"/>
                </a:solidFill>
              </a:rPr>
              <a:t>Innovative approaches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8F2A0F-681B-694B-AA40-7F85E3A74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04723" y="6376658"/>
            <a:ext cx="2743200" cy="365125"/>
          </a:xfrm>
        </p:spPr>
        <p:txBody>
          <a:bodyPr/>
          <a:lstStyle/>
          <a:p>
            <a:fld id="{26DE023C-3F5C-F742-A5B0-D7145857CB73}" type="slidenum">
              <a:rPr lang="en-AU" smtClean="0"/>
              <a:pPr/>
              <a:t>5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890182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" name="Object 32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570085439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5" name="think-cell Slide" r:id="rId4" imgW="360" imgH="360" progId="TCLayout.ActiveDocument.1">
                  <p:embed/>
                </p:oleObj>
              </mc:Choice>
              <mc:Fallback>
                <p:oleObj name="think-cell Slide" r:id="rId4" imgW="360" imgH="36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Rounded Rectangle 31"/>
          <p:cNvSpPr/>
          <p:nvPr/>
        </p:nvSpPr>
        <p:spPr>
          <a:xfrm>
            <a:off x="4293441" y="3618571"/>
            <a:ext cx="3673625" cy="245327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extBox 1"/>
          <p:cNvSpPr txBox="1"/>
          <p:nvPr/>
        </p:nvSpPr>
        <p:spPr>
          <a:xfrm>
            <a:off x="341906" y="440686"/>
            <a:ext cx="6734379" cy="584775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r>
              <a:rPr lang="en-AU" sz="3200" dirty="0" smtClean="0">
                <a:solidFill>
                  <a:schemeClr val="tx2"/>
                </a:solidFill>
              </a:rPr>
              <a:t>Stakeholder interviews</a:t>
            </a:r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324224" y="1025461"/>
            <a:ext cx="11193182" cy="37508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418523" y="1302178"/>
            <a:ext cx="868625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AU" sz="2600" dirty="0" smtClean="0">
                <a:solidFill>
                  <a:schemeClr val="bg2">
                    <a:lumMod val="50000"/>
                  </a:schemeClr>
                </a:solidFill>
              </a:rPr>
              <a:t>Who we’re interviewing</a:t>
            </a:r>
          </a:p>
        </p:txBody>
      </p:sp>
      <p:pic>
        <p:nvPicPr>
          <p:cNvPr id="5" name="Picture 4"/>
          <p:cNvPicPr>
            <a:picLocks/>
          </p:cNvPicPr>
          <p:nvPr/>
        </p:nvPicPr>
        <p:blipFill>
          <a:blip r:embed="rId6"/>
          <a:stretch>
            <a:fillRect/>
          </a:stretch>
        </p:blipFill>
        <p:spPr>
          <a:xfrm>
            <a:off x="10308035" y="1082392"/>
            <a:ext cx="1209371" cy="103529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15586" y="2472184"/>
            <a:ext cx="3406617" cy="4170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"/>
            </a:pPr>
            <a:r>
              <a:rPr lang="en-AU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Corporate Services</a:t>
            </a:r>
            <a:endParaRPr lang="en-AU" sz="1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"/>
            </a:pPr>
            <a:r>
              <a:rPr lang="en-AU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Local Schools Local Decisions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"/>
            </a:pPr>
            <a:r>
              <a:rPr lang="en-AU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Learning &amp; High Performance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"/>
            </a:pPr>
            <a:r>
              <a:rPr lang="en-AU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School Operations &amp; Performance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"/>
            </a:pPr>
            <a:r>
              <a:rPr lang="en-AU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Educational Services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"/>
            </a:pPr>
            <a:r>
              <a:rPr lang="en-AU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EXAR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"/>
            </a:pPr>
            <a:r>
              <a:rPr lang="en-AU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CESE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"/>
            </a:pPr>
            <a:r>
              <a:rPr lang="en-AU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EPMO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"/>
            </a:pPr>
            <a:r>
              <a:rPr lang="en-AU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EPAC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"/>
            </a:pPr>
            <a:r>
              <a:rPr lang="en-AU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Learning &amp; Business Systems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"/>
            </a:pPr>
            <a:r>
              <a:rPr lang="en-AU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Industrial Relations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"/>
            </a:pPr>
            <a:r>
              <a:rPr lang="en-AU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Learning &amp; Wellbeing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"/>
            </a:pPr>
            <a:r>
              <a:rPr lang="en-AU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Aboriginal Education</a:t>
            </a:r>
          </a:p>
          <a:p>
            <a:pPr>
              <a:spcBef>
                <a:spcPts val="600"/>
              </a:spcBef>
            </a:pPr>
            <a:endParaRPr lang="en-AU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2951" y="1987568"/>
            <a:ext cx="1188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AU" dirty="0" smtClean="0">
                <a:solidFill>
                  <a:schemeClr val="accent5"/>
                </a:solidFill>
              </a:rPr>
              <a:t>Corporate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298960" y="1969834"/>
            <a:ext cx="1188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AU" dirty="0" smtClean="0">
                <a:solidFill>
                  <a:schemeClr val="accent5"/>
                </a:solidFill>
              </a:rPr>
              <a:t>Schools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074431" y="1969834"/>
            <a:ext cx="1188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AU" dirty="0" smtClean="0">
                <a:solidFill>
                  <a:schemeClr val="accent5"/>
                </a:solidFill>
              </a:rPr>
              <a:t>External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615586" y="2339166"/>
            <a:ext cx="3232996" cy="0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392819" y="2356900"/>
            <a:ext cx="3049703" cy="0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8159386" y="2356900"/>
            <a:ext cx="3241677" cy="0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438959" y="2500701"/>
            <a:ext cx="3449188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"/>
            </a:pPr>
            <a:r>
              <a:rPr lang="en-AU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Executive Directors, School Performance 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"/>
            </a:pPr>
            <a:r>
              <a:rPr lang="en-AU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Directors Educational Leadership </a:t>
            </a:r>
            <a:r>
              <a:rPr lang="en-AU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(</a:t>
            </a:r>
            <a:r>
              <a:rPr lang="en-AU" sz="1400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later stage</a:t>
            </a:r>
            <a:r>
              <a:rPr lang="en-AU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)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"/>
            </a:pPr>
            <a:r>
              <a:rPr lang="en-AU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Principals (selection TBC)</a:t>
            </a:r>
            <a:endParaRPr lang="en-AU" sz="1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"/>
            </a:pPr>
            <a:r>
              <a:rPr lang="en-AU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NSWPPA 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"/>
            </a:pPr>
            <a:r>
              <a:rPr lang="en-AU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NSWSPC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"/>
            </a:pPr>
            <a:r>
              <a:rPr lang="en-AU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NSW Teachers Federation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"/>
            </a:pPr>
            <a:r>
              <a:rPr lang="en-AU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PSA</a:t>
            </a:r>
          </a:p>
          <a:p>
            <a:pPr>
              <a:spcBef>
                <a:spcPts val="600"/>
              </a:spcBef>
            </a:pPr>
            <a:endParaRPr lang="en-AU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159386" y="2500701"/>
            <a:ext cx="2614177" cy="24160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"/>
            </a:pPr>
            <a:r>
              <a:rPr lang="en-AU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Minister’s Office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"/>
            </a:pPr>
            <a:r>
              <a:rPr lang="en-AU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Treasury</a:t>
            </a:r>
            <a:endParaRPr lang="en-AU" sz="1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"/>
            </a:pPr>
            <a:r>
              <a:rPr lang="en-AU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DPC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"/>
            </a:pPr>
            <a:r>
              <a:rPr lang="en-AU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AECG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"/>
            </a:pPr>
            <a:r>
              <a:rPr lang="en-AU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NESA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"/>
            </a:pPr>
            <a:r>
              <a:rPr lang="en-AU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P&amp;C Federation</a:t>
            </a:r>
          </a:p>
          <a:p>
            <a:pPr>
              <a:spcBef>
                <a:spcPts val="600"/>
              </a:spcBef>
            </a:pPr>
            <a:endParaRPr lang="en-AU" sz="14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spcBef>
                <a:spcPts val="600"/>
              </a:spcBef>
            </a:pPr>
            <a:endParaRPr lang="en-AU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6" name="Slide Number Placeholder 4">
            <a:extLst>
              <a:ext uri="{FF2B5EF4-FFF2-40B4-BE49-F238E27FC236}">
                <a16:creationId xmlns:a16="http://schemas.microsoft.com/office/drawing/2014/main" id="{4A586C6A-E5A2-FE45-89F3-32B52278F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36435" y="6277431"/>
            <a:ext cx="2743200" cy="365125"/>
          </a:xfrm>
        </p:spPr>
        <p:txBody>
          <a:bodyPr/>
          <a:lstStyle/>
          <a:p>
            <a:r>
              <a:rPr lang="en-AU" dirty="0"/>
              <a:t>6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888147" y="4648054"/>
            <a:ext cx="3077736" cy="1844821"/>
          </a:xfrm>
          <a:prstGeom prst="roundRect">
            <a:avLst/>
          </a:prstGeom>
          <a:solidFill>
            <a:srgbClr val="E7F0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9" name="TextBox 18"/>
          <p:cNvSpPr txBox="1"/>
          <p:nvPr/>
        </p:nvSpPr>
        <p:spPr>
          <a:xfrm>
            <a:off x="8102879" y="4882641"/>
            <a:ext cx="2552111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dirty="0" smtClean="0">
                <a:solidFill>
                  <a:schemeClr val="tx2"/>
                </a:solidFill>
              </a:rPr>
              <a:t>In response to our invitation, NSWPPA has provided </a:t>
            </a:r>
            <a:r>
              <a:rPr lang="en-AU" sz="1400" dirty="0" smtClean="0">
                <a:solidFill>
                  <a:schemeClr val="tx2"/>
                </a:solidFill>
              </a:rPr>
              <a:t>a </a:t>
            </a:r>
            <a:r>
              <a:rPr lang="en-AU" sz="1400" dirty="0" smtClean="0">
                <a:solidFill>
                  <a:schemeClr val="tx2"/>
                </a:solidFill>
              </a:rPr>
              <a:t>list of 18 schools to contact. </a:t>
            </a:r>
          </a:p>
          <a:p>
            <a:endParaRPr lang="en-AU" sz="600" dirty="0" smtClean="0">
              <a:solidFill>
                <a:schemeClr val="tx2"/>
              </a:solidFill>
            </a:endParaRPr>
          </a:p>
          <a:p>
            <a:r>
              <a:rPr lang="en-AU" sz="1400" dirty="0" smtClean="0">
                <a:solidFill>
                  <a:schemeClr val="tx2"/>
                </a:solidFill>
              </a:rPr>
              <a:t>We are in the process of setting-up meetings with these school.</a:t>
            </a:r>
          </a:p>
        </p:txBody>
      </p:sp>
      <p:cxnSp>
        <p:nvCxnSpPr>
          <p:cNvPr id="20" name="Straight Connector 19"/>
          <p:cNvCxnSpPr/>
          <p:nvPr/>
        </p:nvCxnSpPr>
        <p:spPr>
          <a:xfrm>
            <a:off x="5798634" y="3741234"/>
            <a:ext cx="2061259" cy="90682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4255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8" name="think-cell Slide" r:id="rId4" imgW="668" imgH="670" progId="TCLayout.ActiveDocument.1">
                  <p:embed/>
                </p:oleObj>
              </mc:Choice>
              <mc:Fallback>
                <p:oleObj name="think-cell Slide" r:id="rId4" imgW="668" imgH="670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" name="Straight Connector 2"/>
          <p:cNvCxnSpPr/>
          <p:nvPr/>
        </p:nvCxnSpPr>
        <p:spPr>
          <a:xfrm flipV="1">
            <a:off x="324224" y="1025461"/>
            <a:ext cx="11247666" cy="37508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341906" y="440686"/>
            <a:ext cx="8392519" cy="584775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r>
              <a:rPr lang="en-AU" sz="3200" dirty="0" smtClean="0">
                <a:solidFill>
                  <a:schemeClr val="tx2"/>
                </a:solidFill>
              </a:rPr>
              <a:t>Stakeholder interviews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55955" y="2315057"/>
            <a:ext cx="868625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AU" sz="2600" dirty="0">
                <a:solidFill>
                  <a:schemeClr val="bg2">
                    <a:lumMod val="50000"/>
                  </a:schemeClr>
                </a:solidFill>
              </a:rPr>
              <a:t>I</a:t>
            </a:r>
            <a:r>
              <a:rPr lang="en-AU" sz="2600" dirty="0" smtClean="0">
                <a:solidFill>
                  <a:schemeClr val="bg2">
                    <a:lumMod val="50000"/>
                  </a:schemeClr>
                </a:solidFill>
              </a:rPr>
              <a:t>nterview questions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12886" y="3168673"/>
            <a:ext cx="99253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A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1. What do you see are the </a:t>
            </a:r>
            <a:r>
              <a:rPr lang="en-AU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main issues </a:t>
            </a:r>
            <a:r>
              <a:rPr lang="en-A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with the current staffing methodology for schools?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12886" y="3714513"/>
            <a:ext cx="86862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AU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2</a:t>
            </a:r>
            <a:r>
              <a:rPr lang="en-A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 If there were </a:t>
            </a:r>
            <a:r>
              <a:rPr lang="en-AU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3 things you could fix</a:t>
            </a:r>
            <a:r>
              <a:rPr lang="en-A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, what would they be, and why?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12886" y="4260353"/>
            <a:ext cx="81526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A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3. What do you see are the </a:t>
            </a:r>
            <a:r>
              <a:rPr lang="en-AU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key strengths </a:t>
            </a:r>
            <a:r>
              <a:rPr lang="en-A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to preserve of the current system?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12886" y="4806193"/>
            <a:ext cx="104791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AU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4</a:t>
            </a:r>
            <a:r>
              <a:rPr lang="en-A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 What do you think are the </a:t>
            </a:r>
            <a:r>
              <a:rPr lang="en-AU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biggest risks </a:t>
            </a:r>
            <a:r>
              <a:rPr lang="en-A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of implementing a new approach?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712886" y="5352033"/>
            <a:ext cx="104791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A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5. </a:t>
            </a:r>
            <a:r>
              <a:rPr lang="en-AU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Who else </a:t>
            </a:r>
            <a:r>
              <a:rPr lang="en-A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do you think needs to be interviewed or involved?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712886" y="5897875"/>
            <a:ext cx="104791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AU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6</a:t>
            </a:r>
            <a:r>
              <a:rPr lang="en-A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 Is there </a:t>
            </a:r>
            <a:r>
              <a:rPr lang="en-AU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anything else </a:t>
            </a:r>
            <a:r>
              <a:rPr lang="en-A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we should be aware of?</a:t>
            </a:r>
          </a:p>
        </p:txBody>
      </p:sp>
      <p:pic>
        <p:nvPicPr>
          <p:cNvPr id="12" name="Picture 11"/>
          <p:cNvPicPr>
            <a:picLocks/>
          </p:cNvPicPr>
          <p:nvPr/>
        </p:nvPicPr>
        <p:blipFill>
          <a:blip r:embed="rId6"/>
          <a:stretch>
            <a:fillRect/>
          </a:stretch>
        </p:blipFill>
        <p:spPr>
          <a:xfrm>
            <a:off x="462986" y="2109211"/>
            <a:ext cx="1093651" cy="1124051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371472" y="1171191"/>
            <a:ext cx="113189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A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We are currently interviewing stakeholders to gain a better understanding of issues with the current system. Interviews will be complete by mid October, with a workshop planned for mid November.</a:t>
            </a:r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4A586C6A-E5A2-FE45-89F3-32B52278F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47230" y="6258232"/>
            <a:ext cx="2743200" cy="365125"/>
          </a:xfrm>
        </p:spPr>
        <p:txBody>
          <a:bodyPr/>
          <a:lstStyle/>
          <a:p>
            <a:r>
              <a:rPr lang="en-AU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12910472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1" name="think-cell Slide" r:id="rId4" imgW="668" imgH="670" progId="TCLayout.ActiveDocument.1">
                  <p:embed/>
                </p:oleObj>
              </mc:Choice>
              <mc:Fallback>
                <p:oleObj name="think-cell Slide" r:id="rId4" imgW="668" imgH="670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457409" y="2731502"/>
            <a:ext cx="8392519" cy="707886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4000" i="1" dirty="0" smtClean="0">
                <a:solidFill>
                  <a:srgbClr val="646464"/>
                </a:solidFill>
              </a:rPr>
              <a:t>Back in Term 4</a:t>
            </a:r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4A586C6A-E5A2-FE45-89F3-32B52278F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47230" y="6258232"/>
            <a:ext cx="2743200" cy="365125"/>
          </a:xfrm>
        </p:spPr>
        <p:txBody>
          <a:bodyPr/>
          <a:lstStyle/>
          <a:p>
            <a:r>
              <a:rPr lang="en-AU" dirty="0"/>
              <a:t>8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793059" y="5150892"/>
            <a:ext cx="6103434" cy="523220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800" dirty="0" smtClean="0">
                <a:solidFill>
                  <a:schemeClr val="bg1">
                    <a:lumMod val="65000"/>
                  </a:schemeClr>
                </a:solidFill>
              </a:rPr>
              <a:t>for a more detailed update……..</a:t>
            </a:r>
          </a:p>
        </p:txBody>
      </p:sp>
    </p:spTree>
    <p:extLst>
      <p:ext uri="{BB962C8B-B14F-4D97-AF65-F5344CB8AC3E}">
        <p14:creationId xmlns:p14="http://schemas.microsoft.com/office/powerpoint/2010/main" val="406269649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p1_oXoCQgqNpBXUhrPpt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l7z90mK60eD.2jePKfjjw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White Content Layout with graphic">
  <a:themeElements>
    <a:clrScheme name="DoE HR">
      <a:dk1>
        <a:sysClr val="windowText" lastClr="000000"/>
      </a:dk1>
      <a:lt1>
        <a:sysClr val="window" lastClr="FFFFFF"/>
      </a:lt1>
      <a:dk2>
        <a:srgbClr val="002664"/>
      </a:dk2>
      <a:lt2>
        <a:srgbClr val="FFFFFF"/>
      </a:lt2>
      <a:accent1>
        <a:srgbClr val="002664"/>
      </a:accent1>
      <a:accent2>
        <a:srgbClr val="058488"/>
      </a:accent2>
      <a:accent3>
        <a:srgbClr val="002664"/>
      </a:accent3>
      <a:accent4>
        <a:srgbClr val="058488"/>
      </a:accent4>
      <a:accent5>
        <a:srgbClr val="002664"/>
      </a:accent5>
      <a:accent6>
        <a:srgbClr val="058488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7F49FF7F-C10E-4D63-A12C-1DABC3F7B866}" vid="{BF907F8D-2040-48F8-85E7-6C18A6ECE23E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E8CEBFC574DA542BF5B815839ACA0D3" ma:contentTypeVersion="10" ma:contentTypeDescription="Create a new document." ma:contentTypeScope="" ma:versionID="e59ed890d9f62a5fcdf1e95e460d52e1">
  <xsd:schema xmlns:xsd="http://www.w3.org/2001/XMLSchema" xmlns:xs="http://www.w3.org/2001/XMLSchema" xmlns:p="http://schemas.microsoft.com/office/2006/metadata/properties" xmlns:ns2="b87af84e-c481-439e-b3fc-f1d8d1f7bb3b" xmlns:ns3="c7de7c50-5d1e-4d69-9b73-7a1d2ea36e88" targetNamespace="http://schemas.microsoft.com/office/2006/metadata/properties" ma:root="true" ma:fieldsID="c38479c263509356f8c8568aa75dc1fb" ns2:_="" ns3:_="">
    <xsd:import namespace="b87af84e-c481-439e-b3fc-f1d8d1f7bb3b"/>
    <xsd:import namespace="c7de7c50-5d1e-4d69-9b73-7a1d2ea36e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7af84e-c481-439e-b3fc-f1d8d1f7bb3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de7c50-5d1e-4d69-9b73-7a1d2ea36e8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4" nillable="true" ma:displayName="MediaServiceLocation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B646585-3B01-47E7-944C-B7A0F343A8C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4A36E18-814D-4EBF-A585-27A041DD0DEA}">
  <ds:schemaRefs>
    <ds:schemaRef ds:uri="c7de7c50-5d1e-4d69-9b73-7a1d2ea36e88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b87af84e-c481-439e-b3fc-f1d8d1f7bb3b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245BBD9-FD05-4B02-930B-DE076FF4F7E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87af84e-c481-439e-b3fc-f1d8d1f7bb3b"/>
    <ds:schemaRef ds:uri="c7de7c50-5d1e-4d69-9b73-7a1d2ea36e8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2326</TotalTime>
  <Words>1003</Words>
  <Application>Microsoft Office PowerPoint</Application>
  <PresentationFormat>Widescreen</PresentationFormat>
  <Paragraphs>181</Paragraphs>
  <Slides>8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Wingdings 2</vt:lpstr>
      <vt:lpstr>Office Theme</vt:lpstr>
      <vt:lpstr>1_White Content Layout with graphic</vt:lpstr>
      <vt:lpstr>think-cell Slide</vt:lpstr>
      <vt:lpstr> Staffing Methodology Review . NSWPPA Update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NSW Department of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Staffing Methodology Review . Executive Meeting Update</dc:title>
  <dc:creator>Bannister, Michelle</dc:creator>
  <cp:lastModifiedBy>Schmidt, Trina</cp:lastModifiedBy>
  <cp:revision>68</cp:revision>
  <cp:lastPrinted>2018-09-04T01:32:43Z</cp:lastPrinted>
  <dcterms:created xsi:type="dcterms:W3CDTF">2018-08-09T08:00:31Z</dcterms:created>
  <dcterms:modified xsi:type="dcterms:W3CDTF">2018-09-06T22:48:54Z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0x0101005E8CEBFC574DA542BF5B815839ACA0D3</vt:lpwstr>
  </property>
</Properties>
</file>