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9" r:id="rId3"/>
    <p:sldId id="288" r:id="rId4"/>
    <p:sldId id="282" r:id="rId5"/>
    <p:sldId id="289" r:id="rId6"/>
    <p:sldId id="283" r:id="rId7"/>
    <p:sldId id="287" r:id="rId8"/>
    <p:sldId id="278" r:id="rId9"/>
    <p:sldId id="269" r:id="rId10"/>
  </p:sldIdLst>
  <p:sldSz cx="9144000" cy="5143500" type="screen16x9"/>
  <p:notesSz cx="9939338" cy="6805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 userDrawn="1">
          <p15:clr>
            <a:srgbClr val="A4A3A4"/>
          </p15:clr>
        </p15:guide>
        <p15:guide id="2" pos="313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5968"/>
    <a:srgbClr val="00B178"/>
    <a:srgbClr val="000000"/>
    <a:srgbClr val="FFFFFF"/>
    <a:srgbClr val="00ABC3"/>
    <a:srgbClr val="E7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181" d="100"/>
          <a:sy n="181" d="100"/>
        </p:scale>
        <p:origin x="144" y="-802"/>
      </p:cViewPr>
      <p:guideLst>
        <p:guide orient="horz" pos="2144"/>
        <p:guide pos="3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307047" cy="340281"/>
          </a:xfrm>
          <a:prstGeom prst="rect">
            <a:avLst/>
          </a:prstGeom>
        </p:spPr>
        <p:txBody>
          <a:bodyPr vert="horz" lIns="86206" tIns="43103" rIns="86206" bIns="43103" rtlCol="0"/>
          <a:lstStyle>
            <a:lvl1pPr algn="l">
              <a:defRPr sz="11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9992" y="3"/>
            <a:ext cx="4307047" cy="340281"/>
          </a:xfrm>
          <a:prstGeom prst="rect">
            <a:avLst/>
          </a:prstGeom>
        </p:spPr>
        <p:txBody>
          <a:bodyPr vert="horz" lIns="86206" tIns="43103" rIns="86206" bIns="43103" rtlCol="0"/>
          <a:lstStyle>
            <a:lvl1pPr algn="r">
              <a:defRPr sz="1100"/>
            </a:lvl1pPr>
          </a:lstStyle>
          <a:p>
            <a:fld id="{816A575B-F4C7-4011-A893-9E91E51A3214}" type="datetimeFigureOut">
              <a:rPr lang="en-AU" smtClean="0"/>
              <a:t>29/11/2018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01925" y="509588"/>
            <a:ext cx="4535488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206" tIns="43103" rIns="86206" bIns="43103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935" y="3232668"/>
            <a:ext cx="7951470" cy="3062526"/>
          </a:xfrm>
          <a:prstGeom prst="rect">
            <a:avLst/>
          </a:prstGeom>
        </p:spPr>
        <p:txBody>
          <a:bodyPr vert="horz" lIns="86206" tIns="43103" rIns="86206" bIns="4310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4155"/>
            <a:ext cx="4307047" cy="340281"/>
          </a:xfrm>
          <a:prstGeom prst="rect">
            <a:avLst/>
          </a:prstGeom>
        </p:spPr>
        <p:txBody>
          <a:bodyPr vert="horz" lIns="86206" tIns="43103" rIns="86206" bIns="43103" rtlCol="0" anchor="b"/>
          <a:lstStyle>
            <a:lvl1pPr algn="l">
              <a:defRPr sz="11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9992" y="6464155"/>
            <a:ext cx="4307047" cy="340281"/>
          </a:xfrm>
          <a:prstGeom prst="rect">
            <a:avLst/>
          </a:prstGeom>
        </p:spPr>
        <p:txBody>
          <a:bodyPr vert="horz" lIns="86206" tIns="43103" rIns="86206" bIns="43103" rtlCol="0" anchor="b"/>
          <a:lstStyle>
            <a:lvl1pPr algn="r">
              <a:defRPr sz="1100"/>
            </a:lvl1pPr>
          </a:lstStyle>
          <a:p>
            <a:fld id="{6A09040B-DA09-4C58-8D66-C8AD5AEB9F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2128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983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4504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3393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4653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Project: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Financial Management Optimisation (FMO) project will focus on the following issues: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Current process, policy and procedures are fragmented, and many need review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department needs a simplified, efficient, integrated financial management system that coordinates planning, budgeting, funding allocation and financial operations</a:t>
            </a:r>
          </a:p>
          <a:p>
            <a:pPr lvl="0"/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project was introduced in September 2018 under the Department of Education’s Funding and Spending Strategy initiative</a:t>
            </a:r>
          </a:p>
          <a:p>
            <a:pPr lvl="0"/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underpinned by the recently established Finance Management Governance Framework.</a:t>
            </a:r>
          </a:p>
          <a:p>
            <a:pPr lvl="0"/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Benefit: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FMO will enable: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more streamlined (budgeting) process, policy and procedures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efficient and effective education funding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agile budgeting, forecasting and reporting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resolution of the significant recurring expenditure underspend issue at a department level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9126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FMO will support improvement opportunities in schools relating to: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Annual school funding allocations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Budget adjustments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use of the Work Breakdown Structure 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Carry Forward Policy for schools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School Bank account balances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Monitoring staff costs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Customer service performance management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Strategic financial management support for schools</a:t>
            </a: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the corporate level, the FMO will enable: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improvements in the budgeting and forecasting processes and reviews</a:t>
            </a:r>
          </a:p>
          <a:p>
            <a:pPr lvl="1"/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better understanding of the department’s funds allocation.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0650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2585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9040B-DA09-4C58-8D66-C8AD5AEB9F52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0853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0"/>
          <a:stretch/>
        </p:blipFill>
        <p:spPr bwMode="auto">
          <a:xfrm>
            <a:off x="0" y="2156"/>
            <a:ext cx="9144000" cy="514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0"/>
            <a:ext cx="6732240" cy="5143500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563638"/>
            <a:ext cx="4367160" cy="1224136"/>
          </a:xfrm>
        </p:spPr>
        <p:txBody>
          <a:bodyPr lIns="0" anchor="b"/>
          <a:lstStyle>
            <a:lvl1pPr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986658"/>
            <a:ext cx="4367160" cy="881236"/>
          </a:xfrm>
          <a:solidFill>
            <a:srgbClr val="FFFFFF">
              <a:alpha val="94902"/>
            </a:srgbClr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395536" y="351796"/>
            <a:ext cx="1400854" cy="496929"/>
            <a:chOff x="-3190875" y="-179387"/>
            <a:chExt cx="15528925" cy="5508625"/>
          </a:xfrm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cxnSp>
        <p:nvCxnSpPr>
          <p:cNvPr id="1045" name="Straight Connector 1044"/>
          <p:cNvCxnSpPr/>
          <p:nvPr userDrawn="1"/>
        </p:nvCxnSpPr>
        <p:spPr>
          <a:xfrm>
            <a:off x="395536" y="2813127"/>
            <a:ext cx="496855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Oval 1046"/>
          <p:cNvSpPr/>
          <p:nvPr userDrawn="1"/>
        </p:nvSpPr>
        <p:spPr>
          <a:xfrm>
            <a:off x="5364088" y="2381079"/>
            <a:ext cx="864096" cy="864096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6E0129-E971-414F-9C50-133062B87FFC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736305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© NSW Department of Education | </a:t>
            </a:r>
            <a:r>
              <a:rPr lang="en-US" dirty="0" smtClean="0"/>
              <a:t>Document title</a:t>
            </a:r>
            <a:endParaRPr lang="en-AU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49" name="Group 48"/>
          <p:cNvGrpSpPr/>
          <p:nvPr userDrawn="1"/>
        </p:nvGrpSpPr>
        <p:grpSpPr>
          <a:xfrm>
            <a:off x="5599767" y="2686542"/>
            <a:ext cx="392738" cy="25317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50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441332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14" r="32686" b="10140"/>
          <a:stretch/>
        </p:blipFill>
        <p:spPr bwMode="auto">
          <a:xfrm>
            <a:off x="6300192" y="2156"/>
            <a:ext cx="2843808" cy="514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6300192" y="0"/>
            <a:ext cx="2843808" cy="5143500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6300192" y="987574"/>
            <a:ext cx="230425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5616624" cy="70958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00150"/>
            <a:ext cx="5616624" cy="3531839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0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738D1B-B7CB-48AB-828E-3BBC5D4A4907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297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4555926"/>
            <a:ext cx="9144000" cy="669166"/>
          </a:xfrm>
          <a:prstGeom prst="rect">
            <a:avLst/>
          </a:prstGeom>
          <a:solidFill>
            <a:srgbClr val="4259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1707654"/>
          </a:xfrm>
          <a:prstGeom prst="rect">
            <a:avLst/>
          </a:prstGeom>
          <a:solidFill>
            <a:srgbClr val="00AB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4098" name="Picture 2" descr="C:\Users\johnAq\Desktop\images\DoE_Corporate_PPT_2015_Page_05_Image_0001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1" b="5501"/>
          <a:stretch/>
        </p:blipFill>
        <p:spPr bwMode="auto">
          <a:xfrm>
            <a:off x="0" y="1707654"/>
            <a:ext cx="9144000" cy="28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7" y="1059582"/>
            <a:ext cx="7272808" cy="648072"/>
          </a:xfrm>
        </p:spPr>
        <p:txBody>
          <a:bodyPr lIns="0" anchor="t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>
            <a:endCxn id="14" idx="2"/>
          </p:cNvCxnSpPr>
          <p:nvPr userDrawn="1"/>
        </p:nvCxnSpPr>
        <p:spPr>
          <a:xfrm>
            <a:off x="395536" y="987574"/>
            <a:ext cx="741682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 userDrawn="1"/>
        </p:nvSpPr>
        <p:spPr>
          <a:xfrm>
            <a:off x="7812360" y="555526"/>
            <a:ext cx="864096" cy="864096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24536D-FED3-495B-B3FE-54ED69616E8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© NSW Department of Education | </a:t>
            </a:r>
            <a:r>
              <a:rPr lang="en-US" dirty="0" smtClean="0"/>
              <a:t>Document title</a:t>
            </a:r>
            <a:endParaRPr lang="en-A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8048039" y="853827"/>
            <a:ext cx="392738" cy="25317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3598863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95536" y="987574"/>
            <a:ext cx="828092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770954-29DF-465D-BED8-DA6A97ADF9AF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© NSW Department of Education | </a:t>
            </a:r>
            <a:r>
              <a:rPr lang="en-US" dirty="0" smtClean="0"/>
              <a:t>Document title</a:t>
            </a:r>
            <a:endParaRPr lang="en-AU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9550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95536" y="987574"/>
            <a:ext cx="828092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770954-29DF-465D-BED8-DA6A97ADF9AF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© NSW Department of Education | </a:t>
            </a:r>
            <a:r>
              <a:rPr lang="en-US" dirty="0" smtClean="0"/>
              <a:t>Document title</a:t>
            </a:r>
            <a:endParaRPr lang="en-AU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7350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itle 206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cxnSp>
        <p:nvCxnSpPr>
          <p:cNvPr id="50" name="Straight Connector 49"/>
          <p:cNvCxnSpPr/>
          <p:nvPr userDrawn="1"/>
        </p:nvCxnSpPr>
        <p:spPr>
          <a:xfrm>
            <a:off x="395536" y="987574"/>
            <a:ext cx="828092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6" name="Date Placeholder 206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A20C-A397-46E0-93A2-33AF0BDEDE49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2067" name="Footer Placeholder 206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2068" name="Slide Number Placeholder 20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0127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178322"/>
            <a:ext cx="4100264" cy="34096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1178322"/>
            <a:ext cx="4100264" cy="34096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CA78-0852-45A1-9770-F7B6F0CEFB67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4199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5979"/>
            <a:ext cx="8291264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7" y="1151335"/>
            <a:ext cx="4101852" cy="479822"/>
          </a:xfrm>
        </p:spPr>
        <p:txBody>
          <a:bodyPr lIns="0" anchor="b">
            <a:normAutofit/>
          </a:bodyPr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7" y="1631156"/>
            <a:ext cx="4101852" cy="296346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151335"/>
            <a:ext cx="4114801" cy="479822"/>
          </a:xfrm>
        </p:spPr>
        <p:txBody>
          <a:bodyPr lIns="0" anchor="b">
            <a:normAutofit/>
          </a:bodyPr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1631156"/>
            <a:ext cx="4114802" cy="296346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3E1A-1664-4A47-96F5-4972C256BECF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935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264633"/>
            <a:ext cx="9144000" cy="327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1264632"/>
            <a:ext cx="6732240" cy="3274423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892654"/>
            <a:ext cx="4367160" cy="1224136"/>
          </a:xfrm>
        </p:spPr>
        <p:txBody>
          <a:bodyPr lIns="0" anchor="b"/>
          <a:lstStyle>
            <a:lvl1pPr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315674"/>
            <a:ext cx="4367160" cy="881236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395536" y="351796"/>
            <a:ext cx="1400854" cy="496929"/>
            <a:chOff x="-3190875" y="-179387"/>
            <a:chExt cx="15528925" cy="5508625"/>
          </a:xfrm>
          <a:solidFill>
            <a:schemeClr val="tx1"/>
          </a:solidFill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cxnSp>
        <p:nvCxnSpPr>
          <p:cNvPr id="1045" name="Straight Connector 1044"/>
          <p:cNvCxnSpPr/>
          <p:nvPr userDrawn="1"/>
        </p:nvCxnSpPr>
        <p:spPr>
          <a:xfrm>
            <a:off x="395536" y="3142143"/>
            <a:ext cx="496855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Oval 1046"/>
          <p:cNvSpPr/>
          <p:nvPr userDrawn="1"/>
        </p:nvSpPr>
        <p:spPr>
          <a:xfrm>
            <a:off x="5364088" y="2710095"/>
            <a:ext cx="864096" cy="864096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6E0129-E971-414F-9C50-133062B87FFC}" type="datetime4">
              <a:rPr lang="en-AU" smtClean="0"/>
              <a:pPr/>
              <a:t>29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736305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49" name="Group 48"/>
          <p:cNvGrpSpPr/>
          <p:nvPr userDrawn="1"/>
        </p:nvGrpSpPr>
        <p:grpSpPr>
          <a:xfrm>
            <a:off x="5599767" y="3015558"/>
            <a:ext cx="392738" cy="25317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50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896690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0"/>
          <a:stretch/>
        </p:blipFill>
        <p:spPr bwMode="auto">
          <a:xfrm>
            <a:off x="0" y="2156"/>
            <a:ext cx="9144000" cy="514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0"/>
            <a:ext cx="7668344" cy="5143500"/>
          </a:xfrm>
          <a:prstGeom prst="rect">
            <a:avLst/>
          </a:prstGeom>
          <a:solidFill>
            <a:srgbClr val="425968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563638"/>
            <a:ext cx="5243264" cy="1224136"/>
          </a:xfrm>
        </p:spPr>
        <p:txBody>
          <a:bodyPr lIns="0" anchor="b"/>
          <a:lstStyle>
            <a:lvl1pPr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986658"/>
            <a:ext cx="5243264" cy="881236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395536" y="351796"/>
            <a:ext cx="1400854" cy="496929"/>
            <a:chOff x="-3190875" y="-179387"/>
            <a:chExt cx="15528925" cy="5508625"/>
          </a:xfrm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cxnSp>
        <p:nvCxnSpPr>
          <p:cNvPr id="1045" name="Straight Connector 1044"/>
          <p:cNvCxnSpPr>
            <a:endCxn id="1047" idx="2"/>
          </p:cNvCxnSpPr>
          <p:nvPr userDrawn="1"/>
        </p:nvCxnSpPr>
        <p:spPr>
          <a:xfrm>
            <a:off x="395536" y="2813127"/>
            <a:ext cx="576064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Oval 1046"/>
          <p:cNvSpPr/>
          <p:nvPr userDrawn="1"/>
        </p:nvSpPr>
        <p:spPr>
          <a:xfrm>
            <a:off x="6156176" y="2381079"/>
            <a:ext cx="864096" cy="864096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6E0129-E971-414F-9C50-133062B87FFC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736305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© NSW Department of Education | </a:t>
            </a:r>
            <a:r>
              <a:rPr lang="en-US" dirty="0" smtClean="0"/>
              <a:t>Document title</a:t>
            </a:r>
            <a:endParaRPr lang="en-AU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49" name="Group 48"/>
          <p:cNvGrpSpPr/>
          <p:nvPr userDrawn="1"/>
        </p:nvGrpSpPr>
        <p:grpSpPr>
          <a:xfrm>
            <a:off x="6391855" y="2686542"/>
            <a:ext cx="392738" cy="25317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50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0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659799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264633"/>
            <a:ext cx="9144000" cy="327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Rectangle 90"/>
          <p:cNvSpPr/>
          <p:nvPr userDrawn="1"/>
        </p:nvSpPr>
        <p:spPr>
          <a:xfrm>
            <a:off x="0" y="1264632"/>
            <a:ext cx="7668344" cy="3274423"/>
          </a:xfrm>
          <a:prstGeom prst="rect">
            <a:avLst/>
          </a:prstGeom>
          <a:solidFill>
            <a:srgbClr val="425968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92" name="Straight Connector 91"/>
          <p:cNvCxnSpPr>
            <a:endCxn id="93" idx="2"/>
          </p:cNvCxnSpPr>
          <p:nvPr userDrawn="1"/>
        </p:nvCxnSpPr>
        <p:spPr>
          <a:xfrm>
            <a:off x="395536" y="3133746"/>
            <a:ext cx="576064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 userDrawn="1"/>
        </p:nvSpPr>
        <p:spPr>
          <a:xfrm>
            <a:off x="6156176" y="2701698"/>
            <a:ext cx="864096" cy="864096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6391855" y="3007161"/>
            <a:ext cx="392738" cy="25317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96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7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8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9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892654"/>
            <a:ext cx="5400600" cy="1224136"/>
          </a:xfrm>
        </p:spPr>
        <p:txBody>
          <a:bodyPr lIns="0" anchor="b"/>
          <a:lstStyle>
            <a:lvl1pPr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315674"/>
            <a:ext cx="5400600" cy="881236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395536" y="351796"/>
            <a:ext cx="1400854" cy="496929"/>
            <a:chOff x="-3190875" y="-179387"/>
            <a:chExt cx="15528925" cy="5508625"/>
          </a:xfrm>
          <a:solidFill>
            <a:schemeClr val="tx1"/>
          </a:solidFill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5847-D856-436D-80D7-68382BD3BFF9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55C9-3689-40D6-BF31-A2E23E708225}" type="slidenum">
              <a:rPr lang="en-AU" smtClean="0"/>
              <a:t>‹#›</a:t>
            </a:fld>
            <a:r>
              <a:rPr lang="en-AU" smtClean="0"/>
              <a:t>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3043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0"/>
          <a:stretch/>
        </p:blipFill>
        <p:spPr bwMode="auto">
          <a:xfrm>
            <a:off x="0" y="2156"/>
            <a:ext cx="9144000" cy="514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42596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563638"/>
            <a:ext cx="5328592" cy="1224136"/>
          </a:xfrm>
        </p:spPr>
        <p:txBody>
          <a:bodyPr lIns="0" anchor="b"/>
          <a:lstStyle>
            <a:lvl1pPr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986658"/>
            <a:ext cx="5328592" cy="881236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6E0129-E971-414F-9C50-133062B87FFC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736305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© NSW Department of Education | </a:t>
            </a:r>
            <a:r>
              <a:rPr lang="en-US" dirty="0" smtClean="0"/>
              <a:t>Document title</a:t>
            </a:r>
            <a:endParaRPr lang="en-AU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91" name="Straight Connector 90"/>
          <p:cNvCxnSpPr/>
          <p:nvPr userDrawn="1"/>
        </p:nvCxnSpPr>
        <p:spPr>
          <a:xfrm>
            <a:off x="395536" y="987574"/>
            <a:ext cx="828092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endCxn id="93" idx="2"/>
          </p:cNvCxnSpPr>
          <p:nvPr userDrawn="1"/>
        </p:nvCxnSpPr>
        <p:spPr>
          <a:xfrm>
            <a:off x="395536" y="2813127"/>
            <a:ext cx="576064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 userDrawn="1"/>
        </p:nvSpPr>
        <p:spPr>
          <a:xfrm>
            <a:off x="6156176" y="2381079"/>
            <a:ext cx="864096" cy="864096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6391855" y="2686542"/>
            <a:ext cx="392738" cy="25317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96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7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8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9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98619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14" r="32686" b="10140"/>
          <a:stretch/>
        </p:blipFill>
        <p:spPr bwMode="auto">
          <a:xfrm>
            <a:off x="6300192" y="2156"/>
            <a:ext cx="2843808" cy="514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6300192" y="0"/>
            <a:ext cx="2843808" cy="5143500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6300192" y="987574"/>
            <a:ext cx="230425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5616624" cy="70958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00150"/>
            <a:ext cx="5616624" cy="3531839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0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D4658A-9A5A-4940-B74C-A75CDDC9FA23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76323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14" r="32686" b="10140"/>
          <a:stretch/>
        </p:blipFill>
        <p:spPr bwMode="auto">
          <a:xfrm>
            <a:off x="6300192" y="2156"/>
            <a:ext cx="2843808" cy="514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6300192" y="0"/>
            <a:ext cx="2843808" cy="5143500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6300192" y="987574"/>
            <a:ext cx="230425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5616624" cy="70958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6216" y="1200150"/>
            <a:ext cx="2160240" cy="3531839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7648F4-225E-421C-84AF-637B2A3FD680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7951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280920" cy="70958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00150"/>
            <a:ext cx="8280920" cy="3531839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0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74F-C2F5-4075-B958-FFE3174EE3A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© NSW Department of Education | Document title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7423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280920" cy="7095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00150"/>
            <a:ext cx="8280920" cy="3531839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65FADBB-9A6F-49B6-A11A-7E10E7916C9D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© NSW Department of Education | </a:t>
            </a:r>
            <a:r>
              <a:rPr lang="en-US" dirty="0" smtClean="0"/>
              <a:t>Document title</a:t>
            </a:r>
            <a:endParaRPr lang="en-A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95536" y="987574"/>
            <a:ext cx="828092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4026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280920" cy="70958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200150"/>
            <a:ext cx="8280920" cy="3531839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020272" y="4749626"/>
            <a:ext cx="1656184" cy="273844"/>
          </a:xfrm>
          <a:prstGeom prst="rect">
            <a:avLst/>
          </a:prstGeom>
        </p:spPr>
        <p:txBody>
          <a:bodyPr rIns="0" anchor="b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D3F25847-D856-436D-80D7-68382BD3BFF9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5536" y="4749626"/>
            <a:ext cx="2736305" cy="273844"/>
          </a:xfrm>
          <a:prstGeom prst="rect">
            <a:avLst/>
          </a:prstGeom>
        </p:spPr>
        <p:txBody>
          <a:bodyPr lIns="0" anchor="b"/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r>
              <a:rPr lang="en-AU" dirty="0" smtClean="0"/>
              <a:t>© NSW Department of Education | Document title</a:t>
            </a:r>
            <a:endParaRPr lang="en-AU" dirty="0">
              <a:latin typeface="+mj-lt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4749626"/>
            <a:ext cx="2133600" cy="273844"/>
          </a:xfrm>
          <a:prstGeom prst="rect">
            <a:avLst/>
          </a:prstGeom>
        </p:spPr>
        <p:txBody>
          <a:bodyPr anchor="b"/>
          <a:lstStyle>
            <a:lvl1pPr algn="ctr">
              <a:defRPr sz="700">
                <a:solidFill>
                  <a:schemeClr val="tx2"/>
                </a:solidFill>
              </a:defRPr>
            </a:lvl1pPr>
          </a:lstStyle>
          <a:p>
            <a:r>
              <a:rPr lang="en-AU" dirty="0" smtClean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95536" y="987574"/>
            <a:ext cx="828092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25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2" r:id="rId4"/>
    <p:sldLayoutId id="2147483664" r:id="rId5"/>
    <p:sldLayoutId id="2147483650" r:id="rId6"/>
    <p:sldLayoutId id="2147483659" r:id="rId7"/>
    <p:sldLayoutId id="2147483657" r:id="rId8"/>
    <p:sldLayoutId id="2147483658" r:id="rId9"/>
    <p:sldLayoutId id="2147483656" r:id="rId10"/>
    <p:sldLayoutId id="2147483651" r:id="rId11"/>
    <p:sldLayoutId id="2147483654" r:id="rId12"/>
    <p:sldLayoutId id="2147483663" r:id="rId13"/>
    <p:sldLayoutId id="2147483655" r:id="rId14"/>
    <p:sldLayoutId id="2147483652" r:id="rId15"/>
    <p:sldLayoutId id="2147483653" r:id="rId16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buFont typeface="Arial" panose="020B0604020202020204" pitchFamily="34" charset="0"/>
        <a:buNone/>
        <a:defRPr sz="110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 typeface="Arial" panose="020B0604020202020204" pitchFamily="34" charset="0"/>
        <a:buNone/>
        <a:defRPr sz="1000" kern="1200">
          <a:solidFill>
            <a:schemeClr val="tx2"/>
          </a:solidFill>
          <a:latin typeface="+mn-lt"/>
          <a:ea typeface="+mn-ea"/>
          <a:cs typeface="+mn-cs"/>
        </a:defRPr>
      </a:lvl2pPr>
      <a:lvl3pPr marL="180975" indent="-180975" algn="l" defTabSz="914400" rtl="0" eaLnBrk="1" latinLnBrk="0" hangingPunct="1">
        <a:spcBef>
          <a:spcPts val="600"/>
        </a:spcBef>
        <a:buFont typeface="Wingdings" panose="05000000000000000000" pitchFamily="2" charset="2"/>
        <a:buChar char="§"/>
        <a:defRPr sz="1000" kern="1200">
          <a:solidFill>
            <a:schemeClr val="tx2"/>
          </a:solidFill>
          <a:latin typeface="+mn-lt"/>
          <a:ea typeface="+mn-ea"/>
          <a:cs typeface="+mn-cs"/>
        </a:defRPr>
      </a:lvl3pPr>
      <a:lvl4pPr marL="357188" indent="-176213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538163" indent="-180975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/>
            </a:r>
            <a:br>
              <a:rPr lang="en-AU" dirty="0"/>
            </a:br>
            <a:r>
              <a:rPr lang="en-AU" dirty="0"/>
              <a:t/>
            </a:r>
            <a:br>
              <a:rPr lang="en-AU" dirty="0"/>
            </a:br>
            <a:r>
              <a:rPr lang="en-AU" dirty="0"/>
              <a:t> </a:t>
            </a:r>
            <a:r>
              <a:rPr lang="en-AU" dirty="0" smtClean="0"/>
              <a:t>CORPORATE FINANCE</a:t>
            </a:r>
            <a:endParaRPr lang="en-AU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>
                <a:latin typeface="+mj-lt"/>
              </a:rPr>
              <a:t>Finance - Planning for the future</a:t>
            </a:r>
            <a:endParaRPr lang="en-AU" dirty="0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3F326-332D-4697-AA81-82228327979C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3024336" cy="273844"/>
          </a:xfrm>
        </p:spPr>
        <p:txBody>
          <a:bodyPr/>
          <a:lstStyle/>
          <a:p>
            <a:r>
              <a:rPr lang="en-AU" smtClean="0"/>
              <a:t>© NSW Department of Education | Finance - Planning for the future</a:t>
            </a:r>
            <a:endParaRPr lang="en-AU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6574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AGENDA</a:t>
            </a:r>
            <a:endParaRPr lang="en-AU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AU" sz="2400" dirty="0"/>
              <a:t> </a:t>
            </a:r>
            <a:r>
              <a:rPr lang="en-AU" sz="2400" dirty="0" smtClean="0"/>
              <a:t> CFO Role			</a:t>
            </a:r>
          </a:p>
          <a:p>
            <a:pPr lvl="2"/>
            <a:r>
              <a:rPr lang="en-AU" sz="2400" dirty="0"/>
              <a:t> </a:t>
            </a:r>
            <a:r>
              <a:rPr lang="en-AU" sz="2400" dirty="0" smtClean="0"/>
              <a:t> Finance – Purpose &amp; Vision</a:t>
            </a:r>
          </a:p>
          <a:p>
            <a:pPr lvl="2"/>
            <a:r>
              <a:rPr lang="en-AU" sz="2400" dirty="0" smtClean="0"/>
              <a:t>  Financial Management Optimisation Project</a:t>
            </a:r>
          </a:p>
          <a:p>
            <a:pPr lvl="2"/>
            <a:r>
              <a:rPr lang="en-AU" sz="2400" dirty="0"/>
              <a:t> </a:t>
            </a:r>
            <a:r>
              <a:rPr lang="en-AU" sz="2400" dirty="0" smtClean="0"/>
              <a:t> One Finance Project</a:t>
            </a:r>
          </a:p>
          <a:p>
            <a:pPr lvl="2"/>
            <a:endParaRPr lang="en-AU" sz="2400" dirty="0"/>
          </a:p>
          <a:p>
            <a:pPr lvl="2"/>
            <a:r>
              <a:rPr lang="en-AU" sz="2400" dirty="0" smtClean="0"/>
              <a:t>  One Finance Project – deep dive	Scott Thomson</a:t>
            </a:r>
          </a:p>
          <a:p>
            <a:pPr lvl="2"/>
            <a:r>
              <a:rPr lang="en-AU" sz="2400" dirty="0"/>
              <a:t> </a:t>
            </a:r>
            <a:r>
              <a:rPr lang="en-AU" sz="2400" dirty="0" smtClean="0"/>
              <a:t> Utilities Model				Masih-Ul Haque</a:t>
            </a:r>
            <a:endParaRPr lang="en-AU" sz="3400" dirty="0" smtClean="0"/>
          </a:p>
          <a:p>
            <a:pPr lvl="2"/>
            <a:endParaRPr lang="en-AU" sz="2400" dirty="0" smtClean="0"/>
          </a:p>
          <a:p>
            <a:pPr marL="0" lvl="2" indent="0">
              <a:buNone/>
            </a:pPr>
            <a:endParaRPr lang="en-AU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4536D-FED3-495B-B3FE-54ED69616E8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880320" cy="273844"/>
          </a:xfrm>
        </p:spPr>
        <p:txBody>
          <a:bodyPr/>
          <a:lstStyle/>
          <a:p>
            <a:r>
              <a:rPr lang="en-AU" dirty="0" smtClean="0"/>
              <a:t>© NSW Department of Education | Finance – Planning for the Future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627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CFO – role</a:t>
            </a:r>
            <a:endParaRPr lang="en-AU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4536D-FED3-495B-B3FE-54ED69616E8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880320" cy="273844"/>
          </a:xfrm>
        </p:spPr>
        <p:txBody>
          <a:bodyPr/>
          <a:lstStyle/>
          <a:p>
            <a:r>
              <a:rPr lang="en-AU" dirty="0" smtClean="0"/>
              <a:t>© NSW Department of Education | Finance – Planning for the Future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3</a:t>
            </a:fld>
            <a:endParaRPr lang="en-AU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81586" y="1200150"/>
            <a:ext cx="7107804" cy="353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7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Finance - purpose &amp; vision</a:t>
            </a:r>
            <a:endParaRPr lang="en-AU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4536D-FED3-495B-B3FE-54ED69616E8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3024336" cy="273844"/>
          </a:xfrm>
        </p:spPr>
        <p:txBody>
          <a:bodyPr/>
          <a:lstStyle/>
          <a:p>
            <a:r>
              <a:rPr lang="en-AU" dirty="0" smtClean="0"/>
              <a:t>© NSW Department of Education | </a:t>
            </a:r>
            <a:r>
              <a:rPr lang="en-AU" dirty="0"/>
              <a:t>Finance – Planning for the Future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4</a:t>
            </a:fld>
            <a:endParaRPr lang="en-AU" dirty="0"/>
          </a:p>
        </p:txBody>
      </p:sp>
      <p:sp>
        <p:nvSpPr>
          <p:cNvPr id="9" name="object 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solidFill>
                  <a:srgbClr val="00ABC3"/>
                </a:solidFill>
                <a:latin typeface="Arial"/>
                <a:cs typeface="Arial"/>
              </a:rPr>
              <a:t>PURPOSE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0" name="object 7"/>
          <p:cNvSpPr txBox="1"/>
          <p:nvPr/>
        </p:nvSpPr>
        <p:spPr>
          <a:xfrm>
            <a:off x="23205" y="1707654"/>
            <a:ext cx="9120795" cy="1235659"/>
          </a:xfrm>
          <a:prstGeom prst="rect">
            <a:avLst/>
          </a:prstGeom>
          <a:solidFill>
            <a:srgbClr val="00ABC3"/>
          </a:solidFill>
        </p:spPr>
        <p:txBody>
          <a:bodyPr vert="horz" wrap="square" lIns="0" tIns="0" rIns="0" bIns="0" rtlCol="0">
            <a:spAutoFit/>
          </a:bodyPr>
          <a:lstStyle/>
          <a:p>
            <a:pPr marL="358775" marR="192405">
              <a:lnSpc>
                <a:spcPct val="101800"/>
              </a:lnSpc>
              <a:spcBef>
                <a:spcPts val="1390"/>
              </a:spcBef>
            </a:pPr>
            <a:r>
              <a:rPr sz="2000" spc="5" dirty="0" smtClean="0">
                <a:solidFill>
                  <a:srgbClr val="FFFFFF"/>
                </a:solidFill>
                <a:latin typeface="Arial"/>
                <a:cs typeface="Arial"/>
              </a:rPr>
              <a:t>Finance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2000" spc="0" dirty="0">
                <a:solidFill>
                  <a:srgbClr val="FFFFFF"/>
                </a:solidFill>
                <a:latin typeface="Arial"/>
                <a:cs typeface="Arial"/>
              </a:rPr>
              <a:t>in partnership,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000" b="1" spc="5" dirty="0">
                <a:solidFill>
                  <a:srgbClr val="FFFFFF"/>
                </a:solidFill>
                <a:latin typeface="Arial"/>
                <a:cs typeface="Arial"/>
              </a:rPr>
              <a:t>deliver </a:t>
            </a:r>
            <a:r>
              <a:rPr sz="2000" b="1" spc="0" dirty="0">
                <a:solidFill>
                  <a:srgbClr val="FFFFFF"/>
                </a:solidFill>
                <a:latin typeface="Arial"/>
                <a:cs typeface="Arial"/>
              </a:rPr>
              <a:t>strategic services, advice, </a:t>
            </a:r>
            <a:r>
              <a:rPr sz="2000" b="1" spc="10" dirty="0">
                <a:solidFill>
                  <a:srgbClr val="FFFFFF"/>
                </a:solidFill>
                <a:latin typeface="Arial"/>
                <a:cs typeface="Arial"/>
              </a:rPr>
              <a:t>guidance </a:t>
            </a:r>
            <a:r>
              <a:rPr sz="2000" b="1" spc="5" dirty="0">
                <a:solidFill>
                  <a:srgbClr val="FFFFFF"/>
                </a:solidFill>
                <a:latin typeface="Arial"/>
                <a:cs typeface="Arial"/>
              </a:rPr>
              <a:t>and support to schools 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and the </a:t>
            </a:r>
            <a:r>
              <a:rPr sz="2000" spc="0" dirty="0">
                <a:solidFill>
                  <a:srgbClr val="FFFFFF"/>
                </a:solidFill>
                <a:latin typeface="Arial"/>
                <a:cs typeface="Arial"/>
              </a:rPr>
              <a:t>broader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Department </a:t>
            </a:r>
            <a:r>
              <a:rPr sz="2000" spc="0" dirty="0">
                <a:solidFill>
                  <a:srgbClr val="FFFFFF"/>
                </a:solidFill>
                <a:latin typeface="Arial"/>
                <a:cs typeface="Arial"/>
              </a:rPr>
              <a:t>of Education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to empower </a:t>
            </a:r>
            <a:r>
              <a:rPr sz="2000" spc="10" dirty="0">
                <a:solidFill>
                  <a:srgbClr val="FFFFFF"/>
                </a:solidFill>
                <a:latin typeface="Arial"/>
                <a:cs typeface="Arial"/>
              </a:rPr>
              <a:t>them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to use sound </a:t>
            </a:r>
            <a:r>
              <a:rPr sz="2000" b="1" spc="5" dirty="0">
                <a:solidFill>
                  <a:srgbClr val="FFFFFF"/>
                </a:solidFill>
                <a:latin typeface="Arial"/>
                <a:cs typeface="Arial"/>
              </a:rPr>
              <a:t>financial management to  achieve </a:t>
            </a:r>
            <a:r>
              <a:rPr sz="2000" b="1" spc="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5" dirty="0">
                <a:solidFill>
                  <a:srgbClr val="FFFFFF"/>
                </a:solidFill>
                <a:latin typeface="Arial"/>
                <a:cs typeface="Arial"/>
              </a:rPr>
              <a:t>objectiv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es.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416698" y="3077521"/>
            <a:ext cx="123380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5" dirty="0">
                <a:solidFill>
                  <a:srgbClr val="00B178"/>
                </a:solidFill>
                <a:latin typeface="Arial"/>
                <a:cs typeface="Arial"/>
              </a:rPr>
              <a:t>VISION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1" y="3565030"/>
            <a:ext cx="9144000" cy="1169359"/>
          </a:xfrm>
          <a:prstGeom prst="rect">
            <a:avLst/>
          </a:prstGeom>
          <a:solidFill>
            <a:srgbClr val="00B178"/>
          </a:solidFill>
        </p:spPr>
        <p:txBody>
          <a:bodyPr vert="horz" wrap="square" lIns="0" tIns="198755" rIns="0" bIns="0" rtlCol="0">
            <a:spAutoFit/>
          </a:bodyPr>
          <a:lstStyle/>
          <a:p>
            <a:pPr marL="358775" marR="113030">
              <a:lnSpc>
                <a:spcPct val="101000"/>
              </a:lnSpc>
              <a:spcBef>
                <a:spcPts val="1565"/>
              </a:spcBef>
            </a:pPr>
            <a:r>
              <a:rPr sz="2100" spc="-95" dirty="0" smtClean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be the leading,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trusted,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service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partner in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provision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timely, </a:t>
            </a:r>
            <a:r>
              <a:rPr sz="2100" spc="-10" dirty="0" smtClean="0">
                <a:solidFill>
                  <a:srgbClr val="FFFFFF"/>
                </a:solidFill>
                <a:latin typeface="Calibri"/>
                <a:cs typeface="Calibri"/>
              </a:rPr>
              <a:t>value </a:t>
            </a:r>
            <a:r>
              <a:rPr sz="2100" spc="-5" dirty="0" smtClean="0">
                <a:solidFill>
                  <a:srgbClr val="FFFFFF"/>
                </a:solidFill>
                <a:latin typeface="Calibri"/>
                <a:cs typeface="Calibri"/>
              </a:rPr>
              <a:t>add</a:t>
            </a:r>
            <a:r>
              <a:rPr lang="en-AU" sz="2100" spc="-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 smtClean="0">
                <a:solidFill>
                  <a:srgbClr val="FFFFFF"/>
                </a:solidFill>
                <a:latin typeface="Calibri"/>
                <a:cs typeface="Calibri"/>
              </a:rPr>
              <a:t>strategic 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financial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information to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schools and the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broader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Department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1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Education.</a:t>
            </a:r>
            <a:endParaRPr sz="21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912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74F-C2F5-4075-B958-FFE3174EE3A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© NSW Department of Education | Document title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5</a:t>
            </a:fld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432591"/>
            <a:ext cx="8535566" cy="446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33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Financial management optimisation (FMO)</a:t>
            </a:r>
            <a:endParaRPr lang="en-AU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2" indent="0">
              <a:buNone/>
            </a:pPr>
            <a:r>
              <a:rPr lang="en-AU" sz="2400" u="sng" dirty="0" smtClean="0"/>
              <a:t>Project</a:t>
            </a:r>
            <a:r>
              <a:rPr lang="en-AU" sz="2400" dirty="0" smtClean="0"/>
              <a:t>:</a:t>
            </a:r>
          </a:p>
          <a:p>
            <a:pPr lvl="2"/>
            <a:r>
              <a:rPr lang="en-AU" sz="2400" dirty="0" smtClean="0"/>
              <a:t>The </a:t>
            </a:r>
            <a:r>
              <a:rPr lang="en-AU" sz="2400" dirty="0"/>
              <a:t>FMO </a:t>
            </a:r>
            <a:r>
              <a:rPr lang="en-AU" sz="2400" dirty="0" smtClean="0"/>
              <a:t>project will focus on the following issues:</a:t>
            </a:r>
          </a:p>
          <a:p>
            <a:pPr lvl="3"/>
            <a:r>
              <a:rPr lang="en-AU" sz="2300" dirty="0"/>
              <a:t>Current </a:t>
            </a:r>
            <a:r>
              <a:rPr lang="en-AU" sz="2300" dirty="0" smtClean="0"/>
              <a:t>financial </a:t>
            </a:r>
            <a:r>
              <a:rPr lang="en-AU" sz="2300" b="1" dirty="0" smtClean="0"/>
              <a:t>process, </a:t>
            </a:r>
            <a:r>
              <a:rPr lang="en-AU" sz="2300" b="1" dirty="0"/>
              <a:t>policy and procedures </a:t>
            </a:r>
            <a:r>
              <a:rPr lang="en-AU" sz="2300" dirty="0"/>
              <a:t>are fragmented, and </a:t>
            </a:r>
            <a:r>
              <a:rPr lang="en-AU" sz="2300" dirty="0" smtClean="0"/>
              <a:t>in </a:t>
            </a:r>
            <a:r>
              <a:rPr lang="en-AU" sz="2300" dirty="0"/>
              <a:t>need </a:t>
            </a:r>
            <a:r>
              <a:rPr lang="en-AU" sz="2300" dirty="0" smtClean="0"/>
              <a:t>of review</a:t>
            </a:r>
            <a:endParaRPr lang="en-AU" sz="2300" dirty="0"/>
          </a:p>
          <a:p>
            <a:pPr lvl="3"/>
            <a:r>
              <a:rPr lang="en-AU" sz="2300" dirty="0"/>
              <a:t>The department needs a </a:t>
            </a:r>
            <a:r>
              <a:rPr lang="en-AU" sz="2300" b="1" dirty="0"/>
              <a:t>simplified, efficient, integrated financial management system </a:t>
            </a:r>
            <a:r>
              <a:rPr lang="en-AU" sz="2300" dirty="0"/>
              <a:t>that coordinates planning, budgeting, funding allocation and financial </a:t>
            </a:r>
            <a:r>
              <a:rPr lang="en-AU" sz="2300" dirty="0" smtClean="0"/>
              <a:t>operations</a:t>
            </a:r>
            <a:endParaRPr lang="en-AU" sz="2400" dirty="0"/>
          </a:p>
          <a:p>
            <a:pPr lvl="2"/>
            <a:r>
              <a:rPr lang="en-AU" sz="2400" dirty="0" smtClean="0"/>
              <a:t>The project </a:t>
            </a:r>
            <a:r>
              <a:rPr lang="en-AU" sz="2400" dirty="0"/>
              <a:t>was introduced </a:t>
            </a:r>
            <a:r>
              <a:rPr lang="en-AU" sz="2400" dirty="0" smtClean="0"/>
              <a:t>in </a:t>
            </a:r>
            <a:r>
              <a:rPr lang="en-AU" sz="2400" b="1" dirty="0" smtClean="0"/>
              <a:t>September 2018</a:t>
            </a:r>
          </a:p>
          <a:p>
            <a:pPr lvl="2"/>
            <a:r>
              <a:rPr lang="en-AU" sz="2400" dirty="0" smtClean="0"/>
              <a:t>The FMO is </a:t>
            </a:r>
            <a:r>
              <a:rPr lang="en-AU" sz="2400" b="1" dirty="0" smtClean="0"/>
              <a:t>underpinned by </a:t>
            </a:r>
            <a:r>
              <a:rPr lang="en-AU" sz="2400" b="1" dirty="0"/>
              <a:t>a</a:t>
            </a:r>
            <a:r>
              <a:rPr lang="en-AU" sz="2400" b="1" dirty="0" smtClean="0"/>
              <a:t> Financial Management Governance Framework</a:t>
            </a:r>
            <a:r>
              <a:rPr lang="en-AU" sz="2400" dirty="0" smtClean="0"/>
              <a:t> (under development)</a:t>
            </a:r>
          </a:p>
          <a:p>
            <a:pPr marL="0" lvl="2" indent="0">
              <a:buNone/>
            </a:pPr>
            <a:r>
              <a:rPr lang="en-AU" sz="2400" u="sng" dirty="0" smtClean="0"/>
              <a:t>Benefits</a:t>
            </a:r>
            <a:r>
              <a:rPr lang="en-AU" sz="2400" dirty="0" smtClean="0"/>
              <a:t>:</a:t>
            </a:r>
          </a:p>
          <a:p>
            <a:pPr lvl="2"/>
            <a:r>
              <a:rPr lang="en-AU" sz="2400" dirty="0" smtClean="0"/>
              <a:t>The FMO will enable:</a:t>
            </a:r>
            <a:endParaRPr lang="en-AU" sz="2300" dirty="0"/>
          </a:p>
          <a:p>
            <a:pPr lvl="3"/>
            <a:r>
              <a:rPr lang="en-AU" sz="2300" dirty="0" smtClean="0"/>
              <a:t>Streamlined process and procedures</a:t>
            </a:r>
          </a:p>
          <a:p>
            <a:pPr lvl="3"/>
            <a:r>
              <a:rPr lang="en-AU" sz="2300" dirty="0" smtClean="0"/>
              <a:t>More efficient &amp; effective education funding</a:t>
            </a:r>
          </a:p>
          <a:p>
            <a:pPr lvl="3"/>
            <a:r>
              <a:rPr lang="en-AU" sz="2300" dirty="0" smtClean="0"/>
              <a:t>More agile budgeting, forecasting and reporting</a:t>
            </a:r>
          </a:p>
          <a:p>
            <a:pPr lvl="3"/>
            <a:r>
              <a:rPr lang="en-AU" sz="2300" dirty="0" smtClean="0"/>
              <a:t>Resolution of the significant recurring underspend</a:t>
            </a:r>
          </a:p>
          <a:p>
            <a:pPr lvl="3"/>
            <a:endParaRPr lang="en-AU" sz="23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4536D-FED3-495B-B3FE-54ED69616E8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3024336" cy="273844"/>
          </a:xfrm>
        </p:spPr>
        <p:txBody>
          <a:bodyPr/>
          <a:lstStyle/>
          <a:p>
            <a:r>
              <a:rPr lang="en-AU" dirty="0" smtClean="0"/>
              <a:t>© NSW Department of Education | </a:t>
            </a:r>
            <a:r>
              <a:rPr lang="en-AU" dirty="0"/>
              <a:t>Finance – Planning for the Future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596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FMO - Scope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8D1B-B7CB-48AB-828E-3BBC5D4A4907}" type="datetime4">
              <a:rPr lang="en-AU" smtClean="0"/>
              <a:t>29 November 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952328" cy="273844"/>
          </a:xfrm>
        </p:spPr>
        <p:txBody>
          <a:bodyPr/>
          <a:lstStyle/>
          <a:p>
            <a:r>
              <a:rPr lang="en-AU" dirty="0"/>
              <a:t>© NSW Department of Education | Finance – Planning for the Future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/>
              <a:t>Page </a:t>
            </a:r>
            <a:fld id="{4A2A1DA9-8CAF-4BCA-B496-545B076AED2D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13" name="TextBox 12"/>
          <p:cNvSpPr txBox="1"/>
          <p:nvPr/>
        </p:nvSpPr>
        <p:spPr>
          <a:xfrm>
            <a:off x="284814" y="957722"/>
            <a:ext cx="1111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>
                <a:solidFill>
                  <a:schemeClr val="tx2"/>
                </a:solidFill>
              </a:rPr>
              <a:t>Schools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4815" y="2983090"/>
            <a:ext cx="1111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smtClean="0">
                <a:solidFill>
                  <a:schemeClr val="tx2"/>
                </a:solidFill>
              </a:rPr>
              <a:t>Corporate</a:t>
            </a:r>
            <a:endParaRPr lang="en-AU" sz="1600" dirty="0">
              <a:solidFill>
                <a:schemeClr val="tx2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401381" y="1266982"/>
          <a:ext cx="5443648" cy="1722120"/>
        </p:xfrm>
        <a:graphic>
          <a:graphicData uri="http://schemas.openxmlformats.org/drawingml/2006/table">
            <a:tbl>
              <a:tblPr firstRow="1" firstCol="1" bandRow="1"/>
              <a:tblGrid>
                <a:gridCol w="707354">
                  <a:extLst>
                    <a:ext uri="{9D8B030D-6E8A-4147-A177-3AD203B41FA5}">
                      <a16:colId xmlns:a16="http://schemas.microsoft.com/office/drawing/2014/main" val="444601686"/>
                    </a:ext>
                  </a:extLst>
                </a:gridCol>
                <a:gridCol w="511341">
                  <a:extLst>
                    <a:ext uri="{9D8B030D-6E8A-4147-A177-3AD203B41FA5}">
                      <a16:colId xmlns:a16="http://schemas.microsoft.com/office/drawing/2014/main" val="2612546127"/>
                    </a:ext>
                  </a:extLst>
                </a:gridCol>
                <a:gridCol w="980070">
                  <a:extLst>
                    <a:ext uri="{9D8B030D-6E8A-4147-A177-3AD203B41FA5}">
                      <a16:colId xmlns:a16="http://schemas.microsoft.com/office/drawing/2014/main" val="104960160"/>
                    </a:ext>
                  </a:extLst>
                </a:gridCol>
                <a:gridCol w="3244883">
                  <a:extLst>
                    <a:ext uri="{9D8B030D-6E8A-4147-A177-3AD203B41FA5}">
                      <a16:colId xmlns:a16="http://schemas.microsoft.com/office/drawing/2014/main" val="2154231477"/>
                    </a:ext>
                  </a:extLst>
                </a:gridCol>
              </a:tblGrid>
              <a:tr h="10840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800" dirty="0" smtClean="0">
                          <a:effectLst/>
                        </a:rPr>
                        <a:t>Workstream</a:t>
                      </a:r>
                      <a:endParaRPr lang="en-AU" sz="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0" lvl="0" indent="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j-ea"/>
                          <a:cs typeface="+mj-cs"/>
                        </a:rPr>
                        <a:t>Lead</a:t>
                      </a: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0" lvl="0" indent="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j-ea"/>
                          <a:cs typeface="+mj-cs"/>
                        </a:rPr>
                        <a:t>Increment</a:t>
                      </a: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800" b="1" kern="1200" dirty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j-ea"/>
                          <a:cs typeface="+mj-cs"/>
                        </a:rPr>
                        <a:t>Improvement Opportunities</a:t>
                      </a:r>
                      <a:endParaRPr lang="en-AU" sz="8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j-ea"/>
                        <a:cs typeface="+mj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979442"/>
                  </a:ext>
                </a:extLst>
              </a:tr>
              <a:tr h="126671">
                <a:tc rowSpan="3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800" dirty="0" smtClean="0">
                          <a:effectLst/>
                        </a:rPr>
                        <a:t>SWS1</a:t>
                      </a:r>
                      <a:r>
                        <a:rPr lang="en-AU" sz="800" dirty="0" smtClean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en-AU" sz="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en-AU" sz="7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Richard Coxon</a:t>
                      </a:r>
                      <a:endParaRPr kumimoji="0" lang="en-AU" sz="7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Schools Increment 1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1.1 School Annual Funding Allocations</a:t>
                      </a:r>
                      <a:endParaRPr lang="en-AU" sz="700" kern="1200" dirty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885913134"/>
                  </a:ext>
                </a:extLst>
              </a:tr>
              <a:tr h="126671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664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1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1.2 Budget Adjustments to Schools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280945253"/>
                  </a:ext>
                </a:extLst>
              </a:tr>
              <a:tr h="126671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664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3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1.3 Work Breakdown Structure Utilisation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127476818"/>
                  </a:ext>
                </a:extLst>
              </a:tr>
              <a:tr h="126671">
                <a:tc rowSpan="2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SWS2</a:t>
                      </a:r>
                      <a:endParaRPr lang="en-AU" sz="8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4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2.1 Carry Forward Policy for Schools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669114742"/>
                  </a:ext>
                </a:extLst>
              </a:tr>
              <a:tr h="126671">
                <a:tc vMerge="1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4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2.2 School Bank Account Balances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701947088"/>
                  </a:ext>
                </a:extLst>
              </a:tr>
              <a:tr h="126671">
                <a:tc rowSpan="3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SWS3</a:t>
                      </a:r>
                      <a:endParaRPr lang="en-AU" sz="8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6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3.1 Strategic Financial Management Support for Schools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27785067"/>
                  </a:ext>
                </a:extLst>
              </a:tr>
              <a:tr h="144538">
                <a:tc vMerge="1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6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3.2 Performance Management for Schools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274949328"/>
                  </a:ext>
                </a:extLst>
              </a:tr>
              <a:tr h="144538">
                <a:tc vMerge="1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6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3.3 Customer Service Performance Management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455569162"/>
                  </a:ext>
                </a:extLst>
              </a:tr>
              <a:tr h="126671">
                <a:tc rowSpan="2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SWS4</a:t>
                      </a:r>
                      <a:r>
                        <a:rPr lang="en-AU" sz="800" b="1" kern="1200" dirty="0" smtClean="0">
                          <a:solidFill>
                            <a:srgbClr val="FF0000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*</a:t>
                      </a:r>
                      <a:endParaRPr lang="en-AU" sz="800" b="1" kern="1200" dirty="0">
                        <a:solidFill>
                          <a:srgbClr val="FF0000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Brienne Roberts</a:t>
                      </a:r>
                      <a:endParaRPr kumimoji="0" lang="en-A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2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4.1 Company 1010-1060 structure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685189655"/>
                  </a:ext>
                </a:extLst>
              </a:tr>
              <a:tr h="144538">
                <a:tc vMerge="1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664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Schools Increment 5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4.2 Monitoring Staff Costs in Schools using FTE’s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568997215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401381" y="3281213"/>
          <a:ext cx="5443647" cy="1334353"/>
        </p:xfrm>
        <a:graphic>
          <a:graphicData uri="http://schemas.openxmlformats.org/drawingml/2006/table">
            <a:tbl>
              <a:tblPr firstRow="1" firstCol="1" bandRow="1"/>
              <a:tblGrid>
                <a:gridCol w="713156">
                  <a:extLst>
                    <a:ext uri="{9D8B030D-6E8A-4147-A177-3AD203B41FA5}">
                      <a16:colId xmlns:a16="http://schemas.microsoft.com/office/drawing/2014/main" val="444601686"/>
                    </a:ext>
                  </a:extLst>
                </a:gridCol>
                <a:gridCol w="501279">
                  <a:extLst>
                    <a:ext uri="{9D8B030D-6E8A-4147-A177-3AD203B41FA5}">
                      <a16:colId xmlns:a16="http://schemas.microsoft.com/office/drawing/2014/main" val="2612546127"/>
                    </a:ext>
                  </a:extLst>
                </a:gridCol>
                <a:gridCol w="987260">
                  <a:extLst>
                    <a:ext uri="{9D8B030D-6E8A-4147-A177-3AD203B41FA5}">
                      <a16:colId xmlns:a16="http://schemas.microsoft.com/office/drawing/2014/main" val="104960160"/>
                    </a:ext>
                  </a:extLst>
                </a:gridCol>
                <a:gridCol w="3241952">
                  <a:extLst>
                    <a:ext uri="{9D8B030D-6E8A-4147-A177-3AD203B41FA5}">
                      <a16:colId xmlns:a16="http://schemas.microsoft.com/office/drawing/2014/main" val="2154231477"/>
                    </a:ext>
                  </a:extLst>
                </a:gridCol>
              </a:tblGrid>
              <a:tr h="21421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800" dirty="0" smtClean="0">
                          <a:effectLst/>
                        </a:rPr>
                        <a:t>Workstream</a:t>
                      </a:r>
                      <a:endParaRPr lang="en-AU" sz="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0" lvl="0" indent="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j-ea"/>
                          <a:cs typeface="+mj-cs"/>
                        </a:rPr>
                        <a:t>Lead</a:t>
                      </a: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0" lvl="0" indent="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j-ea"/>
                          <a:cs typeface="+mj-cs"/>
                        </a:rPr>
                        <a:t>Increment</a:t>
                      </a: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800" b="1" kern="1200" dirty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j-ea"/>
                          <a:cs typeface="+mj-cs"/>
                        </a:rPr>
                        <a:t>Improvement Opportunities</a:t>
                      </a:r>
                      <a:endParaRPr lang="en-AU" sz="8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j-ea"/>
                        <a:cs typeface="+mj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979442"/>
                  </a:ext>
                </a:extLst>
              </a:tr>
              <a:tr h="156916">
                <a:tc rowSpan="3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800" dirty="0" smtClean="0">
                          <a:effectLst/>
                        </a:rPr>
                        <a:t>CWS1</a:t>
                      </a:r>
                      <a:endParaRPr lang="en-AU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Raj Boora</a:t>
                      </a:r>
                      <a:endParaRPr lang="en-AU" sz="700" kern="1200" dirty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Corporate Increment </a:t>
                      </a:r>
                      <a:r>
                        <a:rPr lang="en-AU" sz="700" kern="1200" baseline="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2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1.1 Corporate budgeting &amp; forecasting assumptions review</a:t>
                      </a:r>
                      <a:endParaRPr lang="en-AU" sz="700" kern="1200" dirty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885913134"/>
                  </a:ext>
                </a:extLst>
              </a:tr>
              <a:tr h="156916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664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Corporate Increment 2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1.2 Corporate budgeting &amp; forecasting processes review</a:t>
                      </a: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280945253"/>
                  </a:ext>
                </a:extLst>
              </a:tr>
              <a:tr h="156916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Montserrat Light"/>
                        </a:defRPr>
                      </a:lvl9pPr>
                    </a:lstStyle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664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Corporate Increment 2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1.3 Corporate budgeting &amp; forecasting policies review</a:t>
                      </a: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127476818"/>
                  </a:ext>
                </a:extLst>
              </a:tr>
              <a:tr h="156916">
                <a:tc rowSpan="2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CWS2</a:t>
                      </a:r>
                      <a:r>
                        <a:rPr lang="en-AU" sz="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AU" sz="8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Raj Boora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Corporate Increment 1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2.1 Carry forward policy, enforcement of underspent &amp; unexpected revenue</a:t>
                      </a: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669114742"/>
                  </a:ext>
                </a:extLst>
              </a:tr>
              <a:tr h="156916">
                <a:tc vMerge="1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664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Corporate Increment 5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2.2 Accountability consolidation of Schools Finance</a:t>
                      </a: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701947088"/>
                  </a:ext>
                </a:extLst>
              </a:tr>
              <a:tr h="156916">
                <a:tc rowSpan="2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800" b="1" kern="1200" dirty="0" smtClean="0">
                          <a:solidFill>
                            <a:schemeClr val="lt1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CWS3</a:t>
                      </a:r>
                      <a:endParaRPr lang="en-AU" sz="8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</a:rPr>
                        <a:t>Raj Boora</a:t>
                      </a:r>
                      <a:endParaRPr lang="en-AU" sz="700" kern="1200" dirty="0" smtClean="0">
                        <a:solidFill>
                          <a:schemeClr val="tx2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Corporate Increment 4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3.1 Reporting tools &amp; content structure review</a:t>
                      </a: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685189655"/>
                  </a:ext>
                </a:extLst>
              </a:tr>
              <a:tr h="156916">
                <a:tc vMerge="1">
                  <a:txBody>
                    <a:bodyPr/>
                    <a:lstStyle/>
                    <a:p>
                      <a:pPr marL="36195" algn="ctr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900" b="1" kern="1200" dirty="0">
                        <a:solidFill>
                          <a:schemeClr val="lt1"/>
                        </a:solidFill>
                        <a:effectLst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00ABC3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664"/>
                        </a:solidFill>
                        <a:effectLst/>
                        <a:uLnTx/>
                        <a:uFillTx/>
                        <a:latin typeface="Montserrat Ligh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AU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Montserrat Light"/>
                          <a:ea typeface="+mn-ea"/>
                          <a:cs typeface="+mn-cs"/>
                        </a:rPr>
                        <a:t>Corporate Increment 3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AU" sz="700" kern="1200" dirty="0" smtClean="0">
                          <a:solidFill>
                            <a:schemeClr val="tx2"/>
                          </a:solidFill>
                          <a:effectLst/>
                          <a:latin typeface="Montserrat Light"/>
                          <a:ea typeface="+mn-ea"/>
                          <a:cs typeface="+mn-cs"/>
                        </a:rPr>
                        <a:t>3.2 Prioritisation of unallocated / underspent funds </a:t>
                      </a: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56899721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4814" y="4657293"/>
            <a:ext cx="163276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600" i="1" dirty="0" smtClean="0">
                <a:solidFill>
                  <a:srgbClr val="FF0000"/>
                </a:solidFill>
              </a:rPr>
              <a:t>* High priority</a:t>
            </a:r>
            <a:endParaRPr lang="en-AU" sz="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0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One finance</a:t>
            </a:r>
            <a:endParaRPr lang="en-AU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2" indent="0">
              <a:buNone/>
            </a:pPr>
            <a:r>
              <a:rPr lang="en-AU" sz="2400" u="sng" dirty="0"/>
              <a:t>Project</a:t>
            </a:r>
            <a:r>
              <a:rPr lang="en-AU" sz="2400" dirty="0"/>
              <a:t>:</a:t>
            </a:r>
          </a:p>
          <a:p>
            <a:pPr lvl="2"/>
            <a:r>
              <a:rPr lang="en-AU" sz="2400" dirty="0"/>
              <a:t>The project </a:t>
            </a:r>
            <a:r>
              <a:rPr lang="en-AU" sz="2400" b="1" dirty="0"/>
              <a:t>commenced in November</a:t>
            </a:r>
            <a:r>
              <a:rPr lang="en-AU" sz="2400" dirty="0"/>
              <a:t>, and will look at ways to </a:t>
            </a:r>
            <a:r>
              <a:rPr lang="en-AU" sz="2400" b="1" dirty="0"/>
              <a:t>improve our service </a:t>
            </a:r>
            <a:r>
              <a:rPr lang="en-AU" sz="2400" dirty="0"/>
              <a:t>and </a:t>
            </a:r>
            <a:r>
              <a:rPr lang="en-AU" sz="2400" b="1" dirty="0"/>
              <a:t>how we operate</a:t>
            </a:r>
            <a:r>
              <a:rPr lang="en-AU" sz="2400" dirty="0"/>
              <a:t>, so that we </a:t>
            </a:r>
            <a:r>
              <a:rPr lang="en-AU" sz="2400" dirty="0" smtClean="0"/>
              <a:t>provide a </a:t>
            </a:r>
            <a:r>
              <a:rPr lang="en-AU" sz="2400" b="1" dirty="0" smtClean="0"/>
              <a:t>more integrated service</a:t>
            </a:r>
          </a:p>
          <a:p>
            <a:pPr lvl="2"/>
            <a:r>
              <a:rPr lang="en-AU" sz="2400" dirty="0" smtClean="0"/>
              <a:t>So that we can </a:t>
            </a:r>
            <a:r>
              <a:rPr lang="en-AU" sz="2400" b="1" dirty="0" smtClean="0"/>
              <a:t>achieve our vision </a:t>
            </a:r>
            <a:r>
              <a:rPr lang="en-AU" sz="2400" dirty="0" smtClean="0"/>
              <a:t>to be a </a:t>
            </a:r>
            <a:r>
              <a:rPr lang="en-AU" sz="2400" b="1" dirty="0" smtClean="0"/>
              <a:t>leading and trusted service partner </a:t>
            </a:r>
            <a:r>
              <a:rPr lang="en-AU" sz="2400" dirty="0" smtClean="0"/>
              <a:t>that provides </a:t>
            </a:r>
            <a:r>
              <a:rPr lang="en-AU" sz="2400" b="1" dirty="0" smtClean="0"/>
              <a:t>value add strategic advice</a:t>
            </a:r>
            <a:r>
              <a:rPr lang="en-AU" sz="2400" dirty="0" smtClean="0"/>
              <a:t> to schools and across the department</a:t>
            </a:r>
            <a:endParaRPr lang="en-AU" sz="2400" dirty="0"/>
          </a:p>
          <a:p>
            <a:pPr marL="0" lvl="2" indent="0">
              <a:buNone/>
            </a:pPr>
            <a:r>
              <a:rPr lang="en-AU" sz="2400" u="sng" dirty="0" smtClean="0"/>
              <a:t>We want</a:t>
            </a:r>
            <a:r>
              <a:rPr lang="en-AU" sz="2400" dirty="0" smtClean="0"/>
              <a:t>:</a:t>
            </a:r>
          </a:p>
          <a:p>
            <a:pPr lvl="2"/>
            <a:r>
              <a:rPr lang="en-AU" sz="2400" dirty="0" smtClean="0"/>
              <a:t>to be </a:t>
            </a:r>
            <a:r>
              <a:rPr lang="en-AU" sz="2400" b="1" dirty="0" smtClean="0"/>
              <a:t>better connected with our customers </a:t>
            </a:r>
            <a:r>
              <a:rPr lang="en-AU" sz="2400" dirty="0" smtClean="0"/>
              <a:t>and be responsive to Schools and DoE’s needs</a:t>
            </a:r>
          </a:p>
          <a:p>
            <a:pPr lvl="2"/>
            <a:r>
              <a:rPr lang="en-AU" sz="2400" dirty="0"/>
              <a:t>c</a:t>
            </a:r>
            <a:r>
              <a:rPr lang="en-AU" sz="2400" dirty="0" smtClean="0"/>
              <a:t>lear </a:t>
            </a:r>
            <a:r>
              <a:rPr lang="en-AU" sz="2400" b="1" dirty="0" smtClean="0"/>
              <a:t>governance and accountability of decision making</a:t>
            </a:r>
            <a:r>
              <a:rPr lang="en-AU" sz="2400" dirty="0" smtClean="0"/>
              <a:t>, and </a:t>
            </a:r>
            <a:r>
              <a:rPr lang="en-AU" sz="2400" b="1" dirty="0" smtClean="0"/>
              <a:t>diligence and rigour </a:t>
            </a:r>
            <a:r>
              <a:rPr lang="en-AU" sz="2400" dirty="0" smtClean="0"/>
              <a:t>with </a:t>
            </a:r>
            <a:r>
              <a:rPr lang="en-AU" sz="2400" b="1" dirty="0" smtClean="0"/>
              <a:t>internal controls</a:t>
            </a:r>
          </a:p>
          <a:p>
            <a:pPr lvl="2"/>
            <a:r>
              <a:rPr lang="en-AU" sz="2400" dirty="0"/>
              <a:t>a</a:t>
            </a:r>
            <a:r>
              <a:rPr lang="en-AU" sz="2400" dirty="0" smtClean="0"/>
              <a:t>n </a:t>
            </a:r>
            <a:r>
              <a:rPr lang="en-AU" sz="2400" b="1" dirty="0" smtClean="0"/>
              <a:t>integrated technology system</a:t>
            </a:r>
            <a:r>
              <a:rPr lang="en-AU" sz="2400" dirty="0" smtClean="0"/>
              <a:t>, </a:t>
            </a:r>
            <a:r>
              <a:rPr lang="en-AU" sz="2400" b="1" dirty="0" smtClean="0"/>
              <a:t>easy to use streamlined processes</a:t>
            </a:r>
            <a:r>
              <a:rPr lang="en-AU" sz="2400" dirty="0" smtClean="0"/>
              <a:t>, with relevant </a:t>
            </a:r>
            <a:r>
              <a:rPr lang="en-AU" sz="2400" b="1" dirty="0" smtClean="0"/>
              <a:t>understandable reporting</a:t>
            </a:r>
          </a:p>
          <a:p>
            <a:pPr marL="0" lvl="2" indent="0">
              <a:buNone/>
            </a:pPr>
            <a:r>
              <a:rPr lang="en-AU" sz="2400" u="sng" dirty="0" smtClean="0"/>
              <a:t>Next steps</a:t>
            </a:r>
            <a:r>
              <a:rPr lang="en-AU" sz="2400" dirty="0" smtClean="0"/>
              <a:t>:</a:t>
            </a:r>
          </a:p>
          <a:p>
            <a:pPr lvl="2"/>
            <a:r>
              <a:rPr lang="en-AU" sz="2400" dirty="0" smtClean="0"/>
              <a:t>Understand </a:t>
            </a:r>
            <a:r>
              <a:rPr lang="en-AU" sz="2400" dirty="0"/>
              <a:t>the </a:t>
            </a:r>
            <a:r>
              <a:rPr lang="en-AU" sz="2400" b="1" dirty="0"/>
              <a:t>Voice Of the </a:t>
            </a:r>
            <a:r>
              <a:rPr lang="en-AU" sz="2400" b="1" dirty="0" smtClean="0"/>
              <a:t>Client</a:t>
            </a:r>
            <a:r>
              <a:rPr lang="en-AU" sz="2400" dirty="0" smtClean="0"/>
              <a:t> (by undertaking interviews)</a:t>
            </a:r>
            <a:endParaRPr lang="en-AU" sz="2400" dirty="0"/>
          </a:p>
          <a:p>
            <a:pPr lvl="2"/>
            <a:r>
              <a:rPr lang="en-AU" sz="2400" dirty="0" smtClean="0"/>
              <a:t>Map the </a:t>
            </a:r>
            <a:r>
              <a:rPr lang="en-AU" sz="2400" b="1" dirty="0" smtClean="0"/>
              <a:t>Finance Taxonomy</a:t>
            </a:r>
            <a:r>
              <a:rPr lang="en-AU" sz="2400" dirty="0" smtClean="0"/>
              <a:t> (seeking feedback)</a:t>
            </a:r>
          </a:p>
          <a:p>
            <a:pPr lvl="2"/>
            <a:r>
              <a:rPr lang="en-AU" sz="2400" dirty="0" smtClean="0"/>
              <a:t>Develop </a:t>
            </a:r>
            <a:r>
              <a:rPr lang="en-AU" sz="2400" b="1" dirty="0" smtClean="0"/>
              <a:t>design principles </a:t>
            </a:r>
            <a:r>
              <a:rPr lang="en-AU" sz="2400" dirty="0" smtClean="0"/>
              <a:t>and purpose/vision (seek feedback)</a:t>
            </a:r>
            <a:endParaRPr lang="en-AU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4536D-FED3-495B-B3FE-54ED69616E8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3312368" cy="273844"/>
          </a:xfrm>
        </p:spPr>
        <p:txBody>
          <a:bodyPr/>
          <a:lstStyle/>
          <a:p>
            <a:r>
              <a:rPr lang="en-AU" dirty="0" smtClean="0"/>
              <a:t>© NSW Department of Education | </a:t>
            </a:r>
            <a:r>
              <a:rPr lang="en-AU" dirty="0"/>
              <a:t>Finance – Planning for the Future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538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</a:t>
            </a:r>
            <a:endParaRPr lang="en-AU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AU" sz="2400" dirty="0" smtClean="0"/>
              <a:t>Thank you.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4536D-FED3-495B-B3FE-54ED69616E85}" type="datetime4">
              <a:rPr lang="en-AU" smtClean="0"/>
              <a:t>29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4749626"/>
            <a:ext cx="2952328" cy="273844"/>
          </a:xfrm>
        </p:spPr>
        <p:txBody>
          <a:bodyPr/>
          <a:lstStyle/>
          <a:p>
            <a:r>
              <a:rPr lang="en-AU" dirty="0" smtClean="0"/>
              <a:t>© NSW Department of Education | </a:t>
            </a:r>
            <a:r>
              <a:rPr lang="en-AU" dirty="0"/>
              <a:t>Finance – Planning for the Future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smtClean="0"/>
              <a:t>Page </a:t>
            </a:r>
            <a:fld id="{4A2A1DA9-8CAF-4BCA-B496-545B076AED2D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050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ept of Education">
      <a:dk1>
        <a:sysClr val="windowText" lastClr="000000"/>
      </a:dk1>
      <a:lt1>
        <a:sysClr val="window" lastClr="FFFFFF"/>
      </a:lt1>
      <a:dk2>
        <a:srgbClr val="425968"/>
      </a:dk2>
      <a:lt2>
        <a:srgbClr val="EEECE1"/>
      </a:lt2>
      <a:accent1>
        <a:srgbClr val="00ABC3"/>
      </a:accent1>
      <a:accent2>
        <a:srgbClr val="00B178"/>
      </a:accent2>
      <a:accent3>
        <a:srgbClr val="9ACAEB"/>
      </a:accent3>
      <a:accent4>
        <a:srgbClr val="A87EB1"/>
      </a:accent4>
      <a:accent5>
        <a:srgbClr val="4BACC6"/>
      </a:accent5>
      <a:accent6>
        <a:srgbClr val="FFC623"/>
      </a:accent6>
      <a:hlink>
        <a:srgbClr val="0000FF"/>
      </a:hlink>
      <a:folHlink>
        <a:srgbClr val="800080"/>
      </a:folHlink>
    </a:clrScheme>
    <a:fontScheme name="Dept of Education">
      <a:majorFont>
        <a:latin typeface="Montserrat"/>
        <a:ea typeface=""/>
        <a:cs typeface=""/>
      </a:majorFont>
      <a:minorFont>
        <a:latin typeface="Montserra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2178</TotalTime>
  <Words>840</Words>
  <Application>Microsoft Office PowerPoint</Application>
  <PresentationFormat>On-screen Show (16:9)</PresentationFormat>
  <Paragraphs>164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Montserrat</vt:lpstr>
      <vt:lpstr>Montserrat Light</vt:lpstr>
      <vt:lpstr>Times New Roman</vt:lpstr>
      <vt:lpstr>Wingdings</vt:lpstr>
      <vt:lpstr>Office Theme</vt:lpstr>
      <vt:lpstr>   CORPORATE FINANCE</vt:lpstr>
      <vt:lpstr>AGENDA</vt:lpstr>
      <vt:lpstr>CFO – role</vt:lpstr>
      <vt:lpstr>Finance - purpose &amp; vision</vt:lpstr>
      <vt:lpstr>PowerPoint Presentation</vt:lpstr>
      <vt:lpstr>Financial management optimisation (FMO)</vt:lpstr>
      <vt:lpstr>FMO - Scope</vt:lpstr>
      <vt:lpstr>One finance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johnAq</dc:creator>
  <cp:lastModifiedBy>Encore Event Technologies</cp:lastModifiedBy>
  <cp:revision>189</cp:revision>
  <cp:lastPrinted>2018-11-27T03:35:58Z</cp:lastPrinted>
  <dcterms:created xsi:type="dcterms:W3CDTF">2015-09-06T11:20:53Z</dcterms:created>
  <dcterms:modified xsi:type="dcterms:W3CDTF">2018-11-29T04:21:59Z</dcterms:modified>
</cp:coreProperties>
</file>