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21"/>
  </p:notesMasterIdLst>
  <p:handoutMasterIdLst>
    <p:handoutMasterId r:id="rId22"/>
  </p:handoutMasterIdLst>
  <p:sldIdLst>
    <p:sldId id="362" r:id="rId5"/>
    <p:sldId id="475" r:id="rId6"/>
    <p:sldId id="482" r:id="rId7"/>
    <p:sldId id="476" r:id="rId8"/>
    <p:sldId id="487" r:id="rId9"/>
    <p:sldId id="480" r:id="rId10"/>
    <p:sldId id="477" r:id="rId11"/>
    <p:sldId id="481" r:id="rId12"/>
    <p:sldId id="485" r:id="rId13"/>
    <p:sldId id="478" r:id="rId14"/>
    <p:sldId id="479" r:id="rId15"/>
    <p:sldId id="484" r:id="rId16"/>
    <p:sldId id="486" r:id="rId17"/>
    <p:sldId id="483" r:id="rId18"/>
    <p:sldId id="488" r:id="rId19"/>
    <p:sldId id="490" r:id="rId20"/>
  </p:sldIdLst>
  <p:sldSz cx="12192000" cy="6858000"/>
  <p:notesSz cx="6805613" cy="9939338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B4C"/>
    <a:srgbClr val="46596A"/>
    <a:srgbClr val="34852B"/>
    <a:srgbClr val="9BECFF"/>
    <a:srgbClr val="F9CBDE"/>
    <a:srgbClr val="F49ABE"/>
    <a:srgbClr val="E9514D"/>
    <a:srgbClr val="F7B7D1"/>
    <a:srgbClr val="F39328"/>
    <a:srgbClr val="BEC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2" autoAdjust="0"/>
    <p:restoredTop sz="85917" autoAdjust="0"/>
  </p:normalViewPr>
  <p:slideViewPr>
    <p:cSldViewPr>
      <p:cViewPr varScale="1">
        <p:scale>
          <a:sx n="75" d="100"/>
          <a:sy n="75" d="100"/>
        </p:scale>
        <p:origin x="864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888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575" cy="49688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1" y="1"/>
            <a:ext cx="2949575" cy="49688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A32DCBE0-0AF6-4C4E-97E5-4BF84B2628AB}" type="datetimeFigureOut">
              <a:rPr lang="en-AU" smtClean="0"/>
              <a:t>30/11/2018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865"/>
            <a:ext cx="2949575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1" y="9440865"/>
            <a:ext cx="2949575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EE90C6FD-5C9F-4C41-8C3B-925012606B3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54932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099" cy="496967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1" y="2"/>
            <a:ext cx="2949099" cy="496967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8042C572-F816-40CA-A612-C2FB1DA70F96}" type="datetimeFigureOut">
              <a:rPr lang="en-AU" smtClean="0"/>
              <a:pPr/>
              <a:t>30/11/2018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5"/>
            <a:ext cx="5444490" cy="4472702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8"/>
            <a:ext cx="2949099" cy="49696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1" y="9440648"/>
            <a:ext cx="2949099" cy="49696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5EE12DD4-49CA-4B13-8B08-3710B7EDD57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75112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9130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Multiple Pathways </a:t>
            </a:r>
          </a:p>
          <a:p>
            <a:r>
              <a:rPr lang="en-AU" dirty="0" smtClean="0"/>
              <a:t>Whole School – Schools Stories</a:t>
            </a:r>
            <a:r>
              <a:rPr lang="en-AU" baseline="0" dirty="0" smtClean="0"/>
              <a:t> PL – then go into individual themes – breaking the process down into products and practices</a:t>
            </a:r>
          </a:p>
          <a:p>
            <a:r>
              <a:rPr lang="en-AU" baseline="0" dirty="0" smtClean="0"/>
              <a:t>School leadership group – by theme – focusing on the leadership guide</a:t>
            </a:r>
          </a:p>
          <a:p>
            <a:r>
              <a:rPr lang="en-AU" baseline="0" dirty="0" smtClean="0"/>
              <a:t>Stage teams or faculty groups – looking at the needs of students in the cohort</a:t>
            </a:r>
          </a:p>
          <a:p>
            <a:r>
              <a:rPr lang="en-AU" baseline="0" dirty="0" smtClean="0"/>
              <a:t>Individual teachers – PL – ideas for classroom practice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7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New</a:t>
            </a:r>
            <a:r>
              <a:rPr lang="en-AU" baseline="0" dirty="0" smtClean="0"/>
              <a:t> model based on other sectors, </a:t>
            </a:r>
            <a:r>
              <a:rPr lang="en-AU" baseline="0" dirty="0" err="1" smtClean="0"/>
              <a:t>eg</a:t>
            </a:r>
            <a:r>
              <a:rPr lang="en-AU" baseline="0" dirty="0" smtClean="0"/>
              <a:t> Victoria has PIR and they have a voice in everything that goes out by the department. Now Delivery unit have a PIR (</a:t>
            </a:r>
            <a:r>
              <a:rPr lang="en-AU" baseline="0" dirty="0" err="1" smtClean="0"/>
              <a:t>Sakuna</a:t>
            </a:r>
            <a:r>
              <a:rPr lang="en-AU" baseline="0" dirty="0" smtClean="0"/>
              <a:t> Pho)</a:t>
            </a:r>
          </a:p>
          <a:p>
            <a:r>
              <a:rPr lang="en-AU" baseline="0" dirty="0" smtClean="0"/>
              <a:t>Project taken on by SO&amp;P, complementary to other work by Educational Services, CESE asked to support</a:t>
            </a:r>
          </a:p>
          <a:p>
            <a:r>
              <a:rPr lang="en-AU" baseline="0" dirty="0" smtClean="0"/>
              <a:t>NAPLAN data, anti-bullying conference and behaviour think tank, suspension and discipline policy, delivery unit initiatives, </a:t>
            </a:r>
          </a:p>
          <a:p>
            <a:r>
              <a:rPr lang="en-AU" baseline="0" dirty="0" smtClean="0"/>
              <a:t>Phase 1 with other PIRs to be advertised before the end of term, in SO&amp;P and other units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64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External</a:t>
            </a:r>
            <a:r>
              <a:rPr lang="en-AU" baseline="0" dirty="0" smtClean="0"/>
              <a:t> – PPA, SPC, SEPLA, AECG, Teachers Federation</a:t>
            </a:r>
          </a:p>
          <a:p>
            <a:r>
              <a:rPr lang="en-AU" baseline="0" dirty="0" smtClean="0"/>
              <a:t>Internal – focus groups (principals, school counsellors, senior psychologists), Educational Services, CESE</a:t>
            </a:r>
          </a:p>
          <a:p>
            <a:r>
              <a:rPr lang="en-AU" baseline="0" dirty="0" smtClean="0"/>
              <a:t>32 visits across the state, mapped to school type and inclusive of school contexts in NSW DoE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556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Three factors came into play when selecting</a:t>
            </a:r>
            <a:r>
              <a:rPr lang="en-AU" baseline="0" dirty="0" smtClean="0"/>
              <a:t> schools: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School structure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School context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School location</a:t>
            </a:r>
          </a:p>
          <a:p>
            <a:pPr marL="228600" indent="-228600">
              <a:buAutoNum type="arabicPeriod"/>
            </a:pPr>
            <a:r>
              <a:rPr lang="en-AU" baseline="0" dirty="0" smtClean="0"/>
              <a:t>Yellow indicates schools we have identified, but need to be held over to Phase 2 of the project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779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How do I find it?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980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64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 series</a:t>
            </a:r>
            <a:r>
              <a:rPr lang="en-AU" baseline="0" dirty="0" smtClean="0"/>
              <a:t> of vignettes to give a window of understanding into how schools meet the needs of their community. We are about to see Evans River K-12 Community School. </a:t>
            </a:r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Evans River K-12 School is a Kindergarten to Year 12 school providing education for the students of</a:t>
            </a:r>
            <a:r>
              <a:rPr lang="en-A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 coastal and inland communities. Whilst this vignette looks primarily at the work of the HS, the journey really starts before students start school. This is a school of the community as you are about to see.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098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4 in the series,</a:t>
            </a:r>
            <a:r>
              <a:rPr lang="en-AU" baseline="0" dirty="0" smtClean="0"/>
              <a:t> each with a longer video which unpacks 2-3 themes</a:t>
            </a:r>
          </a:p>
          <a:p>
            <a:r>
              <a:rPr lang="en-AU" baseline="0" dirty="0" smtClean="0"/>
              <a:t>2 hour packages</a:t>
            </a:r>
          </a:p>
          <a:p>
            <a:r>
              <a:rPr lang="en-AU" baseline="0" dirty="0" smtClean="0"/>
              <a:t>PL created in conjunction with Education </a:t>
            </a:r>
            <a:r>
              <a:rPr lang="en-AU" baseline="0" dirty="0" err="1" smtClean="0"/>
              <a:t>Changemakers</a:t>
            </a:r>
            <a:endParaRPr lang="en-AU" baseline="0" dirty="0" smtClean="0"/>
          </a:p>
          <a:p>
            <a:r>
              <a:rPr lang="en-AU" baseline="0" dirty="0" smtClean="0"/>
              <a:t>Follows the Focus -  (what is this school doing?) Create – (ideate for your own context) Embed – (what can we do tomorrow, in a term, in a year, linking in with school planning)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10792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We</a:t>
            </a:r>
            <a:r>
              <a:rPr lang="en-AU" baseline="0" dirty="0" smtClean="0"/>
              <a:t> are currently working on a support package for the environmental scan so it can be used in PL</a:t>
            </a:r>
          </a:p>
          <a:p>
            <a:r>
              <a:rPr lang="en-AU" baseline="0" dirty="0" smtClean="0"/>
              <a:t>Acknowledge the principals of South Wagga PS (Tanya White) and Rosehill PS (relieving - Tony D’Amore and outgoing - Kim Naylor)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133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645672" y="2707034"/>
            <a:ext cx="10973016" cy="1802085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l">
              <a:lnSpc>
                <a:spcPct val="100000"/>
              </a:lnSpc>
              <a:defRPr sz="6000" b="1" i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Title here</a:t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08415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6688" y="6021288"/>
            <a:ext cx="12673408" cy="836712"/>
          </a:xfrm>
          <a:prstGeom prst="rect">
            <a:avLst/>
          </a:prstGeom>
          <a:solidFill>
            <a:srgbClr val="1A1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332656"/>
            <a:ext cx="109728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>
                <a:solidFill>
                  <a:srgbClr val="394A5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Heading</a:t>
            </a:r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352" y="6309320"/>
            <a:ext cx="3960440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© NSW Department of Education | Document title</a:t>
            </a:r>
            <a:endParaRPr lang="en-A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3792" y="6309320"/>
            <a:ext cx="5112568" cy="273844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Page </a:t>
            </a:r>
            <a:fld id="{4A2A1DA9-8CAF-4BCA-B496-545B076AED2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9336360" y="6309320"/>
            <a:ext cx="252028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624536D-FED3-495B-B3FE-54ED69616E85}" type="datetime4">
              <a:rPr lang="en-AU" smtClean="0"/>
              <a:pPr/>
              <a:t>30 November 2018</a:t>
            </a:fld>
            <a:endParaRPr lang="en-AU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31801" y="311860"/>
            <a:ext cx="11329259" cy="6285491"/>
          </a:xfrm>
          <a:prstGeom prst="rect">
            <a:avLst/>
          </a:prstGeom>
          <a:solidFill>
            <a:srgbClr val="394A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31801" y="6093296"/>
            <a:ext cx="11329259" cy="504056"/>
            <a:chOff x="323850" y="5315620"/>
            <a:chExt cx="8496944" cy="504056"/>
          </a:xfrm>
        </p:grpSpPr>
        <p:sp>
          <p:nvSpPr>
            <p:cNvPr id="6" name="Rectangle 5"/>
            <p:cNvSpPr/>
            <p:nvPr userDrawn="1"/>
          </p:nvSpPr>
          <p:spPr>
            <a:xfrm>
              <a:off x="323850" y="5315620"/>
              <a:ext cx="8496944" cy="504056"/>
            </a:xfrm>
            <a:prstGeom prst="rect">
              <a:avLst/>
            </a:prstGeom>
            <a:solidFill>
              <a:srgbClr val="CE0B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83876" y="5378336"/>
              <a:ext cx="50965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i="0" dirty="0" smtClean="0">
                  <a:solidFill>
                    <a:schemeClr val="bg1"/>
                  </a:solidFill>
                  <a:latin typeface="Calibri Light"/>
                  <a:cs typeface="Calibri Light"/>
                </a:rPr>
                <a:t>Centre for Education Statistics and Evaluation</a:t>
              </a:r>
              <a:endParaRPr lang="en-US" sz="1800" b="0" i="0" dirty="0">
                <a:solidFill>
                  <a:schemeClr val="bg1"/>
                </a:solidFill>
                <a:latin typeface="Calibri Light"/>
                <a:cs typeface="Calibri Light"/>
              </a:endParaRPr>
            </a:p>
          </p:txBody>
        </p:sp>
      </p:grp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609921" y="2348880"/>
            <a:ext cx="10973016" cy="119626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500" b="1" i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Section header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406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645672" y="2707034"/>
            <a:ext cx="10973016" cy="1802085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l">
              <a:lnSpc>
                <a:spcPct val="100000"/>
              </a:lnSpc>
              <a:defRPr sz="6000" b="1" i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Title here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62710" y="35010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</a:rPr>
              <a:t>Subtitle here</a:t>
            </a:r>
            <a:r>
              <a:rPr lang="en-AU" dirty="0" smtClean="0">
                <a:solidFill>
                  <a:schemeClr val="bg1"/>
                </a:solidFill>
              </a:rPr>
              <a:t/>
            </a:r>
            <a:br>
              <a:rPr lang="en-AU" dirty="0" smtClean="0">
                <a:solidFill>
                  <a:schemeClr val="bg1"/>
                </a:solidFill>
              </a:rPr>
            </a:br>
            <a:endParaRPr lang="en-AU" dirty="0" smtClean="0">
              <a:solidFill>
                <a:schemeClr val="bg1"/>
              </a:solidFill>
            </a:endParaRPr>
          </a:p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chemeClr val="bg1"/>
                </a:solidFill>
              </a:rPr>
              <a:t>Presenter name  |  Date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645672" y="2707034"/>
            <a:ext cx="10973016" cy="1802085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l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Title here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62710" y="35010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3600" dirty="0" smtClean="0">
                <a:solidFill>
                  <a:srgbClr val="1A1B4C"/>
                </a:solidFill>
              </a:rPr>
              <a:t>Subtitle here</a:t>
            </a:r>
            <a:r>
              <a:rPr lang="en-AU" dirty="0" smtClean="0">
                <a:solidFill>
                  <a:schemeClr val="bg1"/>
                </a:solidFill>
              </a:rPr>
              <a:t/>
            </a:r>
            <a:br>
              <a:rPr lang="en-AU" dirty="0" smtClean="0">
                <a:solidFill>
                  <a:schemeClr val="bg1"/>
                </a:solidFill>
              </a:rPr>
            </a:br>
            <a:endParaRPr lang="en-AU" dirty="0" smtClean="0">
              <a:solidFill>
                <a:schemeClr val="bg1"/>
              </a:solidFill>
            </a:endParaRPr>
          </a:p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rgbClr val="1A1B4C"/>
                </a:solidFill>
              </a:rPr>
              <a:t>Presenter name  |  Date</a:t>
            </a:r>
            <a:endParaRPr lang="en-US" sz="2400" dirty="0">
              <a:solidFill>
                <a:srgbClr val="1A1B4C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645672" y="2707034"/>
            <a:ext cx="10973016" cy="1802085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l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Title here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62710" y="35010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3600" dirty="0" smtClean="0">
                <a:solidFill>
                  <a:srgbClr val="1A1B4C"/>
                </a:solidFill>
              </a:rPr>
              <a:t>Subtitle here</a:t>
            </a:r>
            <a:r>
              <a:rPr lang="en-AU" dirty="0" smtClean="0">
                <a:solidFill>
                  <a:schemeClr val="bg1"/>
                </a:solidFill>
              </a:rPr>
              <a:t/>
            </a:r>
            <a:br>
              <a:rPr lang="en-AU" dirty="0" smtClean="0">
                <a:solidFill>
                  <a:schemeClr val="bg1"/>
                </a:solidFill>
              </a:rPr>
            </a:br>
            <a:endParaRPr lang="en-AU" dirty="0" smtClean="0">
              <a:solidFill>
                <a:schemeClr val="bg1"/>
              </a:solidFill>
            </a:endParaRPr>
          </a:p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rgbClr val="1A1B4C"/>
                </a:solidFill>
              </a:rPr>
              <a:t>Presenter name  |  Date</a:t>
            </a:r>
            <a:endParaRPr lang="en-US" sz="2400" dirty="0">
              <a:solidFill>
                <a:srgbClr val="1A1B4C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003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Divider slide title here</a:t>
            </a:r>
            <a:br>
              <a:rPr lang="en-AU" dirty="0" smtClean="0"/>
            </a:br>
            <a:endParaRPr lang="en-AU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003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Divider slide title here</a:t>
            </a:r>
            <a:br>
              <a:rPr lang="en-AU" dirty="0" smtClean="0"/>
            </a:br>
            <a:endParaRPr lang="en-AU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layou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4" y="476672"/>
            <a:ext cx="2445075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003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Divider slide title here</a:t>
            </a:r>
            <a:br>
              <a:rPr lang="en-AU" dirty="0" smtClean="0"/>
            </a:br>
            <a:endParaRPr lang="en-AU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332656"/>
            <a:ext cx="109728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200">
                <a:solidFill>
                  <a:srgbClr val="394A5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Heading</a:t>
            </a:r>
            <a:endParaRPr lang="en-A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31371" y="6408738"/>
            <a:ext cx="4224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spc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CENTRE FOR EDUCATION STATISTICS AND EVALUATION</a:t>
            </a:r>
            <a:endParaRPr lang="en-US" sz="900" spc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9912424" y="6408736"/>
            <a:ext cx="2078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spc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WWW.CESE.NSW.GOV.AU</a:t>
            </a:r>
            <a:endParaRPr lang="en-US" sz="900" spc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269948" y="6338682"/>
            <a:ext cx="503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BD1D4D-58FE-470A-9E95-0A2D074D2B8E}" type="slidenum">
              <a:rPr lang="en-AU" sz="100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sz="10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336360" y="6309320"/>
            <a:ext cx="2520280" cy="2738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1A1B4C"/>
                </a:solidFill>
              </a:defRPr>
            </a:lvl1pPr>
          </a:lstStyle>
          <a:p>
            <a:fld id="{2624536D-FED3-495B-B3FE-54ED69616E85}" type="datetime4">
              <a:rPr lang="en-AU" smtClean="0"/>
              <a:pPr/>
              <a:t>30 November 2018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352" y="6309320"/>
            <a:ext cx="3960440" cy="27384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1A1B4C"/>
                </a:solidFill>
              </a:defRPr>
            </a:lvl1pPr>
          </a:lstStyle>
          <a:p>
            <a:r>
              <a:rPr lang="en-AU" dirty="0" smtClean="0"/>
              <a:t>© NSW Department of Education | Document title</a:t>
            </a:r>
            <a:endParaRPr lang="en-A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3792" y="6309320"/>
            <a:ext cx="5112568" cy="273844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1A1B4C"/>
                </a:solidFill>
              </a:defRPr>
            </a:lvl1pPr>
          </a:lstStyle>
          <a:p>
            <a:r>
              <a:rPr lang="en-AU" smtClean="0"/>
              <a:t>Page </a:t>
            </a:r>
            <a:fld id="{4A2A1DA9-8CAF-4BCA-B496-545B076AED2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692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75" y="3154682"/>
            <a:ext cx="2060452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3" r:id="rId2"/>
    <p:sldLayoutId id="2147483684" r:id="rId3"/>
    <p:sldLayoutId id="2147483685" r:id="rId4"/>
    <p:sldLayoutId id="2147483689" r:id="rId5"/>
    <p:sldLayoutId id="2147483686" r:id="rId6"/>
    <p:sldLayoutId id="2147483688" r:id="rId7"/>
    <p:sldLayoutId id="2147483687" r:id="rId8"/>
    <p:sldLayoutId id="2147483677" r:id="rId9"/>
    <p:sldLayoutId id="2147483682" r:id="rId10"/>
    <p:sldLayoutId id="214748368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5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7814" y="2132856"/>
            <a:ext cx="10274864" cy="1802085"/>
          </a:xfrm>
        </p:spPr>
        <p:txBody>
          <a:bodyPr anchor="t" anchorCtr="0"/>
          <a:lstStyle/>
          <a:p>
            <a:r>
              <a:rPr lang="en-US" sz="4400" dirty="0" smtClean="0"/>
              <a:t>Principals in Residence: Phase 1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Every Student is Known, Valued and Cared for in our schools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45672" y="3508266"/>
            <a:ext cx="89787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/>
            </a:r>
            <a:br>
              <a:rPr lang="en-AU" dirty="0" smtClean="0">
                <a:solidFill>
                  <a:schemeClr val="bg1"/>
                </a:solidFill>
              </a:rPr>
            </a:br>
            <a:endParaRPr lang="en-AU" dirty="0" smtClean="0">
              <a:solidFill>
                <a:schemeClr val="bg1"/>
              </a:solidFill>
            </a:endParaRPr>
          </a:p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chemeClr val="bg1"/>
                </a:solidFill>
              </a:rPr>
              <a:t>Jenny Boyall, Shannan Judge, Di Robertson | 30 November 2018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School Insight Series</a:t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97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AU" dirty="0"/>
          </a:p>
        </p:txBody>
      </p:sp>
      <p:pic>
        <p:nvPicPr>
          <p:cNvPr id="6" name="Stepping stones – School Insight Ser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15415"/>
            <a:ext cx="13136781" cy="73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7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4662488" cy="5695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"/>
          <a:stretch/>
        </p:blipFill>
        <p:spPr>
          <a:xfrm>
            <a:off x="8358089" y="908720"/>
            <a:ext cx="3743325" cy="5256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325"/>
          <a:stretch/>
        </p:blipFill>
        <p:spPr>
          <a:xfrm>
            <a:off x="5303912" y="44624"/>
            <a:ext cx="2646290" cy="58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116632"/>
            <a:ext cx="4608512" cy="598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23" y="2060848"/>
            <a:ext cx="5024438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/>
              <a:t>Project Methodology</a:t>
            </a:r>
            <a:br>
              <a:rPr lang="en-AU"/>
            </a:b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52511"/>
            <a:ext cx="5514975" cy="57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/>
              <a:t>Project Methodology</a:t>
            </a:r>
            <a:br>
              <a:rPr lang="en-AU"/>
            </a:b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4" name="Title 9"/>
          <p:cNvSpPr txBox="1">
            <a:spLocks/>
          </p:cNvSpPr>
          <p:nvPr/>
        </p:nvSpPr>
        <p:spPr>
          <a:xfrm>
            <a:off x="-2832992" y="4797152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CESE Publications</a:t>
            </a:r>
            <a:br>
              <a:rPr lang="en-AU" dirty="0" smtClean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94" y="1556792"/>
            <a:ext cx="5705690" cy="4438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1" y="980728"/>
            <a:ext cx="6001726" cy="298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Pathways </a:t>
            </a:r>
            <a:r>
              <a:rPr lang="en-AU" smtClean="0"/>
              <a:t>for Toolkit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7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‘Principals in Residence’ model</a:t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62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28736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288033" y="2996952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l"/>
            <a:r>
              <a:rPr lang="en-AU" sz="4000" dirty="0" smtClean="0"/>
              <a:t>* Seconded for 10 weeks</a:t>
            </a:r>
            <a:br>
              <a:rPr lang="en-AU" sz="4000" dirty="0" smtClean="0"/>
            </a:br>
            <a:r>
              <a:rPr lang="en-AU" sz="4000" dirty="0" smtClean="0"/>
              <a:t/>
            </a:r>
            <a:br>
              <a:rPr lang="en-AU" sz="4000" dirty="0" smtClean="0"/>
            </a:br>
            <a:r>
              <a:rPr lang="en-AU" sz="4000" dirty="0" smtClean="0"/>
              <a:t>* Every Student, Known, valued and cared for project</a:t>
            </a:r>
            <a:br>
              <a:rPr lang="en-AU" sz="4000" dirty="0" smtClean="0"/>
            </a:br>
            <a:r>
              <a:rPr lang="en-AU" sz="4000" dirty="0" smtClean="0"/>
              <a:t/>
            </a:r>
            <a:br>
              <a:rPr lang="en-AU" sz="4000" dirty="0" smtClean="0"/>
            </a:br>
            <a:r>
              <a:rPr lang="en-AU" sz="4000" dirty="0" smtClean="0"/>
              <a:t>* Advisory for other matters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3166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Project Methodology</a:t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3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28736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335360" y="5877272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l"/>
            <a:r>
              <a:rPr lang="en-AU" sz="4400" dirty="0" smtClean="0"/>
              <a:t>* Stakeholder consultation</a:t>
            </a:r>
            <a:br>
              <a:rPr lang="en-AU" sz="4400" dirty="0" smtClean="0"/>
            </a:br>
            <a:r>
              <a:rPr lang="en-AU" sz="4400" dirty="0"/>
              <a:t>	</a:t>
            </a:r>
            <a:r>
              <a:rPr lang="en-AU" sz="4400" dirty="0" smtClean="0"/>
              <a:t>- external </a:t>
            </a:r>
            <a:br>
              <a:rPr lang="en-AU" sz="4400" dirty="0" smtClean="0"/>
            </a:br>
            <a:r>
              <a:rPr lang="en-AU" sz="4400" dirty="0"/>
              <a:t>	</a:t>
            </a:r>
            <a:r>
              <a:rPr lang="en-AU" sz="4400" dirty="0" smtClean="0"/>
              <a:t>- internal</a:t>
            </a:r>
            <a:br>
              <a:rPr lang="en-AU" sz="4400" dirty="0" smtClean="0"/>
            </a:br>
            <a:r>
              <a:rPr lang="en-AU" sz="4400" dirty="0" smtClean="0"/>
              <a:t/>
            </a:r>
            <a:br>
              <a:rPr lang="en-AU" sz="4400" dirty="0" smtClean="0"/>
            </a:br>
            <a:r>
              <a:rPr lang="en-AU" sz="4400" dirty="0" smtClean="0"/>
              <a:t>* ‘School Story’ visits</a:t>
            </a:r>
            <a:br>
              <a:rPr lang="en-AU" sz="4400" dirty="0" smtClean="0"/>
            </a:br>
            <a:r>
              <a:rPr lang="en-AU" sz="4400" dirty="0" smtClean="0"/>
              <a:t/>
            </a:r>
            <a:br>
              <a:rPr lang="en-AU" sz="4400" dirty="0" smtClean="0"/>
            </a:br>
            <a:r>
              <a:rPr lang="en-AU" sz="4400" dirty="0" smtClean="0"/>
              <a:t>* Digital Toolkit</a:t>
            </a:r>
            <a:br>
              <a:rPr lang="en-AU" sz="4400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12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9" y="1268760"/>
            <a:ext cx="9217024" cy="4797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052736"/>
            <a:ext cx="5688632" cy="4210141"/>
          </a:xfrm>
          <a:prstGeom prst="rect">
            <a:avLst/>
          </a:prstGeom>
        </p:spPr>
      </p:pic>
      <p:sp>
        <p:nvSpPr>
          <p:cNvPr id="7" name="Up-Down Arrow 6"/>
          <p:cNvSpPr/>
          <p:nvPr/>
        </p:nvSpPr>
        <p:spPr>
          <a:xfrm>
            <a:off x="1055440" y="1340768"/>
            <a:ext cx="180020" cy="3744416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25889" y="292494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School Context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3359696" y="47454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School Structure</a:t>
            </a:r>
            <a:endParaRPr lang="en-AU" dirty="0"/>
          </a:p>
        </p:txBody>
      </p:sp>
      <p:sp>
        <p:nvSpPr>
          <p:cNvPr id="10" name="Up-Down Arrow 9"/>
          <p:cNvSpPr/>
          <p:nvPr/>
        </p:nvSpPr>
        <p:spPr>
          <a:xfrm rot="16200000">
            <a:off x="4493822" y="-957876"/>
            <a:ext cx="180020" cy="3744416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10704912" y="260177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School Location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99" y="-171400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977978" y="3199284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>The Toolkit</a:t>
            </a:r>
            <a:br>
              <a:rPr lang="en-AU" dirty="0" smtClean="0"/>
            </a:br>
            <a:r>
              <a:rPr lang="en-AU" sz="2000" dirty="0"/>
              <a:t>https://education.nsw.gov.au/ps-nsw/every-student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0" y="476672"/>
            <a:ext cx="3952244" cy="5230911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079776" y="5340666"/>
            <a:ext cx="2880320" cy="18002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6984950" y="5246010"/>
            <a:ext cx="199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/>
                </a:solidFill>
              </a:rPr>
              <a:t>Sits on the </a:t>
            </a:r>
            <a:r>
              <a:rPr lang="en-AU" b="1" dirty="0" smtClean="0">
                <a:solidFill>
                  <a:schemeClr val="accent5"/>
                </a:solidFill>
              </a:rPr>
              <a:t>intra</a:t>
            </a:r>
            <a:r>
              <a:rPr lang="en-AU" dirty="0" smtClean="0">
                <a:solidFill>
                  <a:schemeClr val="accent5"/>
                </a:solidFill>
              </a:rPr>
              <a:t>net</a:t>
            </a:r>
            <a:endParaRPr lang="en-AU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10052"/>
            <a:ext cx="5171254" cy="259228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6201396">
            <a:off x="8833580" y="3260741"/>
            <a:ext cx="1348127" cy="18002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9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" y="-499339"/>
            <a:ext cx="13136781" cy="7389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32656"/>
            <a:ext cx="6278275" cy="5976664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796395">
            <a:off x="7022564" y="3522669"/>
            <a:ext cx="2880320" cy="2520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Bent Arrow 5"/>
          <p:cNvSpPr/>
          <p:nvPr/>
        </p:nvSpPr>
        <p:spPr>
          <a:xfrm>
            <a:off x="714880" y="2708920"/>
            <a:ext cx="360040" cy="2736304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20972190">
            <a:off x="5302203" y="1814570"/>
            <a:ext cx="3541317" cy="205304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8831649" y="108012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/>
                </a:solidFill>
              </a:rPr>
              <a:t>Links to the Case Study schools &amp; environmental scan</a:t>
            </a:r>
            <a:endParaRPr lang="en-AU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40416" y="380323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/>
                </a:solidFill>
              </a:rPr>
              <a:t>9 themes in the toolkit</a:t>
            </a:r>
            <a:endParaRPr lang="en-AU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098" y="4242236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/>
                </a:solidFill>
              </a:rPr>
              <a:t>School Stories Professional Learning packages</a:t>
            </a:r>
            <a:endParaRPr lang="en-AU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15416"/>
            <a:ext cx="13136781" cy="73894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47328" y="3140968"/>
            <a:ext cx="12144671" cy="1656184"/>
          </a:xfrm>
          <a:prstGeom prst="rect">
            <a:avLst/>
          </a:prstGeom>
        </p:spPr>
        <p:txBody>
          <a:bodyPr wrap="none" anchor="b">
            <a:noAutofit/>
          </a:bodyPr>
          <a:lstStyle>
            <a:lvl1pPr algn="ctr">
              <a:lnSpc>
                <a:spcPct val="100000"/>
              </a:lnSpc>
              <a:defRPr sz="6000" b="1" i="0" baseline="0">
                <a:solidFill>
                  <a:srgbClr val="1A1B4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r="3911" b="11433"/>
          <a:stretch/>
        </p:blipFill>
        <p:spPr>
          <a:xfrm>
            <a:off x="53998" y="836712"/>
            <a:ext cx="3240360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" t="372" r="603" b="1140"/>
          <a:stretch/>
        </p:blipFill>
        <p:spPr>
          <a:xfrm>
            <a:off x="3431704" y="343239"/>
            <a:ext cx="4320480" cy="6072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287914"/>
            <a:ext cx="3986103" cy="570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55&quot;&gt;&lt;property id=&quot;20148&quot; value=&quot;5&quot;/&gt;&lt;property id=&quot;20300&quot; value=&quot;Slide 1&quot;/&gt;&lt;property id=&quot;20307&quot; value=&quot;256&quot;/&gt;&lt;/object&gt;&lt;object type=&quot;3&quot; unique_id=&quot;10056&quot;&gt;&lt;property id=&quot;20148&quot; value=&quot;5&quot;/&gt;&lt;property id=&quot;20300&quot; value=&quot;Slide 3&quot;/&gt;&lt;property id=&quot;20307&quot; value=&quot;257&quot;/&gt;&lt;/object&gt;&lt;object type=&quot;3&quot; unique_id=&quot;10081&quot;&gt;&lt;property id=&quot;20148&quot; value=&quot;5&quot;/&gt;&lt;property id=&quot;20300&quot; value=&quot;Slide 2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ver layout A">
  <a:themeElements>
    <a:clrScheme name="Custom 1">
      <a:dk1>
        <a:sysClr val="windowText" lastClr="000000"/>
      </a:dk1>
      <a:lt1>
        <a:sysClr val="window" lastClr="FFFFFF"/>
      </a:lt1>
      <a:dk2>
        <a:srgbClr val="425968"/>
      </a:dk2>
      <a:lt2>
        <a:srgbClr val="D1DBE1"/>
      </a:lt2>
      <a:accent1>
        <a:srgbClr val="DDDDDD"/>
      </a:accent1>
      <a:accent2>
        <a:srgbClr val="B2B2B2"/>
      </a:accent2>
      <a:accent3>
        <a:srgbClr val="859FB1"/>
      </a:accent3>
      <a:accent4>
        <a:srgbClr val="6B8BA1"/>
      </a:accent4>
      <a:accent5>
        <a:srgbClr val="425968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ing-qualitative-data-with-confidence (2)" id="{13EC7DA8-289F-014B-8C96-702CB8A5575F}" vid="{33A27234-6DB6-854A-8C31-99198F81D9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E2D4865572E24E957B0C8CFCA265F4" ma:contentTypeVersion="0" ma:contentTypeDescription="Create a new document." ma:contentTypeScope="" ma:versionID="7f201610cd8e2ac62467b595285693a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4BFEE7-0BCF-4789-A035-3FBA06D06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C26433-AD8A-425E-B901-0248112F2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925F656-903F-4AA4-9ED1-6176CC186BE7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CESE PPT Widescreen Template 2018</Template>
  <TotalTime>308</TotalTime>
  <Words>502</Words>
  <Application>Microsoft Office PowerPoint</Application>
  <PresentationFormat>Widescreen</PresentationFormat>
  <Paragraphs>53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ＭＳ Ｐゴシック</vt:lpstr>
      <vt:lpstr>Arial</vt:lpstr>
      <vt:lpstr>Calibri</vt:lpstr>
      <vt:lpstr>Calibri Light</vt:lpstr>
      <vt:lpstr>Cover layout A</vt:lpstr>
      <vt:lpstr>Principals in Residence: Phase 1 Every Student is Known, Valued and Cared for in our schools</vt:lpstr>
      <vt:lpstr>‘Principals in Residence’ model </vt:lpstr>
      <vt:lpstr>* Seconded for 10 weeks  * Every Student, Known, valued and cared for project  * Advisory for other matters</vt:lpstr>
      <vt:lpstr>Project Methodology </vt:lpstr>
      <vt:lpstr>* Stakeholder consultation  - external   - internal  * ‘School Story’ visits  * Digital Toolkit  </vt:lpstr>
      <vt:lpstr> </vt:lpstr>
      <vt:lpstr>The Toolkit https://education.nsw.gov.au/ps-nsw/every-student</vt:lpstr>
      <vt:lpstr> </vt:lpstr>
      <vt:lpstr> </vt:lpstr>
      <vt:lpstr>School Insight Series </vt:lpstr>
      <vt:lpstr>PowerPoint Presentation</vt:lpstr>
      <vt:lpstr> </vt:lpstr>
      <vt:lpstr> </vt:lpstr>
      <vt:lpstr> </vt:lpstr>
      <vt:lpstr> </vt:lpstr>
      <vt:lpstr>Pathways for Toolkit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Deborah Nash</dc:creator>
  <cp:lastModifiedBy>Encore Event Technologies</cp:lastModifiedBy>
  <cp:revision>41</cp:revision>
  <cp:lastPrinted>2017-07-31T02:38:55Z</cp:lastPrinted>
  <dcterms:created xsi:type="dcterms:W3CDTF">2018-11-14T02:12:28Z</dcterms:created>
  <dcterms:modified xsi:type="dcterms:W3CDTF">2018-11-29T23:47:43Z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0x0101005EE2D4865572E24E957B0C8CFCA265F4</vt:lpwstr>
  </property>
</Properties>
</file>