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59" r:id="rId19"/>
    <p:sldId id="258"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a:prstGeom prst="rect">
            <a:avLst/>
          </a:prstGeom>
        </p:spPr>
        <p:txBody>
          <a:bodyPr tIns="0" bIns="0" anchor="t"/>
          <a:lstStyle>
            <a:lvl1pPr algn="r">
              <a:defRPr sz="1000"/>
            </a:lvl1pPr>
          </a:lstStyle>
          <a:p>
            <a:fld id="{DB21577D-49F4-42C2-9689-FFFF397D6366}" type="datetimeFigureOut">
              <a:rPr lang="en-AU" smtClean="0"/>
              <a:t>30/11/2018</a:t>
            </a:fld>
            <a:endParaRPr lang="en-AU"/>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AU"/>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DB52818-A64C-48D1-B3A7-DA1733759792}"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30/11/2018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30/11/2018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a:prstGeom prst="rect">
            <a:avLst/>
          </a:prstGeom>
        </p:spPr>
        <p:txBody>
          <a:bodyPr/>
          <a:lstStyle/>
          <a:p>
            <a:fld id="{DB21577D-49F4-42C2-9689-FFFF397D6366}" type="datetimeFigureOut">
              <a:rPr lang="en-AU" smtClean="0"/>
              <a:t>30/11/2018</a:t>
            </a:fld>
            <a:endParaRPr lang="en-AU"/>
          </a:p>
        </p:txBody>
      </p:sp>
      <p:sp>
        <p:nvSpPr>
          <p:cNvPr id="5" name="Footer Placeholder 4"/>
          <p:cNvSpPr>
            <a:spLocks noGrp="1"/>
          </p:cNvSpPr>
          <p:nvPr>
            <p:ph type="ftr" sz="quarter" idx="11"/>
          </p:nvPr>
        </p:nvSpPr>
        <p:spPr>
          <a:xfrm>
            <a:off x="457200" y="6480969"/>
            <a:ext cx="4260056" cy="300831"/>
          </a:xfrm>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a:prstGeom prst="rect">
            <a:avLst/>
          </a:prstGeom>
        </p:spPr>
        <p:txBody>
          <a:bodyPr/>
          <a:lstStyle/>
          <a:p>
            <a:fld id="{DB21577D-49F4-42C2-9689-FFFF397D6366}" type="datetimeFigureOut">
              <a:rPr lang="en-AU" smtClean="0"/>
              <a:t>30/11/2018</a:t>
            </a:fld>
            <a:endParaRPr lang="en-AU"/>
          </a:p>
        </p:txBody>
      </p:sp>
      <p:sp>
        <p:nvSpPr>
          <p:cNvPr id="5" name="Footer Placeholder 4"/>
          <p:cNvSpPr>
            <a:spLocks noGrp="1"/>
          </p:cNvSpPr>
          <p:nvPr>
            <p:ph type="ftr" sz="quarter" idx="11"/>
          </p:nvPr>
        </p:nvSpPr>
        <p:spPr>
          <a:xfrm>
            <a:off x="2619376" y="6480969"/>
            <a:ext cx="4260056" cy="300831"/>
          </a:xfrm>
        </p:spPr>
        <p:txBody>
          <a:bodyPr/>
          <a:lstStyle/>
          <a:p>
            <a:endParaRPr lang="en-AU"/>
          </a:p>
        </p:txBody>
      </p:sp>
      <p:sp>
        <p:nvSpPr>
          <p:cNvPr id="6" name="Slide Number Placeholder 5"/>
          <p:cNvSpPr>
            <a:spLocks noGrp="1"/>
          </p:cNvSpPr>
          <p:nvPr>
            <p:ph type="sldNum" sz="quarter" idx="12"/>
          </p:nvPr>
        </p:nvSpPr>
        <p:spPr>
          <a:xfrm>
            <a:off x="8451056" y="809624"/>
            <a:ext cx="502920" cy="300831"/>
          </a:xfrm>
        </p:spPr>
        <p:txBody>
          <a:bodyPr/>
          <a:lstStyle/>
          <a:p>
            <a:fld id="{ADB52818-A64C-48D1-B3A7-DA1733759792}" type="slidenum">
              <a:rPr lang="en-AU" smtClean="0"/>
              <a:t>‹#›</a:t>
            </a:fld>
            <a:endParaRPr lang="en-AU"/>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30/11/2018</a:t>
            </a:fld>
            <a:endParaRPr lang="en-AU"/>
          </a:p>
        </p:txBody>
      </p:sp>
      <p:sp>
        <p:nvSpPr>
          <p:cNvPr id="6" name="Footer Placeholder 5"/>
          <p:cNvSpPr>
            <a:spLocks noGrp="1"/>
          </p:cNvSpPr>
          <p:nvPr>
            <p:ph type="ftr" sz="quarter" idx="11"/>
          </p:nvPr>
        </p:nvSpPr>
        <p:spPr>
          <a:xfrm>
            <a:off x="457200" y="6480969"/>
            <a:ext cx="4260056" cy="301752"/>
          </a:xfrm>
        </p:spPr>
        <p:txBody>
          <a:bodyPr/>
          <a:lstStyle/>
          <a:p>
            <a:endParaRPr lang="en-AU"/>
          </a:p>
        </p:txBody>
      </p:sp>
      <p:sp>
        <p:nvSpPr>
          <p:cNvPr id="7" name="Slide Number Placeholder 6"/>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a:prstGeom prst="rect">
            <a:avLst/>
          </a:prstGeom>
        </p:spPr>
        <p:txBody>
          <a:bodyPr/>
          <a:lstStyle/>
          <a:p>
            <a:fld id="{DB21577D-49F4-42C2-9689-FFFF397D6366}" type="datetimeFigureOut">
              <a:rPr lang="en-AU" smtClean="0"/>
              <a:t>30/11/2018</a:t>
            </a:fld>
            <a:endParaRPr lang="en-AU"/>
          </a:p>
        </p:txBody>
      </p:sp>
      <p:sp>
        <p:nvSpPr>
          <p:cNvPr id="8" name="Footer Placeholder 7"/>
          <p:cNvSpPr>
            <a:spLocks noGrp="1"/>
          </p:cNvSpPr>
          <p:nvPr>
            <p:ph type="ftr" sz="quarter" idx="11"/>
          </p:nvPr>
        </p:nvSpPr>
        <p:spPr>
          <a:xfrm>
            <a:off x="457200" y="6480969"/>
            <a:ext cx="4261104" cy="301752"/>
          </a:xfrm>
        </p:spPr>
        <p:txBody>
          <a:bodyPr/>
          <a:lstStyle/>
          <a:p>
            <a:endParaRPr lang="en-AU"/>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30/11/2018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30/11/2018</a:t>
            </a:fld>
            <a:endParaRPr lang="en-AU"/>
          </a:p>
        </p:txBody>
      </p:sp>
      <p:sp>
        <p:nvSpPr>
          <p:cNvPr id="3" name="Footer Placeholder 2"/>
          <p:cNvSpPr>
            <a:spLocks noGrp="1"/>
          </p:cNvSpPr>
          <p:nvPr>
            <p:ph type="ftr" sz="quarter" idx="11"/>
          </p:nvPr>
        </p:nvSpPr>
        <p:spPr>
          <a:xfrm>
            <a:off x="457200" y="6481890"/>
            <a:ext cx="4260056" cy="300831"/>
          </a:xfrm>
        </p:spPr>
        <p:txBody>
          <a:bodyPr/>
          <a:lstStyle/>
          <a:p>
            <a:endParaRPr lang="en-AU"/>
          </a:p>
        </p:txBody>
      </p:sp>
      <p:sp>
        <p:nvSpPr>
          <p:cNvPr id="4" name="Slide Number Placeholder 3"/>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a:prstGeom prst="rect">
            <a:avLst/>
          </a:prstGeom>
        </p:spPr>
        <p:txBody>
          <a:bodyPr/>
          <a:lstStyle>
            <a:lvl1pPr>
              <a:defRPr sz="900"/>
            </a:lvl1pPr>
          </a:lstStyle>
          <a:p>
            <a:fld id="{DB21577D-49F4-42C2-9689-FFFF397D6366}" type="datetimeFigureOut">
              <a:rPr lang="en-AU" smtClean="0"/>
              <a:t>30/11/2018</a:t>
            </a:fld>
            <a:endParaRPr lang="en-AU"/>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a:prstGeom prst="rect">
            <a:avLst/>
          </a:prstGeom>
        </p:spPr>
        <p:txBody>
          <a:bodyPr/>
          <a:lstStyle>
            <a:lvl1pPr>
              <a:defRPr sz="900"/>
            </a:lvl1pPr>
          </a:lstStyle>
          <a:p>
            <a:fld id="{DB21577D-49F4-42C2-9689-FFFF397D6366}" type="datetimeFigureOut">
              <a:rPr lang="en-AU" smtClean="0"/>
              <a:t>30/11/2018</a:t>
            </a:fld>
            <a:endParaRPr lang="en-AU"/>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6851104" cy="1399032"/>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endParaRPr kumimoji="0" lang="en-AU" dirty="0" smtClean="0"/>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AU"/>
          </a:p>
        </p:txBody>
      </p:sp>
      <p:sp>
        <p:nvSpPr>
          <p:cNvPr id="23" name="Slide Number Placeholder 22"/>
          <p:cNvSpPr>
            <a:spLocks noGrp="1"/>
          </p:cNvSpPr>
          <p:nvPr>
            <p:ph type="sldNum" sz="quarter" idx="4"/>
          </p:nvPr>
        </p:nvSpPr>
        <p:spPr>
          <a:xfrm>
            <a:off x="8214320" y="6453336"/>
            <a:ext cx="502920" cy="301752"/>
          </a:xfrm>
          <a:prstGeom prst="rect">
            <a:avLst/>
          </a:prstGeom>
        </p:spPr>
        <p:txBody>
          <a:bodyPr vert="horz" anchor="b"/>
          <a:lstStyle>
            <a:lvl1pPr algn="ctr" eaLnBrk="1" latinLnBrk="0" hangingPunct="1">
              <a:defRPr kumimoji="0" sz="1200">
                <a:solidFill>
                  <a:schemeClr val="tx1"/>
                </a:solidFill>
              </a:defRPr>
            </a:lvl1pPr>
          </a:lstStyle>
          <a:p>
            <a:fld id="{ADB52818-A64C-48D1-B3A7-DA1733759792}" type="slidenum">
              <a:rPr lang="en-AU" smtClean="0"/>
              <a:t>‹#›</a:t>
            </a:fld>
            <a:endParaRPr lang="en-AU"/>
          </a:p>
        </p:txBody>
      </p:sp>
      <p:pic>
        <p:nvPicPr>
          <p:cNvPr id="10"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52320" y="104775"/>
            <a:ext cx="152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852936"/>
            <a:ext cx="8062912" cy="1470025"/>
          </a:xfrm>
        </p:spPr>
        <p:txBody>
          <a:bodyPr/>
          <a:lstStyle/>
          <a:p>
            <a:pPr algn="ctr"/>
            <a:r>
              <a:rPr lang="en-AU" dirty="0" smtClean="0">
                <a:effectLst>
                  <a:outerShdw blurRad="38100" dist="38100" dir="2700000" algn="tl">
                    <a:srgbClr val="000000">
                      <a:alpha val="43137"/>
                    </a:srgbClr>
                  </a:outerShdw>
                </a:effectLst>
              </a:rPr>
              <a:t>Issues Brought Forward by Members</a:t>
            </a:r>
            <a:endParaRPr lang="en-AU"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67544" y="5517232"/>
            <a:ext cx="8280920" cy="888504"/>
          </a:xfrm>
        </p:spPr>
        <p:txBody>
          <a:bodyPr/>
          <a:lstStyle/>
          <a:p>
            <a:pPr algn="ctr"/>
            <a:r>
              <a:rPr lang="en-AU" b="1" dirty="0" smtClean="0"/>
              <a:t>Term 4 State Council 2018</a:t>
            </a:r>
            <a:endParaRPr lang="en-AU" b="1" dirty="0"/>
          </a:p>
        </p:txBody>
      </p:sp>
    </p:spTree>
    <p:extLst>
      <p:ext uri="{BB962C8B-B14F-4D97-AF65-F5344CB8AC3E}">
        <p14:creationId xmlns:p14="http://schemas.microsoft.com/office/powerpoint/2010/main" val="3279246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Lismore PPC</a:t>
            </a:r>
            <a:endParaRPr lang="en-AU" dirty="0"/>
          </a:p>
        </p:txBody>
      </p:sp>
      <p:sp>
        <p:nvSpPr>
          <p:cNvPr id="3" name="Content Placeholder 2"/>
          <p:cNvSpPr>
            <a:spLocks noGrp="1"/>
          </p:cNvSpPr>
          <p:nvPr>
            <p:ph idx="1"/>
          </p:nvPr>
        </p:nvSpPr>
        <p:spPr/>
        <p:txBody>
          <a:bodyPr>
            <a:normAutofit lnSpcReduction="10000"/>
          </a:bodyPr>
          <a:lstStyle/>
          <a:p>
            <a:r>
              <a:rPr lang="en-AU" dirty="0"/>
              <a:t>SEF V2 - Learning </a:t>
            </a:r>
            <a:r>
              <a:rPr lang="en-AU" dirty="0" smtClean="0"/>
              <a:t>Domain</a:t>
            </a:r>
          </a:p>
          <a:p>
            <a:pPr lvl="1"/>
            <a:r>
              <a:rPr lang="en-AU" dirty="0" smtClean="0"/>
              <a:t>Request review </a:t>
            </a:r>
            <a:r>
              <a:rPr lang="en-AU" dirty="0"/>
              <a:t>into the Student Performance Measures (NAPLAN theme) in School Excellence Framework as these measures </a:t>
            </a:r>
            <a:r>
              <a:rPr lang="en-AU" dirty="0" smtClean="0"/>
              <a:t>don’t </a:t>
            </a:r>
            <a:r>
              <a:rPr lang="en-AU" dirty="0"/>
              <a:t>reflect what schools are doing in terms of growth. </a:t>
            </a:r>
            <a:r>
              <a:rPr lang="en-AU" dirty="0" smtClean="0"/>
              <a:t>Suggest combine </a:t>
            </a:r>
            <a:r>
              <a:rPr lang="en-AU" dirty="0"/>
              <a:t>Value Add + NAPLAN as a measure of Student Performance in the School Excellence </a:t>
            </a:r>
            <a:r>
              <a:rPr lang="en-AU" dirty="0" smtClean="0"/>
              <a:t>Framework. </a:t>
            </a:r>
          </a:p>
          <a:p>
            <a:pPr lvl="1"/>
            <a:r>
              <a:rPr lang="en-AU" b="1" dirty="0" smtClean="0">
                <a:solidFill>
                  <a:srgbClr val="FFFF00"/>
                </a:solidFill>
              </a:rPr>
              <a:t>Referred to Assessment Planning &amp; Accountability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Armidale PPC</a:t>
            </a:r>
            <a:endParaRPr lang="en-AU" dirty="0"/>
          </a:p>
        </p:txBody>
      </p:sp>
      <p:sp>
        <p:nvSpPr>
          <p:cNvPr id="3" name="Content Placeholder 2"/>
          <p:cNvSpPr>
            <a:spLocks noGrp="1"/>
          </p:cNvSpPr>
          <p:nvPr>
            <p:ph idx="1"/>
          </p:nvPr>
        </p:nvSpPr>
        <p:spPr/>
        <p:txBody>
          <a:bodyPr>
            <a:normAutofit/>
          </a:bodyPr>
          <a:lstStyle/>
          <a:p>
            <a:r>
              <a:rPr lang="en-AU" dirty="0"/>
              <a:t>SAP HR </a:t>
            </a:r>
            <a:r>
              <a:rPr lang="en-AU" dirty="0" smtClean="0"/>
              <a:t>System</a:t>
            </a:r>
          </a:p>
          <a:p>
            <a:pPr lvl="1"/>
            <a:r>
              <a:rPr lang="en-AU" dirty="0"/>
              <a:t>The Armidale PPC urge the NSWPPA to enter discussions with the NSW Department of Education in fixing the huge amount of administration work caused by the introduction of SAP HR systems that are not performing the functions needed effectively and at times, correctly</a:t>
            </a:r>
            <a:r>
              <a:rPr lang="en-AU" dirty="0" smtClean="0"/>
              <a:t>.</a:t>
            </a:r>
          </a:p>
          <a:p>
            <a:pPr lvl="1"/>
            <a:r>
              <a:rPr lang="en-AU" dirty="0" smtClean="0"/>
              <a:t>Raised by State Executive with the Secretary and Deputy-Secretary Peter Riordan</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Armidale PPC</a:t>
            </a:r>
            <a:endParaRPr lang="en-AU" dirty="0"/>
          </a:p>
        </p:txBody>
      </p:sp>
      <p:sp>
        <p:nvSpPr>
          <p:cNvPr id="3" name="Content Placeholder 2"/>
          <p:cNvSpPr>
            <a:spLocks noGrp="1"/>
          </p:cNvSpPr>
          <p:nvPr>
            <p:ph idx="1"/>
          </p:nvPr>
        </p:nvSpPr>
        <p:spPr/>
        <p:txBody>
          <a:bodyPr>
            <a:normAutofit/>
          </a:bodyPr>
          <a:lstStyle/>
          <a:p>
            <a:r>
              <a:rPr lang="en-AU" dirty="0"/>
              <a:t>Support for salary increases for SAM/SAO as part of new industrial </a:t>
            </a:r>
            <a:r>
              <a:rPr lang="en-AU" dirty="0" smtClean="0"/>
              <a:t>agreement</a:t>
            </a:r>
          </a:p>
          <a:p>
            <a:pPr lvl="1"/>
            <a:r>
              <a:rPr lang="en-AU" dirty="0"/>
              <a:t>The Armidale PPC request that the NSWPPA begin to provide information to the DoE and PSA to enter a new salaries agreement for administration staff (SAM/SAO) is relation to the exponential rise in work load and associated pressure generated from the new SAP finance and HR systems</a:t>
            </a:r>
            <a:r>
              <a:rPr lang="en-AU" dirty="0" smtClean="0"/>
              <a:t>.</a:t>
            </a:r>
          </a:p>
          <a:p>
            <a:pPr lvl="1"/>
            <a:r>
              <a:rPr lang="en-AU" b="1" dirty="0" smtClean="0">
                <a:solidFill>
                  <a:srgbClr val="FFFF00"/>
                </a:solidFill>
              </a:rPr>
              <a:t>Referred to Human Resources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Hornsby PPC</a:t>
            </a:r>
            <a:endParaRPr lang="en-AU" dirty="0"/>
          </a:p>
        </p:txBody>
      </p:sp>
      <p:sp>
        <p:nvSpPr>
          <p:cNvPr id="3" name="Content Placeholder 2"/>
          <p:cNvSpPr>
            <a:spLocks noGrp="1"/>
          </p:cNvSpPr>
          <p:nvPr>
            <p:ph idx="1"/>
          </p:nvPr>
        </p:nvSpPr>
        <p:spPr/>
        <p:txBody>
          <a:bodyPr>
            <a:normAutofit/>
          </a:bodyPr>
          <a:lstStyle/>
          <a:p>
            <a:r>
              <a:rPr lang="en-AU" dirty="0"/>
              <a:t>TP </a:t>
            </a:r>
            <a:r>
              <a:rPr lang="en-AU" dirty="0" smtClean="0"/>
              <a:t>– Principal</a:t>
            </a:r>
          </a:p>
          <a:p>
            <a:pPr lvl="1"/>
            <a:r>
              <a:rPr lang="en-AU" dirty="0"/>
              <a:t>The term </a:t>
            </a:r>
            <a:r>
              <a:rPr lang="en-AU" dirty="0" smtClean="0"/>
              <a:t>“teaching” </a:t>
            </a:r>
            <a:r>
              <a:rPr lang="en-AU" dirty="0"/>
              <a:t>to be removed from the title; reclassifying Principal positions from P1 to P7. </a:t>
            </a:r>
            <a:endParaRPr lang="en-AU" dirty="0" smtClean="0"/>
          </a:p>
          <a:p>
            <a:pPr lvl="1"/>
            <a:r>
              <a:rPr lang="en-AU" b="1" dirty="0" smtClean="0">
                <a:solidFill>
                  <a:srgbClr val="FFFF00"/>
                </a:solidFill>
              </a:rPr>
              <a:t>Referred to Human Resources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Bondi PPC</a:t>
            </a:r>
            <a:endParaRPr lang="en-AU" dirty="0"/>
          </a:p>
        </p:txBody>
      </p:sp>
      <p:sp>
        <p:nvSpPr>
          <p:cNvPr id="3" name="Content Placeholder 2"/>
          <p:cNvSpPr>
            <a:spLocks noGrp="1"/>
          </p:cNvSpPr>
          <p:nvPr>
            <p:ph idx="1"/>
          </p:nvPr>
        </p:nvSpPr>
        <p:spPr/>
        <p:txBody>
          <a:bodyPr>
            <a:normAutofit/>
          </a:bodyPr>
          <a:lstStyle/>
          <a:p>
            <a:r>
              <a:rPr lang="en-AU" dirty="0"/>
              <a:t>P&amp;C Charter </a:t>
            </a:r>
            <a:endParaRPr lang="en-AU" dirty="0" smtClean="0"/>
          </a:p>
          <a:p>
            <a:pPr lvl="1"/>
            <a:r>
              <a:rPr lang="en-AU" dirty="0"/>
              <a:t>Bondi PPC would like to know an expected due date for the completion of the NSW P&amp;C Charter being </a:t>
            </a:r>
            <a:r>
              <a:rPr lang="en-AU" dirty="0" smtClean="0"/>
              <a:t>written</a:t>
            </a:r>
          </a:p>
          <a:p>
            <a:pPr lvl="1"/>
            <a:r>
              <a:rPr lang="en-AU" dirty="0" smtClean="0"/>
              <a:t>State Executive have been advised by the Minister the release is imminent</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a:bodyPr>
          <a:lstStyle/>
          <a:p>
            <a:r>
              <a:rPr lang="en-AU" dirty="0"/>
              <a:t>Timesheet </a:t>
            </a:r>
            <a:r>
              <a:rPr lang="en-AU" dirty="0" smtClean="0"/>
              <a:t>Approval</a:t>
            </a:r>
          </a:p>
          <a:p>
            <a:pPr lvl="1"/>
            <a:r>
              <a:rPr lang="en-AU" dirty="0"/>
              <a:t>Automatic approval needs to be removed for timesheets for teaching Principals. Authority to approve needs to be determined by the Principal.</a:t>
            </a:r>
            <a:endParaRPr lang="en-AU" dirty="0" smtClean="0"/>
          </a:p>
          <a:p>
            <a:pPr lvl="1"/>
            <a:r>
              <a:rPr lang="en-AU" b="1" dirty="0" smtClean="0">
                <a:solidFill>
                  <a:srgbClr val="FFFF00"/>
                </a:solidFill>
              </a:rPr>
              <a:t>Referred to Finance &amp; Admin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a:bodyPr>
          <a:lstStyle/>
          <a:p>
            <a:r>
              <a:rPr lang="en-AU" dirty="0"/>
              <a:t>Syllabus </a:t>
            </a:r>
            <a:r>
              <a:rPr lang="en-AU" dirty="0" smtClean="0"/>
              <a:t>documents</a:t>
            </a:r>
          </a:p>
          <a:p>
            <a:pPr lvl="1"/>
            <a:r>
              <a:rPr lang="en-AU" dirty="0"/>
              <a:t>NESA provides schools with the opportunity to request hard copies of new syllabus documents free of </a:t>
            </a:r>
            <a:r>
              <a:rPr lang="en-AU" dirty="0" smtClean="0"/>
              <a:t>charge</a:t>
            </a:r>
          </a:p>
          <a:p>
            <a:pPr lvl="1"/>
            <a:r>
              <a:rPr lang="en-AU" b="1" dirty="0" smtClean="0">
                <a:solidFill>
                  <a:srgbClr val="FFFF00"/>
                </a:solidFill>
              </a:rPr>
              <a:t>Referred to Curriculum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a:bodyPr>
          <a:lstStyle/>
          <a:p>
            <a:r>
              <a:rPr lang="en-AU" dirty="0"/>
              <a:t>NAP </a:t>
            </a:r>
            <a:r>
              <a:rPr lang="en-AU" dirty="0" smtClean="0"/>
              <a:t>Funding</a:t>
            </a:r>
          </a:p>
          <a:p>
            <a:pPr lvl="1"/>
            <a:r>
              <a:rPr lang="en-AU" dirty="0"/>
              <a:t>State PPA request that the DoE address the slow processing of New Arrivals Program (NAP) funding applications as well as the time taken for funding to arrive in schools once the decision has been approved</a:t>
            </a:r>
            <a:r>
              <a:rPr lang="en-AU" dirty="0" smtClean="0"/>
              <a:t>.</a:t>
            </a:r>
          </a:p>
          <a:p>
            <a:pPr lvl="1"/>
            <a:r>
              <a:rPr lang="en-AU" b="1" dirty="0" smtClean="0">
                <a:solidFill>
                  <a:srgbClr val="FFFF00"/>
                </a:solidFill>
              </a:rPr>
              <a:t>Referred to Finance &amp; Admin RG</a:t>
            </a:r>
            <a:endParaRPr lang="en-AU" b="1" dirty="0">
              <a:solidFill>
                <a:srgbClr val="FFFF00"/>
              </a:solidFill>
            </a:endParaRP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852937"/>
            <a:ext cx="8062912" cy="792088"/>
          </a:xfrm>
        </p:spPr>
        <p:txBody>
          <a:bodyPr/>
          <a:lstStyle/>
          <a:p>
            <a:pPr algn="ctr"/>
            <a:r>
              <a:rPr lang="en-AU" dirty="0" smtClean="0">
                <a:effectLst>
                  <a:outerShdw blurRad="38100" dist="38100" dir="2700000" algn="tl">
                    <a:srgbClr val="000000">
                      <a:alpha val="43137"/>
                    </a:srgbClr>
                  </a:outerShdw>
                </a:effectLst>
              </a:rPr>
              <a:t>Rationales</a:t>
            </a:r>
            <a:endParaRPr lang="en-AU"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67544" y="5517232"/>
            <a:ext cx="8280920" cy="888504"/>
          </a:xfrm>
        </p:spPr>
        <p:txBody>
          <a:bodyPr/>
          <a:lstStyle/>
          <a:p>
            <a:pPr algn="ctr"/>
            <a:endParaRPr lang="en-AU" b="1" dirty="0"/>
          </a:p>
        </p:txBody>
      </p:sp>
    </p:spTree>
    <p:extLst>
      <p:ext uri="{BB962C8B-B14F-4D97-AF65-F5344CB8AC3E}">
        <p14:creationId xmlns:p14="http://schemas.microsoft.com/office/powerpoint/2010/main" val="1980697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4232014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a:bodyPr>
          <a:lstStyle/>
          <a:p>
            <a:r>
              <a:rPr lang="en-AU" dirty="0"/>
              <a:t>Therapists Working on School </a:t>
            </a:r>
            <a:r>
              <a:rPr lang="en-AU" dirty="0" smtClean="0"/>
              <a:t>Sites</a:t>
            </a:r>
          </a:p>
          <a:p>
            <a:pPr lvl="1"/>
            <a:r>
              <a:rPr lang="en-AU" dirty="0"/>
              <a:t>Reduce duplication of work in following procedures for therapists to deliver therapy on school </a:t>
            </a:r>
            <a:r>
              <a:rPr lang="en-AU" dirty="0" smtClean="0"/>
              <a:t>sites</a:t>
            </a:r>
          </a:p>
          <a:p>
            <a:pPr lvl="1"/>
            <a:r>
              <a:rPr lang="en-AU" dirty="0" smtClean="0"/>
              <a:t>Referred to Disability Programs RG</a:t>
            </a:r>
            <a:endParaRPr lang="en-AU" dirty="0"/>
          </a:p>
        </p:txBody>
      </p:sp>
    </p:spTree>
    <p:extLst>
      <p:ext uri="{BB962C8B-B14F-4D97-AF65-F5344CB8AC3E}">
        <p14:creationId xmlns:p14="http://schemas.microsoft.com/office/powerpoint/2010/main" val="1318007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55000" lnSpcReduction="20000"/>
          </a:bodyPr>
          <a:lstStyle/>
          <a:p>
            <a:r>
              <a:rPr lang="en-AU" dirty="0"/>
              <a:t>Removal of Counsellor Allocation to Support EIU Schools</a:t>
            </a:r>
          </a:p>
          <a:p>
            <a:pPr lvl="1"/>
            <a:r>
              <a:rPr lang="en-AU" dirty="0" smtClean="0"/>
              <a:t>Letter </a:t>
            </a:r>
            <a:r>
              <a:rPr lang="en-AU" dirty="0"/>
              <a:t>sent to Anne Reddy who suggested the matter be also referred to NSWPPA</a:t>
            </a:r>
          </a:p>
          <a:p>
            <a:pPr lvl="1"/>
            <a:r>
              <a:rPr lang="en-AU" dirty="0"/>
              <a:t>Prior to 2016, the EIU had previously been given an allocation separate to that of the mainstream school. The EIU operates with 32 class students and 14 resource students, an allocation of two days per week was given to deal with all of the extensive assessment work required, parent interviews both pre-and post-assessment, report writing on those assessments, review meetings and subsequent follow up, as well as completing the Access Requests for school placements for the following year. This is a significant work load that needs to be completed in the first semester of the year. </a:t>
            </a:r>
          </a:p>
          <a:p>
            <a:pPr lvl="1"/>
            <a:r>
              <a:rPr lang="en-AU" dirty="0"/>
              <a:t>Following the implementation of the Wellbeing initiative, there was no separate allocation to support the EIU, and significant time was taken from the school's counsellor allocation to be able to address the needs of the EIU students. In an attempt to address this situation, an allocation of 20 casual days was provided. There are however, very few casual school counsellors available who could be employed for those 20 days. Therefore, the counsellor of the school has been required to address the needs of the EIU as well as the needs of the rest of the school that </a:t>
            </a:r>
            <a:r>
              <a:rPr lang="en-AU" dirty="0" smtClean="0"/>
              <a:t>includes </a:t>
            </a:r>
            <a:r>
              <a:rPr lang="en-AU" dirty="0"/>
              <a:t>10 mainstream classes, 4 support unit classes and a preschool. In attempts to meet these needs and requirements the Senior Psychologist Education has provided direct service to students to meet workload demands and deadlines (impacting on systemic responsibilities of the SP E's role). I am additionally concerned about the impact that this workload has caused the school counsellors, including the SPE, in terms of wellbeing and morale. </a:t>
            </a:r>
          </a:p>
        </p:txBody>
      </p:sp>
    </p:spTree>
    <p:extLst>
      <p:ext uri="{BB962C8B-B14F-4D97-AF65-F5344CB8AC3E}">
        <p14:creationId xmlns:p14="http://schemas.microsoft.com/office/powerpoint/2010/main" val="119195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fontScale="47500" lnSpcReduction="20000"/>
          </a:bodyPr>
          <a:lstStyle/>
          <a:p>
            <a:r>
              <a:rPr lang="en-AU" dirty="0" smtClean="0"/>
              <a:t>External Validation</a:t>
            </a:r>
            <a:endParaRPr lang="en-AU" dirty="0"/>
          </a:p>
          <a:p>
            <a:pPr lvl="1"/>
            <a:r>
              <a:rPr lang="en-AU" sz="2900" dirty="0"/>
              <a:t>Firstly, External Validation by any measure is a significant task. Why then wouldn't a Principal who is going to be experiencing EV be provided firstly with the chance of being on an EV panel to see the experience first </a:t>
            </a:r>
            <a:r>
              <a:rPr lang="en-AU" sz="2900" dirty="0" smtClean="0"/>
              <a:t>hand. Secondly</a:t>
            </a:r>
            <a:r>
              <a:rPr lang="en-AU" sz="2900" dirty="0"/>
              <a:t>, there is considerable divergence in the guidance we receive from various PSLs and others who have previously been on EV panels and then again those who have had EV conducted in their </a:t>
            </a:r>
            <a:r>
              <a:rPr lang="en-AU" sz="2900" dirty="0" smtClean="0"/>
              <a:t>schools. Thirdly</a:t>
            </a:r>
            <a:r>
              <a:rPr lang="en-AU" sz="2900" dirty="0"/>
              <a:t>, the software package is a major concern. I would much prefer to present my evidence in PowerPoint or OneNote but was informed that I am not able to do so. I have since learned from others that it is possible but it is now too late for us. If my initial advice was correct though, then everything had to be uploaded as a PDF so none of the 100+ resources we painstakingly catalogued, referenced and uploaded can be properly viewed anyway. Unless of course they are viewed as separate attachments, which we were informed was not to </a:t>
            </a:r>
            <a:r>
              <a:rPr lang="en-AU" sz="2900" dirty="0" smtClean="0"/>
              <a:t>occur. Fourthly, the evidence sets themselves are where the vast majority of the time is spent. My school has so far invested 10 casual days for a teacher and 3 AP days, plus at least another 5 days where the AP was meant to be working on the evidence sets and myself doing at least 20 hours per week at home on evidence sets. This is a significant undertaking, especially given the evidence sets effectively contribute nothing to school improvement, which is a point that I will elaborate on later. Fifthly</a:t>
            </a:r>
            <a:r>
              <a:rPr lang="en-AU" sz="2900" dirty="0"/>
              <a:t>, the EV process has negatively impacted on student learning by removing that teacher, that AP and myself from the equation on so many occasions. Today, while I sat in my office working on ensuring the pictures of resources in the evidence sets were correctly labelled, one of my staff was being seriously injured by a child who needed additional support. We have also cancelled the Digital Learners Community day this Term for the first time in 3 years directly due to EV</a:t>
            </a:r>
            <a:r>
              <a:rPr lang="en-AU" sz="2900" dirty="0" smtClean="0"/>
              <a:t>.</a:t>
            </a:r>
            <a:endParaRPr lang="en-AU" sz="2900" dirty="0"/>
          </a:p>
        </p:txBody>
      </p:sp>
    </p:spTree>
    <p:extLst>
      <p:ext uri="{BB962C8B-B14F-4D97-AF65-F5344CB8AC3E}">
        <p14:creationId xmlns:p14="http://schemas.microsoft.com/office/powerpoint/2010/main" val="119195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fontScale="25000" lnSpcReduction="20000"/>
          </a:bodyPr>
          <a:lstStyle/>
          <a:p>
            <a:r>
              <a:rPr lang="en-AU" dirty="0" err="1" smtClean="0"/>
              <a:t>EdConnect</a:t>
            </a:r>
            <a:endParaRPr lang="en-AU" dirty="0"/>
          </a:p>
          <a:p>
            <a:pPr lvl="1"/>
            <a:r>
              <a:rPr lang="en-AU" dirty="0"/>
              <a:t>Various members from the Port Macquarie PPC have  raised a number of concerns:</a:t>
            </a:r>
          </a:p>
          <a:p>
            <a:pPr lvl="1"/>
            <a:endParaRPr lang="en-AU" dirty="0"/>
          </a:p>
          <a:p>
            <a:pPr lvl="1"/>
            <a:r>
              <a:rPr lang="en-AU" dirty="0"/>
              <a:t> Whilst we have encountered a few very good knowledgeable helpful </a:t>
            </a:r>
            <a:r>
              <a:rPr lang="en-AU" dirty="0" err="1"/>
              <a:t>EDconnect</a:t>
            </a:r>
            <a:r>
              <a:rPr lang="en-AU" dirty="0"/>
              <a:t> staff, the majority do not have the practical knowledge or experience and do not understand many of the issues we are ringing with. The result is that incidents are escalated to the wrong areas (which then extends the time even more before we can get help), or an email comes saying they are resolved with the resolution in that email being of no help and you are back at the start again.</a:t>
            </a:r>
          </a:p>
          <a:p>
            <a:pPr lvl="1"/>
            <a:endParaRPr lang="en-AU" dirty="0"/>
          </a:p>
          <a:p>
            <a:pPr lvl="1"/>
            <a:r>
              <a:rPr lang="en-AU" dirty="0"/>
              <a:t>Examples</a:t>
            </a:r>
          </a:p>
          <a:p>
            <a:pPr lvl="1"/>
            <a:endParaRPr lang="en-AU" dirty="0"/>
          </a:p>
          <a:p>
            <a:pPr lvl="1"/>
            <a:r>
              <a:rPr lang="en-AU" dirty="0"/>
              <a:t>1.    INC000008061961 - </a:t>
            </a:r>
            <a:r>
              <a:rPr lang="en-AU" dirty="0" err="1"/>
              <a:t>Edconnect</a:t>
            </a:r>
            <a:r>
              <a:rPr lang="en-AU" dirty="0"/>
              <a:t> personnel did not have the practical understanding of the issue and so logged the incident incorrectly. They resolved it with an email that had nothing to do with the problem, we reopened it and it turned out to be a system fault that needed to be corrected from their end.</a:t>
            </a:r>
          </a:p>
          <a:p>
            <a:pPr lvl="1"/>
            <a:endParaRPr lang="en-AU" dirty="0"/>
          </a:p>
          <a:p>
            <a:pPr lvl="1"/>
            <a:r>
              <a:rPr lang="en-AU" dirty="0"/>
              <a:t> </a:t>
            </a:r>
          </a:p>
          <a:p>
            <a:pPr lvl="1"/>
            <a:endParaRPr lang="en-AU" dirty="0"/>
          </a:p>
          <a:p>
            <a:pPr lvl="1"/>
            <a:r>
              <a:rPr lang="en-AU" dirty="0"/>
              <a:t>2.      INC000008006302 and INC000008020201 - 5 July, </a:t>
            </a:r>
            <a:r>
              <a:rPr lang="en-AU" dirty="0" err="1"/>
              <a:t>Edconnnect</a:t>
            </a:r>
            <a:r>
              <a:rPr lang="en-AU" dirty="0"/>
              <a:t> HR payroll dedicated phone line advised SAM that due to certain circumstances she needed to submit a </a:t>
            </a:r>
            <a:r>
              <a:rPr lang="en-AU" dirty="0" err="1"/>
              <a:t>teacherâ</a:t>
            </a:r>
            <a:r>
              <a:rPr lang="en-AU" dirty="0"/>
              <a:t>€™s Temp Form on paper then via email. Upon return to school this term there was an email saying incident resolved â€˜submit Temp form </a:t>
            </a:r>
            <a:r>
              <a:rPr lang="en-AU" dirty="0" err="1"/>
              <a:t>onlineâ</a:t>
            </a:r>
            <a:r>
              <a:rPr lang="en-AU" dirty="0"/>
              <a:t>€. Sam reopened INC (was given a new #) and it took until  2nd August for this to be resolved so the teacher had to wait 5 weeks for his pay.</a:t>
            </a:r>
          </a:p>
          <a:p>
            <a:pPr lvl="1"/>
            <a:endParaRPr lang="en-AU" dirty="0"/>
          </a:p>
          <a:p>
            <a:pPr lvl="1"/>
            <a:r>
              <a:rPr lang="en-AU" dirty="0"/>
              <a:t> </a:t>
            </a:r>
          </a:p>
          <a:p>
            <a:pPr lvl="1"/>
            <a:endParaRPr lang="en-AU" dirty="0"/>
          </a:p>
          <a:p>
            <a:pPr lvl="1"/>
            <a:r>
              <a:rPr lang="en-AU" dirty="0"/>
              <a:t> </a:t>
            </a:r>
          </a:p>
          <a:p>
            <a:pPr lvl="1"/>
            <a:endParaRPr lang="en-AU" dirty="0"/>
          </a:p>
          <a:p>
            <a:pPr lvl="1"/>
            <a:r>
              <a:rPr lang="en-AU" dirty="0"/>
              <a:t>3.      Logged INC000008086148 ; â€˜</a:t>
            </a:r>
            <a:r>
              <a:rPr lang="en-AU" dirty="0" err="1"/>
              <a:t>eFPT</a:t>
            </a:r>
            <a:r>
              <a:rPr lang="en-AU" dirty="0"/>
              <a:t> â€“ </a:t>
            </a:r>
            <a:r>
              <a:rPr lang="en-AU" dirty="0" err="1"/>
              <a:t>Staffingâ</a:t>
            </a:r>
            <a:r>
              <a:rPr lang="en-AU" dirty="0"/>
              <a:t>€™ does not reflect the same as figures as OMSEE that was updated 2 July 2018. It was resolved with </a:t>
            </a:r>
            <a:r>
              <a:rPr lang="en-AU" dirty="0" err="1"/>
              <a:t>â€œwe</a:t>
            </a:r>
            <a:r>
              <a:rPr lang="en-AU" dirty="0"/>
              <a:t> </a:t>
            </a:r>
            <a:r>
              <a:rPr lang="en-AU" dirty="0" err="1"/>
              <a:t>donâ</a:t>
            </a:r>
            <a:r>
              <a:rPr lang="en-AU" dirty="0"/>
              <a:t>€™t have a timeframe for when this will be updated. If you know it is correct just leave </a:t>
            </a:r>
            <a:r>
              <a:rPr lang="en-AU" dirty="0" err="1"/>
              <a:t>itâ</a:t>
            </a:r>
            <a:r>
              <a:rPr lang="en-AU" dirty="0"/>
              <a:t>€. This creates problems that flow through to many reports. Checking our </a:t>
            </a:r>
            <a:r>
              <a:rPr lang="en-AU" dirty="0" err="1"/>
              <a:t>â€œfunds</a:t>
            </a:r>
            <a:r>
              <a:rPr lang="en-AU" dirty="0"/>
              <a:t> </a:t>
            </a:r>
            <a:r>
              <a:rPr lang="en-AU" dirty="0" err="1"/>
              <a:t>Consumptionâ</a:t>
            </a:r>
            <a:r>
              <a:rPr lang="en-AU" dirty="0"/>
              <a:t>€ monthly check, it was noted to be negative. An incident was logged INC000008039374. The personnel had no idea what SAM was talking about (refer School finance News </a:t>
            </a:r>
            <a:r>
              <a:rPr lang="en-AU" dirty="0" err="1"/>
              <a:t>Iss</a:t>
            </a:r>
            <a:r>
              <a:rPr lang="en-AU" dirty="0"/>
              <a:t> 63, p9). Incident resolved with </a:t>
            </a:r>
            <a:r>
              <a:rPr lang="en-AU" dirty="0" err="1"/>
              <a:t>â€œPhd</a:t>
            </a:r>
            <a:r>
              <a:rPr lang="en-AU" dirty="0"/>
              <a:t> school discussed with SAM Christine SOR &amp; budget reflecting negative is related to what was entered in </a:t>
            </a:r>
            <a:r>
              <a:rPr lang="en-AU" dirty="0" err="1"/>
              <a:t>Efptâ</a:t>
            </a:r>
            <a:r>
              <a:rPr lang="en-AU" dirty="0"/>
              <a:t>€ . How can we function if we have no confidence in the reports we are generating?</a:t>
            </a:r>
          </a:p>
          <a:p>
            <a:pPr lvl="1"/>
            <a:endParaRPr lang="en-AU" dirty="0"/>
          </a:p>
          <a:p>
            <a:pPr lvl="1"/>
            <a:r>
              <a:rPr lang="en-AU" dirty="0"/>
              <a:t>Paul Mason Long Flat PS</a:t>
            </a:r>
          </a:p>
          <a:p>
            <a:pPr lvl="1"/>
            <a:endParaRPr lang="en-AU" dirty="0"/>
          </a:p>
          <a:p>
            <a:pPr lvl="1"/>
            <a:endParaRPr lang="en-AU" dirty="0"/>
          </a:p>
          <a:p>
            <a:pPr lvl="1"/>
            <a:endParaRPr lang="en-AU" dirty="0"/>
          </a:p>
          <a:p>
            <a:pPr lvl="1"/>
            <a:r>
              <a:rPr lang="en-AU" dirty="0"/>
              <a:t> I actually feel for some of those on the other end of the call.  They obviously have not received adequate training in the new system as the majority of them </a:t>
            </a:r>
            <a:r>
              <a:rPr lang="en-AU" dirty="0" err="1"/>
              <a:t>donâ</a:t>
            </a:r>
            <a:r>
              <a:rPr lang="en-AU" dirty="0"/>
              <a:t>€™t have answers to our queries.  On the second day of HR go live I actually spent a total of 6 hours on hold for three calls I made and still did not get an answer, they took my details to get back to me later as they </a:t>
            </a:r>
            <a:r>
              <a:rPr lang="en-AU" dirty="0" err="1"/>
              <a:t>didnâ</a:t>
            </a:r>
            <a:r>
              <a:rPr lang="en-AU" dirty="0"/>
              <a:t>€™t know.  Due to the backlog it takes days to weeks to get an answer.  </a:t>
            </a:r>
            <a:r>
              <a:rPr lang="en-AU" dirty="0" err="1"/>
              <a:t>Weâ</a:t>
            </a:r>
            <a:r>
              <a:rPr lang="en-AU" dirty="0"/>
              <a:t>€™re talking about staff wages here, </a:t>
            </a:r>
            <a:r>
              <a:rPr lang="en-AU" dirty="0" err="1"/>
              <a:t>thatâ</a:t>
            </a:r>
            <a:r>
              <a:rPr lang="en-AU" dirty="0"/>
              <a:t>€™s not good enough.  Monday I spent over half an hour on a call about the contract that was sitting in draft, they </a:t>
            </a:r>
            <a:r>
              <a:rPr lang="en-AU" dirty="0" err="1"/>
              <a:t>couldnâ</a:t>
            </a:r>
            <a:r>
              <a:rPr lang="en-AU" dirty="0"/>
              <a:t>€™t answer me or tell me if </a:t>
            </a:r>
            <a:r>
              <a:rPr lang="en-AU" dirty="0" err="1"/>
              <a:t>itâ</a:t>
            </a:r>
            <a:r>
              <a:rPr lang="en-AU" dirty="0"/>
              <a:t>€™s ok so logged an incident.  I rang back yesterday to chase it up because this staff member </a:t>
            </a:r>
            <a:r>
              <a:rPr lang="en-AU" dirty="0" err="1"/>
              <a:t>hadnâ</a:t>
            </a:r>
            <a:r>
              <a:rPr lang="en-AU" dirty="0"/>
              <a:t>€™t been paid all term due to several issues with her LWOP and contracts.  I was on the phone for hour, majority of that on hold, while they tried to work it out.  With the answer being </a:t>
            </a:r>
            <a:r>
              <a:rPr lang="en-AU" dirty="0" err="1"/>
              <a:t>itâ</a:t>
            </a:r>
            <a:r>
              <a:rPr lang="en-AU" dirty="0"/>
              <a:t>€™s a glitch in the system affecting the front end that her contract should be all ok.</a:t>
            </a:r>
          </a:p>
          <a:p>
            <a:pPr lvl="1"/>
            <a:endParaRPr lang="en-AU" dirty="0"/>
          </a:p>
          <a:p>
            <a:pPr lvl="1"/>
            <a:r>
              <a:rPr lang="en-AU" dirty="0"/>
              <a:t>Â·         Inconsistency with the information you receive from </a:t>
            </a:r>
            <a:r>
              <a:rPr lang="en-AU" dirty="0" err="1"/>
              <a:t>Edconnect</a:t>
            </a:r>
            <a:r>
              <a:rPr lang="en-AU" dirty="0"/>
              <a:t>.  All SAMS seem to get differing advice.</a:t>
            </a:r>
          </a:p>
          <a:p>
            <a:pPr lvl="1"/>
            <a:endParaRPr lang="en-AU" dirty="0"/>
          </a:p>
          <a:p>
            <a:pPr lvl="1"/>
            <a:r>
              <a:rPr lang="en-AU" dirty="0"/>
              <a:t>Annette bailey Relieving Principal Lake </a:t>
            </a:r>
            <a:r>
              <a:rPr lang="en-AU" dirty="0" err="1"/>
              <a:t>cathie</a:t>
            </a:r>
            <a:r>
              <a:rPr lang="en-AU" dirty="0"/>
              <a:t> PS</a:t>
            </a:r>
          </a:p>
          <a:p>
            <a:pPr lvl="1"/>
            <a:endParaRPr lang="en-AU" dirty="0"/>
          </a:p>
          <a:p>
            <a:pPr lvl="1"/>
            <a:endParaRPr lang="en-AU" dirty="0"/>
          </a:p>
          <a:p>
            <a:pPr lvl="1"/>
            <a:endParaRPr lang="en-AU" dirty="0"/>
          </a:p>
          <a:p>
            <a:pPr lvl="1"/>
            <a:r>
              <a:rPr lang="en-AU" dirty="0"/>
              <a:t> EDConnect is a nightmare. When we went live with SAP HR we were waiting over an hour on the phone to even get to talk to someone. When we did, they either couldn't help and gave us the </a:t>
            </a:r>
            <a:r>
              <a:rPr lang="en-AU" dirty="0" err="1"/>
              <a:t>runaround</a:t>
            </a:r>
            <a:r>
              <a:rPr lang="en-AU" dirty="0"/>
              <a:t> or gave us erroneous information. I think only once did I get someone who actually took the time to listen and then help in a constructive way. So, the promised support was virtually non-existent for a system which we were completely ill equipped to deal with.</a:t>
            </a:r>
          </a:p>
          <a:p>
            <a:pPr lvl="1"/>
            <a:endParaRPr lang="en-AU" dirty="0"/>
          </a:p>
          <a:p>
            <a:pPr lvl="1"/>
            <a:r>
              <a:rPr lang="en-AU" dirty="0"/>
              <a:t>Duncan Adams Telegraph Point PS</a:t>
            </a:r>
          </a:p>
          <a:p>
            <a:pPr lvl="1"/>
            <a:endParaRPr lang="en-AU" dirty="0"/>
          </a:p>
          <a:p>
            <a:pPr lvl="1"/>
            <a:endParaRPr lang="en-AU" dirty="0"/>
          </a:p>
          <a:p>
            <a:pPr lvl="1"/>
            <a:endParaRPr lang="en-AU" dirty="0"/>
          </a:p>
          <a:p>
            <a:pPr lvl="1"/>
            <a:r>
              <a:rPr lang="en-AU" dirty="0"/>
              <a:t>Totally insufficient, quality support for principals.</a:t>
            </a:r>
          </a:p>
          <a:p>
            <a:pPr lvl="1"/>
            <a:endParaRPr lang="en-AU" dirty="0"/>
          </a:p>
          <a:p>
            <a:pPr lvl="1"/>
            <a:r>
              <a:rPr lang="en-AU" dirty="0"/>
              <a:t>Calls logged, not understood by operator, sent to the wrong section. Replies take far too long, have lost their context when they call back. If you </a:t>
            </a:r>
            <a:r>
              <a:rPr lang="en-AU" dirty="0" err="1"/>
              <a:t>canâ</a:t>
            </a:r>
            <a:r>
              <a:rPr lang="en-AU" dirty="0"/>
              <a:t>€™t take the call then and there no reply number left. Often results in inaccurate, inappropriate email with so called solution which </a:t>
            </a:r>
            <a:r>
              <a:rPr lang="en-AU" dirty="0" err="1"/>
              <a:t>isnâ</a:t>
            </a:r>
            <a:r>
              <a:rPr lang="en-AU" dirty="0"/>
              <a:t>€™t right and the email says </a:t>
            </a:r>
            <a:r>
              <a:rPr lang="en-AU" dirty="0" err="1"/>
              <a:t>resolvedâ</a:t>
            </a:r>
            <a:r>
              <a:rPr lang="en-AU" dirty="0"/>
              <a:t>€¦NOT!.</a:t>
            </a:r>
          </a:p>
          <a:p>
            <a:pPr lvl="1"/>
            <a:endParaRPr lang="en-AU" dirty="0"/>
          </a:p>
          <a:p>
            <a:pPr lvl="1"/>
            <a:r>
              <a:rPr lang="en-AU" dirty="0"/>
              <a:t>We need dedicated senior advisors with direct phone access.</a:t>
            </a:r>
          </a:p>
          <a:p>
            <a:pPr lvl="1"/>
            <a:endParaRPr lang="en-AU" dirty="0"/>
          </a:p>
          <a:p>
            <a:pPr lvl="1"/>
            <a:r>
              <a:rPr lang="en-AU" dirty="0"/>
              <a:t>Training for SAP, HR </a:t>
            </a:r>
            <a:r>
              <a:rPr lang="en-AU" dirty="0" err="1"/>
              <a:t>etc</a:t>
            </a:r>
            <a:r>
              <a:rPr lang="en-AU" dirty="0"/>
              <a:t> is totally inadequate and mass produced. When there are errors/glitches or stuff-ups they just stay quiet while so many of our colleagues continue to try and solve unsolvable problems.</a:t>
            </a:r>
          </a:p>
          <a:p>
            <a:pPr lvl="1"/>
            <a:endParaRPr lang="en-AU" dirty="0"/>
          </a:p>
          <a:p>
            <a:pPr lvl="1"/>
            <a:r>
              <a:rPr lang="en-AU" dirty="0"/>
              <a:t>Organised,  step by step individual ( if wanted) training required STILL fort </a:t>
            </a:r>
            <a:r>
              <a:rPr lang="en-AU" dirty="0" err="1"/>
              <a:t>efpt</a:t>
            </a:r>
            <a:r>
              <a:rPr lang="en-AU" dirty="0"/>
              <a:t>, SAP finance, HR.</a:t>
            </a:r>
          </a:p>
          <a:p>
            <a:pPr lvl="1"/>
            <a:endParaRPr lang="en-AU" dirty="0"/>
          </a:p>
          <a:p>
            <a:pPr lvl="1"/>
            <a:endParaRPr lang="en-AU" dirty="0"/>
          </a:p>
          <a:p>
            <a:pPr lvl="1"/>
            <a:endParaRPr lang="en-AU" dirty="0"/>
          </a:p>
          <a:p>
            <a:pPr lvl="1"/>
            <a:r>
              <a:rPr lang="en-AU" dirty="0"/>
              <a:t>Chris Wild Principal North Haven PS</a:t>
            </a:r>
          </a:p>
          <a:p>
            <a:pPr lvl="1"/>
            <a:endParaRPr lang="en-AU" dirty="0"/>
          </a:p>
          <a:p>
            <a:pPr lvl="1"/>
            <a:endParaRPr lang="en-AU" dirty="0"/>
          </a:p>
          <a:p>
            <a:pPr lvl="1"/>
            <a:endParaRPr lang="en-AU" dirty="0"/>
          </a:p>
          <a:p>
            <a:pPr lvl="1"/>
            <a:r>
              <a:rPr lang="en-AU" dirty="0" err="1"/>
              <a:t>EdConnect</a:t>
            </a:r>
            <a:r>
              <a:rPr lang="en-AU" dirty="0"/>
              <a:t> - staff are unable to provide appropriate support/lack knowledge. </a:t>
            </a:r>
          </a:p>
          <a:p>
            <a:pPr lvl="1"/>
            <a:endParaRPr lang="en-AU" dirty="0"/>
          </a:p>
          <a:p>
            <a:pPr lvl="1"/>
            <a:r>
              <a:rPr lang="en-AU" dirty="0"/>
              <a:t>Example: Following an audit in Term 2 my SAM had to do an </a:t>
            </a:r>
            <a:r>
              <a:rPr lang="en-AU" dirty="0" err="1"/>
              <a:t>extraodinary</a:t>
            </a:r>
            <a:r>
              <a:rPr lang="en-AU" dirty="0"/>
              <a:t> number of journals to correct errors made 3-4 years ago in the early 229 days. She dealt with 3 different people at </a:t>
            </a:r>
            <a:r>
              <a:rPr lang="en-AU" dirty="0" err="1"/>
              <a:t>Edconnect</a:t>
            </a:r>
            <a:r>
              <a:rPr lang="en-AU" dirty="0"/>
              <a:t> who gave instructions on how to correct the problem, she followed that advice, then the next day they said it was incorrect and they would get back to her when they worked out how to fix it. Finally we did make contact with someone who was very helpful and </a:t>
            </a:r>
            <a:r>
              <a:rPr lang="en-AU" dirty="0" err="1"/>
              <a:t>knowledgable</a:t>
            </a:r>
            <a:r>
              <a:rPr lang="en-AU" dirty="0"/>
              <a:t>, and worked over several days to assist us to resolve it all. Due to all the </a:t>
            </a:r>
            <a:r>
              <a:rPr lang="en-AU" dirty="0" err="1"/>
              <a:t>journalling</a:t>
            </a:r>
            <a:r>
              <a:rPr lang="en-AU" dirty="0"/>
              <a:t>, our finance tool is now a mess. We have watched countless Adobe sessions which were next to useless, have sought assistance from </a:t>
            </a:r>
            <a:r>
              <a:rPr lang="en-AU" dirty="0" err="1"/>
              <a:t>Edconnect</a:t>
            </a:r>
            <a:r>
              <a:rPr lang="en-AU" dirty="0"/>
              <a:t> and been to training with Julian Mostert (LSLD). Nobody is able to sort it out as they have no precedent - they'll get back to us 'in about a month' and do a Bridget!</a:t>
            </a:r>
          </a:p>
          <a:p>
            <a:pPr lvl="1"/>
            <a:endParaRPr lang="en-AU" dirty="0"/>
          </a:p>
          <a:p>
            <a:pPr lvl="1"/>
            <a:endParaRPr lang="en-AU" dirty="0"/>
          </a:p>
          <a:p>
            <a:pPr lvl="1"/>
            <a:endParaRPr lang="en-AU" dirty="0"/>
          </a:p>
          <a:p>
            <a:pPr lvl="1"/>
            <a:r>
              <a:rPr lang="en-AU" dirty="0"/>
              <a:t>Leonie Cosgrove Kendall PS</a:t>
            </a:r>
          </a:p>
        </p:txBody>
      </p:sp>
    </p:spTree>
    <p:extLst>
      <p:ext uri="{BB962C8B-B14F-4D97-AF65-F5344CB8AC3E}">
        <p14:creationId xmlns:p14="http://schemas.microsoft.com/office/powerpoint/2010/main" val="119195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fontScale="25000" lnSpcReduction="20000"/>
          </a:bodyPr>
          <a:lstStyle/>
          <a:p>
            <a:r>
              <a:rPr lang="en-AU" dirty="0"/>
              <a:t>SAP HR / Finance Training and Implementation</a:t>
            </a:r>
          </a:p>
          <a:p>
            <a:pPr lvl="1"/>
            <a:r>
              <a:rPr lang="en-AU" dirty="0" smtClean="0"/>
              <a:t>1.The </a:t>
            </a:r>
            <a:r>
              <a:rPr lang="en-AU" dirty="0"/>
              <a:t>school overview report is still causing us grief, compounded by them making the recent error taking out the salaries which affected us using the EFPT. Invoices that have been personally confirmed by the SAM have still had issues with them â€“ for example our local IGA was unpaid from 2017 September and still outstanding until June this year. Constantly being emailed to provide information that has already been supplied on numerous occasions to resolve this. Now we process most accounts on our P Card</a:t>
            </a:r>
          </a:p>
          <a:p>
            <a:pPr lvl="1"/>
            <a:endParaRPr lang="en-AU" dirty="0"/>
          </a:p>
          <a:p>
            <a:pPr lvl="1"/>
            <a:r>
              <a:rPr lang="en-AU" dirty="0"/>
              <a:t>2.       HR â€“ trying to set up everything at the end of the term, EOFY, End of month and end of term â€“ that affected our temp contracts â€“ SAM had 5 hours on the phone with Ed Connect on the Friday of last day waiting for answers. 7 contracts no success in new system, then advised to do manually, 2 bounced back â€“ then they were done again in SAP. 1 worked fine, the other </a:t>
            </a:r>
            <a:r>
              <a:rPr lang="en-AU" dirty="0" err="1"/>
              <a:t>didnâ</a:t>
            </a:r>
            <a:r>
              <a:rPr lang="en-AU" dirty="0"/>
              <a:t>€™t and </a:t>
            </a:r>
            <a:r>
              <a:rPr lang="en-AU" dirty="0" err="1"/>
              <a:t>wasnâ</a:t>
            </a:r>
            <a:r>
              <a:rPr lang="en-AU" dirty="0"/>
              <a:t>€™t processed until part way through weeks and resulted in an SLSO being paid late.</a:t>
            </a:r>
          </a:p>
          <a:p>
            <a:pPr lvl="1"/>
            <a:endParaRPr lang="en-AU" dirty="0"/>
          </a:p>
          <a:p>
            <a:pPr lvl="1"/>
            <a:r>
              <a:rPr lang="en-AU" dirty="0"/>
              <a:t>3.       HR â€“ the transition to the new leave â€“ has made me wonder what training I did to prepare for the cutover. </a:t>
            </a:r>
            <a:r>
              <a:rPr lang="en-AU" dirty="0" err="1"/>
              <a:t>Iâ</a:t>
            </a:r>
            <a:r>
              <a:rPr lang="en-AU" dirty="0"/>
              <a:t>€™</a:t>
            </a:r>
            <a:r>
              <a:rPr lang="en-AU" dirty="0" err="1"/>
              <a:t>ve</a:t>
            </a:r>
            <a:r>
              <a:rPr lang="en-AU" dirty="0"/>
              <a:t> got a few tricky leave issues with several workers comp and long term LWOP. Out of my 55 staff I struggle to find and overview and still have to jump through too many steps to find out if they have completed their leave properly or if I have done the right thing. Not having the verify button in a location that is easy to find or that appears in most browser screens â€“ drives me insane.</a:t>
            </a:r>
          </a:p>
          <a:p>
            <a:pPr lvl="1"/>
            <a:endParaRPr lang="en-AU" dirty="0"/>
          </a:p>
          <a:p>
            <a:pPr lvl="1"/>
            <a:r>
              <a:rPr lang="en-AU" dirty="0"/>
              <a:t>Dave Munday Principal Kempsey West.</a:t>
            </a:r>
          </a:p>
          <a:p>
            <a:pPr lvl="1"/>
            <a:endParaRPr lang="en-AU" dirty="0"/>
          </a:p>
          <a:p>
            <a:pPr lvl="1"/>
            <a:endParaRPr lang="en-AU" dirty="0"/>
          </a:p>
          <a:p>
            <a:pPr lvl="1"/>
            <a:endParaRPr lang="en-AU" dirty="0"/>
          </a:p>
          <a:p>
            <a:pPr lvl="1"/>
            <a:r>
              <a:rPr lang="en-AU" dirty="0"/>
              <a:t> Inadequate training in the new HR system and inadequate, </a:t>
            </a:r>
            <a:r>
              <a:rPr lang="en-AU" dirty="0" err="1"/>
              <a:t>glitchy</a:t>
            </a:r>
            <a:r>
              <a:rPr lang="en-AU" dirty="0"/>
              <a:t> system.</a:t>
            </a:r>
          </a:p>
          <a:p>
            <a:pPr lvl="1"/>
            <a:endParaRPr lang="en-AU" dirty="0"/>
          </a:p>
          <a:p>
            <a:pPr lvl="1"/>
            <a:r>
              <a:rPr lang="en-AU" dirty="0"/>
              <a:t>A few adobe connect session prior to launch is not sufficient training in an extremely cumbersome system.  Some of what was shown turned out to be incorrect and a lot of information was not given causing a lot of errors, stress, tears, exhaustion, frustration and anger.</a:t>
            </a:r>
          </a:p>
          <a:p>
            <a:pPr lvl="1"/>
            <a:endParaRPr lang="en-AU" dirty="0"/>
          </a:p>
          <a:p>
            <a:pPr lvl="1"/>
            <a:r>
              <a:rPr lang="en-AU" dirty="0"/>
              <a:t>Examples:</a:t>
            </a:r>
          </a:p>
          <a:p>
            <a:pPr lvl="1"/>
            <a:endParaRPr lang="en-AU" dirty="0"/>
          </a:p>
          <a:p>
            <a:pPr lvl="1"/>
            <a:r>
              <a:rPr lang="en-AU" dirty="0"/>
              <a:t>Â·         Going live 2 days before end of term, on the day casual pays are to be entered, with no prior access to the system to familiarise ourselves with it.</a:t>
            </a:r>
          </a:p>
          <a:p>
            <a:pPr lvl="1"/>
            <a:endParaRPr lang="en-AU" dirty="0"/>
          </a:p>
          <a:p>
            <a:pPr lvl="1"/>
            <a:r>
              <a:rPr lang="en-AU" dirty="0"/>
              <a:t>Â·         Was told prior to go live that we will be able to assign casual pays against </a:t>
            </a:r>
            <a:r>
              <a:rPr lang="en-AU" dirty="0" err="1"/>
              <a:t>WBSâ</a:t>
            </a:r>
            <a:r>
              <a:rPr lang="en-AU" dirty="0"/>
              <a:t>€™s and </a:t>
            </a:r>
            <a:r>
              <a:rPr lang="en-AU" dirty="0" err="1"/>
              <a:t>IOâ</a:t>
            </a:r>
            <a:r>
              <a:rPr lang="en-AU" dirty="0"/>
              <a:t>€™s, in </a:t>
            </a:r>
            <a:r>
              <a:rPr lang="en-AU" dirty="0" err="1"/>
              <a:t>eCPC</a:t>
            </a:r>
            <a:r>
              <a:rPr lang="en-AU" dirty="0"/>
              <a:t> we could only put them against a WBS so it would save us work by allowing us to put them against </a:t>
            </a:r>
            <a:r>
              <a:rPr lang="en-AU" dirty="0" err="1"/>
              <a:t>IOâ</a:t>
            </a:r>
            <a:r>
              <a:rPr lang="en-AU" dirty="0"/>
              <a:t>€™s as well.  But this in fact was not the case.  Was told afterwards that the full package has not be released, which is what includes the ability to assign WBS/</a:t>
            </a:r>
            <a:r>
              <a:rPr lang="en-AU" dirty="0" err="1"/>
              <a:t>IOâ</a:t>
            </a:r>
            <a:r>
              <a:rPr lang="en-AU" dirty="0"/>
              <a:t>€™s.  Furthermore, not given any information on how this is will work or how it will look.  Basically we are just entering our casuals work days with no idea on how this will look in our finances.</a:t>
            </a:r>
          </a:p>
          <a:p>
            <a:pPr lvl="1"/>
            <a:endParaRPr lang="en-AU" dirty="0"/>
          </a:p>
          <a:p>
            <a:pPr lvl="1"/>
            <a:r>
              <a:rPr lang="en-AU" dirty="0"/>
              <a:t>Â·         Not warned that we will see other schools timesheet entries and actually have the ability to change and delete them.</a:t>
            </a:r>
          </a:p>
          <a:p>
            <a:pPr lvl="1"/>
            <a:endParaRPr lang="en-AU" dirty="0"/>
          </a:p>
          <a:p>
            <a:pPr lvl="1"/>
            <a:r>
              <a:rPr lang="en-AU" dirty="0"/>
              <a:t>Â·         Not told that we have to enter our schools casual number so it will go to our principal for approval.  Actually, I </a:t>
            </a:r>
            <a:r>
              <a:rPr lang="en-AU" dirty="0" err="1"/>
              <a:t>donâ</a:t>
            </a:r>
            <a:r>
              <a:rPr lang="en-AU" dirty="0"/>
              <a:t>€™t think that was even available on day one.  </a:t>
            </a:r>
            <a:r>
              <a:rPr lang="en-AU" dirty="0" err="1"/>
              <a:t>Eg</a:t>
            </a:r>
            <a:r>
              <a:rPr lang="en-AU" dirty="0"/>
              <a:t>. On day one I entered a casual that went to another principal for approval.  He rejected it, of course. I re-entered after I realised we can see other schools and entered our schools cost centre, it still went to that principal for approval.  After this date they put in a column for the school casual teacher number so you can choose your school.  They </a:t>
            </a:r>
            <a:r>
              <a:rPr lang="en-AU" dirty="0" err="1"/>
              <a:t>didnâ</a:t>
            </a:r>
            <a:r>
              <a:rPr lang="en-AU" dirty="0"/>
              <a:t>€™t tell us about this.  We just figure it all out as we go.</a:t>
            </a:r>
          </a:p>
          <a:p>
            <a:pPr lvl="1"/>
            <a:endParaRPr lang="en-AU" dirty="0"/>
          </a:p>
          <a:p>
            <a:pPr lvl="1"/>
            <a:r>
              <a:rPr lang="en-AU" dirty="0"/>
              <a:t>Â·         Temporary Contracts and Temporary Movement for teachers can take up the 24 hours for the principals approval to process through the system.  SASS go through straight away.  If you have to cancel a contract or HD to make changes, you </a:t>
            </a:r>
            <a:r>
              <a:rPr lang="en-AU" dirty="0" err="1"/>
              <a:t>canâ</a:t>
            </a:r>
            <a:r>
              <a:rPr lang="en-AU" dirty="0"/>
              <a:t>€™t re-submit a new form for up to 24 hours.</a:t>
            </a:r>
          </a:p>
          <a:p>
            <a:pPr lvl="1"/>
            <a:endParaRPr lang="en-AU" dirty="0"/>
          </a:p>
          <a:p>
            <a:pPr lvl="1"/>
            <a:r>
              <a:rPr lang="en-AU" dirty="0"/>
              <a:t>Â·         Another glitch in the system is that the backend does not reflect the front end.  I have a teachers temp contract showing as a DRAFT on my screen, after all approval and acceptances.  But in the backend </a:t>
            </a:r>
            <a:r>
              <a:rPr lang="en-AU" dirty="0" err="1"/>
              <a:t>itâ</a:t>
            </a:r>
            <a:r>
              <a:rPr lang="en-AU" dirty="0"/>
              <a:t>€™s all ok.</a:t>
            </a:r>
          </a:p>
          <a:p>
            <a:pPr lvl="1"/>
            <a:endParaRPr lang="en-AU" dirty="0"/>
          </a:p>
          <a:p>
            <a:pPr lvl="1"/>
            <a:r>
              <a:rPr lang="en-AU" dirty="0"/>
              <a:t>Â·         Once the temp contracts are approved and accepted they drop of your list never to be seen again.  Apparently you can see the details of the temp engagement through your org structure.  And if you need to do an early cessation of a contract you need to do this via a manual form.</a:t>
            </a:r>
          </a:p>
          <a:p>
            <a:pPr lvl="1"/>
            <a:endParaRPr lang="en-AU" dirty="0"/>
          </a:p>
          <a:p>
            <a:pPr lvl="1"/>
            <a:r>
              <a:rPr lang="en-AU" dirty="0"/>
              <a:t>Â·         Travel Request â€“ staff complete travel request and have to enter an amount in for estimated expenditure, it </a:t>
            </a:r>
            <a:r>
              <a:rPr lang="en-AU" dirty="0" err="1"/>
              <a:t>canâ</a:t>
            </a:r>
            <a:r>
              <a:rPr lang="en-AU" dirty="0"/>
              <a:t>€™t be zero, even if they </a:t>
            </a:r>
            <a:r>
              <a:rPr lang="en-AU" dirty="0" err="1"/>
              <a:t>donâ</a:t>
            </a:r>
            <a:r>
              <a:rPr lang="en-AU" dirty="0"/>
              <a:t>€™t expect to make any claims for the trip.  Upon their return, if they </a:t>
            </a:r>
            <a:r>
              <a:rPr lang="en-AU" dirty="0" err="1"/>
              <a:t>donâ</a:t>
            </a:r>
            <a:r>
              <a:rPr lang="en-AU" dirty="0"/>
              <a:t>€™t have anything to claim, they need to go into SAP and clear the estimate as it remains as a commitment against our finances.</a:t>
            </a:r>
          </a:p>
          <a:p>
            <a:pPr lvl="1"/>
            <a:endParaRPr lang="en-AU" dirty="0"/>
          </a:p>
          <a:p>
            <a:pPr lvl="1"/>
            <a:r>
              <a:rPr lang="en-AU" dirty="0"/>
              <a:t>Â·         Last week I estimate 80% of my time was spent trying to work things out in the HR tool and fix issues.  And it </a:t>
            </a:r>
            <a:r>
              <a:rPr lang="en-AU" dirty="0" err="1"/>
              <a:t>wasnâ</a:t>
            </a:r>
            <a:r>
              <a:rPr lang="en-AU" dirty="0"/>
              <a:t>€™t even pay week.  Most of it spent on the phone to </a:t>
            </a:r>
            <a:r>
              <a:rPr lang="en-AU" dirty="0" err="1"/>
              <a:t>Edconnect</a:t>
            </a:r>
            <a:r>
              <a:rPr lang="en-AU" dirty="0"/>
              <a:t>.</a:t>
            </a:r>
          </a:p>
          <a:p>
            <a:pPr lvl="1"/>
            <a:endParaRPr lang="en-AU" dirty="0"/>
          </a:p>
          <a:p>
            <a:pPr lvl="1"/>
            <a:r>
              <a:rPr lang="en-AU" dirty="0"/>
              <a:t>2.       Inadequate Support</a:t>
            </a:r>
          </a:p>
          <a:p>
            <a:pPr lvl="1"/>
            <a:endParaRPr lang="en-AU" dirty="0"/>
          </a:p>
          <a:p>
            <a:pPr lvl="1"/>
            <a:r>
              <a:rPr lang="en-AU" dirty="0"/>
              <a:t>Â·         I actually feel for some of those on the other end of the call.  They obviously have not received adequate training in the new system as the majority of them </a:t>
            </a:r>
            <a:r>
              <a:rPr lang="en-AU" dirty="0" err="1"/>
              <a:t>donâ</a:t>
            </a:r>
            <a:r>
              <a:rPr lang="en-AU" dirty="0"/>
              <a:t>€™t have answers to our queries.  On the second day of HR go live I actually spent a total of 6 hours on hold for three calls I made and still did not get an answer, they took my details to get back to me later as they </a:t>
            </a:r>
            <a:r>
              <a:rPr lang="en-AU" dirty="0" err="1"/>
              <a:t>didnâ</a:t>
            </a:r>
            <a:r>
              <a:rPr lang="en-AU" dirty="0"/>
              <a:t>€™t know.  Due to the backlog it takes days to weeks to get an answer.  </a:t>
            </a:r>
            <a:r>
              <a:rPr lang="en-AU" dirty="0" err="1"/>
              <a:t>Weâ</a:t>
            </a:r>
            <a:r>
              <a:rPr lang="en-AU" dirty="0"/>
              <a:t>€™re talking about staff wages here, </a:t>
            </a:r>
            <a:r>
              <a:rPr lang="en-AU" dirty="0" err="1"/>
              <a:t>thatâ</a:t>
            </a:r>
            <a:r>
              <a:rPr lang="en-AU" dirty="0"/>
              <a:t>€™s not good enough.  Monday I spent over half an hour on a call about the contract that was sitting in draft, they </a:t>
            </a:r>
            <a:r>
              <a:rPr lang="en-AU" dirty="0" err="1"/>
              <a:t>couldnâ</a:t>
            </a:r>
            <a:r>
              <a:rPr lang="en-AU" dirty="0"/>
              <a:t>€™t answer me or tell me if </a:t>
            </a:r>
            <a:r>
              <a:rPr lang="en-AU" dirty="0" err="1"/>
              <a:t>itâ</a:t>
            </a:r>
            <a:r>
              <a:rPr lang="en-AU" dirty="0"/>
              <a:t>€™s ok so logged an incident.  I rang back yesterday to chase it up because this staff member </a:t>
            </a:r>
            <a:r>
              <a:rPr lang="en-AU" dirty="0" err="1"/>
              <a:t>hadnâ</a:t>
            </a:r>
            <a:r>
              <a:rPr lang="en-AU" dirty="0"/>
              <a:t>€™t been paid all term due to several issues with her LWOP and contracts.  I was on the phone for hour, majority of that on hold, while they tried to work it out.  With the answer being </a:t>
            </a:r>
            <a:r>
              <a:rPr lang="en-AU" dirty="0" err="1"/>
              <a:t>itâ</a:t>
            </a:r>
            <a:r>
              <a:rPr lang="en-AU" dirty="0"/>
              <a:t>€™s a glitch in the system affecting the front end that her contract should be all ok.</a:t>
            </a:r>
          </a:p>
          <a:p>
            <a:pPr lvl="1"/>
            <a:endParaRPr lang="en-AU" dirty="0"/>
          </a:p>
          <a:p>
            <a:pPr lvl="1"/>
            <a:r>
              <a:rPr lang="en-AU" dirty="0"/>
              <a:t>Â·         Inconsistency with the information you receive from </a:t>
            </a:r>
            <a:r>
              <a:rPr lang="en-AU" dirty="0" err="1"/>
              <a:t>Edconnect</a:t>
            </a:r>
            <a:r>
              <a:rPr lang="en-AU" dirty="0"/>
              <a:t>.  All SAMS seem to get differing advice.</a:t>
            </a:r>
          </a:p>
          <a:p>
            <a:pPr lvl="1"/>
            <a:endParaRPr lang="en-AU" dirty="0"/>
          </a:p>
          <a:p>
            <a:pPr lvl="1"/>
            <a:r>
              <a:rPr lang="en-AU" dirty="0"/>
              <a:t> </a:t>
            </a:r>
          </a:p>
          <a:p>
            <a:pPr lvl="1"/>
            <a:endParaRPr lang="en-AU" dirty="0"/>
          </a:p>
          <a:p>
            <a:pPr lvl="1"/>
            <a:r>
              <a:rPr lang="en-AU" dirty="0"/>
              <a:t>3.       Difficulty monitoring finances</a:t>
            </a:r>
          </a:p>
          <a:p>
            <a:pPr lvl="1"/>
            <a:endParaRPr lang="en-AU" dirty="0"/>
          </a:p>
          <a:p>
            <a:pPr lvl="1"/>
            <a:r>
              <a:rPr lang="en-AU" dirty="0"/>
              <a:t>Â·         Monthly fund adjustments not matching up with the notice they email you â€“ but no further information provided to let you know what the difference is.  Having to log a call nearly every month to find out what the money is for.</a:t>
            </a:r>
          </a:p>
          <a:p>
            <a:pPr lvl="1"/>
            <a:endParaRPr lang="en-AU" dirty="0"/>
          </a:p>
          <a:p>
            <a:pPr lvl="1"/>
            <a:r>
              <a:rPr lang="en-AU" dirty="0"/>
              <a:t>Â·         Contradicting information from </a:t>
            </a:r>
            <a:r>
              <a:rPr lang="en-AU" dirty="0" err="1"/>
              <a:t>Edconnect</a:t>
            </a:r>
            <a:r>
              <a:rPr lang="en-AU" dirty="0"/>
              <a:t> on how to do things.</a:t>
            </a:r>
          </a:p>
          <a:p>
            <a:pPr lvl="1"/>
            <a:endParaRPr lang="en-AU" dirty="0"/>
          </a:p>
          <a:p>
            <a:pPr lvl="1"/>
            <a:r>
              <a:rPr lang="en-AU" dirty="0"/>
              <a:t>Â·         </a:t>
            </a:r>
            <a:r>
              <a:rPr lang="en-AU" dirty="0" err="1"/>
              <a:t>eFPT</a:t>
            </a:r>
            <a:r>
              <a:rPr lang="en-AU" dirty="0"/>
              <a:t> tool â€“ where do I start with that.  Giving us a due date but having to push this date back several times due to issues within the system.  </a:t>
            </a:r>
            <a:r>
              <a:rPr lang="en-AU" dirty="0" err="1"/>
              <a:t>Itâ</a:t>
            </a:r>
            <a:r>
              <a:rPr lang="en-AU" dirty="0"/>
              <a:t>€™s now August, budget still not complete, no time to complete it.  I used some of the </a:t>
            </a:r>
            <a:r>
              <a:rPr lang="en-AU" dirty="0" err="1"/>
              <a:t>piddly</a:t>
            </a:r>
            <a:r>
              <a:rPr lang="en-AU" dirty="0"/>
              <a:t> money they sent me to employ a casual to allow me to spend some time on it only to find out that there was another problem and that we were not to work in it again until further noticed.  I </a:t>
            </a:r>
            <a:r>
              <a:rPr lang="en-AU" dirty="0" err="1"/>
              <a:t>canâ</a:t>
            </a:r>
            <a:r>
              <a:rPr lang="en-AU" dirty="0"/>
              <a:t>€™t get that casual in again, as she was employed with specific funds for a specific purpose.  Therefore I do not have any other time I can work on this TOOL.</a:t>
            </a:r>
          </a:p>
          <a:p>
            <a:pPr lvl="1"/>
            <a:endParaRPr lang="en-AU" dirty="0"/>
          </a:p>
          <a:p>
            <a:pPr lvl="1"/>
            <a:r>
              <a:rPr lang="en-AU" dirty="0"/>
              <a:t>Â·         Monitor the budget the best we can by utilising </a:t>
            </a:r>
            <a:r>
              <a:rPr lang="en-AU" dirty="0" err="1"/>
              <a:t>IOâ</a:t>
            </a:r>
            <a:r>
              <a:rPr lang="en-AU" dirty="0"/>
              <a:t>€™s and </a:t>
            </a:r>
            <a:r>
              <a:rPr lang="en-AU" dirty="0" err="1"/>
              <a:t>WBSâ</a:t>
            </a:r>
            <a:r>
              <a:rPr lang="en-AU" dirty="0"/>
              <a:t>€™s.  But with the constant errors and glitches never feel confident that the figures are actually correct</a:t>
            </a:r>
          </a:p>
          <a:p>
            <a:pPr lvl="1"/>
            <a:endParaRPr lang="en-AU" dirty="0"/>
          </a:p>
          <a:p>
            <a:pPr lvl="1"/>
            <a:r>
              <a:rPr lang="en-AU" dirty="0"/>
              <a:t>Rachel Caller SAM Lake Cathie PS</a:t>
            </a:r>
          </a:p>
          <a:p>
            <a:pPr lvl="1"/>
            <a:endParaRPr lang="en-AU" dirty="0"/>
          </a:p>
          <a:p>
            <a:pPr lvl="1"/>
            <a:endParaRPr lang="en-AU" dirty="0"/>
          </a:p>
          <a:p>
            <a:pPr lvl="1"/>
            <a:endParaRPr lang="en-AU" dirty="0"/>
          </a:p>
          <a:p>
            <a:pPr lvl="1"/>
            <a:r>
              <a:rPr lang="en-AU" dirty="0"/>
              <a:t>1. Training for HR SAP has been woefully inadequate. No face to face training and the adobe connects and the e-learning sessions on a system that you have never looked at before just doesn't help. Information (and a lot of it) at that stage simply does not stick in your brain.</a:t>
            </a:r>
          </a:p>
          <a:p>
            <a:pPr lvl="1"/>
            <a:endParaRPr lang="en-AU" dirty="0"/>
          </a:p>
          <a:p>
            <a:pPr lvl="1"/>
            <a:r>
              <a:rPr lang="en-AU" dirty="0"/>
              <a:t>SAP HR seems to be filled with "glitches".</a:t>
            </a:r>
          </a:p>
          <a:p>
            <a:pPr lvl="1"/>
            <a:endParaRPr lang="en-AU" dirty="0"/>
          </a:p>
          <a:p>
            <a:pPr lvl="1"/>
            <a:r>
              <a:rPr lang="en-AU" dirty="0"/>
              <a:t>Completing time sheets is a very on/off affair - sometimes the fields populate properly, other times, they will populate with rubbish information (</a:t>
            </a:r>
            <a:r>
              <a:rPr lang="en-AU" dirty="0" err="1"/>
              <a:t>eg</a:t>
            </a:r>
            <a:r>
              <a:rPr lang="en-AU" dirty="0"/>
              <a:t>, put in that a SAS staff member worked for a day, click in the </a:t>
            </a:r>
            <a:r>
              <a:rPr lang="en-AU" dirty="0" err="1"/>
              <a:t>hrs</a:t>
            </a:r>
            <a:r>
              <a:rPr lang="en-AU" dirty="0"/>
              <a:t>/</a:t>
            </a:r>
            <a:r>
              <a:rPr lang="en-AU" dirty="0" err="1"/>
              <a:t>num</a:t>
            </a:r>
            <a:r>
              <a:rPr lang="en-AU" dirty="0"/>
              <a:t> field then press check. What should happen is that it populates with 6.25, but I've seen it populate with 0.01. In this case you have to go out of SAP altogether and log back in and try again. Doesn't always work even then but you just keep trying and eventually it gets there.</a:t>
            </a:r>
          </a:p>
          <a:p>
            <a:pPr lvl="1"/>
            <a:endParaRPr lang="en-AU" dirty="0"/>
          </a:p>
          <a:p>
            <a:pPr lvl="1"/>
            <a:r>
              <a:rPr lang="en-AU" dirty="0"/>
              <a:t>You can delete an entry from another school but you cannot re-enter. You should not be able to delete any entries but your own. Again - this just increases not just our own workload but other school staff!</a:t>
            </a:r>
          </a:p>
          <a:p>
            <a:pPr lvl="1"/>
            <a:endParaRPr lang="en-AU" dirty="0"/>
          </a:p>
          <a:p>
            <a:pPr lvl="1"/>
            <a:r>
              <a:rPr lang="en-AU" dirty="0"/>
              <a:t>2. Recording extra working hours is another huge issue - again sometimes it works and others it doesn't.</a:t>
            </a:r>
          </a:p>
          <a:p>
            <a:pPr lvl="1"/>
            <a:endParaRPr lang="en-AU" dirty="0"/>
          </a:p>
          <a:p>
            <a:pPr lvl="1"/>
            <a:r>
              <a:rPr lang="en-AU" dirty="0"/>
              <a:t>Error messages are very non informative - completely unhelpful.</a:t>
            </a:r>
          </a:p>
          <a:p>
            <a:pPr lvl="1"/>
            <a:endParaRPr lang="en-AU" dirty="0"/>
          </a:p>
          <a:p>
            <a:pPr lvl="1"/>
            <a:r>
              <a:rPr lang="en-AU" dirty="0"/>
              <a:t>Not being able to see Temp engagements which were populated by SAP for migration is ridiculous - we should have access to any and all information that has been loaded either by us or by HR for our school. Working "blind" is not helpful.</a:t>
            </a:r>
          </a:p>
          <a:p>
            <a:pPr lvl="1"/>
            <a:endParaRPr lang="en-AU" dirty="0"/>
          </a:p>
          <a:p>
            <a:pPr lvl="1"/>
            <a:r>
              <a:rPr lang="en-AU" dirty="0"/>
              <a:t>Releasing a system without a key component is ludicrous - We were Release 3 (so 2 releases before us) and we went live without the WBS IO element. Systems should not be released half baked. Particularly when help is through </a:t>
            </a:r>
            <a:r>
              <a:rPr lang="en-AU" dirty="0" err="1"/>
              <a:t>Edconnect</a:t>
            </a:r>
            <a:r>
              <a:rPr lang="en-AU" dirty="0"/>
              <a:t> which as I have said are very non helpful (to be polite!).</a:t>
            </a:r>
          </a:p>
          <a:p>
            <a:pPr lvl="1"/>
            <a:endParaRPr lang="en-AU" dirty="0"/>
          </a:p>
          <a:p>
            <a:pPr lvl="1"/>
            <a:r>
              <a:rPr lang="en-AU" dirty="0"/>
              <a:t>3. SAP Finance - being able to negotiate your way through the reports is very hit and miss. We did receive face to face training on SAP Finance of course but a) viewing these things with irrelevant training data doesn't actually help and b) the part on reports was skimmed through. To access a lot of the reports and get out of them meaningful information you need to know how to filter it properly, and the terms used are in the main meaningless to us and then the values that you need to use are a secret apparently - certainly we can't find them written anywhere in any QRG's... Doesn't help in us keeping track of our money (income and expenditure) and commitments. It seems like the </a:t>
            </a:r>
            <a:r>
              <a:rPr lang="en-AU" dirty="0" err="1"/>
              <a:t>Dept</a:t>
            </a:r>
            <a:r>
              <a:rPr lang="en-AU" dirty="0"/>
              <a:t> has gone to a "transparent" system - but its only transparent to people "in the know" - and apparently that doesn't include SAM's and Principals!</a:t>
            </a:r>
          </a:p>
          <a:p>
            <a:pPr lvl="1"/>
            <a:endParaRPr lang="en-AU" dirty="0"/>
          </a:p>
          <a:p>
            <a:pPr lvl="1"/>
            <a:r>
              <a:rPr lang="en-AU" dirty="0"/>
              <a:t>Duncan Adams Principal Telegraph Point PS</a:t>
            </a:r>
          </a:p>
          <a:p>
            <a:pPr lvl="1"/>
            <a:endParaRPr lang="en-AU" dirty="0"/>
          </a:p>
          <a:p>
            <a:pPr lvl="1"/>
            <a:endParaRPr lang="en-AU" dirty="0"/>
          </a:p>
          <a:p>
            <a:pPr lvl="1"/>
            <a:endParaRPr lang="en-AU" dirty="0"/>
          </a:p>
          <a:p>
            <a:pPr lvl="1"/>
            <a:r>
              <a:rPr lang="en-AU" dirty="0"/>
              <a:t>1.  The budgeting tool.  Absolute waste of my time.  I have no idea how much money i have to spend.  The powers that be have taken thousands of dollars out of our budget for my extended sick leave and it has taken months to get back.  Not to mention being charged for 3 weeks for a relieving principal who wasn't even working at our school at the time. (still </a:t>
            </a:r>
            <a:r>
              <a:rPr lang="en-AU" dirty="0" err="1"/>
              <a:t>dont</a:t>
            </a:r>
            <a:r>
              <a:rPr lang="en-AU" dirty="0"/>
              <a:t> have an answer for that one)</a:t>
            </a:r>
          </a:p>
          <a:p>
            <a:pPr lvl="1"/>
            <a:endParaRPr lang="en-AU" dirty="0"/>
          </a:p>
          <a:p>
            <a:pPr lvl="1"/>
            <a:r>
              <a:rPr lang="en-AU" dirty="0"/>
              <a:t>2.  The extra time that my SAM has had to take to check all the reports off, then find all the errors and then spend more time on the phone to </a:t>
            </a:r>
            <a:r>
              <a:rPr lang="en-AU" dirty="0" err="1"/>
              <a:t>EdConnect</a:t>
            </a:r>
            <a:r>
              <a:rPr lang="en-AU" dirty="0"/>
              <a:t> only to be told it will be escalated and we don't hear back from them for weeks. </a:t>
            </a:r>
          </a:p>
          <a:p>
            <a:pPr lvl="1"/>
            <a:endParaRPr lang="en-AU" dirty="0"/>
          </a:p>
          <a:p>
            <a:pPr lvl="1"/>
            <a:endParaRPr lang="en-AU" dirty="0"/>
          </a:p>
          <a:p>
            <a:pPr lvl="1"/>
            <a:endParaRPr lang="en-AU" dirty="0"/>
          </a:p>
          <a:p>
            <a:pPr lvl="1"/>
            <a:r>
              <a:rPr lang="en-AU" dirty="0"/>
              <a:t>3.  Money coming and going from our budget, not knowing where or who it is from.  I could not tell you how much money i have and i am sick of sitting and wasting my time trying to make it "right"</a:t>
            </a:r>
          </a:p>
          <a:p>
            <a:pPr lvl="1"/>
            <a:endParaRPr lang="en-AU" dirty="0"/>
          </a:p>
          <a:p>
            <a:pPr lvl="1"/>
            <a:endParaRPr lang="en-AU" dirty="0"/>
          </a:p>
          <a:p>
            <a:pPr lvl="1"/>
            <a:endParaRPr lang="en-AU" dirty="0"/>
          </a:p>
          <a:p>
            <a:pPr lvl="1"/>
            <a:r>
              <a:rPr lang="en-AU" dirty="0"/>
              <a:t>4.  HR Salaries.  Why in the hell are we having to have anything to do with permanent staff.  What are they doing.  This has just put a whole lot of extra work on to the staff to try to work out what they are paid.  Who cares, they are permanent staff.  Should not have anything to do with us.</a:t>
            </a:r>
          </a:p>
          <a:p>
            <a:pPr lvl="1"/>
            <a:endParaRPr lang="en-AU" dirty="0"/>
          </a:p>
          <a:p>
            <a:pPr lvl="1"/>
            <a:r>
              <a:rPr lang="en-AU" dirty="0"/>
              <a:t>Kylie Nicholson Principal Kinchela Public School</a:t>
            </a:r>
          </a:p>
          <a:p>
            <a:pPr lvl="1"/>
            <a:endParaRPr lang="en-AU" dirty="0"/>
          </a:p>
          <a:p>
            <a:pPr lvl="1"/>
            <a:endParaRPr lang="en-AU" dirty="0"/>
          </a:p>
          <a:p>
            <a:pPr lvl="1"/>
            <a:endParaRPr lang="en-AU" dirty="0"/>
          </a:p>
          <a:p>
            <a:pPr lvl="1"/>
            <a:r>
              <a:rPr lang="en-AU" dirty="0"/>
              <a:t>1. SAP HR - not fit for purpose - too many errors in the system.  Some staff not paid or paid incorrectly. Training not good enough.  Training material not good enough.  There needs to be examples of scenarios for schools to know which guide to follow.  </a:t>
            </a:r>
            <a:r>
              <a:rPr lang="en-AU" dirty="0" err="1"/>
              <a:t>eg</a:t>
            </a:r>
            <a:r>
              <a:rPr lang="en-AU" dirty="0"/>
              <a:t>. Alternative placement.  Salary overcharges have had a major impact on the day to day financial management.</a:t>
            </a:r>
          </a:p>
          <a:p>
            <a:pPr lvl="1"/>
            <a:endParaRPr lang="en-AU" dirty="0"/>
          </a:p>
          <a:p>
            <a:pPr lvl="1"/>
            <a:r>
              <a:rPr lang="en-AU" dirty="0"/>
              <a:t>2. Schools not being advised when they will receive budget adjustments for increases in staffing entitlement.  Schools are out of pocket. No </a:t>
            </a:r>
            <a:r>
              <a:rPr lang="en-AU" dirty="0" err="1"/>
              <a:t>comms</a:t>
            </a:r>
            <a:r>
              <a:rPr lang="en-AU" dirty="0"/>
              <a:t> to schools.</a:t>
            </a:r>
          </a:p>
          <a:p>
            <a:pPr lvl="1"/>
            <a:endParaRPr lang="en-AU" dirty="0"/>
          </a:p>
          <a:p>
            <a:pPr lvl="1"/>
            <a:r>
              <a:rPr lang="en-AU" dirty="0"/>
              <a:t>3. Schools with staff on Worker's compensation are being charged vacation pay in the school holidays. No </a:t>
            </a:r>
            <a:r>
              <a:rPr lang="en-AU" dirty="0" err="1"/>
              <a:t>Comms</a:t>
            </a:r>
            <a:r>
              <a:rPr lang="en-AU" dirty="0"/>
              <a:t> to schools.</a:t>
            </a:r>
          </a:p>
          <a:p>
            <a:pPr lvl="1"/>
            <a:endParaRPr lang="en-AU" dirty="0"/>
          </a:p>
          <a:p>
            <a:pPr lvl="1"/>
            <a:r>
              <a:rPr lang="en-AU" dirty="0"/>
              <a:t>4. All schools with staff on sick or FACS leave were charged for the public holidays - 30.3, 2.4, 25.4, 11.6.18.  No </a:t>
            </a:r>
            <a:r>
              <a:rPr lang="en-AU" dirty="0" err="1"/>
              <a:t>comms</a:t>
            </a:r>
            <a:r>
              <a:rPr lang="en-AU" dirty="0"/>
              <a:t> to schools</a:t>
            </a:r>
          </a:p>
          <a:p>
            <a:pPr lvl="1"/>
            <a:endParaRPr lang="en-AU" dirty="0"/>
          </a:p>
          <a:p>
            <a:pPr lvl="1"/>
            <a:r>
              <a:rPr lang="en-AU" dirty="0"/>
              <a:t>5. Schools Overview Report - There are errors within the report providing false information that require rectification.</a:t>
            </a:r>
          </a:p>
          <a:p>
            <a:pPr lvl="1"/>
            <a:endParaRPr lang="en-AU" dirty="0"/>
          </a:p>
          <a:p>
            <a:pPr lvl="1"/>
            <a:r>
              <a:rPr lang="en-AU" dirty="0"/>
              <a:t>Kathy Herron</a:t>
            </a:r>
          </a:p>
          <a:p>
            <a:pPr lvl="1"/>
            <a:endParaRPr lang="en-AU" dirty="0"/>
          </a:p>
          <a:p>
            <a:pPr lvl="1"/>
            <a:r>
              <a:rPr lang="en-AU" dirty="0"/>
              <a:t>Business Manager - Hastings/Macleay Networks.</a:t>
            </a:r>
          </a:p>
        </p:txBody>
      </p:sp>
    </p:spTree>
    <p:extLst>
      <p:ext uri="{BB962C8B-B14F-4D97-AF65-F5344CB8AC3E}">
        <p14:creationId xmlns:p14="http://schemas.microsoft.com/office/powerpoint/2010/main" val="119195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Sutherland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Principals Approving Registered Professional </a:t>
            </a:r>
            <a:r>
              <a:rPr lang="en-AU" dirty="0" smtClean="0"/>
              <a:t>Learning </a:t>
            </a:r>
            <a:r>
              <a:rPr lang="en-AU" dirty="0"/>
              <a:t>hours for </a:t>
            </a:r>
            <a:r>
              <a:rPr lang="en-AU" dirty="0" smtClean="0"/>
              <a:t>staff</a:t>
            </a:r>
          </a:p>
          <a:p>
            <a:pPr lvl="1"/>
            <a:r>
              <a:rPr lang="en-AU" dirty="0"/>
              <a:t>As a Principal we are able to sign off on a teacher to say they are accredited, however we cannot sign off on registered hours through PL.</a:t>
            </a:r>
          </a:p>
          <a:p>
            <a:pPr lvl="1"/>
            <a:r>
              <a:rPr lang="en-AU" dirty="0"/>
              <a:t>There is a growing concern in less than 5 years that all teachers will need to have 50 registered hours to meet standards. This will require each staff member to have 1 registered hour every 4 weeks. Schools and Principals are running excellent PL courses in their school which are not accredited, the time and energy each PL sessions takes to be accredited is long and time consuming. It is with great importance that Sutherland PPC see that Principals can and are able to authorise in school professional development as registered hours meeting the standards set. </a:t>
            </a:r>
          </a:p>
        </p:txBody>
      </p:sp>
    </p:spTree>
    <p:extLst>
      <p:ext uri="{BB962C8B-B14F-4D97-AF65-F5344CB8AC3E}">
        <p14:creationId xmlns:p14="http://schemas.microsoft.com/office/powerpoint/2010/main" val="119195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fontScale="62500" lnSpcReduction="20000"/>
          </a:bodyPr>
          <a:lstStyle/>
          <a:p>
            <a:r>
              <a:rPr lang="en-AU" dirty="0" smtClean="0"/>
              <a:t>TP2 Second Teacher</a:t>
            </a:r>
            <a:endParaRPr lang="en-AU" dirty="0"/>
          </a:p>
          <a:p>
            <a:pPr lvl="1"/>
            <a:r>
              <a:rPr lang="en-AU" dirty="0"/>
              <a:t>At the moment TP2 schools that have 26 students or Ram more than TP2 or AP2 &gt;$415 K &lt;$1.04 M get their second teacher. In schools that have less than 26 students or TP1 or AP1 </a:t>
            </a:r>
            <a:r>
              <a:rPr lang="en-AU" dirty="0" smtClean="0"/>
              <a:t>&lt;$</a:t>
            </a:r>
            <a:r>
              <a:rPr lang="en-AU" dirty="0"/>
              <a:t>415 K </a:t>
            </a:r>
            <a:r>
              <a:rPr lang="en-AU" dirty="0" smtClean="0"/>
              <a:t>&lt;$109,867 - $109,867 $121,778 </a:t>
            </a:r>
            <a:r>
              <a:rPr lang="en-AU" dirty="0"/>
              <a:t>is only the teaching principal and a </a:t>
            </a:r>
            <a:r>
              <a:rPr lang="en-AU" dirty="0" smtClean="0"/>
              <a:t>SAM </a:t>
            </a:r>
            <a:r>
              <a:rPr lang="en-AU" dirty="0"/>
              <a:t>for 4 days a fortnight and a supplement teacher for 3 days only if you have 21 students.  If below 21 you get supplement to have a second adult but that could be SAO or SLSO.</a:t>
            </a:r>
          </a:p>
          <a:p>
            <a:pPr lvl="1"/>
            <a:r>
              <a:rPr lang="en-AU" dirty="0"/>
              <a:t>Small schools have the same demands placed upon them as larger schools; both administratively and in teaching and learning and NESA requirements.  We also engage regularly in additional extra curricula events to enrich the educational experience for our students. In order to meet the requirements of the Australian Professional Standards for Teachers, strive towards excellence on the School Excellence Framework and meet the increasing administrative workload ( whilst still learning new systems), small school principals are overloaded as we do not have the </a:t>
            </a:r>
            <a:r>
              <a:rPr lang="en-AU" dirty="0" smtClean="0"/>
              <a:t>extra hands </a:t>
            </a:r>
            <a:r>
              <a:rPr lang="en-AU" dirty="0"/>
              <a:t>to assist us in managing all of the above. It is a very unrealistic expectation that small schools can function at a level comparable to larger schools and it is the students who ultimately miss out. </a:t>
            </a:r>
          </a:p>
        </p:txBody>
      </p:sp>
    </p:spTree>
    <p:extLst>
      <p:ext uri="{BB962C8B-B14F-4D97-AF65-F5344CB8AC3E}">
        <p14:creationId xmlns:p14="http://schemas.microsoft.com/office/powerpoint/2010/main" val="119195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AU" dirty="0" smtClean="0"/>
              <a:t>Mt Druitt-Minchinbury PPC</a:t>
            </a:r>
            <a:endParaRPr lang="en-AU" dirty="0"/>
          </a:p>
        </p:txBody>
      </p:sp>
      <p:sp>
        <p:nvSpPr>
          <p:cNvPr id="3" name="Content Placeholder 2"/>
          <p:cNvSpPr>
            <a:spLocks noGrp="1"/>
          </p:cNvSpPr>
          <p:nvPr>
            <p:ph idx="1"/>
          </p:nvPr>
        </p:nvSpPr>
        <p:spPr/>
        <p:txBody>
          <a:bodyPr>
            <a:normAutofit/>
          </a:bodyPr>
          <a:lstStyle/>
          <a:p>
            <a:r>
              <a:rPr lang="en-AU" dirty="0" smtClean="0"/>
              <a:t>Finance/Budgets</a:t>
            </a:r>
            <a:endParaRPr lang="en-AU" dirty="0"/>
          </a:p>
          <a:p>
            <a:pPr lvl="1"/>
            <a:r>
              <a:rPr lang="en-AU" dirty="0"/>
              <a:t>100% principals attending today's Minchinbury / Mt Druitt PPC cannot, using the </a:t>
            </a:r>
            <a:r>
              <a:rPr lang="en-AU" dirty="0" err="1"/>
              <a:t>eFPT</a:t>
            </a:r>
            <a:r>
              <a:rPr lang="en-AU" dirty="0"/>
              <a:t> tool, work out what the bottom line amount of funds is that they have in their school's account. </a:t>
            </a:r>
            <a:endParaRPr lang="en-AU" dirty="0" smtClean="0"/>
          </a:p>
        </p:txBody>
      </p:sp>
    </p:spTree>
    <p:extLst>
      <p:ext uri="{BB962C8B-B14F-4D97-AF65-F5344CB8AC3E}">
        <p14:creationId xmlns:p14="http://schemas.microsoft.com/office/powerpoint/2010/main" val="119195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Lismore PPC</a:t>
            </a:r>
            <a:endParaRPr lang="en-AU" dirty="0"/>
          </a:p>
        </p:txBody>
      </p:sp>
      <p:sp>
        <p:nvSpPr>
          <p:cNvPr id="3" name="Content Placeholder 2"/>
          <p:cNvSpPr>
            <a:spLocks noGrp="1"/>
          </p:cNvSpPr>
          <p:nvPr>
            <p:ph idx="1"/>
          </p:nvPr>
        </p:nvSpPr>
        <p:spPr/>
        <p:txBody>
          <a:bodyPr>
            <a:normAutofit fontScale="85000" lnSpcReduction="20000"/>
          </a:bodyPr>
          <a:lstStyle/>
          <a:p>
            <a:r>
              <a:rPr lang="en-AU" dirty="0"/>
              <a:t>SEF V2 - Learning Domain</a:t>
            </a:r>
          </a:p>
          <a:p>
            <a:pPr lvl="1"/>
            <a:r>
              <a:rPr lang="en-AU" dirty="0" smtClean="0"/>
              <a:t>In </a:t>
            </a:r>
            <a:r>
              <a:rPr lang="en-AU" dirty="0"/>
              <a:t>the SEF V2 under the Learning Domain: student performance measures (Themes - NAPLAN), it clearly states: to be 'excelling' most students achieve in the top two bands...; to be 'sustaining &amp; growing' at least 35% of students in top two bands...; to be 'delivering' at least 90% of students achieve at national minimum level...</a:t>
            </a:r>
          </a:p>
          <a:p>
            <a:pPr lvl="1"/>
            <a:endParaRPr lang="en-AU" dirty="0"/>
          </a:p>
          <a:p>
            <a:pPr lvl="1"/>
            <a:r>
              <a:rPr lang="en-AU" dirty="0"/>
              <a:t>The concern is, based on the above, that schools with excellent GROWTH may still not be achieving S&amp;G or Excelling, whereas some schools could achieve S&amp;G or Excelling based purely on NAPLAN outcomes, even with minimal GROWTH. This seems </a:t>
            </a:r>
            <a:r>
              <a:rPr lang="en-AU" dirty="0" smtClean="0"/>
              <a:t>unfair.</a:t>
            </a:r>
            <a:endParaRPr lang="en-AU" dirty="0"/>
          </a:p>
        </p:txBody>
      </p:sp>
    </p:spTree>
    <p:extLst>
      <p:ext uri="{BB962C8B-B14F-4D97-AF65-F5344CB8AC3E}">
        <p14:creationId xmlns:p14="http://schemas.microsoft.com/office/powerpoint/2010/main" val="119195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Armidale PPC</a:t>
            </a:r>
            <a:endParaRPr lang="en-AU" dirty="0"/>
          </a:p>
        </p:txBody>
      </p:sp>
      <p:sp>
        <p:nvSpPr>
          <p:cNvPr id="3" name="Content Placeholder 2"/>
          <p:cNvSpPr>
            <a:spLocks noGrp="1"/>
          </p:cNvSpPr>
          <p:nvPr>
            <p:ph idx="1"/>
          </p:nvPr>
        </p:nvSpPr>
        <p:spPr/>
        <p:txBody>
          <a:bodyPr>
            <a:normAutofit fontScale="32500" lnSpcReduction="20000"/>
          </a:bodyPr>
          <a:lstStyle/>
          <a:p>
            <a:r>
              <a:rPr lang="en-AU" dirty="0" smtClean="0"/>
              <a:t>SAP HR System</a:t>
            </a:r>
            <a:endParaRPr lang="en-AU" dirty="0"/>
          </a:p>
          <a:p>
            <a:pPr lvl="1"/>
            <a:r>
              <a:rPr lang="en-AU" dirty="0"/>
              <a:t>Since the introduction of the SAP HR system on the second last day of last term, principals and school administration staff have been working excessive hours to use the new system and correct problems arising.  Support from </a:t>
            </a:r>
            <a:r>
              <a:rPr lang="en-AU" dirty="0" err="1"/>
              <a:t>EdConnect</a:t>
            </a:r>
            <a:r>
              <a:rPr lang="en-AU" dirty="0"/>
              <a:t> has been minimal and in some instances, it has </a:t>
            </a:r>
            <a:r>
              <a:rPr lang="en-AU" dirty="0" err="1"/>
              <a:t>bene</a:t>
            </a:r>
            <a:r>
              <a:rPr lang="en-AU" dirty="0"/>
              <a:t> reported that the person on the end of the phone, is only using the QRGs to assist us.  We are told to be the instructional leader in the school.  At the moment, we are the leading administrator in the school.</a:t>
            </a:r>
          </a:p>
          <a:p>
            <a:pPr lvl="1"/>
            <a:endParaRPr lang="en-AU" dirty="0"/>
          </a:p>
          <a:p>
            <a:pPr lvl="1"/>
            <a:r>
              <a:rPr lang="en-AU" dirty="0"/>
              <a:t>Issues reported to the Term 3 meeting are (and this is not an exhaustive list):</a:t>
            </a:r>
          </a:p>
          <a:p>
            <a:pPr lvl="1"/>
            <a:r>
              <a:rPr lang="en-AU" dirty="0"/>
              <a:t>â€¢	Reports that </a:t>
            </a:r>
            <a:r>
              <a:rPr lang="en-AU" dirty="0" err="1"/>
              <a:t>teacherâ</a:t>
            </a:r>
            <a:r>
              <a:rPr lang="en-AU" dirty="0"/>
              <a:t>€™s pay rates have changed (or are not the same each fortnight).</a:t>
            </a:r>
          </a:p>
          <a:p>
            <a:pPr lvl="1"/>
            <a:r>
              <a:rPr lang="en-AU" dirty="0"/>
              <a:t>â€¢	Payments that have been arranged (such a direct debits) are not coming out. </a:t>
            </a:r>
          </a:p>
          <a:p>
            <a:pPr lvl="1"/>
            <a:r>
              <a:rPr lang="en-AU" dirty="0"/>
              <a:t>â€¢	Tax rates have changed-Just by putting in a new tax declaration form has not fixed these issues.</a:t>
            </a:r>
          </a:p>
          <a:p>
            <a:pPr lvl="1"/>
            <a:r>
              <a:rPr lang="en-AU" dirty="0"/>
              <a:t>â€¢	HELP (HECS) deductions have increased.  </a:t>
            </a:r>
          </a:p>
          <a:p>
            <a:pPr lvl="1"/>
            <a:r>
              <a:rPr lang="en-AU" dirty="0"/>
              <a:t>â€¢	Schools cannot link their casual costs against a WBS/IO</a:t>
            </a:r>
          </a:p>
          <a:p>
            <a:pPr lvl="1"/>
            <a:r>
              <a:rPr lang="en-AU" dirty="0"/>
              <a:t>â€¢	There are staff who cannot apply for their authority to travel through SAP.</a:t>
            </a:r>
          </a:p>
          <a:p>
            <a:pPr lvl="1"/>
            <a:r>
              <a:rPr lang="en-AU" dirty="0"/>
              <a:t>â€¢	The </a:t>
            </a:r>
            <a:r>
              <a:rPr lang="en-AU" dirty="0" err="1"/>
              <a:t>eFPT</a:t>
            </a:r>
            <a:r>
              <a:rPr lang="en-AU" dirty="0"/>
              <a:t> does not reflect the current school balance in SAP.</a:t>
            </a:r>
          </a:p>
          <a:p>
            <a:pPr lvl="1"/>
            <a:r>
              <a:rPr lang="en-AU" dirty="0"/>
              <a:t>â€¢	The dates on the casual claim forms staff complete, do NOT match the pay period within the SAP payroll system.</a:t>
            </a:r>
          </a:p>
          <a:p>
            <a:pPr lvl="1"/>
            <a:r>
              <a:rPr lang="en-AU" dirty="0"/>
              <a:t>â€¢	We have been told casual teachers can put in their claim in SAP without approval (TP1 and TP2 schools).</a:t>
            </a:r>
          </a:p>
          <a:p>
            <a:pPr lvl="1"/>
            <a:r>
              <a:rPr lang="en-AU" dirty="0"/>
              <a:t>â€¢	Casual teachers are refusing to do morning playground duty because the SAP system says it is paying them for 6 hours per day (not 6.5 hours).  </a:t>
            </a:r>
          </a:p>
          <a:p>
            <a:pPr lvl="1"/>
            <a:r>
              <a:rPr lang="en-AU" dirty="0"/>
              <a:t>â€¢	It was thought in the first instance that we could enter the WBS at the same time as casual salaries.  Now it is an extra entry. </a:t>
            </a:r>
          </a:p>
          <a:p>
            <a:pPr lvl="1"/>
            <a:r>
              <a:rPr lang="en-AU" dirty="0"/>
              <a:t>â€¢	Sub delegation management is not working. Leave is going to random staff members for approval and timesheets are not going to those with sub delegation rights for this.</a:t>
            </a:r>
          </a:p>
          <a:p>
            <a:pPr lvl="1"/>
            <a:r>
              <a:rPr lang="en-AU" dirty="0"/>
              <a:t>â€¢	Temporary contracts have gone missing </a:t>
            </a:r>
          </a:p>
          <a:p>
            <a:pPr lvl="1"/>
            <a:r>
              <a:rPr lang="en-AU" dirty="0"/>
              <a:t>â€¢	Temporary contracts can be duplicated in the system and a teacher can be paid by multiple schools on the one day</a:t>
            </a:r>
          </a:p>
          <a:p>
            <a:pPr lvl="1"/>
            <a:r>
              <a:rPr lang="en-AU" dirty="0"/>
              <a:t>â€¢	There are reports of some staff having manager access to other </a:t>
            </a:r>
            <a:r>
              <a:rPr lang="en-AU" dirty="0" err="1"/>
              <a:t>schoolâ</a:t>
            </a:r>
            <a:r>
              <a:rPr lang="en-AU" dirty="0"/>
              <a:t>€™s HR even though they have never worked in the school and </a:t>
            </a:r>
            <a:r>
              <a:rPr lang="en-AU" dirty="0" err="1"/>
              <a:t>havenâ</a:t>
            </a:r>
            <a:r>
              <a:rPr lang="en-AU" dirty="0"/>
              <a:t>€™t been given access to it.</a:t>
            </a:r>
          </a:p>
          <a:p>
            <a:pPr lvl="1"/>
            <a:r>
              <a:rPr lang="en-AU" dirty="0"/>
              <a:t>â€¢	Staff have been paid by other schools instead of the school they  have worked at</a:t>
            </a:r>
          </a:p>
          <a:p>
            <a:pPr lvl="1"/>
            <a:endParaRPr lang="en-AU" dirty="0"/>
          </a:p>
          <a:p>
            <a:pPr lvl="1"/>
            <a:r>
              <a:rPr lang="en-AU" dirty="0"/>
              <a:t>The Armidale PPC members understand a heavy financial investment has been made into this system, however after so many years, this system is still being adapted to try and make it work for us and it is not working, it is difficult to use and principals are finding it inefficient.</a:t>
            </a:r>
          </a:p>
          <a:p>
            <a:pPr lvl="1"/>
            <a:r>
              <a:rPr lang="en-AU" dirty="0" smtClean="0"/>
              <a:t>.</a:t>
            </a:r>
            <a:endParaRPr lang="en-AU" dirty="0"/>
          </a:p>
        </p:txBody>
      </p:sp>
    </p:spTree>
    <p:extLst>
      <p:ext uri="{BB962C8B-B14F-4D97-AF65-F5344CB8AC3E}">
        <p14:creationId xmlns:p14="http://schemas.microsoft.com/office/powerpoint/2010/main" val="119195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Hornsby PPC</a:t>
            </a:r>
            <a:endParaRPr lang="en-AU" dirty="0"/>
          </a:p>
        </p:txBody>
      </p:sp>
      <p:sp>
        <p:nvSpPr>
          <p:cNvPr id="3" name="Content Placeholder 2"/>
          <p:cNvSpPr>
            <a:spLocks noGrp="1"/>
          </p:cNvSpPr>
          <p:nvPr>
            <p:ph idx="1"/>
          </p:nvPr>
        </p:nvSpPr>
        <p:spPr/>
        <p:txBody>
          <a:bodyPr>
            <a:normAutofit/>
          </a:bodyPr>
          <a:lstStyle/>
          <a:p>
            <a:r>
              <a:rPr lang="en-AU" dirty="0" smtClean="0"/>
              <a:t>TP- Position Title change</a:t>
            </a:r>
            <a:endParaRPr lang="en-AU" dirty="0"/>
          </a:p>
          <a:p>
            <a:pPr lvl="1"/>
            <a:r>
              <a:rPr lang="en-AU" dirty="0" smtClean="0"/>
              <a:t>Refer to the Teaching Principals RG position paper on the PPA website</a:t>
            </a:r>
            <a:endParaRPr lang="en-AU" dirty="0"/>
          </a:p>
        </p:txBody>
      </p:sp>
    </p:spTree>
    <p:extLst>
      <p:ext uri="{BB962C8B-B14F-4D97-AF65-F5344CB8AC3E}">
        <p14:creationId xmlns:p14="http://schemas.microsoft.com/office/powerpoint/2010/main" val="119195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a:bodyPr>
          <a:lstStyle/>
          <a:p>
            <a:r>
              <a:rPr lang="en-AU" dirty="0"/>
              <a:t>Removal of Counsellor Allocation to Support EIU </a:t>
            </a:r>
            <a:r>
              <a:rPr lang="en-AU" dirty="0" smtClean="0"/>
              <a:t>Schools</a:t>
            </a:r>
          </a:p>
          <a:p>
            <a:pPr lvl="1"/>
            <a:r>
              <a:rPr lang="en-AU" dirty="0" smtClean="0"/>
              <a:t>That a review takes place through NSWPPA, submitted to DoE, to determine the reduction in Counsellor time allocated to support schools with EIUs.</a:t>
            </a:r>
          </a:p>
          <a:p>
            <a:pPr lvl="1"/>
            <a:r>
              <a:rPr lang="en-AU" dirty="0" smtClean="0"/>
              <a:t>Referred to Disability Programs RG</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Bondi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119195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119195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119195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1191954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Campbelltown PPC</a:t>
            </a:r>
            <a:endParaRPr lang="en-AU" dirty="0"/>
          </a:p>
        </p:txBody>
      </p:sp>
      <p:sp>
        <p:nvSpPr>
          <p:cNvPr id="3" name="Content Placeholder 2"/>
          <p:cNvSpPr>
            <a:spLocks noGrp="1"/>
          </p:cNvSpPr>
          <p:nvPr>
            <p:ph idx="1"/>
          </p:nvPr>
        </p:nvSpPr>
        <p:spPr/>
        <p:txBody>
          <a:bodyPr>
            <a:normAutofit fontScale="77500" lnSpcReduction="20000"/>
          </a:bodyPr>
          <a:lstStyle/>
          <a:p>
            <a:r>
              <a:rPr lang="en-AU" dirty="0"/>
              <a:t>Therapists Working on School Sites</a:t>
            </a:r>
          </a:p>
          <a:p>
            <a:pPr lvl="1"/>
            <a:r>
              <a:rPr lang="en-AU" dirty="0" smtClean="0"/>
              <a:t>Currently </a:t>
            </a:r>
            <a:r>
              <a:rPr lang="en-AU" dirty="0"/>
              <a:t>at  Mary </a:t>
            </a:r>
            <a:r>
              <a:rPr lang="en-AU" dirty="0" err="1"/>
              <a:t>Brooksbank</a:t>
            </a:r>
            <a:r>
              <a:rPr lang="en-AU" dirty="0"/>
              <a:t> School, with 85 students,  we have approximately 50 NDIS funded therapists coming in to delivery therapy at school. It is a major task to ensure we have current and up to date copies of their WWC number, Child Protection Training, Workers Compensation Insurance, Professional Indemnity Insurance and Public Liability Insurance. It would be a great help if the Department had a data base into which we could enter the therapists details and upload a current copy of these documents, highlighting the expiry date, so that all schools had access to the information. Therefore, the documents would only need to be handed to one school, but be available to all schools</a:t>
            </a:r>
            <a:r>
              <a:rPr lang="en-AU" dirty="0" smtClean="0"/>
              <a:t>. At </a:t>
            </a:r>
            <a:r>
              <a:rPr lang="en-AU" dirty="0"/>
              <a:t>present this is an enormous amount of work which has to be duplicated by every school that the therapist visits.  The paperwork takes so much time out of an already full workload.</a:t>
            </a:r>
          </a:p>
        </p:txBody>
      </p:sp>
    </p:spTree>
    <p:extLst>
      <p:ext uri="{BB962C8B-B14F-4D97-AF65-F5344CB8AC3E}">
        <p14:creationId xmlns:p14="http://schemas.microsoft.com/office/powerpoint/2010/main" val="11919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fontScale="92500" lnSpcReduction="20000"/>
          </a:bodyPr>
          <a:lstStyle/>
          <a:p>
            <a:r>
              <a:rPr lang="en-AU" dirty="0"/>
              <a:t>External </a:t>
            </a:r>
            <a:r>
              <a:rPr lang="en-AU" dirty="0" smtClean="0"/>
              <a:t>Validation</a:t>
            </a:r>
          </a:p>
          <a:p>
            <a:pPr lvl="1"/>
            <a:r>
              <a:rPr lang="en-AU" dirty="0"/>
              <a:t> I would like to raise the External Validation process as an issue. I am a strong proponent of externally validating schools using an evidence base. I feel accountability, while often cumbersome and inconvenient, serves a much greater good. And while ever we are in the business of helping other people's children it is a position I am happy to uphold. </a:t>
            </a:r>
            <a:r>
              <a:rPr lang="en-AU" dirty="0" smtClean="0"/>
              <a:t>So </a:t>
            </a:r>
            <a:r>
              <a:rPr lang="en-AU" dirty="0"/>
              <a:t>my concern is not with External Validation per se, but rather with the process</a:t>
            </a:r>
            <a:r>
              <a:rPr lang="en-AU" dirty="0" smtClean="0"/>
              <a:t>.</a:t>
            </a:r>
          </a:p>
          <a:p>
            <a:pPr lvl="1"/>
            <a:r>
              <a:rPr lang="en-AU" dirty="0" smtClean="0"/>
              <a:t>Raised by State Executive with ED Mark Grant who advised </a:t>
            </a:r>
            <a:r>
              <a:rPr lang="en-AU" dirty="0"/>
              <a:t>improvements to the EV processes are being developed this term.</a:t>
            </a: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a:bodyPr>
          <a:lstStyle/>
          <a:p>
            <a:r>
              <a:rPr lang="en-AU" dirty="0" err="1" smtClean="0"/>
              <a:t>EdConnect</a:t>
            </a:r>
            <a:endParaRPr lang="en-AU" dirty="0" smtClean="0"/>
          </a:p>
          <a:p>
            <a:pPr lvl="1"/>
            <a:r>
              <a:rPr lang="en-AU" dirty="0"/>
              <a:t>For </a:t>
            </a:r>
            <a:r>
              <a:rPr lang="en-AU" dirty="0" smtClean="0"/>
              <a:t>the </a:t>
            </a:r>
            <a:r>
              <a:rPr lang="en-AU" dirty="0"/>
              <a:t>NSWPPA to investigate the inconsistent and </a:t>
            </a:r>
            <a:r>
              <a:rPr lang="en-AU" dirty="0" smtClean="0"/>
              <a:t>inadequate </a:t>
            </a:r>
            <a:r>
              <a:rPr lang="en-AU" dirty="0"/>
              <a:t>support from Ed </a:t>
            </a:r>
            <a:r>
              <a:rPr lang="en-AU" dirty="0" smtClean="0"/>
              <a:t>Connect</a:t>
            </a:r>
          </a:p>
          <a:p>
            <a:pPr lvl="1"/>
            <a:r>
              <a:rPr lang="en-AU" dirty="0" smtClean="0"/>
              <a:t>Raised by State Executive with the Secretary. Recommended SASS take up through PSA as well.</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Macquarie PPC</a:t>
            </a:r>
            <a:endParaRPr lang="en-AU" dirty="0"/>
          </a:p>
        </p:txBody>
      </p:sp>
      <p:sp>
        <p:nvSpPr>
          <p:cNvPr id="3" name="Content Placeholder 2"/>
          <p:cNvSpPr>
            <a:spLocks noGrp="1"/>
          </p:cNvSpPr>
          <p:nvPr>
            <p:ph idx="1"/>
          </p:nvPr>
        </p:nvSpPr>
        <p:spPr/>
        <p:txBody>
          <a:bodyPr>
            <a:normAutofit/>
          </a:bodyPr>
          <a:lstStyle/>
          <a:p>
            <a:r>
              <a:rPr lang="en-AU" dirty="0"/>
              <a:t>SAP HR / Finance Training and </a:t>
            </a:r>
            <a:r>
              <a:rPr lang="en-AU" dirty="0" smtClean="0"/>
              <a:t>Implementation</a:t>
            </a:r>
          </a:p>
          <a:p>
            <a:pPr lvl="1"/>
            <a:r>
              <a:rPr lang="en-AU" dirty="0" smtClean="0"/>
              <a:t>Why again has there been additional expectations to SAP with the system not able to address them: SAM and Principal Welfare, Soft Launches, Lack of Training, Overload with work</a:t>
            </a:r>
          </a:p>
          <a:p>
            <a:pPr lvl="1"/>
            <a:r>
              <a:rPr lang="en-AU" dirty="0" smtClean="0"/>
              <a:t>Raised with the Secretary and Deputy-Secretary Peter Riordan</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Sutherland PPC</a:t>
            </a:r>
            <a:endParaRPr lang="en-AU" dirty="0"/>
          </a:p>
        </p:txBody>
      </p:sp>
      <p:sp>
        <p:nvSpPr>
          <p:cNvPr id="3" name="Content Placeholder 2"/>
          <p:cNvSpPr>
            <a:spLocks noGrp="1"/>
          </p:cNvSpPr>
          <p:nvPr>
            <p:ph idx="1"/>
          </p:nvPr>
        </p:nvSpPr>
        <p:spPr/>
        <p:txBody>
          <a:bodyPr>
            <a:normAutofit lnSpcReduction="10000"/>
          </a:bodyPr>
          <a:lstStyle/>
          <a:p>
            <a:r>
              <a:rPr lang="en-AU" dirty="0"/>
              <a:t>Principals Approving Registered Professional </a:t>
            </a:r>
            <a:r>
              <a:rPr lang="en-AU" dirty="0" smtClean="0"/>
              <a:t>Learning </a:t>
            </a:r>
            <a:r>
              <a:rPr lang="en-AU" dirty="0"/>
              <a:t>hours for </a:t>
            </a:r>
            <a:r>
              <a:rPr lang="en-AU" dirty="0" smtClean="0"/>
              <a:t>staff</a:t>
            </a:r>
          </a:p>
          <a:p>
            <a:pPr lvl="1"/>
            <a:r>
              <a:rPr lang="en-AU" dirty="0"/>
              <a:t>At Sutherland PPC we see the importance of every teacher needing 50 registered hours to be accredited.  We would like the PPA Exec or relevant committee  to work for us in being able to have Principals authorise their own professional learning done in schools or clusters or community of schools as registered hours</a:t>
            </a:r>
            <a:r>
              <a:rPr lang="en-AU" dirty="0" smtClean="0"/>
              <a:t>.</a:t>
            </a:r>
          </a:p>
          <a:p>
            <a:pPr lvl="1"/>
            <a:r>
              <a:rPr lang="en-AU" dirty="0" smtClean="0"/>
              <a:t>Referred to Leadership SC *check*</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a:bodyPr>
          <a:lstStyle/>
          <a:p>
            <a:r>
              <a:rPr lang="en-AU" dirty="0"/>
              <a:t>TP2 Second </a:t>
            </a:r>
            <a:r>
              <a:rPr lang="en-AU" dirty="0" smtClean="0"/>
              <a:t>Teacher</a:t>
            </a:r>
          </a:p>
          <a:p>
            <a:pPr lvl="1"/>
            <a:r>
              <a:rPr lang="en-AU" dirty="0"/>
              <a:t>To have 2 teachers regardless of their RAM or numbers.  This should also include </a:t>
            </a:r>
            <a:r>
              <a:rPr lang="en-AU" dirty="0" smtClean="0"/>
              <a:t>EECs </a:t>
            </a:r>
            <a:r>
              <a:rPr lang="en-AU" dirty="0"/>
              <a:t>&amp; </a:t>
            </a:r>
            <a:r>
              <a:rPr lang="en-AU" dirty="0" smtClean="0"/>
              <a:t>SSPs </a:t>
            </a:r>
            <a:r>
              <a:rPr lang="en-AU" dirty="0"/>
              <a:t>or any special schools that are in </a:t>
            </a:r>
            <a:r>
              <a:rPr lang="en-AU" dirty="0" smtClean="0"/>
              <a:t>operation.</a:t>
            </a:r>
          </a:p>
          <a:p>
            <a:pPr lvl="1"/>
            <a:r>
              <a:rPr lang="en-AU" dirty="0" smtClean="0"/>
              <a:t>Referred to Teaching Principals RG to obtain costing (refer Human Resources RG) and develop PPA position</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Mt Druitt-Minchinbury PPC</a:t>
            </a:r>
            <a:endParaRPr lang="en-AU" dirty="0"/>
          </a:p>
        </p:txBody>
      </p:sp>
      <p:sp>
        <p:nvSpPr>
          <p:cNvPr id="3" name="Content Placeholder 2"/>
          <p:cNvSpPr>
            <a:spLocks noGrp="1"/>
          </p:cNvSpPr>
          <p:nvPr>
            <p:ph idx="1"/>
          </p:nvPr>
        </p:nvSpPr>
        <p:spPr/>
        <p:txBody>
          <a:bodyPr>
            <a:normAutofit/>
          </a:bodyPr>
          <a:lstStyle/>
          <a:p>
            <a:r>
              <a:rPr lang="en-AU" dirty="0"/>
              <a:t>Finance / </a:t>
            </a:r>
            <a:r>
              <a:rPr lang="en-AU" dirty="0" smtClean="0"/>
              <a:t>Budgets</a:t>
            </a:r>
          </a:p>
          <a:p>
            <a:pPr lvl="1"/>
            <a:r>
              <a:rPr lang="en-AU" dirty="0" smtClean="0"/>
              <a:t>Unable to accurately and confidently identify school funds using </a:t>
            </a:r>
            <a:r>
              <a:rPr lang="en-AU" dirty="0" err="1" smtClean="0"/>
              <a:t>eFPT</a:t>
            </a:r>
            <a:endParaRPr lang="en-AU" dirty="0" smtClean="0"/>
          </a:p>
          <a:p>
            <a:pPr lvl="1"/>
            <a:r>
              <a:rPr lang="en-AU" dirty="0"/>
              <a:t>Referred to Finance &amp; Admin RG</a:t>
            </a:r>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384</TotalTime>
  <Words>6732</Words>
  <Application>Microsoft Office PowerPoint</Application>
  <PresentationFormat>On-screen Show (4:3)</PresentationFormat>
  <Paragraphs>306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Verve</vt:lpstr>
      <vt:lpstr>Issues Brought Forward by Members</vt:lpstr>
      <vt:lpstr>Campbelltown PPC</vt:lpstr>
      <vt:lpstr>Campbelltown PPC</vt:lpstr>
      <vt:lpstr>Port Macquarie PPC</vt:lpstr>
      <vt:lpstr>Port Macquarie PPC</vt:lpstr>
      <vt:lpstr>Port Macquarie PPC</vt:lpstr>
      <vt:lpstr>Sutherland PPC</vt:lpstr>
      <vt:lpstr>Mid North Coast PPC</vt:lpstr>
      <vt:lpstr>Mt Druitt-Minchinbury PPC</vt:lpstr>
      <vt:lpstr>Lismore PPC</vt:lpstr>
      <vt:lpstr>Armidale PPC</vt:lpstr>
      <vt:lpstr>Armidale PPC</vt:lpstr>
      <vt:lpstr>Hornsby PPC</vt:lpstr>
      <vt:lpstr>Bondi PPC</vt:lpstr>
      <vt:lpstr>Mid North Coast PPC</vt:lpstr>
      <vt:lpstr>Mid North Coast PPC</vt:lpstr>
      <vt:lpstr>Mid North Coast PPC</vt:lpstr>
      <vt:lpstr>Rationales</vt:lpstr>
      <vt:lpstr>Campbelltown PPC</vt:lpstr>
      <vt:lpstr>Campbelltown PPC</vt:lpstr>
      <vt:lpstr>Port Macquarie PPC</vt:lpstr>
      <vt:lpstr>Port Macquarie PPC</vt:lpstr>
      <vt:lpstr>Port Macquarie PPC</vt:lpstr>
      <vt:lpstr>Sutherland PPC</vt:lpstr>
      <vt:lpstr>Mid North Coast PPC</vt:lpstr>
      <vt:lpstr>Mt Druitt-Minchinbury PPC</vt:lpstr>
      <vt:lpstr>Lismore PPC</vt:lpstr>
      <vt:lpstr>Armidale PPC</vt:lpstr>
      <vt:lpstr>Hornsby PPC</vt:lpstr>
      <vt:lpstr>Bondi PPC</vt:lpstr>
      <vt:lpstr>Campbelltown PPC</vt:lpstr>
      <vt:lpstr>Campbelltown PPC</vt:lpstr>
      <vt:lpstr>Campbelltown PPC</vt:lpstr>
      <vt:lpstr>Campbelltown PPC</vt:lpstr>
    </vt:vector>
  </TitlesOfParts>
  <Company>NSW, Department of Education and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Brought Forward by Members</dc:title>
  <dc:creator>Walker, Rob</dc:creator>
  <cp:lastModifiedBy>Walker, Rob</cp:lastModifiedBy>
  <cp:revision>11</cp:revision>
  <dcterms:created xsi:type="dcterms:W3CDTF">2018-11-29T19:04:50Z</dcterms:created>
  <dcterms:modified xsi:type="dcterms:W3CDTF">2018-11-30T02:13:39Z</dcterms:modified>
</cp:coreProperties>
</file>