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67" r:id="rId3"/>
    <p:sldId id="268" r:id="rId4"/>
    <p:sldId id="269" r:id="rId5"/>
    <p:sldId id="270" r:id="rId6"/>
    <p:sldId id="275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600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2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198307">
            <a:off x="1344930" y="1135678"/>
            <a:ext cx="7766936" cy="40787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Relieving President’s Report</a:t>
            </a:r>
          </a:p>
          <a:p>
            <a:pPr algn="l"/>
            <a:r>
              <a:rPr lang="en-US" sz="36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Term 4 State Council Meeting </a:t>
            </a:r>
          </a:p>
          <a:p>
            <a:pPr algn="l"/>
            <a:r>
              <a:rPr lang="en-US" sz="2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Robyn Evans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1" y="205538"/>
            <a:ext cx="927353" cy="927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5713" y="1715512"/>
            <a:ext cx="686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91" y="3026092"/>
            <a:ext cx="4317353" cy="28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20969"/>
            <a:ext cx="9063566" cy="53203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 smtClean="0">
                <a:latin typeface="Calibri" panose="020F0502020204030204" pitchFamily="34" charset="0"/>
              </a:rPr>
              <a:t>NSWPPA  - well-positioned – Executive/Chairpersons and RG SC and WP members, Delegates and Presidents</a:t>
            </a: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A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Key Initiatives: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Wellbeing</a:t>
            </a:r>
            <a:r>
              <a:rPr lang="en-AU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Local Area PPC’s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NSWPPA structures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Greg McLaren – Legal Issues   Anne Van </a:t>
            </a:r>
            <a:r>
              <a:rPr lang="en-AU" sz="1800" dirty="0" err="1" smtClean="0">
                <a:latin typeface="Calibri" panose="020F0502020204030204" pitchFamily="34" charset="0"/>
              </a:rPr>
              <a:t>Dartel</a:t>
            </a:r>
            <a:r>
              <a:rPr lang="en-AU" sz="1800" dirty="0" smtClean="0">
                <a:latin typeface="Calibri" panose="020F0502020204030204" pitchFamily="34" charset="0"/>
              </a:rPr>
              <a:t> – Principal Support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Geoff Scott and Wendy Buckley (term1 ) Principal Support Officers</a:t>
            </a:r>
          </a:p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</a:rPr>
              <a:t>	</a:t>
            </a:r>
            <a:r>
              <a:rPr lang="en-AU" dirty="0" smtClean="0">
                <a:latin typeface="Calibri" panose="020F0502020204030204" pitchFamily="34" charset="0"/>
              </a:rPr>
              <a:t>		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Flourish Project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evidence of impact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2019 onwards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School Projects – Principal led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9931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28689"/>
            <a:ext cx="8596668" cy="4545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Leadership Strategy</a:t>
            </a:r>
          </a:p>
          <a:p>
            <a:pPr marL="0" indent="0">
              <a:buNone/>
            </a:pPr>
            <a:endParaRPr lang="en-AU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AU" dirty="0" smtClean="0">
                <a:latin typeface="Calibri" panose="020F0502020204030204" pitchFamily="34" charset="0"/>
              </a:rPr>
              <a:t>Additional $50m recurrent funding – survey findings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Reducing Administrative Burden Work Group – Ministers initiative</a:t>
            </a:r>
          </a:p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</a:rPr>
              <a:t> </a:t>
            </a:r>
            <a:r>
              <a:rPr lang="en-AU" dirty="0" smtClean="0">
                <a:latin typeface="Calibri" panose="020F0502020204030204" pitchFamily="34" charset="0"/>
              </a:rPr>
              <a:t>      PPA, SPC, SASSPA, Teachers Federation, Public Services Association and AECG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School Operations and Performance Educational Services and the Delivery Unit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DEL’s – PPA survey findings *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Educational Services – Striving for Excellence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Leadership Institute – Director Joanne Jarvis, Ann McIntyre and Kylie </a:t>
            </a:r>
            <a:r>
              <a:rPr lang="en-AU" dirty="0" err="1" smtClean="0">
                <a:latin typeface="Calibri" panose="020F0502020204030204" pitchFamily="34" charset="0"/>
              </a:rPr>
              <a:t>Lipscombe</a:t>
            </a:r>
            <a:endParaRPr lang="en-A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Calibri" panose="020F0502020204030204" pitchFamily="34" charset="0"/>
              </a:rPr>
              <a:t>       Facilitators /Cohort 1 underway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192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17589"/>
            <a:ext cx="8596668" cy="4989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 smtClean="0"/>
          </a:p>
          <a:p>
            <a:r>
              <a:rPr lang="en-AU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DoE NESA Ministry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representative and action forward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Inspections/External Validation</a:t>
            </a:r>
          </a:p>
          <a:p>
            <a:endParaRPr lang="en-AU" dirty="0" smtClean="0">
              <a:latin typeface="Calibri" panose="020F0502020204030204" pitchFamily="34" charset="0"/>
            </a:endParaRPr>
          </a:p>
          <a:p>
            <a:r>
              <a:rPr lang="en-AU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Professional Learning </a:t>
            </a:r>
          </a:p>
          <a:p>
            <a:pPr marL="1371600" lvl="3" indent="0">
              <a:buNone/>
            </a:pPr>
            <a:r>
              <a:rPr lang="en-AU" sz="1800" dirty="0" smtClean="0">
                <a:latin typeface="Calibri" panose="020F0502020204030204" pitchFamily="34" charset="0"/>
              </a:rPr>
              <a:t>Karen </a:t>
            </a:r>
            <a:r>
              <a:rPr lang="en-AU" sz="1800" dirty="0" err="1" smtClean="0">
                <a:latin typeface="Calibri" panose="020F0502020204030204" pitchFamily="34" charset="0"/>
              </a:rPr>
              <a:t>Maraga</a:t>
            </a:r>
            <a:r>
              <a:rPr lang="en-AU" sz="1800" dirty="0" smtClean="0">
                <a:latin typeface="Calibri" panose="020F0502020204030204" pitchFamily="34" charset="0"/>
              </a:rPr>
              <a:t>, Lyn Davis, </a:t>
            </a:r>
            <a:r>
              <a:rPr lang="en-AU" sz="1800" dirty="0" err="1" smtClean="0">
                <a:latin typeface="Calibri" panose="020F0502020204030204" pitchFamily="34" charset="0"/>
              </a:rPr>
              <a:t>Nel</a:t>
            </a:r>
            <a:r>
              <a:rPr lang="en-AU" sz="1800" dirty="0" smtClean="0">
                <a:latin typeface="Calibri" panose="020F0502020204030204" pitchFamily="34" charset="0"/>
              </a:rPr>
              <a:t> Brazier, Margaret Charlton and Graeme Ross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	Art of Leadership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	Master Class </a:t>
            </a:r>
            <a:r>
              <a:rPr lang="en-AU" sz="1800" dirty="0" err="1" smtClean="0">
                <a:latin typeface="Calibri" panose="020F0502020204030204" pitchFamily="34" charset="0"/>
              </a:rPr>
              <a:t>AoL</a:t>
            </a:r>
            <a:endParaRPr lang="en-AU" sz="1800" dirty="0" smtClean="0">
              <a:latin typeface="Calibri" panose="020F0502020204030204" pitchFamily="34" charset="0"/>
            </a:endParaRPr>
          </a:p>
          <a:p>
            <a:pPr lvl="2"/>
            <a:endParaRPr lang="en-AU" sz="1800" i="1" dirty="0">
              <a:latin typeface="Calibri" panose="020F0502020204030204" pitchFamily="34" charset="0"/>
            </a:endParaRPr>
          </a:p>
          <a:p>
            <a:pPr lvl="2"/>
            <a:r>
              <a:rPr lang="en-AU" sz="1800" i="1" dirty="0" smtClean="0">
                <a:latin typeface="Calibri" panose="020F0502020204030204" pitchFamily="34" charset="0"/>
              </a:rPr>
              <a:t>	Professional Learning Officer</a:t>
            </a:r>
            <a:endParaRPr lang="en-AU" sz="1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9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47701"/>
            <a:ext cx="8596668" cy="5393662"/>
          </a:xfrm>
        </p:spPr>
        <p:txBody>
          <a:bodyPr/>
          <a:lstStyle/>
          <a:p>
            <a:r>
              <a:rPr lang="en-AU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 err="1" smtClean="0">
                <a:latin typeface="Calibri" panose="020F0502020204030204" pitchFamily="34" charset="0"/>
              </a:rPr>
              <a:t>Schoolzine</a:t>
            </a:r>
            <a:endParaRPr lang="en-AU" sz="18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2019 – push out further information on what we are across/covering/initiating</a:t>
            </a: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</a:endParaRPr>
          </a:p>
          <a:p>
            <a:r>
              <a:rPr lang="en-AU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Lead Support Advocate and Empower = student success’</a:t>
            </a:r>
          </a:p>
          <a:p>
            <a:pPr lvl="2"/>
            <a:r>
              <a:rPr lang="en-A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AU" sz="1800" dirty="0" smtClean="0">
                <a:latin typeface="Calibri" panose="020F0502020204030204" pitchFamily="34" charset="0"/>
              </a:rPr>
              <a:t>PPC Meetings 2019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	Chairperson and RG SC WP members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	Delegates and Presidents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	State Executive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	President – Phil Seymour + State Executive</a:t>
            </a:r>
            <a:endParaRPr lang="en-AU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2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18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What we are currently involved in:</a:t>
            </a:r>
            <a:endParaRPr lang="en-AU" sz="18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28700"/>
            <a:ext cx="8596668" cy="5012663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alibri" panose="020F0502020204030204" pitchFamily="34" charset="0"/>
              </a:rPr>
              <a:t>Minister Secretary Deputy Secretary Executive Director conversations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SAP HR Payroll  SAP HR Finance and Leave -  weekly meetings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NSW School Leadership Institute – Aspiring Principals Leadership Program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School and Corporate Finance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NESA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Every Student is Known Valued and Cared for – project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Teachers Federation Centenary Celebrations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G&amp;T Policy and support documentation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OC and Selective HS selection 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Principal Support and Wellbeing 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DELs Conference – Geoff Masters Curriculum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John Laing Awards – Congratulations Kylie Donovan </a:t>
            </a:r>
            <a:r>
              <a:rPr lang="en-AU" dirty="0" smtClean="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AU" dirty="0" smtClean="0">
              <a:latin typeface="Calibri" panose="020F0502020204030204" pitchFamily="34" charset="0"/>
            </a:endParaRP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287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en-AU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Australian Primary Principals Association</a:t>
            </a:r>
            <a:r>
              <a:rPr lang="en-AU" dirty="0" smtClean="0">
                <a:latin typeface="Calibri" panose="020F0502020204030204" pitchFamily="34" charset="0"/>
              </a:rPr>
              <a:t/>
            </a:r>
            <a:br>
              <a:rPr lang="en-AU" dirty="0" smtClean="0">
                <a:latin typeface="Calibri" panose="020F0502020204030204" pitchFamily="34" charset="0"/>
              </a:rPr>
            </a:b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accent1">
                    <a:lumMod val="50000"/>
                  </a:schemeClr>
                </a:solidFill>
              </a:rPr>
              <a:t>President</a:t>
            </a:r>
            <a:r>
              <a:rPr lang="en-AU" dirty="0" smtClean="0"/>
              <a:t>  Dennis </a:t>
            </a:r>
            <a:r>
              <a:rPr lang="en-AU" dirty="0" err="1" smtClean="0"/>
              <a:t>Yarrington</a:t>
            </a:r>
            <a:r>
              <a:rPr lang="en-AU" dirty="0" smtClean="0"/>
              <a:t> – Malcolm Elliott </a:t>
            </a:r>
            <a:endParaRPr lang="en-AU" sz="1600" dirty="0" smtClean="0"/>
          </a:p>
          <a:p>
            <a:r>
              <a:rPr lang="en-AU" dirty="0" smtClean="0">
                <a:solidFill>
                  <a:schemeClr val="accent1">
                    <a:lumMod val="50000"/>
                  </a:schemeClr>
                </a:solidFill>
              </a:rPr>
              <a:t>Education Minister </a:t>
            </a:r>
            <a:r>
              <a:rPr lang="en-AU" dirty="0" smtClean="0"/>
              <a:t> Dan </a:t>
            </a:r>
            <a:r>
              <a:rPr lang="en-AU" dirty="0" err="1" smtClean="0"/>
              <a:t>Tehan</a:t>
            </a:r>
            <a:endParaRPr lang="en-AU" dirty="0" smtClean="0"/>
          </a:p>
          <a:p>
            <a:pPr lvl="5"/>
            <a:r>
              <a:rPr lang="en-AU" dirty="0"/>
              <a:t> </a:t>
            </a:r>
            <a:r>
              <a:rPr lang="en-AU" sz="1600" dirty="0" smtClean="0"/>
              <a:t>Curriculum</a:t>
            </a:r>
          </a:p>
          <a:p>
            <a:pPr lvl="5"/>
            <a:r>
              <a:rPr lang="en-AU" sz="1600" dirty="0" smtClean="0"/>
              <a:t>Teacher Education</a:t>
            </a:r>
          </a:p>
          <a:p>
            <a:pPr lvl="5"/>
            <a:r>
              <a:rPr lang="en-AU" sz="1600" dirty="0" smtClean="0"/>
              <a:t>Leadership</a:t>
            </a:r>
          </a:p>
          <a:p>
            <a:r>
              <a:rPr lang="en-AU" dirty="0" smtClean="0">
                <a:solidFill>
                  <a:schemeClr val="accent1">
                    <a:lumMod val="50000"/>
                  </a:schemeClr>
                </a:solidFill>
              </a:rPr>
              <a:t>AITSL</a:t>
            </a:r>
          </a:p>
          <a:p>
            <a:pPr lvl="5"/>
            <a:r>
              <a:rPr lang="en-AU" sz="1600" dirty="0" smtClean="0"/>
              <a:t>School Leadership</a:t>
            </a:r>
          </a:p>
          <a:p>
            <a:pPr lvl="5"/>
            <a:r>
              <a:rPr lang="en-AU" sz="1600" dirty="0" smtClean="0"/>
              <a:t>Principal standards across Australia </a:t>
            </a:r>
          </a:p>
          <a:p>
            <a:pPr lvl="5"/>
            <a:r>
              <a:rPr lang="en-AU" sz="1600" dirty="0" smtClean="0"/>
              <a:t>Prioritise</a:t>
            </a:r>
            <a:r>
              <a:rPr lang="en-AU" sz="1600" dirty="0"/>
              <a:t> </a:t>
            </a:r>
            <a:r>
              <a:rPr lang="en-AU" sz="1600" dirty="0" smtClean="0"/>
              <a:t>teaching and learning</a:t>
            </a:r>
          </a:p>
          <a:p>
            <a:r>
              <a:rPr lang="en-AU" dirty="0" smtClean="0">
                <a:solidFill>
                  <a:schemeClr val="accent1">
                    <a:lumMod val="50000"/>
                  </a:schemeClr>
                </a:solidFill>
              </a:rPr>
              <a:t>Professional Learning Research</a:t>
            </a:r>
          </a:p>
          <a:p>
            <a:pPr lvl="5"/>
            <a:r>
              <a:rPr lang="en-AU" sz="1600" dirty="0" smtClean="0"/>
              <a:t>Casual relief in metropolitan, regional,  rural and remote</a:t>
            </a:r>
          </a:p>
          <a:p>
            <a:pPr lvl="5"/>
            <a:r>
              <a:rPr lang="en-AU" sz="1600" dirty="0" smtClean="0"/>
              <a:t>Needed V Required PL</a:t>
            </a:r>
          </a:p>
          <a:p>
            <a:pPr lvl="5"/>
            <a:r>
              <a:rPr lang="en-AU" sz="1600" dirty="0" smtClean="0"/>
              <a:t>Funding for schools to provide PL for casuals</a:t>
            </a:r>
          </a:p>
        </p:txBody>
      </p:sp>
    </p:spTree>
    <p:extLst>
      <p:ext uri="{BB962C8B-B14F-4D97-AF65-F5344CB8AC3E}">
        <p14:creationId xmlns:p14="http://schemas.microsoft.com/office/powerpoint/2010/main" val="73300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87401"/>
            <a:ext cx="9762066" cy="5253962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alibri" panose="020F0502020204030204" pitchFamily="34" charset="0"/>
              </a:rPr>
              <a:t>APPA Conference in Perth 2019</a:t>
            </a:r>
          </a:p>
          <a:p>
            <a:r>
              <a:rPr lang="en-AU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Other agenda discussions included: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Principal Wellbeing across the country – sharing of initiatives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Thrive with Five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K-12 Inclusion Project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Teacher Librarians – inquiry and response – project group – contemporary settings  / staffing of libraries</a:t>
            </a:r>
          </a:p>
          <a:p>
            <a:pPr lvl="2"/>
            <a:r>
              <a:rPr lang="en-AU" sz="1800" dirty="0" smtClean="0">
                <a:latin typeface="Calibri" panose="020F0502020204030204" pitchFamily="34" charset="0"/>
              </a:rPr>
              <a:t>National Professional Charter for Primary School Leaders  professional practice expected of a primary school leaders</a:t>
            </a:r>
          </a:p>
          <a:p>
            <a:pPr lvl="5"/>
            <a:r>
              <a:rPr lang="en-AU" sz="1800" dirty="0" smtClean="0">
                <a:latin typeface="Calibri" panose="020F0502020204030204" pitchFamily="34" charset="0"/>
              </a:rPr>
              <a:t>Learning for life</a:t>
            </a:r>
          </a:p>
          <a:p>
            <a:pPr lvl="5"/>
            <a:r>
              <a:rPr lang="en-AU" sz="1800" dirty="0">
                <a:latin typeface="Calibri" panose="020F0502020204030204" pitchFamily="34" charset="0"/>
              </a:rPr>
              <a:t>V</a:t>
            </a:r>
            <a:r>
              <a:rPr lang="en-AU" sz="1800" dirty="0" smtClean="0">
                <a:latin typeface="Calibri" panose="020F0502020204030204" pitchFamily="34" charset="0"/>
              </a:rPr>
              <a:t>ision and Values</a:t>
            </a:r>
          </a:p>
          <a:p>
            <a:pPr lvl="5"/>
            <a:r>
              <a:rPr lang="en-AU" sz="1800" dirty="0" smtClean="0">
                <a:latin typeface="Calibri" panose="020F0502020204030204" pitchFamily="34" charset="0"/>
              </a:rPr>
              <a:t>Knowledge and Understandings</a:t>
            </a:r>
          </a:p>
          <a:p>
            <a:pPr lvl="5"/>
            <a:r>
              <a:rPr lang="en-AU" sz="1800" dirty="0" smtClean="0">
                <a:latin typeface="Calibri" panose="020F0502020204030204" pitchFamily="34" charset="0"/>
              </a:rPr>
              <a:t>Personal Qualities – social ad interpersonal skills </a:t>
            </a:r>
          </a:p>
        </p:txBody>
      </p:sp>
    </p:spTree>
    <p:extLst>
      <p:ext uri="{BB962C8B-B14F-4D97-AF65-F5344CB8AC3E}">
        <p14:creationId xmlns:p14="http://schemas.microsoft.com/office/powerpoint/2010/main" val="11051992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</TotalTime>
  <Words>353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Bradley Hand ITC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are currently involved in:</vt:lpstr>
      <vt:lpstr>Australian Primary Principals Association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 PPA       A.G.M.</dc:title>
  <dc:creator>Microsoft Office User</dc:creator>
  <cp:lastModifiedBy>Robyn Evans</cp:lastModifiedBy>
  <cp:revision>49</cp:revision>
  <cp:lastPrinted>2017-10-19T03:27:45Z</cp:lastPrinted>
  <dcterms:created xsi:type="dcterms:W3CDTF">2017-10-19T02:04:12Z</dcterms:created>
  <dcterms:modified xsi:type="dcterms:W3CDTF">2018-11-28T20:55:45Z</dcterms:modified>
</cp:coreProperties>
</file>