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5" r:id="rId2"/>
    <p:sldId id="325" r:id="rId3"/>
    <p:sldId id="320" r:id="rId4"/>
    <p:sldId id="324" r:id="rId5"/>
    <p:sldId id="321" r:id="rId6"/>
    <p:sldId id="322" r:id="rId7"/>
    <p:sldId id="323" r:id="rId8"/>
    <p:sldId id="327" r:id="rId9"/>
    <p:sldId id="326" r:id="rId10"/>
    <p:sldId id="315" r:id="rId11"/>
    <p:sldId id="316" r:id="rId12"/>
    <p:sldId id="317" r:id="rId13"/>
    <p:sldId id="329" r:id="rId14"/>
    <p:sldId id="328" r:id="rId15"/>
    <p:sldId id="330" r:id="rId16"/>
    <p:sldId id="331" r:id="rId17"/>
    <p:sldId id="312" r:id="rId18"/>
    <p:sldId id="313" r:id="rId19"/>
    <p:sldId id="314" r:id="rId20"/>
  </p:sldIdLst>
  <p:sldSz cx="12188825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29" autoAdjust="0"/>
  </p:normalViewPr>
  <p:slideViewPr>
    <p:cSldViewPr showGuides="1">
      <p:cViewPr varScale="1">
        <p:scale>
          <a:sx n="63" d="100"/>
          <a:sy n="63" d="100"/>
        </p:scale>
        <p:origin x="804" y="6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3/14/2019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3/14/2019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3/14/2019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3/14/2019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3/14/2019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3/14/2019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3/14/2019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3/14/2019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3/14/2019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3/14/2019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3/14/2019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3/14/2019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65213" y="736660"/>
            <a:ext cx="9061646" cy="2895600"/>
          </a:xfrm>
        </p:spPr>
        <p:txBody>
          <a:bodyPr/>
          <a:lstStyle/>
          <a:p>
            <a:r>
              <a:rPr lang="en-US" dirty="0" smtClean="0"/>
              <a:t>Area Treasurers Information for Presidents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29593" y="3893105"/>
            <a:ext cx="8229600" cy="1219200"/>
          </a:xfrm>
        </p:spPr>
        <p:txBody>
          <a:bodyPr/>
          <a:lstStyle/>
          <a:p>
            <a:r>
              <a:rPr lang="it-IT" dirty="0" smtClean="0"/>
              <a:t>March 15 2019</a:t>
            </a:r>
            <a:endParaRPr lang="it-I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24" y="4941168"/>
            <a:ext cx="1224136" cy="121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78" y="548680"/>
            <a:ext cx="11448670" cy="5328592"/>
          </a:xfrm>
        </p:spPr>
      </p:pic>
    </p:spTree>
    <p:extLst>
      <p:ext uri="{BB962C8B-B14F-4D97-AF65-F5344CB8AC3E}">
        <p14:creationId xmlns:p14="http://schemas.microsoft.com/office/powerpoint/2010/main" val="413098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34" y="381000"/>
            <a:ext cx="10443557" cy="6076806"/>
          </a:xfrm>
        </p:spPr>
      </p:pic>
    </p:spTree>
    <p:extLst>
      <p:ext uri="{BB962C8B-B14F-4D97-AF65-F5344CB8AC3E}">
        <p14:creationId xmlns:p14="http://schemas.microsoft.com/office/powerpoint/2010/main" val="248801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" y="1731536"/>
            <a:ext cx="12097342" cy="4104456"/>
          </a:xfrm>
        </p:spPr>
      </p:pic>
    </p:spTree>
    <p:extLst>
      <p:ext uri="{BB962C8B-B14F-4D97-AF65-F5344CB8AC3E}">
        <p14:creationId xmlns:p14="http://schemas.microsoft.com/office/powerpoint/2010/main" val="127668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Grant to Local PPCs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2 x Annual conference registration fees to pay for your PPC voting representatives (Usually your delegate and your President). $1800</a:t>
            </a:r>
          </a:p>
          <a:p>
            <a:r>
              <a:rPr lang="en-AU" dirty="0" smtClean="0"/>
              <a:t>If your reps didn’t sign on in 2018 you won’t get 2019 rego as your local PPC already holds funds.</a:t>
            </a:r>
          </a:p>
          <a:p>
            <a:r>
              <a:rPr lang="en-AU" dirty="0" smtClean="0"/>
              <a:t>Admin grant $200</a:t>
            </a:r>
          </a:p>
          <a:p>
            <a:r>
              <a:rPr lang="en-AU" dirty="0" smtClean="0"/>
              <a:t>Local Support Grant - varies</a:t>
            </a:r>
          </a:p>
          <a:p>
            <a:r>
              <a:rPr lang="en-AU" dirty="0" smtClean="0"/>
              <a:t>Need your local PPC bank account details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259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Claims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Claim form and evidence of </a:t>
            </a:r>
            <a:r>
              <a:rPr lang="en-AU" dirty="0" smtClean="0"/>
              <a:t>expense (Take a photo, Stat Dec)</a:t>
            </a:r>
          </a:p>
          <a:p>
            <a:r>
              <a:rPr lang="en-AU" dirty="0" smtClean="0"/>
              <a:t>Airfares – book early</a:t>
            </a:r>
            <a:endParaRPr lang="en-AU" dirty="0" smtClean="0"/>
          </a:p>
          <a:p>
            <a:r>
              <a:rPr lang="en-AU" dirty="0" smtClean="0"/>
              <a:t>Don’t use </a:t>
            </a:r>
            <a:r>
              <a:rPr lang="en-AU" dirty="0" err="1" smtClean="0"/>
              <a:t>Webjet</a:t>
            </a:r>
            <a:r>
              <a:rPr lang="en-AU" dirty="0" smtClean="0"/>
              <a:t>! Or insurance</a:t>
            </a:r>
            <a:endParaRPr lang="en-AU" dirty="0" smtClean="0"/>
          </a:p>
          <a:p>
            <a:r>
              <a:rPr lang="en-AU" dirty="0" smtClean="0"/>
              <a:t>$400 casual cost for teaching Principals</a:t>
            </a:r>
          </a:p>
          <a:p>
            <a:r>
              <a:rPr lang="en-AU" dirty="0" smtClean="0"/>
              <a:t>No meals</a:t>
            </a:r>
          </a:p>
          <a:p>
            <a:r>
              <a:rPr lang="en-AU" dirty="0" smtClean="0"/>
              <a:t>Accommodation through Mark Pritchard. Cancellations!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2445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Support for Principals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Principal welfare (PPC Dep President)</a:t>
            </a:r>
          </a:p>
          <a:p>
            <a:r>
              <a:rPr lang="en-AU" dirty="0" smtClean="0"/>
              <a:t>$400 a day – claim form</a:t>
            </a:r>
          </a:p>
          <a:p>
            <a:r>
              <a:rPr lang="en-AU" dirty="0" smtClean="0"/>
              <a:t>Apply through chair of Principal support ref group (Anne)</a:t>
            </a:r>
          </a:p>
          <a:p>
            <a:r>
              <a:rPr lang="en-AU" dirty="0" smtClean="0"/>
              <a:t>Geoff and Wendy</a:t>
            </a:r>
          </a:p>
          <a:p>
            <a:r>
              <a:rPr lang="en-AU" dirty="0" smtClean="0"/>
              <a:t>Manager Assist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519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Claims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Form Plus Evidence</a:t>
            </a:r>
          </a:p>
          <a:p>
            <a:r>
              <a:rPr lang="en-AU" dirty="0" smtClean="0"/>
              <a:t>Accommodation – share or pay $108. Booked through Mark P</a:t>
            </a:r>
          </a:p>
          <a:p>
            <a:r>
              <a:rPr lang="en-AU" dirty="0" smtClean="0"/>
              <a:t>Travel – airfare, train travel, vehicle km, parking</a:t>
            </a:r>
          </a:p>
          <a:p>
            <a:r>
              <a:rPr lang="en-AU" dirty="0" smtClean="0"/>
              <a:t>$400 release for teaching Principals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120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188640"/>
            <a:ext cx="10546646" cy="6360368"/>
          </a:xfrm>
        </p:spPr>
      </p:pic>
    </p:spTree>
    <p:extLst>
      <p:ext uri="{BB962C8B-B14F-4D97-AF65-F5344CB8AC3E}">
        <p14:creationId xmlns:p14="http://schemas.microsoft.com/office/powerpoint/2010/main" val="146514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27" y="381000"/>
            <a:ext cx="10876172" cy="5767192"/>
          </a:xfrm>
        </p:spPr>
      </p:pic>
    </p:spTree>
    <p:extLst>
      <p:ext uri="{BB962C8B-B14F-4D97-AF65-F5344CB8AC3E}">
        <p14:creationId xmlns:p14="http://schemas.microsoft.com/office/powerpoint/2010/main" val="201423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381000"/>
            <a:ext cx="10461047" cy="6068892"/>
          </a:xfrm>
        </p:spPr>
      </p:pic>
    </p:spTree>
    <p:extLst>
      <p:ext uri="{BB962C8B-B14F-4D97-AF65-F5344CB8AC3E}">
        <p14:creationId xmlns:p14="http://schemas.microsoft.com/office/powerpoint/2010/main" val="30027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Thank you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Key information so that you can support your local area treasurer</a:t>
            </a:r>
          </a:p>
          <a:p>
            <a:r>
              <a:rPr lang="en-AU" dirty="0" smtClean="0"/>
              <a:t>Key Information to assist you in </a:t>
            </a:r>
            <a:r>
              <a:rPr lang="en-AU" dirty="0" smtClean="0"/>
              <a:t>claims</a:t>
            </a:r>
          </a:p>
        </p:txBody>
      </p:sp>
    </p:spTree>
    <p:extLst>
      <p:ext uri="{BB962C8B-B14F-4D97-AF65-F5344CB8AC3E}">
        <p14:creationId xmlns:p14="http://schemas.microsoft.com/office/powerpoint/2010/main" val="218288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Area Treasurer’s Key Roles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Manage Local Area Accounts</a:t>
            </a:r>
          </a:p>
          <a:p>
            <a:r>
              <a:rPr lang="en-AU" sz="3200" dirty="0" smtClean="0"/>
              <a:t>Provide information to the State Treasurer</a:t>
            </a:r>
          </a:p>
          <a:p>
            <a:r>
              <a:rPr lang="en-AU" sz="3200" dirty="0" smtClean="0"/>
              <a:t>Manage Local Membership</a:t>
            </a:r>
          </a:p>
          <a:p>
            <a:r>
              <a:rPr lang="en-AU" sz="3200" dirty="0" smtClean="0"/>
              <a:t>Promote Stewart House Fundraising &amp; Salary deduction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5956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To Make your Area Treasurer’s Job Easier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Operate under the State Association - NFP</a:t>
            </a:r>
          </a:p>
          <a:p>
            <a:r>
              <a:rPr lang="en-AU" dirty="0" smtClean="0"/>
              <a:t>Online banking</a:t>
            </a:r>
          </a:p>
          <a:p>
            <a:r>
              <a:rPr lang="en-AU" dirty="0" smtClean="0"/>
              <a:t>One ABN </a:t>
            </a:r>
            <a:r>
              <a:rPr lang="en-US" dirty="0"/>
              <a:t>77 527 522 </a:t>
            </a:r>
            <a:r>
              <a:rPr lang="en-US" dirty="0" smtClean="0"/>
              <a:t>968</a:t>
            </a:r>
          </a:p>
          <a:p>
            <a:r>
              <a:rPr lang="en-US" dirty="0" smtClean="0"/>
              <a:t>One BAS – Treasurers input their information at the end of March, June, September and December . Income, expenditure, GST paid, GST received. </a:t>
            </a:r>
            <a:r>
              <a:rPr lang="en-US" u="heavy" dirty="0"/>
              <a:t>https://nswppa.schoolzineplus.com/form/7</a:t>
            </a:r>
            <a:endParaRPr lang="en-US" dirty="0" smtClean="0"/>
          </a:p>
          <a:p>
            <a:r>
              <a:rPr lang="en-US" dirty="0" smtClean="0"/>
              <a:t>Send audited annual statement to State Treasurer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393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Manage Local Accounts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6.7.6	The Area Treasurer will:</a:t>
            </a:r>
          </a:p>
          <a:p>
            <a:r>
              <a:rPr lang="en-AU" dirty="0"/>
              <a:t>6.7.6.1	receive all monies on behalf of the Area Council, ensure that monies are banked in an Area Council bank account	and that accounts are verified and paid</a:t>
            </a:r>
          </a:p>
          <a:p>
            <a:r>
              <a:rPr lang="en-AU" dirty="0"/>
              <a:t>6.7.6.2	maintain comprehensive records of all financial transactions of the Area Council and make such records available as required by the Constitution</a:t>
            </a:r>
          </a:p>
          <a:p>
            <a:r>
              <a:rPr lang="en-AU" dirty="0"/>
              <a:t>6.7.6.3	carefully monitor the level of the Area Council's finances and present progress reports of the financial position at each Area Council meeting</a:t>
            </a:r>
          </a:p>
          <a:p>
            <a:r>
              <a:rPr lang="en-AU" dirty="0"/>
              <a:t>6.7.6.4	present an annual financial report and balance sheet, after auditing, to the last Area Council Meeting for each year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733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6.7.6.5	present an audited financial report of their Area Council to the first State Council meeting of each year</a:t>
            </a:r>
          </a:p>
          <a:p>
            <a:r>
              <a:rPr lang="en-AU" dirty="0"/>
              <a:t>6.7.6.6	be one of the cheque signatories to the Area Council's bank account</a:t>
            </a:r>
          </a:p>
          <a:p>
            <a:r>
              <a:rPr lang="en-AU" dirty="0"/>
              <a:t>6.7.6.7	prepare and maintain a complete Membership Register of all financial members of their Area Council; and</a:t>
            </a:r>
          </a:p>
          <a:p>
            <a:r>
              <a:rPr lang="en-US" dirty="0">
                <a:solidFill>
                  <a:srgbClr val="FF0000"/>
                </a:solidFill>
              </a:rPr>
              <a:t>The Association's financial year will operate over a 12-month period on and between 1st September and 31st August the following year.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0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13.4.1	Area Council funds will comprise:</a:t>
            </a:r>
          </a:p>
          <a:p>
            <a:r>
              <a:rPr lang="en-AU" dirty="0"/>
              <a:t>13.4.1.1	</a:t>
            </a:r>
            <a:r>
              <a:rPr lang="en-AU" dirty="0">
                <a:solidFill>
                  <a:srgbClr val="FF0000"/>
                </a:solidFill>
              </a:rPr>
              <a:t>an Area Council Membership Fee to be determined by each Area Council;</a:t>
            </a:r>
          </a:p>
          <a:p>
            <a:r>
              <a:rPr lang="en-AU" dirty="0"/>
              <a:t>13.4.1.2	State Council disbursements; and</a:t>
            </a:r>
          </a:p>
          <a:p>
            <a:r>
              <a:rPr lang="en-AU" dirty="0"/>
              <a:t>13.4.1.2	sponsorship as obtained by Area Councils.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266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Membership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Local treasurer provided with membership record.</a:t>
            </a:r>
          </a:p>
          <a:p>
            <a:r>
              <a:rPr lang="en-AU" dirty="0" smtClean="0"/>
              <a:t>Local Treasurer keeps check of local Principal changes and informs State Treasurer.</a:t>
            </a:r>
          </a:p>
          <a:p>
            <a:r>
              <a:rPr lang="en-AU" dirty="0" smtClean="0"/>
              <a:t>State Treasurer adjusts state record</a:t>
            </a:r>
            <a:r>
              <a:rPr lang="en-AU" dirty="0" smtClean="0"/>
              <a:t>.</a:t>
            </a:r>
          </a:p>
          <a:p>
            <a:r>
              <a:rPr lang="en-AU" dirty="0" smtClean="0"/>
              <a:t>Website update instructions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414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Membership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9756575" cy="4764361"/>
          </a:xfrm>
        </p:spPr>
        <p:txBody>
          <a:bodyPr>
            <a:normAutofit/>
          </a:bodyPr>
          <a:lstStyle/>
          <a:p>
            <a:r>
              <a:rPr lang="en-AU" dirty="0" smtClean="0"/>
              <a:t>Personal invitation to attend meetings</a:t>
            </a:r>
          </a:p>
          <a:p>
            <a:r>
              <a:rPr lang="en-AU" dirty="0" smtClean="0"/>
              <a:t>Face to face delivery of membership form</a:t>
            </a:r>
          </a:p>
          <a:p>
            <a:r>
              <a:rPr lang="en-AU" dirty="0" smtClean="0"/>
              <a:t>Primary schools, SSPs, EECs, Hospital Schools, Central Schools, Community Schools, Non-school based (PSL, PEO)</a:t>
            </a:r>
          </a:p>
          <a:p>
            <a:r>
              <a:rPr lang="en-AU" dirty="0" smtClean="0"/>
              <a:t>Collegial support rated number one in every survey</a:t>
            </a:r>
          </a:p>
          <a:p>
            <a:r>
              <a:rPr lang="en-AU" dirty="0" smtClean="0"/>
              <a:t>Direct say – LAC </a:t>
            </a:r>
            <a:r>
              <a:rPr lang="en-AU" dirty="0" smtClean="0">
                <a:sym typeface="Wingdings" panose="05000000000000000000" pitchFamily="2" charset="2"/>
              </a:rPr>
              <a:t> Delegate  State Council  DoE</a:t>
            </a:r>
          </a:p>
          <a:p>
            <a:r>
              <a:rPr lang="en-AU" dirty="0" smtClean="0">
                <a:sym typeface="Wingdings" panose="05000000000000000000" pitchFamily="2" charset="2"/>
              </a:rPr>
              <a:t>Central Schools pay $9.62 to PPA and same to SPC to be member of </a:t>
            </a:r>
            <a:r>
              <a:rPr lang="en-AU" dirty="0" smtClean="0">
                <a:sym typeface="Wingdings" panose="05000000000000000000" pitchFamily="2" charset="2"/>
              </a:rPr>
              <a:t>both</a:t>
            </a:r>
          </a:p>
          <a:p>
            <a:r>
              <a:rPr lang="en-AU" dirty="0" smtClean="0">
                <a:sym typeface="Wingdings" panose="05000000000000000000" pitchFamily="2" charset="2"/>
              </a:rPr>
              <a:t>** Caution – time to action form, misspelling, name changes, linked to wrong school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347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8F160AC9763448A6741108C6A4E48B" ma:contentTypeVersion="8" ma:contentTypeDescription="Create a new document." ma:contentTypeScope="" ma:versionID="7b26811c388a203573dd187717f1a74a">
  <xsd:schema xmlns:xsd="http://www.w3.org/2001/XMLSchema" xmlns:xs="http://www.w3.org/2001/XMLSchema" xmlns:p="http://schemas.microsoft.com/office/2006/metadata/properties" xmlns:ns2="00cec629-558b-400b-91e6-d8a5b58ad7f3" xmlns:ns3="0da02cfc-d280-44e3-92ea-94d0c7288d2c" targetNamespace="http://schemas.microsoft.com/office/2006/metadata/properties" ma:root="true" ma:fieldsID="0fb7b54d4d21a467d8ba83129a04b744" ns2:_="" ns3:_="">
    <xsd:import namespace="00cec629-558b-400b-91e6-d8a5b58ad7f3"/>
    <xsd:import namespace="0da02cfc-d280-44e3-92ea-94d0c7288d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ec629-558b-400b-91e6-d8a5b58ad7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02cfc-d280-44e3-92ea-94d0c7288d2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218822-2130-4774-B469-1C5ECE4CF5F2}"/>
</file>

<file path=customXml/itemProps2.xml><?xml version="1.0" encoding="utf-8"?>
<ds:datastoreItem xmlns:ds="http://schemas.openxmlformats.org/officeDocument/2006/customXml" ds:itemID="{3F22DA05-1333-4083-8A91-D6F890C52D35}"/>
</file>

<file path=customXml/itemProps3.xml><?xml version="1.0" encoding="utf-8"?>
<ds:datastoreItem xmlns:ds="http://schemas.openxmlformats.org/officeDocument/2006/customXml" ds:itemID="{DDFC902F-B9E9-42D1-B5E4-769BF09798AA}"/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355</TotalTime>
  <Words>408</Words>
  <Application>Microsoft Office PowerPoint</Application>
  <PresentationFormat>Custom</PresentationFormat>
  <Paragraphs>67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Corbel</vt:lpstr>
      <vt:lpstr>Wingdings</vt:lpstr>
      <vt:lpstr>Digital Blue Tunnel 16x9</vt:lpstr>
      <vt:lpstr>Area Treasurers Information for Presidents</vt:lpstr>
      <vt:lpstr>Thank you</vt:lpstr>
      <vt:lpstr>Area Treasurer’s Key Roles</vt:lpstr>
      <vt:lpstr>To Make your Area Treasurer’s Job Easier</vt:lpstr>
      <vt:lpstr>Manage Local Accounts</vt:lpstr>
      <vt:lpstr>PowerPoint Presentation</vt:lpstr>
      <vt:lpstr>PowerPoint Presentation</vt:lpstr>
      <vt:lpstr>Membership</vt:lpstr>
      <vt:lpstr>Membership</vt:lpstr>
      <vt:lpstr>PowerPoint Presentation</vt:lpstr>
      <vt:lpstr>PowerPoint Presentation</vt:lpstr>
      <vt:lpstr>PowerPoint Presentation</vt:lpstr>
      <vt:lpstr>Grant to Local PPCs</vt:lpstr>
      <vt:lpstr>Claims</vt:lpstr>
      <vt:lpstr>Support for Principals</vt:lpstr>
      <vt:lpstr>Claims</vt:lpstr>
      <vt:lpstr>PowerPoint Presentation</vt:lpstr>
      <vt:lpstr>PowerPoint Presentation</vt:lpstr>
      <vt:lpstr>PowerPoint Presentation</vt:lpstr>
    </vt:vector>
  </TitlesOfParts>
  <Company>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Treasurer’s Report</dc:title>
  <dc:creator>Burgess, Michael</dc:creator>
  <cp:lastModifiedBy>Burgess, Michael</cp:lastModifiedBy>
  <cp:revision>24</cp:revision>
  <dcterms:created xsi:type="dcterms:W3CDTF">2019-03-08T03:21:04Z</dcterms:created>
  <dcterms:modified xsi:type="dcterms:W3CDTF">2019-03-14T11:28:44Z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0x010100C08F160AC9763448A6741108C6A4E48B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