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333" r:id="rId3"/>
    <p:sldId id="347" r:id="rId4"/>
    <p:sldId id="356" r:id="rId5"/>
    <p:sldId id="361" r:id="rId6"/>
    <p:sldId id="345" r:id="rId7"/>
    <p:sldId id="336" r:id="rId8"/>
    <p:sldId id="337" r:id="rId9"/>
    <p:sldId id="348" r:id="rId10"/>
    <p:sldId id="359" r:id="rId11"/>
    <p:sldId id="349" r:id="rId12"/>
    <p:sldId id="350" r:id="rId13"/>
    <p:sldId id="352" r:id="rId14"/>
    <p:sldId id="354" r:id="rId15"/>
    <p:sldId id="351" r:id="rId16"/>
    <p:sldId id="355" r:id="rId17"/>
    <p:sldId id="353" r:id="rId18"/>
    <p:sldId id="346" r:id="rId19"/>
    <p:sldId id="357" r:id="rId20"/>
    <p:sldId id="360" r:id="rId21"/>
    <p:sldId id="3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8B8"/>
    <a:srgbClr val="698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School</a:t>
            </a:r>
            <a:r>
              <a:rPr lang="en-US" baseline="0"/>
              <a:t> Donations to Stewart House</a:t>
            </a:r>
            <a:endParaRPr lang="en-US"/>
          </a:p>
        </c:rich>
      </c:tx>
      <c:layout>
        <c:manualLayout>
          <c:xMode val="edge"/>
          <c:yMode val="edge"/>
          <c:x val="0.2628168744531933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08136482939633E-2"/>
          <c:y val="0.17406100043225853"/>
          <c:w val="0.89029363517060367"/>
          <c:h val="0.70845085931900131"/>
        </c:manualLayout>
      </c:layout>
      <c:lineChart>
        <c:grouping val="standar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000s</c:v>
                </c:pt>
              </c:strCache>
            </c:strRef>
          </c:tx>
          <c:marker>
            <c:symbol val="none"/>
          </c:marker>
          <c:cat>
            <c:numRef>
              <c:f>Sheet3!$B$1:$P$1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Sheet3!$B$2:$P$2</c:f>
              <c:numCache>
                <c:formatCode>General</c:formatCode>
                <c:ptCount val="15"/>
                <c:pt idx="0">
                  <c:v>728</c:v>
                </c:pt>
                <c:pt idx="1">
                  <c:v>630</c:v>
                </c:pt>
                <c:pt idx="2">
                  <c:v>420</c:v>
                </c:pt>
                <c:pt idx="3">
                  <c:v>399</c:v>
                </c:pt>
                <c:pt idx="4">
                  <c:v>413</c:v>
                </c:pt>
                <c:pt idx="5">
                  <c:v>418</c:v>
                </c:pt>
                <c:pt idx="6">
                  <c:v>413</c:v>
                </c:pt>
                <c:pt idx="7">
                  <c:v>408</c:v>
                </c:pt>
                <c:pt idx="8">
                  <c:v>470</c:v>
                </c:pt>
                <c:pt idx="9">
                  <c:v>472</c:v>
                </c:pt>
                <c:pt idx="10">
                  <c:v>435</c:v>
                </c:pt>
                <c:pt idx="11">
                  <c:v>366</c:v>
                </c:pt>
                <c:pt idx="12">
                  <c:v>352</c:v>
                </c:pt>
                <c:pt idx="13">
                  <c:v>310</c:v>
                </c:pt>
                <c:pt idx="14">
                  <c:v>370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91744"/>
        <c:axId val="37401728"/>
      </c:lineChart>
      <c:catAx>
        <c:axId val="3739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401728"/>
        <c:crosses val="autoZero"/>
        <c:auto val="1"/>
        <c:lblAlgn val="ctr"/>
        <c:lblOffset val="100"/>
        <c:noMultiLvlLbl val="0"/>
      </c:catAx>
      <c:valAx>
        <c:axId val="37401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Donation…..'000s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3917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A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Stewart </a:t>
            </a:r>
            <a:r>
              <a:rPr lang="en-A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House per annum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PRIM</c:v>
                </c:pt>
              </c:strCache>
            </c:strRef>
          </c:tx>
          <c:marker>
            <c:symbol val="none"/>
          </c:marker>
          <c:cat>
            <c:numRef>
              <c:f>Sheet2!$B$1:$G$1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Sheet2!$B$2:$G$2</c:f>
              <c:numCache>
                <c:formatCode>_-"$"* #,##0_-;\-"$"* #,##0_-;_-"$"* "-"??_-;_-@_-</c:formatCode>
                <c:ptCount val="6"/>
                <c:pt idx="0">
                  <c:v>785429</c:v>
                </c:pt>
                <c:pt idx="1">
                  <c:v>1118774</c:v>
                </c:pt>
                <c:pt idx="2">
                  <c:v>1168347</c:v>
                </c:pt>
                <c:pt idx="3">
                  <c:v>1193865</c:v>
                </c:pt>
                <c:pt idx="4">
                  <c:v>1137679</c:v>
                </c:pt>
                <c:pt idx="5">
                  <c:v>1091931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SEC</c:v>
                </c:pt>
              </c:strCache>
            </c:strRef>
          </c:tx>
          <c:marker>
            <c:symbol val="none"/>
          </c:marker>
          <c:cat>
            <c:numRef>
              <c:f>Sheet2!$B$1:$G$1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Sheet2!$B$3:$G$3</c:f>
              <c:numCache>
                <c:formatCode>_-"$"* #,##0_-;\-"$"* #,##0_-;_-"$"* "-"??_-;_-@_-</c:formatCode>
                <c:ptCount val="6"/>
                <c:pt idx="0">
                  <c:v>643350</c:v>
                </c:pt>
                <c:pt idx="1">
                  <c:v>678086</c:v>
                </c:pt>
                <c:pt idx="2">
                  <c:v>719465</c:v>
                </c:pt>
                <c:pt idx="3">
                  <c:v>732529</c:v>
                </c:pt>
                <c:pt idx="4">
                  <c:v>710442</c:v>
                </c:pt>
                <c:pt idx="5">
                  <c:v>678581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Sheet2!$B$1:$G$1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Sheet2!$B$4:$G$4</c:f>
              <c:numCache>
                <c:formatCode>General</c:formatCode>
                <c:ptCount val="6"/>
                <c:pt idx="0">
                  <c:v>1428779</c:v>
                </c:pt>
                <c:pt idx="1">
                  <c:v>1796860</c:v>
                </c:pt>
                <c:pt idx="2">
                  <c:v>1887812</c:v>
                </c:pt>
                <c:pt idx="3">
                  <c:v>1926394</c:v>
                </c:pt>
                <c:pt idx="4">
                  <c:v>1848121</c:v>
                </c:pt>
                <c:pt idx="5">
                  <c:v>1770512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16096"/>
        <c:axId val="134117632"/>
      </c:lineChart>
      <c:catAx>
        <c:axId val="13411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4117632"/>
        <c:crosses val="autoZero"/>
        <c:auto val="1"/>
        <c:lblAlgn val="ctr"/>
        <c:lblOffset val="100"/>
        <c:noMultiLvlLbl val="0"/>
      </c:catAx>
      <c:valAx>
        <c:axId val="134117632"/>
        <c:scaling>
          <c:orientation val="minMax"/>
        </c:scaling>
        <c:delete val="0"/>
        <c:axPos val="l"/>
        <c:majorGridlines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ln w="9525">
            <a:noFill/>
          </a:ln>
        </c:spPr>
        <c:crossAx val="134116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A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Contributors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010009766802782"/>
          <c:y val="0.19054601840676372"/>
          <c:w val="0.85483601463573156"/>
          <c:h val="0.56633817411852083"/>
        </c:manualLayout>
      </c:layout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PRIM</c:v>
                </c:pt>
              </c:strCache>
            </c:strRef>
          </c:tx>
          <c:marker>
            <c:symbol val="none"/>
          </c:marker>
          <c:cat>
            <c:numRef>
              <c:f>Sheet2!$B$1:$G$1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Sheet2!$B$2:$G$2</c:f>
              <c:numCache>
                <c:formatCode>General</c:formatCode>
                <c:ptCount val="6"/>
                <c:pt idx="0">
                  <c:v>6841</c:v>
                </c:pt>
                <c:pt idx="1">
                  <c:v>7455</c:v>
                </c:pt>
                <c:pt idx="2">
                  <c:v>7481</c:v>
                </c:pt>
                <c:pt idx="3">
                  <c:v>7472</c:v>
                </c:pt>
                <c:pt idx="4">
                  <c:v>7030</c:v>
                </c:pt>
                <c:pt idx="5">
                  <c:v>6745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SEC</c:v>
                </c:pt>
              </c:strCache>
            </c:strRef>
          </c:tx>
          <c:marker>
            <c:symbol val="none"/>
          </c:marker>
          <c:cat>
            <c:numRef>
              <c:f>Sheet2!$B$1:$G$1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Sheet2!$B$3:$G$3</c:f>
              <c:numCache>
                <c:formatCode>General</c:formatCode>
                <c:ptCount val="6"/>
                <c:pt idx="0">
                  <c:v>4212</c:v>
                </c:pt>
                <c:pt idx="1">
                  <c:v>4284</c:v>
                </c:pt>
                <c:pt idx="2">
                  <c:v>4357</c:v>
                </c:pt>
                <c:pt idx="3">
                  <c:v>4369</c:v>
                </c:pt>
                <c:pt idx="4">
                  <c:v>4129</c:v>
                </c:pt>
                <c:pt idx="5">
                  <c:v>3977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Sheet2!$B$1:$G$1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Sheet2!$B$4:$G$4</c:f>
              <c:numCache>
                <c:formatCode>General</c:formatCode>
                <c:ptCount val="6"/>
                <c:pt idx="0">
                  <c:v>11053</c:v>
                </c:pt>
                <c:pt idx="1">
                  <c:v>11739</c:v>
                </c:pt>
                <c:pt idx="2">
                  <c:v>11838</c:v>
                </c:pt>
                <c:pt idx="3">
                  <c:v>11841</c:v>
                </c:pt>
                <c:pt idx="4">
                  <c:v>11159</c:v>
                </c:pt>
                <c:pt idx="5">
                  <c:v>10722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012864"/>
        <c:axId val="127014400"/>
      </c:lineChart>
      <c:catAx>
        <c:axId val="12701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7014400"/>
        <c:crosses val="autoZero"/>
        <c:auto val="1"/>
        <c:lblAlgn val="ctr"/>
        <c:lblOffset val="100"/>
        <c:noMultiLvlLbl val="0"/>
      </c:catAx>
      <c:valAx>
        <c:axId val="127014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7012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Success of Salary</a:t>
            </a:r>
            <a:r>
              <a:rPr lang="en-US" baseline="0">
                <a:latin typeface="Arial" panose="020B0604020202020204" pitchFamily="34" charset="0"/>
                <a:cs typeface="Arial" panose="020B0604020202020204" pitchFamily="34" charset="0"/>
              </a:rPr>
              <a:t> Contribution Scheme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517954940671785"/>
          <c:y val="0.11218233493526228"/>
          <c:w val="0.74837055161667188"/>
          <c:h val="0.74787150197774577"/>
        </c:manualLayout>
      </c:layout>
      <c:lineChart>
        <c:grouping val="standar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$1000s</c:v>
                </c:pt>
              </c:strCache>
            </c:strRef>
          </c:tx>
          <c:marker>
            <c:symbol val="none"/>
          </c:marker>
          <c:cat>
            <c:numRef>
              <c:f>Sheet3!$B$1:$R$1</c:f>
              <c:numCache>
                <c:formatCode>General</c:formatCode>
                <c:ptCount val="1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</c:numCache>
            </c:numRef>
          </c:cat>
          <c:val>
            <c:numRef>
              <c:f>Sheet3!$B$2:$R$2</c:f>
              <c:numCache>
                <c:formatCode>General</c:formatCode>
                <c:ptCount val="17"/>
                <c:pt idx="0">
                  <c:v>980</c:v>
                </c:pt>
                <c:pt idx="1">
                  <c:v>850</c:v>
                </c:pt>
                <c:pt idx="2">
                  <c:v>820</c:v>
                </c:pt>
                <c:pt idx="3">
                  <c:v>800</c:v>
                </c:pt>
                <c:pt idx="4">
                  <c:v>800</c:v>
                </c:pt>
                <c:pt idx="5">
                  <c:v>780</c:v>
                </c:pt>
                <c:pt idx="6">
                  <c:v>995</c:v>
                </c:pt>
                <c:pt idx="7">
                  <c:v>1428</c:v>
                </c:pt>
                <c:pt idx="8">
                  <c:v>1796</c:v>
                </c:pt>
                <c:pt idx="9">
                  <c:v>1888</c:v>
                </c:pt>
                <c:pt idx="10">
                  <c:v>1926</c:v>
                </c:pt>
                <c:pt idx="11">
                  <c:v>1848</c:v>
                </c:pt>
                <c:pt idx="12">
                  <c:v>1771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38976"/>
        <c:axId val="134240512"/>
      </c:lineChart>
      <c:catAx>
        <c:axId val="13423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4240512"/>
        <c:crosses val="autoZero"/>
        <c:auto val="1"/>
        <c:lblAlgn val="ctr"/>
        <c:lblOffset val="100"/>
        <c:noMultiLvlLbl val="0"/>
      </c:catAx>
      <c:valAx>
        <c:axId val="134240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Revenue ,000s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4238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0C5CE-630F-40FB-8A05-5F21B8E2BA47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4F2BE-FB16-403B-AEF6-243196F0AF1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378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D0C7-E8AD-4FF8-B19B-1AD342A53076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939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3888" y="260350"/>
            <a:ext cx="2992437" cy="224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8678" y="2660474"/>
            <a:ext cx="5370125" cy="4427734"/>
          </a:xfrm>
        </p:spPr>
        <p:txBody>
          <a:bodyPr/>
          <a:lstStyle/>
          <a:p>
            <a:r>
              <a:rPr lang="en-AU" sz="16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3  Location </a:t>
            </a:r>
          </a:p>
          <a:p>
            <a:r>
              <a:rPr lang="en-A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A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Located at South Curl </a:t>
            </a:r>
            <a:r>
              <a:rPr lang="en-A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Curl</a:t>
            </a:r>
            <a:r>
              <a:rPr lang="en-A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Beach, Stewart House is an inspiring setting for all.</a:t>
            </a:r>
          </a:p>
          <a:p>
            <a:pPr algn="just"/>
            <a:r>
              <a:rPr lang="en-A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AU" sz="14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original Building, built in 1931 is at the bottom of the site, directly opposite the beach. This now houses dormitories for the 60 youngest children in the program.</a:t>
            </a:r>
          </a:p>
          <a:p>
            <a:pPr algn="just"/>
            <a:r>
              <a:rPr lang="en-AU" sz="14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Stewart House School is situated in the centre building (with the flat roof).</a:t>
            </a:r>
          </a:p>
          <a:p>
            <a:pPr algn="just"/>
            <a:r>
              <a:rPr lang="en-AU" sz="14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building at the top of the site, hosts dormitories for the oldest 30 children, the dining  for breakfast and dinners, and the office of the Stewart House Company.</a:t>
            </a:r>
          </a:p>
          <a:p>
            <a:pPr algn="just"/>
            <a:endParaRPr lang="en-A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7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2BE-FB16-403B-AEF6-243196F0AF1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1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2800" y="217488"/>
            <a:ext cx="5462588" cy="4097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58453" y="4427254"/>
            <a:ext cx="5370125" cy="4090968"/>
          </a:xfrm>
          <a:prstGeom prst="rect">
            <a:avLst/>
          </a:prstGeom>
        </p:spPr>
        <p:txBody>
          <a:bodyPr/>
          <a:lstStyle/>
          <a:p>
            <a:endParaRPr lang="en-A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6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4F2BE-FB16-403B-AEF6-243196F0AF16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191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802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073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087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3326145"/>
            <a:ext cx="5661618" cy="1646307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891" y="6482698"/>
            <a:ext cx="1874480" cy="318303"/>
            <a:chOff x="3519449" y="4886156"/>
            <a:chExt cx="1874480" cy="238727"/>
          </a:xfrm>
        </p:grpSpPr>
        <p:sp>
          <p:nvSpPr>
            <p:cNvPr id="11" name="Subtitle 1"/>
            <p:cNvSpPr txBox="1">
              <a:spLocks/>
            </p:cNvSpPr>
            <p:nvPr userDrawn="1"/>
          </p:nvSpPr>
          <p:spPr>
            <a:xfrm>
              <a:off x="3519449" y="4886156"/>
              <a:ext cx="1050635" cy="1602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smtClean="0">
                  <a:solidFill>
                    <a:srgbClr val="FFFFFF"/>
                  </a:solidFill>
                  <a:latin typeface="Helvetica Neue"/>
                  <a:cs typeface="Helvetica Neue"/>
                </a:rPr>
                <a:t>Powered by</a:t>
              </a:r>
              <a:endParaRPr lang="en-US" sz="800" dirty="0">
                <a:solidFill>
                  <a:srgbClr val="FFFFFF"/>
                </a:solidFill>
                <a:latin typeface="Helvetica Neue"/>
                <a:cs typeface="Helvetica Neue"/>
              </a:endParaRPr>
            </a:p>
          </p:txBody>
        </p:sp>
        <p:pic>
          <p:nvPicPr>
            <p:cNvPr id="12" name="Picture 11" descr="sm_logo_reversed1color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796" y="4895292"/>
              <a:ext cx="1109133" cy="22959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7176" y="4976690"/>
            <a:ext cx="3897313" cy="4995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779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4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108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960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017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75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86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775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2A4F-257F-4AF4-AC8C-26DE44B2CDCF}" type="datetimeFigureOut">
              <a:rPr lang="en-AU" smtClean="0"/>
              <a:t>7/03/2019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D9C9-EAC5-4A07-978F-672E2FC5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67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m.au/url?sa=i&amp;rct=j&amp;q=&amp;esrc=s&amp;source=images&amp;cd=&amp;cad=rja&amp;uact=8&amp;ved=0ahUKEwjhrNjuufvKAhVFVZQKHZOaBOIQjRwIBw&amp;url=http://www.thebuildinginspector.net/order-online/book-a-staff-presentation/&amp;psig=AFQjCNGyS06rHtYdgABOEQ8j2iX6cNYBsg&amp;ust=145568337405532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1520" y="5013176"/>
            <a:ext cx="4170808" cy="5715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  <a:r>
              <a:rPr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March 2019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M:\Logos and Artwork\SH new logo\Stewart_House_Logo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80" y="1484784"/>
            <a:ext cx="23370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6493" y="3326145"/>
            <a:ext cx="8707995" cy="1646307"/>
          </a:xfrm>
        </p:spPr>
        <p:txBody>
          <a:bodyPr>
            <a:normAutofit/>
          </a:bodyPr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NSW PPA State Council Presentation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thebuildinginspector.net/wp-content/uploads/2013/09/presenta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42404"/>
            <a:ext cx="2088521" cy="20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SW Primary Principals' Associ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2448272" cy="24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schools……..… </a:t>
            </a:r>
            <a:endParaRPr lang="en-A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3528" y="764704"/>
            <a:ext cx="4120936" cy="2169532"/>
            <a:chOff x="323528" y="764704"/>
            <a:chExt cx="4120936" cy="2169532"/>
          </a:xfrm>
        </p:grpSpPr>
        <p:pic>
          <p:nvPicPr>
            <p:cNvPr id="3" name="Picture 2" descr="Student Education Level 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6" t="32911" r="53541" b="41348"/>
            <a:stretch/>
          </p:blipFill>
          <p:spPr bwMode="auto">
            <a:xfrm>
              <a:off x="1364013" y="764704"/>
              <a:ext cx="2919955" cy="192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3528" y="2564904"/>
              <a:ext cx="4120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1000 schools contributed 88% of revenue</a:t>
              </a:r>
              <a:endParaRPr lang="en-AU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55474" y="1484784"/>
            <a:ext cx="4003917" cy="1440160"/>
            <a:chOff x="4855474" y="1484784"/>
            <a:chExt cx="4003917" cy="1440160"/>
          </a:xfrm>
        </p:grpSpPr>
        <p:pic>
          <p:nvPicPr>
            <p:cNvPr id="4" name="Picture 2" descr="Student Education Level 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1" t="32911" r="5949" b="41348"/>
            <a:stretch/>
          </p:blipFill>
          <p:spPr bwMode="auto">
            <a:xfrm>
              <a:off x="6933509" y="1484784"/>
              <a:ext cx="1670939" cy="1086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55474" y="2555612"/>
              <a:ext cx="4003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/>
                <a:t>150 schools contributed 12% of revenue</a:t>
              </a:r>
              <a:endParaRPr lang="en-AU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9226" y="2996952"/>
            <a:ext cx="861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50% of NSW GOVERNMENT SCHOOLS DONATE TO STEWART HOUSE</a:t>
            </a:r>
          </a:p>
          <a:p>
            <a:pPr algn="ctr"/>
            <a:r>
              <a:rPr lang="en-A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EDUCATION’S CHARITY OF CHOICE ……..??????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829213"/>
              </p:ext>
            </p:extLst>
          </p:nvPr>
        </p:nvGraphicFramePr>
        <p:xfrm>
          <a:off x="909023" y="3861048"/>
          <a:ext cx="7315200" cy="292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691680" y="4797152"/>
            <a:ext cx="6192688" cy="93610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25952" y="827420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2018 </a:t>
            </a:r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 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$380K</a:t>
            </a:r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427984" y="4058276"/>
            <a:ext cx="4515208" cy="2251044"/>
            <a:chOff x="416832" y="3410204"/>
            <a:chExt cx="4515208" cy="2251044"/>
          </a:xfrm>
        </p:grpSpPr>
        <p:pic>
          <p:nvPicPr>
            <p:cNvPr id="6" name="Picture 5" descr="Student Education Level 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6" t="32911" r="53541" b="41348"/>
            <a:stretch/>
          </p:blipFill>
          <p:spPr bwMode="auto">
            <a:xfrm>
              <a:off x="416832" y="3410204"/>
              <a:ext cx="1778904" cy="117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Student Education Level 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1" t="32911" r="5949" b="41348"/>
            <a:stretch/>
          </p:blipFill>
          <p:spPr bwMode="auto">
            <a:xfrm>
              <a:off x="467544" y="4575138"/>
              <a:ext cx="1670939" cy="1086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483768" y="3519075"/>
              <a:ext cx="1872208" cy="1062053"/>
              <a:chOff x="2483768" y="2564904"/>
              <a:chExt cx="1872208" cy="1062053"/>
            </a:xfrm>
          </p:grpSpPr>
          <p:pic>
            <p:nvPicPr>
              <p:cNvPr id="3076" name="Picture 4" descr="Image result for little white men clip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2564904"/>
                <a:ext cx="662099" cy="1062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3131840" y="2636912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3419872" y="2636912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3707904" y="2636912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3983181" y="2636912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2483768" y="4599195"/>
              <a:ext cx="2448272" cy="1062053"/>
              <a:chOff x="2483768" y="3861048"/>
              <a:chExt cx="2448272" cy="1062053"/>
            </a:xfrm>
          </p:grpSpPr>
          <p:pic>
            <p:nvPicPr>
              <p:cNvPr id="11" name="Picture 4" descr="Image result for little white men clipa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3861048"/>
                <a:ext cx="662099" cy="1062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3131840" y="3933056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3419872" y="3933056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3707904" y="3933056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3983181" y="3933056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4271213" y="3933056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4559245" y="3933056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60921" y="685800"/>
            <a:ext cx="9047583" cy="2743200"/>
            <a:chOff x="50712" y="260648"/>
            <a:chExt cx="9047583" cy="2743200"/>
          </a:xfrm>
        </p:grpSpPr>
        <p:graphicFrame>
          <p:nvGraphicFramePr>
            <p:cNvPr id="24" name="Chart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8813076"/>
                </p:ext>
              </p:extLst>
            </p:nvPr>
          </p:nvGraphicFramePr>
          <p:xfrm>
            <a:off x="50712" y="26064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5" name="Chart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1432127"/>
                </p:ext>
              </p:extLst>
            </p:nvPr>
          </p:nvGraphicFramePr>
          <p:xfrm>
            <a:off x="4537949" y="260648"/>
            <a:ext cx="4560346" cy="26711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39552" y="4037002"/>
            <a:ext cx="2991525" cy="2200310"/>
            <a:chOff x="539552" y="4037002"/>
            <a:chExt cx="2991525" cy="2200310"/>
          </a:xfrm>
        </p:grpSpPr>
        <p:sp>
          <p:nvSpPr>
            <p:cNvPr id="20" name="TextBox 19"/>
            <p:cNvSpPr txBox="1"/>
            <p:nvPr/>
          </p:nvSpPr>
          <p:spPr>
            <a:xfrm>
              <a:off x="539552" y="4037002"/>
              <a:ext cx="29915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10,700 DOE employees</a:t>
              </a:r>
              <a:endParaRPr lang="en-A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1763688" y="4581128"/>
              <a:ext cx="484632" cy="97840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43608" y="5529426"/>
              <a:ext cx="18966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$1.77M</a:t>
              </a:r>
              <a:endParaRPr lang="en-A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33177" y="3429000"/>
            <a:ext cx="481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CURRENT FORTNIGHTLY SALARY CONTRIBUTORS</a:t>
            </a:r>
            <a:endParaRPr lang="en-A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7504" y="116632"/>
            <a:ext cx="513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teachers……….. </a:t>
            </a:r>
            <a:endParaRPr lang="en-A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9471" r="6" b="14870"/>
          <a:stretch/>
        </p:blipFill>
        <p:spPr bwMode="auto">
          <a:xfrm>
            <a:off x="720064" y="5006342"/>
            <a:ext cx="7668360" cy="166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4077072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strategy of visiting almost every school across NSW over the past 6 years 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moved us away from bankruptcy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5536" y="476672"/>
            <a:ext cx="8467725" cy="3600451"/>
            <a:chOff x="338137" y="1628774"/>
            <a:chExt cx="8467725" cy="3600451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20590496"/>
                </p:ext>
              </p:extLst>
            </p:nvPr>
          </p:nvGraphicFramePr>
          <p:xfrm>
            <a:off x="338137" y="1628774"/>
            <a:ext cx="8467725" cy="36004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Straight Connector 5"/>
            <p:cNvCxnSpPr/>
            <p:nvPr/>
          </p:nvCxnSpPr>
          <p:spPr>
            <a:xfrm>
              <a:off x="1475656" y="3573016"/>
              <a:ext cx="5616624" cy="1152128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635896" y="1916832"/>
            <a:ext cx="5299034" cy="1584176"/>
            <a:chOff x="3635896" y="1916832"/>
            <a:chExt cx="5299034" cy="1584176"/>
          </a:xfrm>
        </p:grpSpPr>
        <p:sp>
          <p:nvSpPr>
            <p:cNvPr id="2" name="Oval 1"/>
            <p:cNvSpPr/>
            <p:nvPr/>
          </p:nvSpPr>
          <p:spPr>
            <a:xfrm>
              <a:off x="3635896" y="2586608"/>
              <a:ext cx="1763887" cy="914400"/>
            </a:xfrm>
            <a:prstGeom prst="ellipse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59803" y="1916832"/>
              <a:ext cx="3275127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</a:rPr>
                <a:t>Not just line of best fit – result of</a:t>
              </a:r>
            </a:p>
            <a:p>
              <a:r>
                <a:rPr lang="en-AU" dirty="0" smtClean="0">
                  <a:solidFill>
                    <a:schemeClr val="bg1"/>
                  </a:solidFill>
                </a:rPr>
                <a:t>‘Builder’ teachers retiring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499992" y="2239997"/>
              <a:ext cx="1070056" cy="5409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40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52910"/>
            <a:ext cx="6181586" cy="540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43" y="714182"/>
            <a:ext cx="7363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B8B8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important in making the average Australian want to give………….</a:t>
            </a:r>
            <a:endParaRPr lang="en-AU" sz="1600" b="1" dirty="0">
              <a:solidFill>
                <a:srgbClr val="B8B8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231031"/>
            <a:ext cx="9316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we competitive / relevant – according to current research?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96" y="6474822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McCrindle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44208" y="940658"/>
            <a:ext cx="2687159" cy="4936614"/>
            <a:chOff x="6444208" y="940658"/>
            <a:chExt cx="2687159" cy="4936614"/>
          </a:xfrm>
        </p:grpSpPr>
        <p:pic>
          <p:nvPicPr>
            <p:cNvPr id="6146" name="Picture 2" descr="C:\Users\graeme philpotts\AppData\Local\Microsoft\Windows\Temporary Internet Files\Content.IE5\E2F1YECO\Kliponious-green-tick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413109"/>
              <a:ext cx="440501" cy="50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graeme philpotts\AppData\Local\Microsoft\Windows\Temporary Internet Files\Content.IE5\E2F1YECO\Kliponious-green-tick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420554"/>
              <a:ext cx="440501" cy="50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graeme philpotts\AppData\Local\Microsoft\Windows\Temporary Internet Files\Content.IE5\E2F1YECO\Kliponious-green-tick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356658"/>
              <a:ext cx="440501" cy="50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graeme philpotts\AppData\Local\Microsoft\Windows\Temporary Internet Files\Content.IE5\E2F1YECO\Kliponious-green-tick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771" y="4436778"/>
              <a:ext cx="440501" cy="50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236296" y="1484784"/>
              <a:ext cx="846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>
                  <a:solidFill>
                    <a:srgbClr val="6983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&lt;10%</a:t>
              </a:r>
              <a:endParaRPr lang="en-AU" sz="2000" b="1" dirty="0">
                <a:solidFill>
                  <a:srgbClr val="6983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6296" y="242088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>
                  <a:solidFill>
                    <a:srgbClr val="6983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 years</a:t>
              </a:r>
              <a:endParaRPr lang="en-AU" sz="2000" b="1" dirty="0">
                <a:solidFill>
                  <a:srgbClr val="6983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6296" y="4469050"/>
              <a:ext cx="18950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>
                  <a:solidFill>
                    <a:srgbClr val="6983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1600 students</a:t>
              </a:r>
            </a:p>
            <a:p>
              <a:r>
                <a:rPr lang="en-AU" sz="2000" b="1" dirty="0">
                  <a:solidFill>
                    <a:srgbClr val="6983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AU" sz="2000" b="1" dirty="0" smtClean="0">
                  <a:solidFill>
                    <a:srgbClr val="6983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 on year</a:t>
              </a:r>
              <a:endParaRPr lang="en-AU" sz="2000" b="1" dirty="0">
                <a:solidFill>
                  <a:srgbClr val="6983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4208" y="5477162"/>
              <a:ext cx="20361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>
                  <a:solidFill>
                    <a:srgbClr val="6983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AU" sz="2000" b="1" dirty="0" smtClean="0">
                  <a:solidFill>
                    <a:srgbClr val="6983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ould do better</a:t>
              </a:r>
              <a:endParaRPr lang="en-AU" sz="2000" b="1" dirty="0">
                <a:solidFill>
                  <a:srgbClr val="6983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4" descr="C:\Users\GRAEME~1\AppData\Local\Temp\7zO468A355A\ACNC Registered Charity Tic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151" y="3003918"/>
              <a:ext cx="1289192" cy="1217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588224" y="940658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b="1" dirty="0" smtClean="0">
                  <a:solidFill>
                    <a:srgbClr val="6983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Stewart House</a:t>
              </a:r>
              <a:endParaRPr lang="en-AU" sz="2000" b="1" dirty="0">
                <a:solidFill>
                  <a:srgbClr val="6983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0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12852" r="22004" b="34130"/>
          <a:stretch/>
        </p:blipFill>
        <p:spPr bwMode="auto">
          <a:xfrm>
            <a:off x="156939" y="188640"/>
            <a:ext cx="883482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562" y="4365104"/>
            <a:ext cx="821410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Stewart House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over the next 10 years, we need to:</a:t>
            </a:r>
          </a:p>
          <a:p>
            <a:pPr algn="ctr"/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ttract,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retain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engage </a:t>
            </a:r>
          </a:p>
          <a:p>
            <a:pPr algn="ctr"/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 X, Gen Y and Gen Z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402814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McCrindle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55976" y="1794520"/>
            <a:ext cx="4104456" cy="1850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6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t="24978" r="12027" b="4652"/>
          <a:stretch/>
        </p:blipFill>
        <p:spPr bwMode="auto">
          <a:xfrm>
            <a:off x="1404336" y="3789040"/>
            <a:ext cx="6192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t="27232" r="11876" b="3845"/>
          <a:stretch/>
        </p:blipFill>
        <p:spPr bwMode="auto">
          <a:xfrm>
            <a:off x="1404336" y="476672"/>
            <a:ext cx="6192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6525344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McCrindle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332656"/>
            <a:ext cx="8823249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</a:t>
            </a: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more likely to be supported by younger givers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717032"/>
            <a:ext cx="8631081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Younger givers are more likely to </a:t>
            </a:r>
            <a:r>
              <a:rPr lang="en-A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</a:t>
            </a:r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raise awareness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06160"/>
            <a:ext cx="5755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Gen Y           </a:t>
            </a:r>
            <a:r>
              <a:rPr lang="en-AU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33% Builders</a:t>
            </a:r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068960"/>
            <a:ext cx="54938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 Builders        </a:t>
            </a:r>
            <a:r>
              <a:rPr lang="en-AU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53% Gen Z</a:t>
            </a:r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301208"/>
            <a:ext cx="7319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enterprises are businesses that trade to intentionally tackle social problems, </a:t>
            </a:r>
            <a:endParaRPr lang="en-AU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communities, provide people access to employment and training, </a:t>
            </a:r>
            <a:endParaRPr lang="en-AU" sz="1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help the environment.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795782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Younger givers are looking for </a:t>
            </a:r>
            <a:r>
              <a:rPr lang="en-A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connection</a:t>
            </a:r>
            <a:endParaRPr lang="en-A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420888"/>
            <a:ext cx="497604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givers want </a:t>
            </a:r>
            <a:r>
              <a:rPr lang="en-A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endParaRPr lang="en-A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449306"/>
            <a:ext cx="7752443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Z are 14 times as likely to consider </a:t>
            </a:r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enterprises </a:t>
            </a:r>
          </a:p>
          <a:p>
            <a:r>
              <a:rPr lang="en-A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/ very trustworthy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r="-2868"/>
          <a:stretch/>
        </p:blipFill>
        <p:spPr bwMode="auto">
          <a:xfrm>
            <a:off x="179512" y="202318"/>
            <a:ext cx="8640000" cy="44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75321" y="2276872"/>
            <a:ext cx="4201645" cy="347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" name="Group 2"/>
          <p:cNvGrpSpPr/>
          <p:nvPr/>
        </p:nvGrpSpPr>
        <p:grpSpPr>
          <a:xfrm>
            <a:off x="3743389" y="2255151"/>
            <a:ext cx="4861059" cy="4154984"/>
            <a:chOff x="3467876" y="2161663"/>
            <a:chExt cx="4861059" cy="4154984"/>
          </a:xfrm>
        </p:grpSpPr>
        <p:sp>
          <p:nvSpPr>
            <p:cNvPr id="2" name="TextBox 1"/>
            <p:cNvSpPr txBox="1"/>
            <p:nvPr/>
          </p:nvSpPr>
          <p:spPr>
            <a:xfrm>
              <a:off x="3467876" y="2161663"/>
              <a:ext cx="4861059" cy="41549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IMPLICATIONS FOR </a:t>
              </a:r>
            </a:p>
            <a:p>
              <a:endParaRPr lang="en-AU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If we could move our Primary </a:t>
              </a:r>
            </a:p>
            <a:p>
              <a:r>
                <a:rPr lang="en-A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A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upporters to just 1 in 4, then</a:t>
              </a:r>
            </a:p>
            <a:p>
              <a:endParaRPr lang="en-A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AU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A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A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his would increase our recurrent</a:t>
              </a:r>
              <a:r>
                <a:rPr lang="en-A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revenue by $250K</a:t>
              </a:r>
              <a:endParaRPr lang="en-A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 descr="Student Education Level Clipar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6" t="32911" r="53541" b="41348"/>
            <a:stretch/>
          </p:blipFill>
          <p:spPr bwMode="auto">
            <a:xfrm>
              <a:off x="3729200" y="4130284"/>
              <a:ext cx="1778904" cy="117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5567357" y="4239155"/>
              <a:ext cx="1596931" cy="1062053"/>
              <a:chOff x="6732240" y="2457751"/>
              <a:chExt cx="1596931" cy="106205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732240" y="2457751"/>
                <a:ext cx="1308899" cy="1062053"/>
                <a:chOff x="6732240" y="2457751"/>
                <a:chExt cx="1308899" cy="1062053"/>
              </a:xfrm>
            </p:grpSpPr>
            <p:pic>
              <p:nvPicPr>
                <p:cNvPr id="17" name="Picture 16" descr="Image result for little white men clipart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2240" y="2457751"/>
                  <a:ext cx="662099" cy="10620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6" descr="Rival Clipart | Clipart Panda - Free Clipart Images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61" r="50396"/>
                <a:stretch/>
              </p:blipFill>
              <p:spPr bwMode="auto">
                <a:xfrm>
                  <a:off x="7380312" y="2529759"/>
                  <a:ext cx="372795" cy="864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18" descr="Rival Clipart | Clipart Panda - Free Clipart Images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61" r="50396"/>
                <a:stretch/>
              </p:blipFill>
              <p:spPr bwMode="auto">
                <a:xfrm>
                  <a:off x="7668344" y="2529759"/>
                  <a:ext cx="372795" cy="8640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6" name="Picture 6" descr="Rival Clipart | Clipart Panda - Free Clipart Images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1" r="50396"/>
              <a:stretch/>
            </p:blipFill>
            <p:spPr bwMode="auto">
              <a:xfrm>
                <a:off x="7956376" y="2529759"/>
                <a:ext cx="372795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19" descr="M:\Logos and Artwork\SH new logo\Stewart_House_Logo_CMY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165" y="2249479"/>
              <a:ext cx="977195" cy="963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11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0" t="10759" r="23415" b="14698"/>
          <a:stretch/>
        </p:blipFill>
        <p:spPr bwMode="auto">
          <a:xfrm>
            <a:off x="612096" y="349647"/>
            <a:ext cx="7920344" cy="646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 rot="16818002">
            <a:off x="5367106" y="-484482"/>
            <a:ext cx="2453914" cy="3842616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 Inspira Pitc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3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663" y="404664"/>
            <a:ext cx="811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your charity partner, we need your help……………..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44019"/>
            <a:ext cx="857157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IN THE FRONT DOOR</a:t>
            </a:r>
          </a:p>
          <a:p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are not like NSWTF, TMB, Teachers Health, State Super…so 5 minutes </a:t>
            </a:r>
          </a:p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not enough time to tell our story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Stewart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House only operates to support and nurture our students. 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Its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reputation among educators is well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respected but losing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 share.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should occupy a treasured place in the hearts and minds of every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advocate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ethos of public education across NSW. 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4797152"/>
            <a:ext cx="8964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</a:t>
            </a: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 </a:t>
            </a:r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each of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</a:p>
          <a:p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</a:p>
          <a:p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</a:t>
            </a:r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staff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  <a:p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are visiting metro schools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2019)</a:t>
            </a:r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11560" y="2564904"/>
            <a:ext cx="360040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5-Point Star 7"/>
          <p:cNvSpPr/>
          <p:nvPr/>
        </p:nvSpPr>
        <p:spPr>
          <a:xfrm>
            <a:off x="611560" y="3212976"/>
            <a:ext cx="360040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5-Point Star 8"/>
          <p:cNvSpPr/>
          <p:nvPr/>
        </p:nvSpPr>
        <p:spPr>
          <a:xfrm>
            <a:off x="611560" y="4005064"/>
            <a:ext cx="360040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314" name="Picture 2" descr="Image result for 30 minu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118">
            <a:off x="190303" y="4628662"/>
            <a:ext cx="1723269" cy="130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20 minu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7175">
            <a:off x="7769798" y="4682582"/>
            <a:ext cx="1247640" cy="12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122" descr="N:\Photos\Aerial Photos\0611-1413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672" y="-173038"/>
            <a:ext cx="12709525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123"/>
          <p:cNvSpPr txBox="1">
            <a:spLocks noChangeArrowheads="1"/>
          </p:cNvSpPr>
          <p:nvPr/>
        </p:nvSpPr>
        <p:spPr bwMode="auto">
          <a:xfrm>
            <a:off x="270334" y="1722644"/>
            <a:ext cx="2103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pitchFamily="34" charset="0"/>
              </a:rPr>
              <a:t>Freshwater</a:t>
            </a:r>
            <a:endParaRPr lang="en-AU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220" name="Text Box 5124"/>
          <p:cNvSpPr txBox="1">
            <a:spLocks noChangeArrowheads="1"/>
          </p:cNvSpPr>
          <p:nvPr/>
        </p:nvSpPr>
        <p:spPr bwMode="auto">
          <a:xfrm>
            <a:off x="175540" y="4102097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" pitchFamily="34" charset="0"/>
              </a:rPr>
              <a:t>South Curl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</a:rPr>
              <a:t>Curl</a:t>
            </a:r>
            <a:endParaRPr lang="en-AU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221" name="Text Box 5125"/>
          <p:cNvSpPr txBox="1">
            <a:spLocks noChangeArrowheads="1"/>
          </p:cNvSpPr>
          <p:nvPr/>
        </p:nvSpPr>
        <p:spPr bwMode="auto">
          <a:xfrm>
            <a:off x="2462734" y="947086"/>
            <a:ext cx="338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GE Inspira Pitch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Stewart House</a:t>
            </a:r>
            <a:endParaRPr lang="en-A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99509" y="22460"/>
            <a:ext cx="3283271" cy="996723"/>
            <a:chOff x="5799507" y="251052"/>
            <a:chExt cx="3283271" cy="996723"/>
          </a:xfrm>
        </p:grpSpPr>
        <p:sp>
          <p:nvSpPr>
            <p:cNvPr id="9223" name="Text Box 5136"/>
            <p:cNvSpPr txBox="1">
              <a:spLocks noChangeArrowheads="1"/>
            </p:cNvSpPr>
            <p:nvPr/>
          </p:nvSpPr>
          <p:spPr bwMode="auto">
            <a:xfrm>
              <a:off x="5799507" y="251052"/>
              <a:ext cx="32832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dirty="0" smtClean="0">
                  <a:solidFill>
                    <a:schemeClr val="bg1"/>
                  </a:solidFill>
                  <a:latin typeface="Arial" pitchFamily="34" charset="0"/>
                </a:rPr>
                <a:t>Northern </a:t>
              </a:r>
              <a:r>
                <a:rPr lang="en-US" sz="2800" dirty="0">
                  <a:solidFill>
                    <a:schemeClr val="bg1"/>
                  </a:solidFill>
                  <a:latin typeface="Arial" pitchFamily="34" charset="0"/>
                </a:rPr>
                <a:t>Beaches</a:t>
              </a:r>
              <a:endParaRPr lang="en-AU" sz="28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9224" name="AutoShape 5137"/>
            <p:cNvSpPr>
              <a:spLocks noChangeArrowheads="1"/>
            </p:cNvSpPr>
            <p:nvPr/>
          </p:nvSpPr>
          <p:spPr bwMode="auto">
            <a:xfrm>
              <a:off x="7423150" y="762000"/>
              <a:ext cx="1628775" cy="485775"/>
            </a:xfrm>
            <a:prstGeom prst="rightArrow">
              <a:avLst>
                <a:gd name="adj1" fmla="val 50000"/>
                <a:gd name="adj2" fmla="val 69853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Oval 3"/>
          <p:cNvSpPr/>
          <p:nvPr/>
        </p:nvSpPr>
        <p:spPr bwMode="auto">
          <a:xfrm rot="20077276">
            <a:off x="3173036" y="1369809"/>
            <a:ext cx="1602965" cy="259528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 Inspira Pitch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9101" y="22461"/>
            <a:ext cx="1766636" cy="963383"/>
            <a:chOff x="-1486786" y="340212"/>
            <a:chExt cx="1766636" cy="857895"/>
          </a:xfrm>
        </p:grpSpPr>
        <p:sp>
          <p:nvSpPr>
            <p:cNvPr id="9" name="AutoShape 5137"/>
            <p:cNvSpPr>
              <a:spLocks noChangeArrowheads="1"/>
            </p:cNvSpPr>
            <p:nvPr/>
          </p:nvSpPr>
          <p:spPr bwMode="auto">
            <a:xfrm rot="10800000">
              <a:off x="-1486786" y="712332"/>
              <a:ext cx="1628775" cy="485775"/>
            </a:xfrm>
            <a:prstGeom prst="rightArrow">
              <a:avLst>
                <a:gd name="adj1" fmla="val 50000"/>
                <a:gd name="adj2" fmla="val 69853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123"/>
            <p:cNvSpPr txBox="1">
              <a:spLocks noChangeArrowheads="1"/>
            </p:cNvSpPr>
            <p:nvPr/>
          </p:nvSpPr>
          <p:spPr bwMode="auto">
            <a:xfrm>
              <a:off x="-924326" y="340212"/>
              <a:ext cx="1204176" cy="465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GE Inspira Pitch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dirty="0" smtClean="0">
                  <a:solidFill>
                    <a:schemeClr val="bg1"/>
                  </a:solidFill>
                  <a:latin typeface="Arial" pitchFamily="34" charset="0"/>
                </a:rPr>
                <a:t>Manly</a:t>
              </a:r>
              <a:endParaRPr lang="en-AU" sz="28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pic>
        <p:nvPicPr>
          <p:cNvPr id="13" name="Picture 2" descr="M:\Logos and Artwork\SH new logo\Stewart_House_Logo_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767398"/>
            <a:ext cx="916490" cy="9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09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5273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context and the multidisciplinary nature of Stewart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support needs of our student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cohort</a:t>
            </a:r>
            <a:endParaRPr lang="en-A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 for the selection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suitable applicants, the referral process and how to prepare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their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 overview of the health, wellbeing and educational program and support services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in place at Stewart House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How your fortnightly donation will support the wellbeing of the most vulnerable children in our schools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116632"/>
            <a:ext cx="3328475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Sarah Haywood</a:t>
            </a:r>
          </a:p>
          <a:p>
            <a:r>
              <a:rPr lang="en-AU" b="1" dirty="0" smtClean="0">
                <a:solidFill>
                  <a:srgbClr val="0070C0"/>
                </a:solidFill>
              </a:rPr>
              <a:t>School Liaison Officer</a:t>
            </a:r>
          </a:p>
          <a:p>
            <a:r>
              <a:rPr lang="en-AU" b="1" dirty="0" smtClean="0">
                <a:solidFill>
                  <a:srgbClr val="0070C0"/>
                </a:solidFill>
              </a:rPr>
              <a:t>Former AP Stewart House School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799" y="620688"/>
            <a:ext cx="479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PRESENTATION INCLUDES:</a:t>
            </a:r>
            <a:endParaRPr lang="en-A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632" y="4499828"/>
            <a:ext cx="4271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COUNCIL PRESENTATION: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479715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sets unique to schools within the Area</a:t>
            </a:r>
            <a:endParaRPr lang="en-A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explanation of the placement process, the role of the Co-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ordinator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transport issues, escorts and the need for accurate parent information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980728"/>
            <a:ext cx="76328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colleagues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about why they already contribute or to those who have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nominated children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the program.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in changing children’s lives</a:t>
            </a:r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048" y="3559656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If you are considering making a contribution to Stewart House from 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your fortnightly pay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packet, 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……………..know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that you are making a profound commitment to 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supporting children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 from our own schools who are in need and who you have deemed worthy of our support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first to understand, then to be understood …………………</a:t>
            </a:r>
            <a:r>
              <a:rPr lang="en-A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Education Level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32911" r="5949" b="41348"/>
          <a:stretch/>
        </p:blipFill>
        <p:spPr bwMode="auto">
          <a:xfrm>
            <a:off x="3203848" y="4470121"/>
            <a:ext cx="1670939" cy="108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udent Education Level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32911" r="53541" b="41348"/>
          <a:stretch/>
        </p:blipFill>
        <p:spPr bwMode="auto">
          <a:xfrm>
            <a:off x="1136911" y="1434996"/>
            <a:ext cx="3795129" cy="24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691516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1300 children from 650 schools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442782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250 children from 130 schools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12356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79715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378" y="404664"/>
            <a:ext cx="841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Stewart House – Student Enrolment  2013 - 2018</a:t>
            </a: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1124744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statistics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2044005"/>
            <a:ext cx="140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1	10</a:t>
            </a:r>
          </a:p>
          <a:p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2	70</a:t>
            </a:r>
          </a:p>
          <a:p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3	150</a:t>
            </a:r>
          </a:p>
          <a:p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4	220</a:t>
            </a:r>
          </a:p>
          <a:p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5	380</a:t>
            </a:r>
          </a:p>
          <a:p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6	470</a:t>
            </a:r>
            <a:endParaRPr lang="en-A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4850576"/>
            <a:ext cx="14061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7	125</a:t>
            </a:r>
          </a:p>
          <a:p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8	120</a:t>
            </a:r>
          </a:p>
          <a:p>
            <a:r>
              <a:rPr lang="en-A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 9+	5</a:t>
            </a:r>
          </a:p>
        </p:txBody>
      </p:sp>
    </p:spTree>
    <p:extLst>
      <p:ext uri="{BB962C8B-B14F-4D97-AF65-F5344CB8AC3E}">
        <p14:creationId xmlns:p14="http://schemas.microsoft.com/office/powerpoint/2010/main" val="32467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31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children = our clients ……….</a:t>
            </a:r>
            <a:r>
              <a:rPr lang="en-AU" sz="3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2018</a:t>
            </a:r>
            <a:endParaRPr lang="en-A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496" y="771746"/>
            <a:ext cx="4464496" cy="3221123"/>
            <a:chOff x="194410" y="771746"/>
            <a:chExt cx="3540808" cy="2620661"/>
          </a:xfrm>
        </p:grpSpPr>
        <p:pic>
          <p:nvPicPr>
            <p:cNvPr id="9218" name="Picture 2" descr="Image result for pover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10" y="771746"/>
              <a:ext cx="2973128" cy="2081190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22850" y="2816481"/>
              <a:ext cx="3312368" cy="57592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rgbClr val="0070C0"/>
                  </a:solidFill>
                </a:rPr>
                <a:t>Poverty………..</a:t>
              </a:r>
              <a:r>
                <a:rPr lang="en-AU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</a:p>
            <a:p>
              <a:r>
                <a:rPr lang="en-AU" b="1" dirty="0" smtClean="0">
                  <a:solidFill>
                    <a:srgbClr val="0070C0"/>
                  </a:solidFill>
                </a:rPr>
                <a:t>Lack of Opportunity</a:t>
              </a:r>
              <a:r>
                <a:rPr lang="en-AU" b="1" dirty="0" smtClean="0">
                  <a:solidFill>
                    <a:srgbClr val="0070C0"/>
                  </a:solidFill>
                </a:rPr>
                <a:t>………..</a:t>
              </a:r>
              <a:r>
                <a:rPr lang="en-AU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  <a:r>
                <a:rPr lang="en-AU" sz="20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n-A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220" name="Picture 4" descr="Image result for isol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28" r="2363" b="10628"/>
          <a:stretch/>
        </p:blipFill>
        <p:spPr bwMode="auto">
          <a:xfrm>
            <a:off x="3780033" y="476672"/>
            <a:ext cx="2736183" cy="22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1844824"/>
            <a:ext cx="1532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Isolated </a:t>
            </a:r>
            <a:r>
              <a:rPr lang="en-AU" sz="2400" b="1" dirty="0" smtClean="0">
                <a:solidFill>
                  <a:srgbClr val="0070C0"/>
                </a:solidFill>
              </a:rPr>
              <a:t>22%</a:t>
            </a:r>
            <a:endParaRPr lang="en-AU" sz="2400" b="1" dirty="0">
              <a:solidFill>
                <a:srgbClr val="0070C0"/>
              </a:solidFill>
            </a:endParaRPr>
          </a:p>
        </p:txBody>
      </p:sp>
      <p:pic>
        <p:nvPicPr>
          <p:cNvPr id="9222" name="Picture 6" descr="Image result for ATS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54" y="1079118"/>
            <a:ext cx="1986218" cy="6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05460" y="1700808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rgbClr val="0070C0"/>
                </a:solidFill>
              </a:rPr>
              <a:t>30%</a:t>
            </a:r>
            <a:endParaRPr lang="en-AU" sz="2400" b="1" dirty="0">
              <a:solidFill>
                <a:srgbClr val="0070C0"/>
              </a:solidFill>
            </a:endParaRPr>
          </a:p>
        </p:txBody>
      </p:sp>
      <p:pic>
        <p:nvPicPr>
          <p:cNvPr id="9224" name="Picture 8" descr="Image result for FACS ca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86" y="5292387"/>
            <a:ext cx="1971522" cy="5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34752" y="5807005"/>
            <a:ext cx="3101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70C0"/>
                </a:solidFill>
              </a:rPr>
              <a:t>42%</a:t>
            </a:r>
            <a:r>
              <a:rPr lang="en-AU" b="1" dirty="0" smtClean="0">
                <a:solidFill>
                  <a:srgbClr val="0070C0"/>
                </a:solidFill>
              </a:rPr>
              <a:t> in the care of </a:t>
            </a:r>
            <a:r>
              <a:rPr lang="en-AU" b="1" dirty="0" smtClean="0">
                <a:solidFill>
                  <a:srgbClr val="0070C0"/>
                </a:solidFill>
              </a:rPr>
              <a:t>Minister  </a:t>
            </a:r>
            <a:endParaRPr lang="en-AU" b="1" dirty="0" smtClean="0">
              <a:solidFill>
                <a:srgbClr val="0070C0"/>
              </a:solidFill>
            </a:endParaRPr>
          </a:p>
          <a:p>
            <a:pPr algn="ctr"/>
            <a:r>
              <a:rPr lang="en-AU" b="1" dirty="0" smtClean="0">
                <a:solidFill>
                  <a:srgbClr val="0070C0"/>
                </a:solidFill>
              </a:rPr>
              <a:t>and/or </a:t>
            </a:r>
            <a:r>
              <a:rPr lang="en-AU" b="1" dirty="0">
                <a:solidFill>
                  <a:srgbClr val="0070C0"/>
                </a:solidFill>
              </a:rPr>
              <a:t>e</a:t>
            </a:r>
            <a:r>
              <a:rPr lang="en-AU" b="1" dirty="0" smtClean="0">
                <a:solidFill>
                  <a:srgbClr val="0070C0"/>
                </a:solidFill>
              </a:rPr>
              <a:t>xtended family        </a:t>
            </a:r>
            <a:endParaRPr lang="en-AU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4992" y="4293096"/>
            <a:ext cx="2852063" cy="1898327"/>
            <a:chOff x="8348" y="2996952"/>
            <a:chExt cx="2589256" cy="1606059"/>
          </a:xfrm>
        </p:grpSpPr>
        <p:pic>
          <p:nvPicPr>
            <p:cNvPr id="9226" name="Picture 10" descr="Related imag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5" b="10857"/>
            <a:stretch/>
          </p:blipFill>
          <p:spPr bwMode="auto">
            <a:xfrm>
              <a:off x="179512" y="2996952"/>
              <a:ext cx="1939070" cy="1118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348" y="3899955"/>
              <a:ext cx="2589256" cy="703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70C0"/>
                  </a:solidFill>
                </a:rPr>
                <a:t>a</a:t>
              </a:r>
              <a:r>
                <a:rPr lang="en-AU" b="1" dirty="0" smtClean="0">
                  <a:solidFill>
                    <a:srgbClr val="0070C0"/>
                  </a:solidFill>
                </a:rPr>
                <a:t>nd </a:t>
              </a:r>
              <a:r>
                <a:rPr lang="en-A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neglect</a:t>
              </a:r>
              <a:r>
                <a:rPr lang="en-AU" sz="2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b="1" dirty="0" smtClean="0">
                  <a:solidFill>
                    <a:srgbClr val="0070C0"/>
                  </a:solidFill>
                </a:rPr>
                <a:t>and </a:t>
              </a:r>
            </a:p>
            <a:p>
              <a:r>
                <a:rPr lang="en-A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domestic </a:t>
              </a:r>
              <a:r>
                <a:rPr lang="en-A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violence</a:t>
              </a:r>
              <a:endParaRPr lang="en-A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17111" y="3346406"/>
            <a:ext cx="2355089" cy="1327054"/>
            <a:chOff x="4306378" y="4149080"/>
            <a:chExt cx="2392652" cy="1325453"/>
          </a:xfrm>
        </p:grpSpPr>
        <p:pic>
          <p:nvPicPr>
            <p:cNvPr id="9228" name="Picture 12" descr="Image result for mental illnes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78" y="4149080"/>
              <a:ext cx="2392652" cy="1182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089587" y="5013425"/>
              <a:ext cx="1345526" cy="46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0070C0"/>
                  </a:solidFill>
                </a:rPr>
                <a:t>………. </a:t>
              </a:r>
              <a:r>
                <a:rPr lang="en-AU" sz="2400" b="1" dirty="0" smtClean="0">
                  <a:solidFill>
                    <a:srgbClr val="0070C0"/>
                  </a:solidFill>
                </a:rPr>
                <a:t>26%</a:t>
              </a:r>
              <a:endParaRPr lang="en-AU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15816" y="5182767"/>
            <a:ext cx="2353529" cy="1198561"/>
            <a:chOff x="2915816" y="2760070"/>
            <a:chExt cx="2353529" cy="1198561"/>
          </a:xfrm>
        </p:grpSpPr>
        <p:pic>
          <p:nvPicPr>
            <p:cNvPr id="9230" name="Picture 14" descr="Image result for drug and alcohol abus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905" y="2760070"/>
              <a:ext cx="1767151" cy="982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915816" y="3496966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70C0"/>
                  </a:solidFill>
                </a:rPr>
                <a:t>	</a:t>
              </a:r>
              <a:r>
                <a:rPr lang="en-AU" b="1" dirty="0" smtClean="0">
                  <a:solidFill>
                    <a:srgbClr val="0070C0"/>
                  </a:solidFill>
                </a:rPr>
                <a:t>  ………. </a:t>
              </a:r>
              <a:r>
                <a:rPr lang="en-AU" sz="2400" b="1" dirty="0" smtClean="0">
                  <a:solidFill>
                    <a:srgbClr val="0070C0"/>
                  </a:solidFill>
                </a:rPr>
                <a:t>22%</a:t>
              </a:r>
              <a:endParaRPr lang="en-AU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372200" y="4590999"/>
            <a:ext cx="1827506" cy="134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234" name="Picture 18" descr="Related 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6" b="15624"/>
          <a:stretch/>
        </p:blipFill>
        <p:spPr bwMode="auto">
          <a:xfrm>
            <a:off x="7097207" y="3717032"/>
            <a:ext cx="1723265" cy="1008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100392" y="4335487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solidFill>
                  <a:srgbClr val="0070C0"/>
                </a:solidFill>
              </a:rPr>
              <a:t>1</a:t>
            </a:r>
            <a:r>
              <a:rPr lang="en-AU" sz="2400" b="1" dirty="0" smtClean="0">
                <a:solidFill>
                  <a:srgbClr val="0070C0"/>
                </a:solidFill>
              </a:rPr>
              <a:t>0%</a:t>
            </a:r>
            <a:endParaRPr lang="en-AU" sz="2400" b="1" dirty="0">
              <a:solidFill>
                <a:srgbClr val="0070C0"/>
              </a:solidFill>
            </a:endParaRPr>
          </a:p>
        </p:txBody>
      </p:sp>
      <p:pic>
        <p:nvPicPr>
          <p:cNvPr id="9236" name="Picture 20" descr="http://redlandslabour.org.uk/wp-content/uploads/2012/03/multicolored-people-clipar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40" y="2162078"/>
            <a:ext cx="1805600" cy="76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372200" y="2843644"/>
            <a:ext cx="273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Already a carer ………. </a:t>
            </a:r>
            <a:r>
              <a:rPr lang="en-AU" sz="2000" b="1" dirty="0" smtClean="0">
                <a:solidFill>
                  <a:srgbClr val="0070C0"/>
                </a:solidFill>
              </a:rPr>
              <a:t>17%</a:t>
            </a:r>
            <a:endParaRPr lang="en-AU" sz="20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512" y="428380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Victims of 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505" y="792025"/>
            <a:ext cx="3672528" cy="31556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96035" y="4293097"/>
            <a:ext cx="2791789" cy="182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3203849" y="4818856"/>
            <a:ext cx="2448271" cy="1634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/>
          <p:cNvSpPr txBox="1"/>
          <p:nvPr/>
        </p:nvSpPr>
        <p:spPr>
          <a:xfrm>
            <a:off x="4797277" y="3059668"/>
            <a:ext cx="128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Exposed to 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07904" y="4869160"/>
            <a:ext cx="123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</a:rPr>
              <a:t>Exposed to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51920" y="2915652"/>
            <a:ext cx="2736304" cy="19032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ounded Rectangle 22"/>
          <p:cNvSpPr/>
          <p:nvPr/>
        </p:nvSpPr>
        <p:spPr>
          <a:xfrm>
            <a:off x="5940152" y="5157192"/>
            <a:ext cx="3024336" cy="13903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nip Same Side Corner Rectangle 23"/>
          <p:cNvSpPr/>
          <p:nvPr/>
        </p:nvSpPr>
        <p:spPr>
          <a:xfrm>
            <a:off x="6344894" y="2132856"/>
            <a:ext cx="2691602" cy="1049124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2051720" y="5445224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..59%</a:t>
            </a:r>
            <a:endParaRPr lang="en-A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1640" y="476672"/>
            <a:ext cx="6912768" cy="5976665"/>
            <a:chOff x="3347864" y="2492896"/>
            <a:chExt cx="2706151" cy="2551015"/>
          </a:xfrm>
        </p:grpSpPr>
        <p:pic>
          <p:nvPicPr>
            <p:cNvPr id="3" name="Picture 16" descr="Image result for adverse childhood experience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" b="14051"/>
            <a:stretch/>
          </p:blipFill>
          <p:spPr bwMode="auto">
            <a:xfrm>
              <a:off x="3347864" y="2492896"/>
              <a:ext cx="2480639" cy="22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234555" y="4768038"/>
              <a:ext cx="1819460" cy="275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b="1" dirty="0" smtClean="0">
                  <a:solidFill>
                    <a:srgbClr val="0070C0"/>
                  </a:solidFill>
                </a:rPr>
                <a:t>Exposed to ………. 100%</a:t>
              </a:r>
              <a:endParaRPr lang="en-AU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96937" y="3032085"/>
              <a:ext cx="1926257" cy="108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0334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7968" y="1175543"/>
            <a:ext cx="7056784" cy="5169077"/>
          </a:xfrm>
          <a:prstGeom prst="rect">
            <a:avLst/>
          </a:prstGeom>
          <a:noFill/>
        </p:spPr>
      </p:sp>
      <p:grpSp>
        <p:nvGrpSpPr>
          <p:cNvPr id="13" name="Group 12"/>
          <p:cNvGrpSpPr/>
          <p:nvPr/>
        </p:nvGrpSpPr>
        <p:grpSpPr>
          <a:xfrm>
            <a:off x="288032" y="1232968"/>
            <a:ext cx="8604448" cy="1574891"/>
            <a:chOff x="539552" y="1232968"/>
            <a:chExt cx="8115199" cy="1574891"/>
          </a:xfrm>
        </p:grpSpPr>
        <p:sp>
          <p:nvSpPr>
            <p:cNvPr id="7" name="Freeform 6"/>
            <p:cNvSpPr/>
            <p:nvPr/>
          </p:nvSpPr>
          <p:spPr>
            <a:xfrm>
              <a:off x="4336180" y="1232968"/>
              <a:ext cx="4318571" cy="1574891"/>
            </a:xfrm>
            <a:custGeom>
              <a:avLst/>
              <a:gdLst>
                <a:gd name="connsiteX0" fmla="*/ 262487 w 1574891"/>
                <a:gd name="connsiteY0" fmla="*/ 0 h 4318571"/>
                <a:gd name="connsiteX1" fmla="*/ 1312404 w 1574891"/>
                <a:gd name="connsiteY1" fmla="*/ 0 h 4318571"/>
                <a:gd name="connsiteX2" fmla="*/ 1574891 w 1574891"/>
                <a:gd name="connsiteY2" fmla="*/ 262487 h 4318571"/>
                <a:gd name="connsiteX3" fmla="*/ 1574891 w 1574891"/>
                <a:gd name="connsiteY3" fmla="*/ 4318571 h 4318571"/>
                <a:gd name="connsiteX4" fmla="*/ 1574891 w 1574891"/>
                <a:gd name="connsiteY4" fmla="*/ 4318571 h 4318571"/>
                <a:gd name="connsiteX5" fmla="*/ 0 w 1574891"/>
                <a:gd name="connsiteY5" fmla="*/ 4318571 h 4318571"/>
                <a:gd name="connsiteX6" fmla="*/ 0 w 1574891"/>
                <a:gd name="connsiteY6" fmla="*/ 4318571 h 4318571"/>
                <a:gd name="connsiteX7" fmla="*/ 0 w 1574891"/>
                <a:gd name="connsiteY7" fmla="*/ 262487 h 4318571"/>
                <a:gd name="connsiteX8" fmla="*/ 262487 w 1574891"/>
                <a:gd name="connsiteY8" fmla="*/ 0 h 431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891" h="4318571">
                  <a:moveTo>
                    <a:pt x="1574891" y="719776"/>
                  </a:moveTo>
                  <a:lnTo>
                    <a:pt x="1574891" y="3598795"/>
                  </a:lnTo>
                  <a:cubicBezTo>
                    <a:pt x="1574891" y="3996317"/>
                    <a:pt x="1532034" y="4318571"/>
                    <a:pt x="1479168" y="4318571"/>
                  </a:cubicBezTo>
                  <a:lnTo>
                    <a:pt x="0" y="4318571"/>
                  </a:lnTo>
                  <a:lnTo>
                    <a:pt x="0" y="43185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79168" y="0"/>
                  </a:lnTo>
                  <a:cubicBezTo>
                    <a:pt x="1532034" y="0"/>
                    <a:pt x="1574891" y="322254"/>
                    <a:pt x="1574891" y="719776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00705" rIns="324530" bIns="20070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Dental, optometric, audiometric screening &amp; referral</a:t>
              </a:r>
              <a:endParaRPr lang="en-US" sz="1300" b="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Medical treatment &amp; referral 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BMI calculations &amp; referral 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Hair and skin checks for </a:t>
              </a:r>
              <a:r>
                <a:rPr lang="en-A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infestation</a:t>
              </a:r>
              <a:r>
                <a:rPr lang="en-AU" sz="13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&amp; treatment</a:t>
              </a:r>
              <a:endParaRPr lang="en-AU" sz="13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Structured &amp; unstructured physical activities</a:t>
              </a:r>
              <a:endParaRPr lang="en-AU" sz="13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b="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Self-care instruction</a:t>
              </a:r>
              <a:endParaRPr lang="en-AU" sz="1300" b="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39552" y="1484809"/>
              <a:ext cx="2952328" cy="1106121"/>
            </a:xfrm>
            <a:custGeom>
              <a:avLst/>
              <a:gdLst>
                <a:gd name="connsiteX0" fmla="*/ 0 w 2484196"/>
                <a:gd name="connsiteY0" fmla="*/ 184357 h 1106121"/>
                <a:gd name="connsiteX1" fmla="*/ 184357 w 2484196"/>
                <a:gd name="connsiteY1" fmla="*/ 0 h 1106121"/>
                <a:gd name="connsiteX2" fmla="*/ 2299839 w 2484196"/>
                <a:gd name="connsiteY2" fmla="*/ 0 h 1106121"/>
                <a:gd name="connsiteX3" fmla="*/ 2484196 w 2484196"/>
                <a:gd name="connsiteY3" fmla="*/ 184357 h 1106121"/>
                <a:gd name="connsiteX4" fmla="*/ 2484196 w 2484196"/>
                <a:gd name="connsiteY4" fmla="*/ 921764 h 1106121"/>
                <a:gd name="connsiteX5" fmla="*/ 2299839 w 2484196"/>
                <a:gd name="connsiteY5" fmla="*/ 1106121 h 1106121"/>
                <a:gd name="connsiteX6" fmla="*/ 184357 w 2484196"/>
                <a:gd name="connsiteY6" fmla="*/ 1106121 h 1106121"/>
                <a:gd name="connsiteX7" fmla="*/ 0 w 2484196"/>
                <a:gd name="connsiteY7" fmla="*/ 921764 h 1106121"/>
                <a:gd name="connsiteX8" fmla="*/ 0 w 2484196"/>
                <a:gd name="connsiteY8" fmla="*/ 184357 h 110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4196" h="1106121">
                  <a:moveTo>
                    <a:pt x="0" y="184357"/>
                  </a:moveTo>
                  <a:cubicBezTo>
                    <a:pt x="0" y="82539"/>
                    <a:pt x="82539" y="0"/>
                    <a:pt x="184357" y="0"/>
                  </a:cubicBezTo>
                  <a:lnTo>
                    <a:pt x="2299839" y="0"/>
                  </a:lnTo>
                  <a:cubicBezTo>
                    <a:pt x="2401657" y="0"/>
                    <a:pt x="2484196" y="82539"/>
                    <a:pt x="2484196" y="184357"/>
                  </a:cubicBezTo>
                  <a:lnTo>
                    <a:pt x="2484196" y="921764"/>
                  </a:lnTo>
                  <a:cubicBezTo>
                    <a:pt x="2484196" y="1023582"/>
                    <a:pt x="2401657" y="1106121"/>
                    <a:pt x="2299839" y="1106121"/>
                  </a:cubicBezTo>
                  <a:lnTo>
                    <a:pt x="184357" y="1106121"/>
                  </a:lnTo>
                  <a:cubicBezTo>
                    <a:pt x="82539" y="1106121"/>
                    <a:pt x="0" y="1023582"/>
                    <a:pt x="0" y="921764"/>
                  </a:cubicBezTo>
                  <a:lnTo>
                    <a:pt x="0" y="184357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296" tIns="111146" rIns="168296" bIns="111146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Wellbeing</a:t>
              </a:r>
              <a:endParaRPr lang="en-US" sz="30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528" y="3124742"/>
            <a:ext cx="8309625" cy="1240362"/>
            <a:chOff x="1427159" y="2947719"/>
            <a:chExt cx="7205993" cy="1240362"/>
          </a:xfrm>
        </p:grpSpPr>
        <p:sp>
          <p:nvSpPr>
            <p:cNvPr id="9" name="Freeform 8"/>
            <p:cNvSpPr/>
            <p:nvPr/>
          </p:nvSpPr>
          <p:spPr>
            <a:xfrm>
              <a:off x="4906876" y="2947719"/>
              <a:ext cx="3726276" cy="1240362"/>
            </a:xfrm>
            <a:custGeom>
              <a:avLst/>
              <a:gdLst>
                <a:gd name="connsiteX0" fmla="*/ 206731 w 1240361"/>
                <a:gd name="connsiteY0" fmla="*/ 0 h 4299602"/>
                <a:gd name="connsiteX1" fmla="*/ 1033630 w 1240361"/>
                <a:gd name="connsiteY1" fmla="*/ 0 h 4299602"/>
                <a:gd name="connsiteX2" fmla="*/ 1240361 w 1240361"/>
                <a:gd name="connsiteY2" fmla="*/ 206731 h 4299602"/>
                <a:gd name="connsiteX3" fmla="*/ 1240361 w 1240361"/>
                <a:gd name="connsiteY3" fmla="*/ 4299602 h 4299602"/>
                <a:gd name="connsiteX4" fmla="*/ 1240361 w 1240361"/>
                <a:gd name="connsiteY4" fmla="*/ 4299602 h 4299602"/>
                <a:gd name="connsiteX5" fmla="*/ 0 w 1240361"/>
                <a:gd name="connsiteY5" fmla="*/ 4299602 h 4299602"/>
                <a:gd name="connsiteX6" fmla="*/ 0 w 1240361"/>
                <a:gd name="connsiteY6" fmla="*/ 4299602 h 4299602"/>
                <a:gd name="connsiteX7" fmla="*/ 0 w 1240361"/>
                <a:gd name="connsiteY7" fmla="*/ 206731 h 4299602"/>
                <a:gd name="connsiteX8" fmla="*/ 206731 w 1240361"/>
                <a:gd name="connsiteY8" fmla="*/ 0 h 429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0361" h="4299602">
                  <a:moveTo>
                    <a:pt x="1240361" y="716616"/>
                  </a:moveTo>
                  <a:lnTo>
                    <a:pt x="1240361" y="3582986"/>
                  </a:lnTo>
                  <a:cubicBezTo>
                    <a:pt x="1240361" y="3978760"/>
                    <a:pt x="1213660" y="4299600"/>
                    <a:pt x="1180723" y="4299600"/>
                  </a:cubicBezTo>
                  <a:lnTo>
                    <a:pt x="0" y="4299600"/>
                  </a:lnTo>
                  <a:lnTo>
                    <a:pt x="0" y="429960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80723" y="2"/>
                  </a:lnTo>
                  <a:cubicBezTo>
                    <a:pt x="1213660" y="2"/>
                    <a:pt x="1240361" y="320842"/>
                    <a:pt x="1240361" y="716616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4375" rIns="308199" bIns="184374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Self-regulation </a:t>
              </a:r>
              <a:endParaRPr lang="en-US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Self awareness 	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Emotional literacy 	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Physical &amp; sensory regulation strategies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Cognitive regulation strategies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Where to find help after you leave Stewart House</a:t>
              </a:r>
              <a:endParaRPr lang="en-A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427159" y="3057819"/>
              <a:ext cx="2493190" cy="1070475"/>
            </a:xfrm>
            <a:custGeom>
              <a:avLst/>
              <a:gdLst>
                <a:gd name="connsiteX0" fmla="*/ 0 w 2493190"/>
                <a:gd name="connsiteY0" fmla="*/ 178416 h 1070475"/>
                <a:gd name="connsiteX1" fmla="*/ 178416 w 2493190"/>
                <a:gd name="connsiteY1" fmla="*/ 0 h 1070475"/>
                <a:gd name="connsiteX2" fmla="*/ 2314774 w 2493190"/>
                <a:gd name="connsiteY2" fmla="*/ 0 h 1070475"/>
                <a:gd name="connsiteX3" fmla="*/ 2493190 w 2493190"/>
                <a:gd name="connsiteY3" fmla="*/ 178416 h 1070475"/>
                <a:gd name="connsiteX4" fmla="*/ 2493190 w 2493190"/>
                <a:gd name="connsiteY4" fmla="*/ 892059 h 1070475"/>
                <a:gd name="connsiteX5" fmla="*/ 2314774 w 2493190"/>
                <a:gd name="connsiteY5" fmla="*/ 1070475 h 1070475"/>
                <a:gd name="connsiteX6" fmla="*/ 178416 w 2493190"/>
                <a:gd name="connsiteY6" fmla="*/ 1070475 h 1070475"/>
                <a:gd name="connsiteX7" fmla="*/ 0 w 2493190"/>
                <a:gd name="connsiteY7" fmla="*/ 892059 h 1070475"/>
                <a:gd name="connsiteX8" fmla="*/ 0 w 2493190"/>
                <a:gd name="connsiteY8" fmla="*/ 178416 h 107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3190" h="1070475">
                  <a:moveTo>
                    <a:pt x="0" y="178416"/>
                  </a:moveTo>
                  <a:cubicBezTo>
                    <a:pt x="0" y="79880"/>
                    <a:pt x="79880" y="0"/>
                    <a:pt x="178416" y="0"/>
                  </a:cubicBezTo>
                  <a:lnTo>
                    <a:pt x="2314774" y="0"/>
                  </a:lnTo>
                  <a:cubicBezTo>
                    <a:pt x="2413310" y="0"/>
                    <a:pt x="2493190" y="79880"/>
                    <a:pt x="2493190" y="178416"/>
                  </a:cubicBezTo>
                  <a:lnTo>
                    <a:pt x="2493190" y="892059"/>
                  </a:lnTo>
                  <a:cubicBezTo>
                    <a:pt x="2493190" y="990595"/>
                    <a:pt x="2413310" y="1070475"/>
                    <a:pt x="2314774" y="1070475"/>
                  </a:cubicBezTo>
                  <a:lnTo>
                    <a:pt x="178416" y="1070475"/>
                  </a:lnTo>
                  <a:cubicBezTo>
                    <a:pt x="79880" y="1070475"/>
                    <a:pt x="0" y="990595"/>
                    <a:pt x="0" y="892059"/>
                  </a:cubicBezTo>
                  <a:lnTo>
                    <a:pt x="0" y="17841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556" tIns="109406" rIns="166556" bIns="109406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Emotional Wellbeing</a:t>
              </a:r>
              <a:endParaRPr lang="en-US" sz="30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4306" y="4615438"/>
            <a:ext cx="8320445" cy="1981914"/>
            <a:chOff x="1441480" y="4361582"/>
            <a:chExt cx="7213271" cy="1981914"/>
          </a:xfrm>
        </p:grpSpPr>
        <p:sp>
          <p:nvSpPr>
            <p:cNvPr id="11" name="Freeform 10"/>
            <p:cNvSpPr/>
            <p:nvPr/>
          </p:nvSpPr>
          <p:spPr>
            <a:xfrm>
              <a:off x="4910838" y="4361582"/>
              <a:ext cx="3743913" cy="1981914"/>
            </a:xfrm>
            <a:custGeom>
              <a:avLst/>
              <a:gdLst>
                <a:gd name="connsiteX0" fmla="*/ 330325 w 1981913"/>
                <a:gd name="connsiteY0" fmla="*/ 0 h 4319338"/>
                <a:gd name="connsiteX1" fmla="*/ 1651588 w 1981913"/>
                <a:gd name="connsiteY1" fmla="*/ 0 h 4319338"/>
                <a:gd name="connsiteX2" fmla="*/ 1981913 w 1981913"/>
                <a:gd name="connsiteY2" fmla="*/ 330325 h 4319338"/>
                <a:gd name="connsiteX3" fmla="*/ 1981913 w 1981913"/>
                <a:gd name="connsiteY3" fmla="*/ 4319338 h 4319338"/>
                <a:gd name="connsiteX4" fmla="*/ 1981913 w 1981913"/>
                <a:gd name="connsiteY4" fmla="*/ 4319338 h 4319338"/>
                <a:gd name="connsiteX5" fmla="*/ 0 w 1981913"/>
                <a:gd name="connsiteY5" fmla="*/ 4319338 h 4319338"/>
                <a:gd name="connsiteX6" fmla="*/ 0 w 1981913"/>
                <a:gd name="connsiteY6" fmla="*/ 4319338 h 4319338"/>
                <a:gd name="connsiteX7" fmla="*/ 0 w 1981913"/>
                <a:gd name="connsiteY7" fmla="*/ 330325 h 4319338"/>
                <a:gd name="connsiteX8" fmla="*/ 330325 w 1981913"/>
                <a:gd name="connsiteY8" fmla="*/ 0 h 431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1913" h="4319338">
                  <a:moveTo>
                    <a:pt x="1981913" y="719904"/>
                  </a:moveTo>
                  <a:lnTo>
                    <a:pt x="1981913" y="3599434"/>
                  </a:lnTo>
                  <a:cubicBezTo>
                    <a:pt x="1981913" y="3997024"/>
                    <a:pt x="1914053" y="4319337"/>
                    <a:pt x="1830344" y="4319337"/>
                  </a:cubicBezTo>
                  <a:lnTo>
                    <a:pt x="0" y="4319337"/>
                  </a:lnTo>
                  <a:lnTo>
                    <a:pt x="0" y="4319337"/>
                  </a:lnTo>
                  <a:lnTo>
                    <a:pt x="0" y="1"/>
                  </a:lnTo>
                  <a:lnTo>
                    <a:pt x="0" y="1"/>
                  </a:lnTo>
                  <a:lnTo>
                    <a:pt x="1830344" y="1"/>
                  </a:lnTo>
                  <a:cubicBezTo>
                    <a:pt x="1914053" y="1"/>
                    <a:pt x="1981913" y="322314"/>
                    <a:pt x="1981913" y="719904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20575" rIns="344399" bIns="220574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Social Skills</a:t>
              </a:r>
              <a:r>
                <a:rPr lang="en-AU" sz="13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  <a:p>
              <a:pPr marL="228600" lvl="2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AU" sz="13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Conversations </a:t>
              </a:r>
            </a:p>
            <a:p>
              <a:pPr marL="228600" lvl="2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AU" sz="13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Assertive </a:t>
              </a:r>
              <a:r>
                <a:rPr lang="en-AU" sz="13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 </a:t>
              </a:r>
              <a:r>
                <a:rPr lang="en-AU" sz="13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skills</a:t>
              </a:r>
              <a:endParaRPr lang="en-AU" sz="13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2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Dealing with teasing &amp; bullying </a:t>
              </a:r>
              <a:endParaRPr lang="en-AU" sz="13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2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Negotiation and conflict resolution</a:t>
              </a:r>
              <a:endParaRPr lang="en-AU" sz="13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2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Problem Solving skills</a:t>
              </a:r>
              <a:endParaRPr lang="en-AU" sz="13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Connection and Positive relationships</a:t>
              </a:r>
              <a:endParaRPr lang="en-A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2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Goal Setting</a:t>
              </a:r>
              <a:endParaRPr lang="en-AU" sz="13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2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300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Team work/ working together</a:t>
              </a:r>
              <a:endParaRPr lang="en-AU" sz="1300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441480" y="4870243"/>
              <a:ext cx="2487702" cy="986667"/>
            </a:xfrm>
            <a:custGeom>
              <a:avLst/>
              <a:gdLst>
                <a:gd name="connsiteX0" fmla="*/ 0 w 2487702"/>
                <a:gd name="connsiteY0" fmla="*/ 164448 h 986667"/>
                <a:gd name="connsiteX1" fmla="*/ 164448 w 2487702"/>
                <a:gd name="connsiteY1" fmla="*/ 0 h 986667"/>
                <a:gd name="connsiteX2" fmla="*/ 2323254 w 2487702"/>
                <a:gd name="connsiteY2" fmla="*/ 0 h 986667"/>
                <a:gd name="connsiteX3" fmla="*/ 2487702 w 2487702"/>
                <a:gd name="connsiteY3" fmla="*/ 164448 h 986667"/>
                <a:gd name="connsiteX4" fmla="*/ 2487702 w 2487702"/>
                <a:gd name="connsiteY4" fmla="*/ 822219 h 986667"/>
                <a:gd name="connsiteX5" fmla="*/ 2323254 w 2487702"/>
                <a:gd name="connsiteY5" fmla="*/ 986667 h 986667"/>
                <a:gd name="connsiteX6" fmla="*/ 164448 w 2487702"/>
                <a:gd name="connsiteY6" fmla="*/ 986667 h 986667"/>
                <a:gd name="connsiteX7" fmla="*/ 0 w 2487702"/>
                <a:gd name="connsiteY7" fmla="*/ 822219 h 986667"/>
                <a:gd name="connsiteX8" fmla="*/ 0 w 2487702"/>
                <a:gd name="connsiteY8" fmla="*/ 164448 h 98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7702" h="986667">
                  <a:moveTo>
                    <a:pt x="0" y="164448"/>
                  </a:moveTo>
                  <a:cubicBezTo>
                    <a:pt x="0" y="73626"/>
                    <a:pt x="73626" y="0"/>
                    <a:pt x="164448" y="0"/>
                  </a:cubicBezTo>
                  <a:lnTo>
                    <a:pt x="2323254" y="0"/>
                  </a:lnTo>
                  <a:cubicBezTo>
                    <a:pt x="2414076" y="0"/>
                    <a:pt x="2487702" y="73626"/>
                    <a:pt x="2487702" y="164448"/>
                  </a:cubicBezTo>
                  <a:lnTo>
                    <a:pt x="2487702" y="822219"/>
                  </a:lnTo>
                  <a:cubicBezTo>
                    <a:pt x="2487702" y="913041"/>
                    <a:pt x="2414076" y="986667"/>
                    <a:pt x="2323254" y="986667"/>
                  </a:cubicBezTo>
                  <a:lnTo>
                    <a:pt x="164448" y="986667"/>
                  </a:lnTo>
                  <a:cubicBezTo>
                    <a:pt x="73626" y="986667"/>
                    <a:pt x="0" y="913041"/>
                    <a:pt x="0" y="822219"/>
                  </a:cubicBezTo>
                  <a:lnTo>
                    <a:pt x="0" y="16444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465" tIns="105315" rIns="162465" bIns="10531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Wellbeing</a:t>
              </a:r>
              <a:endParaRPr lang="en-US" sz="30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3528" y="404664"/>
            <a:ext cx="583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Stewart House – Wellbeing Framework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508" y="620688"/>
            <a:ext cx="4809330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</a:t>
            </a:r>
            <a:r>
              <a:rPr lang="en-A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osts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A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$1.9M</a:t>
            </a: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catering, health care, excursions</a:t>
            </a: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repairs and maintenance, insurance,</a:t>
            </a: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utilities, fundraising</a:t>
            </a:r>
          </a:p>
          <a:p>
            <a:r>
              <a:rPr lang="en-AU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related costs</a:t>
            </a:r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$2.9M</a:t>
            </a:r>
            <a:endParaRPr lang="en-AU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cooks, cleaners, laundry, supervisors</a:t>
            </a: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psychologists, administration</a:t>
            </a: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RAM (from DOE)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A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$1.8M </a:t>
            </a: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executive, 6 teachers, 6 SLSOs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AEO, SAM, SAO, 0.3SC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NSW Health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A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$0.3M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urses, dentists, access to 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tate wide health services</a:t>
            </a:r>
          </a:p>
          <a:p>
            <a:r>
              <a:rPr lang="en-A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NSW / Teachers Health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A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$0.2M 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enior lecturer optometry, </a:t>
            </a: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practicum optometrists</a:t>
            </a:r>
          </a:p>
          <a:p>
            <a:r>
              <a:rPr lang="en-AU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Macquarie University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A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$0.1M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ractice manager audiology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asters students</a:t>
            </a: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-----------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$7.2M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6228020"/>
            <a:ext cx="595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STEWART HOUSE 2019 PROJECTED EXPENDITURE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N:\Logos and Artwork\Aerial Photos\stewart_house_arial_outline_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" r="35202" b="21765"/>
          <a:stretch>
            <a:fillRect/>
          </a:stretch>
        </p:blipFill>
        <p:spPr bwMode="auto">
          <a:xfrm>
            <a:off x="179512" y="764704"/>
            <a:ext cx="395077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31640" y="2564904"/>
            <a:ext cx="2592288" cy="1008112"/>
            <a:chOff x="1331640" y="2564904"/>
            <a:chExt cx="2592288" cy="1008112"/>
          </a:xfrm>
        </p:grpSpPr>
        <p:sp>
          <p:nvSpPr>
            <p:cNvPr id="6" name="Rounded Rectangle 5"/>
            <p:cNvSpPr/>
            <p:nvPr/>
          </p:nvSpPr>
          <p:spPr>
            <a:xfrm>
              <a:off x="1331640" y="2564904"/>
              <a:ext cx="1800200" cy="100811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7150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3347864" y="2800352"/>
              <a:ext cx="576064" cy="41262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7584" y="1268760"/>
            <a:ext cx="2952328" cy="1008112"/>
            <a:chOff x="827584" y="1268760"/>
            <a:chExt cx="2952328" cy="1008112"/>
          </a:xfrm>
        </p:grpSpPr>
        <p:sp>
          <p:nvSpPr>
            <p:cNvPr id="11" name="Rounded Rectangle 10"/>
            <p:cNvSpPr/>
            <p:nvPr/>
          </p:nvSpPr>
          <p:spPr>
            <a:xfrm>
              <a:off x="827584" y="1268760"/>
              <a:ext cx="1800200" cy="100811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7150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843808" y="1484784"/>
              <a:ext cx="936104" cy="41262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19672" y="3861048"/>
            <a:ext cx="2456656" cy="1008112"/>
            <a:chOff x="1619672" y="3861048"/>
            <a:chExt cx="2456656" cy="1008112"/>
          </a:xfrm>
        </p:grpSpPr>
        <p:sp>
          <p:nvSpPr>
            <p:cNvPr id="13" name="Rounded Rectangle 12"/>
            <p:cNvSpPr/>
            <p:nvPr/>
          </p:nvSpPr>
          <p:spPr>
            <a:xfrm>
              <a:off x="1619672" y="3861048"/>
              <a:ext cx="1800200" cy="1008112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7150" cmpd="sng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500264" y="4096496"/>
              <a:ext cx="576064" cy="41262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7504" y="44624"/>
            <a:ext cx="527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it costs to run Stewart House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99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F316-567D-4E2C-B7C1-F35F5DA605FB}" type="slidenum">
              <a:rPr lang="en-AU" smtClean="0"/>
              <a:t>8</a:t>
            </a:fld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395536" y="323364"/>
            <a:ext cx="6015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fortunate to have services provided for </a:t>
            </a:r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by:</a:t>
            </a:r>
            <a:endParaRPr lang="en-A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2" descr="NSW Department of Educat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6" name="AutoShape 4" descr="NSW Department of Educatio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AutoShape 6" descr="NSW Department of Educati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251520" y="1124744"/>
            <a:ext cx="8996908" cy="4824536"/>
            <a:chOff x="147092" y="836712"/>
            <a:chExt cx="8996908" cy="4824536"/>
          </a:xfrm>
        </p:grpSpPr>
        <p:sp>
          <p:nvSpPr>
            <p:cNvPr id="2" name="object 2"/>
            <p:cNvSpPr/>
            <p:nvPr/>
          </p:nvSpPr>
          <p:spPr>
            <a:xfrm>
              <a:off x="395532" y="4171146"/>
              <a:ext cx="1080124" cy="6260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47092" y="836712"/>
              <a:ext cx="2336676" cy="8403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95536" y="3206740"/>
              <a:ext cx="1864097" cy="611987"/>
              <a:chOff x="756589" y="2391194"/>
              <a:chExt cx="2153108" cy="677760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1475613" y="2456967"/>
                <a:ext cx="1434084" cy="61198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756589" y="2391194"/>
                <a:ext cx="647052" cy="67776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6"/>
            <p:cNvSpPr/>
            <p:nvPr/>
          </p:nvSpPr>
          <p:spPr>
            <a:xfrm>
              <a:off x="395536" y="5019048"/>
              <a:ext cx="1496105" cy="642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627784" y="908720"/>
              <a:ext cx="5832648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400" b="1" spc="-5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sz="1400" b="1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sz="1400" b="1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sc</a:t>
              </a:r>
              <a:r>
                <a:rPr sz="1400" b="1" spc="-4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enin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 </a:t>
              </a:r>
              <a:r>
                <a:rPr sz="1400" b="1" spc="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ski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sz="1400" b="1" spc="-3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ondit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on</a:t>
              </a:r>
              <a:r>
                <a:rPr sz="1400" b="1" spc="5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sz="1400" b="1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sz="1400" b="1" spc="-17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sz="1400" b="1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400" b="1" spc="1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height, weight, </a:t>
              </a:r>
              <a:r>
                <a:rPr sz="1400" b="1" spc="-1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BMI</a:t>
              </a:r>
              <a:r>
                <a:rPr sz="1400" b="1" spc="-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AU" sz="1400" b="1" spc="-5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1400" b="1" spc="-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sz="1400" b="1" spc="-1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400" b="1" spc="-4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sz="1400" b="1" spc="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es</a:t>
              </a:r>
              <a:r>
                <a:rPr sz="1400" b="1" spc="5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men</a:t>
              </a:r>
              <a:r>
                <a:rPr sz="14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sz="1400" b="1" spc="-3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400" b="1" spc="-4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4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14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400" b="1" spc="-4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4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tme</a:t>
              </a:r>
              <a:r>
                <a:rPr sz="14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sz="1400" b="1" spc="-35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ee</a:t>
              </a:r>
              <a:r>
                <a:rPr sz="1400" b="1" spc="1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spc="-4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4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400" b="1" spc="-5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sz="1400" b="1" spc="-55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al </a:t>
              </a:r>
              <a:endParaRPr lang="en-A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1400" b="1" spc="-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Cultu</a:t>
              </a:r>
              <a:r>
                <a:rPr sz="1400" b="1" spc="-4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sz="1400" b="1" spc="-1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ly</a:t>
              </a:r>
              <a:r>
                <a:rPr sz="1400" b="1" spc="2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sz="1400" b="1" spc="5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sz="1400" b="1" spc="-20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Abor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ginal</a:t>
              </a:r>
              <a:r>
                <a:rPr sz="1400" b="1" spc="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sz="1400" b="1" spc="1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400" b="1" spc="-15" dirty="0">
                  <a:latin typeface="Arial" panose="020B0604020202020204" pitchFamily="34" charset="0"/>
                  <a:cs typeface="Arial" panose="020B0604020202020204" pitchFamily="34" charset="0"/>
                </a:rPr>
                <a:t>sc</a:t>
              </a:r>
              <a:r>
                <a:rPr sz="1400" b="1" spc="-4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1400" b="1" spc="-1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sz="1400" b="1" spc="-5" dirty="0">
                  <a:latin typeface="Arial" panose="020B0604020202020204" pitchFamily="34" charset="0"/>
                  <a:cs typeface="Arial" panose="020B0604020202020204" pitchFamily="34" charset="0"/>
                </a:rPr>
                <a:t>ening</a:t>
              </a:r>
              <a:endParaRPr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Image result for nsw department of educati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88840"/>
              <a:ext cx="1856141" cy="66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bject 7"/>
            <p:cNvSpPr txBox="1"/>
            <p:nvPr/>
          </p:nvSpPr>
          <p:spPr>
            <a:xfrm>
              <a:off x="2627784" y="1990581"/>
              <a:ext cx="6027385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lang="en-AU" sz="1400" b="1" spc="-1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School operating 9.00am – 3.30pm for eight days across two weeks</a:t>
              </a:r>
            </a:p>
            <a:p>
              <a:pPr marL="12700" marR="5080">
                <a:lnSpc>
                  <a:spcPct val="100000"/>
                </a:lnSpc>
              </a:pPr>
              <a:r>
                <a:rPr lang="en-AU" sz="1400" b="1" spc="-1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One day out on excursions for half the cohort, one day in class</a:t>
              </a:r>
            </a:p>
            <a:p>
              <a:pPr marL="12700" marR="5080">
                <a:lnSpc>
                  <a:spcPct val="100000"/>
                </a:lnSpc>
              </a:pPr>
              <a:r>
                <a:rPr lang="en-AU" sz="1400" b="1" spc="-1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Unique program derived from current best practice that fits in with health screening and teaches social skills and emotional regulation</a:t>
              </a:r>
              <a:endParaRPr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7"/>
            <p:cNvSpPr txBox="1"/>
            <p:nvPr/>
          </p:nvSpPr>
          <p:spPr>
            <a:xfrm>
              <a:off x="2627784" y="3140968"/>
              <a:ext cx="5749424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endParaRPr lang="en-AU" sz="1400" b="1" spc="-1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lang="en-AU" sz="1400" b="1" spc="-1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All students receive full optometric screening, treatment or referral</a:t>
              </a:r>
            </a:p>
          </p:txBody>
        </p:sp>
        <p:sp>
          <p:nvSpPr>
            <p:cNvPr id="22" name="object 7"/>
            <p:cNvSpPr txBox="1"/>
            <p:nvPr/>
          </p:nvSpPr>
          <p:spPr>
            <a:xfrm>
              <a:off x="2627783" y="3933056"/>
              <a:ext cx="619268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endParaRPr lang="en-AU" sz="1400" b="1" spc="-1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lang="en-AU" sz="1400" b="1" spc="-1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Free glasses are dispensed using UNSW scripts – 1 in 5 children each year</a:t>
              </a:r>
            </a:p>
          </p:txBody>
        </p:sp>
        <p:sp>
          <p:nvSpPr>
            <p:cNvPr id="23" name="object 7"/>
            <p:cNvSpPr txBox="1"/>
            <p:nvPr/>
          </p:nvSpPr>
          <p:spPr>
            <a:xfrm>
              <a:off x="2627783" y="4798313"/>
              <a:ext cx="6516217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endParaRPr lang="en-AU" sz="1400" b="1" spc="-15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lang="en-AU" sz="1400" b="1" spc="-15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Advanced hearing tests and referrals identified from anomalies in basic screening 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5536" y="6156012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free-of-charge to families and at no cost to Stewart House </a:t>
            </a:r>
            <a:endParaRPr lang="en-A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78413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…………………… </a:t>
            </a:r>
            <a:endParaRPr lang="en-A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052736"/>
            <a:ext cx="9098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Stewart House still </a:t>
            </a:r>
            <a:r>
              <a:rPr lang="en-A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</a:t>
            </a:r>
            <a:r>
              <a:rPr lang="en-A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$4.8M </a:t>
            </a:r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year to operate at capacity</a:t>
            </a:r>
          </a:p>
          <a:p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(90% of which is spent directly in meeting the needs of each student)</a:t>
            </a:r>
            <a:endParaRPr lang="en-A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852936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Stewart House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indebted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teachers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NSW public education system.  Each one of us should share a measure of pride that this iconic facility is unique throughout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world.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88 years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ago, after government and philanthropic funds were committed to set up Stewart House infrastructure,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agreed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fund the ongoing work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arrangements have continued to present day. 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£2,500 in 1931 is now $4.8M in 2019)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134597"/>
            <a:ext cx="633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‘We </a:t>
            </a:r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these truths to be self evident</a:t>
            </a:r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…………………’</a:t>
            </a:r>
            <a:r>
              <a:rPr lang="en-A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79512" y="3068960"/>
            <a:ext cx="360040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5-Point Star 7"/>
          <p:cNvSpPr/>
          <p:nvPr/>
        </p:nvSpPr>
        <p:spPr>
          <a:xfrm>
            <a:off x="179512" y="4242792"/>
            <a:ext cx="360040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5-Point Star 8"/>
          <p:cNvSpPr/>
          <p:nvPr/>
        </p:nvSpPr>
        <p:spPr>
          <a:xfrm>
            <a:off x="179512" y="5466928"/>
            <a:ext cx="360040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3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F160AC9763448A6741108C6A4E48B" ma:contentTypeVersion="8" ma:contentTypeDescription="Create a new document." ma:contentTypeScope="" ma:versionID="7b26811c388a203573dd187717f1a74a">
  <xsd:schema xmlns:xsd="http://www.w3.org/2001/XMLSchema" xmlns:xs="http://www.w3.org/2001/XMLSchema" xmlns:p="http://schemas.microsoft.com/office/2006/metadata/properties" xmlns:ns2="00cec629-558b-400b-91e6-d8a5b58ad7f3" xmlns:ns3="0da02cfc-d280-44e3-92ea-94d0c7288d2c" targetNamespace="http://schemas.microsoft.com/office/2006/metadata/properties" ma:root="true" ma:fieldsID="0fb7b54d4d21a467d8ba83129a04b744" ns2:_="" ns3:_="">
    <xsd:import namespace="00cec629-558b-400b-91e6-d8a5b58ad7f3"/>
    <xsd:import namespace="0da02cfc-d280-44e3-92ea-94d0c7288d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c629-558b-400b-91e6-d8a5b58ad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2cfc-d280-44e3-92ea-94d0c7288d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A587DA-550C-41EE-907A-8154D26E59D6}"/>
</file>

<file path=customXml/itemProps2.xml><?xml version="1.0" encoding="utf-8"?>
<ds:datastoreItem xmlns:ds="http://schemas.openxmlformats.org/officeDocument/2006/customXml" ds:itemID="{F33880B8-3942-46B0-9CE6-DC5E673CD701}"/>
</file>

<file path=customXml/itemProps3.xml><?xml version="1.0" encoding="utf-8"?>
<ds:datastoreItem xmlns:ds="http://schemas.openxmlformats.org/officeDocument/2006/customXml" ds:itemID="{8870B1D9-2520-4074-84F3-AE8398978758}"/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1042</Words>
  <Application>Microsoft Office PowerPoint</Application>
  <PresentationFormat>On-screen Show (4:3)</PresentationFormat>
  <Paragraphs>217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Graeme Philpotts</dc:creator>
  <cp:lastModifiedBy>Graeme Philpotts</cp:lastModifiedBy>
  <cp:revision>159</cp:revision>
  <dcterms:created xsi:type="dcterms:W3CDTF">2016-01-17T23:28:21Z</dcterms:created>
  <dcterms:modified xsi:type="dcterms:W3CDTF">2019-03-07T01:03:40Z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0x010100C08F160AC9763448A6741108C6A4E48B</vt:lpwstr>
  </property>
</Properties>
</file>