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590799"/>
          </a:xfrm>
        </p:spPr>
        <p:txBody>
          <a:bodyPr/>
          <a:lstStyle/>
          <a:p>
            <a:r>
              <a:rPr lang="en-AU" dirty="0" smtClean="0"/>
              <a:t>EPaC Review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1219200"/>
          </a:xfrm>
        </p:spPr>
        <p:txBody>
          <a:bodyPr/>
          <a:lstStyle/>
          <a:p>
            <a:pPr algn="r"/>
            <a:r>
              <a:rPr lang="en-AU" dirty="0" smtClean="0"/>
              <a:t>By Mark Tedeschi QC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5365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458200" cy="5715000"/>
          </a:xfrm>
        </p:spPr>
        <p:txBody>
          <a:bodyPr/>
          <a:lstStyle/>
          <a:p>
            <a:pPr marL="539750" indent="-539750" algn="l">
              <a:tabLst>
                <a:tab pos="539750" algn="l"/>
              </a:tabLst>
            </a:pPr>
            <a:r>
              <a:rPr lang="en-AU" sz="3200" dirty="0">
                <a:solidFill>
                  <a:srgbClr val="FF0000"/>
                </a:solidFill>
              </a:rPr>
              <a:t>EPAC has three key areas of responsibility</a:t>
            </a:r>
            <a:r>
              <a:rPr lang="en-AU" sz="3200" dirty="0" smtClean="0">
                <a:solidFill>
                  <a:srgbClr val="FF0000"/>
                </a:solidFill>
              </a:rPr>
              <a:t>:</a:t>
            </a:r>
            <a:br>
              <a:rPr lang="en-AU" sz="3200" dirty="0" smtClean="0">
                <a:solidFill>
                  <a:srgbClr val="FF0000"/>
                </a:solidFill>
              </a:rPr>
            </a:br>
            <a:r>
              <a:rPr lang="en-AU" sz="3200" dirty="0" smtClean="0">
                <a:solidFill>
                  <a:srgbClr val="FF0000"/>
                </a:solidFill>
              </a:rPr>
              <a:t/>
            </a:r>
            <a:br>
              <a:rPr lang="en-AU" sz="3200" dirty="0" smtClean="0">
                <a:solidFill>
                  <a:srgbClr val="FF0000"/>
                </a:solidFill>
              </a:rPr>
            </a:br>
            <a:r>
              <a:rPr lang="en-AU" sz="3200" dirty="0" smtClean="0"/>
              <a:t>• </a:t>
            </a:r>
            <a:r>
              <a:rPr lang="en-AU" sz="3200" dirty="0"/>
              <a:t>Investigating alleged staff misconduct and taking appropriate disciplinary action where warranted;</a:t>
            </a:r>
            <a:br>
              <a:rPr lang="en-AU" sz="3200" dirty="0"/>
            </a:br>
            <a:r>
              <a:rPr lang="en-AU" sz="3200" dirty="0">
                <a:solidFill>
                  <a:srgbClr val="FF0000"/>
                </a:solidFill>
              </a:rPr>
              <a:t>• Building the capacity of leaders to manage staff underperformance; and</a:t>
            </a:r>
            <a:br>
              <a:rPr lang="en-AU" sz="3200" dirty="0">
                <a:solidFill>
                  <a:srgbClr val="FF0000"/>
                </a:solidFill>
              </a:rPr>
            </a:br>
            <a:r>
              <a:rPr lang="en-AU" sz="3200" dirty="0"/>
              <a:t>• Managing the department’s consumer complaint process and using the information received to improve service delivery.</a:t>
            </a:r>
          </a:p>
        </p:txBody>
      </p:sp>
    </p:spTree>
    <p:extLst>
      <p:ext uri="{BB962C8B-B14F-4D97-AF65-F5344CB8AC3E}">
        <p14:creationId xmlns:p14="http://schemas.microsoft.com/office/powerpoint/2010/main" val="180559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600200"/>
            <a:ext cx="746760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AU" sz="2000" dirty="0">
              <a:solidFill>
                <a:srgbClr val="000000"/>
              </a:solidFill>
              <a:latin typeface="Arial"/>
            </a:endParaRPr>
          </a:p>
          <a:p>
            <a:r>
              <a:rPr lang="en-AU" sz="3200" dirty="0" smtClean="0">
                <a:solidFill>
                  <a:schemeClr val="tx2"/>
                </a:solidFill>
                <a:latin typeface="+mj-lt"/>
              </a:rPr>
              <a:t>The </a:t>
            </a:r>
            <a:r>
              <a:rPr lang="en-AU" sz="3200" dirty="0">
                <a:solidFill>
                  <a:schemeClr val="tx2"/>
                </a:solidFill>
                <a:latin typeface="+mj-lt"/>
              </a:rPr>
              <a:t>focus of the review will be the investigative aspect of EPAC’s operations and the </a:t>
            </a:r>
            <a:r>
              <a:rPr lang="en-AU" sz="3200" dirty="0">
                <a:solidFill>
                  <a:srgbClr val="FF0000"/>
                </a:solidFill>
                <a:latin typeface="+mj-lt"/>
              </a:rPr>
              <a:t>manner in which allegations of staff misconduct are referred, received, investigated and managed. </a:t>
            </a:r>
          </a:p>
        </p:txBody>
      </p:sp>
    </p:spTree>
    <p:extLst>
      <p:ext uri="{BB962C8B-B14F-4D97-AF65-F5344CB8AC3E}">
        <p14:creationId xmlns:p14="http://schemas.microsoft.com/office/powerpoint/2010/main" val="290528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AU" dirty="0" smtClean="0"/>
              <a:t>EPaC Review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304800" y="1295400"/>
            <a:ext cx="8534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dirty="0">
                <a:solidFill>
                  <a:srgbClr val="FF0000"/>
                </a:solidFill>
                <a:latin typeface="+mj-lt"/>
              </a:rPr>
              <a:t>Specific areas you may wish to consider include:</a:t>
            </a:r>
          </a:p>
          <a:p>
            <a:pPr marL="539750" indent="-539750">
              <a:tabLst>
                <a:tab pos="539750" algn="l"/>
              </a:tabLst>
            </a:pPr>
            <a:r>
              <a:rPr lang="en-AU" sz="2800" dirty="0">
                <a:latin typeface="+mj-lt"/>
              </a:rPr>
              <a:t> </a:t>
            </a:r>
            <a:r>
              <a:rPr lang="en-AU" sz="2800" dirty="0" smtClean="0">
                <a:latin typeface="+mj-lt"/>
              </a:rPr>
              <a:t>	the </a:t>
            </a:r>
            <a:r>
              <a:rPr lang="en-AU" sz="2800" dirty="0">
                <a:latin typeface="+mj-lt"/>
              </a:rPr>
              <a:t>roles, responsibilities and functions of EPAC;</a:t>
            </a:r>
          </a:p>
          <a:p>
            <a:pPr marL="539750" indent="-539750">
              <a:tabLst>
                <a:tab pos="539750" algn="l"/>
              </a:tabLst>
            </a:pPr>
            <a:r>
              <a:rPr lang="en-AU" sz="2800" dirty="0">
                <a:latin typeface="+mj-lt"/>
              </a:rPr>
              <a:t> </a:t>
            </a:r>
            <a:r>
              <a:rPr lang="en-AU" sz="2800" dirty="0" smtClean="0">
                <a:latin typeface="+mj-lt"/>
              </a:rPr>
              <a:t>	investigation </a:t>
            </a:r>
            <a:r>
              <a:rPr lang="en-AU" sz="2800" dirty="0">
                <a:latin typeface="+mj-lt"/>
              </a:rPr>
              <a:t>practices and procedures;</a:t>
            </a:r>
          </a:p>
          <a:p>
            <a:pPr marL="539750" indent="-539750">
              <a:tabLst>
                <a:tab pos="539750" algn="l"/>
              </a:tabLst>
            </a:pPr>
            <a:r>
              <a:rPr lang="en-AU" sz="2800" dirty="0">
                <a:latin typeface="+mj-lt"/>
              </a:rPr>
              <a:t> </a:t>
            </a:r>
            <a:r>
              <a:rPr lang="en-AU" sz="2800" dirty="0" smtClean="0">
                <a:latin typeface="+mj-lt"/>
              </a:rPr>
              <a:t>	management </a:t>
            </a:r>
            <a:r>
              <a:rPr lang="en-AU" sz="2800" dirty="0">
                <a:latin typeface="+mj-lt"/>
              </a:rPr>
              <a:t>of active investigations including timeliness and quality of investigations</a:t>
            </a:r>
          </a:p>
          <a:p>
            <a:pPr marL="539750" indent="-539750">
              <a:tabLst>
                <a:tab pos="539750" algn="l"/>
              </a:tabLst>
            </a:pPr>
            <a:r>
              <a:rPr lang="en-AU" sz="2800" dirty="0">
                <a:latin typeface="+mj-lt"/>
              </a:rPr>
              <a:t> </a:t>
            </a:r>
            <a:r>
              <a:rPr lang="en-AU" sz="2800" dirty="0" smtClean="0">
                <a:latin typeface="+mj-lt"/>
              </a:rPr>
              <a:t>	the </a:t>
            </a:r>
            <a:r>
              <a:rPr lang="en-AU" sz="2800" dirty="0">
                <a:latin typeface="+mj-lt"/>
              </a:rPr>
              <a:t>structure and adequacy of resources available to EPAC;</a:t>
            </a:r>
          </a:p>
          <a:p>
            <a:pPr marL="539750" indent="-539750">
              <a:tabLst>
                <a:tab pos="539750" algn="l"/>
              </a:tabLst>
            </a:pPr>
            <a:r>
              <a:rPr lang="en-AU" sz="2800" dirty="0">
                <a:latin typeface="+mj-lt"/>
              </a:rPr>
              <a:t> </a:t>
            </a:r>
            <a:r>
              <a:rPr lang="en-AU" sz="2800" dirty="0" smtClean="0">
                <a:latin typeface="+mj-lt"/>
              </a:rPr>
              <a:t>	procedural </a:t>
            </a:r>
            <a:r>
              <a:rPr lang="en-AU" sz="2800" dirty="0">
                <a:latin typeface="+mj-lt"/>
              </a:rPr>
              <a:t>fairness considerations;</a:t>
            </a:r>
          </a:p>
        </p:txBody>
      </p:sp>
    </p:spTree>
    <p:extLst>
      <p:ext uri="{BB962C8B-B14F-4D97-AF65-F5344CB8AC3E}">
        <p14:creationId xmlns:p14="http://schemas.microsoft.com/office/powerpoint/2010/main" val="104640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-762000"/>
            <a:ext cx="7620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r>
              <a:rPr lang="en-AU" dirty="0">
                <a:solidFill>
                  <a:srgbClr val="FF0000"/>
                </a:solidFill>
                <a:latin typeface="+mj-lt"/>
              </a:rPr>
              <a:t>C</a:t>
            </a:r>
            <a:r>
              <a:rPr lang="en-AU" dirty="0" smtClean="0">
                <a:solidFill>
                  <a:srgbClr val="FF0000"/>
                </a:solidFill>
                <a:latin typeface="+mj-lt"/>
              </a:rPr>
              <a:t>urrently </a:t>
            </a:r>
            <a:r>
              <a:rPr lang="en-AU" dirty="0">
                <a:solidFill>
                  <a:srgbClr val="FF0000"/>
                </a:solidFill>
                <a:latin typeface="+mj-lt"/>
              </a:rPr>
              <a:t>delivers its services through three streams:</a:t>
            </a:r>
          </a:p>
          <a:p>
            <a:r>
              <a:rPr lang="en-AU" u="sng" dirty="0">
                <a:solidFill>
                  <a:srgbClr val="FF0000"/>
                </a:solidFill>
                <a:latin typeface="+mj-lt"/>
              </a:rPr>
              <a:t>Investigations</a:t>
            </a:r>
          </a:p>
          <a:p>
            <a:pPr marL="539750" indent="-539750">
              <a:tabLst>
                <a:tab pos="539750" algn="l"/>
              </a:tabLst>
            </a:pPr>
            <a:r>
              <a:rPr lang="en-AU" dirty="0">
                <a:latin typeface="+mj-lt"/>
              </a:rPr>
              <a:t></a:t>
            </a:r>
            <a:r>
              <a:rPr lang="en-AU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AU" dirty="0" smtClean="0">
                <a:solidFill>
                  <a:srgbClr val="002060"/>
                </a:solidFill>
                <a:latin typeface="+mj-lt"/>
              </a:rPr>
              <a:t>	</a:t>
            </a:r>
            <a:r>
              <a:rPr lang="en-AU" b="1" dirty="0" smtClean="0">
                <a:solidFill>
                  <a:srgbClr val="002060"/>
                </a:solidFill>
                <a:latin typeface="+mj-lt"/>
              </a:rPr>
              <a:t>Investigating</a:t>
            </a:r>
            <a:r>
              <a:rPr lang="en-AU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AU" dirty="0">
                <a:latin typeface="+mj-lt"/>
              </a:rPr>
              <a:t>allegations of employee misconduct, including offences forming part of the reportable conduct scheme, ensuring that Department’s statutory responsibilities are met.</a:t>
            </a:r>
          </a:p>
          <a:p>
            <a:pPr marL="539750" indent="-539750">
              <a:tabLst>
                <a:tab pos="539750" algn="l"/>
              </a:tabLst>
            </a:pPr>
            <a:r>
              <a:rPr lang="en-AU" dirty="0">
                <a:latin typeface="+mj-lt"/>
              </a:rPr>
              <a:t> </a:t>
            </a:r>
            <a:r>
              <a:rPr lang="en-AU" dirty="0" smtClean="0">
                <a:latin typeface="+mj-lt"/>
              </a:rPr>
              <a:t>	Undertake </a:t>
            </a:r>
            <a:r>
              <a:rPr lang="en-AU" dirty="0">
                <a:latin typeface="+mj-lt"/>
              </a:rPr>
              <a:t>disciplinary and remedial action.</a:t>
            </a:r>
          </a:p>
          <a:p>
            <a:pPr marL="539750" indent="-539750">
              <a:tabLst>
                <a:tab pos="539750" algn="l"/>
              </a:tabLst>
            </a:pPr>
            <a:r>
              <a:rPr lang="en-AU" u="sng" dirty="0">
                <a:solidFill>
                  <a:srgbClr val="FF0000"/>
                </a:solidFill>
                <a:latin typeface="+mj-lt"/>
              </a:rPr>
              <a:t>Staff efficiency</a:t>
            </a:r>
          </a:p>
          <a:p>
            <a:pPr marL="539750" indent="-539750">
              <a:tabLst>
                <a:tab pos="539750" algn="l"/>
              </a:tabLst>
            </a:pPr>
            <a:r>
              <a:rPr lang="en-AU" dirty="0">
                <a:latin typeface="+mj-lt"/>
              </a:rPr>
              <a:t> </a:t>
            </a:r>
            <a:r>
              <a:rPr lang="en-AU" dirty="0" smtClean="0">
                <a:latin typeface="+mj-lt"/>
              </a:rPr>
              <a:t>	Empowering </a:t>
            </a:r>
            <a:r>
              <a:rPr lang="en-AU" dirty="0">
                <a:latin typeface="+mj-lt"/>
              </a:rPr>
              <a:t>leaders to manage </a:t>
            </a:r>
            <a:r>
              <a:rPr lang="en-AU" b="1" dirty="0">
                <a:solidFill>
                  <a:srgbClr val="002060"/>
                </a:solidFill>
                <a:latin typeface="+mj-lt"/>
              </a:rPr>
              <a:t>underperformance</a:t>
            </a:r>
            <a:r>
              <a:rPr lang="en-AU" dirty="0">
                <a:latin typeface="+mj-lt"/>
              </a:rPr>
              <a:t> so the department’s workforce is of the highest calibre.</a:t>
            </a:r>
          </a:p>
          <a:p>
            <a:pPr marL="539750" indent="-539750">
              <a:tabLst>
                <a:tab pos="539750" algn="l"/>
              </a:tabLst>
            </a:pPr>
            <a:r>
              <a:rPr lang="en-AU" dirty="0">
                <a:latin typeface="+mj-lt"/>
              </a:rPr>
              <a:t> </a:t>
            </a:r>
            <a:r>
              <a:rPr lang="en-AU" dirty="0" smtClean="0">
                <a:latin typeface="+mj-lt"/>
              </a:rPr>
              <a:t>	Building </a:t>
            </a:r>
            <a:r>
              <a:rPr lang="en-AU" dirty="0">
                <a:latin typeface="+mj-lt"/>
              </a:rPr>
              <a:t>capacity of and collaborating with educational and school leaders and managers to respond promptly and effectively to under performance.</a:t>
            </a:r>
          </a:p>
          <a:p>
            <a:pPr marL="539750" indent="-539750">
              <a:tabLst>
                <a:tab pos="539750" algn="l"/>
              </a:tabLst>
            </a:pPr>
            <a:r>
              <a:rPr lang="en-AU" u="sng" dirty="0">
                <a:solidFill>
                  <a:srgbClr val="FF0000"/>
                </a:solidFill>
                <a:latin typeface="+mj-lt"/>
              </a:rPr>
              <a:t>Feedback and complaints</a:t>
            </a:r>
          </a:p>
          <a:p>
            <a:pPr marL="539750" indent="-539750">
              <a:tabLst>
                <a:tab pos="539750" algn="l"/>
              </a:tabLst>
            </a:pPr>
            <a:r>
              <a:rPr lang="en-AU" dirty="0">
                <a:latin typeface="+mj-lt"/>
              </a:rPr>
              <a:t> </a:t>
            </a:r>
            <a:r>
              <a:rPr lang="en-AU" dirty="0" smtClean="0">
                <a:latin typeface="+mj-lt"/>
              </a:rPr>
              <a:t>	Manage </a:t>
            </a:r>
            <a:r>
              <a:rPr lang="en-AU" dirty="0">
                <a:latin typeface="+mj-lt"/>
              </a:rPr>
              <a:t>the department’s </a:t>
            </a:r>
            <a:r>
              <a:rPr lang="en-AU" b="1" dirty="0">
                <a:solidFill>
                  <a:srgbClr val="002060"/>
                </a:solidFill>
                <a:latin typeface="+mj-lt"/>
              </a:rPr>
              <a:t>consumer complaints </a:t>
            </a:r>
            <a:r>
              <a:rPr lang="en-AU" dirty="0">
                <a:latin typeface="+mj-lt"/>
              </a:rPr>
              <a:t>reporting system and work collaboratively with leaders using complaints data to improve services and respond appropriately to consumer complaints.</a:t>
            </a:r>
          </a:p>
          <a:p>
            <a:pPr marL="539750" indent="-539750">
              <a:tabLst>
                <a:tab pos="539750" algn="l"/>
              </a:tabLst>
            </a:pPr>
            <a:r>
              <a:rPr lang="en-AU" dirty="0">
                <a:latin typeface="+mj-lt"/>
              </a:rPr>
              <a:t> </a:t>
            </a:r>
            <a:r>
              <a:rPr lang="en-AU" dirty="0" smtClean="0">
                <a:latin typeface="+mj-lt"/>
              </a:rPr>
              <a:t>	Build </a:t>
            </a:r>
            <a:r>
              <a:rPr lang="en-AU" dirty="0">
                <a:latin typeface="+mj-lt"/>
              </a:rPr>
              <a:t>capacity of school and education leaders to manage complaints and restore relationships with consumers.</a:t>
            </a:r>
          </a:p>
          <a:p>
            <a:pPr marL="539750" indent="-539750">
              <a:tabLst>
                <a:tab pos="539750" algn="l"/>
              </a:tabLst>
            </a:pPr>
            <a:r>
              <a:rPr lang="en-AU" dirty="0">
                <a:latin typeface="+mj-lt"/>
              </a:rPr>
              <a:t> </a:t>
            </a:r>
            <a:r>
              <a:rPr lang="en-AU" dirty="0" smtClean="0">
                <a:latin typeface="+mj-lt"/>
              </a:rPr>
              <a:t>	Communicate </a:t>
            </a:r>
            <a:r>
              <a:rPr lang="en-AU" dirty="0">
                <a:latin typeface="+mj-lt"/>
              </a:rPr>
              <a:t>with consumers about how to raise issues, feedback and complaints about Education.</a:t>
            </a:r>
          </a:p>
        </p:txBody>
      </p:sp>
    </p:spTree>
    <p:extLst>
      <p:ext uri="{BB962C8B-B14F-4D97-AF65-F5344CB8AC3E}">
        <p14:creationId xmlns:p14="http://schemas.microsoft.com/office/powerpoint/2010/main" val="405227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609600"/>
            <a:ext cx="7086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dirty="0">
                <a:solidFill>
                  <a:schemeClr val="accent1"/>
                </a:solidFill>
                <a:latin typeface="+mj-lt"/>
              </a:rPr>
              <a:t>Purpose of the review</a:t>
            </a:r>
          </a:p>
          <a:p>
            <a:r>
              <a:rPr lang="en-AU" sz="2800" dirty="0" smtClean="0">
                <a:solidFill>
                  <a:srgbClr val="FF0000"/>
                </a:solidFill>
                <a:latin typeface="+mj-lt"/>
              </a:rPr>
              <a:t>Identify </a:t>
            </a:r>
            <a:r>
              <a:rPr lang="en-AU" sz="2800" dirty="0">
                <a:solidFill>
                  <a:srgbClr val="FF0000"/>
                </a:solidFill>
                <a:latin typeface="+mj-lt"/>
              </a:rPr>
              <a:t>areas for improving operational efficiency</a:t>
            </a:r>
            <a:r>
              <a:rPr lang="en-AU" sz="2800" dirty="0">
                <a:solidFill>
                  <a:schemeClr val="accent1"/>
                </a:solidFill>
                <a:latin typeface="+mj-lt"/>
              </a:rPr>
              <a:t>, the timeliness of outcomes, as well as opportunities to </a:t>
            </a:r>
            <a:r>
              <a:rPr lang="en-AU" sz="2800" dirty="0">
                <a:solidFill>
                  <a:srgbClr val="FF0000"/>
                </a:solidFill>
                <a:latin typeface="+mj-lt"/>
              </a:rPr>
              <a:t>enhance stakeholder’s perceptions on aspects like independence and procedural fairness.</a:t>
            </a:r>
          </a:p>
          <a:p>
            <a:r>
              <a:rPr lang="en-AU" sz="2800" dirty="0">
                <a:solidFill>
                  <a:schemeClr val="accent1"/>
                </a:solidFill>
                <a:latin typeface="+mj-lt"/>
              </a:rPr>
              <a:t>The specific focus of the review will be on the investigation stream and the </a:t>
            </a:r>
            <a:r>
              <a:rPr lang="en-AU" sz="2800" dirty="0">
                <a:solidFill>
                  <a:srgbClr val="FF0000"/>
                </a:solidFill>
                <a:latin typeface="+mj-lt"/>
              </a:rPr>
              <a:t>way allegations of staff misconduct are referred to EPAC, and how those allegations are received and managed.</a:t>
            </a:r>
          </a:p>
        </p:txBody>
      </p:sp>
    </p:spTree>
    <p:extLst>
      <p:ext uri="{BB962C8B-B14F-4D97-AF65-F5344CB8AC3E}">
        <p14:creationId xmlns:p14="http://schemas.microsoft.com/office/powerpoint/2010/main" val="387289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414448"/>
              </p:ext>
            </p:extLst>
          </p:nvPr>
        </p:nvGraphicFramePr>
        <p:xfrm>
          <a:off x="1524000" y="1397000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GOOD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BAD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UGLY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745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8F160AC9763448A6741108C6A4E48B" ma:contentTypeVersion="8" ma:contentTypeDescription="Create a new document." ma:contentTypeScope="" ma:versionID="7b26811c388a203573dd187717f1a74a">
  <xsd:schema xmlns:xsd="http://www.w3.org/2001/XMLSchema" xmlns:xs="http://www.w3.org/2001/XMLSchema" xmlns:p="http://schemas.microsoft.com/office/2006/metadata/properties" xmlns:ns2="00cec629-558b-400b-91e6-d8a5b58ad7f3" xmlns:ns3="0da02cfc-d280-44e3-92ea-94d0c7288d2c" targetNamespace="http://schemas.microsoft.com/office/2006/metadata/properties" ma:root="true" ma:fieldsID="0fb7b54d4d21a467d8ba83129a04b744" ns2:_="" ns3:_="">
    <xsd:import namespace="00cec629-558b-400b-91e6-d8a5b58ad7f3"/>
    <xsd:import namespace="0da02cfc-d280-44e3-92ea-94d0c7288d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cec629-558b-400b-91e6-d8a5b58ad7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a02cfc-d280-44e3-92ea-94d0c7288d2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5D50A7A-35D7-4584-A5D4-2461CA58D223}"/>
</file>

<file path=customXml/itemProps2.xml><?xml version="1.0" encoding="utf-8"?>
<ds:datastoreItem xmlns:ds="http://schemas.openxmlformats.org/officeDocument/2006/customXml" ds:itemID="{BEB5C699-2A93-41BB-808E-C6BF7A770E09}"/>
</file>

<file path=customXml/itemProps3.xml><?xml version="1.0" encoding="utf-8"?>
<ds:datastoreItem xmlns:ds="http://schemas.openxmlformats.org/officeDocument/2006/customXml" ds:itemID="{92EF4403-D017-4294-9498-71CA5F2885E3}"/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35</TotalTime>
  <Words>135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Courier New</vt:lpstr>
      <vt:lpstr>Palatino Linotype</vt:lpstr>
      <vt:lpstr>Executive</vt:lpstr>
      <vt:lpstr>EPaC Review</vt:lpstr>
      <vt:lpstr>EPAC has three key areas of responsibility:  • Investigating alleged staff misconduct and taking appropriate disciplinary action where warranted; • Building the capacity of leaders to manage staff underperformance; and • Managing the department’s consumer complaint process and using the information received to improve service delivery.</vt:lpstr>
      <vt:lpstr>PowerPoint Presentation</vt:lpstr>
      <vt:lpstr>EPaC Review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EPaC Review</dc:title>
  <dc:creator>Greg McLaren</dc:creator>
  <cp:lastModifiedBy>Encore Event Technologies</cp:lastModifiedBy>
  <cp:revision>7</cp:revision>
  <dcterms:created xsi:type="dcterms:W3CDTF">2006-08-16T00:00:00Z</dcterms:created>
  <dcterms:modified xsi:type="dcterms:W3CDTF">2019-03-15T01:36:55Z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0x010100C08F160AC9763448A6741108C6A4E48B</vt:lpwstr>
  </property>
</Properties>
</file>