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p:restoredTop sz="94682"/>
  </p:normalViewPr>
  <p:slideViewPr>
    <p:cSldViewPr snapToGrid="0" snapToObjects="1">
      <p:cViewPr varScale="1">
        <p:scale>
          <a:sx n="134" d="100"/>
          <a:sy n="134" d="100"/>
        </p:scale>
        <p:origin x="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3/15/19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3/15/19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7BC9E38-D273-5441-8742-1630BBA1BAF5}"/>
              </a:ext>
            </a:extLst>
          </p:cNvPr>
          <p:cNvPicPr>
            <a:picLocks noChangeAspect="1"/>
          </p:cNvPicPr>
          <p:nvPr/>
        </p:nvPicPr>
        <p:blipFill rotWithShape="1">
          <a:blip r:embed="rId2"/>
          <a:srcRect t="9910" b="46937"/>
          <a:stretch/>
        </p:blipFill>
        <p:spPr>
          <a:xfrm>
            <a:off x="2269130" y="1649627"/>
            <a:ext cx="9433112" cy="2959443"/>
          </a:xfrm>
          <a:prstGeom prst="rect">
            <a:avLst/>
          </a:prstGeom>
        </p:spPr>
      </p:pic>
    </p:spTree>
    <p:extLst>
      <p:ext uri="{BB962C8B-B14F-4D97-AF65-F5344CB8AC3E}">
        <p14:creationId xmlns:p14="http://schemas.microsoft.com/office/powerpoint/2010/main" val="218663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D2B5E-C554-8349-B7EA-5008993C1020}"/>
              </a:ext>
            </a:extLst>
          </p:cNvPr>
          <p:cNvSpPr>
            <a:spLocks noGrp="1"/>
          </p:cNvSpPr>
          <p:nvPr>
            <p:ph idx="1"/>
          </p:nvPr>
        </p:nvSpPr>
        <p:spPr>
          <a:xfrm>
            <a:off x="1141412" y="390525"/>
            <a:ext cx="9905999" cy="5400676"/>
          </a:xfrm>
        </p:spPr>
        <p:txBody>
          <a:bodyPr/>
          <a:lstStyle/>
          <a:p>
            <a:endParaRPr lang="en-AU" dirty="0"/>
          </a:p>
          <a:p>
            <a:endParaRPr lang="en-AU" dirty="0"/>
          </a:p>
          <a:p>
            <a:r>
              <a:rPr lang="en-AU" dirty="0"/>
              <a:t>Since 2011, approximately 50% of Australia’s 10,000 principals have taken part </a:t>
            </a:r>
          </a:p>
          <a:p>
            <a:r>
              <a:rPr lang="en-AU" dirty="0"/>
              <a:t>Working Hours: On average, 53% of principals worked upwards of 56 hours per week during term with 24% working upwards of 61-65 hours per week.    </a:t>
            </a:r>
          </a:p>
          <a:p>
            <a:r>
              <a:rPr lang="en-AU" dirty="0"/>
              <a:t>During school holidays, 40% work upwards of 25 hours per week. </a:t>
            </a:r>
            <a:endParaRPr lang="en-US" dirty="0"/>
          </a:p>
        </p:txBody>
      </p:sp>
    </p:spTree>
    <p:extLst>
      <p:ext uri="{BB962C8B-B14F-4D97-AF65-F5344CB8AC3E}">
        <p14:creationId xmlns:p14="http://schemas.microsoft.com/office/powerpoint/2010/main" val="64795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CB72E-BFFF-0F42-AD85-7A5F37BC279E}"/>
              </a:ext>
            </a:extLst>
          </p:cNvPr>
          <p:cNvSpPr>
            <a:spLocks noGrp="1"/>
          </p:cNvSpPr>
          <p:nvPr>
            <p:ph idx="1"/>
          </p:nvPr>
        </p:nvSpPr>
        <p:spPr>
          <a:xfrm>
            <a:off x="1143000" y="506412"/>
            <a:ext cx="9905999" cy="5627688"/>
          </a:xfrm>
        </p:spPr>
        <p:txBody>
          <a:bodyPr>
            <a:normAutofit fontScale="92500"/>
          </a:bodyPr>
          <a:lstStyle/>
          <a:p>
            <a:pPr lvl="0"/>
            <a:r>
              <a:rPr lang="en-AU" b="1" dirty="0">
                <a:solidFill>
                  <a:schemeClr val="bg2">
                    <a:lumMod val="60000"/>
                    <a:lumOff val="40000"/>
                  </a:schemeClr>
                </a:solidFill>
              </a:rPr>
              <a:t>Health Risks Associated with Long Working Hours  </a:t>
            </a:r>
          </a:p>
          <a:p>
            <a:pPr lvl="0"/>
            <a:r>
              <a:rPr lang="en-AU" dirty="0"/>
              <a:t>Working &gt;10 hours a day led to a 60% increased risk of cardiovascular disease  </a:t>
            </a:r>
          </a:p>
          <a:p>
            <a:pPr lvl="0"/>
            <a:r>
              <a:rPr lang="en-AU" dirty="0"/>
              <a:t>10% of those working 50–60 hours a week report relationship problems, and 30% for those working more than 60 hours.  </a:t>
            </a:r>
          </a:p>
          <a:p>
            <a:pPr lvl="0"/>
            <a:r>
              <a:rPr lang="en-AU" dirty="0"/>
              <a:t>Working &gt;40 hours per week is associated with:   </a:t>
            </a:r>
          </a:p>
          <a:p>
            <a:pPr lvl="1"/>
            <a:r>
              <a:rPr lang="en-AU" dirty="0"/>
              <a:t>increased alcohol and tobacco consumption   </a:t>
            </a:r>
          </a:p>
          <a:p>
            <a:pPr lvl="1"/>
            <a:r>
              <a:rPr lang="en-AU" dirty="0"/>
              <a:t>unhealthy weight gain in men</a:t>
            </a:r>
          </a:p>
          <a:p>
            <a:pPr lvl="1"/>
            <a:r>
              <a:rPr lang="en-AU" dirty="0"/>
              <a:t>depression in women   </a:t>
            </a:r>
          </a:p>
          <a:p>
            <a:pPr lvl="1"/>
            <a:r>
              <a:rPr lang="en-AU" dirty="0"/>
              <a:t>little productive work occurs after 50 hours per week.    </a:t>
            </a:r>
          </a:p>
          <a:p>
            <a:pPr lvl="1"/>
            <a:r>
              <a:rPr lang="en-AU" dirty="0"/>
              <a:t>In white collar jobs, productivity declines by as much as 25% when workers put in 60 hours or more.   </a:t>
            </a:r>
          </a:p>
          <a:p>
            <a:r>
              <a:rPr lang="en-AU" dirty="0"/>
              <a:t>Working &gt;60 hours per week led to 23% higher injury hazard rate </a:t>
            </a:r>
            <a:endParaRPr lang="en-US" dirty="0"/>
          </a:p>
        </p:txBody>
      </p:sp>
    </p:spTree>
    <p:extLst>
      <p:ext uri="{BB962C8B-B14F-4D97-AF65-F5344CB8AC3E}">
        <p14:creationId xmlns:p14="http://schemas.microsoft.com/office/powerpoint/2010/main" val="336808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96D6B-1627-5B43-B315-376E968A706E}"/>
              </a:ext>
            </a:extLst>
          </p:cNvPr>
          <p:cNvSpPr>
            <a:spLocks noGrp="1"/>
          </p:cNvSpPr>
          <p:nvPr>
            <p:ph idx="1"/>
          </p:nvPr>
        </p:nvSpPr>
        <p:spPr>
          <a:xfrm>
            <a:off x="1141412" y="352425"/>
            <a:ext cx="9905999" cy="5438776"/>
          </a:xfrm>
        </p:spPr>
        <p:txBody>
          <a:bodyPr>
            <a:normAutofit lnSpcReduction="10000"/>
          </a:bodyPr>
          <a:lstStyle/>
          <a:p>
            <a:pPr marL="0" indent="0">
              <a:buNone/>
            </a:pPr>
            <a:r>
              <a:rPr lang="en-AU" sz="2800" dirty="0"/>
              <a:t>Principals experience:</a:t>
            </a:r>
          </a:p>
          <a:p>
            <a:pPr lvl="1"/>
            <a:r>
              <a:rPr lang="en-AU" dirty="0"/>
              <a:t> high levels of job demands (1.5 times the general population) </a:t>
            </a:r>
          </a:p>
          <a:p>
            <a:pPr lvl="1"/>
            <a:r>
              <a:rPr lang="en-AU" dirty="0"/>
              <a:t>emotional demands (1.7 times) and </a:t>
            </a:r>
          </a:p>
          <a:p>
            <a:pPr lvl="1"/>
            <a:r>
              <a:rPr lang="en-AU" dirty="0"/>
              <a:t>emotional labour (1.7 times) being the highest demands when compared to the general population. </a:t>
            </a:r>
          </a:p>
          <a:p>
            <a:pPr lvl="1"/>
            <a:r>
              <a:rPr lang="en-AU" dirty="0"/>
              <a:t>This is correlated with higher levels of burnout (1.6 times higher), stress symptoms (1.7 times higher), difficulty sleeping (2.2 times higher), cognitive stress (1.5 times higher), somatic symptoms (1.3 times higher), and, depressive symptoms (1.3 times higher). </a:t>
            </a:r>
          </a:p>
          <a:p>
            <a:pPr lvl="1"/>
            <a:endParaRPr lang="en-AU" dirty="0"/>
          </a:p>
          <a:p>
            <a:pPr marL="0" lvl="0" indent="0">
              <a:buNone/>
            </a:pPr>
            <a:r>
              <a:rPr lang="en-AU" dirty="0"/>
              <a:t>Sources of Stress  </a:t>
            </a:r>
          </a:p>
          <a:p>
            <a:pPr lvl="0"/>
            <a:r>
              <a:rPr lang="en-AU" dirty="0"/>
              <a:t>The two greatest sources of stress that have remained consistently high (~8/10) over the  length of the survey have been Sheer Quantity of Work, and Lack of Time to Focus on Teaching and Learning </a:t>
            </a:r>
          </a:p>
          <a:p>
            <a:endParaRPr lang="en-US" dirty="0"/>
          </a:p>
        </p:txBody>
      </p:sp>
    </p:spTree>
    <p:extLst>
      <p:ext uri="{BB962C8B-B14F-4D97-AF65-F5344CB8AC3E}">
        <p14:creationId xmlns:p14="http://schemas.microsoft.com/office/powerpoint/2010/main" val="47338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50770-8AA8-A34C-AD1F-578243F3BBBD}"/>
              </a:ext>
            </a:extLst>
          </p:cNvPr>
          <p:cNvSpPr>
            <a:spLocks noGrp="1"/>
          </p:cNvSpPr>
          <p:nvPr>
            <p:ph idx="1"/>
          </p:nvPr>
        </p:nvSpPr>
        <p:spPr>
          <a:xfrm>
            <a:off x="1141412" y="438150"/>
            <a:ext cx="9905999" cy="5353051"/>
          </a:xfrm>
        </p:spPr>
        <p:txBody>
          <a:bodyPr>
            <a:normAutofit fontScale="92500"/>
          </a:bodyPr>
          <a:lstStyle/>
          <a:p>
            <a:pPr marL="0" indent="0">
              <a:buNone/>
            </a:pPr>
            <a:r>
              <a:rPr lang="en-US" sz="2800" b="1" dirty="0"/>
              <a:t>Threats of Violence:</a:t>
            </a:r>
          </a:p>
          <a:p>
            <a:r>
              <a:rPr lang="en-AU" dirty="0"/>
              <a:t>Threats of Violence is extremely high - in 2011, 38% of participants had been threatened. This rose to 45% by 2018; close to 1 in 2 principals receiving a threat). </a:t>
            </a:r>
          </a:p>
          <a:p>
            <a:r>
              <a:rPr lang="en-AU" dirty="0"/>
              <a:t>The highest prevalence is in Government primary schools (49%). </a:t>
            </a:r>
          </a:p>
          <a:p>
            <a:pPr marL="0" indent="0">
              <a:buNone/>
            </a:pPr>
            <a:r>
              <a:rPr lang="en-AU" sz="2800" b="1" dirty="0"/>
              <a:t>Physical Violence:</a:t>
            </a:r>
          </a:p>
          <a:p>
            <a:pPr lvl="0"/>
            <a:r>
              <a:rPr lang="en-AU" dirty="0"/>
              <a:t>Actual Physical Violence prevalence has risen from ~27% in 2011 to ~37% in 2018; 1 in 3 principals (now 9.3 times the rate of the general population, up from 7 times in 2011). The highest prevalence is in Government primary schools (42%; 10.5 times the population rate).  </a:t>
            </a:r>
          </a:p>
          <a:p>
            <a:pPr lvl="0"/>
            <a:r>
              <a:rPr lang="en-AU" dirty="0"/>
              <a:t>Women are most at risk with 40% experiencing violence compared to 32% for men.</a:t>
            </a:r>
          </a:p>
          <a:p>
            <a:pPr marL="0" indent="0">
              <a:buNone/>
            </a:pPr>
            <a:endParaRPr lang="en-AU" sz="2800" b="1" dirty="0"/>
          </a:p>
          <a:p>
            <a:endParaRPr lang="en-US" dirty="0"/>
          </a:p>
        </p:txBody>
      </p:sp>
    </p:spTree>
    <p:extLst>
      <p:ext uri="{BB962C8B-B14F-4D97-AF65-F5344CB8AC3E}">
        <p14:creationId xmlns:p14="http://schemas.microsoft.com/office/powerpoint/2010/main" val="27042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788498-5351-C346-8E81-4A8E27AD8EBE}"/>
              </a:ext>
            </a:extLst>
          </p:cNvPr>
          <p:cNvSpPr>
            <a:spLocks noGrp="1"/>
          </p:cNvSpPr>
          <p:nvPr>
            <p:ph idx="1"/>
          </p:nvPr>
        </p:nvSpPr>
        <p:spPr>
          <a:xfrm>
            <a:off x="1143000" y="383616"/>
            <a:ext cx="9905999" cy="6036234"/>
          </a:xfrm>
        </p:spPr>
        <p:txBody>
          <a:bodyPr>
            <a:normAutofit/>
          </a:bodyPr>
          <a:lstStyle/>
          <a:p>
            <a:pPr marL="0" indent="0">
              <a:buNone/>
            </a:pPr>
            <a:r>
              <a:rPr lang="en-US" sz="2800" b="1" dirty="0"/>
              <a:t>Recommendations:</a:t>
            </a:r>
          </a:p>
          <a:p>
            <a:r>
              <a:rPr lang="en-AU" dirty="0"/>
              <a:t>same recommendations published last year </a:t>
            </a:r>
          </a:p>
          <a:p>
            <a:pPr marL="0" indent="0">
              <a:buNone/>
            </a:pPr>
            <a:r>
              <a:rPr lang="en-AU" b="1" dirty="0"/>
              <a:t>Governments</a:t>
            </a:r>
            <a:r>
              <a:rPr lang="en-AU" dirty="0"/>
              <a:t> : </a:t>
            </a:r>
          </a:p>
          <a:p>
            <a:pPr lvl="1"/>
            <a:r>
              <a:rPr lang="en-AU" dirty="0"/>
              <a:t>Adopt a whole of government approach to education</a:t>
            </a:r>
          </a:p>
          <a:p>
            <a:pPr lvl="1"/>
            <a:r>
              <a:rPr lang="en-AU" dirty="0"/>
              <a:t>Stop looking for short term quick fixes</a:t>
            </a:r>
          </a:p>
          <a:p>
            <a:pPr marL="0" lvl="0" indent="0">
              <a:buNone/>
            </a:pPr>
            <a:r>
              <a:rPr lang="en-AU" b="1" dirty="0"/>
              <a:t>Professional Associations and Unions </a:t>
            </a:r>
            <a:endParaRPr lang="en-AU" dirty="0"/>
          </a:p>
          <a:p>
            <a:pPr lvl="1"/>
            <a:r>
              <a:rPr lang="en-AU" dirty="0"/>
              <a:t>Collaborate and speak with one voice. </a:t>
            </a:r>
          </a:p>
          <a:p>
            <a:pPr lvl="1"/>
            <a:endParaRPr lang="en-AU" dirty="0"/>
          </a:p>
          <a:p>
            <a:pPr marL="0" indent="0">
              <a:buNone/>
            </a:pPr>
            <a:r>
              <a:rPr lang="en-AU" dirty="0"/>
              <a:t>In media I’ve been talking about legislation ……… similar to paramedics…</a:t>
            </a:r>
            <a:endParaRPr lang="en-US" b="1" dirty="0"/>
          </a:p>
          <a:p>
            <a:pPr marL="0" indent="0">
              <a:buNone/>
            </a:pPr>
            <a:endParaRPr lang="en-US" dirty="0"/>
          </a:p>
        </p:txBody>
      </p:sp>
    </p:spTree>
    <p:extLst>
      <p:ext uri="{BB962C8B-B14F-4D97-AF65-F5344CB8AC3E}">
        <p14:creationId xmlns:p14="http://schemas.microsoft.com/office/powerpoint/2010/main" val="174015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6067B87-571B-464D-AEA7-FB8F2DCD9FBC}"/>
              </a:ext>
            </a:extLst>
          </p:cNvPr>
          <p:cNvPicPr>
            <a:picLocks noGrp="1" noChangeAspect="1"/>
          </p:cNvPicPr>
          <p:nvPr>
            <p:ph idx="1"/>
          </p:nvPr>
        </p:nvPicPr>
        <p:blipFill>
          <a:blip r:embed="rId2"/>
          <a:stretch>
            <a:fillRect/>
          </a:stretch>
        </p:blipFill>
        <p:spPr>
          <a:xfrm>
            <a:off x="1458097" y="771000"/>
            <a:ext cx="3839333" cy="5316000"/>
          </a:xfrm>
        </p:spPr>
      </p:pic>
      <p:sp>
        <p:nvSpPr>
          <p:cNvPr id="6" name="TextBox 5">
            <a:extLst>
              <a:ext uri="{FF2B5EF4-FFF2-40B4-BE49-F238E27FC236}">
                <a16:creationId xmlns:a16="http://schemas.microsoft.com/office/drawing/2014/main" id="{D14938AB-BC3D-CD4C-99B7-A478F8D84EF8}"/>
              </a:ext>
            </a:extLst>
          </p:cNvPr>
          <p:cNvSpPr txBox="1"/>
          <p:nvPr/>
        </p:nvSpPr>
        <p:spPr>
          <a:xfrm>
            <a:off x="5857103" y="1075038"/>
            <a:ext cx="4794421" cy="3416320"/>
          </a:xfrm>
          <a:prstGeom prst="rect">
            <a:avLst/>
          </a:prstGeom>
          <a:noFill/>
        </p:spPr>
        <p:txBody>
          <a:bodyPr wrap="square" rtlCol="0">
            <a:spAutoFit/>
          </a:bodyPr>
          <a:lstStyle/>
          <a:p>
            <a:r>
              <a:rPr lang="en-AU" sz="2400" b="1" i="1" dirty="0"/>
              <a:t>A more serious offence in section 67J(2) where a person, by an act of violence against an ambulance officer, intentionally hinders or obstructs the ambulance officer when the ambulance officer is providing or attempting to provide ambulance services to another person. This offence carries a maximum penalty of imprisonment for five years.</a:t>
            </a:r>
            <a:endParaRPr lang="en-US" sz="2400" b="1" dirty="0"/>
          </a:p>
        </p:txBody>
      </p:sp>
    </p:spTree>
    <p:extLst>
      <p:ext uri="{BB962C8B-B14F-4D97-AF65-F5344CB8AC3E}">
        <p14:creationId xmlns:p14="http://schemas.microsoft.com/office/powerpoint/2010/main" val="2580234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160AC9763448A6741108C6A4E48B" ma:contentTypeVersion="8" ma:contentTypeDescription="Create a new document." ma:contentTypeScope="" ma:versionID="7b26811c388a203573dd187717f1a74a">
  <xsd:schema xmlns:xsd="http://www.w3.org/2001/XMLSchema" xmlns:xs="http://www.w3.org/2001/XMLSchema" xmlns:p="http://schemas.microsoft.com/office/2006/metadata/properties" xmlns:ns2="00cec629-558b-400b-91e6-d8a5b58ad7f3" xmlns:ns3="0da02cfc-d280-44e3-92ea-94d0c7288d2c" targetNamespace="http://schemas.microsoft.com/office/2006/metadata/properties" ma:root="true" ma:fieldsID="0fb7b54d4d21a467d8ba83129a04b744" ns2:_="" ns3:_="">
    <xsd:import namespace="00cec629-558b-400b-91e6-d8a5b58ad7f3"/>
    <xsd:import namespace="0da02cfc-d280-44e3-92ea-94d0c7288d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ec629-558b-400b-91e6-d8a5b58ad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a02cfc-d280-44e3-92ea-94d0c7288d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AF3937-816E-4E60-B7FE-ABF3F3005670}"/>
</file>

<file path=customXml/itemProps2.xml><?xml version="1.0" encoding="utf-8"?>
<ds:datastoreItem xmlns:ds="http://schemas.openxmlformats.org/officeDocument/2006/customXml" ds:itemID="{2120272B-F988-41BF-BB43-97AEA286470E}"/>
</file>

<file path=customXml/itemProps3.xml><?xml version="1.0" encoding="utf-8"?>
<ds:datastoreItem xmlns:ds="http://schemas.openxmlformats.org/officeDocument/2006/customXml" ds:itemID="{B531BA6C-3347-4D2C-B9FC-AFDAD5D49D69}"/>
</file>

<file path=docProps/app.xml><?xml version="1.0" encoding="utf-8"?>
<Properties xmlns="http://schemas.openxmlformats.org/officeDocument/2006/extended-properties" xmlns:vt="http://schemas.openxmlformats.org/officeDocument/2006/docPropsVTypes">
  <Template>Circuit</Template>
  <TotalTime>158</TotalTime>
  <Words>478</Words>
  <Application>Microsoft Macintosh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Seymour</dc:creator>
  <cp:lastModifiedBy>Phil Seymour</cp:lastModifiedBy>
  <cp:revision>9</cp:revision>
  <dcterms:created xsi:type="dcterms:W3CDTF">2019-03-14T21:48:09Z</dcterms:created>
  <dcterms:modified xsi:type="dcterms:W3CDTF">2019-03-15T00:26:46Z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0x010100C08F160AC9763448A6741108C6A4E48B</vt:lpwstr>
  </property>
</Properties>
</file>