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8" r:id="rId1"/>
  </p:sldMasterIdLst>
  <p:notesMasterIdLst>
    <p:notesMasterId r:id="rId16"/>
  </p:notesMasterIdLst>
  <p:handoutMasterIdLst>
    <p:handoutMasterId r:id="rId17"/>
  </p:handoutMasterIdLst>
  <p:sldIdLst>
    <p:sldId id="298" r:id="rId2"/>
    <p:sldId id="327" r:id="rId3"/>
    <p:sldId id="328" r:id="rId4"/>
    <p:sldId id="318" r:id="rId5"/>
    <p:sldId id="281" r:id="rId6"/>
    <p:sldId id="323" r:id="rId7"/>
    <p:sldId id="306" r:id="rId8"/>
    <p:sldId id="282" r:id="rId9"/>
    <p:sldId id="313" r:id="rId10"/>
    <p:sldId id="279" r:id="rId11"/>
    <p:sldId id="291" r:id="rId12"/>
    <p:sldId id="324" r:id="rId13"/>
    <p:sldId id="326" r:id="rId14"/>
    <p:sldId id="325" r:id="rId15"/>
  </p:sldIdLst>
  <p:sldSz cx="12192000" cy="6858000"/>
  <p:notesSz cx="9939338" cy="6805613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98"/>
            <p14:sldId id="327"/>
            <p14:sldId id="328"/>
            <p14:sldId id="318"/>
            <p14:sldId id="281"/>
            <p14:sldId id="323"/>
            <p14:sldId id="306"/>
            <p14:sldId id="282"/>
            <p14:sldId id="313"/>
            <p14:sldId id="279"/>
            <p14:sldId id="291"/>
            <p14:sldId id="324"/>
            <p14:sldId id="326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812" userDrawn="1">
          <p15:clr>
            <a:srgbClr val="A4A3A4"/>
          </p15:clr>
        </p15:guide>
        <p15:guide id="6" orient="horz" pos="1579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3407" userDrawn="1">
          <p15:clr>
            <a:srgbClr val="A4A3A4"/>
          </p15:clr>
        </p15:guide>
        <p15:guide id="10" pos="2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3E"/>
    <a:srgbClr val="C1D5EA"/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7" autoAdjust="0"/>
    <p:restoredTop sz="85425" autoAdjust="0"/>
  </p:normalViewPr>
  <p:slideViewPr>
    <p:cSldViewPr snapToGrid="0" showGuides="1">
      <p:cViewPr varScale="1">
        <p:scale>
          <a:sx n="75" d="100"/>
          <a:sy n="75" d="100"/>
        </p:scale>
        <p:origin x="162" y="33"/>
      </p:cViewPr>
      <p:guideLst>
        <p:guide orient="horz" pos="1842"/>
        <p:guide orient="horz" pos="3280"/>
        <p:guide orient="horz" pos="2228"/>
        <p:guide orient="horz" pos="2614"/>
        <p:guide pos="3812"/>
        <p:guide orient="horz" pos="1579"/>
        <p:guide orient="horz" pos="1616"/>
        <p:guide pos="1300"/>
        <p:guide pos="3407"/>
        <p:guide pos="2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23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567" y="0"/>
            <a:ext cx="4307046" cy="341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3758"/>
            <a:ext cx="4307046" cy="341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567" y="6463758"/>
            <a:ext cx="4307046" cy="341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15/03/2019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75201"/>
            <a:ext cx="7951470" cy="2679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258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Structures, strategies and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Visibility of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Secondary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At risk, under the radar, excelling young people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6866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Our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School culture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Tell Them From 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Handling complaints, matters of contention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Anti-bullying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1838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08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48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534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Ambition to do better for students everywhere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Performance and Development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Growth and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Who would benefit from a change?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Who has system potential?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334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689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https://www.younglives.org.uk/sites/www.younglives.org.uk/files/YL-Education.pdf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760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5191" lvl="2" indent="-45720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Network plan</a:t>
            </a:r>
          </a:p>
          <a:p>
            <a:pPr marL="745191" lvl="2" indent="-45720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Evidence of improvement </a:t>
            </a:r>
          </a:p>
          <a:p>
            <a:pPr marL="745191" lvl="2" indent="-45720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Data informed conversations</a:t>
            </a:r>
          </a:p>
          <a:p>
            <a:pPr marL="745191" lvl="2" indent="-45720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Use of School Excellence Framework</a:t>
            </a:r>
          </a:p>
          <a:p>
            <a:pPr marL="745191" lvl="2" indent="-45720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CESE resources</a:t>
            </a:r>
          </a:p>
          <a:p>
            <a:pPr marL="745191" lvl="2" indent="-45720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Close performance gaps</a:t>
            </a:r>
          </a:p>
          <a:p>
            <a:pPr marL="745191" lvl="2" indent="-457200">
              <a:buFont typeface="Arial" panose="020B0604020202020204" pitchFamily="34" charset="0"/>
              <a:buChar char="•"/>
            </a:pPr>
            <a:r>
              <a:rPr lang="en-US" sz="28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Recognise</a:t>
            </a:r>
            <a:r>
              <a: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celebrate success and improvement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020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https://www.younglives.org.uk/sites/www.younglives.org.uk/files/YL-Education.pdf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6891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3741" lvl="2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Funding is to help improve the learning outcomes for students enrolled in our schools in 2019</a:t>
            </a:r>
          </a:p>
          <a:p>
            <a:pPr marL="573741" lvl="2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Allocating the money versus expenditure</a:t>
            </a:r>
          </a:p>
          <a:p>
            <a:pPr marL="573741" lvl="2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 confidence and share know how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056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8420312" y="3970808"/>
            <a:ext cx="5359994" cy="529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309" y="-494504"/>
            <a:ext cx="2507194" cy="24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591" y="5750759"/>
            <a:ext cx="2776797" cy="27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990" y="-2681427"/>
            <a:ext cx="4904299" cy="48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54912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15913" y="1881188"/>
            <a:ext cx="11546670" cy="4030662"/>
          </a:xfrm>
        </p:spPr>
        <p:txBody>
          <a:bodyPr/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Montserrat Medium Point Size 14</a:t>
            </a:r>
          </a:p>
          <a:p>
            <a:pPr lvl="1"/>
            <a:r>
              <a:rPr lang="en-US" dirty="0" smtClean="0"/>
              <a:t>Montserrat Medium Point Size 14</a:t>
            </a:r>
          </a:p>
          <a:p>
            <a:pPr lvl="2"/>
            <a:r>
              <a:rPr lang="en-US" dirty="0" smtClean="0"/>
              <a:t>Montserrat Medium Point Size 12</a:t>
            </a:r>
          </a:p>
          <a:p>
            <a:pPr lvl="3"/>
            <a:r>
              <a:rPr lang="en-US" dirty="0" smtClean="0"/>
              <a:t>Montserrat Light Point Size 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18" y="-721654"/>
            <a:ext cx="2251386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701" y="-3650494"/>
            <a:ext cx="4904299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7893282" y="6073210"/>
            <a:ext cx="2618969" cy="2585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17" y="6213283"/>
            <a:ext cx="1744423" cy="17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83026" cy="49847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11503535" cy="276999"/>
          </a:xfrm>
        </p:spPr>
        <p:txBody>
          <a:bodyPr wrap="square">
            <a:noAutofit/>
          </a:bodyPr>
          <a:lstStyle>
            <a:lvl1pPr>
              <a:defRPr sz="3600" b="0" i="0">
                <a:solidFill>
                  <a:schemeClr val="accent5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1147638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Calibri (body) Point 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0D0A281D-98B7-2F4B-9C53-6977F980F5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02893" y="-578855"/>
            <a:ext cx="1041395" cy="1021289"/>
            <a:chOff x="2737" y="1746"/>
            <a:chExt cx="1266" cy="126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8068435-172B-564C-87DC-CACBBFDFC5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080AE25-9CAA-BA4E-9B1B-239D142302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6403015" y="5547923"/>
            <a:ext cx="4380320" cy="43247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406" y="-4070793"/>
            <a:ext cx="4904299" cy="48421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035" y="6201091"/>
            <a:ext cx="3930903" cy="38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83026" cy="49847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11503535" cy="276999"/>
          </a:xfrm>
        </p:spPr>
        <p:txBody>
          <a:bodyPr wrap="square">
            <a:noAutofit/>
          </a:bodyPr>
          <a:lstStyle>
            <a:lvl1pPr>
              <a:defRPr sz="3600" b="0" i="0">
                <a:solidFill>
                  <a:schemeClr val="accent5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1147638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Calibri (body) Point 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0D0A281D-98B7-2F4B-9C53-6977F980F5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02893" y="-578855"/>
            <a:ext cx="1041395" cy="1021289"/>
            <a:chOff x="2737" y="1746"/>
            <a:chExt cx="1266" cy="126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8068435-172B-564C-87DC-CACBBFDFC5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080AE25-9CAA-BA4E-9B1B-239D142302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35639">
            <a:off x="-2775492" y="2370215"/>
            <a:ext cx="4380320" cy="43247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406" y="-4070793"/>
            <a:ext cx="4904299" cy="48421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035" y="6201091"/>
            <a:ext cx="3930903" cy="38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55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00" y="6148455"/>
            <a:ext cx="3127222" cy="30878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607" y="-1960600"/>
            <a:ext cx="3188786" cy="27197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11882841" y="813080"/>
            <a:ext cx="5359994" cy="52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818" y="6124071"/>
            <a:ext cx="2354603" cy="2324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981" y="6340442"/>
            <a:ext cx="2344070" cy="23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10778787" y="-1972415"/>
            <a:ext cx="3062105" cy="30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54912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15913" y="1881188"/>
            <a:ext cx="11546670" cy="4030662"/>
          </a:xfrm>
        </p:spPr>
        <p:txBody>
          <a:bodyPr/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Montserrat Medium Point Size 14</a:t>
            </a:r>
          </a:p>
          <a:p>
            <a:pPr lvl="1"/>
            <a:r>
              <a:rPr lang="en-US" dirty="0" smtClean="0"/>
              <a:t>Montserrat Medium Point Size 14</a:t>
            </a:r>
          </a:p>
          <a:p>
            <a:pPr lvl="2"/>
            <a:r>
              <a:rPr lang="en-US" dirty="0" smtClean="0"/>
              <a:t>Montserrat Medium Point Size 12</a:t>
            </a:r>
          </a:p>
          <a:p>
            <a:pPr lvl="3"/>
            <a:r>
              <a:rPr lang="en-US" dirty="0" smtClean="0"/>
              <a:t>Montserrat Light Point Size 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18" y="-721654"/>
            <a:ext cx="2251386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701" y="-3650494"/>
            <a:ext cx="4904299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7893282" y="6073210"/>
            <a:ext cx="2618969" cy="25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39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6E4C24B8-2CBA-4302-9AB2-514F77CF3D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16155" y="6128859"/>
            <a:ext cx="412476" cy="435982"/>
            <a:chOff x="1841" y="2"/>
            <a:chExt cx="4000" cy="431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0F538B-5591-4729-8C28-F988EAAEE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solidFill>
              <a:srgbClr val="1D3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0E546D3-8277-4394-A225-0C85C093F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solidFill>
              <a:srgbClr val="DD0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16228" y="1689105"/>
            <a:ext cx="11497399" cy="4131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16228" y="684539"/>
            <a:ext cx="1149740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0" r:id="rId3"/>
    <p:sldLayoutId id="2147483688" r:id="rId4"/>
    <p:sldLayoutId id="2147483671" r:id="rId5"/>
    <p:sldLayoutId id="2147483687" r:id="rId6"/>
    <p:sldLayoutId id="214748368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798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107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215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Monaco" pitchFamily="2" charset="77"/>
        <a:buChar char="⎼"/>
        <a:defRPr sz="12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323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ystem Font Regular"/>
        <a:buChar char="»"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431999" indent="-107999" algn="l" defTabSz="68579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75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1885943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2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1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0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8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4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3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2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245" userDrawn="1">
          <p15:clr>
            <a:srgbClr val="F26B43"/>
          </p15:clr>
        </p15:guide>
        <p15:guide id="20" pos="3840" userDrawn="1">
          <p15:clr>
            <a:srgbClr val="F26B43"/>
          </p15:clr>
        </p15:guide>
        <p15:guide id="21" pos="7435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33" userDrawn="1">
          <p15:clr>
            <a:srgbClr val="F26B43"/>
          </p15:clr>
        </p15:guide>
        <p15:guide id="34" orient="horz" pos="663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844" userDrawn="1">
          <p15:clr>
            <a:srgbClr val="FDE53C"/>
          </p15:clr>
        </p15:guide>
        <p15:guide id="38" pos="1443" userDrawn="1">
          <p15:clr>
            <a:srgbClr val="FDE53C"/>
          </p15:clr>
        </p15:guide>
        <p15:guide id="39" pos="2043" userDrawn="1">
          <p15:clr>
            <a:srgbClr val="FDE53C"/>
          </p15:clr>
        </p15:guide>
        <p15:guide id="40" pos="2641" userDrawn="1">
          <p15:clr>
            <a:srgbClr val="FDE53C"/>
          </p15:clr>
        </p15:guide>
        <p15:guide id="41" pos="3241" userDrawn="1">
          <p15:clr>
            <a:srgbClr val="FDE53C"/>
          </p15:clr>
        </p15:guide>
        <p15:guide id="42" pos="4439" userDrawn="1">
          <p15:clr>
            <a:srgbClr val="FDE53C"/>
          </p15:clr>
        </p15:guide>
        <p15:guide id="43" pos="5039" userDrawn="1">
          <p15:clr>
            <a:srgbClr val="FDE53C"/>
          </p15:clr>
        </p15:guide>
        <p15:guide id="44" pos="5637" userDrawn="1">
          <p15:clr>
            <a:srgbClr val="FDE53C"/>
          </p15:clr>
        </p15:guide>
        <p15:guide id="45" pos="6236" userDrawn="1">
          <p15:clr>
            <a:srgbClr val="FDE53C"/>
          </p15:clr>
        </p15:guide>
        <p15:guide id="46" pos="6835" userDrawn="1">
          <p15:clr>
            <a:srgbClr val="FDE53C"/>
          </p15:clr>
        </p15:guide>
        <p15:guide id="47" orient="horz" pos="1185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613" y="2229931"/>
            <a:ext cx="11657943" cy="1107996"/>
          </a:xfrm>
        </p:spPr>
        <p:txBody>
          <a:bodyPr/>
          <a:lstStyle/>
          <a:p>
            <a:pPr algn="ctr"/>
            <a:r>
              <a:rPr lang="en-US" sz="6100" dirty="0" smtClean="0">
                <a:latin typeface="+mj-lt"/>
              </a:rPr>
              <a:t>Achieving Excellence Together</a:t>
            </a:r>
            <a:endParaRPr lang="en-US" sz="6100" dirty="0">
              <a:latin typeface="+mj-lt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331347" y="4232787"/>
            <a:ext cx="8752237" cy="1356241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latin typeface="+mj-lt"/>
                <a:ea typeface="Montserrat" charset="0"/>
                <a:cs typeface="Montserrat" charset="0"/>
              </a:rPr>
              <a:t>Murat Dizdar</a:t>
            </a:r>
          </a:p>
          <a:p>
            <a:pPr algn="ctr"/>
            <a:r>
              <a:rPr lang="en-US" sz="2000" dirty="0" smtClean="0">
                <a:latin typeface="+mn-lt"/>
                <a:ea typeface="Montserrat" charset="0"/>
                <a:cs typeface="Montserrat" charset="0"/>
              </a:rPr>
              <a:t>Deputy Secretary, School Operations and Performance</a:t>
            </a:r>
          </a:p>
          <a:p>
            <a:pPr algn="ctr"/>
            <a:r>
              <a:rPr lang="en-US" sz="2000" dirty="0" smtClean="0">
                <a:latin typeface="+mn-lt"/>
                <a:ea typeface="Montserrat" charset="0"/>
                <a:cs typeface="Montserrat" charset="0"/>
              </a:rPr>
              <a:t>@</a:t>
            </a:r>
            <a:r>
              <a:rPr lang="en-US" sz="2000" dirty="0" err="1" smtClean="0">
                <a:latin typeface="+mn-lt"/>
                <a:ea typeface="Montserrat" charset="0"/>
                <a:cs typeface="Montserrat" charset="0"/>
              </a:rPr>
              <a:t>dizdarm</a:t>
            </a:r>
            <a:r>
              <a:rPr lang="en-US" sz="2000" dirty="0" smtClean="0">
                <a:latin typeface="+mn-lt"/>
                <a:ea typeface="Montserrat" charset="0"/>
                <a:cs typeface="Montserrat" charset="0"/>
              </a:rPr>
              <a:t> #</a:t>
            </a:r>
            <a:r>
              <a:rPr lang="en-US" sz="2000" dirty="0" err="1" smtClean="0">
                <a:latin typeface="+mn-lt"/>
                <a:ea typeface="Montserrat" charset="0"/>
                <a:cs typeface="Montserrat" charset="0"/>
              </a:rPr>
              <a:t>GreatPlaceToWork</a:t>
            </a:r>
            <a:endParaRPr lang="en-US" sz="2000" dirty="0" smtClean="0">
              <a:latin typeface="+mn-lt"/>
              <a:ea typeface="Montserrat" charset="0"/>
              <a:cs typeface="Montserrat" charset="0"/>
            </a:endParaRPr>
          </a:p>
          <a:p>
            <a:pPr algn="r"/>
            <a:endParaRPr lang="en-US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24" y="5202063"/>
            <a:ext cx="480081" cy="4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98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76303" y="2510986"/>
            <a:ext cx="6347036" cy="1049875"/>
          </a:xfrm>
        </p:spPr>
        <p:txBody>
          <a:bodyPr/>
          <a:lstStyle/>
          <a:p>
            <a:r>
              <a:rPr lang="en-US" sz="5400" dirty="0" smtClean="0">
                <a:solidFill>
                  <a:schemeClr val="tx2"/>
                </a:solidFill>
              </a:rPr>
              <a:t>Grow effective resource usage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8410" y="2155517"/>
            <a:ext cx="4844448" cy="2177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741" lvl="2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0878" y="1205359"/>
            <a:ext cx="4994464" cy="4994464"/>
          </a:xfrm>
          <a:prstGeom prst="ellipse">
            <a:avLst/>
          </a:prstGeom>
          <a:ln w="146050"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310912" y="1886381"/>
            <a:ext cx="3143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Focus Area </a:t>
            </a:r>
            <a:r>
              <a:rPr lang="en-US" sz="4400" b="1" dirty="0" smtClean="0">
                <a:solidFill>
                  <a:schemeClr val="tx2"/>
                </a:solidFill>
              </a:rPr>
              <a:t>3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77968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49677" y="1894021"/>
            <a:ext cx="6973749" cy="2923394"/>
          </a:xfrm>
        </p:spPr>
        <p:txBody>
          <a:bodyPr/>
          <a:lstStyle/>
          <a:p>
            <a:r>
              <a:rPr lang="en-US" sz="5400" dirty="0" smtClean="0">
                <a:latin typeface="+mj-lt"/>
              </a:rPr>
              <a:t>How </a:t>
            </a:r>
            <a:r>
              <a:rPr lang="en-US" sz="5400" dirty="0">
                <a:latin typeface="+mj-lt"/>
              </a:rPr>
              <a:t>do we know </a:t>
            </a:r>
            <a:r>
              <a:rPr lang="en-US" sz="5400" i="1" dirty="0" smtClean="0">
                <a:latin typeface="+mj-lt"/>
              </a:rPr>
              <a:t>‘</a:t>
            </a:r>
            <a:r>
              <a:rPr lang="en-US" sz="5400" i="1" dirty="0">
                <a:latin typeface="+mj-lt"/>
              </a:rPr>
              <a:t>Every student is known, valued and cared </a:t>
            </a:r>
            <a:r>
              <a:rPr lang="en-US" sz="5400" i="1" dirty="0" smtClean="0">
                <a:latin typeface="+mj-lt"/>
              </a:rPr>
              <a:t>for in our schools’</a:t>
            </a:r>
            <a:r>
              <a:rPr lang="en-US" sz="5400" dirty="0" smtClean="0">
                <a:latin typeface="+mj-lt"/>
              </a:rPr>
              <a:t>?</a:t>
            </a:r>
            <a:endParaRPr lang="en-US" sz="5400" dirty="0">
              <a:latin typeface="+mj-lt"/>
            </a:endParaRPr>
          </a:p>
          <a:p>
            <a:endParaRPr lang="en-AU" sz="3600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52332" y="2828377"/>
            <a:ext cx="5953492" cy="26588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0396" y="1634713"/>
            <a:ext cx="4676186" cy="4676186"/>
          </a:xfrm>
          <a:prstGeom prst="ellipse">
            <a:avLst/>
          </a:prstGeom>
          <a:ln w="130175"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685653" y="1124580"/>
            <a:ext cx="3143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Focus Area </a:t>
            </a:r>
            <a:r>
              <a:rPr lang="en-US" sz="4400" b="1" dirty="0" smtClean="0">
                <a:solidFill>
                  <a:schemeClr val="bg1"/>
                </a:solidFill>
              </a:rPr>
              <a:t>4</a:t>
            </a:r>
            <a:endParaRPr lang="en-A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8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1185"/>
          <a:stretch/>
        </p:blipFill>
        <p:spPr>
          <a:xfrm>
            <a:off x="6272251" y="1248179"/>
            <a:ext cx="4878881" cy="47271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7742"/>
          <a:stretch/>
        </p:blipFill>
        <p:spPr>
          <a:xfrm>
            <a:off x="388938" y="1266842"/>
            <a:ext cx="5020473" cy="47085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850563" y="57721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AU" sz="14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3925888" y="6274494"/>
            <a:ext cx="5137150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 smtClean="0">
                <a:solidFill>
                  <a:schemeClr val="bg1"/>
                </a:solidFill>
              </a:rPr>
              <a:t>https://education.nsw.gov.au/ps-nsw/every-student</a:t>
            </a:r>
            <a:endParaRPr lang="en-A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79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65225" y="2224537"/>
            <a:ext cx="5982447" cy="2275747"/>
          </a:xfrm>
        </p:spPr>
        <p:txBody>
          <a:bodyPr/>
          <a:lstStyle/>
          <a:p>
            <a:r>
              <a:rPr lang="en-US" sz="5400" dirty="0" smtClean="0">
                <a:solidFill>
                  <a:schemeClr val="tx2"/>
                </a:solidFill>
              </a:rPr>
              <a:t>NSW </a:t>
            </a:r>
            <a:r>
              <a:rPr lang="en-US" sz="5400" dirty="0">
                <a:solidFill>
                  <a:schemeClr val="tx2"/>
                </a:solidFill>
              </a:rPr>
              <a:t>Education is a </a:t>
            </a:r>
            <a:r>
              <a:rPr lang="en-US" sz="5400" i="1" dirty="0">
                <a:solidFill>
                  <a:schemeClr val="tx2"/>
                </a:solidFill>
              </a:rPr>
              <a:t>‘Great place to work’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50827" y="1527210"/>
            <a:ext cx="7421630" cy="40306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9624" y="1694192"/>
            <a:ext cx="4810793" cy="4810793"/>
          </a:xfrm>
          <a:prstGeom prst="ellipse">
            <a:avLst/>
          </a:prstGeom>
          <a:ln w="127000">
            <a:solidFill>
              <a:schemeClr val="tx2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495567" y="1491153"/>
            <a:ext cx="3143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Focus Area </a:t>
            </a:r>
            <a:r>
              <a:rPr lang="en-US" sz="4400" b="1" dirty="0" smtClean="0">
                <a:solidFill>
                  <a:schemeClr val="tx2"/>
                </a:solidFill>
              </a:rPr>
              <a:t>5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289147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736255" y="2459565"/>
            <a:ext cx="4165754" cy="1278111"/>
          </a:xfrm>
        </p:spPr>
        <p:txBody>
          <a:bodyPr anchor="ctr"/>
          <a:lstStyle/>
          <a:p>
            <a:r>
              <a:rPr lang="en-US" sz="6000" b="1" dirty="0" smtClean="0">
                <a:latin typeface="+mj-lt"/>
              </a:rPr>
              <a:t>Questions</a:t>
            </a:r>
            <a:endParaRPr lang="en-US" sz="60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1" y="959284"/>
            <a:ext cx="5142442" cy="5142442"/>
          </a:xfrm>
          <a:prstGeom prst="ellipse">
            <a:avLst/>
          </a:prstGeom>
          <a:ln w="1079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38590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81" y="1248332"/>
            <a:ext cx="10724811" cy="498470"/>
          </a:xfrm>
        </p:spPr>
        <p:txBody>
          <a:bodyPr/>
          <a:lstStyle/>
          <a:p>
            <a:pPr algn="ctr"/>
            <a:r>
              <a:rPr lang="en-US" sz="5400" dirty="0" smtClean="0">
                <a:latin typeface="+mj-lt"/>
              </a:rPr>
              <a:t>Matters of Interest</a:t>
            </a:r>
            <a:endParaRPr lang="en-US" sz="5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686" y="2292824"/>
            <a:ext cx="3960000" cy="3960000"/>
          </a:xfrm>
          <a:prstGeom prst="ellipse">
            <a:avLst/>
          </a:prstGeom>
          <a:ln w="10795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63070" y="4688006"/>
            <a:ext cx="5199796" cy="1911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AU" sz="1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4249738" y="2194532"/>
            <a:ext cx="7333237" cy="26848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</a:rPr>
              <a:t>Annual Report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</a:rPr>
              <a:t>Mastery of Teaching – </a:t>
            </a:r>
            <a:r>
              <a:rPr lang="en-AU" sz="2000" dirty="0" smtClean="0">
                <a:solidFill>
                  <a:schemeClr val="bg1"/>
                </a:solidFill>
              </a:rPr>
              <a:t>Expanding the offering from two networks (Peel </a:t>
            </a:r>
            <a:r>
              <a:rPr lang="en-AU" sz="2000" dirty="0" smtClean="0">
                <a:solidFill>
                  <a:schemeClr val="bg1"/>
                </a:solidFill>
              </a:rPr>
              <a:t>and West </a:t>
            </a:r>
            <a:r>
              <a:rPr lang="en-AU" sz="2000" dirty="0" smtClean="0">
                <a:solidFill>
                  <a:schemeClr val="bg1"/>
                </a:solidFill>
              </a:rPr>
              <a:t>Wyalong) </a:t>
            </a:r>
            <a:r>
              <a:rPr lang="en-AU" sz="2000" dirty="0" smtClean="0">
                <a:solidFill>
                  <a:schemeClr val="bg1"/>
                </a:solidFill>
              </a:rPr>
              <a:t>to 20 Networks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</a:rPr>
              <a:t>SBAR – Actuals </a:t>
            </a:r>
            <a:r>
              <a:rPr lang="en-AU" sz="2000" dirty="0" smtClean="0">
                <a:solidFill>
                  <a:schemeClr val="bg1"/>
                </a:solidFill>
              </a:rPr>
              <a:t>to be released early April (</a:t>
            </a:r>
            <a:r>
              <a:rPr lang="en-AU" sz="2000" dirty="0" smtClean="0">
                <a:solidFill>
                  <a:schemeClr val="bg1"/>
                </a:solidFill>
              </a:rPr>
              <a:t>Teaching Principals will receive </a:t>
            </a:r>
            <a:r>
              <a:rPr lang="en-AU" sz="2000" dirty="0" smtClean="0">
                <a:solidFill>
                  <a:schemeClr val="bg1"/>
                </a:solidFill>
              </a:rPr>
              <a:t>a one-off funding payment equivalent </a:t>
            </a:r>
            <a:r>
              <a:rPr lang="en-AU" sz="2000" dirty="0" smtClean="0">
                <a:solidFill>
                  <a:schemeClr val="bg1"/>
                </a:solidFill>
              </a:rPr>
              <a:t>to at least 35 days </a:t>
            </a:r>
            <a:r>
              <a:rPr lang="en-AU" sz="2000" dirty="0" smtClean="0">
                <a:solidFill>
                  <a:schemeClr val="bg1"/>
                </a:solidFill>
              </a:rPr>
              <a:t>of relief). </a:t>
            </a:r>
            <a:r>
              <a:rPr lang="en-AU" sz="2000" dirty="0" smtClean="0">
                <a:solidFill>
                  <a:schemeClr val="bg1"/>
                </a:solidFill>
              </a:rPr>
              <a:t>$50 million </a:t>
            </a:r>
            <a:r>
              <a:rPr lang="en-AU" sz="2000" dirty="0" smtClean="0">
                <a:solidFill>
                  <a:schemeClr val="bg1"/>
                </a:solidFill>
              </a:rPr>
              <a:t>in flexible funding as a school </a:t>
            </a:r>
            <a:r>
              <a:rPr lang="en-AU" sz="2000" dirty="0">
                <a:solidFill>
                  <a:schemeClr val="bg1"/>
                </a:solidFill>
              </a:rPr>
              <a:t>s</a:t>
            </a:r>
            <a:r>
              <a:rPr lang="en-AU" sz="2000" dirty="0" smtClean="0">
                <a:solidFill>
                  <a:schemeClr val="bg1"/>
                </a:solidFill>
              </a:rPr>
              <a:t>upport allocation continues to assist principals.</a:t>
            </a:r>
            <a:endParaRPr lang="en-AU" sz="2000" dirty="0" smtClean="0">
              <a:solidFill>
                <a:schemeClr val="bg1"/>
              </a:solidFill>
            </a:endParaRP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</a:rPr>
              <a:t>External Validation – </a:t>
            </a:r>
            <a:r>
              <a:rPr lang="en-AU" sz="2000" dirty="0" smtClean="0">
                <a:solidFill>
                  <a:schemeClr val="bg1"/>
                </a:solidFill>
              </a:rPr>
              <a:t>Panels </a:t>
            </a:r>
            <a:r>
              <a:rPr lang="en-AU" sz="2000" dirty="0" smtClean="0">
                <a:solidFill>
                  <a:schemeClr val="bg1"/>
                </a:solidFill>
              </a:rPr>
              <a:t>matched to school type. Support for TP1 and TP2</a:t>
            </a:r>
            <a:r>
              <a:rPr lang="en-AU" sz="2000" dirty="0" smtClean="0">
                <a:solidFill>
                  <a:schemeClr val="bg1"/>
                </a:solidFill>
              </a:rPr>
              <a:t>.</a:t>
            </a:r>
            <a:endParaRPr lang="en-A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0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81" y="1248332"/>
            <a:ext cx="10724811" cy="498470"/>
          </a:xfrm>
        </p:spPr>
        <p:txBody>
          <a:bodyPr/>
          <a:lstStyle/>
          <a:p>
            <a:pPr algn="ctr"/>
            <a:r>
              <a:rPr lang="en-US" sz="5400" dirty="0" smtClean="0">
                <a:latin typeface="+mj-lt"/>
              </a:rPr>
              <a:t>Matters of Interest</a:t>
            </a:r>
            <a:endParaRPr lang="en-US" sz="5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686" y="2292824"/>
            <a:ext cx="3960000" cy="3960000"/>
          </a:xfrm>
          <a:prstGeom prst="ellipse">
            <a:avLst/>
          </a:prstGeom>
          <a:ln w="10795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63070" y="4688006"/>
            <a:ext cx="5199796" cy="1911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AU" sz="1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4285831" y="2292824"/>
            <a:ext cx="7333237" cy="26848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FFFF"/>
                </a:solidFill>
              </a:rPr>
              <a:t>School Leadership Institute – Cohort 2 - 1 April 2019, Cohort 3 – Selection process underway.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FFFF"/>
                </a:solidFill>
              </a:rPr>
              <a:t>Louise Stoll – 30 May 2019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</a:rPr>
              <a:t>Masters/Further </a:t>
            </a:r>
            <a:r>
              <a:rPr lang="en-AU" sz="2000" dirty="0" smtClean="0">
                <a:solidFill>
                  <a:schemeClr val="bg1"/>
                </a:solidFill>
              </a:rPr>
              <a:t>Study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</a:rPr>
              <a:t>Working Group – Principal Support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</a:rPr>
              <a:t>Meeting with NSW PPA – Principal Well-Being Working Group 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</a:rPr>
              <a:t>Voluntary Contributions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54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81" y="1248332"/>
            <a:ext cx="10724811" cy="498470"/>
          </a:xfrm>
        </p:spPr>
        <p:txBody>
          <a:bodyPr/>
          <a:lstStyle/>
          <a:p>
            <a:pPr algn="ctr"/>
            <a:r>
              <a:rPr lang="en-US" sz="5400" dirty="0" smtClean="0">
                <a:latin typeface="+mj-lt"/>
              </a:rPr>
              <a:t>Areas </a:t>
            </a:r>
            <a:r>
              <a:rPr lang="en-US" sz="5400" dirty="0" smtClean="0">
                <a:latin typeface="+mj-lt"/>
              </a:rPr>
              <a:t>for consolidation </a:t>
            </a:r>
            <a:r>
              <a:rPr lang="en-US" sz="5400" dirty="0" smtClean="0">
                <a:latin typeface="+mj-lt"/>
              </a:rPr>
              <a:t>in 2019</a:t>
            </a:r>
            <a:endParaRPr lang="en-US" sz="5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686" y="2292824"/>
            <a:ext cx="3960000" cy="3960000"/>
          </a:xfrm>
          <a:prstGeom prst="ellipse">
            <a:avLst/>
          </a:prstGeom>
          <a:ln w="10795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63070" y="4688006"/>
            <a:ext cx="5199796" cy="1911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AU" sz="1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4285831" y="2292824"/>
            <a:ext cx="7333237" cy="26848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Quality aspiring leaders program offered by the School Leadership </a:t>
            </a:r>
            <a:r>
              <a:rPr lang="en-AU" sz="2000" dirty="0" smtClean="0">
                <a:solidFill>
                  <a:schemeClr val="bg1"/>
                </a:solidFill>
              </a:rPr>
              <a:t>Institute – </a:t>
            </a:r>
            <a:r>
              <a:rPr lang="en-AU" sz="2000" dirty="0" smtClean="0">
                <a:solidFill>
                  <a:schemeClr val="bg1"/>
                </a:solidFill>
              </a:rPr>
              <a:t>Middle </a:t>
            </a:r>
            <a:r>
              <a:rPr lang="en-AU" sz="2000" dirty="0" smtClean="0">
                <a:solidFill>
                  <a:schemeClr val="bg1"/>
                </a:solidFill>
              </a:rPr>
              <a:t>layer</a:t>
            </a:r>
            <a:endParaRPr lang="en-AU" sz="2000" dirty="0">
              <a:solidFill>
                <a:schemeClr val="bg1"/>
              </a:solidFill>
            </a:endParaRP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</a:rPr>
              <a:t>Principal </a:t>
            </a:r>
            <a:r>
              <a:rPr lang="en-AU" sz="2000" dirty="0">
                <a:solidFill>
                  <a:schemeClr val="bg1"/>
                </a:solidFill>
              </a:rPr>
              <a:t>role </a:t>
            </a:r>
            <a:r>
              <a:rPr lang="en-AU" sz="2000" dirty="0" smtClean="0">
                <a:solidFill>
                  <a:schemeClr val="bg1"/>
                </a:solidFill>
              </a:rPr>
              <a:t>description – </a:t>
            </a:r>
            <a:r>
              <a:rPr lang="en-AU" sz="2000" dirty="0" smtClean="0">
                <a:solidFill>
                  <a:schemeClr val="bg1"/>
                </a:solidFill>
              </a:rPr>
              <a:t>Executive </a:t>
            </a:r>
            <a:r>
              <a:rPr lang="en-AU" sz="2000" dirty="0" smtClean="0">
                <a:solidFill>
                  <a:schemeClr val="bg1"/>
                </a:solidFill>
              </a:rPr>
              <a:t>roles</a:t>
            </a:r>
            <a:endParaRPr lang="en-AU" sz="2000" dirty="0">
              <a:solidFill>
                <a:schemeClr val="bg1"/>
              </a:solidFill>
            </a:endParaRP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Practical support, guidance and strong professional relationships with Directors, Educational Leadership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Enhanced coaching and mentoring for existing principals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Improved and coordinated communication</a:t>
            </a:r>
          </a:p>
          <a:p>
            <a:pPr marL="457200" lvl="0" indent="-457200" defTabSz="685798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Tailored school improvement support</a:t>
            </a:r>
          </a:p>
        </p:txBody>
      </p:sp>
    </p:spTree>
    <p:extLst>
      <p:ext uri="{BB962C8B-B14F-4D97-AF65-F5344CB8AC3E}">
        <p14:creationId xmlns:p14="http://schemas.microsoft.com/office/powerpoint/2010/main" val="3909033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 rot="10800000" flipV="1">
            <a:off x="4967784" y="1818577"/>
            <a:ext cx="4476465" cy="1025074"/>
          </a:xfrm>
        </p:spPr>
        <p:txBody>
          <a:bodyPr/>
          <a:lstStyle/>
          <a:p>
            <a:r>
              <a:rPr lang="en-AU" sz="5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Focus Area 1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8679" y="3486622"/>
            <a:ext cx="7813360" cy="40306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28" y="797916"/>
            <a:ext cx="11483026" cy="498470"/>
          </a:xfrm>
        </p:spPr>
        <p:txBody>
          <a:bodyPr/>
          <a:lstStyle/>
          <a:p>
            <a:pPr algn="ctr"/>
            <a:r>
              <a:rPr lang="en-AU" dirty="0"/>
              <a:t>2019 Areas of </a:t>
            </a:r>
            <a:r>
              <a:rPr lang="en-AU" dirty="0" smtClean="0"/>
              <a:t>Operational </a:t>
            </a:r>
            <a:r>
              <a:rPr lang="en-AU" dirty="0"/>
              <a:t>Excellence</a:t>
            </a:r>
            <a:endParaRPr lang="en-US" sz="54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104" y="2099103"/>
            <a:ext cx="4324405" cy="4324405"/>
          </a:xfrm>
          <a:prstGeom prst="ellipse">
            <a:avLst/>
          </a:prstGeom>
          <a:ln w="149225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16446" y="2737589"/>
            <a:ext cx="5977825" cy="2156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5400" dirty="0" smtClean="0">
                <a:solidFill>
                  <a:srgbClr val="19233E"/>
                </a:solidFill>
                <a:latin typeface="+mj-lt"/>
              </a:rPr>
              <a:t>Enhance leadership capacity and grow future leaders</a:t>
            </a:r>
            <a:endParaRPr lang="en-AU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4850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198679" y="3486622"/>
            <a:ext cx="7813360" cy="40306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461" y="1251135"/>
            <a:ext cx="6789305" cy="1182423"/>
          </a:xfrm>
        </p:spPr>
        <p:txBody>
          <a:bodyPr/>
          <a:lstStyle/>
          <a:p>
            <a:r>
              <a:rPr lang="en-AU" dirty="0"/>
              <a:t>School Leadership Strategy</a:t>
            </a:r>
            <a:r>
              <a:rPr lang="en-AU" sz="3600" b="0" dirty="0">
                <a:latin typeface="Montserrat" pitchFamily="2" charset="77"/>
              </a:rPr>
              <a:t> 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922461" y="2925282"/>
            <a:ext cx="5977825" cy="2156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AU" sz="4000" dirty="0">
                <a:solidFill>
                  <a:schemeClr val="tx2"/>
                </a:solidFill>
              </a:rPr>
              <a:t>‘School leaders who focus on instructional leadership have  the biggest impact on student learning.’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919" r="2154"/>
          <a:stretch/>
        </p:blipFill>
        <p:spPr>
          <a:xfrm>
            <a:off x="316228" y="797916"/>
            <a:ext cx="3939535" cy="572827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46735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90968" y="1221088"/>
            <a:ext cx="6520070" cy="3858309"/>
          </a:xfrm>
        </p:spPr>
        <p:txBody>
          <a:bodyPr anchor="ctr"/>
          <a:lstStyle/>
          <a:p>
            <a:r>
              <a:rPr lang="en-US" sz="4400" dirty="0" smtClean="0">
                <a:latin typeface="+mn-lt"/>
              </a:rPr>
              <a:t>‘</a:t>
            </a:r>
            <a:r>
              <a:rPr lang="en-US" sz="3600" dirty="0" smtClean="0">
                <a:latin typeface="+mn-lt"/>
              </a:rPr>
              <a:t>Being a teacher is about helping children to learn. Being a principal is about helping adults to learn. That’s why it’s tough… I walk the halls, walk the halls and walk the halls… I only look </a:t>
            </a:r>
            <a:r>
              <a:rPr lang="en-US" sz="3600" dirty="0">
                <a:latin typeface="+mn-lt"/>
              </a:rPr>
              <a:t>a</a:t>
            </a:r>
            <a:r>
              <a:rPr lang="en-US" sz="3600" dirty="0" smtClean="0">
                <a:latin typeface="+mn-lt"/>
              </a:rPr>
              <a:t>t my inbox after everybody else leaves.’</a:t>
            </a:r>
            <a:endParaRPr lang="en-US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968" y="5963169"/>
            <a:ext cx="8158850" cy="312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200" dirty="0" smtClean="0">
                <a:solidFill>
                  <a:schemeClr val="bg1"/>
                </a:solidFill>
              </a:rPr>
              <a:t>Source: ‘Delivering on </a:t>
            </a:r>
            <a:r>
              <a:rPr lang="en-AU" sz="1200" dirty="0">
                <a:solidFill>
                  <a:schemeClr val="bg1"/>
                </a:solidFill>
              </a:rPr>
              <a:t>e</a:t>
            </a:r>
            <a:r>
              <a:rPr lang="en-AU" sz="1200" dirty="0" smtClean="0">
                <a:solidFill>
                  <a:schemeClr val="bg1"/>
                </a:solidFill>
              </a:rPr>
              <a:t>very child’s right to basic skills’ by Jack </a:t>
            </a:r>
            <a:r>
              <a:rPr lang="en-AU" sz="1200" dirty="0" err="1" smtClean="0">
                <a:solidFill>
                  <a:schemeClr val="bg1"/>
                </a:solidFill>
              </a:rPr>
              <a:t>Rossiter</a:t>
            </a:r>
            <a:r>
              <a:rPr lang="en-AU" sz="1200" dirty="0" smtClean="0">
                <a:solidFill>
                  <a:schemeClr val="bg1"/>
                </a:solidFill>
              </a:rPr>
              <a:t>, Martin </a:t>
            </a:r>
            <a:r>
              <a:rPr lang="en-AU" sz="1200" dirty="0" err="1" smtClean="0">
                <a:solidFill>
                  <a:schemeClr val="bg1"/>
                </a:solidFill>
              </a:rPr>
              <a:t>Woodhead</a:t>
            </a:r>
            <a:r>
              <a:rPr lang="en-AU" sz="1200" dirty="0" smtClean="0">
                <a:solidFill>
                  <a:schemeClr val="bg1"/>
                </a:solidFill>
              </a:rPr>
              <a:t>, Caine Rolleston and Rhiannon Moore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6149" y="1730037"/>
            <a:ext cx="3916790" cy="3916790"/>
          </a:xfrm>
          <a:prstGeom prst="ellipse">
            <a:avLst/>
          </a:prstGeom>
          <a:ln w="1079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45564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923847" y="2108817"/>
            <a:ext cx="7054066" cy="1251130"/>
          </a:xfrm>
        </p:spPr>
        <p:txBody>
          <a:bodyPr/>
          <a:lstStyle/>
          <a:p>
            <a:r>
              <a:rPr lang="en-AU" sz="5400" dirty="0" smtClean="0">
                <a:latin typeface="+mj-lt"/>
              </a:rPr>
              <a:t>Support </a:t>
            </a:r>
            <a:r>
              <a:rPr lang="en-AU" sz="5400" dirty="0">
                <a:latin typeface="+mj-lt"/>
              </a:rPr>
              <a:t>and maintain line of sight to school </a:t>
            </a:r>
            <a:r>
              <a:rPr lang="en-AU" sz="5400" dirty="0" smtClean="0">
                <a:latin typeface="+mj-lt"/>
              </a:rPr>
              <a:t>improvement for student benefit</a:t>
            </a:r>
            <a:endParaRPr lang="en-AU" sz="5400" dirty="0">
              <a:latin typeface="+mj-lt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5283" y="1707884"/>
            <a:ext cx="4362023" cy="4362023"/>
          </a:xfrm>
          <a:prstGeom prst="ellipse">
            <a:avLst/>
          </a:prstGeom>
          <a:ln w="139700"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853997" y="1498126"/>
            <a:ext cx="3143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Focus Area </a:t>
            </a:r>
            <a:r>
              <a:rPr lang="en-US" sz="4400" b="1" dirty="0" smtClean="0">
                <a:solidFill>
                  <a:schemeClr val="bg1"/>
                </a:solidFill>
              </a:rPr>
              <a:t>2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28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245090" y="1643785"/>
            <a:ext cx="3935533" cy="3727366"/>
          </a:xfrm>
        </p:spPr>
        <p:txBody>
          <a:bodyPr anchor="ctr"/>
          <a:lstStyle/>
          <a:p>
            <a:r>
              <a:rPr lang="en-US" sz="3800" dirty="0" smtClean="0">
                <a:latin typeface="+mn-lt"/>
              </a:rPr>
              <a:t>‘Students who receive a blend of teacher-directed and inquiry-based instruction have the best outcomes.’</a:t>
            </a:r>
            <a:endParaRPr lang="en-US" sz="3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4" r="1805" b="4952"/>
          <a:stretch/>
        </p:blipFill>
        <p:spPr>
          <a:xfrm>
            <a:off x="4337175" y="1368931"/>
            <a:ext cx="7137301" cy="4498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3939" y="5971076"/>
            <a:ext cx="10973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1200" dirty="0">
                <a:solidFill>
                  <a:schemeClr val="bg1"/>
                </a:solidFill>
              </a:rPr>
              <a:t>Source: ‘How to improve student educational outcomes: New insights from data analytics’ by Mona </a:t>
            </a:r>
            <a:r>
              <a:rPr lang="en-AU" sz="1200" dirty="0" err="1">
                <a:solidFill>
                  <a:schemeClr val="bg1"/>
                </a:solidFill>
              </a:rPr>
              <a:t>Mourshed</a:t>
            </a:r>
            <a:r>
              <a:rPr lang="en-AU" sz="1200" dirty="0">
                <a:solidFill>
                  <a:schemeClr val="bg1"/>
                </a:solidFill>
              </a:rPr>
              <a:t>, Marc </a:t>
            </a:r>
            <a:r>
              <a:rPr lang="en-AU" sz="1200" dirty="0" err="1">
                <a:solidFill>
                  <a:schemeClr val="bg1"/>
                </a:solidFill>
              </a:rPr>
              <a:t>Krawitz</a:t>
            </a:r>
            <a:r>
              <a:rPr lang="en-AU" sz="1200" dirty="0">
                <a:solidFill>
                  <a:schemeClr val="bg1"/>
                </a:solidFill>
              </a:rPr>
              <a:t>, and Emma Dorn </a:t>
            </a:r>
          </a:p>
        </p:txBody>
      </p:sp>
    </p:spTree>
    <p:extLst>
      <p:ext uri="{BB962C8B-B14F-4D97-AF65-F5344CB8AC3E}">
        <p14:creationId xmlns:p14="http://schemas.microsoft.com/office/powerpoint/2010/main" val="779899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partment of Education Colour FA1">
      <a:dk1>
        <a:srgbClr val="000000"/>
      </a:dk1>
      <a:lt1>
        <a:srgbClr val="FFFFFF"/>
      </a:lt1>
      <a:dk2>
        <a:srgbClr val="19233E"/>
      </a:dk2>
      <a:lt2>
        <a:srgbClr val="E6E7EA"/>
      </a:lt2>
      <a:accent1>
        <a:srgbClr val="19233E"/>
      </a:accent1>
      <a:accent2>
        <a:srgbClr val="385E9D"/>
      </a:accent2>
      <a:accent3>
        <a:srgbClr val="6CACE4"/>
      </a:accent3>
      <a:accent4>
        <a:srgbClr val="C6DAE7"/>
      </a:accent4>
      <a:accent5>
        <a:srgbClr val="D70C3D"/>
      </a:accent5>
      <a:accent6>
        <a:srgbClr val="E56A54"/>
      </a:accent6>
      <a:hlink>
        <a:srgbClr val="D70C3D"/>
      </a:hlink>
      <a:folHlink>
        <a:srgbClr val="D70C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1" id="{129BCC9B-FF0F-42CC-B0B7-C6A3498753AD}" vid="{CE406EF9-F565-489A-AA42-84D45F8B4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F160AC9763448A6741108C6A4E48B" ma:contentTypeVersion="8" ma:contentTypeDescription="Create a new document." ma:contentTypeScope="" ma:versionID="7b26811c388a203573dd187717f1a74a">
  <xsd:schema xmlns:xsd="http://www.w3.org/2001/XMLSchema" xmlns:xs="http://www.w3.org/2001/XMLSchema" xmlns:p="http://schemas.microsoft.com/office/2006/metadata/properties" xmlns:ns2="00cec629-558b-400b-91e6-d8a5b58ad7f3" xmlns:ns3="0da02cfc-d280-44e3-92ea-94d0c7288d2c" targetNamespace="http://schemas.microsoft.com/office/2006/metadata/properties" ma:root="true" ma:fieldsID="0fb7b54d4d21a467d8ba83129a04b744" ns2:_="" ns3:_="">
    <xsd:import namespace="00cec629-558b-400b-91e6-d8a5b58ad7f3"/>
    <xsd:import namespace="0da02cfc-d280-44e3-92ea-94d0c7288d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c629-558b-400b-91e6-d8a5b58ad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2cfc-d280-44e3-92ea-94d0c7288d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C4F646-8BC1-4B11-9911-E149A61DDB3B}"/>
</file>

<file path=customXml/itemProps2.xml><?xml version="1.0" encoding="utf-8"?>
<ds:datastoreItem xmlns:ds="http://schemas.openxmlformats.org/officeDocument/2006/customXml" ds:itemID="{5716D30B-1555-4B1B-968B-8970DB96C196}"/>
</file>

<file path=customXml/itemProps3.xml><?xml version="1.0" encoding="utf-8"?>
<ds:datastoreItem xmlns:ds="http://schemas.openxmlformats.org/officeDocument/2006/customXml" ds:itemID="{52A9E17D-C75C-4E52-82E0-89D6234D84B6}"/>
</file>

<file path=docProps/app.xml><?xml version="1.0" encoding="utf-8"?>
<Properties xmlns="http://schemas.openxmlformats.org/officeDocument/2006/extended-properties" xmlns:vt="http://schemas.openxmlformats.org/officeDocument/2006/docPropsVTypes">
  <Template>2019_doe_powerpoint_widescreen</Template>
  <TotalTime>0</TotalTime>
  <Words>535</Words>
  <Application>Microsoft Office PowerPoint</Application>
  <PresentationFormat>Widescreen</PresentationFormat>
  <Paragraphs>81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Monaco</vt:lpstr>
      <vt:lpstr>Montserrat</vt:lpstr>
      <vt:lpstr>Montserrat Light</vt:lpstr>
      <vt:lpstr>Montserrat Medium</vt:lpstr>
      <vt:lpstr>Montserrat SemiBold</vt:lpstr>
      <vt:lpstr>System Font Regular</vt:lpstr>
      <vt:lpstr>Office Theme</vt:lpstr>
      <vt:lpstr>Achieving Excellence Together</vt:lpstr>
      <vt:lpstr>Matters of Interest</vt:lpstr>
      <vt:lpstr>Matters of Interest</vt:lpstr>
      <vt:lpstr>Areas for consolidation in 2019</vt:lpstr>
      <vt:lpstr>2019 Areas of Operational Excellence</vt:lpstr>
      <vt:lpstr>School Leadership Strategy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2019-01-30T11:35:15Z</dcterms:created>
  <dcterms:modified xsi:type="dcterms:W3CDTF">2019-03-14T21:34:40Z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0x010100C08F160AC9763448A6741108C6A4E48B</vt:lpwstr>
  </property>
</Properties>
</file>