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311" r:id="rId3"/>
    <p:sldId id="322" r:id="rId4"/>
    <p:sldId id="321" r:id="rId5"/>
    <p:sldId id="320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3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29" autoAdjust="0"/>
  </p:normalViewPr>
  <p:slideViewPr>
    <p:cSldViewPr showGuides="1">
      <p:cViewPr varScale="1">
        <p:scale>
          <a:sx n="115" d="100"/>
          <a:sy n="115" d="100"/>
        </p:scale>
        <p:origin x="432" y="12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3/14/2019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3/14/2019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3/14/2019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swppa.schoolzineplus.com/form/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3" y="736660"/>
            <a:ext cx="9061646" cy="2895600"/>
          </a:xfrm>
        </p:spPr>
        <p:txBody>
          <a:bodyPr/>
          <a:lstStyle/>
          <a:p>
            <a:r>
              <a:rPr lang="en-US" dirty="0" smtClean="0"/>
              <a:t>State Treasurer’s Report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29593" y="3893105"/>
            <a:ext cx="8229600" cy="1219200"/>
          </a:xfrm>
        </p:spPr>
        <p:txBody>
          <a:bodyPr/>
          <a:lstStyle/>
          <a:p>
            <a:r>
              <a:rPr lang="it-IT" dirty="0" smtClean="0"/>
              <a:t>March 14 2019</a:t>
            </a:r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00" y="736660"/>
            <a:ext cx="1224136" cy="12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4" y="381000"/>
            <a:ext cx="10443557" cy="6076806"/>
          </a:xfrm>
        </p:spPr>
      </p:pic>
    </p:spTree>
    <p:extLst>
      <p:ext uri="{BB962C8B-B14F-4D97-AF65-F5344CB8AC3E}">
        <p14:creationId xmlns:p14="http://schemas.microsoft.com/office/powerpoint/2010/main" val="24880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" y="1731536"/>
            <a:ext cx="12097342" cy="4104456"/>
          </a:xfrm>
        </p:spPr>
      </p:pic>
    </p:spTree>
    <p:extLst>
      <p:ext uri="{BB962C8B-B14F-4D97-AF65-F5344CB8AC3E}">
        <p14:creationId xmlns:p14="http://schemas.microsoft.com/office/powerpoint/2010/main" val="12766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20040"/>
            <a:ext cx="9144001" cy="1371600"/>
          </a:xfrm>
        </p:spPr>
        <p:txBody>
          <a:bodyPr/>
          <a:lstStyle/>
          <a:p>
            <a:r>
              <a:rPr lang="en-AU" dirty="0" smtClean="0"/>
              <a:t>BAS Information </a:t>
            </a:r>
            <a:r>
              <a:rPr lang="en-AU" smtClean="0"/>
              <a:t>&amp; </a:t>
            </a:r>
            <a:r>
              <a:rPr lang="en-AU" smtClean="0"/>
              <a:t>Audited AFS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heavy" dirty="0">
                <a:hlinkClick r:id="rId2"/>
              </a:rPr>
              <a:t>https://</a:t>
            </a:r>
            <a:r>
              <a:rPr lang="en-US" u="heavy" dirty="0" smtClean="0">
                <a:hlinkClick r:id="rId2"/>
              </a:rPr>
              <a:t>nswppa.schoolzineplus.com/form/7</a:t>
            </a:r>
            <a:endParaRPr lang="en-US" u="heavy" dirty="0"/>
          </a:p>
          <a:p>
            <a:r>
              <a:rPr lang="en-US" dirty="0" smtClean="0"/>
              <a:t>Sent to State Treasurer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Member Check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Colour copy return to me. Other copy for you</a:t>
            </a:r>
          </a:p>
          <a:p>
            <a:r>
              <a:rPr lang="en-AU" dirty="0" smtClean="0"/>
              <a:t>Schools – check you have them all, no ring ins, new schools</a:t>
            </a:r>
          </a:p>
          <a:p>
            <a:r>
              <a:rPr lang="en-AU" dirty="0" smtClean="0"/>
              <a:t>Members – Tick each one, write the story</a:t>
            </a:r>
          </a:p>
          <a:p>
            <a:r>
              <a:rPr lang="en-AU" dirty="0" smtClean="0"/>
              <a:t>Follow up </a:t>
            </a:r>
            <a:r>
              <a:rPr lang="en-AU" dirty="0" err="1" smtClean="0"/>
              <a:t>unfinancial</a:t>
            </a:r>
            <a:r>
              <a:rPr lang="en-AU" dirty="0" smtClean="0"/>
              <a:t> with caution *</a:t>
            </a:r>
          </a:p>
          <a:p>
            <a:endParaRPr lang="en-AU" dirty="0"/>
          </a:p>
          <a:p>
            <a:r>
              <a:rPr lang="en-AU" dirty="0" smtClean="0"/>
              <a:t>Also Current Treasurer list – return to 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105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Session for new Presidents/Delegates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Tomorrow morning 8.15</a:t>
            </a:r>
          </a:p>
          <a:p>
            <a:r>
              <a:rPr lang="en-AU" dirty="0" smtClean="0"/>
              <a:t>Down the ramp</a:t>
            </a:r>
          </a:p>
          <a:p>
            <a:r>
              <a:rPr lang="en-AU" dirty="0" smtClean="0"/>
              <a:t>Support your PPC Treasurer</a:t>
            </a:r>
          </a:p>
          <a:p>
            <a:r>
              <a:rPr lang="en-AU" dirty="0" smtClean="0"/>
              <a:t>Info to support you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20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737227"/>
              </p:ext>
            </p:extLst>
          </p:nvPr>
        </p:nvGraphicFramePr>
        <p:xfrm>
          <a:off x="693809" y="1556794"/>
          <a:ext cx="10945218" cy="4464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5792">
                  <a:extLst>
                    <a:ext uri="{9D8B030D-6E8A-4147-A177-3AD203B41FA5}">
                      <a16:colId xmlns:a16="http://schemas.microsoft.com/office/drawing/2014/main" val="2190096972"/>
                    </a:ext>
                  </a:extLst>
                </a:gridCol>
                <a:gridCol w="2735792">
                  <a:extLst>
                    <a:ext uri="{9D8B030D-6E8A-4147-A177-3AD203B41FA5}">
                      <a16:colId xmlns:a16="http://schemas.microsoft.com/office/drawing/2014/main" val="1271986783"/>
                    </a:ext>
                  </a:extLst>
                </a:gridCol>
                <a:gridCol w="2736817">
                  <a:extLst>
                    <a:ext uri="{9D8B030D-6E8A-4147-A177-3AD203B41FA5}">
                      <a16:colId xmlns:a16="http://schemas.microsoft.com/office/drawing/2014/main" val="4185439878"/>
                    </a:ext>
                  </a:extLst>
                </a:gridCol>
                <a:gridCol w="2736817">
                  <a:extLst>
                    <a:ext uri="{9D8B030D-6E8A-4147-A177-3AD203B41FA5}">
                      <a16:colId xmlns:a16="http://schemas.microsoft.com/office/drawing/2014/main" val="1778160154"/>
                    </a:ext>
                  </a:extLst>
                </a:gridCol>
              </a:tblGrid>
              <a:tr h="637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Name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BSB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Account number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 Account balance 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2437869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Conference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062 262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1005 0470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4155" algn="l"/>
                          <a:tab pos="1123950" algn="dec"/>
                        </a:tabLst>
                      </a:pPr>
                      <a:r>
                        <a:rPr lang="en-AU" sz="2400">
                          <a:effectLst/>
                        </a:rPr>
                        <a:t>	$	30,238.00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03041752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General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062 548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1020 2587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4155" algn="l"/>
                          <a:tab pos="1123950" algn="dec"/>
                        </a:tabLst>
                      </a:pPr>
                      <a:r>
                        <a:rPr lang="en-AU" sz="2400">
                          <a:effectLst/>
                        </a:rPr>
                        <a:t>	$	558,767.78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81490863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Business online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062 900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1051 3465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4155" algn="l"/>
                          <a:tab pos="1123950" algn="dec"/>
                        </a:tabLst>
                      </a:pPr>
                      <a:r>
                        <a:rPr lang="en-AU" sz="2400">
                          <a:effectLst/>
                        </a:rPr>
                        <a:t>	$	739,234.79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70146329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Term Deposit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062 649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5005 3981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4155" algn="l"/>
                          <a:tab pos="1123950" algn="dec"/>
                        </a:tabLst>
                      </a:pPr>
                      <a:r>
                        <a:rPr lang="en-AU" sz="2400">
                          <a:effectLst/>
                        </a:rPr>
                        <a:t>	$	300,000.00 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17323945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 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 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TOTAL CREDITS: 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4155" algn="l"/>
                          <a:tab pos="1123950" algn="dec"/>
                        </a:tabLst>
                      </a:pPr>
                      <a:r>
                        <a:rPr lang="en-AU" sz="2400">
                          <a:effectLst/>
                        </a:rPr>
                        <a:t>	$	1,628,240.57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15112451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 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 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NET POSITION: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4155" algn="l"/>
                          <a:tab pos="1123950" algn="dec"/>
                        </a:tabLst>
                      </a:pPr>
                      <a:r>
                        <a:rPr lang="en-AU" sz="2400" dirty="0">
                          <a:effectLst/>
                        </a:rPr>
                        <a:t>	$	1,650,885.10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33189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7828" y="843462"/>
            <a:ext cx="6840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  <a:tab pos="112395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  <a:tab pos="112395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  <a:tab pos="112395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  <a:tab pos="112395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  <a:tab pos="112395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  <a:tab pos="112395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  <a:tab pos="112395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  <a:tab pos="112395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  <a:tab pos="112395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8" algn="l"/>
                <a:tab pos="1123950" algn="dec"/>
              </a:tabLst>
            </a:pPr>
            <a:r>
              <a:rPr kumimoji="0" lang="en-AU" altLang="en-US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balances of the NSWPPA accounts on Friday 8th March 2019 were</a:t>
            </a:r>
            <a:r>
              <a:rPr kumimoji="0" lang="en-AU" altLang="en-US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55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DoE Grant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3.75% grant </a:t>
            </a:r>
            <a:r>
              <a:rPr lang="en-AU" sz="3200" smtClean="0"/>
              <a:t>increase this year and next</a:t>
            </a:r>
            <a:endParaRPr lang="en-AU" sz="3200" dirty="0" smtClean="0"/>
          </a:p>
          <a:p>
            <a:endParaRPr lang="en-AU" sz="3200" dirty="0"/>
          </a:p>
          <a:p>
            <a:r>
              <a:rPr lang="en-AU" sz="3200" dirty="0" smtClean="0"/>
              <a:t>2019  $425,375</a:t>
            </a:r>
            <a:endParaRPr lang="en-AU" sz="3200" dirty="0"/>
          </a:p>
          <a:p>
            <a:r>
              <a:rPr lang="en-AU" sz="3200" dirty="0" smtClean="0"/>
              <a:t>2020 $441,327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80592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Our Mission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400" i="1" dirty="0" smtClean="0"/>
              <a:t>To lead support, advocate for and empower school leaders to enable student success.</a:t>
            </a:r>
            <a:endParaRPr lang="en-AU" sz="4400" i="1" dirty="0"/>
          </a:p>
        </p:txBody>
      </p:sp>
    </p:spTree>
    <p:extLst>
      <p:ext uri="{BB962C8B-B14F-4D97-AF65-F5344CB8AC3E}">
        <p14:creationId xmlns:p14="http://schemas.microsoft.com/office/powerpoint/2010/main" val="13175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Resourcing to achieve our mission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044607" cy="4548337"/>
          </a:xfrm>
        </p:spPr>
        <p:txBody>
          <a:bodyPr>
            <a:normAutofit/>
          </a:bodyPr>
          <a:lstStyle/>
          <a:p>
            <a:r>
              <a:rPr lang="en-AU" b="1" dirty="0" smtClean="0"/>
              <a:t>Principal Wellbeing </a:t>
            </a:r>
            <a:r>
              <a:rPr lang="en-AU" dirty="0" smtClean="0"/>
              <a:t>– Professional Support Officers (Geoff and Wendy), Flourish, Advocacy with senior DoE Exec, Ref Group, Additional DP, Support Days</a:t>
            </a:r>
          </a:p>
          <a:p>
            <a:r>
              <a:rPr lang="en-AU" b="1" dirty="0" smtClean="0"/>
              <a:t>Principal Workload </a:t>
            </a:r>
            <a:r>
              <a:rPr lang="en-AU" dirty="0" smtClean="0"/>
              <a:t>– Ref Groups, State Exec, </a:t>
            </a:r>
            <a:r>
              <a:rPr lang="en-AU" dirty="0"/>
              <a:t>Advocacy with senior DoE Exec</a:t>
            </a:r>
            <a:endParaRPr lang="en-AU" dirty="0" smtClean="0"/>
          </a:p>
          <a:p>
            <a:r>
              <a:rPr lang="en-AU" b="1" dirty="0" smtClean="0"/>
              <a:t>T &amp; L </a:t>
            </a:r>
            <a:r>
              <a:rPr lang="en-AU" dirty="0" smtClean="0"/>
              <a:t>– AOL, Professional Learning Officer (Margaret), PLSAO, Ref Group</a:t>
            </a:r>
          </a:p>
          <a:p>
            <a:r>
              <a:rPr lang="en-AU" b="1" dirty="0" smtClean="0"/>
              <a:t>Communication </a:t>
            </a:r>
            <a:r>
              <a:rPr lang="en-AU" dirty="0" smtClean="0"/>
              <a:t>– Ref group, State Council, Additional DP, Executive Officer</a:t>
            </a:r>
          </a:p>
          <a:p>
            <a:r>
              <a:rPr lang="en-AU" b="1" dirty="0" smtClean="0"/>
              <a:t>School Operations </a:t>
            </a:r>
            <a:r>
              <a:rPr lang="en-AU" dirty="0" smtClean="0"/>
              <a:t>– Ref Groups, State Exec, </a:t>
            </a:r>
            <a:r>
              <a:rPr lang="en-AU" dirty="0"/>
              <a:t>Advocacy with senior DoE Exec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825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188640"/>
            <a:ext cx="10546646" cy="6360368"/>
          </a:xfrm>
        </p:spPr>
      </p:pic>
    </p:spTree>
    <p:extLst>
      <p:ext uri="{BB962C8B-B14F-4D97-AF65-F5344CB8AC3E}">
        <p14:creationId xmlns:p14="http://schemas.microsoft.com/office/powerpoint/2010/main" val="146514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7" y="381000"/>
            <a:ext cx="10876172" cy="5767192"/>
          </a:xfrm>
        </p:spPr>
      </p:pic>
    </p:spTree>
    <p:extLst>
      <p:ext uri="{BB962C8B-B14F-4D97-AF65-F5344CB8AC3E}">
        <p14:creationId xmlns:p14="http://schemas.microsoft.com/office/powerpoint/2010/main" val="20142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381000"/>
            <a:ext cx="10461047" cy="6068892"/>
          </a:xfrm>
        </p:spPr>
      </p:pic>
    </p:spTree>
    <p:extLst>
      <p:ext uri="{BB962C8B-B14F-4D97-AF65-F5344CB8AC3E}">
        <p14:creationId xmlns:p14="http://schemas.microsoft.com/office/powerpoint/2010/main" val="30027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8" y="548680"/>
            <a:ext cx="11448670" cy="5328592"/>
          </a:xfrm>
        </p:spPr>
      </p:pic>
    </p:spTree>
    <p:extLst>
      <p:ext uri="{BB962C8B-B14F-4D97-AF65-F5344CB8AC3E}">
        <p14:creationId xmlns:p14="http://schemas.microsoft.com/office/powerpoint/2010/main" val="41309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8F160AC9763448A6741108C6A4E48B" ma:contentTypeVersion="8" ma:contentTypeDescription="Create a new document." ma:contentTypeScope="" ma:versionID="7b26811c388a203573dd187717f1a74a">
  <xsd:schema xmlns:xsd="http://www.w3.org/2001/XMLSchema" xmlns:xs="http://www.w3.org/2001/XMLSchema" xmlns:p="http://schemas.microsoft.com/office/2006/metadata/properties" xmlns:ns2="00cec629-558b-400b-91e6-d8a5b58ad7f3" xmlns:ns3="0da02cfc-d280-44e3-92ea-94d0c7288d2c" targetNamespace="http://schemas.microsoft.com/office/2006/metadata/properties" ma:root="true" ma:fieldsID="0fb7b54d4d21a467d8ba83129a04b744" ns2:_="" ns3:_="">
    <xsd:import namespace="00cec629-558b-400b-91e6-d8a5b58ad7f3"/>
    <xsd:import namespace="0da02cfc-d280-44e3-92ea-94d0c7288d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ec629-558b-400b-91e6-d8a5b58ad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02cfc-d280-44e3-92ea-94d0c7288d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C79FFF-51C2-4514-B7F6-DEAA03FA9841}"/>
</file>

<file path=customXml/itemProps2.xml><?xml version="1.0" encoding="utf-8"?>
<ds:datastoreItem xmlns:ds="http://schemas.openxmlformats.org/officeDocument/2006/customXml" ds:itemID="{8F0DE670-4A8C-4823-AE13-0C3BBB3BD00C}"/>
</file>

<file path=customXml/itemProps3.xml><?xml version="1.0" encoding="utf-8"?>
<ds:datastoreItem xmlns:ds="http://schemas.openxmlformats.org/officeDocument/2006/customXml" ds:itemID="{629F42A3-7BA1-4DF5-8550-EA4C2C23F211}"/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360</TotalTime>
  <Words>255</Words>
  <Application>Microsoft Office PowerPoint</Application>
  <PresentationFormat>Custom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Digital Blue Tunnel 16x9</vt:lpstr>
      <vt:lpstr>State Treasurer’s Report</vt:lpstr>
      <vt:lpstr>PowerPoint Presentation</vt:lpstr>
      <vt:lpstr>DoE Grant</vt:lpstr>
      <vt:lpstr>Our Mission</vt:lpstr>
      <vt:lpstr>Resourcing to achieve our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 Information &amp; Audited AFS </vt:lpstr>
      <vt:lpstr>Member Check</vt:lpstr>
      <vt:lpstr>Session for new Presidents/Delegates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Treasurer’s Report</dc:title>
  <dc:creator>Burgess, Michael</dc:creator>
  <cp:lastModifiedBy>Encore Event Technologies</cp:lastModifiedBy>
  <cp:revision>14</cp:revision>
  <dcterms:created xsi:type="dcterms:W3CDTF">2019-03-08T03:21:04Z</dcterms:created>
  <dcterms:modified xsi:type="dcterms:W3CDTF">2019-03-14T02:11:01Z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0x010100C08F160AC9763448A6741108C6A4E48B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