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295" r:id="rId3"/>
    <p:sldId id="291" r:id="rId4"/>
    <p:sldId id="284" r:id="rId5"/>
    <p:sldId id="309" r:id="rId6"/>
    <p:sldId id="310" r:id="rId7"/>
    <p:sldId id="311" r:id="rId8"/>
  </p:sldIdLst>
  <p:sldSz cx="9144000" cy="6858000" type="screen4x3"/>
  <p:notesSz cx="6799263" cy="9929813"/>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AA2B2"/>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939" autoAdjust="0"/>
    <p:restoredTop sz="94660"/>
  </p:normalViewPr>
  <p:slideViewPr>
    <p:cSldViewPr snapToGrid="0">
      <p:cViewPr varScale="1">
        <p:scale>
          <a:sx n="99" d="100"/>
          <a:sy n="99" d="100"/>
        </p:scale>
        <p:origin x="-826"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6347"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3075" name="Rectangle 3"/>
          <p:cNvSpPr>
            <a:spLocks noGrp="1" noChangeArrowheads="1"/>
          </p:cNvSpPr>
          <p:nvPr>
            <p:ph type="dt" idx="1"/>
          </p:nvPr>
        </p:nvSpPr>
        <p:spPr bwMode="auto">
          <a:xfrm>
            <a:off x="3851342" y="0"/>
            <a:ext cx="2946347"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917575" y="744538"/>
            <a:ext cx="4964113"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9927" y="4716661"/>
            <a:ext cx="5439410" cy="4468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9431599"/>
            <a:ext cx="2946347"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51342" y="9431599"/>
            <a:ext cx="2946347" cy="496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37A259A-938C-449A-87A1-03CF7373BAD4}" type="slidenum">
              <a:rPr lang="en-GB" altLang="en-US"/>
              <a:pPr>
                <a:defRPr/>
              </a:pPr>
              <a:t>‹#›</a:t>
            </a:fld>
            <a:endParaRPr lang="en-GB" altLang="en-US"/>
          </a:p>
        </p:txBody>
      </p:sp>
    </p:spTree>
    <p:extLst>
      <p:ext uri="{BB962C8B-B14F-4D97-AF65-F5344CB8AC3E}">
        <p14:creationId xmlns:p14="http://schemas.microsoft.com/office/powerpoint/2010/main" val="27508181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679A432-280D-42CF-8364-C1DA5AEF34D3}" type="slidenum">
              <a:rPr lang="en-GB" altLang="en-US"/>
              <a:pPr>
                <a:spcBef>
                  <a:spcPct val="0"/>
                </a:spcBef>
              </a:pPr>
              <a:t>1</a:t>
            </a:fld>
            <a:endParaRPr lang="en-GB"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62024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0DE86C-73DC-44D9-B7A9-9A8A25B1C912}" type="slidenum">
              <a:rPr lang="en-GB" altLang="en-US"/>
              <a:pPr>
                <a:spcBef>
                  <a:spcPct val="0"/>
                </a:spcBef>
              </a:pPr>
              <a:t>2</a:t>
            </a:fld>
            <a:endParaRPr lang="en-GB"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386614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0DE86C-73DC-44D9-B7A9-9A8A25B1C912}" type="slidenum">
              <a:rPr lang="en-GB" altLang="en-US"/>
              <a:pPr>
                <a:spcBef>
                  <a:spcPct val="0"/>
                </a:spcBef>
              </a:pPr>
              <a:t>3</a:t>
            </a:fld>
            <a:endParaRPr lang="en-GB"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122641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0DE86C-73DC-44D9-B7A9-9A8A25B1C912}" type="slidenum">
              <a:rPr lang="en-GB" altLang="en-US"/>
              <a:pPr>
                <a:spcBef>
                  <a:spcPct val="0"/>
                </a:spcBef>
              </a:pPr>
              <a:t>4</a:t>
            </a:fld>
            <a:endParaRPr lang="en-GB"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161727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0DE86C-73DC-44D9-B7A9-9A8A25B1C912}" type="slidenum">
              <a:rPr lang="en-GB" altLang="en-US"/>
              <a:pPr>
                <a:spcBef>
                  <a:spcPct val="0"/>
                </a:spcBef>
              </a:pPr>
              <a:t>5</a:t>
            </a:fld>
            <a:endParaRPr lang="en-GB"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4101900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descr="IMG_21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709613"/>
            <a:ext cx="9144000" cy="756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2" name="Rectangle 2"/>
          <p:cNvSpPr>
            <a:spLocks noGrp="1" noChangeArrowheads="1"/>
          </p:cNvSpPr>
          <p:nvPr>
            <p:ph type="ctrTitle"/>
          </p:nvPr>
        </p:nvSpPr>
        <p:spPr>
          <a:xfrm>
            <a:off x="685800" y="849313"/>
            <a:ext cx="7772400" cy="1143000"/>
          </a:xfrm>
        </p:spPr>
        <p:txBody>
          <a:bodyPr/>
          <a:lstStyle>
            <a:lvl1pPr>
              <a:defRPr/>
            </a:lvl1pPr>
          </a:lstStyle>
          <a:p>
            <a:pPr lvl="0"/>
            <a:r>
              <a:rPr lang="en-US" noProof="0" smtClean="0"/>
              <a:t>Click to edit Master title style</a:t>
            </a:r>
          </a:p>
        </p:txBody>
      </p:sp>
      <p:sp>
        <p:nvSpPr>
          <p:cNvPr id="25603" name="Rectangle 3"/>
          <p:cNvSpPr>
            <a:spLocks noGrp="1" noChangeArrowheads="1"/>
          </p:cNvSpPr>
          <p:nvPr>
            <p:ph type="subTitle" idx="1"/>
          </p:nvPr>
        </p:nvSpPr>
        <p:spPr>
          <a:xfrm>
            <a:off x="1371600" y="2449513"/>
            <a:ext cx="6400800" cy="1752600"/>
          </a:xfrm>
        </p:spPr>
        <p:txBody>
          <a:bodyPr/>
          <a:lstStyle>
            <a:lvl1pPr marL="0" indent="0" algn="ctr">
              <a:buFontTx/>
              <a:buNone/>
              <a:defRPr/>
            </a:lvl1pPr>
          </a:lstStyle>
          <a:p>
            <a:pPr lvl="0"/>
            <a:r>
              <a:rPr lang="en-US" noProof="0" smtClean="0"/>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a:xfrm>
            <a:off x="6553200" y="6248400"/>
            <a:ext cx="1905000" cy="457200"/>
          </a:xfrm>
        </p:spPr>
        <p:txBody>
          <a:bodyPr/>
          <a:lstStyle>
            <a:lvl1pPr>
              <a:defRPr smtClean="0"/>
            </a:lvl1pPr>
          </a:lstStyle>
          <a:p>
            <a:pPr>
              <a:defRPr/>
            </a:pPr>
            <a:fld id="{83E58765-F737-48A0-8006-07D73B6BE35E}" type="slidenum">
              <a:rPr lang="en-GB" altLang="en-US"/>
              <a:pPr>
                <a:defRPr/>
              </a:pPr>
              <a:t>‹#›</a:t>
            </a:fld>
            <a:endParaRPr lang="en-GB" altLang="en-US"/>
          </a:p>
        </p:txBody>
      </p:sp>
    </p:spTree>
    <p:extLst>
      <p:ext uri="{BB962C8B-B14F-4D97-AF65-F5344CB8AC3E}">
        <p14:creationId xmlns:p14="http://schemas.microsoft.com/office/powerpoint/2010/main" val="984956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D39A96A-DBAA-4F6A-B576-6E1D1B0E46AE}" type="slidenum">
              <a:rPr lang="en-GB" altLang="en-US"/>
              <a:pPr>
                <a:defRPr/>
              </a:pPr>
              <a:t>‹#›</a:t>
            </a:fld>
            <a:endParaRPr lang="en-GB" altLang="en-US"/>
          </a:p>
        </p:txBody>
      </p:sp>
    </p:spTree>
    <p:extLst>
      <p:ext uri="{BB962C8B-B14F-4D97-AF65-F5344CB8AC3E}">
        <p14:creationId xmlns:p14="http://schemas.microsoft.com/office/powerpoint/2010/main" val="2001981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E48707-8086-45B1-A672-5A2CAB4E6080}" type="slidenum">
              <a:rPr lang="en-GB" altLang="en-US"/>
              <a:pPr>
                <a:defRPr/>
              </a:pPr>
              <a:t>‹#›</a:t>
            </a:fld>
            <a:endParaRPr lang="en-GB" altLang="en-US"/>
          </a:p>
        </p:txBody>
      </p:sp>
    </p:spTree>
    <p:extLst>
      <p:ext uri="{BB962C8B-B14F-4D97-AF65-F5344CB8AC3E}">
        <p14:creationId xmlns:p14="http://schemas.microsoft.com/office/powerpoint/2010/main" val="1528904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8AA4170-200D-4FFB-825B-616FC9EAC485}" type="slidenum">
              <a:rPr lang="en-GB" altLang="en-US"/>
              <a:pPr>
                <a:defRPr/>
              </a:pPr>
              <a:t>‹#›</a:t>
            </a:fld>
            <a:endParaRPr lang="en-GB" altLang="en-US"/>
          </a:p>
        </p:txBody>
      </p:sp>
    </p:spTree>
    <p:extLst>
      <p:ext uri="{BB962C8B-B14F-4D97-AF65-F5344CB8AC3E}">
        <p14:creationId xmlns:p14="http://schemas.microsoft.com/office/powerpoint/2010/main" val="1977471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1BBDFAE-2253-4684-AA71-395F0E2616B1}" type="slidenum">
              <a:rPr lang="en-GB" altLang="en-US"/>
              <a:pPr>
                <a:defRPr/>
              </a:pPr>
              <a:t>‹#›</a:t>
            </a:fld>
            <a:endParaRPr lang="en-GB" altLang="en-US"/>
          </a:p>
        </p:txBody>
      </p:sp>
    </p:spTree>
    <p:extLst>
      <p:ext uri="{BB962C8B-B14F-4D97-AF65-F5344CB8AC3E}">
        <p14:creationId xmlns:p14="http://schemas.microsoft.com/office/powerpoint/2010/main" val="3086694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A14EF38-BE4F-4D79-BE22-F2372540FEE6}" type="slidenum">
              <a:rPr lang="en-GB" altLang="en-US"/>
              <a:pPr>
                <a:defRPr/>
              </a:pPr>
              <a:t>‹#›</a:t>
            </a:fld>
            <a:endParaRPr lang="en-GB" altLang="en-US"/>
          </a:p>
        </p:txBody>
      </p:sp>
    </p:spTree>
    <p:extLst>
      <p:ext uri="{BB962C8B-B14F-4D97-AF65-F5344CB8AC3E}">
        <p14:creationId xmlns:p14="http://schemas.microsoft.com/office/powerpoint/2010/main" val="1900095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75C1366-83C9-44CF-9E2C-CE04A517006D}" type="slidenum">
              <a:rPr lang="en-GB" altLang="en-US"/>
              <a:pPr>
                <a:defRPr/>
              </a:pPr>
              <a:t>‹#›</a:t>
            </a:fld>
            <a:endParaRPr lang="en-GB" altLang="en-US"/>
          </a:p>
        </p:txBody>
      </p:sp>
    </p:spTree>
    <p:extLst>
      <p:ext uri="{BB962C8B-B14F-4D97-AF65-F5344CB8AC3E}">
        <p14:creationId xmlns:p14="http://schemas.microsoft.com/office/powerpoint/2010/main" val="3330726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FCD869F-0C40-4BE6-8D60-A349C2D319D4}" type="slidenum">
              <a:rPr lang="en-GB" altLang="en-US"/>
              <a:pPr>
                <a:defRPr/>
              </a:pPr>
              <a:t>‹#›</a:t>
            </a:fld>
            <a:endParaRPr lang="en-GB" altLang="en-US"/>
          </a:p>
        </p:txBody>
      </p:sp>
    </p:spTree>
    <p:extLst>
      <p:ext uri="{BB962C8B-B14F-4D97-AF65-F5344CB8AC3E}">
        <p14:creationId xmlns:p14="http://schemas.microsoft.com/office/powerpoint/2010/main" val="316123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337320EA-8A2B-4115-A9A7-7E580CF137C0}" type="slidenum">
              <a:rPr lang="en-GB" altLang="en-US"/>
              <a:pPr>
                <a:defRPr/>
              </a:pPr>
              <a:t>‹#›</a:t>
            </a:fld>
            <a:endParaRPr lang="en-GB" altLang="en-US"/>
          </a:p>
        </p:txBody>
      </p:sp>
    </p:spTree>
    <p:extLst>
      <p:ext uri="{BB962C8B-B14F-4D97-AF65-F5344CB8AC3E}">
        <p14:creationId xmlns:p14="http://schemas.microsoft.com/office/powerpoint/2010/main" val="1722593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8BE8C78D-E34E-4DF6-8C79-E3BBFB099C5B}" type="slidenum">
              <a:rPr lang="en-GB" altLang="en-US"/>
              <a:pPr>
                <a:defRPr/>
              </a:pPr>
              <a:t>‹#›</a:t>
            </a:fld>
            <a:endParaRPr lang="en-GB" altLang="en-US"/>
          </a:p>
        </p:txBody>
      </p:sp>
    </p:spTree>
    <p:extLst>
      <p:ext uri="{BB962C8B-B14F-4D97-AF65-F5344CB8AC3E}">
        <p14:creationId xmlns:p14="http://schemas.microsoft.com/office/powerpoint/2010/main" val="4149121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01FCB13F-B99A-460F-B306-B43247A5718C}" type="slidenum">
              <a:rPr lang="en-GB" altLang="en-US"/>
              <a:pPr>
                <a:defRPr/>
              </a:pPr>
              <a:t>‹#›</a:t>
            </a:fld>
            <a:endParaRPr lang="en-GB" altLang="en-US"/>
          </a:p>
        </p:txBody>
      </p:sp>
    </p:spTree>
    <p:extLst>
      <p:ext uri="{BB962C8B-B14F-4D97-AF65-F5344CB8AC3E}">
        <p14:creationId xmlns:p14="http://schemas.microsoft.com/office/powerpoint/2010/main" val="225421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CE03D50-24A4-4812-B026-D158F3133C08}" type="slidenum">
              <a:rPr lang="en-GB" altLang="en-US"/>
              <a:pPr>
                <a:defRPr/>
              </a:pPr>
              <a:t>‹#›</a:t>
            </a:fld>
            <a:endParaRPr lang="en-GB" altLang="en-US"/>
          </a:p>
        </p:txBody>
      </p:sp>
    </p:spTree>
    <p:extLst>
      <p:ext uri="{BB962C8B-B14F-4D97-AF65-F5344CB8AC3E}">
        <p14:creationId xmlns:p14="http://schemas.microsoft.com/office/powerpoint/2010/main" val="3059795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C7B351C-1C5D-4B0B-A148-C2FCE1300F40}" type="slidenum">
              <a:rPr lang="en-GB" altLang="en-US"/>
              <a:pPr>
                <a:defRPr/>
              </a:pPr>
              <a:t>‹#›</a:t>
            </a:fld>
            <a:endParaRPr lang="en-GB" altLang="en-US"/>
          </a:p>
        </p:txBody>
      </p:sp>
    </p:spTree>
    <p:extLst>
      <p:ext uri="{BB962C8B-B14F-4D97-AF65-F5344CB8AC3E}">
        <p14:creationId xmlns:p14="http://schemas.microsoft.com/office/powerpoint/2010/main" val="2265778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descr="IMG_2115v2"/>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414338"/>
            <a:ext cx="9144000" cy="7566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A4AB7506-EE48-4696-80BA-9CA2A85B24B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89"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3.jpg"/><Relationship Id="rId7" Type="http://schemas.openxmlformats.org/officeDocument/2006/relationships/hyperlink" Target="https://www.google.com.au/url?sa=i&amp;rct=j&amp;q=&amp;esrc=s&amp;source=images&amp;cd=&amp;cad=rja&amp;uact=8&amp;ved=0ahUKEwio9qnO1MPVAhWGJpQKHbN5BjsQjRwIBw&amp;url=https://www.afsfitness.com/blog/459/when-problems-arise-with-employee-conduct.html&amp;psig=AFQjCNEkINfhiCcJtRcjaCga6TOH_jHXBw&amp;ust=1502145071178742"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5.jpeg"/><Relationship Id="rId5" Type="http://schemas.openxmlformats.org/officeDocument/2006/relationships/hyperlink" Target="http://www.google.com.au/url?sa=i&amp;rct=j&amp;q=&amp;esrc=s&amp;source=images&amp;cd=&amp;cad=rja&amp;uact=8&amp;ved=0ahUKEwjS9LSD3rzVAhXEwLwKHbCDDN8QjRwIBw&amp;url=http://blog.trainerswarehouse.com/five-minute-competive-games/&amp;psig=AFQjCNH-dD2PuZJMPk9WDnO9XB4m6Ml23Q&amp;ust=1501906808618531" TargetMode="Externa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345057"/>
            <a:ext cx="7772400" cy="1354347"/>
          </a:xfrm>
        </p:spPr>
        <p:txBody>
          <a:bodyPr/>
          <a:lstStyle/>
          <a:p>
            <a:pPr eaLnBrk="1" hangingPunct="1"/>
            <a:r>
              <a:rPr lang="en-GB" altLang="en-US" sz="4800" dirty="0" smtClean="0">
                <a:solidFill>
                  <a:schemeClr val="tx1">
                    <a:lumMod val="60000"/>
                    <a:lumOff val="40000"/>
                  </a:schemeClr>
                </a:solidFill>
              </a:rPr>
              <a:t>2019 EPaC Review</a:t>
            </a:r>
            <a:br>
              <a:rPr lang="en-GB" altLang="en-US" sz="4800" dirty="0" smtClean="0">
                <a:solidFill>
                  <a:schemeClr val="tx1">
                    <a:lumMod val="60000"/>
                    <a:lumOff val="40000"/>
                  </a:schemeClr>
                </a:solidFill>
              </a:rPr>
            </a:br>
            <a:r>
              <a:rPr lang="en-GB" altLang="en-US" sz="2000" dirty="0" smtClean="0">
                <a:solidFill>
                  <a:schemeClr val="tx1">
                    <a:lumMod val="60000"/>
                    <a:lumOff val="40000"/>
                  </a:schemeClr>
                </a:solidFill>
              </a:rPr>
              <a:t>by Mark Tedeschi AM QC</a:t>
            </a:r>
            <a:endParaRPr lang="en-GB" altLang="en-US" sz="4800" dirty="0" smtClean="0">
              <a:solidFill>
                <a:schemeClr val="tx1">
                  <a:lumMod val="60000"/>
                  <a:lumOff val="40000"/>
                </a:schemeClr>
              </a:solidFill>
            </a:endParaRPr>
          </a:p>
        </p:txBody>
      </p:sp>
      <p:sp>
        <p:nvSpPr>
          <p:cNvPr id="4099" name="Rectangle 3"/>
          <p:cNvSpPr>
            <a:spLocks noGrp="1" noChangeArrowheads="1"/>
          </p:cNvSpPr>
          <p:nvPr>
            <p:ph type="subTitle" idx="1"/>
          </p:nvPr>
        </p:nvSpPr>
        <p:spPr>
          <a:xfrm>
            <a:off x="836762" y="2294626"/>
            <a:ext cx="7712015" cy="2734574"/>
          </a:xfrm>
        </p:spPr>
        <p:txBody>
          <a:bodyPr/>
          <a:lstStyle/>
          <a:p>
            <a:pPr eaLnBrk="1" hangingPunct="1"/>
            <a:r>
              <a:rPr lang="en-GB" altLang="en-US" sz="2400" b="1" dirty="0" smtClean="0">
                <a:solidFill>
                  <a:schemeClr val="tx1">
                    <a:lumMod val="75000"/>
                  </a:schemeClr>
                </a:solidFill>
              </a:rPr>
              <a:t>NSWPPA Legal Issues Standing Committee</a:t>
            </a:r>
          </a:p>
          <a:p>
            <a:pPr eaLnBrk="1" hangingPunct="1"/>
            <a:endParaRPr lang="en-GB" altLang="en-US" sz="2400" b="1" dirty="0">
              <a:solidFill>
                <a:schemeClr val="tx1">
                  <a:lumMod val="75000"/>
                </a:schemeClr>
              </a:solidFill>
            </a:endParaRPr>
          </a:p>
          <a:p>
            <a:pPr eaLnBrk="1" hangingPunct="1"/>
            <a:endParaRPr lang="en-GB" altLang="en-US" sz="2400" b="1" dirty="0" smtClean="0">
              <a:solidFill>
                <a:schemeClr val="tx1">
                  <a:lumMod val="75000"/>
                </a:schemeClr>
              </a:solidFill>
            </a:endParaRPr>
          </a:p>
          <a:p>
            <a:pPr algn="l" eaLnBrk="1" hangingPunct="1"/>
            <a:r>
              <a:rPr lang="en-GB" altLang="en-US" sz="1800" dirty="0" smtClean="0">
                <a:solidFill>
                  <a:schemeClr val="tx1">
                    <a:lumMod val="60000"/>
                    <a:lumOff val="40000"/>
                  </a:schemeClr>
                </a:solidFill>
              </a:rPr>
              <a:t>Greg McLaren (Principal, Samuel Gilbert PS, Castle Hill)</a:t>
            </a:r>
          </a:p>
          <a:p>
            <a:pPr algn="l" eaLnBrk="1" hangingPunct="1"/>
            <a:r>
              <a:rPr lang="en-GB" altLang="en-US" sz="1800" dirty="0" smtClean="0">
                <a:solidFill>
                  <a:schemeClr val="tx1">
                    <a:lumMod val="60000"/>
                    <a:lumOff val="40000"/>
                  </a:schemeClr>
                </a:solidFill>
              </a:rPr>
              <a:t>Geoff Scott (Principal Support Officer)</a:t>
            </a:r>
          </a:p>
          <a:p>
            <a:pPr algn="l" eaLnBrk="1" hangingPunct="1"/>
            <a:r>
              <a:rPr lang="en-GB" altLang="en-US" sz="1800" dirty="0" smtClean="0">
                <a:solidFill>
                  <a:schemeClr val="tx1">
                    <a:lumMod val="60000"/>
                    <a:lumOff val="40000"/>
                  </a:schemeClr>
                </a:solidFill>
              </a:rPr>
              <a:t>Robyn Evans (Principal, Casula PS)</a:t>
            </a:r>
          </a:p>
          <a:p>
            <a:pPr algn="l" eaLnBrk="1" hangingPunct="1"/>
            <a:r>
              <a:rPr lang="en-GB" altLang="en-US" sz="1800" dirty="0" smtClean="0">
                <a:solidFill>
                  <a:schemeClr val="tx1">
                    <a:lumMod val="60000"/>
                    <a:lumOff val="40000"/>
                  </a:schemeClr>
                </a:solidFill>
              </a:rPr>
              <a:t>NSWPPA State Executive &amp; State Council attendees Term 1, 2019</a:t>
            </a:r>
          </a:p>
          <a:p>
            <a:pPr eaLnBrk="1" hangingPunct="1"/>
            <a:endParaRPr lang="en-GB" altLang="en-US" sz="1800" dirty="0" smtClean="0">
              <a:solidFill>
                <a:srgbClr val="FF0000"/>
              </a:solidFill>
            </a:endParaRPr>
          </a:p>
          <a:p>
            <a:pPr eaLnBrk="1" hangingPunct="1"/>
            <a:endParaRPr lang="en-GB" altLang="en-US" sz="1800" dirty="0">
              <a:solidFill>
                <a:srgbClr val="FF0000"/>
              </a:solidFill>
            </a:endParaRPr>
          </a:p>
          <a:p>
            <a:pPr eaLnBrk="1" hangingPunct="1"/>
            <a:r>
              <a:rPr lang="en-GB" altLang="en-US" sz="1800" dirty="0" smtClean="0">
                <a:solidFill>
                  <a:srgbClr val="FF0000"/>
                </a:solidFill>
              </a:rPr>
              <a:t>                                                     </a:t>
            </a:r>
            <a:endParaRPr lang="en-GB" altLang="en-US" sz="1800" dirty="0">
              <a:solidFill>
                <a:srgbClr val="FF0000"/>
              </a:solidFill>
            </a:endParaRPr>
          </a:p>
          <a:p>
            <a:pPr eaLnBrk="1" hangingPunct="1"/>
            <a:endParaRPr lang="en-GB" altLang="en-US" sz="2800" dirty="0" smtClean="0">
              <a:solidFill>
                <a:srgbClr val="00B0F0"/>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699246"/>
            <a:ext cx="8229600" cy="1728909"/>
          </a:xfrm>
        </p:spPr>
        <p:txBody>
          <a:bodyPr/>
          <a:lstStyle/>
          <a:p>
            <a:pPr eaLnBrk="1" hangingPunct="1"/>
            <a:r>
              <a:rPr lang="en-GB" altLang="en-US" dirty="0" smtClean="0"/>
              <a:t> </a:t>
            </a:r>
            <a:endParaRPr lang="en-US" altLang="en-US" dirty="0" smtClean="0"/>
          </a:p>
        </p:txBody>
      </p:sp>
      <p:sp>
        <p:nvSpPr>
          <p:cNvPr id="12291" name="Rectangle 3"/>
          <p:cNvSpPr>
            <a:spLocks noGrp="1" noChangeArrowheads="1"/>
          </p:cNvSpPr>
          <p:nvPr>
            <p:ph type="body" sz="half" idx="1"/>
          </p:nvPr>
        </p:nvSpPr>
        <p:spPr>
          <a:xfrm>
            <a:off x="457199" y="-94890"/>
            <a:ext cx="8376249" cy="6221054"/>
          </a:xfrm>
        </p:spPr>
        <p:txBody>
          <a:bodyPr/>
          <a:lstStyle/>
          <a:p>
            <a:pPr marL="0" indent="0" eaLnBrk="1" hangingPunct="1">
              <a:buNone/>
            </a:pPr>
            <a:endParaRPr lang="en-AU" altLang="en-US" sz="1600" dirty="0" smtClean="0">
              <a:solidFill>
                <a:srgbClr val="FF0000"/>
              </a:solidFill>
            </a:endParaRPr>
          </a:p>
          <a:p>
            <a:pPr marL="0" indent="0" eaLnBrk="1" hangingPunct="1">
              <a:buNone/>
            </a:pPr>
            <a:endParaRPr lang="en-AU" altLang="en-US" sz="1600" b="1" dirty="0" smtClean="0">
              <a:solidFill>
                <a:schemeClr val="tx1">
                  <a:lumMod val="60000"/>
                  <a:lumOff val="40000"/>
                </a:schemeClr>
              </a:solidFill>
            </a:endParaRPr>
          </a:p>
          <a:p>
            <a:pPr marL="0" indent="0" eaLnBrk="1" hangingPunct="1">
              <a:buNone/>
            </a:pPr>
            <a:r>
              <a:rPr lang="en-AU" altLang="en-US" sz="1600" b="1" dirty="0" smtClean="0">
                <a:solidFill>
                  <a:schemeClr val="tx1">
                    <a:lumMod val="60000"/>
                    <a:lumOff val="40000"/>
                  </a:schemeClr>
                </a:solidFill>
              </a:rPr>
              <a:t>EPaC </a:t>
            </a:r>
            <a:r>
              <a:rPr lang="en-AU" altLang="en-US" sz="1600" b="1" dirty="0">
                <a:solidFill>
                  <a:schemeClr val="tx1">
                    <a:lumMod val="60000"/>
                    <a:lumOff val="40000"/>
                  </a:schemeClr>
                </a:solidFill>
              </a:rPr>
              <a:t>has three key areas of responsibility:</a:t>
            </a:r>
          </a:p>
          <a:p>
            <a:pPr marL="0" indent="0" eaLnBrk="1" hangingPunct="1">
              <a:buNone/>
            </a:pPr>
            <a:r>
              <a:rPr lang="en-AU" altLang="en-US" sz="1600" b="1" dirty="0">
                <a:solidFill>
                  <a:schemeClr val="tx1">
                    <a:lumMod val="60000"/>
                    <a:lumOff val="40000"/>
                  </a:schemeClr>
                </a:solidFill>
              </a:rPr>
              <a:t>• Investigating alleged staff misconduct and taking appropriate disciplinary action </a:t>
            </a:r>
            <a:endParaRPr lang="en-AU" altLang="en-US" sz="1600" b="1" dirty="0" smtClean="0">
              <a:solidFill>
                <a:schemeClr val="tx1">
                  <a:lumMod val="60000"/>
                  <a:lumOff val="40000"/>
                </a:schemeClr>
              </a:solidFill>
            </a:endParaRPr>
          </a:p>
          <a:p>
            <a:pPr marL="0" indent="0" eaLnBrk="1" hangingPunct="1">
              <a:buNone/>
            </a:pPr>
            <a:r>
              <a:rPr lang="en-AU" altLang="en-US" sz="1600" b="1" dirty="0">
                <a:solidFill>
                  <a:schemeClr val="tx1">
                    <a:lumMod val="60000"/>
                    <a:lumOff val="40000"/>
                  </a:schemeClr>
                </a:solidFill>
              </a:rPr>
              <a:t> </a:t>
            </a:r>
            <a:r>
              <a:rPr lang="en-AU" altLang="en-US" sz="1600" b="1" dirty="0" smtClean="0">
                <a:solidFill>
                  <a:schemeClr val="tx1">
                    <a:lumMod val="60000"/>
                    <a:lumOff val="40000"/>
                  </a:schemeClr>
                </a:solidFill>
              </a:rPr>
              <a:t>  where </a:t>
            </a:r>
            <a:r>
              <a:rPr lang="en-AU" altLang="en-US" sz="1600" b="1" dirty="0">
                <a:solidFill>
                  <a:schemeClr val="tx1">
                    <a:lumMod val="60000"/>
                    <a:lumOff val="40000"/>
                  </a:schemeClr>
                </a:solidFill>
              </a:rPr>
              <a:t>warranted;</a:t>
            </a:r>
          </a:p>
          <a:p>
            <a:pPr marL="0" indent="0" eaLnBrk="1" hangingPunct="1">
              <a:buNone/>
            </a:pPr>
            <a:r>
              <a:rPr lang="en-AU" altLang="en-US" sz="1600" b="1" dirty="0">
                <a:solidFill>
                  <a:schemeClr val="tx1">
                    <a:lumMod val="60000"/>
                    <a:lumOff val="40000"/>
                  </a:schemeClr>
                </a:solidFill>
              </a:rPr>
              <a:t>• Building the capacity of leaders to manage staff underperformance; and</a:t>
            </a:r>
          </a:p>
          <a:p>
            <a:pPr marL="0" indent="0" eaLnBrk="1" hangingPunct="1">
              <a:buNone/>
            </a:pPr>
            <a:r>
              <a:rPr lang="en-AU" altLang="en-US" sz="1600" b="1" dirty="0">
                <a:solidFill>
                  <a:schemeClr val="tx1">
                    <a:lumMod val="60000"/>
                    <a:lumOff val="40000"/>
                  </a:schemeClr>
                </a:solidFill>
              </a:rPr>
              <a:t>• Managing the department’s consumer complaint process </a:t>
            </a:r>
            <a:r>
              <a:rPr lang="en-AU" altLang="en-US" sz="1600" b="1" dirty="0" smtClean="0">
                <a:solidFill>
                  <a:schemeClr val="tx1">
                    <a:lumMod val="60000"/>
                    <a:lumOff val="40000"/>
                  </a:schemeClr>
                </a:solidFill>
              </a:rPr>
              <a:t>and using the information to improve service delivery.</a:t>
            </a:r>
          </a:p>
          <a:p>
            <a:pPr marL="0" indent="0" eaLnBrk="1" hangingPunct="1">
              <a:buNone/>
            </a:pPr>
            <a:endParaRPr lang="en-AU" altLang="en-US" sz="1600" dirty="0">
              <a:solidFill>
                <a:srgbClr val="FF0000"/>
              </a:solidFill>
            </a:endParaRPr>
          </a:p>
          <a:p>
            <a:pPr marL="0" indent="0" eaLnBrk="1" hangingPunct="1">
              <a:buNone/>
            </a:pPr>
            <a:endParaRPr lang="en-GB" altLang="en-US" sz="3600" dirty="0" smtClean="0">
              <a:solidFill>
                <a:srgbClr val="FF0000"/>
              </a:solidFill>
            </a:endParaRPr>
          </a:p>
        </p:txBody>
      </p:sp>
      <p:sp>
        <p:nvSpPr>
          <p:cNvPr id="2" name="Rectangle 1"/>
          <p:cNvSpPr/>
          <p:nvPr/>
        </p:nvSpPr>
        <p:spPr>
          <a:xfrm>
            <a:off x="783771" y="4157062"/>
            <a:ext cx="7330322" cy="916918"/>
          </a:xfrm>
          <a:prstGeom prst="rect">
            <a:avLst/>
          </a:prstGeom>
        </p:spPr>
        <p:txBody>
          <a:bodyPr wrap="square">
            <a:spAutoFit/>
          </a:bodyPr>
          <a:lstStyle/>
          <a:p>
            <a:pPr algn="ctr">
              <a:lnSpc>
                <a:spcPct val="107000"/>
              </a:lnSpc>
              <a:spcAft>
                <a:spcPts val="800"/>
              </a:spcAft>
            </a:pPr>
            <a:r>
              <a:rPr lang="en-AU" sz="5400" dirty="0">
                <a:solidFill>
                  <a:schemeClr val="tx1">
                    <a:lumMod val="60000"/>
                    <a:lumOff val="40000"/>
                  </a:schemeClr>
                </a:solidFill>
                <a:effectLst>
                  <a:reflection blurRad="6350" stA="53000" endA="300" endPos="35500" dir="5400000" sy="-90000" algn="bl"/>
                </a:effectLst>
                <a:latin typeface="+mn-lt"/>
                <a:ea typeface="Calibri" panose="020F0502020204030204" pitchFamily="34" charset="0"/>
                <a:cs typeface="Times New Roman" panose="02020603050405020304" pitchFamily="18" charset="0"/>
              </a:rPr>
              <a:t>EPaC DIRECTORATE</a:t>
            </a:r>
            <a:endParaRPr lang="en-AU" sz="5400" dirty="0">
              <a:solidFill>
                <a:schemeClr val="tx1">
                  <a:lumMod val="60000"/>
                  <a:lumOff val="40000"/>
                </a:schemeClr>
              </a:solidFill>
              <a:effectLst/>
              <a:latin typeface="+mn-lt"/>
              <a:ea typeface="Calibri" panose="020F0502020204030204" pitchFamily="34" charset="0"/>
              <a:cs typeface="Times New Roman" panose="02020603050405020304" pitchFamily="18" charset="0"/>
            </a:endParaRPr>
          </a:p>
        </p:txBody>
      </p:sp>
      <p:sp>
        <p:nvSpPr>
          <p:cNvPr id="7" name="Rectangle 6"/>
          <p:cNvSpPr/>
          <p:nvPr/>
        </p:nvSpPr>
        <p:spPr>
          <a:xfrm>
            <a:off x="530198" y="2136338"/>
            <a:ext cx="8075920" cy="2062103"/>
          </a:xfrm>
          <a:prstGeom prst="rect">
            <a:avLst/>
          </a:prstGeom>
        </p:spPr>
        <p:txBody>
          <a:bodyPr wrap="square">
            <a:spAutoFit/>
          </a:bodyPr>
          <a:lstStyle/>
          <a:p>
            <a:endParaRPr lang="en-AU" sz="1600" b="1" smtClean="0"/>
          </a:p>
          <a:p>
            <a:r>
              <a:rPr lang="en-AU" sz="1600" b="1" smtClean="0"/>
              <a:t>Review</a:t>
            </a:r>
            <a:r>
              <a:rPr lang="en-AU" sz="1600" b="1" dirty="0" smtClean="0"/>
              <a:t>…. </a:t>
            </a:r>
          </a:p>
          <a:p>
            <a:r>
              <a:rPr lang="en-AU" sz="1600" b="1" dirty="0" smtClean="0"/>
              <a:t> </a:t>
            </a:r>
            <a:r>
              <a:rPr lang="en-AU" sz="1600" b="1" dirty="0"/>
              <a:t>the roles, responsibilities and functions of EPAC;</a:t>
            </a:r>
          </a:p>
          <a:p>
            <a:r>
              <a:rPr lang="en-AU" sz="1600" b="1" dirty="0"/>
              <a:t> </a:t>
            </a:r>
            <a:r>
              <a:rPr lang="en-AU" sz="1600" b="1" dirty="0" smtClean="0"/>
              <a:t>investigation</a:t>
            </a:r>
            <a:r>
              <a:rPr lang="en-AU" sz="1600" b="1" dirty="0"/>
              <a:t> </a:t>
            </a:r>
            <a:r>
              <a:rPr lang="en-AU" sz="1600" b="1" dirty="0" smtClean="0"/>
              <a:t>practices </a:t>
            </a:r>
            <a:r>
              <a:rPr lang="en-AU" sz="1600" b="1" dirty="0"/>
              <a:t>and procedures; </a:t>
            </a:r>
          </a:p>
          <a:p>
            <a:r>
              <a:rPr lang="en-AU" sz="1600" b="1" dirty="0" smtClean="0"/>
              <a:t> </a:t>
            </a:r>
            <a:r>
              <a:rPr lang="en-AU" sz="1600" b="1" dirty="0"/>
              <a:t>management of active investigations including timeliness and quality </a:t>
            </a:r>
            <a:r>
              <a:rPr lang="en-AU" sz="1600" b="1" dirty="0" smtClean="0"/>
              <a:t> </a:t>
            </a:r>
          </a:p>
          <a:p>
            <a:r>
              <a:rPr lang="en-AU" sz="1600" b="1" dirty="0"/>
              <a:t> </a:t>
            </a:r>
            <a:r>
              <a:rPr lang="en-AU" sz="1600" b="1" dirty="0" smtClean="0"/>
              <a:t>   of </a:t>
            </a:r>
            <a:r>
              <a:rPr lang="en-AU" sz="1600" b="1" dirty="0"/>
              <a:t>investigations</a:t>
            </a:r>
          </a:p>
          <a:p>
            <a:r>
              <a:rPr lang="en-AU" sz="1600" b="1" dirty="0"/>
              <a:t> the structure and adequacy of resources available to EPAC;</a:t>
            </a:r>
          </a:p>
          <a:p>
            <a:r>
              <a:rPr lang="en-AU" sz="1600" b="1" dirty="0"/>
              <a:t> procedural fairness considerations;</a:t>
            </a:r>
          </a:p>
        </p:txBody>
      </p:sp>
    </p:spTree>
    <p:extLst>
      <p:ext uri="{BB962C8B-B14F-4D97-AF65-F5344CB8AC3E}">
        <p14:creationId xmlns:p14="http://schemas.microsoft.com/office/powerpoint/2010/main" val="319907245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altLang="en-US" dirty="0" smtClean="0"/>
              <a:t> </a:t>
            </a:r>
            <a:endParaRPr lang="en-US" altLang="en-US" dirty="0" smtClean="0"/>
          </a:p>
        </p:txBody>
      </p:sp>
      <p:sp>
        <p:nvSpPr>
          <p:cNvPr id="12291" name="Rectangle 3"/>
          <p:cNvSpPr>
            <a:spLocks noGrp="1" noChangeArrowheads="1"/>
          </p:cNvSpPr>
          <p:nvPr>
            <p:ph type="body" sz="half" idx="1"/>
          </p:nvPr>
        </p:nvSpPr>
        <p:spPr>
          <a:xfrm>
            <a:off x="457199" y="-94890"/>
            <a:ext cx="8376249" cy="6221054"/>
          </a:xfrm>
        </p:spPr>
        <p:txBody>
          <a:bodyPr/>
          <a:lstStyle/>
          <a:p>
            <a:pPr marL="0" indent="0" eaLnBrk="1" hangingPunct="1">
              <a:buNone/>
            </a:pPr>
            <a:r>
              <a:rPr lang="en-GB" altLang="en-US" dirty="0" smtClean="0"/>
              <a:t> </a:t>
            </a:r>
            <a:endParaRPr lang="en-US" altLang="en-US" sz="2400" i="1" dirty="0" smtClean="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882" y="117961"/>
            <a:ext cx="3803597" cy="2408732"/>
          </a:xfrm>
          <a:prstGeom prst="rect">
            <a:avLst/>
          </a:prstGeom>
        </p:spPr>
      </p:pic>
      <p:pic>
        <p:nvPicPr>
          <p:cNvPr id="7" name="Picture 6" descr="."/>
          <p:cNvPicPr/>
          <p:nvPr/>
        </p:nvPicPr>
        <p:blipFill>
          <a:blip r:embed="rId4">
            <a:extLst>
              <a:ext uri="{28A0092B-C50C-407E-A947-70E740481C1C}">
                <a14:useLocalDpi xmlns:a14="http://schemas.microsoft.com/office/drawing/2010/main" val="0"/>
              </a:ext>
            </a:extLst>
          </a:blip>
          <a:srcRect/>
          <a:stretch>
            <a:fillRect/>
          </a:stretch>
        </p:blipFill>
        <p:spPr bwMode="auto">
          <a:xfrm>
            <a:off x="4879361" y="117961"/>
            <a:ext cx="3503920" cy="2408732"/>
          </a:xfrm>
          <a:prstGeom prst="rect">
            <a:avLst/>
          </a:prstGeom>
          <a:noFill/>
          <a:ln>
            <a:noFill/>
          </a:ln>
        </p:spPr>
      </p:pic>
      <p:pic>
        <p:nvPicPr>
          <p:cNvPr id="6" name="irc_mi" descr="Image result for funny staff conduct">
            <a:hlinkClick r:id="rId5"/>
          </p:cNvPr>
          <p:cNvPicPr/>
          <p:nvPr/>
        </p:nvPicPr>
        <p:blipFill>
          <a:blip r:embed="rId6">
            <a:extLst>
              <a:ext uri="{28A0092B-C50C-407E-A947-70E740481C1C}">
                <a14:useLocalDpi xmlns:a14="http://schemas.microsoft.com/office/drawing/2010/main" val="0"/>
              </a:ext>
            </a:extLst>
          </a:blip>
          <a:srcRect/>
          <a:stretch>
            <a:fillRect/>
          </a:stretch>
        </p:blipFill>
        <p:spPr bwMode="auto">
          <a:xfrm>
            <a:off x="814507" y="3050561"/>
            <a:ext cx="3250346" cy="2065628"/>
          </a:xfrm>
          <a:prstGeom prst="rect">
            <a:avLst/>
          </a:prstGeom>
          <a:noFill/>
          <a:ln>
            <a:noFill/>
          </a:ln>
        </p:spPr>
      </p:pic>
      <p:pic>
        <p:nvPicPr>
          <p:cNvPr id="8" name="irc_mi" descr="Image result for employee conduct">
            <a:hlinkClick r:id="rId7"/>
          </p:cNvPr>
          <p:cNvPicPr/>
          <p:nvPr/>
        </p:nvPicPr>
        <p:blipFill>
          <a:blip r:embed="rId8">
            <a:extLst>
              <a:ext uri="{28A0092B-C50C-407E-A947-70E740481C1C}">
                <a14:useLocalDpi xmlns:a14="http://schemas.microsoft.com/office/drawing/2010/main" val="0"/>
              </a:ext>
            </a:extLst>
          </a:blip>
          <a:srcRect/>
          <a:stretch>
            <a:fillRect/>
          </a:stretch>
        </p:blipFill>
        <p:spPr bwMode="auto">
          <a:xfrm>
            <a:off x="4492599" y="2827724"/>
            <a:ext cx="3944469" cy="2453720"/>
          </a:xfrm>
          <a:prstGeom prst="rect">
            <a:avLst/>
          </a:prstGeom>
          <a:noFill/>
          <a:ln>
            <a:noFill/>
          </a:ln>
        </p:spPr>
      </p:pic>
    </p:spTree>
    <p:extLst>
      <p:ext uri="{BB962C8B-B14F-4D97-AF65-F5344CB8AC3E}">
        <p14:creationId xmlns:p14="http://schemas.microsoft.com/office/powerpoint/2010/main" val="397785381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99569" y="-109563"/>
            <a:ext cx="8229600" cy="1143000"/>
          </a:xfrm>
        </p:spPr>
        <p:txBody>
          <a:bodyPr/>
          <a:lstStyle/>
          <a:p>
            <a:pPr eaLnBrk="1" hangingPunct="1"/>
            <a:r>
              <a:rPr lang="en-GB" altLang="en-US" dirty="0" smtClean="0"/>
              <a:t> </a:t>
            </a:r>
            <a:endParaRPr lang="en-US" altLang="en-US" dirty="0" smtClean="0"/>
          </a:p>
        </p:txBody>
      </p:sp>
      <p:sp>
        <p:nvSpPr>
          <p:cNvPr id="12291" name="Rectangle 3"/>
          <p:cNvSpPr>
            <a:spLocks noGrp="1" noChangeArrowheads="1"/>
          </p:cNvSpPr>
          <p:nvPr>
            <p:ph type="body" sz="half" idx="1"/>
          </p:nvPr>
        </p:nvSpPr>
        <p:spPr>
          <a:xfrm>
            <a:off x="457199" y="-94890"/>
            <a:ext cx="8376249" cy="6221054"/>
          </a:xfrm>
        </p:spPr>
        <p:txBody>
          <a:bodyPr/>
          <a:lstStyle/>
          <a:p>
            <a:pPr marL="0" indent="0" eaLnBrk="1" hangingPunct="1">
              <a:buNone/>
            </a:pPr>
            <a:r>
              <a:rPr lang="en-GB" altLang="en-US" dirty="0" smtClean="0"/>
              <a:t> </a:t>
            </a:r>
            <a:endParaRPr lang="en-US" altLang="en-US" sz="2400" i="1" dirty="0" smtClean="0"/>
          </a:p>
        </p:txBody>
      </p:sp>
      <p:sp>
        <p:nvSpPr>
          <p:cNvPr id="2" name="Rectangle 1"/>
          <p:cNvSpPr/>
          <p:nvPr/>
        </p:nvSpPr>
        <p:spPr>
          <a:xfrm>
            <a:off x="291994" y="536193"/>
            <a:ext cx="8390963" cy="5262979"/>
          </a:xfrm>
          <a:prstGeom prst="rect">
            <a:avLst/>
          </a:prstGeom>
        </p:spPr>
        <p:txBody>
          <a:bodyPr wrap="square">
            <a:spAutoFit/>
          </a:bodyPr>
          <a:lstStyle/>
          <a:p>
            <a:pPr lvl="5">
              <a:buFont typeface="Wingdings 2"/>
              <a:buChar char="±"/>
            </a:pPr>
            <a:r>
              <a:rPr lang="en-AU" sz="2000" b="1" dirty="0" smtClean="0">
                <a:solidFill>
                  <a:schemeClr val="tx1">
                    <a:lumMod val="60000"/>
                    <a:lumOff val="40000"/>
                  </a:schemeClr>
                </a:solidFill>
                <a:sym typeface="Wingdings 2"/>
              </a:rPr>
              <a:t>6 Investigation Directors (6 </a:t>
            </a:r>
            <a:r>
              <a:rPr lang="en-AU" sz="2000" b="1" dirty="0">
                <a:solidFill>
                  <a:schemeClr val="tx1">
                    <a:lumMod val="60000"/>
                    <a:lumOff val="40000"/>
                  </a:schemeClr>
                </a:solidFill>
                <a:sym typeface="Wingdings 2"/>
              </a:rPr>
              <a:t>teams</a:t>
            </a:r>
            <a:r>
              <a:rPr lang="en-AU" sz="2000" b="1" dirty="0" smtClean="0">
                <a:solidFill>
                  <a:schemeClr val="tx1">
                    <a:lumMod val="60000"/>
                    <a:lumOff val="40000"/>
                  </a:schemeClr>
                </a:solidFill>
                <a:sym typeface="Wingdings 2"/>
              </a:rPr>
              <a:t>)</a:t>
            </a:r>
          </a:p>
          <a:p>
            <a:pPr lvl="5">
              <a:buFont typeface="Wingdings 2"/>
              <a:buChar char="±"/>
            </a:pPr>
            <a:r>
              <a:rPr lang="en-AU" sz="2000" b="1" dirty="0" smtClean="0">
                <a:solidFill>
                  <a:schemeClr val="tx1">
                    <a:lumMod val="60000"/>
                    <a:lumOff val="40000"/>
                  </a:schemeClr>
                </a:solidFill>
                <a:sym typeface="Wingdings 2"/>
              </a:rPr>
              <a:t>2 Staff Efficiency &amp; Conduct Directors </a:t>
            </a:r>
          </a:p>
          <a:p>
            <a:pPr lvl="5">
              <a:buFont typeface="Wingdings 2"/>
              <a:buChar char="±"/>
            </a:pPr>
            <a:r>
              <a:rPr lang="en-AU" sz="2000" b="1" dirty="0" smtClean="0">
                <a:solidFill>
                  <a:schemeClr val="tx1">
                    <a:lumMod val="60000"/>
                    <a:lumOff val="40000"/>
                  </a:schemeClr>
                </a:solidFill>
                <a:sym typeface="Wingdings 2"/>
              </a:rPr>
              <a:t>1 Systems and Practice Director</a:t>
            </a:r>
            <a:endParaRPr lang="en-AU" sz="2000" b="1" dirty="0">
              <a:solidFill>
                <a:schemeClr val="tx1">
                  <a:lumMod val="60000"/>
                  <a:lumOff val="40000"/>
                </a:schemeClr>
              </a:solidFill>
              <a:sym typeface="Wingdings 2"/>
            </a:endParaRPr>
          </a:p>
          <a:p>
            <a:pPr lvl="5">
              <a:buFont typeface="Wingdings 2"/>
              <a:buChar char="±"/>
            </a:pPr>
            <a:r>
              <a:rPr lang="en-AU" sz="2000" b="1" dirty="0">
                <a:solidFill>
                  <a:schemeClr val="tx1">
                    <a:lumMod val="60000"/>
                    <a:lumOff val="40000"/>
                  </a:schemeClr>
                </a:solidFill>
                <a:sym typeface="Wingdings 2"/>
              </a:rPr>
              <a:t>1 </a:t>
            </a:r>
            <a:r>
              <a:rPr lang="en-AU" sz="2000" b="1" dirty="0" smtClean="0">
                <a:solidFill>
                  <a:schemeClr val="tx1">
                    <a:lumMod val="60000"/>
                    <a:lumOff val="40000"/>
                  </a:schemeClr>
                </a:solidFill>
                <a:sym typeface="Wingdings 2"/>
              </a:rPr>
              <a:t>Feedback &amp; Complaints </a:t>
            </a:r>
            <a:r>
              <a:rPr lang="en-AU" sz="2000" b="1" dirty="0" smtClean="0">
                <a:solidFill>
                  <a:schemeClr val="tx1">
                    <a:lumMod val="60000"/>
                    <a:lumOff val="40000"/>
                  </a:schemeClr>
                </a:solidFill>
                <a:sym typeface="Wingdings 2"/>
              </a:rPr>
              <a:t>Director</a:t>
            </a:r>
          </a:p>
          <a:p>
            <a:pPr lvl="5"/>
            <a:endParaRPr lang="en-AU" sz="2000" b="1" dirty="0">
              <a:solidFill>
                <a:schemeClr val="tx1">
                  <a:lumMod val="60000"/>
                  <a:lumOff val="40000"/>
                </a:schemeClr>
              </a:solidFill>
              <a:sym typeface="Wingdings 2"/>
            </a:endParaRPr>
          </a:p>
          <a:p>
            <a:pPr>
              <a:buFont typeface="Wingdings 2"/>
              <a:buChar char="±"/>
            </a:pPr>
            <a:endParaRPr lang="en-AU" sz="800" dirty="0">
              <a:solidFill>
                <a:schemeClr val="tx1">
                  <a:lumMod val="60000"/>
                  <a:lumOff val="40000"/>
                </a:schemeClr>
              </a:solidFill>
              <a:sym typeface="Wingdings 2"/>
            </a:endParaRPr>
          </a:p>
          <a:p>
            <a:pPr>
              <a:buFont typeface="Wingdings 2"/>
              <a:buChar char="±"/>
            </a:pPr>
            <a:r>
              <a:rPr lang="en-AU" sz="2000" dirty="0">
                <a:solidFill>
                  <a:schemeClr val="accent4">
                    <a:lumMod val="60000"/>
                    <a:lumOff val="40000"/>
                  </a:schemeClr>
                </a:solidFill>
                <a:sym typeface="Wingdings 2"/>
              </a:rPr>
              <a:t>Code of Conduct (2014)</a:t>
            </a:r>
          </a:p>
          <a:p>
            <a:pPr>
              <a:buFont typeface="Wingdings 2"/>
              <a:buChar char="±"/>
            </a:pPr>
            <a:r>
              <a:rPr lang="en-AU" sz="2000" dirty="0">
                <a:solidFill>
                  <a:schemeClr val="accent4">
                    <a:lumMod val="60000"/>
                    <a:lumOff val="40000"/>
                  </a:schemeClr>
                </a:solidFill>
                <a:sym typeface="Wingdings 2"/>
              </a:rPr>
              <a:t>Complaints Handling Policy (</a:t>
            </a:r>
            <a:r>
              <a:rPr lang="en-AU" sz="2000" dirty="0" smtClean="0">
                <a:solidFill>
                  <a:schemeClr val="accent4">
                    <a:lumMod val="60000"/>
                    <a:lumOff val="40000"/>
                  </a:schemeClr>
                </a:solidFill>
                <a:sym typeface="Wingdings 2"/>
              </a:rPr>
              <a:t>2017</a:t>
            </a:r>
            <a:r>
              <a:rPr lang="en-AU" sz="2000" dirty="0" smtClean="0">
                <a:solidFill>
                  <a:schemeClr val="accent4">
                    <a:lumMod val="60000"/>
                    <a:lumOff val="40000"/>
                  </a:schemeClr>
                </a:solidFill>
                <a:sym typeface="Wingdings 2"/>
              </a:rPr>
              <a:t>)</a:t>
            </a:r>
          </a:p>
          <a:p>
            <a:pPr>
              <a:buFont typeface="Wingdings 2"/>
              <a:buChar char="±"/>
            </a:pPr>
            <a:r>
              <a:rPr lang="en-AU" sz="2000" dirty="0">
                <a:solidFill>
                  <a:schemeClr val="accent4">
                    <a:lumMod val="60000"/>
                    <a:lumOff val="40000"/>
                  </a:schemeClr>
                </a:solidFill>
              </a:rPr>
              <a:t>Procedures for </a:t>
            </a:r>
            <a:r>
              <a:rPr lang="en-AU" sz="2000" dirty="0" smtClean="0">
                <a:solidFill>
                  <a:schemeClr val="accent4">
                    <a:lumMod val="60000"/>
                    <a:lumOff val="40000"/>
                  </a:schemeClr>
                </a:solidFill>
              </a:rPr>
              <a:t>Responding </a:t>
            </a:r>
            <a:r>
              <a:rPr lang="en-AU" sz="2000" dirty="0">
                <a:solidFill>
                  <a:schemeClr val="accent4">
                    <a:lumMod val="60000"/>
                    <a:lumOff val="40000"/>
                  </a:schemeClr>
                </a:solidFill>
              </a:rPr>
              <a:t>to </a:t>
            </a:r>
            <a:r>
              <a:rPr lang="en-AU" sz="2000" dirty="0" smtClean="0">
                <a:solidFill>
                  <a:schemeClr val="accent4">
                    <a:lumMod val="60000"/>
                    <a:lumOff val="40000"/>
                  </a:schemeClr>
                </a:solidFill>
              </a:rPr>
              <a:t>Allegations Against </a:t>
            </a:r>
            <a:r>
              <a:rPr lang="en-AU" sz="2000" dirty="0">
                <a:solidFill>
                  <a:schemeClr val="accent4">
                    <a:lumMod val="60000"/>
                    <a:lumOff val="40000"/>
                  </a:schemeClr>
                </a:solidFill>
              </a:rPr>
              <a:t>E</a:t>
            </a:r>
            <a:r>
              <a:rPr lang="en-AU" sz="2000" dirty="0" smtClean="0">
                <a:solidFill>
                  <a:schemeClr val="accent4">
                    <a:lumMod val="60000"/>
                    <a:lumOff val="40000"/>
                  </a:schemeClr>
                </a:solidFill>
              </a:rPr>
              <a:t>mployees (2017)</a:t>
            </a:r>
          </a:p>
          <a:p>
            <a:pPr>
              <a:buFont typeface="Wingdings 2"/>
              <a:buChar char="±"/>
            </a:pPr>
            <a:r>
              <a:rPr lang="en-AU" sz="2000" dirty="0" smtClean="0">
                <a:solidFill>
                  <a:schemeClr val="accent4">
                    <a:lumMod val="60000"/>
                    <a:lumOff val="40000"/>
                  </a:schemeClr>
                </a:solidFill>
                <a:sym typeface="Wingdings 2"/>
              </a:rPr>
              <a:t>Teacher Improvement Program (2019)</a:t>
            </a:r>
          </a:p>
          <a:p>
            <a:pPr>
              <a:buFont typeface="Wingdings 2"/>
              <a:buChar char="±"/>
            </a:pPr>
            <a:r>
              <a:rPr lang="en-AU" sz="2000" dirty="0"/>
              <a:t>Teaching Service Act </a:t>
            </a:r>
            <a:r>
              <a:rPr lang="en-AU" sz="2000" dirty="0" smtClean="0"/>
              <a:t>(1980)</a:t>
            </a:r>
            <a:endParaRPr lang="en-AU" sz="2000" dirty="0" smtClean="0">
              <a:solidFill>
                <a:schemeClr val="accent4">
                  <a:lumMod val="60000"/>
                  <a:lumOff val="40000"/>
                </a:schemeClr>
              </a:solidFill>
              <a:sym typeface="Wingdings 2"/>
            </a:endParaRPr>
          </a:p>
          <a:p>
            <a:pPr>
              <a:buFont typeface="Wingdings 2"/>
              <a:buChar char="±"/>
            </a:pPr>
            <a:endParaRPr lang="en-AU" sz="800" dirty="0">
              <a:solidFill>
                <a:schemeClr val="accent4">
                  <a:lumMod val="60000"/>
                  <a:lumOff val="40000"/>
                </a:schemeClr>
              </a:solidFill>
              <a:sym typeface="Wingdings 2"/>
            </a:endParaRPr>
          </a:p>
          <a:p>
            <a:pPr marL="0" indent="0">
              <a:buNone/>
            </a:pPr>
            <a:r>
              <a:rPr lang="en-AU" sz="3200" b="1" dirty="0" smtClean="0">
                <a:solidFill>
                  <a:schemeClr val="tx1">
                    <a:lumMod val="60000"/>
                    <a:lumOff val="40000"/>
                  </a:schemeClr>
                </a:solidFill>
                <a:sym typeface="Wingdings 2"/>
              </a:rPr>
              <a:t>Staff </a:t>
            </a:r>
            <a:r>
              <a:rPr lang="en-AU" sz="3200" b="1" dirty="0">
                <a:solidFill>
                  <a:schemeClr val="tx1">
                    <a:lumMod val="60000"/>
                    <a:lumOff val="40000"/>
                  </a:schemeClr>
                </a:solidFill>
                <a:sym typeface="Wingdings 2"/>
              </a:rPr>
              <a:t>Efficiency and Conduct </a:t>
            </a:r>
            <a:r>
              <a:rPr lang="en-AU" sz="3200" b="1" dirty="0" smtClean="0">
                <a:solidFill>
                  <a:schemeClr val="tx1">
                    <a:lumMod val="60000"/>
                    <a:lumOff val="40000"/>
                  </a:schemeClr>
                </a:solidFill>
                <a:sym typeface="Wingdings 2"/>
              </a:rPr>
              <a:t> </a:t>
            </a:r>
          </a:p>
          <a:p>
            <a:pPr marL="0" indent="0">
              <a:buNone/>
            </a:pPr>
            <a:r>
              <a:rPr lang="en-AU" sz="3200" b="1" dirty="0" smtClean="0">
                <a:solidFill>
                  <a:schemeClr val="tx1">
                    <a:lumMod val="60000"/>
                    <a:lumOff val="40000"/>
                  </a:schemeClr>
                </a:solidFill>
                <a:sym typeface="Wingdings 2"/>
              </a:rPr>
              <a:t>Serious </a:t>
            </a:r>
            <a:r>
              <a:rPr lang="en-AU" sz="3200" b="1" dirty="0">
                <a:solidFill>
                  <a:schemeClr val="tx1">
                    <a:lumMod val="60000"/>
                    <a:lumOff val="40000"/>
                  </a:schemeClr>
                </a:solidFill>
                <a:sym typeface="Wingdings 2"/>
              </a:rPr>
              <a:t>Misconduct Investigation </a:t>
            </a:r>
            <a:r>
              <a:rPr lang="en-AU" sz="3200" b="1" dirty="0" smtClean="0">
                <a:solidFill>
                  <a:schemeClr val="tx1">
                    <a:lumMod val="60000"/>
                    <a:lumOff val="40000"/>
                  </a:schemeClr>
                </a:solidFill>
                <a:sym typeface="Wingdings 2"/>
              </a:rPr>
              <a:t> </a:t>
            </a:r>
          </a:p>
          <a:p>
            <a:pPr marL="0" indent="0">
              <a:buNone/>
            </a:pPr>
            <a:r>
              <a:rPr lang="en-AU" sz="3200" b="1" dirty="0" smtClean="0">
                <a:solidFill>
                  <a:schemeClr val="tx1">
                    <a:lumMod val="60000"/>
                    <a:lumOff val="40000"/>
                  </a:schemeClr>
                </a:solidFill>
                <a:sym typeface="Wingdings 2"/>
              </a:rPr>
              <a:t>Child </a:t>
            </a:r>
            <a:r>
              <a:rPr lang="en-AU" sz="3200" b="1" dirty="0">
                <a:solidFill>
                  <a:schemeClr val="tx1">
                    <a:lumMod val="60000"/>
                    <a:lumOff val="40000"/>
                  </a:schemeClr>
                </a:solidFill>
                <a:sym typeface="Wingdings 2"/>
              </a:rPr>
              <a:t>Protection Investigation </a:t>
            </a:r>
            <a:r>
              <a:rPr lang="en-AU" sz="3200" b="1" dirty="0" smtClean="0">
                <a:solidFill>
                  <a:schemeClr val="tx1">
                    <a:lumMod val="60000"/>
                    <a:lumOff val="40000"/>
                  </a:schemeClr>
                </a:solidFill>
                <a:sym typeface="Wingdings 2"/>
              </a:rPr>
              <a:t> </a:t>
            </a:r>
            <a:endParaRPr lang="en-AU" dirty="0">
              <a:solidFill>
                <a:schemeClr val="tx1">
                  <a:lumMod val="60000"/>
                  <a:lumOff val="40000"/>
                </a:schemeClr>
              </a:solidFill>
              <a:sym typeface="Wingdings 2"/>
            </a:endParaRPr>
          </a:p>
          <a:p>
            <a:pPr marL="0" indent="0">
              <a:buNone/>
            </a:pPr>
            <a:r>
              <a:rPr lang="en-AU" sz="2400" b="1" dirty="0" smtClean="0">
                <a:solidFill>
                  <a:schemeClr val="tx1">
                    <a:lumMod val="60000"/>
                    <a:lumOff val="40000"/>
                  </a:schemeClr>
                </a:solidFill>
                <a:sym typeface="Wingdings 2"/>
              </a:rPr>
              <a:t>Performance </a:t>
            </a:r>
            <a:r>
              <a:rPr lang="en-AU" sz="2400" b="1" dirty="0">
                <a:solidFill>
                  <a:schemeClr val="tx1">
                    <a:lumMod val="60000"/>
                    <a:lumOff val="40000"/>
                  </a:schemeClr>
                </a:solidFill>
                <a:sym typeface="Wingdings 2"/>
              </a:rPr>
              <a:t>Improvement </a:t>
            </a:r>
            <a:r>
              <a:rPr lang="en-AU" sz="2400" b="1" dirty="0" smtClean="0">
                <a:solidFill>
                  <a:schemeClr val="tx1">
                    <a:lumMod val="60000"/>
                    <a:lumOff val="40000"/>
                  </a:schemeClr>
                </a:solidFill>
                <a:sym typeface="Wingdings 2"/>
              </a:rPr>
              <a:t>Programs </a:t>
            </a:r>
            <a:r>
              <a:rPr lang="en-AU" sz="2400" dirty="0" smtClean="0">
                <a:solidFill>
                  <a:schemeClr val="tx1">
                    <a:lumMod val="60000"/>
                    <a:lumOff val="40000"/>
                  </a:schemeClr>
                </a:solidFill>
                <a:sym typeface="Wingdings 2"/>
              </a:rPr>
              <a:t>(new TPMI)</a:t>
            </a:r>
            <a:endParaRPr lang="en-AU" sz="2400" dirty="0">
              <a:solidFill>
                <a:schemeClr val="tx1">
                  <a:lumMod val="60000"/>
                  <a:lumOff val="40000"/>
                </a:schemeClr>
              </a:solidFill>
              <a:sym typeface="Wingdings 2"/>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9534" y="613033"/>
            <a:ext cx="2169984" cy="1236891"/>
          </a:xfrm>
          <a:prstGeom prst="rect">
            <a:avLst/>
          </a:prstGeom>
        </p:spPr>
      </p:pic>
    </p:spTree>
    <p:extLst>
      <p:ext uri="{BB962C8B-B14F-4D97-AF65-F5344CB8AC3E}">
        <p14:creationId xmlns:p14="http://schemas.microsoft.com/office/powerpoint/2010/main" val="167484748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altLang="en-US" dirty="0" smtClean="0"/>
              <a:t> </a:t>
            </a:r>
            <a:endParaRPr lang="en-US" altLang="en-US" dirty="0" smtClean="0"/>
          </a:p>
        </p:txBody>
      </p:sp>
      <p:sp>
        <p:nvSpPr>
          <p:cNvPr id="12291" name="Rectangle 3"/>
          <p:cNvSpPr>
            <a:spLocks noGrp="1" noChangeArrowheads="1"/>
          </p:cNvSpPr>
          <p:nvPr>
            <p:ph type="body" sz="half" idx="1"/>
          </p:nvPr>
        </p:nvSpPr>
        <p:spPr>
          <a:xfrm>
            <a:off x="457199" y="-94890"/>
            <a:ext cx="8376249" cy="6221054"/>
          </a:xfrm>
        </p:spPr>
        <p:txBody>
          <a:bodyPr/>
          <a:lstStyle/>
          <a:p>
            <a:pPr marL="0" indent="0" eaLnBrk="1" hangingPunct="1">
              <a:buNone/>
            </a:pPr>
            <a:r>
              <a:rPr lang="en-GB" altLang="en-US" dirty="0" smtClean="0"/>
              <a:t> </a:t>
            </a:r>
            <a:endParaRPr lang="en-US" altLang="en-US" sz="2400" i="1" dirty="0" smtClean="0"/>
          </a:p>
        </p:txBody>
      </p:sp>
      <p:sp>
        <p:nvSpPr>
          <p:cNvPr id="2" name="Rectangle 1"/>
          <p:cNvSpPr/>
          <p:nvPr/>
        </p:nvSpPr>
        <p:spPr>
          <a:xfrm>
            <a:off x="599354" y="145998"/>
            <a:ext cx="8098971" cy="6145272"/>
          </a:xfrm>
          <a:prstGeom prst="rect">
            <a:avLst/>
          </a:prstGeom>
        </p:spPr>
        <p:txBody>
          <a:bodyPr wrap="square">
            <a:spAutoFit/>
          </a:bodyPr>
          <a:lstStyle/>
          <a:p>
            <a:r>
              <a:rPr lang="en-AU" sz="1600" b="1" u="sng" dirty="0" smtClean="0">
                <a:latin typeface="+mn-lt"/>
              </a:rPr>
              <a:t>RECOMMENDATION</a:t>
            </a:r>
            <a:r>
              <a:rPr lang="en-AU" sz="1600" b="1" dirty="0" smtClean="0">
                <a:latin typeface="+mn-lt"/>
              </a:rPr>
              <a:t>: </a:t>
            </a:r>
            <a:endParaRPr lang="en-AU" sz="1600" dirty="0">
              <a:latin typeface="+mn-lt"/>
            </a:endParaRPr>
          </a:p>
          <a:p>
            <a:r>
              <a:rPr lang="en-AU" sz="1600" b="1" dirty="0">
                <a:latin typeface="+mn-lt"/>
              </a:rPr>
              <a:t>Continue with the Teacher Performance Management and Improvement initiative to address underperforming staff</a:t>
            </a:r>
            <a:r>
              <a:rPr lang="en-AU" sz="1600" b="1" dirty="0" smtClean="0">
                <a:latin typeface="+mn-lt"/>
              </a:rPr>
              <a:t>.</a:t>
            </a:r>
          </a:p>
          <a:p>
            <a:endParaRPr lang="en-AU" sz="800" b="1" dirty="0">
              <a:latin typeface="+mn-lt"/>
            </a:endParaRPr>
          </a:p>
          <a:p>
            <a:pPr>
              <a:spcAft>
                <a:spcPts val="800"/>
              </a:spcAft>
            </a:pPr>
            <a:r>
              <a:rPr lang="en-AU" sz="1600" b="1" u="sng" dirty="0" smtClean="0"/>
              <a:t>RECOMMENDATION</a:t>
            </a:r>
            <a:r>
              <a:rPr lang="en-AU" sz="1600" b="1" dirty="0" smtClean="0">
                <a:latin typeface="+mn-lt"/>
                <a:ea typeface="Calibri"/>
                <a:cs typeface="Calibri"/>
              </a:rPr>
              <a:t>: </a:t>
            </a:r>
            <a:endParaRPr lang="en-AU" sz="1600" dirty="0">
              <a:latin typeface="+mn-lt"/>
              <a:ea typeface="Calibri"/>
              <a:cs typeface="Times New Roman"/>
            </a:endParaRPr>
          </a:p>
          <a:p>
            <a:pPr>
              <a:spcAft>
                <a:spcPts val="800"/>
              </a:spcAft>
            </a:pPr>
            <a:r>
              <a:rPr lang="en-AU" sz="1600" b="1" dirty="0">
                <a:latin typeface="+mn-lt"/>
                <a:ea typeface="Calibri"/>
                <a:cs typeface="Calibri"/>
              </a:rPr>
              <a:t>EPaC </a:t>
            </a:r>
            <a:r>
              <a:rPr lang="en-AU" sz="1600" b="1" dirty="0" smtClean="0">
                <a:latin typeface="+mn-lt"/>
                <a:ea typeface="Calibri"/>
                <a:cs typeface="Calibri"/>
              </a:rPr>
              <a:t>should.. </a:t>
            </a:r>
            <a:endParaRPr lang="en-AU" sz="1600" dirty="0" smtClean="0">
              <a:latin typeface="+mn-lt"/>
              <a:ea typeface="Calibri"/>
              <a:cs typeface="Times New Roman"/>
            </a:endParaRPr>
          </a:p>
          <a:p>
            <a:pPr>
              <a:spcAft>
                <a:spcPts val="800"/>
              </a:spcAft>
            </a:pPr>
            <a:r>
              <a:rPr lang="en-AU" sz="1600" b="1" dirty="0" smtClean="0">
                <a:latin typeface="+mn-lt"/>
                <a:ea typeface="Calibri"/>
                <a:cs typeface="Calibri"/>
              </a:rPr>
              <a:t>-apply </a:t>
            </a:r>
            <a:r>
              <a:rPr lang="en-AU" sz="1600" b="1" dirty="0">
                <a:latin typeface="+mn-lt"/>
                <a:ea typeface="Calibri"/>
                <a:cs typeface="Calibri"/>
              </a:rPr>
              <a:t>greater emphasis with DoE staff to develop their learning and support them in the process. </a:t>
            </a:r>
            <a:endParaRPr lang="en-AU" sz="1600" dirty="0" smtClean="0">
              <a:latin typeface="+mn-lt"/>
              <a:ea typeface="Calibri"/>
              <a:cs typeface="Calibri"/>
            </a:endParaRPr>
          </a:p>
          <a:p>
            <a:pPr>
              <a:spcAft>
                <a:spcPts val="800"/>
              </a:spcAft>
            </a:pPr>
            <a:r>
              <a:rPr lang="en-AU" sz="1600" b="1" dirty="0" smtClean="0">
                <a:latin typeface="+mn-lt"/>
                <a:ea typeface="Calibri"/>
                <a:cs typeface="Calibri"/>
              </a:rPr>
              <a:t>-evaluate </a:t>
            </a:r>
            <a:r>
              <a:rPr lang="en-AU" sz="1600" b="1" dirty="0">
                <a:latin typeface="+mn-lt"/>
                <a:ea typeface="Calibri"/>
                <a:cs typeface="Calibri"/>
              </a:rPr>
              <a:t>the opportunity for further improvement with many areas of alleged misconduct managed by the Network Directors Educational Leadership (DEL) or where relevant, school </a:t>
            </a:r>
            <a:r>
              <a:rPr lang="en-AU" sz="1600" b="1" dirty="0" smtClean="0">
                <a:latin typeface="+mn-lt"/>
                <a:ea typeface="Calibri"/>
                <a:cs typeface="Calibri"/>
              </a:rPr>
              <a:t>leaders.</a:t>
            </a:r>
            <a:endParaRPr lang="en-AU" sz="1600" dirty="0" smtClean="0">
              <a:latin typeface="+mn-lt"/>
              <a:ea typeface="Calibri"/>
              <a:cs typeface="Calibri"/>
            </a:endParaRPr>
          </a:p>
          <a:p>
            <a:pPr>
              <a:spcAft>
                <a:spcPts val="800"/>
              </a:spcAft>
            </a:pPr>
            <a:r>
              <a:rPr lang="en-AU" sz="1600" b="1" dirty="0">
                <a:latin typeface="+mn-lt"/>
                <a:ea typeface="Calibri"/>
                <a:cs typeface="Calibri"/>
              </a:rPr>
              <a:t>-</a:t>
            </a:r>
            <a:r>
              <a:rPr lang="en-AU" sz="1600" b="1" dirty="0" smtClean="0">
                <a:latin typeface="+mn-lt"/>
                <a:ea typeface="Calibri"/>
                <a:cs typeface="Calibri"/>
              </a:rPr>
              <a:t>Be </a:t>
            </a:r>
            <a:r>
              <a:rPr lang="en-AU" sz="1600" b="1" dirty="0">
                <a:latin typeface="+mn-lt"/>
                <a:ea typeface="Calibri"/>
                <a:cs typeface="Calibri"/>
              </a:rPr>
              <a:t>more cognisant of the educational setting within which schools operate and employ staff with recent school-based service in a variety of community contexts. </a:t>
            </a:r>
            <a:endParaRPr lang="en-AU" sz="1600" b="1" dirty="0" smtClean="0">
              <a:latin typeface="+mn-lt"/>
              <a:ea typeface="Calibri"/>
              <a:cs typeface="Calibri"/>
            </a:endParaRPr>
          </a:p>
          <a:p>
            <a:r>
              <a:rPr lang="en-AU" sz="1600" b="1" u="sng" dirty="0" smtClean="0"/>
              <a:t>RECOMMENDATION</a:t>
            </a:r>
            <a:r>
              <a:rPr lang="en-AU" sz="1600" b="1" dirty="0" smtClean="0">
                <a:latin typeface="+mn-lt"/>
              </a:rPr>
              <a:t>: </a:t>
            </a:r>
            <a:endParaRPr lang="en-AU" sz="1600" dirty="0">
              <a:latin typeface="+mn-lt"/>
            </a:endParaRPr>
          </a:p>
          <a:p>
            <a:r>
              <a:rPr lang="en-AU" sz="1600" b="1" dirty="0">
                <a:latin typeface="+mn-lt"/>
              </a:rPr>
              <a:t>Build greater trust by providing quality information that provides clarity and certainty. Greater commitment from EPaC personnel via telephone and email response to Principals is necessary</a:t>
            </a:r>
            <a:r>
              <a:rPr lang="en-AU" sz="1600" b="1" dirty="0" smtClean="0">
                <a:latin typeface="+mn-lt"/>
              </a:rPr>
              <a:t>.</a:t>
            </a:r>
          </a:p>
          <a:p>
            <a:endParaRPr lang="en-AU" sz="800" b="1" dirty="0">
              <a:latin typeface="+mn-lt"/>
            </a:endParaRPr>
          </a:p>
          <a:p>
            <a:r>
              <a:rPr lang="en-AU" sz="1600" b="1" u="sng" dirty="0" smtClean="0"/>
              <a:t>RECOMMENDATION</a:t>
            </a:r>
            <a:r>
              <a:rPr lang="en-AU" sz="1600" b="1" dirty="0" smtClean="0"/>
              <a:t>: </a:t>
            </a:r>
            <a:endParaRPr lang="en-AU" sz="1600" dirty="0"/>
          </a:p>
          <a:p>
            <a:r>
              <a:rPr lang="en-AU" sz="1600" b="1" dirty="0" smtClean="0"/>
              <a:t> </a:t>
            </a:r>
            <a:r>
              <a:rPr lang="en-AU" sz="1600" b="1" dirty="0"/>
              <a:t>The role, responsibility and function of EPaC should be extended to include consequences for malicious, vexatious or proven deceitful referrals to </a:t>
            </a:r>
            <a:r>
              <a:rPr lang="en-AU" sz="1600" b="1" dirty="0" smtClean="0"/>
              <a:t>EPaC.</a:t>
            </a:r>
          </a:p>
          <a:p>
            <a:endParaRPr lang="en-AU" sz="1600" b="1" dirty="0">
              <a:latin typeface="+mn-lt"/>
            </a:endParaRPr>
          </a:p>
          <a:p>
            <a:endParaRPr lang="en-AU" sz="1600" b="1" dirty="0">
              <a:latin typeface="+mn-lt"/>
            </a:endParaRPr>
          </a:p>
        </p:txBody>
      </p:sp>
    </p:spTree>
    <p:extLst>
      <p:ext uri="{BB962C8B-B14F-4D97-AF65-F5344CB8AC3E}">
        <p14:creationId xmlns:p14="http://schemas.microsoft.com/office/powerpoint/2010/main" val="162030520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1240"/>
            <a:ext cx="8229600" cy="3304134"/>
          </a:xfrm>
        </p:spPr>
        <p:txBody>
          <a:bodyPr/>
          <a:lstStyle/>
          <a:p>
            <a:pPr algn="l"/>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u="sng" dirty="0" smtClean="0"/>
              <a:t>RECOMMENDATION</a:t>
            </a:r>
            <a:r>
              <a:rPr lang="en-AU" sz="1600" b="1" dirty="0" smtClean="0"/>
              <a:t>: </a:t>
            </a:r>
            <a:r>
              <a:rPr lang="en-AU" sz="1600" dirty="0"/>
              <a:t/>
            </a:r>
            <a:br>
              <a:rPr lang="en-AU" sz="1600" dirty="0"/>
            </a:br>
            <a:r>
              <a:rPr lang="en-AU" sz="1600" b="1" dirty="0" smtClean="0">
                <a:latin typeface="+mn-lt"/>
              </a:rPr>
              <a:t>In </a:t>
            </a:r>
            <a:r>
              <a:rPr lang="en-AU" sz="1600" b="1" dirty="0">
                <a:latin typeface="+mn-lt"/>
              </a:rPr>
              <a:t>most cases, complaints and allegations should be accepted by EPaC without being immediately empowered</a:t>
            </a:r>
            <a:r>
              <a:rPr lang="en-AU" sz="1600" b="1" dirty="0" smtClean="0">
                <a:latin typeface="+mn-lt"/>
              </a:rPr>
              <a:t>.</a:t>
            </a:r>
            <a:br>
              <a:rPr lang="en-AU" sz="1600" b="1" dirty="0" smtClean="0">
                <a:latin typeface="+mn-lt"/>
              </a:rPr>
            </a:br>
            <a:r>
              <a:rPr lang="en-AU" sz="800" b="1" dirty="0">
                <a:latin typeface="+mn-lt"/>
              </a:rPr>
              <a:t/>
            </a:r>
            <a:br>
              <a:rPr lang="en-AU" sz="800" b="1" dirty="0">
                <a:latin typeface="+mn-lt"/>
              </a:rPr>
            </a:br>
            <a:r>
              <a:rPr lang="en-AU" sz="1600" b="1" u="sng" dirty="0" smtClean="0"/>
              <a:t>RECOMMENDATION</a:t>
            </a:r>
            <a:r>
              <a:rPr lang="en-AU" sz="1600" b="1" dirty="0" smtClean="0"/>
              <a:t>: </a:t>
            </a:r>
            <a:r>
              <a:rPr lang="en-AU" sz="1600" dirty="0"/>
              <a:t/>
            </a:r>
            <a:br>
              <a:rPr lang="en-AU" sz="1600" dirty="0"/>
            </a:br>
            <a:r>
              <a:rPr lang="en-AU" sz="1600" b="1" dirty="0" smtClean="0"/>
              <a:t>EPaC </a:t>
            </a:r>
            <a:r>
              <a:rPr lang="en-AU" sz="1600" b="1" dirty="0"/>
              <a:t>to view the Legal Services Family Law Decision Trees as a standard for resource design. Suggestion for it evolve into a true mandatory decision tree being interactive and based on specific need</a:t>
            </a:r>
            <a:r>
              <a:rPr lang="en-AU" sz="1600" b="1" dirty="0" smtClean="0"/>
              <a:t>.</a:t>
            </a:r>
            <a:br>
              <a:rPr lang="en-AU" sz="1600" b="1" dirty="0" smtClean="0"/>
            </a:br>
            <a:r>
              <a:rPr lang="en-AU" sz="800" b="1" dirty="0" smtClean="0"/>
              <a:t/>
            </a:r>
            <a:br>
              <a:rPr lang="en-AU" sz="800" b="1" dirty="0" smtClean="0"/>
            </a:br>
            <a:r>
              <a:rPr lang="en-AU" sz="1600" b="1" u="sng" dirty="0" smtClean="0"/>
              <a:t>RECOMMENDATION</a:t>
            </a:r>
            <a:r>
              <a:rPr lang="en-AU" sz="1600" b="1" dirty="0" smtClean="0"/>
              <a:t>: </a:t>
            </a:r>
            <a:r>
              <a:rPr lang="en-AU" sz="1600" b="1" dirty="0"/>
              <a:t/>
            </a:r>
            <a:br>
              <a:rPr lang="en-AU" sz="1600" b="1" dirty="0"/>
            </a:br>
            <a:r>
              <a:rPr lang="en-AU" sz="1600" b="1" dirty="0"/>
              <a:t>De-scale the directorate with serious misconduct to continue to be overseen by the existing EPaC conduct teams. Child Protection investigation to be handed to Child Wellbeing and Employee Performance to be rightly overseen by a more predominately teaching background directorate - School Operations and Performance, with input from Human Resources Directorate. Most complaints and feedback are school-related so it should be under the ownership of School Operations and Performance. Corporate Services may have representation in this unit for complaints pertaining to non-school based staff</a:t>
            </a:r>
            <a:r>
              <a:rPr lang="en-AU" sz="1600" b="1" dirty="0" smtClean="0"/>
              <a:t>.</a:t>
            </a:r>
            <a:r>
              <a:rPr lang="en-AU" sz="1600" b="1" dirty="0"/>
              <a:t> </a:t>
            </a:r>
            <a:r>
              <a:rPr lang="en-AU" sz="1600" b="1" dirty="0" smtClean="0"/>
              <a:t/>
            </a:r>
            <a:br>
              <a:rPr lang="en-AU" sz="1600" b="1" dirty="0" smtClean="0"/>
            </a:br>
            <a:r>
              <a:rPr lang="en-AU" sz="1600" b="1" i="1" dirty="0"/>
              <a:t>o</a:t>
            </a:r>
            <a:r>
              <a:rPr lang="en-AU" sz="1600" b="1" i="1" dirty="0" smtClean="0"/>
              <a:t>r..</a:t>
            </a:r>
            <a:r>
              <a:rPr lang="en-AU" sz="800" b="1" dirty="0" smtClean="0"/>
              <a:t/>
            </a:r>
            <a:br>
              <a:rPr lang="en-AU" sz="800" b="1" dirty="0" smtClean="0"/>
            </a:br>
            <a:r>
              <a:rPr lang="en-AU" sz="1600" b="1" dirty="0" smtClean="0"/>
              <a:t>Alternatively</a:t>
            </a:r>
            <a:r>
              <a:rPr lang="en-AU" sz="1600" b="1" dirty="0"/>
              <a:t>, establish a NSW Education Conduct Commission as an independent investigative commission to provide oversight of the NSW Education system, similar to the Law Enforcement Conduct Commission, to provide NSW with a simplified, strong, fair and impartial system relating to issues with NSW education personnel. </a:t>
            </a:r>
            <a:r>
              <a:rPr lang="en-AU" sz="1600" b="1" dirty="0" smtClean="0"/>
              <a:t/>
            </a:r>
            <a:br>
              <a:rPr lang="en-AU" sz="1600" b="1" dirty="0" smtClean="0"/>
            </a:br>
            <a:r>
              <a:rPr lang="en-AU" sz="1600" b="1" dirty="0"/>
              <a:t/>
            </a:r>
            <a:br>
              <a:rPr lang="en-AU" sz="1600" b="1" dirty="0"/>
            </a:br>
            <a:r>
              <a:rPr lang="en-AU" sz="1600" b="1" dirty="0" smtClean="0"/>
              <a:t/>
            </a:r>
            <a:br>
              <a:rPr lang="en-AU" sz="1600" b="1" dirty="0" smtClean="0"/>
            </a:br>
            <a:r>
              <a:rPr lang="en-AU" sz="1600" b="1" dirty="0"/>
              <a:t/>
            </a:r>
            <a:br>
              <a:rPr lang="en-AU" sz="1600" b="1" dirty="0"/>
            </a:br>
            <a:r>
              <a:rPr lang="en-AU" sz="1600" b="1" dirty="0" smtClean="0"/>
              <a:t/>
            </a:r>
            <a:br>
              <a:rPr lang="en-AU" sz="1600" b="1" dirty="0" smtClean="0"/>
            </a:br>
            <a:r>
              <a:rPr lang="en-AU" sz="1600" b="1" dirty="0"/>
              <a:t/>
            </a:r>
            <a:br>
              <a:rPr lang="en-AU" sz="1600" b="1" dirty="0"/>
            </a:br>
            <a:r>
              <a:rPr lang="en-AU" sz="1600" b="1" dirty="0" smtClean="0"/>
              <a:t/>
            </a:r>
            <a:br>
              <a:rPr lang="en-AU" sz="1600" b="1" dirty="0" smtClean="0"/>
            </a:br>
            <a:r>
              <a:rPr lang="en-AU" sz="1600" dirty="0"/>
              <a:t/>
            </a:r>
            <a:br>
              <a:rPr lang="en-AU" sz="1600" dirty="0"/>
            </a:br>
            <a:r>
              <a:rPr lang="en-AU" sz="1600" dirty="0"/>
              <a:t/>
            </a:r>
            <a:br>
              <a:rPr lang="en-AU" sz="1600" dirty="0"/>
            </a:br>
            <a:r>
              <a:rPr lang="en-AU" sz="1600" b="1" dirty="0" smtClean="0"/>
              <a:t/>
            </a:r>
            <a:br>
              <a:rPr lang="en-AU" sz="1600" b="1" dirty="0" smtClean="0"/>
            </a:br>
            <a:endParaRPr lang="en-AU" sz="1600" dirty="0">
              <a:latin typeface="+mn-lt"/>
            </a:endParaRPr>
          </a:p>
        </p:txBody>
      </p:sp>
      <p:sp>
        <p:nvSpPr>
          <p:cNvPr id="4" name="Content Placeholder 3"/>
          <p:cNvSpPr>
            <a:spLocks noGrp="1"/>
          </p:cNvSpPr>
          <p:nvPr>
            <p:ph sz="half" idx="2"/>
          </p:nvPr>
        </p:nvSpPr>
        <p:spPr>
          <a:xfrm>
            <a:off x="8613802" y="5778393"/>
            <a:ext cx="72997" cy="76841"/>
          </a:xfrm>
        </p:spPr>
        <p:txBody>
          <a:bodyPr/>
          <a:lstStyle/>
          <a:p>
            <a:pPr lvl="1"/>
            <a:endParaRPr lang="en-AU" dirty="0"/>
          </a:p>
        </p:txBody>
      </p:sp>
    </p:spTree>
    <p:extLst>
      <p:ext uri="{BB962C8B-B14F-4D97-AF65-F5344CB8AC3E}">
        <p14:creationId xmlns:p14="http://schemas.microsoft.com/office/powerpoint/2010/main" val="689693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8364071" cy="1143000"/>
          </a:xfrm>
        </p:spPr>
        <p:txBody>
          <a:bodyPr/>
          <a:lstStyle/>
          <a:p>
            <a:pPr algn="l"/>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1600" b="1" dirty="0" smtClean="0">
                <a:latin typeface="+mn-lt"/>
              </a:rPr>
              <a:t/>
            </a:r>
            <a:br>
              <a:rPr lang="en-AU" sz="1600" b="1" dirty="0" smtClean="0">
                <a:latin typeface="+mn-lt"/>
              </a:rPr>
            </a:br>
            <a:r>
              <a:rPr lang="en-AU" sz="1600" b="1" dirty="0">
                <a:latin typeface="+mn-lt"/>
              </a:rPr>
              <a:t/>
            </a:r>
            <a:br>
              <a:rPr lang="en-AU" sz="1600" b="1" dirty="0">
                <a:latin typeface="+mn-lt"/>
              </a:rPr>
            </a:br>
            <a:r>
              <a:rPr lang="en-AU" sz="800" b="1" dirty="0">
                <a:latin typeface="+mn-lt"/>
              </a:rPr>
              <a:t/>
            </a:r>
            <a:br>
              <a:rPr lang="en-AU" sz="800" b="1" dirty="0">
                <a:latin typeface="+mn-lt"/>
              </a:rPr>
            </a:br>
            <a:r>
              <a:rPr lang="en-AU" sz="1600" b="1" dirty="0" smtClean="0">
                <a:latin typeface="+mn-lt"/>
              </a:rPr>
              <a:t>RECOMMENDATION</a:t>
            </a:r>
            <a:r>
              <a:rPr lang="en-AU" sz="1600" b="1" dirty="0">
                <a:latin typeface="+mn-lt"/>
              </a:rPr>
              <a:t>: </a:t>
            </a:r>
            <a:br>
              <a:rPr lang="en-AU" sz="1600" b="1" dirty="0">
                <a:latin typeface="+mn-lt"/>
              </a:rPr>
            </a:br>
            <a:r>
              <a:rPr lang="en-AU" sz="1600" b="1" dirty="0">
                <a:latin typeface="+mn-lt"/>
              </a:rPr>
              <a:t>Establishment and precedent case stated outcomes and adherence to KPIs is necessary. In relation to decisions: entertain other aspects of Teaching Service Act: 93 (F) (b) decide to take remedial action with respect to the officer, instead of automatically dealing with the allegation as a disciplinary matter, or (c) decide to dismiss the allegation, or decide that no further action is to be taken in relation to the matter</a:t>
            </a:r>
            <a:r>
              <a:rPr lang="en-AU" sz="1600" b="1" dirty="0" smtClean="0">
                <a:latin typeface="+mn-lt"/>
              </a:rPr>
              <a:t>.</a:t>
            </a:r>
            <a:br>
              <a:rPr lang="en-AU" sz="1600" b="1" dirty="0" smtClean="0">
                <a:latin typeface="+mn-lt"/>
              </a:rPr>
            </a:br>
            <a:r>
              <a:rPr lang="en-AU" sz="800" b="1" dirty="0">
                <a:latin typeface="+mn-lt"/>
              </a:rPr>
              <a:t/>
            </a:r>
            <a:br>
              <a:rPr lang="en-AU" sz="800" b="1" dirty="0">
                <a:latin typeface="+mn-lt"/>
              </a:rPr>
            </a:br>
            <a:r>
              <a:rPr lang="en-AU" sz="1600" b="1" dirty="0"/>
              <a:t>RECOMMENDATION: </a:t>
            </a:r>
            <a:r>
              <a:rPr lang="en-AU" sz="1600" b="1" dirty="0" smtClean="0"/>
              <a:t/>
            </a:r>
            <a:br>
              <a:rPr lang="en-AU" sz="1600" b="1" dirty="0" smtClean="0"/>
            </a:br>
            <a:r>
              <a:rPr lang="en-AU" sz="1600" b="1" dirty="0" smtClean="0">
                <a:latin typeface="+mn-lt"/>
              </a:rPr>
              <a:t>Implementation </a:t>
            </a:r>
            <a:r>
              <a:rPr lang="en-AU" sz="1600" b="1" dirty="0">
                <a:latin typeface="+mn-lt"/>
              </a:rPr>
              <a:t>as per the Ombudsman’s Act: Monitoring by Ombudsman of investigations needs to be more common for matters which are overseen by EPaC</a:t>
            </a:r>
            <a:r>
              <a:rPr lang="en-AU" sz="1600" b="1" dirty="0" smtClean="0">
                <a:latin typeface="+mn-lt"/>
              </a:rPr>
              <a:t>.</a:t>
            </a:r>
            <a:br>
              <a:rPr lang="en-AU" sz="1600" b="1" dirty="0" smtClean="0">
                <a:latin typeface="+mn-lt"/>
              </a:rPr>
            </a:br>
            <a:r>
              <a:rPr lang="en-AU" sz="800" b="1" dirty="0">
                <a:latin typeface="+mn-lt"/>
              </a:rPr>
              <a:t/>
            </a:r>
            <a:br>
              <a:rPr lang="en-AU" sz="800" b="1" dirty="0">
                <a:latin typeface="+mn-lt"/>
              </a:rPr>
            </a:br>
            <a:r>
              <a:rPr lang="en-AU" sz="1600" b="1" dirty="0"/>
              <a:t>RECOMMENDATION: </a:t>
            </a:r>
            <a:r>
              <a:rPr lang="en-AU" sz="1600" b="1" dirty="0" smtClean="0"/>
              <a:t/>
            </a:r>
            <a:br>
              <a:rPr lang="en-AU" sz="1600" b="1" dirty="0" smtClean="0"/>
            </a:br>
            <a:r>
              <a:rPr lang="en-AU" sz="1600" b="1" dirty="0" smtClean="0"/>
              <a:t>More </a:t>
            </a:r>
            <a:r>
              <a:rPr lang="en-AU" sz="1600" b="1" dirty="0"/>
              <a:t>transparency with determinations and arrival at disciplinary action as per Teaching Service Act</a:t>
            </a:r>
            <a:r>
              <a:rPr lang="en-AU" sz="1600" b="1" i="1" dirty="0"/>
              <a:t>: </a:t>
            </a:r>
            <a:r>
              <a:rPr lang="en-AU" sz="1600" b="1" dirty="0"/>
              <a:t>93B (1) disciplinary action, in relation to an officer, means any one or more of the following: (a) dismissal from the Teaching Service, (b) directing the officer to resign, or to be allowed to resign, from the Teaching Service within a specified time, (c) except in the case of a senior executive officer, reduction of the officer’s salary or demotion to a lower position in the Teaching Service, and (e) a caution or reprimand. </a:t>
            </a:r>
            <a:r>
              <a:rPr lang="en-AU" sz="1600" b="1" dirty="0" smtClean="0"/>
              <a:t/>
            </a:r>
            <a:br>
              <a:rPr lang="en-AU" sz="1600" b="1" dirty="0" smtClean="0"/>
            </a:br>
            <a:r>
              <a:rPr lang="en-AU" sz="800" b="1" dirty="0"/>
              <a:t/>
            </a:r>
            <a:br>
              <a:rPr lang="en-AU" sz="800" b="1" dirty="0"/>
            </a:br>
            <a:r>
              <a:rPr lang="en-AU" sz="1600" b="1" dirty="0"/>
              <a:t>RECOMMENDATION: </a:t>
            </a:r>
            <a:r>
              <a:rPr lang="en-AU" sz="1600" b="1" dirty="0" smtClean="0"/>
              <a:t/>
            </a:r>
            <a:br>
              <a:rPr lang="en-AU" sz="1600" b="1" dirty="0" smtClean="0"/>
            </a:br>
            <a:r>
              <a:rPr lang="en-AU" sz="1600" b="1" dirty="0" smtClean="0"/>
              <a:t>Adhere </a:t>
            </a:r>
            <a:r>
              <a:rPr lang="en-AU" sz="1600" b="1" dirty="0"/>
              <a:t>to a timeframes model where possible. Take measures to promote and support fair, consistent and effective management of all staff</a:t>
            </a:r>
            <a:r>
              <a:rPr lang="en-AU" sz="1600" b="1" dirty="0" smtClean="0"/>
              <a:t>.</a:t>
            </a:r>
            <a:br>
              <a:rPr lang="en-AU" sz="1600" b="1" dirty="0" smtClean="0"/>
            </a:br>
            <a:r>
              <a:rPr lang="en-AU" sz="800" b="1" dirty="0"/>
              <a:t/>
            </a:r>
            <a:br>
              <a:rPr lang="en-AU" sz="800" b="1" dirty="0"/>
            </a:br>
            <a:r>
              <a:rPr lang="en-AU" sz="1600" b="1" dirty="0"/>
              <a:t>RECOMMENDATION: </a:t>
            </a:r>
            <a:r>
              <a:rPr lang="en-AU" sz="1600" b="1" dirty="0" smtClean="0"/>
              <a:t/>
            </a:r>
            <a:br>
              <a:rPr lang="en-AU" sz="1600" b="1" dirty="0" smtClean="0"/>
            </a:br>
            <a:r>
              <a:rPr lang="en-AU" sz="1600" b="1" dirty="0" smtClean="0"/>
              <a:t>After </a:t>
            </a:r>
            <a:r>
              <a:rPr lang="en-AU" sz="1600" b="1" dirty="0"/>
              <a:t>three letters of warning / direction, the matter should be </a:t>
            </a:r>
            <a:r>
              <a:rPr lang="en-AU" sz="1600" b="1" dirty="0" smtClean="0"/>
              <a:t>escalated. </a:t>
            </a:r>
            <a:r>
              <a:rPr lang="en-AU" sz="1600" dirty="0"/>
              <a:t/>
            </a:r>
            <a:br>
              <a:rPr lang="en-AU" sz="1600" dirty="0"/>
            </a:br>
            <a:r>
              <a:rPr lang="en-AU" sz="1600" dirty="0"/>
              <a:t/>
            </a:r>
            <a:br>
              <a:rPr lang="en-AU" sz="1600" dirty="0"/>
            </a:br>
            <a:endParaRPr lang="en-AU" sz="1600" b="1" dirty="0">
              <a:latin typeface="+mn-lt"/>
            </a:endParaRPr>
          </a:p>
        </p:txBody>
      </p:sp>
    </p:spTree>
    <p:extLst>
      <p:ext uri="{BB962C8B-B14F-4D97-AF65-F5344CB8AC3E}">
        <p14:creationId xmlns:p14="http://schemas.microsoft.com/office/powerpoint/2010/main" val="3980642547"/>
      </p:ext>
    </p:extLst>
  </p:cSld>
  <p:clrMapOvr>
    <a:masterClrMapping/>
  </p:clrMapOvr>
</p:sld>
</file>

<file path=ppt/theme/theme1.xml><?xml version="1.0" encoding="utf-8"?>
<a:theme xmlns:a="http://schemas.openxmlformats.org/drawingml/2006/main" name="Default Design">
  <a:themeElements>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
      <a:clrScheme name="Default Design 15">
        <a:dk1>
          <a:srgbClr val="0E2F67"/>
        </a:dk1>
        <a:lt1>
          <a:srgbClr val="FFFFFF"/>
        </a:lt1>
        <a:dk2>
          <a:srgbClr val="0E6224"/>
        </a:dk2>
        <a:lt2>
          <a:srgbClr val="7ACCE6"/>
        </a:lt2>
        <a:accent1>
          <a:srgbClr val="745D4A"/>
        </a:accent1>
        <a:accent2>
          <a:srgbClr val="E28000"/>
        </a:accent2>
        <a:accent3>
          <a:srgbClr val="FFFFFF"/>
        </a:accent3>
        <a:accent4>
          <a:srgbClr val="0A2757"/>
        </a:accent4>
        <a:accent5>
          <a:srgbClr val="BCB6B1"/>
        </a:accent5>
        <a:accent6>
          <a:srgbClr val="CD7300"/>
        </a:accent6>
        <a:hlink>
          <a:srgbClr val="FFAB2D"/>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1430</TotalTime>
  <Words>384</Words>
  <Application>Microsoft Office PowerPoint</Application>
  <PresentationFormat>On-screen Show (4:3)</PresentationFormat>
  <Paragraphs>70</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2019 EPaC Review by Mark Tedeschi AM QC</vt:lpstr>
      <vt:lpstr> </vt:lpstr>
      <vt:lpstr> </vt:lpstr>
      <vt:lpstr> </vt:lpstr>
      <vt:lpstr> </vt:lpstr>
      <vt:lpstr>               RECOMMENDATION:  In most cases, complaints and allegations should be accepted by EPaC without being immediately empowered.  RECOMMENDATION:  EPaC to view the Legal Services Family Law Decision Trees as a standard for resource design. Suggestion for it evolve into a true mandatory decision tree being interactive and based on specific need.  RECOMMENDATION:  De-scale the directorate with serious misconduct to continue to be overseen by the existing EPaC conduct teams. Child Protection investigation to be handed to Child Wellbeing and Employee Performance to be rightly overseen by a more predominately teaching background directorate - School Operations and Performance, with input from Human Resources Directorate. Most complaints and feedback are school-related so it should be under the ownership of School Operations and Performance. Corporate Services may have representation in this unit for complaints pertaining to non-school based staff.  or.. Alternatively, establish a NSW Education Conduct Commission as an independent investigative commission to provide oversight of the NSW Education system, similar to the Law Enforcement Conduct Commission, to provide NSW with a simplified, strong, fair and impartial system relating to issues with NSW education personnel.           </vt:lpstr>
      <vt:lpstr>                     RECOMMENDATION:  Establishment and precedent case stated outcomes and adherence to KPIs is necessary. In relation to decisions: entertain other aspects of Teaching Service Act: 93 (F) (b) decide to take remedial action with respect to the officer, instead of automatically dealing with the allegation as a disciplinary matter, or (c) decide to dismiss the allegation, or decide that no further action is to be taken in relation to the matter.  RECOMMENDATION:  Implementation as per the Ombudsman’s Act: Monitoring by Ombudsman of investigations needs to be more common for matters which are overseen by EPaC.  RECOMMENDATION:  More transparency with determinations and arrival at disciplinary action as per Teaching Service Act: 93B (1) disciplinary action, in relation to an officer, means any one or more of the following: (a) dismissal from the Teaching Service, (b) directing the officer to resign, or to be allowed to resign, from the Teaching Service within a specified time, (c) except in the case of a senior executive officer, reduction of the officer’s salary or demotion to a lower position in the Teaching Service, and (e) a caution or reprimand.   RECOMMENDATION:  Adhere to a timeframes model where possible. Take measures to promote and support fair, consistent and effective management of all staff.  RECOMMENDATION:  After three letters of warning / direction, the matter should be escalated.   </vt:lpstr>
    </vt:vector>
  </TitlesOfParts>
  <Company>Clearly Presented Ltd</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Pencils template</dc:title>
  <dc:creator>Presentation Magazine</dc:creator>
  <cp:lastModifiedBy>Greg McLaren</cp:lastModifiedBy>
  <cp:revision>154</cp:revision>
  <cp:lastPrinted>2017-11-29T01:38:54Z</cp:lastPrinted>
  <dcterms:created xsi:type="dcterms:W3CDTF">2009-11-03T13:35:13Z</dcterms:created>
  <dcterms:modified xsi:type="dcterms:W3CDTF">2019-06-11T02:54:34Z</dcterms:modified>
</cp:coreProperties>
</file>