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1"/>
  </p:sldMasterIdLst>
  <p:notesMasterIdLst>
    <p:notesMasterId r:id="rId16"/>
  </p:notesMasterIdLst>
  <p:handoutMasterIdLst>
    <p:handoutMasterId r:id="rId17"/>
  </p:handoutMasterIdLst>
  <p:sldIdLst>
    <p:sldId id="396" r:id="rId2"/>
    <p:sldId id="389" r:id="rId3"/>
    <p:sldId id="390" r:id="rId4"/>
    <p:sldId id="391" r:id="rId5"/>
    <p:sldId id="392" r:id="rId6"/>
    <p:sldId id="355" r:id="rId7"/>
    <p:sldId id="387" r:id="rId8"/>
    <p:sldId id="363" r:id="rId9"/>
    <p:sldId id="383" r:id="rId10"/>
    <p:sldId id="379" r:id="rId11"/>
    <p:sldId id="394" r:id="rId12"/>
    <p:sldId id="370" r:id="rId13"/>
    <p:sldId id="384" r:id="rId14"/>
    <p:sldId id="385" r:id="rId15"/>
  </p:sldIdLst>
  <p:sldSz cx="12192000" cy="6858000"/>
  <p:notesSz cx="6802438" cy="9934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396"/>
            <p14:sldId id="389"/>
            <p14:sldId id="390"/>
            <p14:sldId id="391"/>
            <p14:sldId id="392"/>
            <p14:sldId id="355"/>
            <p14:sldId id="387"/>
            <p14:sldId id="363"/>
            <p14:sldId id="383"/>
            <p14:sldId id="379"/>
            <p14:sldId id="394"/>
            <p14:sldId id="370"/>
            <p14:sldId id="384"/>
            <p14:sldId id="385"/>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9"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9" autoAdjust="0"/>
    <p:restoredTop sz="64206" autoAdjust="0"/>
  </p:normalViewPr>
  <p:slideViewPr>
    <p:cSldViewPr snapToGrid="0" showGuides="1">
      <p:cViewPr varScale="1">
        <p:scale>
          <a:sx n="36" d="100"/>
          <a:sy n="36" d="100"/>
        </p:scale>
        <p:origin x="199" y="17"/>
      </p:cViewPr>
      <p:guideLst>
        <p:guide orient="horz" pos="1842"/>
        <p:guide orient="horz" pos="3280"/>
        <p:guide orient="horz" pos="2228"/>
        <p:guide orient="horz" pos="2614"/>
        <p:guide pos="3812"/>
        <p:guide orient="horz" pos="1579"/>
        <p:guide orient="horz" pos="1616"/>
        <p:guide pos="1300"/>
        <p:guide pos="3407"/>
        <p:guide pos="2361"/>
      </p:guideLst>
    </p:cSldViewPr>
  </p:slideViewPr>
  <p:notesTextViewPr>
    <p:cViewPr>
      <p:scale>
        <a:sx n="3" d="2"/>
        <a:sy n="3" d="2"/>
      </p:scale>
      <p:origin x="0" y="0"/>
    </p:cViewPr>
  </p:notesTextViewPr>
  <p:sorterViewPr>
    <p:cViewPr varScale="1">
      <p:scale>
        <a:sx n="1" d="1"/>
        <a:sy n="1" d="1"/>
      </p:scale>
      <p:origin x="0" y="-5872"/>
    </p:cViewPr>
  </p:sorterViewPr>
  <p:notesViewPr>
    <p:cSldViewPr snapToGrid="0">
      <p:cViewPr varScale="1">
        <p:scale>
          <a:sx n="120" d="100"/>
          <a:sy n="120" d="100"/>
        </p:scale>
        <p:origin x="23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9031"/>
          </a:xfrm>
          <a:prstGeom prst="rect">
            <a:avLst/>
          </a:prstGeom>
        </p:spPr>
        <p:txBody>
          <a:bodyPr vert="horz" lIns="91394" tIns="45697" rIns="91394" bIns="45697" rtlCol="0"/>
          <a:lstStyle>
            <a:lvl1pPr algn="l">
              <a:defRPr sz="1200"/>
            </a:lvl1pPr>
          </a:lstStyle>
          <a:p>
            <a:endParaRPr lang="en-US"/>
          </a:p>
        </p:txBody>
      </p:sp>
      <p:sp>
        <p:nvSpPr>
          <p:cNvPr id="3" name="Date Placeholder 2"/>
          <p:cNvSpPr>
            <a:spLocks noGrp="1"/>
          </p:cNvSpPr>
          <p:nvPr>
            <p:ph type="dt" sz="quarter" idx="1"/>
          </p:nvPr>
        </p:nvSpPr>
        <p:spPr>
          <a:xfrm>
            <a:off x="3853535" y="0"/>
            <a:ext cx="2947723" cy="499031"/>
          </a:xfrm>
          <a:prstGeom prst="rect">
            <a:avLst/>
          </a:prstGeom>
        </p:spPr>
        <p:txBody>
          <a:bodyPr vert="horz" lIns="91394" tIns="45697" rIns="91394" bIns="45697" rtlCol="0"/>
          <a:lstStyle>
            <a:lvl1pPr algn="r">
              <a:defRPr sz="1200"/>
            </a:lvl1pPr>
          </a:lstStyle>
          <a:p>
            <a:fld id="{2B186FB7-8198-2C41-9C7F-A67099EBC713}" type="datetimeFigureOut">
              <a:rPr lang="en-US" smtClean="0"/>
              <a:t>6/12/2019</a:t>
            </a:fld>
            <a:endParaRPr lang="en-US"/>
          </a:p>
        </p:txBody>
      </p:sp>
      <p:sp>
        <p:nvSpPr>
          <p:cNvPr id="4" name="Footer Placeholder 3"/>
          <p:cNvSpPr>
            <a:spLocks noGrp="1"/>
          </p:cNvSpPr>
          <p:nvPr>
            <p:ph type="ftr" sz="quarter" idx="2"/>
          </p:nvPr>
        </p:nvSpPr>
        <p:spPr>
          <a:xfrm>
            <a:off x="0" y="9435548"/>
            <a:ext cx="2947723" cy="499029"/>
          </a:xfrm>
          <a:prstGeom prst="rect">
            <a:avLst/>
          </a:prstGeom>
        </p:spPr>
        <p:txBody>
          <a:bodyPr vert="horz" lIns="91394" tIns="45697" rIns="91394" bIns="45697" rtlCol="0" anchor="b"/>
          <a:lstStyle>
            <a:lvl1pPr algn="l">
              <a:defRPr sz="1200"/>
            </a:lvl1pPr>
          </a:lstStyle>
          <a:p>
            <a:endParaRPr lang="en-US"/>
          </a:p>
        </p:txBody>
      </p:sp>
      <p:sp>
        <p:nvSpPr>
          <p:cNvPr id="5" name="Slide Number Placeholder 4"/>
          <p:cNvSpPr>
            <a:spLocks noGrp="1"/>
          </p:cNvSpPr>
          <p:nvPr>
            <p:ph type="sldNum" sz="quarter" idx="3"/>
          </p:nvPr>
        </p:nvSpPr>
        <p:spPr>
          <a:xfrm>
            <a:off x="3853535" y="9435548"/>
            <a:ext cx="2947723" cy="499029"/>
          </a:xfrm>
          <a:prstGeom prst="rect">
            <a:avLst/>
          </a:prstGeom>
        </p:spPr>
        <p:txBody>
          <a:bodyPr vert="horz" lIns="91394" tIns="45697" rIns="91394" bIns="45697"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8455"/>
          </a:xfrm>
          <a:prstGeom prst="rect">
            <a:avLst/>
          </a:prstGeom>
        </p:spPr>
        <p:txBody>
          <a:bodyPr vert="horz" lIns="91394" tIns="45697" rIns="91394" bIns="45697" rtlCol="0"/>
          <a:lstStyle>
            <a:lvl1pPr algn="l">
              <a:defRPr sz="1200"/>
            </a:lvl1pPr>
          </a:lstStyle>
          <a:p>
            <a:endParaRPr lang="en-AU" dirty="0"/>
          </a:p>
        </p:txBody>
      </p:sp>
      <p:sp>
        <p:nvSpPr>
          <p:cNvPr id="3" name="Date Placeholder 2"/>
          <p:cNvSpPr>
            <a:spLocks noGrp="1"/>
          </p:cNvSpPr>
          <p:nvPr>
            <p:ph type="dt" idx="1"/>
          </p:nvPr>
        </p:nvSpPr>
        <p:spPr>
          <a:xfrm>
            <a:off x="3853141" y="0"/>
            <a:ext cx="2947723" cy="498455"/>
          </a:xfrm>
          <a:prstGeom prst="rect">
            <a:avLst/>
          </a:prstGeom>
        </p:spPr>
        <p:txBody>
          <a:bodyPr vert="horz" lIns="91394" tIns="45697" rIns="91394" bIns="45697" rtlCol="0"/>
          <a:lstStyle>
            <a:lvl1pPr algn="r">
              <a:defRPr sz="1200"/>
            </a:lvl1pPr>
          </a:lstStyle>
          <a:p>
            <a:fld id="{5832F91E-6BD3-4F0D-9CA3-7829EAE64D63}" type="datetimeFigureOut">
              <a:rPr lang="en-AU" smtClean="0"/>
              <a:t>12/06/2019</a:t>
            </a:fld>
            <a:endParaRPr lang="en-AU" dirty="0"/>
          </a:p>
        </p:txBody>
      </p:sp>
      <p:sp>
        <p:nvSpPr>
          <p:cNvPr id="4" name="Slide Image Placeholder 3"/>
          <p:cNvSpPr>
            <a:spLocks noGrp="1" noRot="1" noChangeAspect="1"/>
          </p:cNvSpPr>
          <p:nvPr>
            <p:ph type="sldImg" idx="2"/>
          </p:nvPr>
        </p:nvSpPr>
        <p:spPr>
          <a:xfrm>
            <a:off x="422275" y="1243013"/>
            <a:ext cx="5957888" cy="3352800"/>
          </a:xfrm>
          <a:prstGeom prst="rect">
            <a:avLst/>
          </a:prstGeom>
          <a:noFill/>
          <a:ln w="12700">
            <a:solidFill>
              <a:prstClr val="black"/>
            </a:solidFill>
          </a:ln>
        </p:spPr>
        <p:txBody>
          <a:bodyPr vert="horz" lIns="91394" tIns="45697" rIns="91394" bIns="45697" rtlCol="0" anchor="ctr"/>
          <a:lstStyle/>
          <a:p>
            <a:endParaRPr lang="en-AU" dirty="0"/>
          </a:p>
        </p:txBody>
      </p:sp>
      <p:sp>
        <p:nvSpPr>
          <p:cNvPr id="5" name="Notes Placeholder 4"/>
          <p:cNvSpPr>
            <a:spLocks noGrp="1"/>
          </p:cNvSpPr>
          <p:nvPr>
            <p:ph type="body" sz="quarter" idx="3"/>
          </p:nvPr>
        </p:nvSpPr>
        <p:spPr>
          <a:xfrm>
            <a:off x="680244" y="4781015"/>
            <a:ext cx="5441950" cy="3911740"/>
          </a:xfrm>
          <a:prstGeom prst="rect">
            <a:avLst/>
          </a:prstGeom>
        </p:spPr>
        <p:txBody>
          <a:bodyPr vert="horz" lIns="91394" tIns="45697" rIns="91394" bIns="4569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6122"/>
            <a:ext cx="2947723" cy="498454"/>
          </a:xfrm>
          <a:prstGeom prst="rect">
            <a:avLst/>
          </a:prstGeom>
        </p:spPr>
        <p:txBody>
          <a:bodyPr vert="horz" lIns="91394" tIns="45697" rIns="91394" bIns="45697"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3141" y="9436122"/>
            <a:ext cx="2947723" cy="498454"/>
          </a:xfrm>
          <a:prstGeom prst="rect">
            <a:avLst/>
          </a:prstGeom>
        </p:spPr>
        <p:txBody>
          <a:bodyPr vert="horz" lIns="91394" tIns="45697" rIns="91394" bIns="45697"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06667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43">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B5EBDB3E-74D8-416A-9FA9-AEFE0219B8CD}" type="slidenum">
              <a:rPr lang="en-AU" smtClean="0"/>
              <a:t>10</a:t>
            </a:fld>
            <a:endParaRPr lang="en-AU"/>
          </a:p>
        </p:txBody>
      </p:sp>
    </p:spTree>
    <p:extLst>
      <p:ext uri="{BB962C8B-B14F-4D97-AF65-F5344CB8AC3E}">
        <p14:creationId xmlns:p14="http://schemas.microsoft.com/office/powerpoint/2010/main" val="157830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43">
              <a:defRPr/>
            </a:pPr>
            <a:r>
              <a:rPr lang="en-AU" baseline="0" dirty="0" smtClean="0"/>
              <a:t>Concentrated numbers and the link to disadvantage- we need to differentiate our approaches.</a:t>
            </a:r>
          </a:p>
          <a:p>
            <a:pPr defTabSz="913943">
              <a:defRPr/>
            </a:pPr>
            <a:r>
              <a:rPr lang="en-AU" baseline="0" dirty="0" smtClean="0"/>
              <a:t>Top two bands more likely in schools with 1-5 Aboriginal students enrolled.</a:t>
            </a:r>
          </a:p>
          <a:p>
            <a:pPr defTabSz="913943">
              <a:defRPr/>
            </a:pPr>
            <a:r>
              <a:rPr lang="en-AU" baseline="0" dirty="0" smtClean="0"/>
              <a:t>Background should not influence life outcomes!</a:t>
            </a:r>
            <a:endParaRPr lang="en-AU" dirty="0" smtClean="0"/>
          </a:p>
          <a:p>
            <a:pPr eaLnBrk="1" hangingPunct="1"/>
            <a:r>
              <a:rPr lang="en-AU" altLang="en-US" dirty="0" smtClean="0">
                <a:latin typeface="Arial" panose="020B0604020202020204" pitchFamily="34" charset="0"/>
                <a:cs typeface="Arial" panose="020B0604020202020204" pitchFamily="34" charset="0"/>
              </a:rPr>
              <a:t>Aboriginal students are </a:t>
            </a:r>
            <a:r>
              <a:rPr lang="en-AU" altLang="en-US" b="1" dirty="0" smtClean="0">
                <a:latin typeface="Arial" panose="020B0604020202020204" pitchFamily="34" charset="0"/>
                <a:cs typeface="Arial" panose="020B0604020202020204" pitchFamily="34" charset="0"/>
              </a:rPr>
              <a:t>diverse</a:t>
            </a:r>
            <a:r>
              <a:rPr lang="en-AU" altLang="en-US" dirty="0" smtClean="0">
                <a:latin typeface="Arial" panose="020B0604020202020204" pitchFamily="34" charset="0"/>
                <a:cs typeface="Arial" panose="020B0604020202020204" pitchFamily="34" charset="0"/>
              </a:rPr>
              <a:t> in: </a:t>
            </a:r>
          </a:p>
          <a:p>
            <a:pPr eaLnBrk="1" hangingPunct="1"/>
            <a:r>
              <a:rPr lang="en-AU" altLang="en-US" dirty="0" smtClean="0">
                <a:latin typeface="Arial" panose="020B0604020202020204" pitchFamily="34" charset="0"/>
                <a:cs typeface="Arial" panose="020B0604020202020204" pitchFamily="34" charset="0"/>
              </a:rPr>
              <a:t>-  where they </a:t>
            </a:r>
            <a:r>
              <a:rPr lang="en-AU" altLang="en-US" b="1" dirty="0" smtClean="0">
                <a:latin typeface="Arial" panose="020B0604020202020204" pitchFamily="34" charset="0"/>
                <a:cs typeface="Arial" panose="020B0604020202020204" pitchFamily="34" charset="0"/>
              </a:rPr>
              <a:t>live</a:t>
            </a:r>
            <a:r>
              <a:rPr lang="en-AU" altLang="en-US" dirty="0" smtClean="0">
                <a:latin typeface="Arial" panose="020B0604020202020204" pitchFamily="34" charset="0"/>
                <a:cs typeface="Arial" panose="020B0604020202020204" pitchFamily="34" charset="0"/>
              </a:rPr>
              <a:t>, </a:t>
            </a:r>
          </a:p>
          <a:p>
            <a:pPr marL="171364" indent="-171364">
              <a:buFontTx/>
              <a:buChar char="-"/>
            </a:pPr>
            <a:r>
              <a:rPr lang="en-AU" altLang="en-US" b="1" dirty="0" smtClean="0">
                <a:latin typeface="Arial" panose="020B0604020202020204" pitchFamily="34" charset="0"/>
                <a:cs typeface="Arial" panose="020B0604020202020204" pitchFamily="34" charset="0"/>
              </a:rPr>
              <a:t>who</a:t>
            </a:r>
            <a:r>
              <a:rPr lang="en-AU" altLang="en-US" dirty="0" smtClean="0">
                <a:latin typeface="Arial" panose="020B0604020202020204" pitchFamily="34" charset="0"/>
                <a:cs typeface="Arial" panose="020B0604020202020204" pitchFamily="34" charset="0"/>
              </a:rPr>
              <a:t> they live with, </a:t>
            </a:r>
          </a:p>
          <a:p>
            <a:pPr marL="171364" indent="-171364">
              <a:buFontTx/>
              <a:buChar char="-"/>
            </a:pPr>
            <a:r>
              <a:rPr lang="en-AU" altLang="en-US" dirty="0" smtClean="0">
                <a:latin typeface="Arial" panose="020B0604020202020204" pitchFamily="34" charset="0"/>
                <a:cs typeface="Arial" panose="020B0604020202020204" pitchFamily="34" charset="0"/>
              </a:rPr>
              <a:t>their </a:t>
            </a:r>
            <a:r>
              <a:rPr lang="en-AU" altLang="en-US" b="1" dirty="0" smtClean="0">
                <a:latin typeface="Arial" panose="020B0604020202020204" pitchFamily="34" charset="0"/>
                <a:cs typeface="Arial" panose="020B0604020202020204" pitchFamily="34" charset="0"/>
              </a:rPr>
              <a:t>language</a:t>
            </a:r>
            <a:r>
              <a:rPr lang="en-AU" altLang="en-US" dirty="0" smtClean="0">
                <a:latin typeface="Arial" panose="020B0604020202020204" pitchFamily="34" charset="0"/>
                <a:cs typeface="Arial" panose="020B0604020202020204" pitchFamily="34" charset="0"/>
              </a:rPr>
              <a:t>; </a:t>
            </a:r>
          </a:p>
          <a:p>
            <a:pPr marL="171364" indent="-171364">
              <a:buFontTx/>
              <a:buChar char="-"/>
            </a:pPr>
            <a:r>
              <a:rPr lang="en-AU" altLang="en-US" dirty="0" smtClean="0">
                <a:latin typeface="Arial" panose="020B0604020202020204" pitchFamily="34" charset="0"/>
                <a:cs typeface="Arial" panose="020B0604020202020204" pitchFamily="34" charset="0"/>
              </a:rPr>
              <a:t>their </a:t>
            </a:r>
            <a:r>
              <a:rPr lang="en-AU" altLang="en-US" b="1" dirty="0" smtClean="0">
                <a:latin typeface="Arial" panose="020B0604020202020204" pitchFamily="34" charset="0"/>
                <a:cs typeface="Arial" panose="020B0604020202020204" pitchFamily="34" charset="0"/>
              </a:rPr>
              <a:t>knowledge</a:t>
            </a:r>
            <a:r>
              <a:rPr lang="en-AU" altLang="en-US" dirty="0" smtClean="0">
                <a:latin typeface="Arial" panose="020B0604020202020204" pitchFamily="34" charset="0"/>
                <a:cs typeface="Arial" panose="020B0604020202020204" pitchFamily="34" charset="0"/>
              </a:rPr>
              <a:t> and </a:t>
            </a:r>
            <a:r>
              <a:rPr lang="en-AU" altLang="en-US" b="1" dirty="0" smtClean="0">
                <a:latin typeface="Arial" panose="020B0604020202020204" pitchFamily="34" charset="0"/>
                <a:cs typeface="Arial" panose="020B0604020202020204" pitchFamily="34" charset="0"/>
              </a:rPr>
              <a:t>connection</a:t>
            </a:r>
            <a:r>
              <a:rPr lang="en-AU" altLang="en-US" dirty="0" smtClean="0">
                <a:latin typeface="Arial" panose="020B0604020202020204" pitchFamily="34" charset="0"/>
                <a:cs typeface="Arial" panose="020B0604020202020204" pitchFamily="34" charset="0"/>
              </a:rPr>
              <a:t> to their </a:t>
            </a:r>
            <a:r>
              <a:rPr lang="en-AU" altLang="en-US" b="1" dirty="0" smtClean="0">
                <a:latin typeface="Arial" panose="020B0604020202020204" pitchFamily="34" charset="0"/>
                <a:cs typeface="Arial" panose="020B0604020202020204" pitchFamily="34" charset="0"/>
              </a:rPr>
              <a:t>culture</a:t>
            </a:r>
            <a:r>
              <a:rPr lang="en-AU" altLang="en-US" dirty="0" smtClean="0">
                <a:latin typeface="Arial" panose="020B0604020202020204" pitchFamily="34" charset="0"/>
                <a:cs typeface="Arial" panose="020B0604020202020204" pitchFamily="34" charset="0"/>
              </a:rPr>
              <a:t>, </a:t>
            </a:r>
          </a:p>
          <a:p>
            <a:pPr marL="171364" indent="-171364" defTabSz="913943">
              <a:buFontTx/>
              <a:buChar char="-"/>
              <a:defRPr/>
            </a:pPr>
            <a:r>
              <a:rPr lang="en-AU" altLang="en-US" dirty="0" smtClean="0">
                <a:latin typeface="Arial" panose="020B0604020202020204" pitchFamily="34" charset="0"/>
                <a:cs typeface="Arial" panose="020B0604020202020204" pitchFamily="34" charset="0"/>
              </a:rPr>
              <a:t>how they </a:t>
            </a:r>
            <a:r>
              <a:rPr lang="en-AU" altLang="en-US" b="1" dirty="0" smtClean="0">
                <a:latin typeface="Arial" panose="020B0604020202020204" pitchFamily="34" charset="0"/>
                <a:cs typeface="Arial" panose="020B0604020202020204" pitchFamily="34" charset="0"/>
              </a:rPr>
              <a:t>look</a:t>
            </a:r>
            <a:r>
              <a:rPr lang="en-AU" altLang="en-US" b="0" baseline="0" dirty="0" smtClean="0">
                <a:latin typeface="Arial" panose="020B0604020202020204" pitchFamily="34" charset="0"/>
                <a:cs typeface="Arial" panose="020B0604020202020204" pitchFamily="34" charset="0"/>
              </a:rPr>
              <a:t> - </a:t>
            </a:r>
            <a:r>
              <a:rPr lang="en-AU" altLang="en-US" b="1" dirty="0" smtClean="0">
                <a:latin typeface="Arial" panose="020B0604020202020204" pitchFamily="34" charset="0"/>
                <a:cs typeface="Arial" panose="020B0604020202020204" pitchFamily="34" charset="0"/>
              </a:rPr>
              <a:t>Shades of Aboriginality</a:t>
            </a:r>
            <a:endParaRPr lang="en-AU" altLang="en-US" dirty="0" smtClean="0">
              <a:latin typeface="Arial" panose="020B0604020202020204" pitchFamily="34" charset="0"/>
              <a:cs typeface="Arial" panose="020B0604020202020204" pitchFamily="34" charset="0"/>
            </a:endParaRPr>
          </a:p>
          <a:p>
            <a:pPr marL="171364" indent="-171364">
              <a:buFontTx/>
              <a:buChar char="-"/>
            </a:pPr>
            <a:r>
              <a:rPr lang="en-AU" altLang="en-US" dirty="0" smtClean="0">
                <a:latin typeface="Arial" panose="020B0604020202020204" pitchFamily="34" charset="0"/>
                <a:cs typeface="Arial" panose="020B0604020202020204" pitchFamily="34" charset="0"/>
              </a:rPr>
              <a:t>how they </a:t>
            </a:r>
            <a:r>
              <a:rPr lang="en-AU" altLang="en-US" b="1" dirty="0" smtClean="0">
                <a:latin typeface="Arial" panose="020B0604020202020204" pitchFamily="34" charset="0"/>
                <a:cs typeface="Arial" panose="020B0604020202020204" pitchFamily="34" charset="0"/>
              </a:rPr>
              <a:t>engage</a:t>
            </a:r>
            <a:r>
              <a:rPr lang="en-AU" altLang="en-US" dirty="0" smtClean="0">
                <a:latin typeface="Arial" panose="020B0604020202020204" pitchFamily="34" charset="0"/>
                <a:cs typeface="Arial" panose="020B0604020202020204" pitchFamily="34" charset="0"/>
              </a:rPr>
              <a:t> and </a:t>
            </a:r>
            <a:r>
              <a:rPr lang="en-AU" altLang="en-US" b="1" dirty="0" smtClean="0">
                <a:latin typeface="Arial" panose="020B0604020202020204" pitchFamily="34" charset="0"/>
                <a:cs typeface="Arial" panose="020B0604020202020204" pitchFamily="34" charset="0"/>
              </a:rPr>
              <a:t>why they don’t engage</a:t>
            </a:r>
            <a:r>
              <a:rPr lang="en-AU" altLang="en-US" dirty="0" smtClean="0">
                <a:latin typeface="Arial" panose="020B0604020202020204" pitchFamily="34" charset="0"/>
                <a:cs typeface="Arial" panose="020B0604020202020204" pitchFamily="34" charset="0"/>
              </a:rPr>
              <a:t>. </a:t>
            </a:r>
          </a:p>
          <a:p>
            <a:pPr marL="171364" indent="-171364">
              <a:buFontTx/>
              <a:buChar char="-"/>
            </a:pPr>
            <a:endParaRPr lang="en-AU" altLang="en-US" dirty="0" smtClean="0">
              <a:latin typeface="Arial" panose="020B0604020202020204" pitchFamily="34" charset="0"/>
              <a:cs typeface="Arial" panose="020B0604020202020204" pitchFamily="34" charset="0"/>
            </a:endParaRPr>
          </a:p>
          <a:p>
            <a:pPr marL="171364" indent="-171364">
              <a:buFontTx/>
              <a:buChar char="-"/>
            </a:pPr>
            <a:r>
              <a:rPr lang="en-AU" altLang="en-US" dirty="0" smtClean="0">
                <a:latin typeface="Arial" panose="020B0604020202020204" pitchFamily="34" charset="0"/>
                <a:cs typeface="Arial" panose="020B0604020202020204" pitchFamily="34" charset="0"/>
              </a:rPr>
              <a:t>There is </a:t>
            </a:r>
            <a:r>
              <a:rPr lang="en-AU" altLang="en-US" b="1" dirty="0" smtClean="0">
                <a:latin typeface="Arial" panose="020B0604020202020204" pitchFamily="34" charset="0"/>
                <a:cs typeface="Arial" panose="020B0604020202020204" pitchFamily="34" charset="0"/>
              </a:rPr>
              <a:t>no one Aboriginal student </a:t>
            </a:r>
            <a:r>
              <a:rPr lang="en-AU" altLang="en-US" dirty="0" smtClean="0">
                <a:latin typeface="Arial" panose="020B0604020202020204" pitchFamily="34" charset="0"/>
                <a:cs typeface="Arial" panose="020B0604020202020204" pitchFamily="34" charset="0"/>
              </a:rPr>
              <a:t>but we keep talking about Aboriginal students as though they are </a:t>
            </a:r>
            <a:r>
              <a:rPr lang="en-AU" altLang="en-US" b="1" dirty="0" smtClean="0">
                <a:latin typeface="Arial" panose="020B0604020202020204" pitchFamily="34" charset="0"/>
                <a:cs typeface="Arial" panose="020B0604020202020204" pitchFamily="34" charset="0"/>
              </a:rPr>
              <a:t>homogenous</a:t>
            </a:r>
            <a:r>
              <a:rPr lang="en-AU" altLang="en-US" dirty="0" smtClean="0">
                <a:latin typeface="Arial" panose="020B0604020202020204" pitchFamily="34" charset="0"/>
                <a:cs typeface="Arial" panose="020B0604020202020204" pitchFamily="34" charset="0"/>
              </a:rPr>
              <a:t>. </a:t>
            </a:r>
          </a:p>
          <a:p>
            <a:pPr defTabSz="913943">
              <a:defRPr/>
            </a:pPr>
            <a:endParaRPr lang="en-AU" dirty="0" smtClean="0"/>
          </a:p>
          <a:p>
            <a:pPr defTabSz="913943">
              <a:defRPr/>
            </a:pPr>
            <a:r>
              <a:rPr lang="en-AU" dirty="0" smtClean="0"/>
              <a:t>We must be purposeful and challenge assumptions to deliver on the best opportunities to enable improvement for all 64,424 Aboriginal students in across every school.</a:t>
            </a:r>
          </a:p>
          <a:p>
            <a:endParaRPr lang="en-AU" dirty="0"/>
          </a:p>
        </p:txBody>
      </p:sp>
      <p:sp>
        <p:nvSpPr>
          <p:cNvPr id="4" name="Slide Number Placeholder 3"/>
          <p:cNvSpPr>
            <a:spLocks noGrp="1"/>
          </p:cNvSpPr>
          <p:nvPr>
            <p:ph type="sldNum" sz="quarter" idx="10"/>
          </p:nvPr>
        </p:nvSpPr>
        <p:spPr/>
        <p:txBody>
          <a:bodyPr/>
          <a:lstStyle/>
          <a:p>
            <a:fld id="{B5EBDB3E-74D8-416A-9FA9-AEFE0219B8CD}" type="slidenum">
              <a:rPr lang="en-AU" smtClean="0"/>
              <a:t>11</a:t>
            </a:fld>
            <a:endParaRPr lang="en-AU"/>
          </a:p>
        </p:txBody>
      </p:sp>
    </p:spTree>
    <p:extLst>
      <p:ext uri="{BB962C8B-B14F-4D97-AF65-F5344CB8AC3E}">
        <p14:creationId xmlns:p14="http://schemas.microsoft.com/office/powerpoint/2010/main" val="122083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need to</a:t>
            </a:r>
          </a:p>
          <a:p>
            <a:pPr defTabSz="913890">
              <a:defRPr/>
            </a:pPr>
            <a:r>
              <a:rPr lang="en-US" dirty="0"/>
              <a:t>Continue recruitment – flexible.</a:t>
            </a:r>
          </a:p>
          <a:p>
            <a:endParaRPr lang="en-AU" dirty="0" smtClean="0"/>
          </a:p>
          <a:p>
            <a:pPr defTabSz="913890">
              <a:defRPr/>
            </a:pPr>
            <a:r>
              <a:rPr lang="en-AU" dirty="0"/>
              <a:t>Implement consultation frameworks with key stakeholders to ensures we develop and embed what is needed including </a:t>
            </a:r>
            <a:r>
              <a:rPr lang="en-AU" spc="-95" dirty="0"/>
              <a:t>a cross sectorial and cross divisional working group to advise on decisions relating to matters of Aboriginal Education.</a:t>
            </a:r>
            <a:endParaRPr lang="en-US" dirty="0"/>
          </a:p>
          <a:p>
            <a:endParaRPr lang="en-AU" dirty="0" smtClean="0"/>
          </a:p>
        </p:txBody>
      </p:sp>
      <p:sp>
        <p:nvSpPr>
          <p:cNvPr id="4" name="Slide Number Placeholder 3"/>
          <p:cNvSpPr>
            <a:spLocks noGrp="1"/>
          </p:cNvSpPr>
          <p:nvPr>
            <p:ph type="sldNum" sz="quarter" idx="10"/>
          </p:nvPr>
        </p:nvSpPr>
        <p:spPr/>
        <p:txBody>
          <a:bodyPr/>
          <a:lstStyle/>
          <a:p>
            <a:fld id="{B5EBDB3E-74D8-416A-9FA9-AEFE0219B8CD}" type="slidenum">
              <a:rPr lang="en-AU" smtClean="0"/>
              <a:t>12</a:t>
            </a:fld>
            <a:endParaRPr lang="en-AU"/>
          </a:p>
        </p:txBody>
      </p:sp>
    </p:spTree>
    <p:extLst>
      <p:ext uri="{BB962C8B-B14F-4D97-AF65-F5344CB8AC3E}">
        <p14:creationId xmlns:p14="http://schemas.microsoft.com/office/powerpoint/2010/main" val="254100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43">
              <a:defRPr/>
            </a:pPr>
            <a:r>
              <a:rPr lang="en-AU" dirty="0">
                <a:solidFill>
                  <a:srgbClr val="FF0000"/>
                </a:solidFill>
              </a:rPr>
              <a:t>Strength based focus- </a:t>
            </a:r>
            <a:r>
              <a:rPr lang="en-AU" dirty="0">
                <a:solidFill>
                  <a:prstClr val="black"/>
                </a:solidFill>
              </a:rPr>
              <a:t>Our diversity in enrolments across NSW, our networks and across and within our schools,  requires  action to be </a:t>
            </a:r>
            <a:r>
              <a:rPr lang="en-AU" dirty="0"/>
              <a:t>innovative </a:t>
            </a:r>
            <a:r>
              <a:rPr lang="en-AU" dirty="0">
                <a:solidFill>
                  <a:prstClr val="black"/>
                </a:solidFill>
              </a:rPr>
              <a:t>and flexible at all levels.</a:t>
            </a:r>
          </a:p>
          <a:p>
            <a:pPr defTabSz="913943">
              <a:defRPr/>
            </a:pPr>
            <a:r>
              <a:rPr lang="en-AU" dirty="0">
                <a:solidFill>
                  <a:srgbClr val="FF0000"/>
                </a:solidFill>
              </a:rPr>
              <a:t>Build relationships / work together </a:t>
            </a:r>
            <a:r>
              <a:rPr lang="en-AU" dirty="0">
                <a:solidFill>
                  <a:prstClr val="black"/>
                </a:solidFill>
              </a:rPr>
              <a:t>- Our actions need to reflect the experienced reality for all Aboriginal students, in all schools across NSW. </a:t>
            </a:r>
          </a:p>
          <a:p>
            <a:pPr defTabSz="913943">
              <a:defRPr/>
            </a:pPr>
            <a:r>
              <a:rPr lang="en-AU" dirty="0">
                <a:solidFill>
                  <a:srgbClr val="FF0000"/>
                </a:solidFill>
              </a:rPr>
              <a:t>High expectations / no excuses </a:t>
            </a:r>
            <a:r>
              <a:rPr lang="en-AU" dirty="0">
                <a:solidFill>
                  <a:prstClr val="black"/>
                </a:solidFill>
              </a:rPr>
              <a:t>-Variations in student performance is closely mapped to social disadvantage and we must deliver on equity across all areas through evidence informed use of knowledge, in driving results.</a:t>
            </a:r>
          </a:p>
          <a:p>
            <a:pPr defTabSz="913943">
              <a:defRPr/>
            </a:pPr>
            <a:r>
              <a:rPr lang="en-AU" dirty="0">
                <a:solidFill>
                  <a:srgbClr val="FF0000"/>
                </a:solidFill>
              </a:rPr>
              <a:t>Be the change- </a:t>
            </a:r>
            <a:r>
              <a:rPr lang="en-AU" dirty="0">
                <a:solidFill>
                  <a:prstClr val="black"/>
                </a:solidFill>
              </a:rPr>
              <a:t>We must deliver differently to provide the best opportunities to enable improvement for all Aboriginal students.</a:t>
            </a:r>
          </a:p>
          <a:p>
            <a:endParaRPr lang="en-AU" dirty="0"/>
          </a:p>
        </p:txBody>
      </p:sp>
      <p:sp>
        <p:nvSpPr>
          <p:cNvPr id="4" name="Slide Number Placeholder 3"/>
          <p:cNvSpPr>
            <a:spLocks noGrp="1"/>
          </p:cNvSpPr>
          <p:nvPr>
            <p:ph type="sldNum" sz="quarter" idx="10"/>
          </p:nvPr>
        </p:nvSpPr>
        <p:spPr/>
        <p:txBody>
          <a:bodyPr/>
          <a:lstStyle/>
          <a:p>
            <a:fld id="{B5EBDB3E-74D8-416A-9FA9-AEFE0219B8CD}" type="slidenum">
              <a:rPr lang="en-AU" smtClean="0"/>
              <a:t>13</a:t>
            </a:fld>
            <a:endParaRPr lang="en-AU"/>
          </a:p>
        </p:txBody>
      </p:sp>
    </p:spTree>
    <p:extLst>
      <p:ext uri="{BB962C8B-B14F-4D97-AF65-F5344CB8AC3E}">
        <p14:creationId xmlns:p14="http://schemas.microsoft.com/office/powerpoint/2010/main" val="266724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a:t>
            </a:r>
            <a:r>
              <a:rPr lang="en-AU" baseline="0" dirty="0" smtClean="0"/>
              <a:t> do we as a whole department improve on our demonstrated commitment to Aboriginal Education. </a:t>
            </a:r>
            <a:r>
              <a:rPr lang="en-AU" dirty="0" smtClean="0"/>
              <a:t>Aboriginal Education is Everyone’s Business.</a:t>
            </a:r>
          </a:p>
          <a:p>
            <a:r>
              <a:rPr lang="en-AU" dirty="0" smtClean="0"/>
              <a:t>We need to empower all staff in all areas to be a part of the solution.</a:t>
            </a:r>
          </a:p>
          <a:p>
            <a:pPr defTabSz="913943">
              <a:defRPr/>
            </a:pPr>
            <a:r>
              <a:rPr lang="en-AU" dirty="0" smtClean="0"/>
              <a:t>– it needs to be on everyone’s agenda and built into every decision made</a:t>
            </a:r>
            <a:r>
              <a:rPr lang="en-AU" baseline="0" dirty="0" smtClean="0"/>
              <a:t> from Corporate such as HR to our leaders and every staff member in our schools. Aboriginal children and young people at the centre of every decision in every division. Clear and consistent messaging – what do we expect – how do each of us demonstrate our commitment in our division plans and actions.</a:t>
            </a:r>
          </a:p>
          <a:p>
            <a:pPr defTabSz="913943">
              <a:defRPr/>
            </a:pPr>
            <a:r>
              <a:rPr lang="en-AU" baseline="0" dirty="0" smtClean="0"/>
              <a:t>We need to work across sectors – </a:t>
            </a:r>
            <a:r>
              <a:rPr lang="en-AU" b="1" baseline="0" dirty="0" smtClean="0"/>
              <a:t>to ensure we improve system support for our schools in this area.</a:t>
            </a:r>
          </a:p>
          <a:p>
            <a:pPr defTabSz="913943">
              <a:defRPr/>
            </a:pPr>
            <a:r>
              <a:rPr lang="en-AU" b="1" baseline="0" dirty="0" smtClean="0"/>
              <a:t>All divisions showing leadership of the commitment to Aboriginal student outcomes.</a:t>
            </a:r>
            <a:endParaRPr lang="en-AU" b="1" dirty="0" smtClean="0"/>
          </a:p>
          <a:p>
            <a:pPr defTabSz="913943">
              <a:defRPr/>
            </a:pPr>
            <a:r>
              <a:rPr lang="en-AU" dirty="0">
                <a:solidFill>
                  <a:srgbClr val="D70C3D"/>
                </a:solidFill>
              </a:rPr>
              <a:t>“Real change starts with recognising that we are part of  the systems we seek to change.” </a:t>
            </a:r>
            <a:r>
              <a:rPr lang="en-AU" dirty="0" err="1">
                <a:solidFill>
                  <a:srgbClr val="D70C3D"/>
                </a:solidFill>
              </a:rPr>
              <a:t>Senge</a:t>
            </a:r>
            <a:r>
              <a:rPr lang="en-AU" dirty="0">
                <a:solidFill>
                  <a:srgbClr val="D70C3D"/>
                </a:solidFill>
              </a:rPr>
              <a:t>, Hamilton, </a:t>
            </a:r>
            <a:r>
              <a:rPr lang="en-AU" dirty="0" err="1">
                <a:solidFill>
                  <a:srgbClr val="D70C3D"/>
                </a:solidFill>
              </a:rPr>
              <a:t>Kania</a:t>
            </a:r>
            <a:endParaRPr lang="en-AU" dirty="0">
              <a:solidFill>
                <a:srgbClr val="D70C3D"/>
              </a:solidFill>
            </a:endParaRPr>
          </a:p>
          <a:p>
            <a:pPr defTabSz="913943">
              <a:defRPr/>
            </a:pPr>
            <a:endParaRPr lang="en-AU" dirty="0">
              <a:solidFill>
                <a:srgbClr val="D70C3D"/>
              </a:solidFill>
            </a:endParaRPr>
          </a:p>
          <a:p>
            <a:pPr defTabSz="913943">
              <a:defRPr/>
            </a:pPr>
            <a:r>
              <a:rPr lang="en-AU" dirty="0" smtClean="0">
                <a:latin typeface="+mn-lt"/>
              </a:rPr>
              <a:t>Variations in student performance is closely mapped to social disadvantage and we must deliver on equity across all areas through evidence informed use of knowledge, in driving results</a:t>
            </a:r>
          </a:p>
        </p:txBody>
      </p:sp>
      <p:sp>
        <p:nvSpPr>
          <p:cNvPr id="4" name="Slide Number Placeholder 3"/>
          <p:cNvSpPr>
            <a:spLocks noGrp="1"/>
          </p:cNvSpPr>
          <p:nvPr>
            <p:ph type="sldNum" sz="quarter" idx="10"/>
          </p:nvPr>
        </p:nvSpPr>
        <p:spPr/>
        <p:txBody>
          <a:bodyPr/>
          <a:lstStyle/>
          <a:p>
            <a:fld id="{B5EBDB3E-74D8-416A-9FA9-AEFE0219B8CD}" type="slidenum">
              <a:rPr lang="en-AU" smtClean="0"/>
              <a:t>14</a:t>
            </a:fld>
            <a:endParaRPr lang="en-AU"/>
          </a:p>
        </p:txBody>
      </p:sp>
    </p:spTree>
    <p:extLst>
      <p:ext uri="{BB962C8B-B14F-4D97-AF65-F5344CB8AC3E}">
        <p14:creationId xmlns:p14="http://schemas.microsoft.com/office/powerpoint/2010/main" val="192320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52867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40319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72129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390146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9460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71390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43">
              <a:defRPr/>
            </a:pPr>
            <a:r>
              <a:rPr lang="en-AU" dirty="0" smtClean="0"/>
              <a:t>We must deliver differently.</a:t>
            </a:r>
          </a:p>
          <a:p>
            <a:pPr defTabSz="913943">
              <a:defRPr/>
            </a:pPr>
            <a:r>
              <a:rPr lang="en-AU" dirty="0" smtClean="0"/>
              <a:t>We need a relentless focus on the data and impact of our actions……. for the</a:t>
            </a:r>
            <a:r>
              <a:rPr lang="en-AU" baseline="0" dirty="0" smtClean="0"/>
              <a:t> 65,000 students if we are to close the gap. </a:t>
            </a:r>
          </a:p>
          <a:p>
            <a:pPr defTabSz="913943">
              <a:defRPr/>
            </a:pPr>
            <a:endParaRPr lang="en-AU" baseline="0" dirty="0" smtClean="0"/>
          </a:p>
          <a:p>
            <a:pPr defTabSz="913943">
              <a:defRPr/>
            </a:pPr>
            <a:r>
              <a:rPr lang="en-AU" baseline="0" dirty="0" smtClean="0"/>
              <a:t>Concentrated numbers and the link to disadvantage- we need to differentiate our approaches.</a:t>
            </a:r>
          </a:p>
          <a:p>
            <a:pPr defTabSz="913943">
              <a:defRPr/>
            </a:pPr>
            <a:r>
              <a:rPr lang="en-AU" baseline="0" dirty="0" smtClean="0"/>
              <a:t>Top two bands more likely in schools with 1-5 Aboriginal students enrolled.</a:t>
            </a:r>
          </a:p>
          <a:p>
            <a:pPr defTabSz="913943">
              <a:defRPr/>
            </a:pPr>
            <a:r>
              <a:rPr lang="en-AU" baseline="0" dirty="0" smtClean="0"/>
              <a:t>Background should not influence life outcomes!</a:t>
            </a:r>
            <a:endParaRPr lang="en-AU" dirty="0" smtClean="0"/>
          </a:p>
          <a:p>
            <a:pPr eaLnBrk="1" hangingPunct="1"/>
            <a:r>
              <a:rPr lang="en-AU" altLang="en-US" dirty="0" smtClean="0">
                <a:latin typeface="Arial" panose="020B0604020202020204" pitchFamily="34" charset="0"/>
                <a:cs typeface="Arial" panose="020B0604020202020204" pitchFamily="34" charset="0"/>
              </a:rPr>
              <a:t>Aboriginal students are </a:t>
            </a:r>
            <a:r>
              <a:rPr lang="en-AU" altLang="en-US" b="1" dirty="0" smtClean="0">
                <a:latin typeface="Arial" panose="020B0604020202020204" pitchFamily="34" charset="0"/>
                <a:cs typeface="Arial" panose="020B0604020202020204" pitchFamily="34" charset="0"/>
              </a:rPr>
              <a:t>diverse</a:t>
            </a:r>
            <a:r>
              <a:rPr lang="en-AU" altLang="en-US" dirty="0" smtClean="0">
                <a:latin typeface="Arial" panose="020B0604020202020204" pitchFamily="34" charset="0"/>
                <a:cs typeface="Arial" panose="020B0604020202020204" pitchFamily="34" charset="0"/>
              </a:rPr>
              <a:t> in: </a:t>
            </a:r>
          </a:p>
          <a:p>
            <a:pPr eaLnBrk="1" hangingPunct="1"/>
            <a:r>
              <a:rPr lang="en-AU" altLang="en-US" dirty="0" smtClean="0">
                <a:latin typeface="Arial" panose="020B0604020202020204" pitchFamily="34" charset="0"/>
                <a:cs typeface="Arial" panose="020B0604020202020204" pitchFamily="34" charset="0"/>
              </a:rPr>
              <a:t>-  where they </a:t>
            </a:r>
            <a:r>
              <a:rPr lang="en-AU" altLang="en-US" b="1" dirty="0" smtClean="0">
                <a:latin typeface="Arial" panose="020B0604020202020204" pitchFamily="34" charset="0"/>
                <a:cs typeface="Arial" panose="020B0604020202020204" pitchFamily="34" charset="0"/>
              </a:rPr>
              <a:t>live</a:t>
            </a:r>
            <a:r>
              <a:rPr lang="en-AU" altLang="en-US" dirty="0" smtClean="0">
                <a:latin typeface="Arial" panose="020B0604020202020204" pitchFamily="34" charset="0"/>
                <a:cs typeface="Arial" panose="020B0604020202020204" pitchFamily="34" charset="0"/>
              </a:rPr>
              <a:t>, </a:t>
            </a:r>
          </a:p>
          <a:p>
            <a:pPr marL="171364" indent="-171364">
              <a:buFontTx/>
              <a:buChar char="-"/>
            </a:pPr>
            <a:r>
              <a:rPr lang="en-AU" altLang="en-US" b="1" dirty="0" smtClean="0">
                <a:latin typeface="Arial" panose="020B0604020202020204" pitchFamily="34" charset="0"/>
                <a:cs typeface="Arial" panose="020B0604020202020204" pitchFamily="34" charset="0"/>
              </a:rPr>
              <a:t>who</a:t>
            </a:r>
            <a:r>
              <a:rPr lang="en-AU" altLang="en-US" dirty="0" smtClean="0">
                <a:latin typeface="Arial" panose="020B0604020202020204" pitchFamily="34" charset="0"/>
                <a:cs typeface="Arial" panose="020B0604020202020204" pitchFamily="34" charset="0"/>
              </a:rPr>
              <a:t> they live with, </a:t>
            </a:r>
          </a:p>
          <a:p>
            <a:pPr marL="171364" indent="-171364">
              <a:buFontTx/>
              <a:buChar char="-"/>
            </a:pPr>
            <a:r>
              <a:rPr lang="en-AU" altLang="en-US" dirty="0" smtClean="0">
                <a:latin typeface="Arial" panose="020B0604020202020204" pitchFamily="34" charset="0"/>
                <a:cs typeface="Arial" panose="020B0604020202020204" pitchFamily="34" charset="0"/>
              </a:rPr>
              <a:t>their </a:t>
            </a:r>
            <a:r>
              <a:rPr lang="en-AU" altLang="en-US" b="1" dirty="0" smtClean="0">
                <a:latin typeface="Arial" panose="020B0604020202020204" pitchFamily="34" charset="0"/>
                <a:cs typeface="Arial" panose="020B0604020202020204" pitchFamily="34" charset="0"/>
              </a:rPr>
              <a:t>language</a:t>
            </a:r>
            <a:r>
              <a:rPr lang="en-AU" altLang="en-US" dirty="0" smtClean="0">
                <a:latin typeface="Arial" panose="020B0604020202020204" pitchFamily="34" charset="0"/>
                <a:cs typeface="Arial" panose="020B0604020202020204" pitchFamily="34" charset="0"/>
              </a:rPr>
              <a:t>; </a:t>
            </a:r>
          </a:p>
          <a:p>
            <a:pPr marL="171364" indent="-171364">
              <a:buFontTx/>
              <a:buChar char="-"/>
            </a:pPr>
            <a:r>
              <a:rPr lang="en-AU" altLang="en-US" dirty="0" smtClean="0">
                <a:latin typeface="Arial" panose="020B0604020202020204" pitchFamily="34" charset="0"/>
                <a:cs typeface="Arial" panose="020B0604020202020204" pitchFamily="34" charset="0"/>
              </a:rPr>
              <a:t>their </a:t>
            </a:r>
            <a:r>
              <a:rPr lang="en-AU" altLang="en-US" b="1" dirty="0" smtClean="0">
                <a:latin typeface="Arial" panose="020B0604020202020204" pitchFamily="34" charset="0"/>
                <a:cs typeface="Arial" panose="020B0604020202020204" pitchFamily="34" charset="0"/>
              </a:rPr>
              <a:t>knowledge</a:t>
            </a:r>
            <a:r>
              <a:rPr lang="en-AU" altLang="en-US" dirty="0" smtClean="0">
                <a:latin typeface="Arial" panose="020B0604020202020204" pitchFamily="34" charset="0"/>
                <a:cs typeface="Arial" panose="020B0604020202020204" pitchFamily="34" charset="0"/>
              </a:rPr>
              <a:t> and </a:t>
            </a:r>
            <a:r>
              <a:rPr lang="en-AU" altLang="en-US" b="1" dirty="0" smtClean="0">
                <a:latin typeface="Arial" panose="020B0604020202020204" pitchFamily="34" charset="0"/>
                <a:cs typeface="Arial" panose="020B0604020202020204" pitchFamily="34" charset="0"/>
              </a:rPr>
              <a:t>connection</a:t>
            </a:r>
            <a:r>
              <a:rPr lang="en-AU" altLang="en-US" dirty="0" smtClean="0">
                <a:latin typeface="Arial" panose="020B0604020202020204" pitchFamily="34" charset="0"/>
                <a:cs typeface="Arial" panose="020B0604020202020204" pitchFamily="34" charset="0"/>
              </a:rPr>
              <a:t> to their </a:t>
            </a:r>
            <a:r>
              <a:rPr lang="en-AU" altLang="en-US" b="1" dirty="0" smtClean="0">
                <a:latin typeface="Arial" panose="020B0604020202020204" pitchFamily="34" charset="0"/>
                <a:cs typeface="Arial" panose="020B0604020202020204" pitchFamily="34" charset="0"/>
              </a:rPr>
              <a:t>culture</a:t>
            </a:r>
            <a:r>
              <a:rPr lang="en-AU" altLang="en-US" dirty="0" smtClean="0">
                <a:latin typeface="Arial" panose="020B0604020202020204" pitchFamily="34" charset="0"/>
                <a:cs typeface="Arial" panose="020B0604020202020204" pitchFamily="34" charset="0"/>
              </a:rPr>
              <a:t>, </a:t>
            </a:r>
          </a:p>
          <a:p>
            <a:pPr marL="171364" indent="-171364" defTabSz="913943">
              <a:buFontTx/>
              <a:buChar char="-"/>
              <a:defRPr/>
            </a:pPr>
            <a:r>
              <a:rPr lang="en-AU" altLang="en-US" dirty="0" smtClean="0">
                <a:latin typeface="Arial" panose="020B0604020202020204" pitchFamily="34" charset="0"/>
                <a:cs typeface="Arial" panose="020B0604020202020204" pitchFamily="34" charset="0"/>
              </a:rPr>
              <a:t>how they </a:t>
            </a:r>
            <a:r>
              <a:rPr lang="en-AU" altLang="en-US" b="1" dirty="0" smtClean="0">
                <a:latin typeface="Arial" panose="020B0604020202020204" pitchFamily="34" charset="0"/>
                <a:cs typeface="Arial" panose="020B0604020202020204" pitchFamily="34" charset="0"/>
              </a:rPr>
              <a:t>look</a:t>
            </a:r>
            <a:r>
              <a:rPr lang="en-AU" altLang="en-US" b="0" baseline="0" dirty="0" smtClean="0">
                <a:latin typeface="Arial" panose="020B0604020202020204" pitchFamily="34" charset="0"/>
                <a:cs typeface="Arial" panose="020B0604020202020204" pitchFamily="34" charset="0"/>
              </a:rPr>
              <a:t> - </a:t>
            </a:r>
            <a:r>
              <a:rPr lang="en-AU" altLang="en-US" b="1" dirty="0" smtClean="0">
                <a:latin typeface="Arial" panose="020B0604020202020204" pitchFamily="34" charset="0"/>
                <a:cs typeface="Arial" panose="020B0604020202020204" pitchFamily="34" charset="0"/>
              </a:rPr>
              <a:t>Shades of Aboriginality</a:t>
            </a:r>
            <a:endParaRPr lang="en-AU" altLang="en-US" dirty="0" smtClean="0">
              <a:latin typeface="Arial" panose="020B0604020202020204" pitchFamily="34" charset="0"/>
              <a:cs typeface="Arial" panose="020B0604020202020204" pitchFamily="34" charset="0"/>
            </a:endParaRPr>
          </a:p>
          <a:p>
            <a:pPr marL="171364" indent="-171364">
              <a:buFontTx/>
              <a:buChar char="-"/>
            </a:pPr>
            <a:r>
              <a:rPr lang="en-AU" altLang="en-US" dirty="0" smtClean="0">
                <a:latin typeface="Arial" panose="020B0604020202020204" pitchFamily="34" charset="0"/>
                <a:cs typeface="Arial" panose="020B0604020202020204" pitchFamily="34" charset="0"/>
              </a:rPr>
              <a:t>how they </a:t>
            </a:r>
            <a:r>
              <a:rPr lang="en-AU" altLang="en-US" b="1" dirty="0" smtClean="0">
                <a:latin typeface="Arial" panose="020B0604020202020204" pitchFamily="34" charset="0"/>
                <a:cs typeface="Arial" panose="020B0604020202020204" pitchFamily="34" charset="0"/>
              </a:rPr>
              <a:t>engage</a:t>
            </a:r>
            <a:r>
              <a:rPr lang="en-AU" altLang="en-US" dirty="0" smtClean="0">
                <a:latin typeface="Arial" panose="020B0604020202020204" pitchFamily="34" charset="0"/>
                <a:cs typeface="Arial" panose="020B0604020202020204" pitchFamily="34" charset="0"/>
              </a:rPr>
              <a:t> and </a:t>
            </a:r>
            <a:r>
              <a:rPr lang="en-AU" altLang="en-US" b="1" dirty="0" smtClean="0">
                <a:latin typeface="Arial" panose="020B0604020202020204" pitchFamily="34" charset="0"/>
                <a:cs typeface="Arial" panose="020B0604020202020204" pitchFamily="34" charset="0"/>
              </a:rPr>
              <a:t>why they don’t engage</a:t>
            </a:r>
            <a:r>
              <a:rPr lang="en-AU" altLang="en-US" dirty="0" smtClean="0">
                <a:latin typeface="Arial" panose="020B0604020202020204" pitchFamily="34" charset="0"/>
                <a:cs typeface="Arial" panose="020B0604020202020204" pitchFamily="34" charset="0"/>
              </a:rPr>
              <a:t>. </a:t>
            </a:r>
          </a:p>
          <a:p>
            <a:pPr marL="171364" indent="-171364">
              <a:buFontTx/>
              <a:buChar char="-"/>
            </a:pPr>
            <a:endParaRPr lang="en-AU" altLang="en-US" dirty="0" smtClean="0">
              <a:latin typeface="Arial" panose="020B0604020202020204" pitchFamily="34" charset="0"/>
              <a:cs typeface="Arial" panose="020B0604020202020204" pitchFamily="34" charset="0"/>
            </a:endParaRPr>
          </a:p>
          <a:p>
            <a:pPr marL="171364" indent="-171364">
              <a:buFontTx/>
              <a:buChar char="-"/>
            </a:pPr>
            <a:r>
              <a:rPr lang="en-AU" altLang="en-US" dirty="0" smtClean="0">
                <a:latin typeface="Arial" panose="020B0604020202020204" pitchFamily="34" charset="0"/>
                <a:cs typeface="Arial" panose="020B0604020202020204" pitchFamily="34" charset="0"/>
              </a:rPr>
              <a:t>There is </a:t>
            </a:r>
            <a:r>
              <a:rPr lang="en-AU" altLang="en-US" b="1" dirty="0" smtClean="0">
                <a:latin typeface="Arial" panose="020B0604020202020204" pitchFamily="34" charset="0"/>
                <a:cs typeface="Arial" panose="020B0604020202020204" pitchFamily="34" charset="0"/>
              </a:rPr>
              <a:t>no one Aboriginal student </a:t>
            </a:r>
            <a:r>
              <a:rPr lang="en-AU" altLang="en-US" dirty="0" smtClean="0">
                <a:latin typeface="Arial" panose="020B0604020202020204" pitchFamily="34" charset="0"/>
                <a:cs typeface="Arial" panose="020B0604020202020204" pitchFamily="34" charset="0"/>
              </a:rPr>
              <a:t>but we keep talking about Aboriginal students as though they are </a:t>
            </a:r>
            <a:r>
              <a:rPr lang="en-AU" altLang="en-US" b="1" dirty="0" smtClean="0">
                <a:latin typeface="Arial" panose="020B0604020202020204" pitchFamily="34" charset="0"/>
                <a:cs typeface="Arial" panose="020B0604020202020204" pitchFamily="34" charset="0"/>
              </a:rPr>
              <a:t>homogenous</a:t>
            </a:r>
            <a:r>
              <a:rPr lang="en-AU" altLang="en-US" dirty="0" smtClean="0">
                <a:latin typeface="Arial" panose="020B0604020202020204" pitchFamily="34" charset="0"/>
                <a:cs typeface="Arial" panose="020B0604020202020204" pitchFamily="34" charset="0"/>
              </a:rPr>
              <a:t>. </a:t>
            </a:r>
          </a:p>
          <a:p>
            <a:pPr defTabSz="913943">
              <a:defRPr/>
            </a:pPr>
            <a:endParaRPr lang="en-AU" dirty="0" smtClean="0"/>
          </a:p>
          <a:p>
            <a:pPr defTabSz="913943">
              <a:defRPr/>
            </a:pPr>
            <a:r>
              <a:rPr lang="en-AU" dirty="0" smtClean="0"/>
              <a:t>We must be purposeful and challenge assumptions to deliver on the best opportunities to enable improvement for all 64,424 Aboriginal students in across every school.</a:t>
            </a:r>
          </a:p>
          <a:p>
            <a:pPr defTabSz="913943">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B5EBDB3E-74D8-416A-9FA9-AEFE0219B8CD}" type="slidenum">
              <a:rPr lang="en-AU" smtClean="0"/>
              <a:t>8</a:t>
            </a:fld>
            <a:endParaRPr lang="en-AU"/>
          </a:p>
        </p:txBody>
      </p:sp>
    </p:spTree>
    <p:extLst>
      <p:ext uri="{BB962C8B-B14F-4D97-AF65-F5344CB8AC3E}">
        <p14:creationId xmlns:p14="http://schemas.microsoft.com/office/powerpoint/2010/main" val="22916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EBDB3E-74D8-416A-9FA9-AEFE0219B8CD}" type="slidenum">
              <a:rPr lang="en-AU" smtClean="0"/>
              <a:t>9</a:t>
            </a:fld>
            <a:endParaRPr lang="en-AU"/>
          </a:p>
        </p:txBody>
      </p:sp>
    </p:spTree>
    <p:extLst>
      <p:ext uri="{BB962C8B-B14F-4D97-AF65-F5344CB8AC3E}">
        <p14:creationId xmlns:p14="http://schemas.microsoft.com/office/powerpoint/2010/main" val="397232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0D508A8-A2E8-49B7-9388-57986B3216AF}" type="datetimeFigureOut">
              <a:rPr lang="en-AU" smtClean="0"/>
              <a:t>12/06/2019</a:t>
            </a:fld>
            <a:endParaRPr lang="en-AU"/>
          </a:p>
        </p:txBody>
      </p:sp>
      <p:sp>
        <p:nvSpPr>
          <p:cNvPr id="5" name="Footer Placeholder 4"/>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6" name="Slide Number Placeholder 5"/>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851150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D508A8-A2E8-49B7-9388-57986B3216AF}" type="datetimeFigureOut">
              <a:rPr lang="en-AU" smtClean="0"/>
              <a:t>12/06/2019</a:t>
            </a:fld>
            <a:endParaRPr lang="en-AU"/>
          </a:p>
        </p:txBody>
      </p:sp>
      <p:sp>
        <p:nvSpPr>
          <p:cNvPr id="5" name="Footer Placeholder 4"/>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6" name="Slide Number Placeholder 5"/>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16062962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D508A8-A2E8-49B7-9388-57986B3216AF}" type="datetimeFigureOut">
              <a:rPr lang="en-AU" smtClean="0"/>
              <a:t>12/06/2019</a:t>
            </a:fld>
            <a:endParaRPr lang="en-AU"/>
          </a:p>
        </p:txBody>
      </p:sp>
      <p:sp>
        <p:nvSpPr>
          <p:cNvPr id="5" name="Footer Placeholder 4"/>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6" name="Slide Number Placeholder 5"/>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390403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genda">
    <p:bg>
      <p:bgPr>
        <a:solidFill>
          <a:srgbClr val="19233E"/>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11454912" y="6124026"/>
            <a:ext cx="407671"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dirty="0"/>
              <a:t>Agenda slide</a:t>
            </a:r>
            <a:endParaRPr lang="en-AU" dirty="0"/>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28" name="Content Placeholder 4"/>
          <p:cNvSpPr>
            <a:spLocks noGrp="1"/>
          </p:cNvSpPr>
          <p:nvPr>
            <p:ph sz="quarter" idx="18" hasCustomPrompt="1"/>
          </p:nvPr>
        </p:nvSpPr>
        <p:spPr>
          <a:xfrm>
            <a:off x="315913" y="1881188"/>
            <a:ext cx="11546670"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7" name="Group 16">
            <a:extLst>
              <a:ext uri="{FF2B5EF4-FFF2-40B4-BE49-F238E27FC236}">
                <a16:creationId xmlns:a16="http://schemas.microsoft.com/office/drawing/2014/main" id="{77346632-EFE4-F840-8F92-83FA6363A404}"/>
              </a:ext>
            </a:extLst>
          </p:cNvPr>
          <p:cNvGrpSpPr/>
          <p:nvPr userDrawn="1"/>
        </p:nvGrpSpPr>
        <p:grpSpPr>
          <a:xfrm>
            <a:off x="337062" y="365496"/>
            <a:ext cx="2576121" cy="184666"/>
            <a:chOff x="446350" y="402893"/>
            <a:chExt cx="2780477" cy="203560"/>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2918" y="-721654"/>
            <a:ext cx="2251386" cy="222306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701" y="-3650494"/>
            <a:ext cx="4904299" cy="4842121"/>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7893282" y="6073210"/>
            <a:ext cx="2618969" cy="2585765"/>
          </a:xfrm>
          <a:prstGeom prst="rect">
            <a:avLst/>
          </a:prstGeom>
        </p:spPr>
      </p:pic>
      <p:pic>
        <p:nvPicPr>
          <p:cNvPr id="34" name="Picture 3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873717" y="6213283"/>
            <a:ext cx="1744423" cy="1723019"/>
          </a:xfrm>
          <a:prstGeom prst="rect">
            <a:avLst/>
          </a:prstGeom>
        </p:spPr>
      </p:pic>
    </p:spTree>
    <p:extLst>
      <p:ext uri="{BB962C8B-B14F-4D97-AF65-F5344CB8AC3E}">
        <p14:creationId xmlns:p14="http://schemas.microsoft.com/office/powerpoint/2010/main" val="41408700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umn Content">
    <p:bg>
      <p:bgPr>
        <a:solidFill>
          <a:schemeClr val="bg1"/>
        </a:solidFill>
        <a:effectLst/>
      </p:bgPr>
    </p:bg>
    <p:spTree>
      <p:nvGrpSpPr>
        <p:cNvPr id="1" name=""/>
        <p:cNvGrpSpPr/>
        <p:nvPr/>
      </p:nvGrpSpPr>
      <p:grpSpPr>
        <a:xfrm>
          <a:off x="0" y="0"/>
          <a:ext cx="0" cy="0"/>
          <a:chOff x="0" y="0"/>
          <a:chExt cx="0" cy="0"/>
        </a:xfrm>
      </p:grpSpPr>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83026"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11503535"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1147638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0D0A281D-98B7-2F4B-9C53-6977F980F5D4}"/>
              </a:ext>
            </a:extLst>
          </p:cNvPr>
          <p:cNvGrpSpPr>
            <a:grpSpLocks noChangeAspect="1"/>
          </p:cNvGrpSpPr>
          <p:nvPr userDrawn="1"/>
        </p:nvGrpSpPr>
        <p:grpSpPr bwMode="auto">
          <a:xfrm>
            <a:off x="10702893" y="-578855"/>
            <a:ext cx="1041395"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6403015" y="5547923"/>
            <a:ext cx="4380320" cy="432478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5406" y="-4070793"/>
            <a:ext cx="4904299" cy="4842121"/>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0035" y="6201091"/>
            <a:ext cx="3930903" cy="3881458"/>
          </a:xfrm>
          <a:prstGeom prst="rect">
            <a:avLst/>
          </a:prstGeom>
        </p:spPr>
      </p:pic>
    </p:spTree>
    <p:extLst>
      <p:ext uri="{BB962C8B-B14F-4D97-AF65-F5344CB8AC3E}">
        <p14:creationId xmlns:p14="http://schemas.microsoft.com/office/powerpoint/2010/main" val="137973778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48455"/>
            <a:ext cx="3127222" cy="3087886"/>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7607" y="-1960600"/>
            <a:ext cx="3188786" cy="271973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882841" y="813080"/>
            <a:ext cx="5359994" cy="5292039"/>
          </a:xfrm>
          <a:prstGeom prst="rect">
            <a:avLst/>
          </a:prstGeom>
        </p:spPr>
      </p:pic>
    </p:spTree>
    <p:extLst>
      <p:ext uri="{BB962C8B-B14F-4D97-AF65-F5344CB8AC3E}">
        <p14:creationId xmlns:p14="http://schemas.microsoft.com/office/powerpoint/2010/main" val="34581033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22"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6"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23"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18"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19" name="Group 18">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20" name="Straight Connector 19">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818" y="6124071"/>
            <a:ext cx="2354603" cy="232498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3981" y="6340442"/>
            <a:ext cx="2344070" cy="231435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0778787" y="-1972415"/>
            <a:ext cx="3062105" cy="3023283"/>
          </a:xfrm>
          <a:prstGeom prst="rect">
            <a:avLst/>
          </a:prstGeom>
        </p:spPr>
      </p:pic>
    </p:spTree>
    <p:extLst>
      <p:ext uri="{BB962C8B-B14F-4D97-AF65-F5344CB8AC3E}">
        <p14:creationId xmlns:p14="http://schemas.microsoft.com/office/powerpoint/2010/main" val="12792886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21"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29" y="5920817"/>
            <a:ext cx="605979" cy="640512"/>
            <a:chOff x="1841" y="2"/>
            <a:chExt cx="4000" cy="4318"/>
          </a:xfrm>
          <a:solidFill>
            <a:schemeClr val="bg1"/>
          </a:solidFill>
        </p:grpSpPr>
        <p:sp>
          <p:nvSpPr>
            <p:cNvPr id="22"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3"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18" name="Group 17">
            <a:extLst>
              <a:ext uri="{FF2B5EF4-FFF2-40B4-BE49-F238E27FC236}">
                <a16:creationId xmlns:a16="http://schemas.microsoft.com/office/drawing/2014/main" id="{36487694-BCE5-40E5-957D-41D10B21C04A}"/>
              </a:ext>
            </a:extLst>
          </p:cNvPr>
          <p:cNvGrpSpPr/>
          <p:nvPr userDrawn="1"/>
        </p:nvGrpSpPr>
        <p:grpSpPr>
          <a:xfrm>
            <a:off x="337062" y="365496"/>
            <a:ext cx="2576121" cy="184666"/>
            <a:chOff x="446350" y="402893"/>
            <a:chExt cx="2780477" cy="203560"/>
          </a:xfrm>
        </p:grpSpPr>
        <p:cxnSp>
          <p:nvCxnSpPr>
            <p:cNvPr id="19" name="Straight Connector 18">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420312" y="3970808"/>
            <a:ext cx="5359994" cy="529203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0309" y="-494504"/>
            <a:ext cx="2507194" cy="2476431"/>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591" y="5750759"/>
            <a:ext cx="2776797" cy="2741869"/>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86990" y="-2681427"/>
            <a:ext cx="4904299" cy="4842121"/>
          </a:xfrm>
          <a:prstGeom prst="rect">
            <a:avLst/>
          </a:prstGeom>
        </p:spPr>
      </p:pic>
    </p:spTree>
    <p:extLst>
      <p:ext uri="{BB962C8B-B14F-4D97-AF65-F5344CB8AC3E}">
        <p14:creationId xmlns:p14="http://schemas.microsoft.com/office/powerpoint/2010/main" val="39258184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22FB54-DAEE-4B12-9F75-2FF66CE378A2}" type="datetimeFigureOut">
              <a:rPr lang="en-AU" smtClean="0"/>
              <a:t>12/06/2019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582D44-C5B6-41CD-A439-A4289E489FA8}" type="slidenum">
              <a:rPr lang="en-AU" smtClean="0"/>
              <a:t>‹#›</a:t>
            </a:fld>
            <a:endParaRPr lang="en-AU"/>
          </a:p>
        </p:txBody>
      </p:sp>
    </p:spTree>
    <p:extLst>
      <p:ext uri="{BB962C8B-B14F-4D97-AF65-F5344CB8AC3E}">
        <p14:creationId xmlns:p14="http://schemas.microsoft.com/office/powerpoint/2010/main" val="392303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D508A8-A2E8-49B7-9388-57986B3216AF}" type="datetimeFigureOut">
              <a:rPr lang="en-AU" smtClean="0"/>
              <a:t>12/06/2019</a:t>
            </a:fld>
            <a:endParaRPr lang="en-AU"/>
          </a:p>
        </p:txBody>
      </p:sp>
      <p:sp>
        <p:nvSpPr>
          <p:cNvPr id="5" name="Footer Placeholder 4"/>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6" name="Slide Number Placeholder 5"/>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1075164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0D508A8-A2E8-49B7-9388-57986B3216AF}" type="datetimeFigureOut">
              <a:rPr lang="en-AU" smtClean="0"/>
              <a:t>12/06/2019</a:t>
            </a:fld>
            <a:endParaRPr lang="en-AU"/>
          </a:p>
        </p:txBody>
      </p:sp>
      <p:sp>
        <p:nvSpPr>
          <p:cNvPr id="6" name="Footer Placeholder 5"/>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7" name="Slide Number Placeholder 6"/>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21274745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0D508A8-A2E8-49B7-9388-57986B3216AF}" type="datetimeFigureOut">
              <a:rPr lang="en-AU" smtClean="0"/>
              <a:t>12/06/2019</a:t>
            </a:fld>
            <a:endParaRPr lang="en-AU"/>
          </a:p>
        </p:txBody>
      </p:sp>
      <p:sp>
        <p:nvSpPr>
          <p:cNvPr id="8" name="Footer Placeholder 7"/>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9" name="Slide Number Placeholder 8"/>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22902134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0D508A8-A2E8-49B7-9388-57986B3216AF}" type="datetimeFigureOut">
              <a:rPr lang="en-AU" smtClean="0"/>
              <a:t>12/06/2019</a:t>
            </a:fld>
            <a:endParaRPr lang="en-AU"/>
          </a:p>
        </p:txBody>
      </p:sp>
      <p:sp>
        <p:nvSpPr>
          <p:cNvPr id="4" name="Footer Placeholder 3"/>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5" name="Slide Number Placeholder 4"/>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17771524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508A8-A2E8-49B7-9388-57986B3216AF}" type="datetimeFigureOut">
              <a:rPr lang="en-AU" smtClean="0"/>
              <a:t>12/06/2019</a:t>
            </a:fld>
            <a:endParaRPr lang="en-AU"/>
          </a:p>
        </p:txBody>
      </p:sp>
      <p:sp>
        <p:nvSpPr>
          <p:cNvPr id="3" name="Footer Placeholder 2"/>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4" name="Slide Number Placeholder 3"/>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247131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D508A8-A2E8-49B7-9388-57986B3216AF}" type="datetimeFigureOut">
              <a:rPr lang="en-AU" smtClean="0"/>
              <a:t>12/06/2019</a:t>
            </a:fld>
            <a:endParaRPr lang="en-AU"/>
          </a:p>
        </p:txBody>
      </p:sp>
      <p:sp>
        <p:nvSpPr>
          <p:cNvPr id="6" name="Footer Placeholder 5"/>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7" name="Slide Number Placeholder 6"/>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5398091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D508A8-A2E8-49B7-9388-57986B3216AF}" type="datetimeFigureOut">
              <a:rPr lang="en-AU" smtClean="0"/>
              <a:t>12/06/2019</a:t>
            </a:fld>
            <a:endParaRPr lang="en-AU"/>
          </a:p>
        </p:txBody>
      </p:sp>
      <p:sp>
        <p:nvSpPr>
          <p:cNvPr id="6" name="Footer Placeholder 5"/>
          <p:cNvSpPr>
            <a:spLocks noGrp="1"/>
          </p:cNvSpPr>
          <p:nvPr>
            <p:ph type="ftr" sz="quarter" idx="11"/>
          </p:nvPr>
        </p:nvSpPr>
        <p:spPr/>
        <p:txBody>
          <a:bodyPr/>
          <a:lstStyle/>
          <a:p>
            <a:r>
              <a:rPr lang="en-US" smtClean="0"/>
              <a:t>Page </a:t>
            </a:r>
            <a:fld id="{9B9BA90C-EAA5-9446-B68C-B7124104B36D}" type="slidenum">
              <a:rPr lang="en-US" smtClean="0"/>
              <a:pPr/>
              <a:t>‹#›</a:t>
            </a:fld>
            <a:endParaRPr lang="en-US" dirty="0"/>
          </a:p>
        </p:txBody>
      </p:sp>
      <p:sp>
        <p:nvSpPr>
          <p:cNvPr id="7" name="Slide Number Placeholder 6"/>
          <p:cNvSpPr>
            <a:spLocks noGrp="1"/>
          </p:cNvSpPr>
          <p:nvPr>
            <p:ph type="sldNum" sz="quarter" idx="12"/>
          </p:nvPr>
        </p:nvSpPr>
        <p:spPr/>
        <p:txBody>
          <a:bodyPr/>
          <a:lstStyle/>
          <a:p>
            <a:fld id="{2CD74F57-9548-4976-BAD8-BF263EC57C1A}" type="slidenum">
              <a:rPr lang="en-AU" smtClean="0"/>
              <a:t>‹#›</a:t>
            </a:fld>
            <a:endParaRPr lang="en-AU"/>
          </a:p>
        </p:txBody>
      </p:sp>
    </p:spTree>
    <p:extLst>
      <p:ext uri="{BB962C8B-B14F-4D97-AF65-F5344CB8AC3E}">
        <p14:creationId xmlns:p14="http://schemas.microsoft.com/office/powerpoint/2010/main" val="1161746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508A8-A2E8-49B7-9388-57986B3216AF}" type="datetimeFigureOut">
              <a:rPr lang="en-AU" smtClean="0"/>
              <a:t>12/06/2019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Page </a:t>
            </a:r>
            <a:fld id="{9B9BA90C-EAA5-9446-B68C-B7124104B36D}" type="slidenum">
              <a:rPr lang="en-US" smtClean="0"/>
              <a:pPr/>
              <a:t>‹#›</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74F57-9548-4976-BAD8-BF263EC57C1A}" type="slidenum">
              <a:rPr lang="en-AU" smtClean="0"/>
              <a:t>‹#›</a:t>
            </a:fld>
            <a:endParaRPr lang="en-AU"/>
          </a:p>
        </p:txBody>
      </p:sp>
      <p:grpSp>
        <p:nvGrpSpPr>
          <p:cNvPr id="7"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11316155" y="6128859"/>
            <a:ext cx="412476" cy="435982"/>
            <a:chOff x="1841" y="2"/>
            <a:chExt cx="4000" cy="4318"/>
          </a:xfrm>
        </p:grpSpPr>
        <p:sp>
          <p:nvSpPr>
            <p:cNvPr id="8"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9"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Tree>
    <p:extLst>
      <p:ext uri="{BB962C8B-B14F-4D97-AF65-F5344CB8AC3E}">
        <p14:creationId xmlns:p14="http://schemas.microsoft.com/office/powerpoint/2010/main" val="742184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8" r:id="rId13"/>
    <p:sldLayoutId id="2147483671" r:id="rId14"/>
    <p:sldLayoutId id="2147483687" r:id="rId15"/>
    <p:sldLayoutId id="2147483719" r:id="rId16"/>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5" userDrawn="1">
          <p15:clr>
            <a:srgbClr val="F26B43"/>
          </p15:clr>
        </p15:guide>
        <p15:guide id="2" pos="3840" userDrawn="1">
          <p15:clr>
            <a:srgbClr val="F26B43"/>
          </p15:clr>
        </p15:guide>
        <p15:guide id="3" pos="7435" userDrawn="1">
          <p15:clr>
            <a:srgbClr val="F26B43"/>
          </p15:clr>
        </p15:guide>
        <p15:guide id="4" orient="horz" pos="249" userDrawn="1">
          <p15:clr>
            <a:srgbClr val="F26B43"/>
          </p15:clr>
        </p15:guide>
        <p15:guide id="5" orient="horz" pos="4133" userDrawn="1">
          <p15:clr>
            <a:srgbClr val="F26B43"/>
          </p15:clr>
        </p15:guide>
        <p15:guide id="6" orient="horz" pos="663" userDrawn="1">
          <p15:clr>
            <a:srgbClr val="FBAE40"/>
          </p15:clr>
        </p15:guide>
        <p15:guide id="7" orient="horz" pos="867" userDrawn="1">
          <p15:clr>
            <a:srgbClr val="FBAE40"/>
          </p15:clr>
        </p15:guide>
        <p15:guide id="8" orient="horz" pos="1049" userDrawn="1">
          <p15:clr>
            <a:srgbClr val="FBAE40"/>
          </p15:clr>
        </p15:guide>
        <p15:guide id="9" pos="844" userDrawn="1">
          <p15:clr>
            <a:srgbClr val="FDE53C"/>
          </p15:clr>
        </p15:guide>
        <p15:guide id="10" pos="1443" userDrawn="1">
          <p15:clr>
            <a:srgbClr val="FDE53C"/>
          </p15:clr>
        </p15:guide>
        <p15:guide id="11" pos="2043" userDrawn="1">
          <p15:clr>
            <a:srgbClr val="FDE53C"/>
          </p15:clr>
        </p15:guide>
        <p15:guide id="12" pos="2641" userDrawn="1">
          <p15:clr>
            <a:srgbClr val="FDE53C"/>
          </p15:clr>
        </p15:guide>
        <p15:guide id="13" pos="3241" userDrawn="1">
          <p15:clr>
            <a:srgbClr val="FDE53C"/>
          </p15:clr>
        </p15:guide>
        <p15:guide id="14" pos="4439" userDrawn="1">
          <p15:clr>
            <a:srgbClr val="FDE53C"/>
          </p15:clr>
        </p15:guide>
        <p15:guide id="15" pos="5039" userDrawn="1">
          <p15:clr>
            <a:srgbClr val="FDE53C"/>
          </p15:clr>
        </p15:guide>
        <p15:guide id="16" pos="5637" userDrawn="1">
          <p15:clr>
            <a:srgbClr val="FDE53C"/>
          </p15:clr>
        </p15:guide>
        <p15:guide id="17" pos="6236" userDrawn="1">
          <p15:clr>
            <a:srgbClr val="FDE53C"/>
          </p15:clr>
        </p15:guide>
        <p15:guide id="18" pos="6835" userDrawn="1">
          <p15:clr>
            <a:srgbClr val="FDE53C"/>
          </p15:clr>
        </p15:guide>
        <p15:guide id="19" orient="horz" pos="1185"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110" y="4529470"/>
            <a:ext cx="6002532" cy="1584252"/>
          </a:xfrm>
        </p:spPr>
        <p:txBody>
          <a:bodyPr/>
          <a:lstStyle/>
          <a:p>
            <a:r>
              <a:rPr lang="en-AU" b="0" dirty="0" smtClean="0"/>
              <a:t/>
            </a:r>
            <a:br>
              <a:rPr lang="en-AU" b="0" dirty="0" smtClean="0"/>
            </a:br>
            <a:r>
              <a:rPr lang="en-AU" b="0" dirty="0" smtClean="0"/>
              <a:t/>
            </a:r>
            <a:br>
              <a:rPr lang="en-AU" b="0" dirty="0" smtClean="0"/>
            </a:br>
            <a:r>
              <a:rPr lang="en-AU" b="0" dirty="0"/>
              <a:t/>
            </a:r>
            <a:br>
              <a:rPr lang="en-AU" b="0" dirty="0"/>
            </a:br>
            <a:r>
              <a:rPr lang="en-AU" b="0" dirty="0" smtClean="0"/>
              <a:t/>
            </a:r>
            <a:br>
              <a:rPr lang="en-AU" b="0" dirty="0" smtClean="0"/>
            </a:br>
            <a:r>
              <a:rPr lang="en-AU" b="0" dirty="0"/>
              <a:t/>
            </a:r>
            <a:br>
              <a:rPr lang="en-AU" b="0" dirty="0"/>
            </a:br>
            <a:r>
              <a:rPr lang="en-AU" b="0" dirty="0" smtClean="0"/>
              <a:t/>
            </a:r>
            <a:br>
              <a:rPr lang="en-AU" b="0" dirty="0" smtClean="0"/>
            </a:br>
            <a:r>
              <a:rPr lang="en-AU" b="0" dirty="0"/>
              <a:t/>
            </a:r>
            <a:br>
              <a:rPr lang="en-AU" b="0" dirty="0"/>
            </a:br>
            <a:r>
              <a:rPr lang="en-AU" b="0" dirty="0" smtClean="0"/>
              <a:t/>
            </a:r>
            <a:br>
              <a:rPr lang="en-AU" b="0" dirty="0" smtClean="0"/>
            </a:br>
            <a:r>
              <a:rPr lang="en-AU" b="0" dirty="0"/>
              <a:t/>
            </a:r>
            <a:br>
              <a:rPr lang="en-AU" b="0" dirty="0"/>
            </a:br>
            <a:r>
              <a:rPr lang="en-AU" b="0" dirty="0" smtClean="0"/>
              <a:t/>
            </a:r>
            <a:br>
              <a:rPr lang="en-AU" b="0" dirty="0" smtClean="0"/>
            </a:br>
            <a:r>
              <a:rPr lang="en-AU" b="0" dirty="0">
                <a:latin typeface="+mn-lt"/>
              </a:rPr>
              <a:t/>
            </a:r>
            <a:br>
              <a:rPr lang="en-AU" b="0" dirty="0">
                <a:latin typeface="+mn-lt"/>
              </a:rPr>
            </a:br>
            <a:r>
              <a:rPr lang="en-AU" b="0" dirty="0" smtClean="0">
                <a:latin typeface="+mn-lt"/>
              </a:rPr>
              <a:t/>
            </a:r>
            <a:br>
              <a:rPr lang="en-AU" b="0" dirty="0" smtClean="0">
                <a:latin typeface="+mn-lt"/>
              </a:rPr>
            </a:br>
            <a:r>
              <a:rPr lang="en-AU" b="0" dirty="0" smtClean="0">
                <a:latin typeface="+mn-lt"/>
              </a:rPr>
              <a:t/>
            </a:r>
            <a:br>
              <a:rPr lang="en-AU" b="0" dirty="0" smtClean="0">
                <a:latin typeface="+mn-lt"/>
              </a:rPr>
            </a:br>
            <a:r>
              <a:rPr lang="en-AU" b="0" dirty="0">
                <a:latin typeface="+mn-lt"/>
              </a:rPr>
              <a:t/>
            </a:r>
            <a:br>
              <a:rPr lang="en-AU" b="0" dirty="0">
                <a:latin typeface="+mn-lt"/>
              </a:rPr>
            </a:br>
            <a:r>
              <a:rPr lang="en-AU" dirty="0" smtClean="0">
                <a:latin typeface="+mn-lt"/>
              </a:rPr>
              <a:t/>
            </a:r>
            <a:br>
              <a:rPr lang="en-AU" dirty="0" smtClean="0">
                <a:latin typeface="+mn-lt"/>
              </a:rPr>
            </a:br>
            <a:r>
              <a:rPr lang="en-AU" dirty="0">
                <a:latin typeface="+mn-lt"/>
              </a:rPr>
              <a:t/>
            </a:r>
            <a:br>
              <a:rPr lang="en-AU" dirty="0">
                <a:latin typeface="+mn-lt"/>
              </a:rPr>
            </a:br>
            <a:r>
              <a:rPr lang="en-AU" dirty="0" smtClean="0">
                <a:latin typeface="+mn-lt"/>
              </a:rPr>
              <a:t/>
            </a:r>
            <a:br>
              <a:rPr lang="en-AU" dirty="0" smtClean="0">
                <a:latin typeface="+mn-lt"/>
              </a:rPr>
            </a:br>
            <a:r>
              <a:rPr lang="en-US" sz="1800" b="0" dirty="0" smtClean="0">
                <a:latin typeface="+mn-lt"/>
              </a:rPr>
              <a:t/>
            </a:r>
            <a:br>
              <a:rPr lang="en-US" sz="1800" b="0" dirty="0" smtClean="0">
                <a:latin typeface="+mn-lt"/>
              </a:rPr>
            </a:br>
            <a:r>
              <a:rPr lang="en-US" sz="1800" b="0" dirty="0" smtClean="0">
                <a:latin typeface="+mn-lt"/>
              </a:rPr>
              <a:t/>
            </a:r>
            <a:br>
              <a:rPr lang="en-US" sz="1800" b="0" dirty="0" smtClean="0">
                <a:latin typeface="+mn-lt"/>
              </a:rPr>
            </a:br>
            <a:r>
              <a:rPr lang="en-US" sz="1800" b="0" dirty="0">
                <a:latin typeface="+mn-lt"/>
              </a:rPr>
              <a:t/>
            </a:r>
            <a:br>
              <a:rPr lang="en-US" sz="1800" b="0" dirty="0">
                <a:latin typeface="+mn-lt"/>
              </a:rPr>
            </a:br>
            <a:r>
              <a:rPr lang="en-AU" sz="1800" dirty="0"/>
              <a:t/>
            </a:r>
            <a:br>
              <a:rPr lang="en-AU" sz="1800" dirty="0"/>
            </a:br>
            <a:endParaRPr lang="en-US" dirty="0"/>
          </a:p>
        </p:txBody>
      </p:sp>
      <p:sp>
        <p:nvSpPr>
          <p:cNvPr id="5" name="Text Placeholder 4"/>
          <p:cNvSpPr>
            <a:spLocks noGrp="1"/>
          </p:cNvSpPr>
          <p:nvPr>
            <p:ph type="body" sz="quarter" idx="15"/>
          </p:nvPr>
        </p:nvSpPr>
        <p:spPr>
          <a:xfrm>
            <a:off x="988827" y="4772461"/>
            <a:ext cx="5548549" cy="1683062"/>
          </a:xfrm>
        </p:spPr>
        <p:txBody>
          <a:bodyPr/>
          <a:lstStyle/>
          <a:p>
            <a:pPr marL="0" indent="0" algn="ctr">
              <a:lnSpc>
                <a:spcPct val="100000"/>
              </a:lnSpc>
              <a:buNone/>
            </a:pPr>
            <a:r>
              <a:rPr lang="en-US" sz="2800" b="1" i="1" dirty="0" smtClean="0">
                <a:latin typeface="Arial" panose="020B0604020202020204" pitchFamily="34" charset="0"/>
                <a:cs typeface="Arial" panose="020B0604020202020204" pitchFamily="34" charset="0"/>
              </a:rPr>
              <a:t>Aboriginal </a:t>
            </a:r>
            <a:r>
              <a:rPr lang="en-US" sz="2800" b="1" i="1" dirty="0">
                <a:latin typeface="Arial" panose="020B0604020202020204" pitchFamily="34" charset="0"/>
                <a:cs typeface="Arial" panose="020B0604020202020204" pitchFamily="34" charset="0"/>
              </a:rPr>
              <a:t>Education </a:t>
            </a:r>
            <a:r>
              <a:rPr lang="en-US" sz="2800" b="1" i="1" dirty="0" smtClean="0">
                <a:latin typeface="Arial" panose="020B0604020202020204" pitchFamily="34" charset="0"/>
                <a:cs typeface="Arial" panose="020B0604020202020204" pitchFamily="34" charset="0"/>
              </a:rPr>
              <a:t>and Communities Directorate update</a:t>
            </a:r>
            <a:endParaRPr lang="en-US" sz="2800" b="1" i="1" dirty="0">
              <a:latin typeface="Arial" panose="020B0604020202020204" pitchFamily="34" charset="0"/>
              <a:cs typeface="Arial" panose="020B0604020202020204" pitchFamily="34" charset="0"/>
            </a:endParaRPr>
          </a:p>
        </p:txBody>
      </p:sp>
      <p:sp>
        <p:nvSpPr>
          <p:cNvPr id="2" name="Rectangle 1"/>
          <p:cNvSpPr/>
          <p:nvPr/>
        </p:nvSpPr>
        <p:spPr>
          <a:xfrm>
            <a:off x="441376" y="1344485"/>
            <a:ext cx="6096000" cy="2554545"/>
          </a:xfrm>
          <a:prstGeom prst="rect">
            <a:avLst/>
          </a:prstGeom>
        </p:spPr>
        <p:txBody>
          <a:bodyPr>
            <a:spAutoFit/>
          </a:bodyPr>
          <a:lstStyle/>
          <a:p>
            <a:r>
              <a:rPr lang="en-AU" sz="4000" dirty="0" smtClean="0">
                <a:solidFill>
                  <a:schemeClr val="bg1"/>
                </a:solidFill>
                <a:latin typeface="Arial" panose="020B0604020202020204" pitchFamily="34" charset="0"/>
                <a:cs typeface="Arial" panose="020B0604020202020204" pitchFamily="34" charset="0"/>
              </a:rPr>
              <a:t>NSW Primary Principals Association</a:t>
            </a:r>
          </a:p>
          <a:p>
            <a:r>
              <a:rPr lang="en-AU" sz="4000" dirty="0" smtClean="0">
                <a:solidFill>
                  <a:schemeClr val="bg1"/>
                </a:solidFill>
                <a:latin typeface="Arial" panose="020B0604020202020204" pitchFamily="34" charset="0"/>
                <a:cs typeface="Arial" panose="020B0604020202020204" pitchFamily="34" charset="0"/>
              </a:rPr>
              <a:t>State Council meeting</a:t>
            </a:r>
            <a:r>
              <a:rPr lang="en-AU" sz="4000" dirty="0">
                <a:solidFill>
                  <a:schemeClr val="bg1"/>
                </a:solidFill>
              </a:rPr>
              <a:t/>
            </a:r>
            <a:br>
              <a:rPr lang="en-AU" sz="4000" dirty="0">
                <a:solidFill>
                  <a:schemeClr val="bg1"/>
                </a:solidFill>
              </a:rPr>
            </a:br>
            <a:r>
              <a:rPr lang="en-AU" sz="1600" dirty="0">
                <a:solidFill>
                  <a:schemeClr val="bg1"/>
                </a:solidFill>
              </a:rPr>
              <a:t/>
            </a:r>
            <a:br>
              <a:rPr lang="en-AU" sz="1600" dirty="0">
                <a:solidFill>
                  <a:schemeClr val="bg1"/>
                </a:solidFill>
              </a:rPr>
            </a:br>
            <a:r>
              <a:rPr lang="en-AU" sz="2400" dirty="0" smtClean="0">
                <a:solidFill>
                  <a:schemeClr val="bg1"/>
                </a:solidFill>
                <a:latin typeface="Arial" panose="020B0604020202020204" pitchFamily="34" charset="0"/>
                <a:cs typeface="Arial" panose="020B0604020202020204" pitchFamily="34" charset="0"/>
              </a:rPr>
              <a:t>13 </a:t>
            </a:r>
            <a:r>
              <a:rPr lang="en-AU" sz="2400" dirty="0">
                <a:solidFill>
                  <a:schemeClr val="bg1"/>
                </a:solidFill>
                <a:latin typeface="Arial" panose="020B0604020202020204" pitchFamily="34" charset="0"/>
                <a:cs typeface="Arial" panose="020B0604020202020204" pitchFamily="34" charset="0"/>
              </a:rPr>
              <a:t>June 2019</a:t>
            </a:r>
            <a:r>
              <a:rPr lang="en-US" sz="2400" dirty="0">
                <a:solidFill>
                  <a:schemeClr val="bg1"/>
                </a:solidFill>
                <a:latin typeface="Arial" panose="020B0604020202020204" pitchFamily="34" charset="0"/>
                <a:cs typeface="Arial" panose="020B0604020202020204" pitchFamily="34" charset="0"/>
              </a:rPr>
              <a:t> </a:t>
            </a:r>
            <a:endParaRPr lang="en-AU" sz="24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613" y="1439650"/>
            <a:ext cx="4279756" cy="4174342"/>
          </a:xfrm>
          <a:prstGeom prst="rect">
            <a:avLst/>
          </a:prstGeom>
        </p:spPr>
      </p:pic>
    </p:spTree>
    <p:extLst>
      <p:ext uri="{BB962C8B-B14F-4D97-AF65-F5344CB8AC3E}">
        <p14:creationId xmlns:p14="http://schemas.microsoft.com/office/powerpoint/2010/main" val="37533776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91" y="346699"/>
            <a:ext cx="22364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19233E"/>
                </a:solidFill>
                <a:effectLst/>
                <a:uLnTx/>
                <a:uFillTx/>
                <a:latin typeface="Ebrima"/>
                <a:ea typeface="+mn-ea"/>
                <a:cs typeface="Ebrima"/>
              </a:rPr>
              <a:t>NSW </a:t>
            </a:r>
            <a:r>
              <a:rPr kumimoji="0" sz="1200" b="1" i="0" u="none" strike="noStrike" kern="1200" cap="none" spc="-5" normalizeH="0" baseline="0" noProof="0" dirty="0">
                <a:ln>
                  <a:noFill/>
                </a:ln>
                <a:solidFill>
                  <a:srgbClr val="19233E"/>
                </a:solidFill>
                <a:effectLst/>
                <a:uLnTx/>
                <a:uFillTx/>
                <a:latin typeface="Ebrima"/>
                <a:ea typeface="+mn-ea"/>
                <a:cs typeface="Ebrima"/>
              </a:rPr>
              <a:t>Department </a:t>
            </a:r>
            <a:r>
              <a:rPr kumimoji="0" sz="1200" b="1" i="0" u="none" strike="noStrike" kern="1200" cap="none" spc="0" normalizeH="0" baseline="0" noProof="0" dirty="0">
                <a:ln>
                  <a:noFill/>
                </a:ln>
                <a:solidFill>
                  <a:srgbClr val="19233E"/>
                </a:solidFill>
                <a:effectLst/>
                <a:uLnTx/>
                <a:uFillTx/>
                <a:latin typeface="Ebrima"/>
                <a:ea typeface="+mn-ea"/>
                <a:cs typeface="Ebrima"/>
              </a:rPr>
              <a:t>of</a:t>
            </a:r>
            <a:r>
              <a:rPr kumimoji="0" sz="1200" b="1" i="0" u="none" strike="noStrike" kern="1200" cap="none" spc="-70" normalizeH="0" baseline="0" noProof="0" dirty="0">
                <a:ln>
                  <a:noFill/>
                </a:ln>
                <a:solidFill>
                  <a:srgbClr val="19233E"/>
                </a:solidFill>
                <a:effectLst/>
                <a:uLnTx/>
                <a:uFillTx/>
                <a:latin typeface="Ebrima"/>
                <a:ea typeface="+mn-ea"/>
                <a:cs typeface="Ebrima"/>
              </a:rPr>
              <a:t> </a:t>
            </a:r>
            <a:r>
              <a:rPr kumimoji="0" sz="1200" b="1" i="0" u="none" strike="noStrike" kern="1200" cap="none" spc="-5" normalizeH="0" baseline="0" noProof="0" dirty="0">
                <a:ln>
                  <a:noFill/>
                </a:ln>
                <a:solidFill>
                  <a:srgbClr val="19233E"/>
                </a:solidFill>
                <a:effectLst/>
                <a:uLnTx/>
                <a:uFillTx/>
                <a:latin typeface="Ebrima"/>
                <a:ea typeface="+mn-ea"/>
                <a:cs typeface="Ebrima"/>
              </a:rPr>
              <a:t>Education</a:t>
            </a:r>
            <a:endParaRPr kumimoji="0" sz="1200" b="0" i="0" u="none" strike="noStrike" kern="1200" cap="none" spc="0" normalizeH="0" baseline="0" noProof="0">
              <a:ln>
                <a:noFill/>
              </a:ln>
              <a:solidFill>
                <a:prstClr val="black"/>
              </a:solidFill>
              <a:effectLst/>
              <a:uLnTx/>
              <a:uFillTx/>
              <a:latin typeface="Ebrima"/>
              <a:ea typeface="+mn-ea"/>
              <a:cs typeface="Ebrima"/>
            </a:endParaRPr>
          </a:p>
        </p:txBody>
      </p:sp>
      <p:sp>
        <p:nvSpPr>
          <p:cNvPr id="3" name="object 3"/>
          <p:cNvSpPr/>
          <p:nvPr/>
        </p:nvSpPr>
        <p:spPr>
          <a:xfrm>
            <a:off x="10707381" y="0"/>
            <a:ext cx="1035685" cy="441959"/>
          </a:xfrm>
          <a:custGeom>
            <a:avLst/>
            <a:gdLst/>
            <a:ahLst/>
            <a:cxnLst/>
            <a:rect l="l" t="t" r="r" b="b"/>
            <a:pathLst>
              <a:path w="1035684" h="441959">
                <a:moveTo>
                  <a:pt x="622719" y="430529"/>
                </a:moveTo>
                <a:lnTo>
                  <a:pt x="400177" y="430529"/>
                </a:lnTo>
                <a:lnTo>
                  <a:pt x="400177" y="432434"/>
                </a:lnTo>
                <a:lnTo>
                  <a:pt x="406031" y="432434"/>
                </a:lnTo>
                <a:lnTo>
                  <a:pt x="413842" y="434339"/>
                </a:lnTo>
                <a:lnTo>
                  <a:pt x="423608" y="436244"/>
                </a:lnTo>
                <a:lnTo>
                  <a:pt x="441172" y="436244"/>
                </a:lnTo>
                <a:lnTo>
                  <a:pt x="448983" y="438149"/>
                </a:lnTo>
                <a:lnTo>
                  <a:pt x="458749" y="438149"/>
                </a:lnTo>
                <a:lnTo>
                  <a:pt x="462648" y="440054"/>
                </a:lnTo>
                <a:lnTo>
                  <a:pt x="493877" y="440054"/>
                </a:lnTo>
                <a:lnTo>
                  <a:pt x="501688" y="441959"/>
                </a:lnTo>
                <a:lnTo>
                  <a:pt x="534873" y="441959"/>
                </a:lnTo>
                <a:lnTo>
                  <a:pt x="555187" y="441513"/>
                </a:lnTo>
                <a:lnTo>
                  <a:pt x="575867" y="439816"/>
                </a:lnTo>
                <a:lnTo>
                  <a:pt x="598011" y="436333"/>
                </a:lnTo>
                <a:lnTo>
                  <a:pt x="622719" y="430529"/>
                </a:lnTo>
                <a:close/>
              </a:path>
              <a:path w="1035684" h="441959">
                <a:moveTo>
                  <a:pt x="626618" y="430529"/>
                </a:moveTo>
                <a:lnTo>
                  <a:pt x="622719" y="430529"/>
                </a:lnTo>
                <a:lnTo>
                  <a:pt x="618820" y="432434"/>
                </a:lnTo>
                <a:lnTo>
                  <a:pt x="620763" y="432434"/>
                </a:lnTo>
                <a:lnTo>
                  <a:pt x="626618" y="430529"/>
                </a:lnTo>
                <a:close/>
              </a:path>
              <a:path w="1035684" h="441959">
                <a:moveTo>
                  <a:pt x="653948" y="426719"/>
                </a:moveTo>
                <a:lnTo>
                  <a:pt x="394322" y="426719"/>
                </a:lnTo>
                <a:lnTo>
                  <a:pt x="400177" y="428624"/>
                </a:lnTo>
                <a:lnTo>
                  <a:pt x="404088" y="430529"/>
                </a:lnTo>
                <a:lnTo>
                  <a:pt x="630529" y="430529"/>
                </a:lnTo>
                <a:lnTo>
                  <a:pt x="636384" y="428624"/>
                </a:lnTo>
                <a:lnTo>
                  <a:pt x="650049" y="428624"/>
                </a:lnTo>
                <a:lnTo>
                  <a:pt x="653948" y="426719"/>
                </a:lnTo>
                <a:close/>
              </a:path>
              <a:path w="1035684" h="441959">
                <a:moveTo>
                  <a:pt x="646150" y="428624"/>
                </a:moveTo>
                <a:lnTo>
                  <a:pt x="636384" y="428624"/>
                </a:lnTo>
                <a:lnTo>
                  <a:pt x="636384" y="430529"/>
                </a:lnTo>
                <a:lnTo>
                  <a:pt x="642239" y="430529"/>
                </a:lnTo>
                <a:lnTo>
                  <a:pt x="646150" y="428624"/>
                </a:lnTo>
                <a:close/>
              </a:path>
              <a:path w="1035684" h="441959">
                <a:moveTo>
                  <a:pt x="665666" y="422909"/>
                </a:moveTo>
                <a:lnTo>
                  <a:pt x="378714" y="422909"/>
                </a:lnTo>
                <a:lnTo>
                  <a:pt x="382612" y="424814"/>
                </a:lnTo>
                <a:lnTo>
                  <a:pt x="388467" y="426719"/>
                </a:lnTo>
                <a:lnTo>
                  <a:pt x="657860" y="426719"/>
                </a:lnTo>
                <a:lnTo>
                  <a:pt x="665666" y="422909"/>
                </a:lnTo>
                <a:close/>
              </a:path>
              <a:path w="1035684" h="441959">
                <a:moveTo>
                  <a:pt x="13665" y="72389"/>
                </a:moveTo>
                <a:lnTo>
                  <a:pt x="13665" y="76199"/>
                </a:lnTo>
                <a:lnTo>
                  <a:pt x="17576" y="83819"/>
                </a:lnTo>
                <a:lnTo>
                  <a:pt x="17576" y="87629"/>
                </a:lnTo>
                <a:lnTo>
                  <a:pt x="19519" y="91439"/>
                </a:lnTo>
                <a:lnTo>
                  <a:pt x="21475" y="93344"/>
                </a:lnTo>
                <a:lnTo>
                  <a:pt x="23431" y="100964"/>
                </a:lnTo>
                <a:lnTo>
                  <a:pt x="25374" y="106679"/>
                </a:lnTo>
                <a:lnTo>
                  <a:pt x="29286" y="112394"/>
                </a:lnTo>
                <a:lnTo>
                  <a:pt x="31242" y="120014"/>
                </a:lnTo>
                <a:lnTo>
                  <a:pt x="35140" y="125729"/>
                </a:lnTo>
                <a:lnTo>
                  <a:pt x="37096" y="133349"/>
                </a:lnTo>
                <a:lnTo>
                  <a:pt x="46850" y="152399"/>
                </a:lnTo>
                <a:lnTo>
                  <a:pt x="62471" y="190499"/>
                </a:lnTo>
                <a:lnTo>
                  <a:pt x="64427" y="192404"/>
                </a:lnTo>
                <a:lnTo>
                  <a:pt x="68326" y="200024"/>
                </a:lnTo>
                <a:lnTo>
                  <a:pt x="72224" y="201929"/>
                </a:lnTo>
                <a:lnTo>
                  <a:pt x="78092" y="213359"/>
                </a:lnTo>
                <a:lnTo>
                  <a:pt x="80035" y="215264"/>
                </a:lnTo>
                <a:lnTo>
                  <a:pt x="81991" y="219074"/>
                </a:lnTo>
                <a:lnTo>
                  <a:pt x="83947" y="220979"/>
                </a:lnTo>
                <a:lnTo>
                  <a:pt x="85890" y="224789"/>
                </a:lnTo>
                <a:lnTo>
                  <a:pt x="87845" y="226694"/>
                </a:lnTo>
                <a:lnTo>
                  <a:pt x="99255" y="241428"/>
                </a:lnTo>
                <a:lnTo>
                  <a:pt x="110297" y="254555"/>
                </a:lnTo>
                <a:lnTo>
                  <a:pt x="121337" y="266610"/>
                </a:lnTo>
                <a:lnTo>
                  <a:pt x="132740" y="278129"/>
                </a:lnTo>
                <a:lnTo>
                  <a:pt x="163982" y="308609"/>
                </a:lnTo>
                <a:lnTo>
                  <a:pt x="169837" y="312419"/>
                </a:lnTo>
                <a:lnTo>
                  <a:pt x="177647" y="320039"/>
                </a:lnTo>
                <a:lnTo>
                  <a:pt x="183502" y="323849"/>
                </a:lnTo>
                <a:lnTo>
                  <a:pt x="185445" y="327659"/>
                </a:lnTo>
                <a:lnTo>
                  <a:pt x="193255" y="331469"/>
                </a:lnTo>
                <a:lnTo>
                  <a:pt x="195211" y="335279"/>
                </a:lnTo>
                <a:lnTo>
                  <a:pt x="199110" y="339089"/>
                </a:lnTo>
                <a:lnTo>
                  <a:pt x="203022" y="340994"/>
                </a:lnTo>
                <a:lnTo>
                  <a:pt x="206921" y="344804"/>
                </a:lnTo>
                <a:lnTo>
                  <a:pt x="214731" y="348614"/>
                </a:lnTo>
                <a:lnTo>
                  <a:pt x="218630" y="352424"/>
                </a:lnTo>
                <a:lnTo>
                  <a:pt x="222542" y="354329"/>
                </a:lnTo>
                <a:lnTo>
                  <a:pt x="226441" y="358139"/>
                </a:lnTo>
                <a:lnTo>
                  <a:pt x="232295" y="360044"/>
                </a:lnTo>
                <a:lnTo>
                  <a:pt x="236207" y="361949"/>
                </a:lnTo>
                <a:lnTo>
                  <a:pt x="240106" y="365759"/>
                </a:lnTo>
                <a:lnTo>
                  <a:pt x="244017" y="367664"/>
                </a:lnTo>
                <a:lnTo>
                  <a:pt x="249872" y="369569"/>
                </a:lnTo>
                <a:lnTo>
                  <a:pt x="253771" y="371474"/>
                </a:lnTo>
                <a:lnTo>
                  <a:pt x="259629" y="375463"/>
                </a:lnTo>
                <a:lnTo>
                  <a:pt x="271345" y="382726"/>
                </a:lnTo>
                <a:lnTo>
                  <a:pt x="277202" y="386714"/>
                </a:lnTo>
                <a:lnTo>
                  <a:pt x="286956" y="388619"/>
                </a:lnTo>
                <a:lnTo>
                  <a:pt x="290868" y="392429"/>
                </a:lnTo>
                <a:lnTo>
                  <a:pt x="294767" y="392429"/>
                </a:lnTo>
                <a:lnTo>
                  <a:pt x="296722" y="394334"/>
                </a:lnTo>
                <a:lnTo>
                  <a:pt x="300621" y="396239"/>
                </a:lnTo>
                <a:lnTo>
                  <a:pt x="302577" y="398144"/>
                </a:lnTo>
                <a:lnTo>
                  <a:pt x="308432" y="400049"/>
                </a:lnTo>
                <a:lnTo>
                  <a:pt x="316242" y="403859"/>
                </a:lnTo>
                <a:lnTo>
                  <a:pt x="324053" y="405764"/>
                </a:lnTo>
                <a:lnTo>
                  <a:pt x="334636" y="410050"/>
                </a:lnTo>
                <a:lnTo>
                  <a:pt x="345767" y="414337"/>
                </a:lnTo>
                <a:lnTo>
                  <a:pt x="368947" y="422909"/>
                </a:lnTo>
                <a:lnTo>
                  <a:pt x="376758" y="424814"/>
                </a:lnTo>
                <a:lnTo>
                  <a:pt x="378714" y="424814"/>
                </a:lnTo>
                <a:lnTo>
                  <a:pt x="378714" y="422909"/>
                </a:lnTo>
                <a:lnTo>
                  <a:pt x="665666" y="422909"/>
                </a:lnTo>
                <a:lnTo>
                  <a:pt x="669569" y="421004"/>
                </a:lnTo>
                <a:lnTo>
                  <a:pt x="675424" y="419099"/>
                </a:lnTo>
                <a:lnTo>
                  <a:pt x="681278" y="415289"/>
                </a:lnTo>
                <a:lnTo>
                  <a:pt x="683234" y="415289"/>
                </a:lnTo>
                <a:lnTo>
                  <a:pt x="694944" y="411479"/>
                </a:lnTo>
                <a:lnTo>
                  <a:pt x="696899" y="409574"/>
                </a:lnTo>
                <a:lnTo>
                  <a:pt x="700798" y="409574"/>
                </a:lnTo>
                <a:lnTo>
                  <a:pt x="706653" y="407669"/>
                </a:lnTo>
                <a:lnTo>
                  <a:pt x="707030" y="407669"/>
                </a:lnTo>
                <a:lnTo>
                  <a:pt x="713247" y="403919"/>
                </a:lnTo>
                <a:lnTo>
                  <a:pt x="715310" y="403919"/>
                </a:lnTo>
                <a:lnTo>
                  <a:pt x="734598" y="396418"/>
                </a:lnTo>
                <a:lnTo>
                  <a:pt x="784131" y="372010"/>
                </a:lnTo>
                <a:lnTo>
                  <a:pt x="832658" y="339833"/>
                </a:lnTo>
                <a:lnTo>
                  <a:pt x="878721" y="303460"/>
                </a:lnTo>
                <a:lnTo>
                  <a:pt x="897863" y="285749"/>
                </a:lnTo>
                <a:lnTo>
                  <a:pt x="896010" y="285749"/>
                </a:lnTo>
                <a:lnTo>
                  <a:pt x="907719" y="274319"/>
                </a:lnTo>
                <a:lnTo>
                  <a:pt x="909675" y="270509"/>
                </a:lnTo>
                <a:lnTo>
                  <a:pt x="917486" y="262889"/>
                </a:lnTo>
                <a:lnTo>
                  <a:pt x="921877" y="257204"/>
                </a:lnTo>
                <a:lnTo>
                  <a:pt x="926268" y="251697"/>
                </a:lnTo>
                <a:lnTo>
                  <a:pt x="930659" y="246548"/>
                </a:lnTo>
                <a:lnTo>
                  <a:pt x="935050" y="241934"/>
                </a:lnTo>
                <a:lnTo>
                  <a:pt x="940904" y="238124"/>
                </a:lnTo>
                <a:lnTo>
                  <a:pt x="944816" y="230504"/>
                </a:lnTo>
                <a:lnTo>
                  <a:pt x="946772" y="224789"/>
                </a:lnTo>
                <a:lnTo>
                  <a:pt x="948715" y="220979"/>
                </a:lnTo>
                <a:lnTo>
                  <a:pt x="952627" y="217169"/>
                </a:lnTo>
                <a:lnTo>
                  <a:pt x="952627" y="213359"/>
                </a:lnTo>
                <a:lnTo>
                  <a:pt x="954570" y="211454"/>
                </a:lnTo>
                <a:lnTo>
                  <a:pt x="958481" y="203834"/>
                </a:lnTo>
                <a:lnTo>
                  <a:pt x="962380" y="198119"/>
                </a:lnTo>
                <a:lnTo>
                  <a:pt x="966292" y="194309"/>
                </a:lnTo>
                <a:lnTo>
                  <a:pt x="968235" y="190499"/>
                </a:lnTo>
                <a:lnTo>
                  <a:pt x="970002" y="188778"/>
                </a:lnTo>
                <a:lnTo>
                  <a:pt x="973973" y="180617"/>
                </a:lnTo>
                <a:lnTo>
                  <a:pt x="979462" y="168830"/>
                </a:lnTo>
                <a:lnTo>
                  <a:pt x="985808" y="155703"/>
                </a:lnTo>
                <a:lnTo>
                  <a:pt x="993622" y="140969"/>
                </a:lnTo>
                <a:lnTo>
                  <a:pt x="997521" y="135254"/>
                </a:lnTo>
                <a:lnTo>
                  <a:pt x="1001420" y="123824"/>
                </a:lnTo>
                <a:lnTo>
                  <a:pt x="1003376" y="116204"/>
                </a:lnTo>
                <a:lnTo>
                  <a:pt x="1007275" y="110489"/>
                </a:lnTo>
                <a:lnTo>
                  <a:pt x="1007275" y="106679"/>
                </a:lnTo>
                <a:lnTo>
                  <a:pt x="1009230" y="102869"/>
                </a:lnTo>
                <a:lnTo>
                  <a:pt x="1009230" y="99059"/>
                </a:lnTo>
                <a:lnTo>
                  <a:pt x="1011186" y="95249"/>
                </a:lnTo>
                <a:lnTo>
                  <a:pt x="1011186" y="93344"/>
                </a:lnTo>
                <a:lnTo>
                  <a:pt x="1015085" y="85724"/>
                </a:lnTo>
                <a:lnTo>
                  <a:pt x="1015085" y="81914"/>
                </a:lnTo>
                <a:lnTo>
                  <a:pt x="1017041" y="81914"/>
                </a:lnTo>
                <a:lnTo>
                  <a:pt x="1018997" y="74294"/>
                </a:lnTo>
                <a:lnTo>
                  <a:pt x="15621" y="74294"/>
                </a:lnTo>
                <a:lnTo>
                  <a:pt x="13665" y="72389"/>
                </a:lnTo>
                <a:close/>
              </a:path>
              <a:path w="1035684" h="441959">
                <a:moveTo>
                  <a:pt x="707030" y="407669"/>
                </a:moveTo>
                <a:lnTo>
                  <a:pt x="706653" y="407669"/>
                </a:lnTo>
                <a:lnTo>
                  <a:pt x="703971" y="409515"/>
                </a:lnTo>
                <a:lnTo>
                  <a:pt x="707030" y="407669"/>
                </a:lnTo>
                <a:close/>
              </a:path>
              <a:path w="1035684" h="441959">
                <a:moveTo>
                  <a:pt x="715310" y="403919"/>
                </a:moveTo>
                <a:lnTo>
                  <a:pt x="713247" y="403919"/>
                </a:lnTo>
                <a:lnTo>
                  <a:pt x="710565" y="405764"/>
                </a:lnTo>
                <a:lnTo>
                  <a:pt x="715310" y="403919"/>
                </a:lnTo>
                <a:close/>
              </a:path>
              <a:path w="1035684" h="441959">
                <a:moveTo>
                  <a:pt x="899922" y="283844"/>
                </a:moveTo>
                <a:lnTo>
                  <a:pt x="896010" y="285749"/>
                </a:lnTo>
                <a:lnTo>
                  <a:pt x="897863" y="285749"/>
                </a:lnTo>
                <a:lnTo>
                  <a:pt x="899922" y="283844"/>
                </a:lnTo>
                <a:close/>
              </a:path>
              <a:path w="1035684" h="441959">
                <a:moveTo>
                  <a:pt x="970191" y="188594"/>
                </a:moveTo>
                <a:lnTo>
                  <a:pt x="970002" y="188778"/>
                </a:lnTo>
                <a:lnTo>
                  <a:pt x="968235" y="192404"/>
                </a:lnTo>
                <a:lnTo>
                  <a:pt x="970191" y="188594"/>
                </a:lnTo>
                <a:close/>
              </a:path>
              <a:path w="1035684" h="441959">
                <a:moveTo>
                  <a:pt x="1035583" y="0"/>
                </a:moveTo>
                <a:lnTo>
                  <a:pt x="247" y="0"/>
                </a:lnTo>
                <a:lnTo>
                  <a:pt x="521" y="2678"/>
                </a:lnTo>
                <a:lnTo>
                  <a:pt x="1955" y="15239"/>
                </a:lnTo>
                <a:lnTo>
                  <a:pt x="0" y="17144"/>
                </a:lnTo>
                <a:lnTo>
                  <a:pt x="1955" y="19049"/>
                </a:lnTo>
                <a:lnTo>
                  <a:pt x="3911" y="24764"/>
                </a:lnTo>
                <a:lnTo>
                  <a:pt x="3911" y="34289"/>
                </a:lnTo>
                <a:lnTo>
                  <a:pt x="5854" y="36194"/>
                </a:lnTo>
                <a:lnTo>
                  <a:pt x="5854" y="40004"/>
                </a:lnTo>
                <a:lnTo>
                  <a:pt x="7810" y="41909"/>
                </a:lnTo>
                <a:lnTo>
                  <a:pt x="7810" y="47624"/>
                </a:lnTo>
                <a:lnTo>
                  <a:pt x="9766" y="51434"/>
                </a:lnTo>
                <a:lnTo>
                  <a:pt x="9766" y="55244"/>
                </a:lnTo>
                <a:lnTo>
                  <a:pt x="11709" y="59054"/>
                </a:lnTo>
                <a:lnTo>
                  <a:pt x="11709" y="62864"/>
                </a:lnTo>
                <a:lnTo>
                  <a:pt x="15621" y="68579"/>
                </a:lnTo>
                <a:lnTo>
                  <a:pt x="15621" y="74294"/>
                </a:lnTo>
                <a:lnTo>
                  <a:pt x="1018997" y="74294"/>
                </a:lnTo>
                <a:lnTo>
                  <a:pt x="1020940" y="68579"/>
                </a:lnTo>
                <a:lnTo>
                  <a:pt x="1022896" y="60959"/>
                </a:lnTo>
                <a:lnTo>
                  <a:pt x="1024851" y="57149"/>
                </a:lnTo>
                <a:lnTo>
                  <a:pt x="1024851" y="53339"/>
                </a:lnTo>
                <a:lnTo>
                  <a:pt x="1026807" y="49529"/>
                </a:lnTo>
                <a:lnTo>
                  <a:pt x="1026807" y="43814"/>
                </a:lnTo>
                <a:lnTo>
                  <a:pt x="1028750" y="40004"/>
                </a:lnTo>
                <a:lnTo>
                  <a:pt x="1028750" y="34289"/>
                </a:lnTo>
                <a:lnTo>
                  <a:pt x="1030706" y="32384"/>
                </a:lnTo>
                <a:lnTo>
                  <a:pt x="1030706" y="20954"/>
                </a:lnTo>
                <a:lnTo>
                  <a:pt x="1032662" y="17144"/>
                </a:lnTo>
                <a:lnTo>
                  <a:pt x="1032662" y="13334"/>
                </a:lnTo>
                <a:lnTo>
                  <a:pt x="1034605" y="9524"/>
                </a:lnTo>
                <a:lnTo>
                  <a:pt x="1034605" y="1904"/>
                </a:lnTo>
                <a:lnTo>
                  <a:pt x="1035583" y="0"/>
                </a:lnTo>
                <a:close/>
              </a:path>
            </a:pathLst>
          </a:custGeom>
          <a:solidFill>
            <a:srgbClr val="D425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695439" y="5857761"/>
            <a:ext cx="3737065" cy="100023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015983" y="0"/>
            <a:ext cx="3176016" cy="7711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880103" y="6199632"/>
            <a:ext cx="3931919" cy="65836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87703" y="1874990"/>
            <a:ext cx="10637520" cy="1269578"/>
          </a:xfrm>
          <a:prstGeom prst="rect">
            <a:avLst/>
          </a:prstGeom>
          <a:solidFill>
            <a:srgbClr val="D70C3D"/>
          </a:solidFill>
          <a:ln w="12192">
            <a:solidFill>
              <a:srgbClr val="0F172B"/>
            </a:solidFill>
          </a:ln>
        </p:spPr>
        <p:txBody>
          <a:bodyPr vert="horz" wrap="square" lIns="0" tIns="142240" rIns="0" bIns="0" rtlCol="0">
            <a:spAutoFit/>
          </a:bodyPr>
          <a:lstStyle/>
          <a:p>
            <a:pPr lvl="0" algn="ctr">
              <a:spcBef>
                <a:spcPts val="1120"/>
              </a:spcBef>
              <a:defRPr/>
            </a:pPr>
            <a:r>
              <a:rPr lang="en-AU" sz="2800" dirty="0">
                <a:solidFill>
                  <a:schemeClr val="bg1"/>
                </a:solidFill>
                <a:latin typeface="Arial" panose="020B0604020202020204" pitchFamily="34" charset="0"/>
                <a:cs typeface="Arial" panose="020B0604020202020204" pitchFamily="34" charset="0"/>
              </a:rPr>
              <a:t>Where are the 64,424 Aboriginal and Torres Strait Islander students?</a:t>
            </a:r>
            <a:endParaRPr lang="en-AU" sz="2800" b="1" dirty="0">
              <a:solidFill>
                <a:schemeClr val="bg1"/>
              </a:solidFill>
              <a:latin typeface="Arial" panose="020B0604020202020204" pitchFamily="34" charset="0"/>
              <a:cs typeface="Arial" panose="020B0604020202020204" pitchFamily="34" charset="0"/>
            </a:endParaRPr>
          </a:p>
          <a:p>
            <a:pPr lvl="0" algn="ctr">
              <a:spcBef>
                <a:spcPts val="1120"/>
              </a:spcBef>
              <a:defRPr/>
            </a:pPr>
            <a:endParaRPr lang="en-AU" sz="800" dirty="0">
              <a:solidFill>
                <a:schemeClr val="bg1"/>
              </a:solidFill>
              <a:latin typeface="Arial" panose="020B0604020202020204" pitchFamily="34" charset="0"/>
              <a:cs typeface="Arial" panose="020B0604020202020204" pitchFamily="34" charset="0"/>
            </a:endParaRPr>
          </a:p>
        </p:txBody>
      </p:sp>
      <p:sp>
        <p:nvSpPr>
          <p:cNvPr id="14" name="object 9"/>
          <p:cNvSpPr txBox="1">
            <a:spLocks noGrp="1"/>
          </p:cNvSpPr>
          <p:nvPr>
            <p:ph type="title"/>
          </p:nvPr>
        </p:nvSpPr>
        <p:spPr>
          <a:xfrm>
            <a:off x="587703" y="650267"/>
            <a:ext cx="10637520" cy="1107996"/>
          </a:xfrm>
          <a:prstGeom prst="rect">
            <a:avLst/>
          </a:prstGeom>
          <a:solidFill>
            <a:schemeClr val="accent1"/>
          </a:solidFill>
          <a:ln w="12192">
            <a:solidFill>
              <a:srgbClr val="0F172B"/>
            </a:solidFill>
          </a:ln>
        </p:spPr>
        <p:txBody>
          <a:bodyPr vert="horz" wrap="square" lIns="0" tIns="0" rIns="0" bIns="0" rtlCol="0">
            <a:spAutoFit/>
          </a:bodyPr>
          <a:lstStyle/>
          <a:p>
            <a:pPr marL="714375" algn="l">
              <a:lnSpc>
                <a:spcPct val="100000"/>
              </a:lnSpc>
            </a:pPr>
            <a:r>
              <a:rPr lang="en-AU" sz="1200" dirty="0" smtClean="0">
                <a:solidFill>
                  <a:schemeClr val="bg1"/>
                </a:solidFill>
              </a:rPr>
              <a:t/>
            </a:r>
            <a:br>
              <a:rPr lang="en-AU" sz="1200" dirty="0" smtClean="0">
                <a:solidFill>
                  <a:schemeClr val="bg1"/>
                </a:solidFill>
              </a:rPr>
            </a:br>
            <a:r>
              <a:rPr lang="en-AU" dirty="0" smtClean="0">
                <a:solidFill>
                  <a:schemeClr val="bg1"/>
                </a:solidFill>
              </a:rPr>
              <a:t>Aboriginal student enrolments across NSW</a:t>
            </a:r>
            <a:br>
              <a:rPr lang="en-AU" dirty="0" smtClean="0">
                <a:solidFill>
                  <a:schemeClr val="bg1"/>
                </a:solidFill>
              </a:rPr>
            </a:br>
            <a:r>
              <a:rPr lang="en-AU" sz="1200" dirty="0" smtClean="0"/>
              <a:t/>
            </a:r>
            <a:br>
              <a:rPr lang="en-AU" sz="1200" dirty="0" smtClean="0"/>
            </a:br>
            <a:endParaRPr sz="1200" dirty="0"/>
          </a:p>
        </p:txBody>
      </p:sp>
      <p:sp>
        <p:nvSpPr>
          <p:cNvPr id="13" name="TextBox 12"/>
          <p:cNvSpPr txBox="1"/>
          <p:nvPr/>
        </p:nvSpPr>
        <p:spPr>
          <a:xfrm>
            <a:off x="1774469" y="3333272"/>
            <a:ext cx="9355061" cy="2677656"/>
          </a:xfrm>
          <a:prstGeom prst="rect">
            <a:avLst/>
          </a:prstGeom>
          <a:noFill/>
        </p:spPr>
        <p:txBody>
          <a:bodyPr wrap="square" rtlCol="0">
            <a:spAutoFit/>
          </a:bodyPr>
          <a:lstStyle/>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149 schools have no Aboriginal </a:t>
            </a:r>
            <a:r>
              <a:rPr lang="en-AU" sz="2400" dirty="0" smtClean="0">
                <a:latin typeface="Arial" panose="020B0604020202020204" pitchFamily="34" charset="0"/>
                <a:cs typeface="Arial" panose="020B0604020202020204" pitchFamily="34" charset="0"/>
              </a:rPr>
              <a:t>students</a:t>
            </a:r>
          </a:p>
          <a:p>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528 schools </a:t>
            </a:r>
            <a:r>
              <a:rPr lang="en-AU" sz="2400" dirty="0" smtClean="0">
                <a:latin typeface="Arial" panose="020B0604020202020204" pitchFamily="34" charset="0"/>
                <a:cs typeface="Arial" panose="020B0604020202020204" pitchFamily="34" charset="0"/>
              </a:rPr>
              <a:t>have 1 to 5 </a:t>
            </a:r>
            <a:r>
              <a:rPr lang="en-AU" sz="2400" dirty="0">
                <a:latin typeface="Arial" panose="020B0604020202020204" pitchFamily="34" charset="0"/>
                <a:cs typeface="Arial" panose="020B0604020202020204" pitchFamily="34" charset="0"/>
              </a:rPr>
              <a:t>Aboriginal </a:t>
            </a:r>
            <a:r>
              <a:rPr lang="en-AU" sz="2400" dirty="0" smtClean="0">
                <a:latin typeface="Arial" panose="020B0604020202020204" pitchFamily="34" charset="0"/>
                <a:cs typeface="Arial" panose="020B0604020202020204" pitchFamily="34" charset="0"/>
              </a:rPr>
              <a:t>students</a:t>
            </a:r>
          </a:p>
          <a:p>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819 schools have </a:t>
            </a:r>
            <a:r>
              <a:rPr lang="en-AU" sz="2400" dirty="0" smtClean="0">
                <a:latin typeface="Arial" panose="020B0604020202020204" pitchFamily="34" charset="0"/>
                <a:cs typeface="Arial" panose="020B0604020202020204" pitchFamily="34" charset="0"/>
              </a:rPr>
              <a:t>6 to </a:t>
            </a:r>
            <a:r>
              <a:rPr lang="en-AU" sz="2400" dirty="0">
                <a:latin typeface="Arial" panose="020B0604020202020204" pitchFamily="34" charset="0"/>
                <a:cs typeface="Arial" panose="020B0604020202020204" pitchFamily="34" charset="0"/>
              </a:rPr>
              <a:t>9 Aboriginal </a:t>
            </a:r>
            <a:r>
              <a:rPr lang="en-AU" sz="2400" dirty="0" smtClean="0">
                <a:latin typeface="Arial" panose="020B0604020202020204" pitchFamily="34" charset="0"/>
                <a:cs typeface="Arial" panose="020B0604020202020204" pitchFamily="34" charset="0"/>
              </a:rPr>
              <a:t>students</a:t>
            </a:r>
          </a:p>
          <a:p>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673 schools have 30 or more Aboriginal </a:t>
            </a:r>
            <a:r>
              <a:rPr lang="en-AU" sz="2400" dirty="0" smtClean="0">
                <a:latin typeface="Arial" panose="020B0604020202020204" pitchFamily="34" charset="0"/>
                <a:cs typeface="Arial" panose="020B0604020202020204" pitchFamily="34" charset="0"/>
              </a:rPr>
              <a:t>students.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8724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91" y="346699"/>
            <a:ext cx="22364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19233E"/>
                </a:solidFill>
                <a:effectLst/>
                <a:uLnTx/>
                <a:uFillTx/>
                <a:latin typeface="Ebrima"/>
                <a:ea typeface="+mn-ea"/>
                <a:cs typeface="Ebrima"/>
              </a:rPr>
              <a:t>NSW </a:t>
            </a:r>
            <a:r>
              <a:rPr kumimoji="0" sz="1200" b="1" i="0" u="none" strike="noStrike" kern="1200" cap="none" spc="-5" normalizeH="0" baseline="0" noProof="0" dirty="0">
                <a:ln>
                  <a:noFill/>
                </a:ln>
                <a:solidFill>
                  <a:srgbClr val="19233E"/>
                </a:solidFill>
                <a:effectLst/>
                <a:uLnTx/>
                <a:uFillTx/>
                <a:latin typeface="Ebrima"/>
                <a:ea typeface="+mn-ea"/>
                <a:cs typeface="Ebrima"/>
              </a:rPr>
              <a:t>Department </a:t>
            </a:r>
            <a:r>
              <a:rPr kumimoji="0" sz="1200" b="1" i="0" u="none" strike="noStrike" kern="1200" cap="none" spc="0" normalizeH="0" baseline="0" noProof="0" dirty="0">
                <a:ln>
                  <a:noFill/>
                </a:ln>
                <a:solidFill>
                  <a:srgbClr val="19233E"/>
                </a:solidFill>
                <a:effectLst/>
                <a:uLnTx/>
                <a:uFillTx/>
                <a:latin typeface="Ebrima"/>
                <a:ea typeface="+mn-ea"/>
                <a:cs typeface="Ebrima"/>
              </a:rPr>
              <a:t>of</a:t>
            </a:r>
            <a:r>
              <a:rPr kumimoji="0" sz="1200" b="1" i="0" u="none" strike="noStrike" kern="1200" cap="none" spc="-70" normalizeH="0" baseline="0" noProof="0" dirty="0">
                <a:ln>
                  <a:noFill/>
                </a:ln>
                <a:solidFill>
                  <a:srgbClr val="19233E"/>
                </a:solidFill>
                <a:effectLst/>
                <a:uLnTx/>
                <a:uFillTx/>
                <a:latin typeface="Ebrima"/>
                <a:ea typeface="+mn-ea"/>
                <a:cs typeface="Ebrima"/>
              </a:rPr>
              <a:t> </a:t>
            </a:r>
            <a:r>
              <a:rPr kumimoji="0" sz="1200" b="1" i="0" u="none" strike="noStrike" kern="1200" cap="none" spc="-5" normalizeH="0" baseline="0" noProof="0" dirty="0">
                <a:ln>
                  <a:noFill/>
                </a:ln>
                <a:solidFill>
                  <a:srgbClr val="19233E"/>
                </a:solidFill>
                <a:effectLst/>
                <a:uLnTx/>
                <a:uFillTx/>
                <a:latin typeface="Ebrima"/>
                <a:ea typeface="+mn-ea"/>
                <a:cs typeface="Ebrima"/>
              </a:rPr>
              <a:t>Education</a:t>
            </a:r>
            <a:endParaRPr kumimoji="0" sz="1200" b="0" i="0" u="none" strike="noStrike" kern="1200" cap="none" spc="0" normalizeH="0" baseline="0" noProof="0">
              <a:ln>
                <a:noFill/>
              </a:ln>
              <a:solidFill>
                <a:prstClr val="black"/>
              </a:solidFill>
              <a:effectLst/>
              <a:uLnTx/>
              <a:uFillTx/>
              <a:latin typeface="Ebrima"/>
              <a:ea typeface="+mn-ea"/>
              <a:cs typeface="Ebrima"/>
            </a:endParaRPr>
          </a:p>
        </p:txBody>
      </p:sp>
      <p:sp>
        <p:nvSpPr>
          <p:cNvPr id="3" name="object 3"/>
          <p:cNvSpPr/>
          <p:nvPr/>
        </p:nvSpPr>
        <p:spPr>
          <a:xfrm>
            <a:off x="10707381" y="0"/>
            <a:ext cx="1035685" cy="441959"/>
          </a:xfrm>
          <a:custGeom>
            <a:avLst/>
            <a:gdLst/>
            <a:ahLst/>
            <a:cxnLst/>
            <a:rect l="l" t="t" r="r" b="b"/>
            <a:pathLst>
              <a:path w="1035684" h="441959">
                <a:moveTo>
                  <a:pt x="622719" y="430529"/>
                </a:moveTo>
                <a:lnTo>
                  <a:pt x="400177" y="430529"/>
                </a:lnTo>
                <a:lnTo>
                  <a:pt x="400177" y="432434"/>
                </a:lnTo>
                <a:lnTo>
                  <a:pt x="406031" y="432434"/>
                </a:lnTo>
                <a:lnTo>
                  <a:pt x="413842" y="434339"/>
                </a:lnTo>
                <a:lnTo>
                  <a:pt x="423608" y="436244"/>
                </a:lnTo>
                <a:lnTo>
                  <a:pt x="441172" y="436244"/>
                </a:lnTo>
                <a:lnTo>
                  <a:pt x="448983" y="438149"/>
                </a:lnTo>
                <a:lnTo>
                  <a:pt x="458749" y="438149"/>
                </a:lnTo>
                <a:lnTo>
                  <a:pt x="462648" y="440054"/>
                </a:lnTo>
                <a:lnTo>
                  <a:pt x="493877" y="440054"/>
                </a:lnTo>
                <a:lnTo>
                  <a:pt x="501688" y="441959"/>
                </a:lnTo>
                <a:lnTo>
                  <a:pt x="534873" y="441959"/>
                </a:lnTo>
                <a:lnTo>
                  <a:pt x="555187" y="441513"/>
                </a:lnTo>
                <a:lnTo>
                  <a:pt x="575867" y="439816"/>
                </a:lnTo>
                <a:lnTo>
                  <a:pt x="598011" y="436333"/>
                </a:lnTo>
                <a:lnTo>
                  <a:pt x="622719" y="430529"/>
                </a:lnTo>
                <a:close/>
              </a:path>
              <a:path w="1035684" h="441959">
                <a:moveTo>
                  <a:pt x="626618" y="430529"/>
                </a:moveTo>
                <a:lnTo>
                  <a:pt x="622719" y="430529"/>
                </a:lnTo>
                <a:lnTo>
                  <a:pt x="618820" y="432434"/>
                </a:lnTo>
                <a:lnTo>
                  <a:pt x="620763" y="432434"/>
                </a:lnTo>
                <a:lnTo>
                  <a:pt x="626618" y="430529"/>
                </a:lnTo>
                <a:close/>
              </a:path>
              <a:path w="1035684" h="441959">
                <a:moveTo>
                  <a:pt x="653948" y="426719"/>
                </a:moveTo>
                <a:lnTo>
                  <a:pt x="394322" y="426719"/>
                </a:lnTo>
                <a:lnTo>
                  <a:pt x="400177" y="428624"/>
                </a:lnTo>
                <a:lnTo>
                  <a:pt x="404088" y="430529"/>
                </a:lnTo>
                <a:lnTo>
                  <a:pt x="630529" y="430529"/>
                </a:lnTo>
                <a:lnTo>
                  <a:pt x="636384" y="428624"/>
                </a:lnTo>
                <a:lnTo>
                  <a:pt x="650049" y="428624"/>
                </a:lnTo>
                <a:lnTo>
                  <a:pt x="653948" y="426719"/>
                </a:lnTo>
                <a:close/>
              </a:path>
              <a:path w="1035684" h="441959">
                <a:moveTo>
                  <a:pt x="646150" y="428624"/>
                </a:moveTo>
                <a:lnTo>
                  <a:pt x="636384" y="428624"/>
                </a:lnTo>
                <a:lnTo>
                  <a:pt x="636384" y="430529"/>
                </a:lnTo>
                <a:lnTo>
                  <a:pt x="642239" y="430529"/>
                </a:lnTo>
                <a:lnTo>
                  <a:pt x="646150" y="428624"/>
                </a:lnTo>
                <a:close/>
              </a:path>
              <a:path w="1035684" h="441959">
                <a:moveTo>
                  <a:pt x="665666" y="422909"/>
                </a:moveTo>
                <a:lnTo>
                  <a:pt x="378714" y="422909"/>
                </a:lnTo>
                <a:lnTo>
                  <a:pt x="382612" y="424814"/>
                </a:lnTo>
                <a:lnTo>
                  <a:pt x="388467" y="426719"/>
                </a:lnTo>
                <a:lnTo>
                  <a:pt x="657860" y="426719"/>
                </a:lnTo>
                <a:lnTo>
                  <a:pt x="665666" y="422909"/>
                </a:lnTo>
                <a:close/>
              </a:path>
              <a:path w="1035684" h="441959">
                <a:moveTo>
                  <a:pt x="13665" y="72389"/>
                </a:moveTo>
                <a:lnTo>
                  <a:pt x="13665" y="76199"/>
                </a:lnTo>
                <a:lnTo>
                  <a:pt x="17576" y="83819"/>
                </a:lnTo>
                <a:lnTo>
                  <a:pt x="17576" y="87629"/>
                </a:lnTo>
                <a:lnTo>
                  <a:pt x="19519" y="91439"/>
                </a:lnTo>
                <a:lnTo>
                  <a:pt x="21475" y="93344"/>
                </a:lnTo>
                <a:lnTo>
                  <a:pt x="23431" y="100964"/>
                </a:lnTo>
                <a:lnTo>
                  <a:pt x="25374" y="106679"/>
                </a:lnTo>
                <a:lnTo>
                  <a:pt x="29286" y="112394"/>
                </a:lnTo>
                <a:lnTo>
                  <a:pt x="31242" y="120014"/>
                </a:lnTo>
                <a:lnTo>
                  <a:pt x="35140" y="125729"/>
                </a:lnTo>
                <a:lnTo>
                  <a:pt x="37096" y="133349"/>
                </a:lnTo>
                <a:lnTo>
                  <a:pt x="46850" y="152399"/>
                </a:lnTo>
                <a:lnTo>
                  <a:pt x="62471" y="190499"/>
                </a:lnTo>
                <a:lnTo>
                  <a:pt x="64427" y="192404"/>
                </a:lnTo>
                <a:lnTo>
                  <a:pt x="68326" y="200024"/>
                </a:lnTo>
                <a:lnTo>
                  <a:pt x="72224" y="201929"/>
                </a:lnTo>
                <a:lnTo>
                  <a:pt x="78092" y="213359"/>
                </a:lnTo>
                <a:lnTo>
                  <a:pt x="80035" y="215264"/>
                </a:lnTo>
                <a:lnTo>
                  <a:pt x="81991" y="219074"/>
                </a:lnTo>
                <a:lnTo>
                  <a:pt x="83947" y="220979"/>
                </a:lnTo>
                <a:lnTo>
                  <a:pt x="85890" y="224789"/>
                </a:lnTo>
                <a:lnTo>
                  <a:pt x="87845" y="226694"/>
                </a:lnTo>
                <a:lnTo>
                  <a:pt x="99255" y="241428"/>
                </a:lnTo>
                <a:lnTo>
                  <a:pt x="110297" y="254555"/>
                </a:lnTo>
                <a:lnTo>
                  <a:pt x="121337" y="266610"/>
                </a:lnTo>
                <a:lnTo>
                  <a:pt x="132740" y="278129"/>
                </a:lnTo>
                <a:lnTo>
                  <a:pt x="163982" y="308609"/>
                </a:lnTo>
                <a:lnTo>
                  <a:pt x="169837" y="312419"/>
                </a:lnTo>
                <a:lnTo>
                  <a:pt x="177647" y="320039"/>
                </a:lnTo>
                <a:lnTo>
                  <a:pt x="183502" y="323849"/>
                </a:lnTo>
                <a:lnTo>
                  <a:pt x="185445" y="327659"/>
                </a:lnTo>
                <a:lnTo>
                  <a:pt x="193255" y="331469"/>
                </a:lnTo>
                <a:lnTo>
                  <a:pt x="195211" y="335279"/>
                </a:lnTo>
                <a:lnTo>
                  <a:pt x="199110" y="339089"/>
                </a:lnTo>
                <a:lnTo>
                  <a:pt x="203022" y="340994"/>
                </a:lnTo>
                <a:lnTo>
                  <a:pt x="206921" y="344804"/>
                </a:lnTo>
                <a:lnTo>
                  <a:pt x="214731" y="348614"/>
                </a:lnTo>
                <a:lnTo>
                  <a:pt x="218630" y="352424"/>
                </a:lnTo>
                <a:lnTo>
                  <a:pt x="222542" y="354329"/>
                </a:lnTo>
                <a:lnTo>
                  <a:pt x="226441" y="358139"/>
                </a:lnTo>
                <a:lnTo>
                  <a:pt x="232295" y="360044"/>
                </a:lnTo>
                <a:lnTo>
                  <a:pt x="236207" y="361949"/>
                </a:lnTo>
                <a:lnTo>
                  <a:pt x="240106" y="365759"/>
                </a:lnTo>
                <a:lnTo>
                  <a:pt x="244017" y="367664"/>
                </a:lnTo>
                <a:lnTo>
                  <a:pt x="249872" y="369569"/>
                </a:lnTo>
                <a:lnTo>
                  <a:pt x="253771" y="371474"/>
                </a:lnTo>
                <a:lnTo>
                  <a:pt x="259629" y="375463"/>
                </a:lnTo>
                <a:lnTo>
                  <a:pt x="271345" y="382726"/>
                </a:lnTo>
                <a:lnTo>
                  <a:pt x="277202" y="386714"/>
                </a:lnTo>
                <a:lnTo>
                  <a:pt x="286956" y="388619"/>
                </a:lnTo>
                <a:lnTo>
                  <a:pt x="290868" y="392429"/>
                </a:lnTo>
                <a:lnTo>
                  <a:pt x="294767" y="392429"/>
                </a:lnTo>
                <a:lnTo>
                  <a:pt x="296722" y="394334"/>
                </a:lnTo>
                <a:lnTo>
                  <a:pt x="300621" y="396239"/>
                </a:lnTo>
                <a:lnTo>
                  <a:pt x="302577" y="398144"/>
                </a:lnTo>
                <a:lnTo>
                  <a:pt x="308432" y="400049"/>
                </a:lnTo>
                <a:lnTo>
                  <a:pt x="316242" y="403859"/>
                </a:lnTo>
                <a:lnTo>
                  <a:pt x="324053" y="405764"/>
                </a:lnTo>
                <a:lnTo>
                  <a:pt x="334636" y="410050"/>
                </a:lnTo>
                <a:lnTo>
                  <a:pt x="345767" y="414337"/>
                </a:lnTo>
                <a:lnTo>
                  <a:pt x="368947" y="422909"/>
                </a:lnTo>
                <a:lnTo>
                  <a:pt x="376758" y="424814"/>
                </a:lnTo>
                <a:lnTo>
                  <a:pt x="378714" y="424814"/>
                </a:lnTo>
                <a:lnTo>
                  <a:pt x="378714" y="422909"/>
                </a:lnTo>
                <a:lnTo>
                  <a:pt x="665666" y="422909"/>
                </a:lnTo>
                <a:lnTo>
                  <a:pt x="669569" y="421004"/>
                </a:lnTo>
                <a:lnTo>
                  <a:pt x="675424" y="419099"/>
                </a:lnTo>
                <a:lnTo>
                  <a:pt x="681278" y="415289"/>
                </a:lnTo>
                <a:lnTo>
                  <a:pt x="683234" y="415289"/>
                </a:lnTo>
                <a:lnTo>
                  <a:pt x="694944" y="411479"/>
                </a:lnTo>
                <a:lnTo>
                  <a:pt x="696899" y="409574"/>
                </a:lnTo>
                <a:lnTo>
                  <a:pt x="700798" y="409574"/>
                </a:lnTo>
                <a:lnTo>
                  <a:pt x="706653" y="407669"/>
                </a:lnTo>
                <a:lnTo>
                  <a:pt x="707030" y="407669"/>
                </a:lnTo>
                <a:lnTo>
                  <a:pt x="713247" y="403919"/>
                </a:lnTo>
                <a:lnTo>
                  <a:pt x="715310" y="403919"/>
                </a:lnTo>
                <a:lnTo>
                  <a:pt x="734598" y="396418"/>
                </a:lnTo>
                <a:lnTo>
                  <a:pt x="784131" y="372010"/>
                </a:lnTo>
                <a:lnTo>
                  <a:pt x="832658" y="339833"/>
                </a:lnTo>
                <a:lnTo>
                  <a:pt x="878721" y="303460"/>
                </a:lnTo>
                <a:lnTo>
                  <a:pt x="897863" y="285749"/>
                </a:lnTo>
                <a:lnTo>
                  <a:pt x="896010" y="285749"/>
                </a:lnTo>
                <a:lnTo>
                  <a:pt x="907719" y="274319"/>
                </a:lnTo>
                <a:lnTo>
                  <a:pt x="909675" y="270509"/>
                </a:lnTo>
                <a:lnTo>
                  <a:pt x="917486" y="262889"/>
                </a:lnTo>
                <a:lnTo>
                  <a:pt x="921877" y="257204"/>
                </a:lnTo>
                <a:lnTo>
                  <a:pt x="926268" y="251697"/>
                </a:lnTo>
                <a:lnTo>
                  <a:pt x="930659" y="246548"/>
                </a:lnTo>
                <a:lnTo>
                  <a:pt x="935050" y="241934"/>
                </a:lnTo>
                <a:lnTo>
                  <a:pt x="940904" y="238124"/>
                </a:lnTo>
                <a:lnTo>
                  <a:pt x="944816" y="230504"/>
                </a:lnTo>
                <a:lnTo>
                  <a:pt x="946772" y="224789"/>
                </a:lnTo>
                <a:lnTo>
                  <a:pt x="948715" y="220979"/>
                </a:lnTo>
                <a:lnTo>
                  <a:pt x="952627" y="217169"/>
                </a:lnTo>
                <a:lnTo>
                  <a:pt x="952627" y="213359"/>
                </a:lnTo>
                <a:lnTo>
                  <a:pt x="954570" y="211454"/>
                </a:lnTo>
                <a:lnTo>
                  <a:pt x="958481" y="203834"/>
                </a:lnTo>
                <a:lnTo>
                  <a:pt x="962380" y="198119"/>
                </a:lnTo>
                <a:lnTo>
                  <a:pt x="966292" y="194309"/>
                </a:lnTo>
                <a:lnTo>
                  <a:pt x="968235" y="190499"/>
                </a:lnTo>
                <a:lnTo>
                  <a:pt x="970002" y="188778"/>
                </a:lnTo>
                <a:lnTo>
                  <a:pt x="973973" y="180617"/>
                </a:lnTo>
                <a:lnTo>
                  <a:pt x="979462" y="168830"/>
                </a:lnTo>
                <a:lnTo>
                  <a:pt x="985808" y="155703"/>
                </a:lnTo>
                <a:lnTo>
                  <a:pt x="993622" y="140969"/>
                </a:lnTo>
                <a:lnTo>
                  <a:pt x="997521" y="135254"/>
                </a:lnTo>
                <a:lnTo>
                  <a:pt x="1001420" y="123824"/>
                </a:lnTo>
                <a:lnTo>
                  <a:pt x="1003376" y="116204"/>
                </a:lnTo>
                <a:lnTo>
                  <a:pt x="1007275" y="110489"/>
                </a:lnTo>
                <a:lnTo>
                  <a:pt x="1007275" y="106679"/>
                </a:lnTo>
                <a:lnTo>
                  <a:pt x="1009230" y="102869"/>
                </a:lnTo>
                <a:lnTo>
                  <a:pt x="1009230" y="99059"/>
                </a:lnTo>
                <a:lnTo>
                  <a:pt x="1011186" y="95249"/>
                </a:lnTo>
                <a:lnTo>
                  <a:pt x="1011186" y="93344"/>
                </a:lnTo>
                <a:lnTo>
                  <a:pt x="1015085" y="85724"/>
                </a:lnTo>
                <a:lnTo>
                  <a:pt x="1015085" y="81914"/>
                </a:lnTo>
                <a:lnTo>
                  <a:pt x="1017041" y="81914"/>
                </a:lnTo>
                <a:lnTo>
                  <a:pt x="1018997" y="74294"/>
                </a:lnTo>
                <a:lnTo>
                  <a:pt x="15621" y="74294"/>
                </a:lnTo>
                <a:lnTo>
                  <a:pt x="13665" y="72389"/>
                </a:lnTo>
                <a:close/>
              </a:path>
              <a:path w="1035684" h="441959">
                <a:moveTo>
                  <a:pt x="707030" y="407669"/>
                </a:moveTo>
                <a:lnTo>
                  <a:pt x="706653" y="407669"/>
                </a:lnTo>
                <a:lnTo>
                  <a:pt x="703971" y="409515"/>
                </a:lnTo>
                <a:lnTo>
                  <a:pt x="707030" y="407669"/>
                </a:lnTo>
                <a:close/>
              </a:path>
              <a:path w="1035684" h="441959">
                <a:moveTo>
                  <a:pt x="715310" y="403919"/>
                </a:moveTo>
                <a:lnTo>
                  <a:pt x="713247" y="403919"/>
                </a:lnTo>
                <a:lnTo>
                  <a:pt x="710565" y="405764"/>
                </a:lnTo>
                <a:lnTo>
                  <a:pt x="715310" y="403919"/>
                </a:lnTo>
                <a:close/>
              </a:path>
              <a:path w="1035684" h="441959">
                <a:moveTo>
                  <a:pt x="899922" y="283844"/>
                </a:moveTo>
                <a:lnTo>
                  <a:pt x="896010" y="285749"/>
                </a:lnTo>
                <a:lnTo>
                  <a:pt x="897863" y="285749"/>
                </a:lnTo>
                <a:lnTo>
                  <a:pt x="899922" y="283844"/>
                </a:lnTo>
                <a:close/>
              </a:path>
              <a:path w="1035684" h="441959">
                <a:moveTo>
                  <a:pt x="970191" y="188594"/>
                </a:moveTo>
                <a:lnTo>
                  <a:pt x="970002" y="188778"/>
                </a:lnTo>
                <a:lnTo>
                  <a:pt x="968235" y="192404"/>
                </a:lnTo>
                <a:lnTo>
                  <a:pt x="970191" y="188594"/>
                </a:lnTo>
                <a:close/>
              </a:path>
              <a:path w="1035684" h="441959">
                <a:moveTo>
                  <a:pt x="1035583" y="0"/>
                </a:moveTo>
                <a:lnTo>
                  <a:pt x="247" y="0"/>
                </a:lnTo>
                <a:lnTo>
                  <a:pt x="521" y="2678"/>
                </a:lnTo>
                <a:lnTo>
                  <a:pt x="1955" y="15239"/>
                </a:lnTo>
                <a:lnTo>
                  <a:pt x="0" y="17144"/>
                </a:lnTo>
                <a:lnTo>
                  <a:pt x="1955" y="19049"/>
                </a:lnTo>
                <a:lnTo>
                  <a:pt x="3911" y="24764"/>
                </a:lnTo>
                <a:lnTo>
                  <a:pt x="3911" y="34289"/>
                </a:lnTo>
                <a:lnTo>
                  <a:pt x="5854" y="36194"/>
                </a:lnTo>
                <a:lnTo>
                  <a:pt x="5854" y="40004"/>
                </a:lnTo>
                <a:lnTo>
                  <a:pt x="7810" y="41909"/>
                </a:lnTo>
                <a:lnTo>
                  <a:pt x="7810" y="47624"/>
                </a:lnTo>
                <a:lnTo>
                  <a:pt x="9766" y="51434"/>
                </a:lnTo>
                <a:lnTo>
                  <a:pt x="9766" y="55244"/>
                </a:lnTo>
                <a:lnTo>
                  <a:pt x="11709" y="59054"/>
                </a:lnTo>
                <a:lnTo>
                  <a:pt x="11709" y="62864"/>
                </a:lnTo>
                <a:lnTo>
                  <a:pt x="15621" y="68579"/>
                </a:lnTo>
                <a:lnTo>
                  <a:pt x="15621" y="74294"/>
                </a:lnTo>
                <a:lnTo>
                  <a:pt x="1018997" y="74294"/>
                </a:lnTo>
                <a:lnTo>
                  <a:pt x="1020940" y="68579"/>
                </a:lnTo>
                <a:lnTo>
                  <a:pt x="1022896" y="60959"/>
                </a:lnTo>
                <a:lnTo>
                  <a:pt x="1024851" y="57149"/>
                </a:lnTo>
                <a:lnTo>
                  <a:pt x="1024851" y="53339"/>
                </a:lnTo>
                <a:lnTo>
                  <a:pt x="1026807" y="49529"/>
                </a:lnTo>
                <a:lnTo>
                  <a:pt x="1026807" y="43814"/>
                </a:lnTo>
                <a:lnTo>
                  <a:pt x="1028750" y="40004"/>
                </a:lnTo>
                <a:lnTo>
                  <a:pt x="1028750" y="34289"/>
                </a:lnTo>
                <a:lnTo>
                  <a:pt x="1030706" y="32384"/>
                </a:lnTo>
                <a:lnTo>
                  <a:pt x="1030706" y="20954"/>
                </a:lnTo>
                <a:lnTo>
                  <a:pt x="1032662" y="17144"/>
                </a:lnTo>
                <a:lnTo>
                  <a:pt x="1032662" y="13334"/>
                </a:lnTo>
                <a:lnTo>
                  <a:pt x="1034605" y="9524"/>
                </a:lnTo>
                <a:lnTo>
                  <a:pt x="1034605" y="1904"/>
                </a:lnTo>
                <a:lnTo>
                  <a:pt x="1035583" y="0"/>
                </a:lnTo>
                <a:close/>
              </a:path>
            </a:pathLst>
          </a:custGeom>
          <a:solidFill>
            <a:srgbClr val="D425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695439" y="5857761"/>
            <a:ext cx="3737065" cy="100023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015983" y="0"/>
            <a:ext cx="3176016" cy="7711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880103" y="6199632"/>
            <a:ext cx="3931919" cy="65836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87703" y="1874990"/>
            <a:ext cx="10637520" cy="838691"/>
          </a:xfrm>
          <a:prstGeom prst="rect">
            <a:avLst/>
          </a:prstGeom>
          <a:solidFill>
            <a:srgbClr val="D70C3D"/>
          </a:solidFill>
          <a:ln w="12192">
            <a:solidFill>
              <a:srgbClr val="0F172B"/>
            </a:solidFill>
          </a:ln>
        </p:spPr>
        <p:txBody>
          <a:bodyPr vert="horz" wrap="square" lIns="0" tIns="142240" rIns="0" bIns="0" rtlCol="0">
            <a:spAutoFit/>
          </a:bodyPr>
          <a:lstStyle/>
          <a:p>
            <a:pPr algn="ctr">
              <a:lnSpc>
                <a:spcPct val="100000"/>
              </a:lnSpc>
              <a:spcBef>
                <a:spcPts val="1120"/>
              </a:spcBef>
            </a:pPr>
            <a:r>
              <a:rPr lang="en-AU" sz="2800" dirty="0" smtClean="0">
                <a:solidFill>
                  <a:schemeClr val="bg1"/>
                </a:solidFill>
                <a:latin typeface="Arial" panose="020B0604020202020204" pitchFamily="34" charset="0"/>
                <a:cs typeface="Arial" panose="020B0604020202020204" pitchFamily="34" charset="0"/>
              </a:rPr>
              <a:t>Networks with the most Aboriginal enrolments in primary schools</a:t>
            </a:r>
            <a:endParaRPr lang="en-AU" sz="2800" dirty="0">
              <a:solidFill>
                <a:schemeClr val="bg1"/>
              </a:solidFill>
              <a:latin typeface="Arial" panose="020B0604020202020204" pitchFamily="34" charset="0"/>
              <a:cs typeface="Arial" panose="020B0604020202020204" pitchFamily="34" charset="0"/>
            </a:endParaRPr>
          </a:p>
          <a:p>
            <a:pPr lvl="0" algn="ctr">
              <a:spcBef>
                <a:spcPts val="1120"/>
              </a:spcBef>
              <a:defRPr/>
            </a:pPr>
            <a:endParaRPr lang="en-AU" sz="800" dirty="0">
              <a:solidFill>
                <a:schemeClr val="bg1"/>
              </a:solidFill>
              <a:latin typeface="Montserrat Medium"/>
            </a:endParaRPr>
          </a:p>
        </p:txBody>
      </p:sp>
      <p:sp>
        <p:nvSpPr>
          <p:cNvPr id="12" name="Rectangle 11"/>
          <p:cNvSpPr/>
          <p:nvPr/>
        </p:nvSpPr>
        <p:spPr>
          <a:xfrm>
            <a:off x="-826427" y="2713681"/>
            <a:ext cx="10637520" cy="3970318"/>
          </a:xfrm>
          <a:prstGeom prst="rect">
            <a:avLst/>
          </a:prstGeom>
        </p:spPr>
        <p:txBody>
          <a:bodyPr wrap="square">
            <a:spAutoFit/>
          </a:bodyPr>
          <a:lstStyle/>
          <a:p>
            <a:pPr marL="1714494" lvl="5">
              <a:lnSpc>
                <a:spcPct val="150000"/>
              </a:lnSpc>
            </a:pPr>
            <a:r>
              <a:rPr lang="en-AU" sz="2400" dirty="0" smtClean="0">
                <a:latin typeface="Arial" panose="020B0604020202020204" pitchFamily="34" charset="0"/>
                <a:cs typeface="Arial" panose="020B0604020202020204" pitchFamily="34" charset="0"/>
              </a:rPr>
              <a:t>1. Macquarie Network (1247)</a:t>
            </a:r>
          </a:p>
          <a:p>
            <a:pPr marL="1714494" lvl="5">
              <a:lnSpc>
                <a:spcPct val="150000"/>
              </a:lnSpc>
            </a:pPr>
            <a:r>
              <a:rPr lang="en-AU" sz="2400" dirty="0" smtClean="0">
                <a:latin typeface="Arial" panose="020B0604020202020204" pitchFamily="34" charset="0"/>
                <a:cs typeface="Arial" panose="020B0604020202020204" pitchFamily="34" charset="0"/>
              </a:rPr>
              <a:t>2. Peel </a:t>
            </a:r>
            <a:r>
              <a:rPr lang="en-AU" sz="2400" dirty="0">
                <a:latin typeface="Arial" panose="020B0604020202020204" pitchFamily="34" charset="0"/>
                <a:cs typeface="Arial" panose="020B0604020202020204" pitchFamily="34" charset="0"/>
              </a:rPr>
              <a:t>Network </a:t>
            </a:r>
            <a:r>
              <a:rPr lang="en-AU" sz="2400" dirty="0" smtClean="0">
                <a:latin typeface="Arial" panose="020B0604020202020204" pitchFamily="34" charset="0"/>
                <a:cs typeface="Arial" panose="020B0604020202020204" pitchFamily="34" charset="0"/>
              </a:rPr>
              <a:t>(1111)</a:t>
            </a:r>
            <a:endParaRPr lang="en-AU" sz="2400" dirty="0">
              <a:latin typeface="Arial" panose="020B0604020202020204" pitchFamily="34" charset="0"/>
              <a:cs typeface="Arial" panose="020B0604020202020204" pitchFamily="34" charset="0"/>
            </a:endParaRPr>
          </a:p>
          <a:p>
            <a:pPr marL="1714494" lvl="5" indent="0">
              <a:lnSpc>
                <a:spcPct val="150000"/>
              </a:lnSpc>
              <a:buNone/>
            </a:pPr>
            <a:r>
              <a:rPr lang="en-AU" sz="2400" dirty="0" smtClean="0">
                <a:latin typeface="Arial" panose="020B0604020202020204" pitchFamily="34" charset="0"/>
                <a:cs typeface="Arial" panose="020B0604020202020204" pitchFamily="34" charset="0"/>
              </a:rPr>
              <a:t>3</a:t>
            </a:r>
            <a:r>
              <a:rPr lang="en-AU" sz="2400" dirty="0">
                <a:latin typeface="Arial" panose="020B0604020202020204" pitchFamily="34" charset="0"/>
                <a:cs typeface="Arial" panose="020B0604020202020204" pitchFamily="34" charset="0"/>
              </a:rPr>
              <a:t>. Tuggerah Lakes </a:t>
            </a:r>
            <a:r>
              <a:rPr lang="en-AU" sz="2400" dirty="0" smtClean="0">
                <a:latin typeface="Arial" panose="020B0604020202020204" pitchFamily="34" charset="0"/>
                <a:cs typeface="Arial" panose="020B0604020202020204" pitchFamily="34" charset="0"/>
              </a:rPr>
              <a:t>Network (1009)</a:t>
            </a:r>
          </a:p>
          <a:p>
            <a:pPr marL="1714494" lvl="5">
              <a:lnSpc>
                <a:spcPct val="150000"/>
              </a:lnSpc>
            </a:pPr>
            <a:r>
              <a:rPr lang="en-AU" sz="2400" dirty="0" smtClean="0">
                <a:latin typeface="Arial" panose="020B0604020202020204" pitchFamily="34" charset="0"/>
                <a:cs typeface="Arial" panose="020B0604020202020204" pitchFamily="34" charset="0"/>
              </a:rPr>
              <a:t>4. </a:t>
            </a:r>
            <a:r>
              <a:rPr lang="en-AU" sz="2400" dirty="0">
                <a:latin typeface="Arial" panose="020B0604020202020204" pitchFamily="34" charset="0"/>
                <a:cs typeface="Arial" panose="020B0604020202020204" pitchFamily="34" charset="0"/>
              </a:rPr>
              <a:t>Mount Druitt Network (921)</a:t>
            </a:r>
          </a:p>
          <a:p>
            <a:pPr marL="1714494" lvl="5" indent="0">
              <a:lnSpc>
                <a:spcPct val="150000"/>
              </a:lnSpc>
              <a:buNone/>
            </a:pPr>
            <a:r>
              <a:rPr lang="en-AU" sz="2400" dirty="0" smtClean="0">
                <a:latin typeface="Arial" panose="020B0604020202020204" pitchFamily="34" charset="0"/>
                <a:cs typeface="Arial" panose="020B0604020202020204" pitchFamily="34" charset="0"/>
              </a:rPr>
              <a:t>5. South Coast Network (834)</a:t>
            </a:r>
          </a:p>
          <a:p>
            <a:pPr marL="1714494" lvl="5" indent="0">
              <a:lnSpc>
                <a:spcPct val="150000"/>
              </a:lnSpc>
              <a:buNone/>
            </a:pPr>
            <a:r>
              <a:rPr lang="en-AU" sz="2400" dirty="0" smtClean="0">
                <a:latin typeface="Arial" panose="020B0604020202020204" pitchFamily="34" charset="0"/>
                <a:cs typeface="Arial" panose="020B0604020202020204" pitchFamily="34" charset="0"/>
              </a:rPr>
              <a:t>6. Macleay Valley Network (819)</a:t>
            </a:r>
          </a:p>
          <a:p>
            <a:pPr marL="1714494" lvl="5" indent="0">
              <a:lnSpc>
                <a:spcPct val="150000"/>
              </a:lnSpc>
              <a:buNone/>
            </a:pPr>
            <a:r>
              <a:rPr lang="en-AU" sz="2400" i="1" dirty="0" smtClean="0">
                <a:latin typeface="Arial" panose="020B0604020202020204" pitchFamily="34" charset="0"/>
                <a:cs typeface="Arial" panose="020B0604020202020204" pitchFamily="34" charset="0"/>
              </a:rPr>
              <a:t>7. Maitland Network (692)</a:t>
            </a:r>
            <a:endParaRPr lang="en-AU" sz="2400" i="1" dirty="0">
              <a:latin typeface="Arial" panose="020B0604020202020204" pitchFamily="34" charset="0"/>
              <a:cs typeface="Arial" panose="020B0604020202020204" pitchFamily="34" charset="0"/>
            </a:endParaRPr>
          </a:p>
        </p:txBody>
      </p:sp>
      <p:sp>
        <p:nvSpPr>
          <p:cNvPr id="14" name="object 9"/>
          <p:cNvSpPr txBox="1">
            <a:spLocks noGrp="1"/>
          </p:cNvSpPr>
          <p:nvPr>
            <p:ph type="title"/>
          </p:nvPr>
        </p:nvSpPr>
        <p:spPr>
          <a:xfrm>
            <a:off x="587703" y="682165"/>
            <a:ext cx="10637520" cy="1107996"/>
          </a:xfrm>
          <a:prstGeom prst="rect">
            <a:avLst/>
          </a:prstGeom>
          <a:solidFill>
            <a:schemeClr val="accent1"/>
          </a:solidFill>
          <a:ln w="12192">
            <a:solidFill>
              <a:srgbClr val="0F172B"/>
            </a:solidFill>
          </a:ln>
        </p:spPr>
        <p:txBody>
          <a:bodyPr vert="horz" wrap="square" lIns="0" tIns="0" rIns="0" bIns="0" rtlCol="0">
            <a:spAutoFit/>
          </a:bodyPr>
          <a:lstStyle/>
          <a:p>
            <a:pPr marL="714375" algn="l">
              <a:lnSpc>
                <a:spcPct val="100000"/>
              </a:lnSpc>
            </a:pPr>
            <a:r>
              <a:rPr lang="en-AU" sz="1200" dirty="0" smtClean="0">
                <a:solidFill>
                  <a:schemeClr val="bg1"/>
                </a:solidFill>
              </a:rPr>
              <a:t/>
            </a:r>
            <a:br>
              <a:rPr lang="en-AU" sz="1200" dirty="0" smtClean="0">
                <a:solidFill>
                  <a:schemeClr val="bg1"/>
                </a:solidFill>
              </a:rPr>
            </a:br>
            <a:r>
              <a:rPr lang="en-AU" dirty="0" smtClean="0">
                <a:solidFill>
                  <a:schemeClr val="bg1"/>
                </a:solidFill>
              </a:rPr>
              <a:t>Aboriginal student enrolments across NSW</a:t>
            </a:r>
            <a:br>
              <a:rPr lang="en-AU" dirty="0" smtClean="0">
                <a:solidFill>
                  <a:schemeClr val="bg1"/>
                </a:solidFill>
              </a:rPr>
            </a:br>
            <a:r>
              <a:rPr lang="en-AU" sz="1200" dirty="0" smtClean="0"/>
              <a:t/>
            </a:r>
            <a:br>
              <a:rPr lang="en-AU" sz="1200" dirty="0" smtClean="0"/>
            </a:br>
            <a:endParaRPr sz="12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8911" y="2896640"/>
            <a:ext cx="5136311" cy="3008411"/>
          </a:xfrm>
          <a:prstGeom prst="rect">
            <a:avLst/>
          </a:prstGeom>
        </p:spPr>
      </p:pic>
    </p:spTree>
    <p:extLst>
      <p:ext uri="{BB962C8B-B14F-4D97-AF65-F5344CB8AC3E}">
        <p14:creationId xmlns:p14="http://schemas.microsoft.com/office/powerpoint/2010/main" val="19075721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9"/>
          <p:cNvSpPr txBox="1">
            <a:spLocks noGrp="1"/>
          </p:cNvSpPr>
          <p:nvPr>
            <p:ph type="title"/>
          </p:nvPr>
        </p:nvSpPr>
        <p:spPr>
          <a:xfrm>
            <a:off x="316228" y="755120"/>
            <a:ext cx="10933019" cy="800219"/>
          </a:xfrm>
          <a:prstGeom prst="rect">
            <a:avLst/>
          </a:prstGeom>
          <a:solidFill>
            <a:schemeClr val="accent1"/>
          </a:solidFill>
          <a:ln w="12192">
            <a:solidFill>
              <a:srgbClr val="0F172B"/>
            </a:solidFill>
          </a:ln>
        </p:spPr>
        <p:txBody>
          <a:bodyPr vert="horz" wrap="square" lIns="0" tIns="0" rIns="0" bIns="0" rtlCol="0">
            <a:spAutoFit/>
          </a:bodyPr>
          <a:lstStyle/>
          <a:p>
            <a:pPr marL="714375" algn="l">
              <a:lnSpc>
                <a:spcPct val="100000"/>
              </a:lnSpc>
            </a:pPr>
            <a:r>
              <a:rPr lang="en-AU" sz="800" dirty="0" smtClean="0">
                <a:solidFill>
                  <a:schemeClr val="bg1"/>
                </a:solidFill>
                <a:latin typeface="Arial" panose="020B0604020202020204" pitchFamily="34" charset="0"/>
                <a:cs typeface="Arial" panose="020B0604020202020204" pitchFamily="34" charset="0"/>
              </a:rPr>
              <a:t/>
            </a:r>
            <a:br>
              <a:rPr lang="en-AU" sz="800" dirty="0" smtClean="0">
                <a:solidFill>
                  <a:schemeClr val="bg1"/>
                </a:solidFill>
                <a:latin typeface="Arial" panose="020B0604020202020204" pitchFamily="34" charset="0"/>
                <a:cs typeface="Arial" panose="020B0604020202020204" pitchFamily="34" charset="0"/>
              </a:rPr>
            </a:br>
            <a:r>
              <a:rPr lang="en-AU" dirty="0" smtClean="0">
                <a:solidFill>
                  <a:schemeClr val="bg1"/>
                </a:solidFill>
                <a:latin typeface="Arial" panose="020B0604020202020204" pitchFamily="34" charset="0"/>
                <a:cs typeface="Arial" panose="020B0604020202020204" pitchFamily="34" charset="0"/>
              </a:rPr>
              <a:t>Next steps …</a:t>
            </a:r>
            <a:br>
              <a:rPr lang="en-AU" dirty="0" smtClean="0">
                <a:solidFill>
                  <a:schemeClr val="bg1"/>
                </a:solidFill>
                <a:latin typeface="Arial" panose="020B0604020202020204" pitchFamily="34" charset="0"/>
                <a:cs typeface="Arial" panose="020B0604020202020204" pitchFamily="34" charset="0"/>
              </a:rPr>
            </a:br>
            <a:endParaRPr sz="800"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a:xfrm>
            <a:off x="407178" y="3017307"/>
            <a:ext cx="11476380" cy="5002217"/>
          </a:xfrm>
        </p:spPr>
        <p:txBody>
          <a:bodyPr/>
          <a:lstStyle/>
          <a:p>
            <a:pPr marL="285750" indent="-285750" defTabSz="914400">
              <a:lnSpc>
                <a:spcPct val="100000"/>
              </a:lnSpc>
              <a:spcAft>
                <a:spcPts val="600"/>
              </a:spcAft>
              <a:buFont typeface="Arial" panose="020B0604020202020204" pitchFamily="34" charset="0"/>
              <a:buChar char="•"/>
              <a:defRPr/>
            </a:pPr>
            <a:r>
              <a:rPr lang="en-AU" sz="1800" dirty="0" smtClean="0">
                <a:solidFill>
                  <a:schemeClr val="tx1"/>
                </a:solidFill>
                <a:latin typeface="Arial" panose="020B0604020202020204" pitchFamily="34" charset="0"/>
                <a:cs typeface="Arial" panose="020B0604020202020204" pitchFamily="34" charset="0"/>
              </a:rPr>
              <a:t>Maintain </a:t>
            </a:r>
            <a:r>
              <a:rPr lang="en-AU" sz="1800" dirty="0">
                <a:solidFill>
                  <a:schemeClr val="tx1"/>
                </a:solidFill>
                <a:latin typeface="Arial" panose="020B0604020202020204" pitchFamily="34" charset="0"/>
                <a:cs typeface="Arial" panose="020B0604020202020204" pitchFamily="34" charset="0"/>
              </a:rPr>
              <a:t>current delivery of existing 2019 </a:t>
            </a:r>
            <a:r>
              <a:rPr lang="en-AU" sz="1800" dirty="0" smtClean="0">
                <a:solidFill>
                  <a:schemeClr val="tx1"/>
                </a:solidFill>
                <a:latin typeface="Arial" panose="020B0604020202020204" pitchFamily="34" charset="0"/>
                <a:cs typeface="Arial" panose="020B0604020202020204" pitchFamily="34" charset="0"/>
              </a:rPr>
              <a:t>programs, many into 2020.</a:t>
            </a:r>
          </a:p>
          <a:p>
            <a:pPr marL="263776" indent="-263776" defTabSz="914400">
              <a:lnSpc>
                <a:spcPct val="100000"/>
              </a:lnSpc>
              <a:spcAft>
                <a:spcPts val="600"/>
              </a:spcAft>
              <a:buFont typeface="Arial" panose="020B0604020202020204" pitchFamily="34" charset="0"/>
              <a:buChar char="•"/>
              <a:defRPr/>
            </a:pPr>
            <a:r>
              <a:rPr lang="en-AU" sz="1800" dirty="0" smtClean="0">
                <a:solidFill>
                  <a:schemeClr val="tx1"/>
                </a:solidFill>
                <a:latin typeface="Arial" panose="020B0604020202020204" pitchFamily="34" charset="0"/>
                <a:cs typeface="Arial" panose="020B0604020202020204" pitchFamily="34" charset="0"/>
              </a:rPr>
              <a:t>Coordinate and prioritise to ensure current and evolving priorities for 2019-2020 are evidenced based, strategically sequenced, measured and scaled.</a:t>
            </a:r>
          </a:p>
          <a:p>
            <a:pPr marL="263776" indent="-263776">
              <a:spcAft>
                <a:spcPts val="600"/>
              </a:spcAft>
              <a:buFont typeface="Arial" panose="020B0604020202020204" pitchFamily="34" charset="0"/>
              <a:buChar char="•"/>
            </a:pPr>
            <a:r>
              <a:rPr lang="en-AU" sz="1800" dirty="0" smtClean="0">
                <a:solidFill>
                  <a:schemeClr val="tx1"/>
                </a:solidFill>
                <a:latin typeface="Arial" panose="020B0604020202020204" pitchFamily="34" charset="0"/>
                <a:cs typeface="Arial" panose="020B0604020202020204" pitchFamily="34" charset="0"/>
              </a:rPr>
              <a:t>Develop </a:t>
            </a:r>
            <a:r>
              <a:rPr lang="en-AU" sz="1800" dirty="0">
                <a:solidFill>
                  <a:schemeClr val="tx1"/>
                </a:solidFill>
                <a:latin typeface="Arial" panose="020B0604020202020204" pitchFamily="34" charset="0"/>
                <a:cs typeface="Arial" panose="020B0604020202020204" pitchFamily="34" charset="0"/>
              </a:rPr>
              <a:t>a comprehensive implementation plan including monitoring and implementation processes. </a:t>
            </a:r>
            <a:endParaRPr lang="en-AU" sz="1800" dirty="0" smtClean="0">
              <a:solidFill>
                <a:schemeClr val="tx1"/>
              </a:solidFill>
              <a:latin typeface="Arial" panose="020B0604020202020204" pitchFamily="34" charset="0"/>
              <a:cs typeface="Arial" panose="020B0604020202020204" pitchFamily="34" charset="0"/>
            </a:endParaRPr>
          </a:p>
          <a:p>
            <a:pPr marL="263776" indent="-263776">
              <a:spcAft>
                <a:spcPts val="600"/>
              </a:spcAft>
              <a:buFont typeface="Arial" panose="020B0604020202020204" pitchFamily="34" charset="0"/>
              <a:buChar char="•"/>
            </a:pPr>
            <a:r>
              <a:rPr lang="en-AU" sz="1800" dirty="0">
                <a:solidFill>
                  <a:schemeClr val="tx1"/>
                </a:solidFill>
                <a:latin typeface="Arial" panose="020B0604020202020204" pitchFamily="34" charset="0"/>
                <a:cs typeface="Arial" panose="020B0604020202020204" pitchFamily="34" charset="0"/>
              </a:rPr>
              <a:t>R</a:t>
            </a:r>
            <a:r>
              <a:rPr lang="en-AU" sz="1800" dirty="0" smtClean="0">
                <a:solidFill>
                  <a:schemeClr val="tx1"/>
                </a:solidFill>
                <a:latin typeface="Arial" panose="020B0604020202020204" pitchFamily="34" charset="0"/>
                <a:cs typeface="Arial" panose="020B0604020202020204" pitchFamily="34" charset="0"/>
              </a:rPr>
              <a:t>enew </a:t>
            </a:r>
            <a:r>
              <a:rPr lang="en-AU" sz="1800" dirty="0">
                <a:solidFill>
                  <a:schemeClr val="tx1"/>
                </a:solidFill>
                <a:latin typeface="Arial" panose="020B0604020202020204" pitchFamily="34" charset="0"/>
                <a:cs typeface="Arial" panose="020B0604020202020204" pitchFamily="34" charset="0"/>
              </a:rPr>
              <a:t>NSW AECG Inc. and Department Partnership </a:t>
            </a:r>
            <a:r>
              <a:rPr lang="en-AU" sz="1800" dirty="0" smtClean="0">
                <a:solidFill>
                  <a:schemeClr val="tx1"/>
                </a:solidFill>
                <a:latin typeface="Arial" panose="020B0604020202020204" pitchFamily="34" charset="0"/>
                <a:cs typeface="Arial" panose="020B0604020202020204" pitchFamily="34" charset="0"/>
              </a:rPr>
              <a:t>Agreement.</a:t>
            </a:r>
          </a:p>
          <a:p>
            <a:pPr marL="263776" indent="-263776">
              <a:spcAft>
                <a:spcPts val="600"/>
              </a:spcAft>
              <a:buFont typeface="Arial" panose="020B0604020202020204" pitchFamily="34" charset="0"/>
              <a:buChar char="•"/>
            </a:pPr>
            <a:r>
              <a:rPr lang="en-AU" sz="1800" dirty="0" smtClean="0">
                <a:solidFill>
                  <a:schemeClr val="tx1"/>
                </a:solidFill>
                <a:latin typeface="Arial" panose="020B0604020202020204" pitchFamily="34" charset="0"/>
                <a:cs typeface="Arial" panose="020B0604020202020204" pitchFamily="34" charset="0"/>
              </a:rPr>
              <a:t>Establish an Aboriginal Education and Communities Directorate Working Group with participation from key stakeholders, both within and beyond the department.</a:t>
            </a:r>
            <a:endParaRPr lang="en-AU" sz="1800" dirty="0">
              <a:solidFill>
                <a:schemeClr val="tx1"/>
              </a:solidFill>
              <a:latin typeface="Arial" panose="020B0604020202020204" pitchFamily="34" charset="0"/>
              <a:cs typeface="Arial" panose="020B0604020202020204" pitchFamily="34" charset="0"/>
            </a:endParaRPr>
          </a:p>
          <a:p>
            <a:pPr marL="263776" indent="-263776">
              <a:spcAft>
                <a:spcPts val="600"/>
              </a:spcAft>
              <a:buFont typeface="Arial" panose="020B0604020202020204" pitchFamily="34" charset="0"/>
              <a:buChar char="•"/>
            </a:pPr>
            <a:r>
              <a:rPr lang="en-AU" sz="1800" dirty="0" smtClean="0">
                <a:solidFill>
                  <a:schemeClr val="tx1"/>
                </a:solidFill>
                <a:latin typeface="Arial" panose="020B0604020202020204" pitchFamily="34" charset="0"/>
                <a:cs typeface="Arial" panose="020B0604020202020204" pitchFamily="34" charset="0"/>
              </a:rPr>
              <a:t>Work closely across Educational Services Division, strengthen links with SOAP to guide and support schools in boosting school and Aboriginal student outcomes.</a:t>
            </a:r>
            <a:endParaRPr lang="en-AU" sz="1800" dirty="0">
              <a:solidFill>
                <a:schemeClr val="tx1"/>
              </a:solidFill>
              <a:latin typeface="Arial" panose="020B0604020202020204" pitchFamily="34" charset="0"/>
              <a:cs typeface="Arial" panose="020B0604020202020204" pitchFamily="34" charset="0"/>
            </a:endParaRPr>
          </a:p>
          <a:p>
            <a:pPr marL="263776" indent="-263776">
              <a:spcAft>
                <a:spcPts val="600"/>
              </a:spcAft>
              <a:buFont typeface="Arial" panose="020B0604020202020204" pitchFamily="34" charset="0"/>
              <a:buChar char="•"/>
            </a:pPr>
            <a:r>
              <a:rPr lang="en-AU" sz="1800" dirty="0" smtClean="0">
                <a:solidFill>
                  <a:schemeClr val="tx1"/>
                </a:solidFill>
                <a:latin typeface="Arial" panose="020B0604020202020204" pitchFamily="34" charset="0"/>
                <a:cs typeface="Arial" panose="020B0604020202020204" pitchFamily="34" charset="0"/>
              </a:rPr>
              <a:t>Support re-engagement all departmental staff with </a:t>
            </a:r>
            <a:r>
              <a:rPr lang="en-AU" sz="1800" dirty="0">
                <a:solidFill>
                  <a:schemeClr val="tx1"/>
                </a:solidFill>
                <a:latin typeface="Arial" panose="020B0604020202020204" pitchFamily="34" charset="0"/>
                <a:cs typeface="Arial" panose="020B0604020202020204" pitchFamily="34" charset="0"/>
              </a:rPr>
              <a:t>the Aboriginal Education P</a:t>
            </a:r>
            <a:r>
              <a:rPr lang="en-AU" sz="1800" dirty="0" smtClean="0">
                <a:solidFill>
                  <a:schemeClr val="tx1"/>
                </a:solidFill>
                <a:latin typeface="Arial" panose="020B0604020202020204" pitchFamily="34" charset="0"/>
                <a:cs typeface="Arial" panose="020B0604020202020204" pitchFamily="34" charset="0"/>
              </a:rPr>
              <a:t>olicy. </a:t>
            </a:r>
          </a:p>
          <a:p>
            <a:pPr marL="263776" indent="-263776">
              <a:spcAft>
                <a:spcPts val="600"/>
              </a:spcAft>
              <a:buFont typeface="Arial" panose="020B0604020202020204" pitchFamily="34" charset="0"/>
              <a:buChar char="•"/>
            </a:pPr>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p:txBody>
      </p:sp>
      <p:sp>
        <p:nvSpPr>
          <p:cNvPr id="7" name="object 7"/>
          <p:cNvSpPr txBox="1"/>
          <p:nvPr/>
        </p:nvSpPr>
        <p:spPr>
          <a:xfrm>
            <a:off x="322875" y="1651534"/>
            <a:ext cx="10926372" cy="1269578"/>
          </a:xfrm>
          <a:prstGeom prst="rect">
            <a:avLst/>
          </a:prstGeom>
          <a:solidFill>
            <a:srgbClr val="D70C3D"/>
          </a:solidFill>
          <a:ln w="12192">
            <a:solidFill>
              <a:srgbClr val="0F172B"/>
            </a:solidFill>
          </a:ln>
        </p:spPr>
        <p:txBody>
          <a:bodyPr vert="horz" wrap="square" lIns="0" tIns="142240" rIns="0" bIns="0" rtlCol="0">
            <a:spAutoFit/>
          </a:bodyPr>
          <a:lstStyle/>
          <a:p>
            <a:pPr lvl="0" algn="ctr">
              <a:spcBef>
                <a:spcPts val="1120"/>
              </a:spcBef>
              <a:defRPr/>
            </a:pPr>
            <a:r>
              <a:rPr lang="en-AU" sz="2800" dirty="0" smtClean="0">
                <a:solidFill>
                  <a:schemeClr val="bg1"/>
                </a:solidFill>
                <a:latin typeface="Arial" panose="020B0604020202020204" pitchFamily="34" charset="0"/>
                <a:cs typeface="Arial" panose="020B0604020202020204" pitchFamily="34" charset="0"/>
              </a:rPr>
              <a:t>Supporting school performance and student outcomes through ongoing improvement in our support for schools </a:t>
            </a:r>
          </a:p>
          <a:p>
            <a:pPr lvl="0" algn="ctr">
              <a:spcBef>
                <a:spcPts val="1120"/>
              </a:spcBef>
              <a:defRPr/>
            </a:pPr>
            <a:endParaRPr lang="en-AU" sz="800" dirty="0">
              <a:solidFill>
                <a:schemeClr val="bg1"/>
              </a:solidFill>
              <a:latin typeface="Montserrat Medium"/>
            </a:endParaRPr>
          </a:p>
        </p:txBody>
      </p:sp>
    </p:spTree>
    <p:extLst>
      <p:ext uri="{BB962C8B-B14F-4D97-AF65-F5344CB8AC3E}">
        <p14:creationId xmlns:p14="http://schemas.microsoft.com/office/powerpoint/2010/main" val="15367027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9"/>
          <p:cNvSpPr txBox="1">
            <a:spLocks noGrp="1"/>
          </p:cNvSpPr>
          <p:nvPr>
            <p:ph type="title"/>
          </p:nvPr>
        </p:nvSpPr>
        <p:spPr>
          <a:xfrm>
            <a:off x="316228" y="755120"/>
            <a:ext cx="10933019" cy="800219"/>
          </a:xfrm>
          <a:prstGeom prst="rect">
            <a:avLst/>
          </a:prstGeom>
          <a:solidFill>
            <a:schemeClr val="accent1"/>
          </a:solidFill>
          <a:ln w="12192">
            <a:solidFill>
              <a:srgbClr val="0F172B"/>
            </a:solidFill>
          </a:ln>
        </p:spPr>
        <p:txBody>
          <a:bodyPr vert="horz" wrap="square" lIns="0" tIns="0" rIns="0" bIns="0" rtlCol="0">
            <a:spAutoFit/>
          </a:bodyPr>
          <a:lstStyle/>
          <a:p>
            <a:pPr marL="714375" algn="l">
              <a:lnSpc>
                <a:spcPct val="100000"/>
              </a:lnSpc>
            </a:pPr>
            <a:r>
              <a:rPr lang="en-AU" sz="800" dirty="0" smtClean="0">
                <a:solidFill>
                  <a:schemeClr val="bg1"/>
                </a:solidFill>
                <a:latin typeface="Arial" panose="020B0604020202020204" pitchFamily="34" charset="0"/>
                <a:cs typeface="Arial" panose="020B0604020202020204" pitchFamily="34" charset="0"/>
              </a:rPr>
              <a:t/>
            </a:r>
            <a:br>
              <a:rPr lang="en-AU" sz="800" dirty="0" smtClean="0">
                <a:solidFill>
                  <a:schemeClr val="bg1"/>
                </a:solidFill>
                <a:latin typeface="Arial" panose="020B0604020202020204" pitchFamily="34" charset="0"/>
                <a:cs typeface="Arial" panose="020B0604020202020204" pitchFamily="34" charset="0"/>
              </a:rPr>
            </a:br>
            <a:r>
              <a:rPr lang="en-AU" dirty="0" smtClean="0">
                <a:solidFill>
                  <a:schemeClr val="bg1"/>
                </a:solidFill>
                <a:latin typeface="Arial" panose="020B0604020202020204" pitchFamily="34" charset="0"/>
                <a:cs typeface="Arial" panose="020B0604020202020204" pitchFamily="34" charset="0"/>
              </a:rPr>
              <a:t>Actions taken so far …</a:t>
            </a:r>
            <a:br>
              <a:rPr lang="en-AU" dirty="0" smtClean="0">
                <a:solidFill>
                  <a:schemeClr val="bg1"/>
                </a:solidFill>
                <a:latin typeface="Arial" panose="020B0604020202020204" pitchFamily="34" charset="0"/>
                <a:cs typeface="Arial" panose="020B0604020202020204" pitchFamily="34" charset="0"/>
              </a:rPr>
            </a:br>
            <a:endParaRPr sz="800"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a:xfrm>
            <a:off x="417810" y="2921112"/>
            <a:ext cx="11476380" cy="5002217"/>
          </a:xfrm>
        </p:spPr>
        <p:txBody>
          <a:bodyPr/>
          <a:lstStyle/>
          <a:p>
            <a:pPr marL="285750" lvl="0" indent="-285750" defTabSz="914400">
              <a:lnSpc>
                <a:spcPct val="100000"/>
              </a:lnSpc>
              <a:spcAft>
                <a:spcPts val="600"/>
              </a:spcAft>
              <a:buFont typeface="Arial" panose="020B0604020202020204" pitchFamily="34" charset="0"/>
              <a:buChar char="•"/>
              <a:defRPr/>
            </a:pPr>
            <a:r>
              <a:rPr lang="en-AU" sz="1800" dirty="0">
                <a:solidFill>
                  <a:schemeClr val="tx1"/>
                </a:solidFill>
                <a:latin typeface="Arial" panose="020B0604020202020204" pitchFamily="34" charset="0"/>
                <a:cs typeface="Arial" panose="020B0604020202020204" pitchFamily="34" charset="0"/>
              </a:rPr>
              <a:t>Setting up the team to drive </a:t>
            </a:r>
            <a:r>
              <a:rPr lang="en-AU" sz="1800" dirty="0" smtClean="0">
                <a:solidFill>
                  <a:schemeClr val="tx1"/>
                </a:solidFill>
                <a:latin typeface="Arial" panose="020B0604020202020204" pitchFamily="34" charset="0"/>
                <a:cs typeface="Arial" panose="020B0604020202020204" pitchFamily="34" charset="0"/>
              </a:rPr>
              <a:t>delivery.</a:t>
            </a:r>
          </a:p>
          <a:p>
            <a:pPr marL="285750" lvl="0" indent="-285750" defTabSz="914400">
              <a:lnSpc>
                <a:spcPct val="100000"/>
              </a:lnSpc>
              <a:spcAft>
                <a:spcPts val="600"/>
              </a:spcAft>
              <a:buFont typeface="Arial" panose="020B0604020202020204" pitchFamily="34" charset="0"/>
              <a:buChar char="•"/>
              <a:defRPr/>
            </a:pPr>
            <a:r>
              <a:rPr lang="en-AU" sz="1800" dirty="0" smtClean="0">
                <a:solidFill>
                  <a:schemeClr val="tx1"/>
                </a:solidFill>
                <a:latin typeface="Arial" panose="020B0604020202020204" pitchFamily="34" charset="0"/>
                <a:cs typeface="Arial" panose="020B0604020202020204" pitchFamily="34" charset="0"/>
              </a:rPr>
              <a:t>Working </a:t>
            </a:r>
            <a:r>
              <a:rPr lang="en-AU" sz="1800" dirty="0">
                <a:solidFill>
                  <a:schemeClr val="tx1"/>
                </a:solidFill>
                <a:latin typeface="Arial" panose="020B0604020202020204" pitchFamily="34" charset="0"/>
                <a:cs typeface="Arial" panose="020B0604020202020204" pitchFamily="34" charset="0"/>
              </a:rPr>
              <a:t>with initiative leads to scope and budget for implementation. Budget allocation for 2019-2020.</a:t>
            </a:r>
          </a:p>
          <a:p>
            <a:pPr marL="263776" lvl="0" indent="-263776" defTabSz="914400">
              <a:lnSpc>
                <a:spcPct val="100000"/>
              </a:lnSpc>
              <a:spcAft>
                <a:spcPts val="600"/>
              </a:spcAft>
              <a:buFont typeface="Arial" panose="020B0604020202020204" pitchFamily="34" charset="0"/>
              <a:buChar char="•"/>
              <a:defRPr/>
            </a:pPr>
            <a:r>
              <a:rPr lang="en-AU" sz="1800" dirty="0">
                <a:solidFill>
                  <a:schemeClr val="tx1"/>
                </a:solidFill>
                <a:latin typeface="Arial" panose="020B0604020202020204" pitchFamily="34" charset="0"/>
                <a:cs typeface="Arial" panose="020B0604020202020204" pitchFamily="34" charset="0"/>
              </a:rPr>
              <a:t>Ongoing delivery of a broad range of existing strategies and initiatives to achieve improved outcomes for Aboriginal students across areas including Early Learning, P-12, Post school and transition, languages, EALD, wellbeing, engagement and curriculum support. For example; </a:t>
            </a:r>
            <a:r>
              <a:rPr lang="en-US" sz="1800" dirty="0">
                <a:solidFill>
                  <a:schemeClr val="tx1"/>
                </a:solidFill>
                <a:latin typeface="Arial" panose="020B0604020202020204" pitchFamily="34" charset="0"/>
                <a:cs typeface="Arial" panose="020B0604020202020204" pitchFamily="34" charset="0"/>
              </a:rPr>
              <a:t> Learning </a:t>
            </a:r>
            <a:r>
              <a:rPr lang="en-US" sz="1800" dirty="0" err="1">
                <a:solidFill>
                  <a:schemeClr val="tx1"/>
                </a:solidFill>
                <a:latin typeface="Arial" panose="020B0604020202020204" pitchFamily="34" charset="0"/>
                <a:cs typeface="Arial" panose="020B0604020202020204" pitchFamily="34" charset="0"/>
              </a:rPr>
              <a:t>Centres</a:t>
            </a:r>
            <a:r>
              <a:rPr lang="en-US" sz="1800" dirty="0">
                <a:solidFill>
                  <a:schemeClr val="tx1"/>
                </a:solidFill>
                <a:latin typeface="Arial" panose="020B0604020202020204" pitchFamily="34" charset="0"/>
                <a:cs typeface="Arial" panose="020B0604020202020204" pitchFamily="34" charset="0"/>
              </a:rPr>
              <a:t>, Instructional </a:t>
            </a:r>
            <a:r>
              <a:rPr lang="en-US" sz="1800" dirty="0" smtClean="0">
                <a:solidFill>
                  <a:schemeClr val="tx1"/>
                </a:solidFill>
                <a:latin typeface="Arial" panose="020B0604020202020204" pitchFamily="34" charset="0"/>
                <a:cs typeface="Arial" panose="020B0604020202020204" pitchFamily="34" charset="0"/>
              </a:rPr>
              <a:t>Leaders, Language and Culture Nests, STEM</a:t>
            </a:r>
            <a:r>
              <a:rPr lang="en-US" sz="1800" dirty="0">
                <a:solidFill>
                  <a:schemeClr val="tx1"/>
                </a:solidFill>
                <a:latin typeface="Arial" panose="020B0604020202020204" pitchFamily="34" charset="0"/>
                <a:cs typeface="Arial" panose="020B0604020202020204" pitchFamily="34" charset="0"/>
              </a:rPr>
              <a:t>, On Country and SHOW Camps, </a:t>
            </a:r>
            <a:endParaRPr lang="en-AU" sz="1800" dirty="0">
              <a:solidFill>
                <a:schemeClr val="tx1"/>
              </a:solidFill>
              <a:latin typeface="Arial" panose="020B0604020202020204" pitchFamily="34" charset="0"/>
              <a:cs typeface="Arial" panose="020B0604020202020204" pitchFamily="34" charset="0"/>
            </a:endParaRPr>
          </a:p>
          <a:p>
            <a:pPr marL="263776" lvl="0" indent="-263776" defTabSz="914400">
              <a:lnSpc>
                <a:spcPct val="100000"/>
              </a:lnSpc>
              <a:spcAft>
                <a:spcPts val="600"/>
              </a:spcAft>
              <a:buFont typeface="Arial" panose="020B0604020202020204" pitchFamily="34" charset="0"/>
              <a:buChar char="•"/>
              <a:defRPr/>
            </a:pPr>
            <a:r>
              <a:rPr lang="en-AU" sz="1800" dirty="0">
                <a:solidFill>
                  <a:schemeClr val="tx1"/>
                </a:solidFill>
                <a:latin typeface="Arial" panose="020B0604020202020204" pitchFamily="34" charset="0"/>
                <a:cs typeface="Arial" panose="020B0604020202020204" pitchFamily="34" charset="0"/>
              </a:rPr>
              <a:t>Developing the evidence base for action in consultation </a:t>
            </a:r>
            <a:r>
              <a:rPr lang="en-AU" sz="1800" dirty="0" smtClean="0">
                <a:solidFill>
                  <a:schemeClr val="tx1"/>
                </a:solidFill>
                <a:latin typeface="Arial" panose="020B0604020202020204" pitchFamily="34" charset="0"/>
                <a:cs typeface="Arial" panose="020B0604020202020204" pitchFamily="34" charset="0"/>
              </a:rPr>
              <a:t>across the Division and beyond.</a:t>
            </a:r>
          </a:p>
          <a:p>
            <a:pPr marL="263776" lvl="0" indent="-263776" defTabSz="914400">
              <a:lnSpc>
                <a:spcPct val="100000"/>
              </a:lnSpc>
              <a:spcAft>
                <a:spcPts val="600"/>
              </a:spcAft>
              <a:buFont typeface="Arial" panose="020B0604020202020204" pitchFamily="34" charset="0"/>
              <a:buChar char="•"/>
              <a:defRPr/>
            </a:pPr>
            <a:r>
              <a:rPr lang="en-AU" sz="1800" dirty="0" smtClean="0">
                <a:solidFill>
                  <a:schemeClr val="tx1"/>
                </a:solidFill>
                <a:latin typeface="Arial" panose="020B0604020202020204" pitchFamily="34" charset="0"/>
                <a:cs typeface="Arial" panose="020B0604020202020204" pitchFamily="34" charset="0"/>
              </a:rPr>
              <a:t>Developing </a:t>
            </a:r>
            <a:r>
              <a:rPr lang="en-AU" sz="1800" dirty="0">
                <a:solidFill>
                  <a:schemeClr val="tx1"/>
                </a:solidFill>
                <a:latin typeface="Arial" panose="020B0604020202020204" pitchFamily="34" charset="0"/>
                <a:cs typeface="Arial" panose="020B0604020202020204" pitchFamily="34" charset="0"/>
              </a:rPr>
              <a:t>case studies with CESE and sharing what works, cultural competency . </a:t>
            </a:r>
          </a:p>
          <a:p>
            <a:pPr marL="263776" lvl="0" indent="-263776" defTabSz="914400">
              <a:lnSpc>
                <a:spcPct val="100000"/>
              </a:lnSpc>
              <a:spcAft>
                <a:spcPts val="600"/>
              </a:spcAft>
              <a:buFont typeface="Arial" panose="020B0604020202020204" pitchFamily="34" charset="0"/>
              <a:buChar char="•"/>
              <a:defRPr/>
            </a:pPr>
            <a:r>
              <a:rPr lang="en-AU" sz="1800" spc="-95" dirty="0">
                <a:solidFill>
                  <a:schemeClr val="tx1"/>
                </a:solidFill>
                <a:latin typeface="Arial" panose="020B0604020202020204" pitchFamily="34" charset="0"/>
                <a:cs typeface="Arial" panose="020B0604020202020204" pitchFamily="34" charset="0"/>
              </a:rPr>
              <a:t>Co-designing and delivering of forum to support coordination across directorates including Educational Services to deliver culturally appropriate supports and professional learning in the areas of Aboriginal student achievement and wellbeing.</a:t>
            </a:r>
          </a:p>
          <a:p>
            <a:pPr marL="263776" indent="-263776">
              <a:spcAft>
                <a:spcPts val="600"/>
              </a:spcAft>
              <a:buFont typeface="Arial" panose="020B0604020202020204" pitchFamily="34" charset="0"/>
              <a:buChar char="•"/>
            </a:pPr>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p:txBody>
      </p:sp>
      <p:sp>
        <p:nvSpPr>
          <p:cNvPr id="7" name="object 7"/>
          <p:cNvSpPr txBox="1"/>
          <p:nvPr/>
        </p:nvSpPr>
        <p:spPr>
          <a:xfrm>
            <a:off x="322875" y="1651534"/>
            <a:ext cx="10926372" cy="1269578"/>
          </a:xfrm>
          <a:prstGeom prst="rect">
            <a:avLst/>
          </a:prstGeom>
          <a:solidFill>
            <a:srgbClr val="D70C3D"/>
          </a:solidFill>
          <a:ln w="12192">
            <a:solidFill>
              <a:srgbClr val="0F172B"/>
            </a:solidFill>
          </a:ln>
        </p:spPr>
        <p:txBody>
          <a:bodyPr vert="horz" wrap="square" lIns="0" tIns="142240" rIns="0" bIns="0" rtlCol="0">
            <a:spAutoFit/>
          </a:bodyPr>
          <a:lstStyle/>
          <a:p>
            <a:pPr lvl="0" algn="ctr">
              <a:spcBef>
                <a:spcPts val="1120"/>
              </a:spcBef>
              <a:defRPr/>
            </a:pPr>
            <a:r>
              <a:rPr lang="en-AU" sz="2800" dirty="0" smtClean="0">
                <a:solidFill>
                  <a:schemeClr val="bg1"/>
                </a:solidFill>
                <a:latin typeface="Arial" panose="020B0604020202020204" pitchFamily="34" charset="0"/>
                <a:cs typeface="Arial" panose="020B0604020202020204" pitchFamily="34" charset="0"/>
              </a:rPr>
              <a:t>We are embedding improved ways of working with our staff, with a focus on strength based delivery</a:t>
            </a:r>
          </a:p>
          <a:p>
            <a:pPr lvl="0" algn="ctr">
              <a:spcBef>
                <a:spcPts val="1120"/>
              </a:spcBef>
              <a:defRPr/>
            </a:pPr>
            <a:endParaRPr lang="en-AU" sz="800" dirty="0">
              <a:solidFill>
                <a:schemeClr val="bg1"/>
              </a:solidFill>
              <a:latin typeface="Montserrat Medium"/>
            </a:endParaRPr>
          </a:p>
        </p:txBody>
      </p:sp>
    </p:spTree>
    <p:extLst>
      <p:ext uri="{BB962C8B-B14F-4D97-AF65-F5344CB8AC3E}">
        <p14:creationId xmlns:p14="http://schemas.microsoft.com/office/powerpoint/2010/main" val="4921243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9"/>
          <p:cNvSpPr txBox="1">
            <a:spLocks noGrp="1"/>
          </p:cNvSpPr>
          <p:nvPr>
            <p:ph type="title"/>
          </p:nvPr>
        </p:nvSpPr>
        <p:spPr>
          <a:xfrm>
            <a:off x="316228" y="638891"/>
            <a:ext cx="10933019" cy="923330"/>
          </a:xfrm>
          <a:prstGeom prst="rect">
            <a:avLst/>
          </a:prstGeom>
          <a:solidFill>
            <a:schemeClr val="accent1"/>
          </a:solidFill>
          <a:ln w="12192">
            <a:solidFill>
              <a:srgbClr val="0F172B"/>
            </a:solidFill>
          </a:ln>
        </p:spPr>
        <p:txBody>
          <a:bodyPr vert="horz" wrap="square" lIns="0" tIns="0" rIns="0" bIns="0" rtlCol="0">
            <a:spAutoFit/>
          </a:bodyPr>
          <a:lstStyle/>
          <a:p>
            <a:pPr marL="714375" algn="l">
              <a:lnSpc>
                <a:spcPct val="100000"/>
              </a:lnSpc>
            </a:pPr>
            <a:r>
              <a:rPr lang="en-AU" sz="1200" dirty="0" smtClean="0">
                <a:solidFill>
                  <a:schemeClr val="bg1"/>
                </a:solidFill>
                <a:latin typeface="Arial" panose="020B0604020202020204" pitchFamily="34" charset="0"/>
                <a:cs typeface="Arial" panose="020B0604020202020204" pitchFamily="34" charset="0"/>
              </a:rPr>
              <a:t/>
            </a:r>
            <a:br>
              <a:rPr lang="en-AU" sz="1200" dirty="0" smtClean="0">
                <a:solidFill>
                  <a:schemeClr val="bg1"/>
                </a:solidFill>
                <a:latin typeface="Arial" panose="020B0604020202020204" pitchFamily="34" charset="0"/>
                <a:cs typeface="Arial" panose="020B0604020202020204" pitchFamily="34" charset="0"/>
              </a:rPr>
            </a:br>
            <a:r>
              <a:rPr lang="en-AU" dirty="0" smtClean="0">
                <a:solidFill>
                  <a:schemeClr val="bg1"/>
                </a:solidFill>
                <a:latin typeface="Arial" panose="020B0604020202020204" pitchFamily="34" charset="0"/>
                <a:cs typeface="Arial" panose="020B0604020202020204" pitchFamily="34" charset="0"/>
              </a:rPr>
              <a:t>How can we work together better?</a:t>
            </a:r>
            <a:br>
              <a:rPr lang="en-AU" dirty="0" smtClean="0">
                <a:solidFill>
                  <a:schemeClr val="bg1"/>
                </a:solidFill>
                <a:latin typeface="Arial" panose="020B0604020202020204" pitchFamily="34" charset="0"/>
                <a:cs typeface="Arial" panose="020B0604020202020204" pitchFamily="34" charset="0"/>
              </a:rPr>
            </a:br>
            <a:endParaRPr sz="1200"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a:xfrm>
            <a:off x="343382" y="2998382"/>
            <a:ext cx="11476380" cy="5147176"/>
          </a:xfrm>
        </p:spPr>
        <p:txBody>
          <a:bodyPr/>
          <a:lstStyle/>
          <a:p>
            <a:pPr marL="285750" lvl="0" indent="-285750" defTabSz="914400">
              <a:lnSpc>
                <a:spcPct val="100000"/>
              </a:lnSpc>
              <a:spcAft>
                <a:spcPts val="0"/>
              </a:spcAft>
              <a:buFont typeface="Arial" panose="020B0604020202020204" pitchFamily="34" charset="0"/>
              <a:buChar char="•"/>
              <a:defRPr/>
            </a:pPr>
            <a:r>
              <a:rPr lang="en-AU" sz="1800" dirty="0">
                <a:solidFill>
                  <a:schemeClr val="tx1"/>
                </a:solidFill>
                <a:latin typeface="Arial" panose="020B0604020202020204" pitchFamily="34" charset="0"/>
                <a:cs typeface="Arial" panose="020B0604020202020204" pitchFamily="34" charset="0"/>
              </a:rPr>
              <a:t>Establish, maintain and enhance highly effective relationships with key stakeholders.</a:t>
            </a:r>
          </a:p>
          <a:p>
            <a:pPr marL="285750" lvl="0" indent="-285750" defTabSz="914400">
              <a:lnSpc>
                <a:spcPct val="100000"/>
              </a:lnSpc>
              <a:spcAft>
                <a:spcPts val="0"/>
              </a:spcAft>
              <a:buFont typeface="Arial" panose="020B0604020202020204" pitchFamily="34" charset="0"/>
              <a:buChar char="•"/>
              <a:defRPr/>
            </a:pPr>
            <a:r>
              <a:rPr lang="en-AU" sz="1800" dirty="0">
                <a:solidFill>
                  <a:schemeClr val="tx1"/>
                </a:solidFill>
                <a:latin typeface="Arial" panose="020B0604020202020204" pitchFamily="34" charset="0"/>
                <a:cs typeface="Arial" panose="020B0604020202020204" pitchFamily="34" charset="0"/>
              </a:rPr>
              <a:t>Maintain and strengthen partnerships with the NSW </a:t>
            </a:r>
            <a:r>
              <a:rPr lang="en-AU" sz="1800" dirty="0" smtClean="0">
                <a:solidFill>
                  <a:schemeClr val="tx1"/>
                </a:solidFill>
                <a:latin typeface="Arial" panose="020B0604020202020204" pitchFamily="34" charset="0"/>
                <a:cs typeface="Arial" panose="020B0604020202020204" pitchFamily="34" charset="0"/>
              </a:rPr>
              <a:t>AECG </a:t>
            </a:r>
            <a:r>
              <a:rPr lang="en-AU" sz="1800" dirty="0">
                <a:solidFill>
                  <a:schemeClr val="tx1"/>
                </a:solidFill>
                <a:latin typeface="Arial" panose="020B0604020202020204" pitchFamily="34" charset="0"/>
                <a:cs typeface="Arial" panose="020B0604020202020204" pitchFamily="34" charset="0"/>
              </a:rPr>
              <a:t>at all levels.</a:t>
            </a:r>
          </a:p>
          <a:p>
            <a:pPr marL="285750" indent="-285750" defTabSz="914400">
              <a:lnSpc>
                <a:spcPct val="100000"/>
              </a:lnSpc>
              <a:spcAft>
                <a:spcPts val="0"/>
              </a:spcAft>
              <a:buFont typeface="Arial" panose="020B0604020202020204" pitchFamily="34" charset="0"/>
              <a:buChar char="•"/>
              <a:defRPr/>
            </a:pPr>
            <a:r>
              <a:rPr lang="en-AU" sz="1800" dirty="0">
                <a:solidFill>
                  <a:schemeClr val="tx1"/>
                </a:solidFill>
                <a:latin typeface="Arial" panose="020B0604020202020204" pitchFamily="34" charset="0"/>
                <a:cs typeface="Arial" panose="020B0604020202020204" pitchFamily="34" charset="0"/>
              </a:rPr>
              <a:t>Provide high level, strategic advice and leadership to all divisions across the </a:t>
            </a:r>
            <a:r>
              <a:rPr lang="en-AU" sz="1800" dirty="0" smtClean="0">
                <a:solidFill>
                  <a:schemeClr val="tx1"/>
                </a:solidFill>
                <a:latin typeface="Arial" panose="020B0604020202020204" pitchFamily="34" charset="0"/>
                <a:cs typeface="Arial" panose="020B0604020202020204" pitchFamily="34" charset="0"/>
              </a:rPr>
              <a:t>department.</a:t>
            </a:r>
          </a:p>
          <a:p>
            <a:pPr marL="285750" indent="-285750" defTabSz="914400">
              <a:lnSpc>
                <a:spcPct val="100000"/>
              </a:lnSpc>
              <a:spcAft>
                <a:spcPts val="0"/>
              </a:spcAft>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Cross </a:t>
            </a:r>
            <a:r>
              <a:rPr lang="en-US" sz="1800" dirty="0">
                <a:solidFill>
                  <a:schemeClr val="tx1"/>
                </a:solidFill>
                <a:latin typeface="Arial" panose="020B0604020202020204" pitchFamily="34" charset="0"/>
                <a:cs typeface="Arial" panose="020B0604020202020204" pitchFamily="34" charset="0"/>
              </a:rPr>
              <a:t>sector and cross division co-delivery of high equity and high quality practices and policies supporting outcomes for Aboriginal students</a:t>
            </a:r>
            <a:r>
              <a:rPr lang="en-US" sz="1800" dirty="0" smtClean="0">
                <a:solidFill>
                  <a:schemeClr val="tx1"/>
                </a:solidFill>
                <a:latin typeface="Arial" panose="020B0604020202020204" pitchFamily="34" charset="0"/>
                <a:cs typeface="Arial" panose="020B0604020202020204" pitchFamily="34" charset="0"/>
              </a:rPr>
              <a:t>.</a:t>
            </a:r>
          </a:p>
          <a:p>
            <a:pPr marL="285750" lvl="0" indent="-285750" defTabSz="914400">
              <a:lnSpc>
                <a:spcPct val="100000"/>
              </a:lnSpc>
              <a:spcAft>
                <a:spcPts val="0"/>
              </a:spcAft>
              <a:buFont typeface="Arial" panose="020B0604020202020204" pitchFamily="34" charset="0"/>
              <a:buChar char="•"/>
              <a:defRPr/>
            </a:pPr>
            <a:r>
              <a:rPr lang="en-AU" sz="1800" dirty="0" smtClean="0">
                <a:solidFill>
                  <a:schemeClr val="tx1"/>
                </a:solidFill>
                <a:latin typeface="Arial" panose="020B0604020202020204" pitchFamily="34" charset="0"/>
                <a:cs typeface="Arial" panose="020B0604020202020204" pitchFamily="34" charset="0"/>
              </a:rPr>
              <a:t>Working </a:t>
            </a:r>
            <a:r>
              <a:rPr lang="en-AU" sz="1800" dirty="0">
                <a:solidFill>
                  <a:schemeClr val="tx1"/>
                </a:solidFill>
                <a:latin typeface="Arial" panose="020B0604020202020204" pitchFamily="34" charset="0"/>
                <a:cs typeface="Arial" panose="020B0604020202020204" pitchFamily="34" charset="0"/>
              </a:rPr>
              <a:t>with  </a:t>
            </a:r>
            <a:r>
              <a:rPr lang="en-AU" sz="1800" dirty="0" smtClean="0">
                <a:solidFill>
                  <a:schemeClr val="tx1"/>
                </a:solidFill>
                <a:latin typeface="Arial" panose="020B0604020202020204" pitchFamily="34" charset="0"/>
                <a:cs typeface="Arial" panose="020B0604020202020204" pitchFamily="34" charset="0"/>
              </a:rPr>
              <a:t>range of data sets </a:t>
            </a:r>
            <a:r>
              <a:rPr lang="en-AU" sz="1800" dirty="0">
                <a:solidFill>
                  <a:schemeClr val="tx1"/>
                </a:solidFill>
                <a:latin typeface="Arial" panose="020B0604020202020204" pitchFamily="34" charset="0"/>
                <a:cs typeface="Arial" panose="020B0604020202020204" pitchFamily="34" charset="0"/>
              </a:rPr>
              <a:t>and national and international evidenced based research to </a:t>
            </a:r>
            <a:r>
              <a:rPr lang="en-AU" sz="1800" dirty="0" smtClean="0">
                <a:solidFill>
                  <a:schemeClr val="tx1"/>
                </a:solidFill>
                <a:latin typeface="Arial" panose="020B0604020202020204" pitchFamily="34" charset="0"/>
                <a:cs typeface="Arial" panose="020B0604020202020204" pitchFamily="34" charset="0"/>
              </a:rPr>
              <a:t>identify the </a:t>
            </a:r>
            <a:r>
              <a:rPr lang="en-AU" sz="1800" dirty="0">
                <a:solidFill>
                  <a:schemeClr val="tx1"/>
                </a:solidFill>
                <a:latin typeface="Arial" panose="020B0604020202020204" pitchFamily="34" charset="0"/>
                <a:cs typeface="Arial" panose="020B0604020202020204" pitchFamily="34" charset="0"/>
              </a:rPr>
              <a:t>case for change to support focus areas in Aboriginal student academic and wellbeing measures. For </a:t>
            </a:r>
            <a:r>
              <a:rPr lang="en-AU" sz="1800" dirty="0" smtClean="0">
                <a:solidFill>
                  <a:schemeClr val="tx1"/>
                </a:solidFill>
                <a:latin typeface="Arial" panose="020B0604020202020204" pitchFamily="34" charset="0"/>
                <a:cs typeface="Arial" panose="020B0604020202020204" pitchFamily="34" charset="0"/>
              </a:rPr>
              <a:t>example</a:t>
            </a:r>
            <a:r>
              <a:rPr lang="en-AU" sz="1800" dirty="0">
                <a:solidFill>
                  <a:schemeClr val="tx1"/>
                </a:solidFill>
                <a:latin typeface="Arial" panose="020B0604020202020204" pitchFamily="34" charset="0"/>
                <a:cs typeface="Arial" panose="020B0604020202020204" pitchFamily="34" charset="0"/>
              </a:rPr>
              <a:t>; literacy and numeracy, attendance, suspensions and other broad performance measures including NAPLAN, HSC, retention, Best Start, TTFM. </a:t>
            </a:r>
          </a:p>
          <a:p>
            <a:pPr marL="285750" lvl="0" indent="-285750" defTabSz="685798">
              <a:lnSpc>
                <a:spcPct val="100000"/>
              </a:lnSpc>
              <a:spcAft>
                <a:spcPts val="0"/>
              </a:spcAft>
              <a:buFont typeface="Arial" panose="020B0604020202020204" pitchFamily="34" charset="0"/>
              <a:buChar char="•"/>
              <a:defRPr/>
            </a:pPr>
            <a:r>
              <a:rPr lang="en-AU" sz="1800" dirty="0">
                <a:solidFill>
                  <a:schemeClr val="tx1"/>
                </a:solidFill>
                <a:latin typeface="Arial" panose="020B0604020202020204" pitchFamily="34" charset="0"/>
                <a:cs typeface="Arial" panose="020B0604020202020204" pitchFamily="34" charset="0"/>
              </a:rPr>
              <a:t>Seeking opportunities to re-engage our departmental staff with the Aboriginal Education Policy.</a:t>
            </a:r>
            <a:endParaRPr lang="en-US" sz="1800" dirty="0">
              <a:solidFill>
                <a:schemeClr val="tx1"/>
              </a:solidFill>
              <a:latin typeface="Arial" panose="020B0604020202020204" pitchFamily="34" charset="0"/>
              <a:cs typeface="Arial" panose="020B0604020202020204" pitchFamily="34" charset="0"/>
            </a:endParaRPr>
          </a:p>
          <a:p>
            <a:pPr marL="285750" lvl="0" indent="-285750" defTabSz="685798">
              <a:lnSpc>
                <a:spcPct val="100000"/>
              </a:lnSpc>
              <a:spcAft>
                <a:spcPts val="0"/>
              </a:spcAft>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Common and clearly </a:t>
            </a:r>
            <a:r>
              <a:rPr lang="en-US" sz="1800" dirty="0" smtClean="0">
                <a:solidFill>
                  <a:schemeClr val="tx1"/>
                </a:solidFill>
                <a:latin typeface="Arial" panose="020B0604020202020204" pitchFamily="34" charset="0"/>
                <a:cs typeface="Arial" panose="020B0604020202020204" pitchFamily="34" charset="0"/>
              </a:rPr>
              <a:t>articulated </a:t>
            </a:r>
            <a:r>
              <a:rPr lang="en-US" sz="1800" dirty="0">
                <a:solidFill>
                  <a:schemeClr val="tx1"/>
                </a:solidFill>
                <a:latin typeface="Arial" panose="020B0604020202020204" pitchFamily="34" charset="0"/>
                <a:cs typeface="Arial" panose="020B0604020202020204" pitchFamily="34" charset="0"/>
              </a:rPr>
              <a:t>commitment and action to improved outcomes for Aboriginal students across our department and embedded into policies and practices across all divisions.</a:t>
            </a:r>
          </a:p>
          <a:p>
            <a:pPr marL="263776" indent="-263776">
              <a:spcAft>
                <a:spcPts val="600"/>
              </a:spcAft>
              <a:buFont typeface="Arial" panose="020B0604020202020204" pitchFamily="34" charset="0"/>
              <a:buChar char="•"/>
            </a:pPr>
            <a:endParaRPr lang="en-AU" sz="1800" dirty="0">
              <a:solidFill>
                <a:schemeClr val="tx1"/>
              </a:solidFill>
              <a:latin typeface="Arial" panose="020B0604020202020204" pitchFamily="34" charset="0"/>
              <a:cs typeface="Arial" panose="020B0604020202020204" pitchFamily="34" charset="0"/>
            </a:endParaRPr>
          </a:p>
          <a:p>
            <a:endParaRPr lang="en-AU" sz="1800" dirty="0">
              <a:solidFill>
                <a:schemeClr val="tx1"/>
              </a:solidFill>
              <a:latin typeface="Arial" panose="020B0604020202020204" pitchFamily="34" charset="0"/>
              <a:cs typeface="Arial" panose="020B0604020202020204" pitchFamily="34" charset="0"/>
            </a:endParaRPr>
          </a:p>
        </p:txBody>
      </p:sp>
      <p:sp>
        <p:nvSpPr>
          <p:cNvPr id="7" name="object 7"/>
          <p:cNvSpPr txBox="1"/>
          <p:nvPr/>
        </p:nvSpPr>
        <p:spPr>
          <a:xfrm>
            <a:off x="322875" y="1696190"/>
            <a:ext cx="10926372" cy="1036181"/>
          </a:xfrm>
          <a:prstGeom prst="rect">
            <a:avLst/>
          </a:prstGeom>
          <a:solidFill>
            <a:srgbClr val="D70C3D"/>
          </a:solidFill>
          <a:ln w="12192">
            <a:solidFill>
              <a:srgbClr val="0F172B"/>
            </a:solidFill>
          </a:ln>
        </p:spPr>
        <p:txBody>
          <a:bodyPr vert="horz" wrap="square" lIns="0" tIns="142240" rIns="0" bIns="0" rtlCol="0">
            <a:spAutoFit/>
          </a:bodyPr>
          <a:lstStyle/>
          <a:p>
            <a:pPr algn="ctr"/>
            <a:r>
              <a:rPr lang="en-AU" sz="2300" dirty="0">
                <a:solidFill>
                  <a:schemeClr val="bg1"/>
                </a:solidFill>
                <a:latin typeface="Arial" panose="020B0604020202020204" pitchFamily="34" charset="0"/>
                <a:cs typeface="Arial" panose="020B0604020202020204" pitchFamily="34" charset="0"/>
              </a:rPr>
              <a:t>Co-designing and co-delivering on high equity and high quality practices and policies, putting Aboriginal children and young people at the centre of all decisions</a:t>
            </a:r>
            <a:r>
              <a:rPr lang="en-AU" sz="2300" dirty="0" smtClean="0">
                <a:solidFill>
                  <a:schemeClr val="bg1"/>
                </a:solidFill>
                <a:latin typeface="Arial" panose="020B0604020202020204" pitchFamily="34" charset="0"/>
                <a:cs typeface="Arial" panose="020B0604020202020204" pitchFamily="34" charset="0"/>
              </a:rPr>
              <a:t>.</a:t>
            </a:r>
          </a:p>
          <a:p>
            <a:pPr algn="ctr"/>
            <a:endParaRPr lang="en-AU" sz="800" b="1" dirty="0">
              <a:solidFill>
                <a:schemeClr val="bg1"/>
              </a:solidFill>
              <a:latin typeface="Arial" panose="020B0604020202020204" pitchFamily="34" charset="0"/>
              <a:cs typeface="Arial" panose="020B0604020202020204" pitchFamily="34" charset="0"/>
            </a:endParaRPr>
          </a:p>
          <a:p>
            <a:pPr algn="ctr"/>
            <a:endParaRPr lang="en-AU" sz="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9375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327564" y="104660"/>
            <a:ext cx="7764087" cy="1325563"/>
          </a:xfrm>
        </p:spPr>
        <p:txBody>
          <a:bodyPr>
            <a:normAutofit/>
          </a:bodyPr>
          <a:lstStyle/>
          <a:p>
            <a:pPr algn="ctr"/>
            <a:r>
              <a:rPr lang="en-AU" sz="4000" b="1" dirty="0" smtClean="0">
                <a:latin typeface="+mn-lt"/>
              </a:rPr>
              <a:t>Boosting Outcomes for Aboriginal </a:t>
            </a:r>
            <a:br>
              <a:rPr lang="en-AU" sz="4000" b="1" dirty="0" smtClean="0">
                <a:latin typeface="+mn-lt"/>
              </a:rPr>
            </a:br>
            <a:r>
              <a:rPr lang="en-AU" sz="4000" b="1" dirty="0" smtClean="0">
                <a:latin typeface="+mn-lt"/>
              </a:rPr>
              <a:t>Students - Background</a:t>
            </a:r>
            <a:endParaRPr lang="en-AU" sz="4000" b="1" dirty="0">
              <a:latin typeface="+mn-lt"/>
            </a:endParaRPr>
          </a:p>
        </p:txBody>
      </p:sp>
      <p:pic>
        <p:nvPicPr>
          <p:cNvPr id="7" name="Content Placeholder 6"/>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10000735" y="6091232"/>
            <a:ext cx="1720021" cy="688509"/>
          </a:xfrm>
        </p:spPr>
      </p:pic>
      <p:pic>
        <p:nvPicPr>
          <p:cNvPr id="8"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5341" y="5692347"/>
            <a:ext cx="3929448" cy="1165654"/>
          </a:xfrm>
          <a:prstGeom prst="rect">
            <a:avLst/>
          </a:prstGeom>
        </p:spPr>
      </p:pic>
      <p:sp>
        <p:nvSpPr>
          <p:cNvPr id="9" name="TextBox 8"/>
          <p:cNvSpPr txBox="1"/>
          <p:nvPr/>
        </p:nvSpPr>
        <p:spPr>
          <a:xfrm>
            <a:off x="2530548" y="1637069"/>
            <a:ext cx="9511823" cy="4416594"/>
          </a:xfrm>
          <a:prstGeom prst="rect">
            <a:avLst/>
          </a:prstGeom>
          <a:noFill/>
        </p:spPr>
        <p:txBody>
          <a:bodyPr wrap="square" rtlCol="0">
            <a:spAutoFit/>
          </a:bodyPr>
          <a:lstStyle/>
          <a:p>
            <a:pPr marL="285750" indent="-285750">
              <a:buFont typeface="Arial" panose="020B0604020202020204" pitchFamily="34" charset="0"/>
              <a:buChar char="•"/>
            </a:pPr>
            <a:r>
              <a:rPr lang="en-AU" sz="3000" dirty="0" smtClean="0"/>
              <a:t>The department has made Aboriginal education a key priority by including the Boosting Outcomes for Aboriginal students as one of the top 10 system priorities.</a:t>
            </a:r>
          </a:p>
          <a:p>
            <a:endParaRPr lang="en-AU" sz="1100" dirty="0" smtClean="0"/>
          </a:p>
          <a:p>
            <a:pPr marL="285750" indent="-285750">
              <a:buFont typeface="Arial" panose="020B0604020202020204" pitchFamily="34" charset="0"/>
              <a:buChar char="•"/>
            </a:pPr>
            <a:r>
              <a:rPr lang="en-AU" sz="3000" dirty="0" smtClean="0"/>
              <a:t>The Cabinet Social Policy Committee , in agreeing to extend the current 15 Connected Communities schools to 2022 and endorsing the progression of phase 2, sort a response from the department regards its plan to strengthen the delivery of the Connected Communities strategy.</a:t>
            </a:r>
            <a:endParaRPr lang="en-AU" sz="3000" dirty="0"/>
          </a:p>
        </p:txBody>
      </p:sp>
    </p:spTree>
    <p:extLst>
      <p:ext uri="{BB962C8B-B14F-4D97-AF65-F5344CB8AC3E}">
        <p14:creationId xmlns:p14="http://schemas.microsoft.com/office/powerpoint/2010/main" val="18536063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458133"/>
          </a:xfrm>
        </p:spPr>
        <p:txBody>
          <a:bodyPr>
            <a:normAutofit/>
          </a:bodyPr>
          <a:lstStyle/>
          <a:p>
            <a:pPr algn="ctr"/>
            <a:r>
              <a:rPr lang="en-AU" sz="4000" b="1" dirty="0" smtClean="0">
                <a:latin typeface="+mn-lt"/>
              </a:rPr>
              <a:t>Boosting Outcomes for </a:t>
            </a:r>
            <a:r>
              <a:rPr lang="en-AU" sz="4000" b="1" dirty="0" smtClean="0">
                <a:latin typeface="+mn-lt"/>
              </a:rPr>
              <a:t>Aboriginal students </a:t>
            </a:r>
            <a:br>
              <a:rPr lang="en-AU" sz="4000" b="1" dirty="0" smtClean="0">
                <a:latin typeface="+mn-lt"/>
              </a:rPr>
            </a:br>
            <a:r>
              <a:rPr lang="en-AU" sz="4000" b="1" dirty="0" smtClean="0">
                <a:latin typeface="+mn-lt"/>
              </a:rPr>
              <a:t>– </a:t>
            </a:r>
            <a:r>
              <a:rPr lang="en-AU" sz="4000" b="1" dirty="0" smtClean="0">
                <a:latin typeface="+mn-lt"/>
              </a:rPr>
              <a:t>the model</a:t>
            </a:r>
            <a:endParaRPr lang="en-AU" sz="4000" b="1" dirty="0">
              <a:latin typeface="+mn-lt"/>
            </a:endParaRPr>
          </a:p>
        </p:txBody>
      </p:sp>
      <p:pic>
        <p:nvPicPr>
          <p:cNvPr id="5"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29411" y="5996246"/>
            <a:ext cx="2402270" cy="861753"/>
          </a:xfrm>
        </p:spPr>
      </p:pic>
      <p:pic>
        <p:nvPicPr>
          <p:cNvPr id="4" name="Content Placeholder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00735" y="6041805"/>
            <a:ext cx="1720021" cy="688509"/>
          </a:xfrm>
          <a:prstGeom prst="rect">
            <a:avLst/>
          </a:prstGeom>
        </p:spPr>
      </p:pic>
      <p:sp>
        <p:nvSpPr>
          <p:cNvPr id="6" name="TextBox 5"/>
          <p:cNvSpPr txBox="1"/>
          <p:nvPr/>
        </p:nvSpPr>
        <p:spPr>
          <a:xfrm>
            <a:off x="2732567" y="2040313"/>
            <a:ext cx="9299989" cy="3724096"/>
          </a:xfrm>
          <a:prstGeom prst="rect">
            <a:avLst/>
          </a:prstGeom>
          <a:noFill/>
        </p:spPr>
        <p:txBody>
          <a:bodyPr wrap="square" rtlCol="0">
            <a:spAutoFit/>
          </a:bodyPr>
          <a:lstStyle/>
          <a:p>
            <a:pPr marL="285750" indent="-285750">
              <a:buFont typeface="Arial" panose="020B0604020202020204" pitchFamily="34" charset="0"/>
              <a:buChar char="•"/>
            </a:pPr>
            <a:r>
              <a:rPr lang="en-AU" sz="2600" dirty="0" smtClean="0"/>
              <a:t>A new leadership model pertaining to the way emerging government and systemic priorities in Aboriginal education delivers a more effective strategic impact is being established</a:t>
            </a:r>
            <a:r>
              <a:rPr lang="en-AU" sz="2600" dirty="0" smtClean="0"/>
              <a:t>.</a:t>
            </a:r>
          </a:p>
          <a:p>
            <a:endParaRPr lang="en-AU" sz="1400" dirty="0" smtClean="0"/>
          </a:p>
          <a:p>
            <a:pPr marL="342900" indent="-342900">
              <a:buFont typeface="Arial" panose="020B0604020202020204" pitchFamily="34" charset="0"/>
              <a:buChar char="•"/>
            </a:pPr>
            <a:r>
              <a:rPr lang="en-AU" sz="2600" dirty="0" smtClean="0"/>
              <a:t>The composition of the new structure proposes two separate directorates lead by two Executive Directors:</a:t>
            </a:r>
          </a:p>
          <a:p>
            <a:r>
              <a:rPr lang="en-AU" sz="2600" dirty="0" smtClean="0"/>
              <a:t>     - The Aboriginal Education and Communities Directorate </a:t>
            </a:r>
          </a:p>
          <a:p>
            <a:r>
              <a:rPr lang="en-AU" sz="2600" dirty="0"/>
              <a:t> </a:t>
            </a:r>
            <a:r>
              <a:rPr lang="en-AU" sz="2600" dirty="0" smtClean="0"/>
              <a:t>    - The Connected Communities Directorate </a:t>
            </a:r>
          </a:p>
          <a:p>
            <a:endParaRPr lang="en-AU" sz="1400" dirty="0"/>
          </a:p>
          <a:p>
            <a:pPr marL="285750" indent="-285750">
              <a:buFont typeface="Arial" panose="020B0604020202020204" pitchFamily="34" charset="0"/>
              <a:buChar char="•"/>
            </a:pPr>
            <a:r>
              <a:rPr lang="en-AU" sz="2600" dirty="0" smtClean="0"/>
              <a:t>Both directorates will be positioned within Educational Services.</a:t>
            </a:r>
            <a:endParaRPr lang="en-AU" sz="2600" dirty="0"/>
          </a:p>
        </p:txBody>
      </p:sp>
    </p:spTree>
    <p:extLst>
      <p:ext uri="{BB962C8B-B14F-4D97-AF65-F5344CB8AC3E}">
        <p14:creationId xmlns:p14="http://schemas.microsoft.com/office/powerpoint/2010/main" val="1290848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1479" y="224685"/>
            <a:ext cx="10990521" cy="998162"/>
          </a:xfrm>
        </p:spPr>
        <p:txBody>
          <a:bodyPr>
            <a:normAutofit fontScale="90000"/>
          </a:bodyPr>
          <a:lstStyle/>
          <a:p>
            <a:pPr algn="ctr"/>
            <a:r>
              <a:rPr lang="en-AU" sz="4000" b="1" dirty="0" smtClean="0">
                <a:latin typeface="Calibri" panose="020F0502020204030204" pitchFamily="34" charset="0"/>
                <a:cs typeface="Calibri" panose="020F0502020204030204" pitchFamily="34" charset="0"/>
              </a:rPr>
              <a:t>Boosting Outcomes for Aboriginal </a:t>
            </a:r>
            <a:r>
              <a:rPr lang="en-AU" sz="4000" b="1" dirty="0">
                <a:latin typeface="Calibri" panose="020F0502020204030204" pitchFamily="34" charset="0"/>
                <a:cs typeface="Calibri" panose="020F0502020204030204" pitchFamily="34" charset="0"/>
              </a:rPr>
              <a:t>s</a:t>
            </a:r>
            <a:r>
              <a:rPr lang="en-AU" sz="4000" b="1" dirty="0" smtClean="0">
                <a:latin typeface="Calibri" panose="020F0502020204030204" pitchFamily="34" charset="0"/>
                <a:cs typeface="Calibri" panose="020F0502020204030204" pitchFamily="34" charset="0"/>
              </a:rPr>
              <a:t>tudents – the model </a:t>
            </a:r>
            <a:endParaRPr lang="en-AU"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139399" y="1132612"/>
            <a:ext cx="10052601" cy="4435028"/>
          </a:xfrm>
        </p:spPr>
        <p:txBody>
          <a:bodyPr>
            <a:noAutofit/>
          </a:bodyPr>
          <a:lstStyle/>
          <a:p>
            <a:r>
              <a:rPr lang="en-AU" sz="2100" dirty="0" smtClean="0"/>
              <a:t>The Executive Director Connected Communities</a:t>
            </a:r>
          </a:p>
          <a:p>
            <a:pPr>
              <a:buFont typeface="Calibri" panose="020F0502020204030204" pitchFamily="34" charset="0"/>
              <a:buChar char="⁻"/>
            </a:pPr>
            <a:r>
              <a:rPr lang="en-AU" sz="2100" dirty="0" smtClean="0"/>
              <a:t>The Executive Director Connected Communities will be accountable/responsible for the strategic leadership and oversight of the Connected Communities strategy  at both a policy and operational level , driven by deep connection and collaboration with the Aboriginal Community; key stakeholders, in particular the NSW AECG and agencies across all three tiers of the government.</a:t>
            </a:r>
          </a:p>
          <a:p>
            <a:pPr>
              <a:buFont typeface="Calibri" panose="020F0502020204030204" pitchFamily="34" charset="0"/>
              <a:buChar char="⁻"/>
            </a:pPr>
            <a:r>
              <a:rPr lang="en-AU" sz="2100" dirty="0" smtClean="0"/>
              <a:t>Will report directly to the Deputy Secretary Educational Services and have strong affiliations with the Deputy Secretary School Operations and Performance.</a:t>
            </a:r>
          </a:p>
          <a:p>
            <a:pPr>
              <a:buFont typeface="Calibri" panose="020F0502020204030204" pitchFamily="34" charset="0"/>
              <a:buChar char="⁻"/>
            </a:pPr>
            <a:r>
              <a:rPr lang="en-AU" sz="2100" dirty="0" smtClean="0"/>
              <a:t>Will intersect with all educational services teams and have cross divisional collaboration with Executive Directors School Operations and Performance.</a:t>
            </a:r>
          </a:p>
          <a:p>
            <a:pPr>
              <a:buFont typeface="Calibri" panose="020F0502020204030204" pitchFamily="34" charset="0"/>
              <a:buChar char="⁻"/>
            </a:pPr>
            <a:r>
              <a:rPr lang="en-AU" sz="2100" dirty="0" smtClean="0"/>
              <a:t>Monthly updates and bi-monthly program delivery discussions with the Secretary and Deputy Secretaries Educational Services and School Operations and Performance, will be key requirement of the role.</a:t>
            </a:r>
          </a:p>
          <a:p>
            <a:pPr>
              <a:buFont typeface="Calibri" panose="020F0502020204030204" pitchFamily="34" charset="0"/>
              <a:buChar char="⁻"/>
            </a:pPr>
            <a:r>
              <a:rPr lang="en-AU" sz="2100" dirty="0" smtClean="0"/>
              <a:t>Regular Updates and/or formal meetings re program delivery discussions with NSW AECG </a:t>
            </a:r>
            <a:r>
              <a:rPr lang="en-AU" sz="2100" dirty="0"/>
              <a:t>I</a:t>
            </a:r>
            <a:r>
              <a:rPr lang="en-AU" sz="2100" dirty="0" smtClean="0"/>
              <a:t>nc. and </a:t>
            </a:r>
            <a:r>
              <a:rPr lang="en-AU" sz="2100" dirty="0" smtClean="0"/>
              <a:t>stakeholders.</a:t>
            </a:r>
            <a:endParaRPr lang="en-AU" sz="2100" dirty="0" smtClean="0"/>
          </a:p>
          <a:p>
            <a:pPr>
              <a:buFont typeface="Calibri" panose="020F0502020204030204" pitchFamily="34" charset="0"/>
              <a:buChar char="⁻"/>
            </a:pPr>
            <a:endParaRPr lang="en-AU" sz="2100" dirty="0"/>
          </a:p>
        </p:txBody>
      </p:sp>
      <p:pic>
        <p:nvPicPr>
          <p:cNvPr id="4" name="Content Placeholder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11324" y="6091232"/>
            <a:ext cx="1720021" cy="688509"/>
          </a:xfrm>
          <a:prstGeom prst="rect">
            <a:avLst/>
          </a:prstGeom>
        </p:spPr>
      </p:pic>
      <p:pic>
        <p:nvPicPr>
          <p:cNvPr id="5"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8168" y="5881443"/>
            <a:ext cx="3929448" cy="976557"/>
          </a:xfrm>
          <a:prstGeom prst="rect">
            <a:avLst/>
          </a:prstGeom>
        </p:spPr>
      </p:pic>
    </p:spTree>
    <p:extLst>
      <p:ext uri="{BB962C8B-B14F-4D97-AF65-F5344CB8AC3E}">
        <p14:creationId xmlns:p14="http://schemas.microsoft.com/office/powerpoint/2010/main" val="2650938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00735" y="6091232"/>
            <a:ext cx="1720021" cy="688509"/>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65341" y="5692347"/>
            <a:ext cx="3929448" cy="1165654"/>
          </a:xfr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31229" y="1092085"/>
            <a:ext cx="6389527" cy="493068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7349" y="-72044"/>
            <a:ext cx="4493044" cy="3403241"/>
          </a:xfrm>
          <a:prstGeom prst="rect">
            <a:avLst/>
          </a:prstGeom>
        </p:spPr>
      </p:pic>
      <p:sp>
        <p:nvSpPr>
          <p:cNvPr id="10" name="TextBox 9"/>
          <p:cNvSpPr txBox="1"/>
          <p:nvPr/>
        </p:nvSpPr>
        <p:spPr>
          <a:xfrm>
            <a:off x="5702531" y="1092085"/>
            <a:ext cx="3998047" cy="369332"/>
          </a:xfrm>
          <a:prstGeom prst="rect">
            <a:avLst/>
          </a:prstGeom>
          <a:noFill/>
        </p:spPr>
        <p:txBody>
          <a:bodyPr wrap="square" rtlCol="0">
            <a:spAutoFit/>
          </a:bodyPr>
          <a:lstStyle/>
          <a:p>
            <a:r>
              <a:rPr lang="en-AU" b="1" dirty="0" smtClean="0">
                <a:latin typeface="Arial" panose="020B0604020202020204" pitchFamily="34" charset="0"/>
                <a:cs typeface="Arial" panose="020B0604020202020204" pitchFamily="34" charset="0"/>
              </a:rPr>
              <a:t>WHERE ARE THE SCHOOLS?</a:t>
            </a: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34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91" y="346699"/>
            <a:ext cx="22364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9233E"/>
                </a:solidFill>
                <a:latin typeface="Ebrima"/>
                <a:cs typeface="Ebrima"/>
              </a:rPr>
              <a:t>NSW </a:t>
            </a:r>
            <a:r>
              <a:rPr sz="1200" b="1" spc="-5" dirty="0">
                <a:solidFill>
                  <a:srgbClr val="19233E"/>
                </a:solidFill>
                <a:latin typeface="Ebrima"/>
                <a:cs typeface="Ebrima"/>
              </a:rPr>
              <a:t>Department </a:t>
            </a:r>
            <a:r>
              <a:rPr sz="1200" b="1" dirty="0">
                <a:solidFill>
                  <a:srgbClr val="19233E"/>
                </a:solidFill>
                <a:latin typeface="Ebrima"/>
                <a:cs typeface="Ebrima"/>
              </a:rPr>
              <a:t>of</a:t>
            </a:r>
            <a:r>
              <a:rPr sz="1200" b="1" spc="-70" dirty="0">
                <a:solidFill>
                  <a:srgbClr val="19233E"/>
                </a:solidFill>
                <a:latin typeface="Ebrima"/>
                <a:cs typeface="Ebrima"/>
              </a:rPr>
              <a:t> </a:t>
            </a:r>
            <a:r>
              <a:rPr sz="1200" b="1" spc="-5" dirty="0">
                <a:solidFill>
                  <a:srgbClr val="19233E"/>
                </a:solidFill>
                <a:latin typeface="Ebrima"/>
                <a:cs typeface="Ebrima"/>
              </a:rPr>
              <a:t>Education</a:t>
            </a:r>
            <a:endParaRPr sz="1200">
              <a:latin typeface="Ebrima"/>
              <a:cs typeface="Ebrima"/>
            </a:endParaRPr>
          </a:p>
        </p:txBody>
      </p:sp>
      <p:sp>
        <p:nvSpPr>
          <p:cNvPr id="3" name="object 3"/>
          <p:cNvSpPr/>
          <p:nvPr/>
        </p:nvSpPr>
        <p:spPr>
          <a:xfrm>
            <a:off x="10707381" y="0"/>
            <a:ext cx="1035685" cy="441959"/>
          </a:xfrm>
          <a:custGeom>
            <a:avLst/>
            <a:gdLst/>
            <a:ahLst/>
            <a:cxnLst/>
            <a:rect l="l" t="t" r="r" b="b"/>
            <a:pathLst>
              <a:path w="1035684" h="441959">
                <a:moveTo>
                  <a:pt x="622719" y="430529"/>
                </a:moveTo>
                <a:lnTo>
                  <a:pt x="400177" y="430529"/>
                </a:lnTo>
                <a:lnTo>
                  <a:pt x="400177" y="432434"/>
                </a:lnTo>
                <a:lnTo>
                  <a:pt x="406031" y="432434"/>
                </a:lnTo>
                <a:lnTo>
                  <a:pt x="413842" y="434339"/>
                </a:lnTo>
                <a:lnTo>
                  <a:pt x="423608" y="436244"/>
                </a:lnTo>
                <a:lnTo>
                  <a:pt x="441172" y="436244"/>
                </a:lnTo>
                <a:lnTo>
                  <a:pt x="448983" y="438149"/>
                </a:lnTo>
                <a:lnTo>
                  <a:pt x="458749" y="438149"/>
                </a:lnTo>
                <a:lnTo>
                  <a:pt x="462648" y="440054"/>
                </a:lnTo>
                <a:lnTo>
                  <a:pt x="493877" y="440054"/>
                </a:lnTo>
                <a:lnTo>
                  <a:pt x="501688" y="441959"/>
                </a:lnTo>
                <a:lnTo>
                  <a:pt x="534873" y="441959"/>
                </a:lnTo>
                <a:lnTo>
                  <a:pt x="555187" y="441513"/>
                </a:lnTo>
                <a:lnTo>
                  <a:pt x="575867" y="439816"/>
                </a:lnTo>
                <a:lnTo>
                  <a:pt x="598011" y="436333"/>
                </a:lnTo>
                <a:lnTo>
                  <a:pt x="622719" y="430529"/>
                </a:lnTo>
                <a:close/>
              </a:path>
              <a:path w="1035684" h="441959">
                <a:moveTo>
                  <a:pt x="626618" y="430529"/>
                </a:moveTo>
                <a:lnTo>
                  <a:pt x="622719" y="430529"/>
                </a:lnTo>
                <a:lnTo>
                  <a:pt x="618820" y="432434"/>
                </a:lnTo>
                <a:lnTo>
                  <a:pt x="620763" y="432434"/>
                </a:lnTo>
                <a:lnTo>
                  <a:pt x="626618" y="430529"/>
                </a:lnTo>
                <a:close/>
              </a:path>
              <a:path w="1035684" h="441959">
                <a:moveTo>
                  <a:pt x="653948" y="426719"/>
                </a:moveTo>
                <a:lnTo>
                  <a:pt x="394322" y="426719"/>
                </a:lnTo>
                <a:lnTo>
                  <a:pt x="400177" y="428624"/>
                </a:lnTo>
                <a:lnTo>
                  <a:pt x="404088" y="430529"/>
                </a:lnTo>
                <a:lnTo>
                  <a:pt x="630529" y="430529"/>
                </a:lnTo>
                <a:lnTo>
                  <a:pt x="636384" y="428624"/>
                </a:lnTo>
                <a:lnTo>
                  <a:pt x="650049" y="428624"/>
                </a:lnTo>
                <a:lnTo>
                  <a:pt x="653948" y="426719"/>
                </a:lnTo>
                <a:close/>
              </a:path>
              <a:path w="1035684" h="441959">
                <a:moveTo>
                  <a:pt x="646150" y="428624"/>
                </a:moveTo>
                <a:lnTo>
                  <a:pt x="636384" y="428624"/>
                </a:lnTo>
                <a:lnTo>
                  <a:pt x="636384" y="430529"/>
                </a:lnTo>
                <a:lnTo>
                  <a:pt x="642239" y="430529"/>
                </a:lnTo>
                <a:lnTo>
                  <a:pt x="646150" y="428624"/>
                </a:lnTo>
                <a:close/>
              </a:path>
              <a:path w="1035684" h="441959">
                <a:moveTo>
                  <a:pt x="665666" y="422909"/>
                </a:moveTo>
                <a:lnTo>
                  <a:pt x="378714" y="422909"/>
                </a:lnTo>
                <a:lnTo>
                  <a:pt x="382612" y="424814"/>
                </a:lnTo>
                <a:lnTo>
                  <a:pt x="388467" y="426719"/>
                </a:lnTo>
                <a:lnTo>
                  <a:pt x="657860" y="426719"/>
                </a:lnTo>
                <a:lnTo>
                  <a:pt x="665666" y="422909"/>
                </a:lnTo>
                <a:close/>
              </a:path>
              <a:path w="1035684" h="441959">
                <a:moveTo>
                  <a:pt x="13665" y="72389"/>
                </a:moveTo>
                <a:lnTo>
                  <a:pt x="13665" y="76199"/>
                </a:lnTo>
                <a:lnTo>
                  <a:pt x="17576" y="83819"/>
                </a:lnTo>
                <a:lnTo>
                  <a:pt x="17576" y="87629"/>
                </a:lnTo>
                <a:lnTo>
                  <a:pt x="19519" y="91439"/>
                </a:lnTo>
                <a:lnTo>
                  <a:pt x="21475" y="93344"/>
                </a:lnTo>
                <a:lnTo>
                  <a:pt x="23431" y="100964"/>
                </a:lnTo>
                <a:lnTo>
                  <a:pt x="25374" y="106679"/>
                </a:lnTo>
                <a:lnTo>
                  <a:pt x="29286" y="112394"/>
                </a:lnTo>
                <a:lnTo>
                  <a:pt x="31242" y="120014"/>
                </a:lnTo>
                <a:lnTo>
                  <a:pt x="35140" y="125729"/>
                </a:lnTo>
                <a:lnTo>
                  <a:pt x="37096" y="133349"/>
                </a:lnTo>
                <a:lnTo>
                  <a:pt x="46850" y="152399"/>
                </a:lnTo>
                <a:lnTo>
                  <a:pt x="62471" y="190499"/>
                </a:lnTo>
                <a:lnTo>
                  <a:pt x="64427" y="192404"/>
                </a:lnTo>
                <a:lnTo>
                  <a:pt x="68326" y="200024"/>
                </a:lnTo>
                <a:lnTo>
                  <a:pt x="72224" y="201929"/>
                </a:lnTo>
                <a:lnTo>
                  <a:pt x="78092" y="213359"/>
                </a:lnTo>
                <a:lnTo>
                  <a:pt x="80035" y="215264"/>
                </a:lnTo>
                <a:lnTo>
                  <a:pt x="81991" y="219074"/>
                </a:lnTo>
                <a:lnTo>
                  <a:pt x="83947" y="220979"/>
                </a:lnTo>
                <a:lnTo>
                  <a:pt x="85890" y="224789"/>
                </a:lnTo>
                <a:lnTo>
                  <a:pt x="87845" y="226694"/>
                </a:lnTo>
                <a:lnTo>
                  <a:pt x="99255" y="241428"/>
                </a:lnTo>
                <a:lnTo>
                  <a:pt x="110297" y="254555"/>
                </a:lnTo>
                <a:lnTo>
                  <a:pt x="121337" y="266610"/>
                </a:lnTo>
                <a:lnTo>
                  <a:pt x="132740" y="278129"/>
                </a:lnTo>
                <a:lnTo>
                  <a:pt x="163982" y="308609"/>
                </a:lnTo>
                <a:lnTo>
                  <a:pt x="169837" y="312419"/>
                </a:lnTo>
                <a:lnTo>
                  <a:pt x="177647" y="320039"/>
                </a:lnTo>
                <a:lnTo>
                  <a:pt x="183502" y="323849"/>
                </a:lnTo>
                <a:lnTo>
                  <a:pt x="185445" y="327659"/>
                </a:lnTo>
                <a:lnTo>
                  <a:pt x="193255" y="331469"/>
                </a:lnTo>
                <a:lnTo>
                  <a:pt x="195211" y="335279"/>
                </a:lnTo>
                <a:lnTo>
                  <a:pt x="199110" y="339089"/>
                </a:lnTo>
                <a:lnTo>
                  <a:pt x="203022" y="340994"/>
                </a:lnTo>
                <a:lnTo>
                  <a:pt x="206921" y="344804"/>
                </a:lnTo>
                <a:lnTo>
                  <a:pt x="214731" y="348614"/>
                </a:lnTo>
                <a:lnTo>
                  <a:pt x="218630" y="352424"/>
                </a:lnTo>
                <a:lnTo>
                  <a:pt x="222542" y="354329"/>
                </a:lnTo>
                <a:lnTo>
                  <a:pt x="226441" y="358139"/>
                </a:lnTo>
                <a:lnTo>
                  <a:pt x="232295" y="360044"/>
                </a:lnTo>
                <a:lnTo>
                  <a:pt x="236207" y="361949"/>
                </a:lnTo>
                <a:lnTo>
                  <a:pt x="240106" y="365759"/>
                </a:lnTo>
                <a:lnTo>
                  <a:pt x="244017" y="367664"/>
                </a:lnTo>
                <a:lnTo>
                  <a:pt x="249872" y="369569"/>
                </a:lnTo>
                <a:lnTo>
                  <a:pt x="253771" y="371474"/>
                </a:lnTo>
                <a:lnTo>
                  <a:pt x="259629" y="375463"/>
                </a:lnTo>
                <a:lnTo>
                  <a:pt x="271345" y="382726"/>
                </a:lnTo>
                <a:lnTo>
                  <a:pt x="277202" y="386714"/>
                </a:lnTo>
                <a:lnTo>
                  <a:pt x="286956" y="388619"/>
                </a:lnTo>
                <a:lnTo>
                  <a:pt x="290868" y="392429"/>
                </a:lnTo>
                <a:lnTo>
                  <a:pt x="294767" y="392429"/>
                </a:lnTo>
                <a:lnTo>
                  <a:pt x="296722" y="394334"/>
                </a:lnTo>
                <a:lnTo>
                  <a:pt x="300621" y="396239"/>
                </a:lnTo>
                <a:lnTo>
                  <a:pt x="302577" y="398144"/>
                </a:lnTo>
                <a:lnTo>
                  <a:pt x="308432" y="400049"/>
                </a:lnTo>
                <a:lnTo>
                  <a:pt x="316242" y="403859"/>
                </a:lnTo>
                <a:lnTo>
                  <a:pt x="324053" y="405764"/>
                </a:lnTo>
                <a:lnTo>
                  <a:pt x="334636" y="410050"/>
                </a:lnTo>
                <a:lnTo>
                  <a:pt x="345767" y="414337"/>
                </a:lnTo>
                <a:lnTo>
                  <a:pt x="368947" y="422909"/>
                </a:lnTo>
                <a:lnTo>
                  <a:pt x="376758" y="424814"/>
                </a:lnTo>
                <a:lnTo>
                  <a:pt x="378714" y="424814"/>
                </a:lnTo>
                <a:lnTo>
                  <a:pt x="378714" y="422909"/>
                </a:lnTo>
                <a:lnTo>
                  <a:pt x="665666" y="422909"/>
                </a:lnTo>
                <a:lnTo>
                  <a:pt x="669569" y="421004"/>
                </a:lnTo>
                <a:lnTo>
                  <a:pt x="675424" y="419099"/>
                </a:lnTo>
                <a:lnTo>
                  <a:pt x="681278" y="415289"/>
                </a:lnTo>
                <a:lnTo>
                  <a:pt x="683234" y="415289"/>
                </a:lnTo>
                <a:lnTo>
                  <a:pt x="694944" y="411479"/>
                </a:lnTo>
                <a:lnTo>
                  <a:pt x="696899" y="409574"/>
                </a:lnTo>
                <a:lnTo>
                  <a:pt x="700798" y="409574"/>
                </a:lnTo>
                <a:lnTo>
                  <a:pt x="706653" y="407669"/>
                </a:lnTo>
                <a:lnTo>
                  <a:pt x="707030" y="407669"/>
                </a:lnTo>
                <a:lnTo>
                  <a:pt x="713247" y="403919"/>
                </a:lnTo>
                <a:lnTo>
                  <a:pt x="715310" y="403919"/>
                </a:lnTo>
                <a:lnTo>
                  <a:pt x="734598" y="396418"/>
                </a:lnTo>
                <a:lnTo>
                  <a:pt x="784131" y="372010"/>
                </a:lnTo>
                <a:lnTo>
                  <a:pt x="832658" y="339833"/>
                </a:lnTo>
                <a:lnTo>
                  <a:pt x="878721" y="303460"/>
                </a:lnTo>
                <a:lnTo>
                  <a:pt x="897863" y="285749"/>
                </a:lnTo>
                <a:lnTo>
                  <a:pt x="896010" y="285749"/>
                </a:lnTo>
                <a:lnTo>
                  <a:pt x="907719" y="274319"/>
                </a:lnTo>
                <a:lnTo>
                  <a:pt x="909675" y="270509"/>
                </a:lnTo>
                <a:lnTo>
                  <a:pt x="917486" y="262889"/>
                </a:lnTo>
                <a:lnTo>
                  <a:pt x="921877" y="257204"/>
                </a:lnTo>
                <a:lnTo>
                  <a:pt x="926268" y="251697"/>
                </a:lnTo>
                <a:lnTo>
                  <a:pt x="930659" y="246548"/>
                </a:lnTo>
                <a:lnTo>
                  <a:pt x="935050" y="241934"/>
                </a:lnTo>
                <a:lnTo>
                  <a:pt x="940904" y="238124"/>
                </a:lnTo>
                <a:lnTo>
                  <a:pt x="944816" y="230504"/>
                </a:lnTo>
                <a:lnTo>
                  <a:pt x="946772" y="224789"/>
                </a:lnTo>
                <a:lnTo>
                  <a:pt x="948715" y="220979"/>
                </a:lnTo>
                <a:lnTo>
                  <a:pt x="952627" y="217169"/>
                </a:lnTo>
                <a:lnTo>
                  <a:pt x="952627" y="213359"/>
                </a:lnTo>
                <a:lnTo>
                  <a:pt x="954570" y="211454"/>
                </a:lnTo>
                <a:lnTo>
                  <a:pt x="958481" y="203834"/>
                </a:lnTo>
                <a:lnTo>
                  <a:pt x="962380" y="198119"/>
                </a:lnTo>
                <a:lnTo>
                  <a:pt x="966292" y="194309"/>
                </a:lnTo>
                <a:lnTo>
                  <a:pt x="968235" y="190499"/>
                </a:lnTo>
                <a:lnTo>
                  <a:pt x="970002" y="188778"/>
                </a:lnTo>
                <a:lnTo>
                  <a:pt x="973973" y="180617"/>
                </a:lnTo>
                <a:lnTo>
                  <a:pt x="979462" y="168830"/>
                </a:lnTo>
                <a:lnTo>
                  <a:pt x="985808" y="155703"/>
                </a:lnTo>
                <a:lnTo>
                  <a:pt x="993622" y="140969"/>
                </a:lnTo>
                <a:lnTo>
                  <a:pt x="997521" y="135254"/>
                </a:lnTo>
                <a:lnTo>
                  <a:pt x="1001420" y="123824"/>
                </a:lnTo>
                <a:lnTo>
                  <a:pt x="1003376" y="116204"/>
                </a:lnTo>
                <a:lnTo>
                  <a:pt x="1007275" y="110489"/>
                </a:lnTo>
                <a:lnTo>
                  <a:pt x="1007275" y="106679"/>
                </a:lnTo>
                <a:lnTo>
                  <a:pt x="1009230" y="102869"/>
                </a:lnTo>
                <a:lnTo>
                  <a:pt x="1009230" y="99059"/>
                </a:lnTo>
                <a:lnTo>
                  <a:pt x="1011186" y="95249"/>
                </a:lnTo>
                <a:lnTo>
                  <a:pt x="1011186" y="93344"/>
                </a:lnTo>
                <a:lnTo>
                  <a:pt x="1015085" y="85724"/>
                </a:lnTo>
                <a:lnTo>
                  <a:pt x="1015085" y="81914"/>
                </a:lnTo>
                <a:lnTo>
                  <a:pt x="1017041" y="81914"/>
                </a:lnTo>
                <a:lnTo>
                  <a:pt x="1018997" y="74294"/>
                </a:lnTo>
                <a:lnTo>
                  <a:pt x="15621" y="74294"/>
                </a:lnTo>
                <a:lnTo>
                  <a:pt x="13665" y="72389"/>
                </a:lnTo>
                <a:close/>
              </a:path>
              <a:path w="1035684" h="441959">
                <a:moveTo>
                  <a:pt x="707030" y="407669"/>
                </a:moveTo>
                <a:lnTo>
                  <a:pt x="706653" y="407669"/>
                </a:lnTo>
                <a:lnTo>
                  <a:pt x="703971" y="409515"/>
                </a:lnTo>
                <a:lnTo>
                  <a:pt x="707030" y="407669"/>
                </a:lnTo>
                <a:close/>
              </a:path>
              <a:path w="1035684" h="441959">
                <a:moveTo>
                  <a:pt x="715310" y="403919"/>
                </a:moveTo>
                <a:lnTo>
                  <a:pt x="713247" y="403919"/>
                </a:lnTo>
                <a:lnTo>
                  <a:pt x="710565" y="405764"/>
                </a:lnTo>
                <a:lnTo>
                  <a:pt x="715310" y="403919"/>
                </a:lnTo>
                <a:close/>
              </a:path>
              <a:path w="1035684" h="441959">
                <a:moveTo>
                  <a:pt x="899922" y="283844"/>
                </a:moveTo>
                <a:lnTo>
                  <a:pt x="896010" y="285749"/>
                </a:lnTo>
                <a:lnTo>
                  <a:pt x="897863" y="285749"/>
                </a:lnTo>
                <a:lnTo>
                  <a:pt x="899922" y="283844"/>
                </a:lnTo>
                <a:close/>
              </a:path>
              <a:path w="1035684" h="441959">
                <a:moveTo>
                  <a:pt x="970191" y="188594"/>
                </a:moveTo>
                <a:lnTo>
                  <a:pt x="970002" y="188778"/>
                </a:lnTo>
                <a:lnTo>
                  <a:pt x="968235" y="192404"/>
                </a:lnTo>
                <a:lnTo>
                  <a:pt x="970191" y="188594"/>
                </a:lnTo>
                <a:close/>
              </a:path>
              <a:path w="1035684" h="441959">
                <a:moveTo>
                  <a:pt x="1035583" y="0"/>
                </a:moveTo>
                <a:lnTo>
                  <a:pt x="247" y="0"/>
                </a:lnTo>
                <a:lnTo>
                  <a:pt x="521" y="2678"/>
                </a:lnTo>
                <a:lnTo>
                  <a:pt x="1955" y="15239"/>
                </a:lnTo>
                <a:lnTo>
                  <a:pt x="0" y="17144"/>
                </a:lnTo>
                <a:lnTo>
                  <a:pt x="1955" y="19049"/>
                </a:lnTo>
                <a:lnTo>
                  <a:pt x="3911" y="24764"/>
                </a:lnTo>
                <a:lnTo>
                  <a:pt x="3911" y="34289"/>
                </a:lnTo>
                <a:lnTo>
                  <a:pt x="5854" y="36194"/>
                </a:lnTo>
                <a:lnTo>
                  <a:pt x="5854" y="40004"/>
                </a:lnTo>
                <a:lnTo>
                  <a:pt x="7810" y="41909"/>
                </a:lnTo>
                <a:lnTo>
                  <a:pt x="7810" y="47624"/>
                </a:lnTo>
                <a:lnTo>
                  <a:pt x="9766" y="51434"/>
                </a:lnTo>
                <a:lnTo>
                  <a:pt x="9766" y="55244"/>
                </a:lnTo>
                <a:lnTo>
                  <a:pt x="11709" y="59054"/>
                </a:lnTo>
                <a:lnTo>
                  <a:pt x="11709" y="62864"/>
                </a:lnTo>
                <a:lnTo>
                  <a:pt x="15621" y="68579"/>
                </a:lnTo>
                <a:lnTo>
                  <a:pt x="15621" y="74294"/>
                </a:lnTo>
                <a:lnTo>
                  <a:pt x="1018997" y="74294"/>
                </a:lnTo>
                <a:lnTo>
                  <a:pt x="1020940" y="68579"/>
                </a:lnTo>
                <a:lnTo>
                  <a:pt x="1022896" y="60959"/>
                </a:lnTo>
                <a:lnTo>
                  <a:pt x="1024851" y="57149"/>
                </a:lnTo>
                <a:lnTo>
                  <a:pt x="1024851" y="53339"/>
                </a:lnTo>
                <a:lnTo>
                  <a:pt x="1026807" y="49529"/>
                </a:lnTo>
                <a:lnTo>
                  <a:pt x="1026807" y="43814"/>
                </a:lnTo>
                <a:lnTo>
                  <a:pt x="1028750" y="40004"/>
                </a:lnTo>
                <a:lnTo>
                  <a:pt x="1028750" y="34289"/>
                </a:lnTo>
                <a:lnTo>
                  <a:pt x="1030706" y="32384"/>
                </a:lnTo>
                <a:lnTo>
                  <a:pt x="1030706" y="20954"/>
                </a:lnTo>
                <a:lnTo>
                  <a:pt x="1032662" y="17144"/>
                </a:lnTo>
                <a:lnTo>
                  <a:pt x="1032662" y="13334"/>
                </a:lnTo>
                <a:lnTo>
                  <a:pt x="1034605" y="9524"/>
                </a:lnTo>
                <a:lnTo>
                  <a:pt x="1034605" y="1904"/>
                </a:lnTo>
                <a:lnTo>
                  <a:pt x="1035583" y="0"/>
                </a:lnTo>
                <a:close/>
              </a:path>
            </a:pathLst>
          </a:custGeom>
          <a:solidFill>
            <a:srgbClr val="D4254C"/>
          </a:solidFill>
        </p:spPr>
        <p:txBody>
          <a:bodyPr wrap="square" lIns="0" tIns="0" rIns="0" bIns="0" rtlCol="0"/>
          <a:lstStyle/>
          <a:p>
            <a:endParaRPr/>
          </a:p>
        </p:txBody>
      </p:sp>
      <p:sp>
        <p:nvSpPr>
          <p:cNvPr id="4" name="object 4"/>
          <p:cNvSpPr/>
          <p:nvPr/>
        </p:nvSpPr>
        <p:spPr>
          <a:xfrm>
            <a:off x="6695439" y="5857761"/>
            <a:ext cx="3737065" cy="10002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015983" y="0"/>
            <a:ext cx="3176016" cy="77114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80103" y="6199632"/>
            <a:ext cx="3931919" cy="65836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60831" y="1807173"/>
            <a:ext cx="10637520" cy="1005403"/>
          </a:xfrm>
          <a:prstGeom prst="rect">
            <a:avLst/>
          </a:prstGeom>
          <a:solidFill>
            <a:srgbClr val="D70C3D"/>
          </a:solidFill>
          <a:ln w="12192">
            <a:solidFill>
              <a:srgbClr val="0F172B"/>
            </a:solidFill>
          </a:ln>
        </p:spPr>
        <p:txBody>
          <a:bodyPr vert="horz" wrap="square" lIns="0" tIns="142240" rIns="0" bIns="0" rtlCol="0">
            <a:spAutoFit/>
          </a:bodyPr>
          <a:lstStyle/>
          <a:p>
            <a:pPr algn="ctr">
              <a:lnSpc>
                <a:spcPct val="100000"/>
              </a:lnSpc>
              <a:spcBef>
                <a:spcPts val="1120"/>
              </a:spcBef>
            </a:pPr>
            <a:r>
              <a:rPr sz="2400" b="1" spc="-10" dirty="0">
                <a:solidFill>
                  <a:srgbClr val="FFFFFF"/>
                </a:solidFill>
                <a:latin typeface="Arial" panose="020B0604020202020204" pitchFamily="34" charset="0"/>
                <a:cs typeface="Arial" panose="020B0604020202020204" pitchFamily="34" charset="0"/>
              </a:rPr>
              <a:t>Executive </a:t>
            </a:r>
            <a:r>
              <a:rPr sz="2400" b="1" spc="-5" dirty="0" smtClean="0">
                <a:solidFill>
                  <a:srgbClr val="FFFFFF"/>
                </a:solidFill>
                <a:latin typeface="Arial" panose="020B0604020202020204" pitchFamily="34" charset="0"/>
                <a:cs typeface="Arial" panose="020B0604020202020204" pitchFamily="34" charset="0"/>
              </a:rPr>
              <a:t>Director</a:t>
            </a:r>
            <a:r>
              <a:rPr lang="en-AU" sz="2400" b="1" spc="-5" dirty="0" smtClean="0">
                <a:solidFill>
                  <a:srgbClr val="FFFFFF"/>
                </a:solidFill>
                <a:latin typeface="Arial" panose="020B0604020202020204" pitchFamily="34" charset="0"/>
                <a:cs typeface="Arial" panose="020B0604020202020204" pitchFamily="34" charset="0"/>
              </a:rPr>
              <a:t>,</a:t>
            </a:r>
            <a:r>
              <a:rPr sz="2400" b="1" spc="-5" dirty="0" smtClean="0">
                <a:solidFill>
                  <a:srgbClr val="FFFFFF"/>
                </a:solidFill>
                <a:latin typeface="Arial" panose="020B0604020202020204" pitchFamily="34" charset="0"/>
                <a:cs typeface="Arial" panose="020B0604020202020204" pitchFamily="34" charset="0"/>
              </a:rPr>
              <a:t> </a:t>
            </a:r>
            <a:r>
              <a:rPr sz="2400" b="1" spc="-5" dirty="0">
                <a:solidFill>
                  <a:srgbClr val="FFFFFF"/>
                </a:solidFill>
                <a:latin typeface="Arial" panose="020B0604020202020204" pitchFamily="34" charset="0"/>
                <a:cs typeface="Arial" panose="020B0604020202020204" pitchFamily="34" charset="0"/>
              </a:rPr>
              <a:t>Aboriginal Education &amp;</a:t>
            </a:r>
            <a:r>
              <a:rPr sz="2400" b="1" spc="-40" dirty="0">
                <a:solidFill>
                  <a:srgbClr val="FFFFFF"/>
                </a:solidFill>
                <a:latin typeface="Arial" panose="020B0604020202020204" pitchFamily="34" charset="0"/>
                <a:cs typeface="Arial" panose="020B0604020202020204" pitchFamily="34" charset="0"/>
              </a:rPr>
              <a:t> </a:t>
            </a:r>
            <a:r>
              <a:rPr sz="2400" b="1" spc="-10" dirty="0">
                <a:solidFill>
                  <a:srgbClr val="FFFFFF"/>
                </a:solidFill>
                <a:latin typeface="Arial" panose="020B0604020202020204" pitchFamily="34" charset="0"/>
                <a:cs typeface="Arial" panose="020B0604020202020204" pitchFamily="34" charset="0"/>
              </a:rPr>
              <a:t>Communities</a:t>
            </a:r>
            <a:endParaRPr sz="2400" dirty="0">
              <a:latin typeface="Arial" panose="020B0604020202020204" pitchFamily="34" charset="0"/>
              <a:cs typeface="Arial" panose="020B0604020202020204" pitchFamily="34" charset="0"/>
            </a:endParaRPr>
          </a:p>
          <a:p>
            <a:pPr algn="ctr">
              <a:lnSpc>
                <a:spcPct val="100000"/>
              </a:lnSpc>
            </a:pPr>
            <a:r>
              <a:rPr lang="en-AU" sz="2400" dirty="0" smtClean="0">
                <a:solidFill>
                  <a:srgbClr val="FFFFFF"/>
                </a:solidFill>
                <a:latin typeface="Arial" panose="020B0604020202020204" pitchFamily="34" charset="0"/>
                <a:cs typeface="Arial" panose="020B0604020202020204" pitchFamily="34" charset="0"/>
              </a:rPr>
              <a:t>Karen Jones</a:t>
            </a:r>
          </a:p>
          <a:p>
            <a:pPr algn="ctr">
              <a:lnSpc>
                <a:spcPct val="100000"/>
              </a:lnSpc>
            </a:pPr>
            <a:endParaRPr sz="800" dirty="0">
              <a:latin typeface="Arial" panose="020B0604020202020204" pitchFamily="34" charset="0"/>
              <a:cs typeface="Arial" panose="020B0604020202020204" pitchFamily="34" charset="0"/>
            </a:endParaRPr>
          </a:p>
        </p:txBody>
      </p:sp>
      <p:sp>
        <p:nvSpPr>
          <p:cNvPr id="9" name="object 9"/>
          <p:cNvSpPr txBox="1">
            <a:spLocks noGrp="1"/>
          </p:cNvSpPr>
          <p:nvPr>
            <p:ph type="title"/>
          </p:nvPr>
        </p:nvSpPr>
        <p:spPr>
          <a:xfrm>
            <a:off x="545591" y="716152"/>
            <a:ext cx="10652760" cy="984885"/>
          </a:xfrm>
          <a:prstGeom prst="rect">
            <a:avLst/>
          </a:prstGeom>
          <a:solidFill>
            <a:srgbClr val="19233E"/>
          </a:solidFill>
          <a:ln w="12192">
            <a:solidFill>
              <a:srgbClr val="0F172B"/>
            </a:solidFill>
          </a:ln>
        </p:spPr>
        <p:txBody>
          <a:bodyPr vert="horz" wrap="square" lIns="0" tIns="0" rIns="0" bIns="0" rtlCol="0">
            <a:spAutoFit/>
          </a:bodyPr>
          <a:lstStyle/>
          <a:p>
            <a:pPr algn="ctr">
              <a:lnSpc>
                <a:spcPct val="100000"/>
              </a:lnSpc>
            </a:pPr>
            <a:r>
              <a:rPr lang="en-AU" sz="1600" b="1" spc="-5" dirty="0" smtClean="0">
                <a:solidFill>
                  <a:srgbClr val="FFFFFF"/>
                </a:solidFill>
                <a:latin typeface="Arial"/>
                <a:cs typeface="Arial"/>
              </a:rPr>
              <a:t/>
            </a:r>
            <a:br>
              <a:rPr lang="en-AU" sz="1600" b="1" spc="-5" dirty="0" smtClean="0">
                <a:solidFill>
                  <a:srgbClr val="FFFFFF"/>
                </a:solidFill>
                <a:latin typeface="Arial"/>
                <a:cs typeface="Arial"/>
              </a:rPr>
            </a:br>
            <a:r>
              <a:rPr lang="en-AU" sz="3200" b="1" spc="-5" dirty="0" smtClean="0">
                <a:solidFill>
                  <a:srgbClr val="FFFFFF"/>
                </a:solidFill>
                <a:latin typeface="Arial"/>
                <a:cs typeface="Arial"/>
              </a:rPr>
              <a:t>Aboriginal </a:t>
            </a:r>
            <a:r>
              <a:rPr lang="en-AU" sz="3200" b="1" spc="-5" dirty="0">
                <a:solidFill>
                  <a:srgbClr val="FFFFFF"/>
                </a:solidFill>
                <a:latin typeface="Arial"/>
                <a:cs typeface="Arial"/>
              </a:rPr>
              <a:t>Education &amp;</a:t>
            </a:r>
            <a:r>
              <a:rPr lang="en-AU" sz="3200" b="1" spc="-40" dirty="0">
                <a:solidFill>
                  <a:srgbClr val="FFFFFF"/>
                </a:solidFill>
                <a:latin typeface="Arial"/>
                <a:cs typeface="Arial"/>
              </a:rPr>
              <a:t> </a:t>
            </a:r>
            <a:r>
              <a:rPr lang="en-AU" sz="3200" b="1" spc="-10" dirty="0" smtClean="0">
                <a:solidFill>
                  <a:srgbClr val="FFFFFF"/>
                </a:solidFill>
                <a:latin typeface="Arial"/>
                <a:cs typeface="Arial"/>
              </a:rPr>
              <a:t>Communities Directorate</a:t>
            </a:r>
            <a:r>
              <a:rPr lang="en-AU" dirty="0">
                <a:latin typeface="Arial"/>
                <a:cs typeface="Arial"/>
              </a:rPr>
              <a:t/>
            </a:r>
            <a:br>
              <a:rPr lang="en-AU" dirty="0">
                <a:latin typeface="Arial"/>
                <a:cs typeface="Arial"/>
              </a:rPr>
            </a:br>
            <a:endParaRPr sz="1600" dirty="0"/>
          </a:p>
        </p:txBody>
      </p:sp>
      <p:sp>
        <p:nvSpPr>
          <p:cNvPr id="13" name="Rectangle 12"/>
          <p:cNvSpPr/>
          <p:nvPr/>
        </p:nvSpPr>
        <p:spPr>
          <a:xfrm>
            <a:off x="622463" y="3091089"/>
            <a:ext cx="10447197" cy="3108543"/>
          </a:xfrm>
          <a:prstGeom prst="rect">
            <a:avLst/>
          </a:prstGeom>
        </p:spPr>
        <p:txBody>
          <a:bodyPr wrap="square">
            <a:spAutoFit/>
          </a:bodyPr>
          <a:lstStyle/>
          <a:p>
            <a:r>
              <a:rPr lang="en-AU" sz="2400" dirty="0">
                <a:latin typeface="Arial" panose="020B0604020202020204" pitchFamily="34" charset="0"/>
                <a:cs typeface="Arial" panose="020B0604020202020204" pitchFamily="34" charset="0"/>
              </a:rPr>
              <a:t>The Executive </a:t>
            </a:r>
            <a:r>
              <a:rPr lang="en-AU" sz="2400" dirty="0" smtClean="0">
                <a:latin typeface="Arial" panose="020B0604020202020204" pitchFamily="34" charset="0"/>
                <a:cs typeface="Arial" panose="020B0604020202020204" pitchFamily="34" charset="0"/>
              </a:rPr>
              <a:t>Director, </a:t>
            </a:r>
            <a:r>
              <a:rPr lang="en-AU" sz="2400" dirty="0">
                <a:latin typeface="Arial" panose="020B0604020202020204" pitchFamily="34" charset="0"/>
                <a:cs typeface="Arial" panose="020B0604020202020204" pitchFamily="34" charset="0"/>
              </a:rPr>
              <a:t>Aboriginal Education and </a:t>
            </a:r>
            <a:r>
              <a:rPr lang="en-AU" sz="2400" dirty="0" smtClean="0">
                <a:latin typeface="Arial" panose="020B0604020202020204" pitchFamily="34" charset="0"/>
                <a:cs typeface="Arial" panose="020B0604020202020204" pitchFamily="34" charset="0"/>
              </a:rPr>
              <a:t>Communities is </a:t>
            </a:r>
            <a:r>
              <a:rPr lang="en-AU" sz="2400" dirty="0">
                <a:latin typeface="Arial" panose="020B0604020202020204" pitchFamily="34" charset="0"/>
                <a:cs typeface="Arial" panose="020B0604020202020204" pitchFamily="34" charset="0"/>
              </a:rPr>
              <a:t>accountable/responsible for </a:t>
            </a:r>
            <a:r>
              <a:rPr lang="en-AU" sz="2400" dirty="0" smtClean="0">
                <a:latin typeface="Arial" panose="020B0604020202020204" pitchFamily="34" charset="0"/>
                <a:cs typeface="Arial" panose="020B0604020202020204" pitchFamily="34" charset="0"/>
              </a:rPr>
              <a:t>the:</a:t>
            </a:r>
          </a:p>
          <a:p>
            <a:pPr marL="457200" indent="-457200">
              <a:buFont typeface="Arial" panose="020B0604020202020204" pitchFamily="34" charset="0"/>
              <a:buChar char="•"/>
            </a:pPr>
            <a:r>
              <a:rPr lang="en-AU" sz="2400" dirty="0" smtClean="0">
                <a:latin typeface="Arial" panose="020B0604020202020204" pitchFamily="34" charset="0"/>
                <a:cs typeface="Arial" panose="020B0604020202020204" pitchFamily="34" charset="0"/>
              </a:rPr>
              <a:t>strategic </a:t>
            </a:r>
            <a:r>
              <a:rPr lang="en-AU" sz="2400" dirty="0">
                <a:latin typeface="Arial" panose="020B0604020202020204" pitchFamily="34" charset="0"/>
                <a:cs typeface="Arial" panose="020B0604020202020204" pitchFamily="34" charset="0"/>
              </a:rPr>
              <a:t>leadership, research and </a:t>
            </a:r>
            <a:r>
              <a:rPr lang="en-AU" sz="2400" dirty="0" smtClean="0">
                <a:latin typeface="Arial" panose="020B0604020202020204" pitchFamily="34" charset="0"/>
                <a:cs typeface="Arial" panose="020B0604020202020204" pitchFamily="34" charset="0"/>
              </a:rPr>
              <a:t>direction of the Directorate</a:t>
            </a:r>
          </a:p>
          <a:p>
            <a:pPr marL="457200" indent="-457200">
              <a:buFont typeface="Arial" panose="020B0604020202020204" pitchFamily="34" charset="0"/>
              <a:buChar char="•"/>
            </a:pPr>
            <a:r>
              <a:rPr lang="en-AU" sz="2400" dirty="0" smtClean="0">
                <a:latin typeface="Arial" panose="020B0604020202020204" pitchFamily="34" charset="0"/>
                <a:cs typeface="Arial" panose="020B0604020202020204" pitchFamily="34" charset="0"/>
              </a:rPr>
              <a:t>strengthening community and </a:t>
            </a:r>
            <a:r>
              <a:rPr lang="en-AU" sz="2400" dirty="0">
                <a:latin typeface="Arial" panose="020B0604020202020204" pitchFamily="34" charset="0"/>
                <a:cs typeface="Arial" panose="020B0604020202020204" pitchFamily="34" charset="0"/>
              </a:rPr>
              <a:t>key stakeholder engagement relating to Aboriginal </a:t>
            </a:r>
            <a:r>
              <a:rPr lang="en-AU" sz="2400" dirty="0" smtClean="0">
                <a:latin typeface="Arial" panose="020B0604020202020204" pitchFamily="34" charset="0"/>
                <a:cs typeface="Arial" panose="020B0604020202020204" pitchFamily="34" charset="0"/>
              </a:rPr>
              <a:t>education </a:t>
            </a:r>
          </a:p>
          <a:p>
            <a:pPr marL="457200" indent="-457200">
              <a:buFont typeface="Arial" panose="020B0604020202020204" pitchFamily="34" charset="0"/>
              <a:buChar char="•"/>
            </a:pPr>
            <a:r>
              <a:rPr lang="en-AU" sz="2400" dirty="0" smtClean="0">
                <a:latin typeface="Arial" panose="020B0604020202020204" pitchFamily="34" charset="0"/>
                <a:cs typeface="Arial" panose="020B0604020202020204" pitchFamily="34" charset="0"/>
              </a:rPr>
              <a:t>building a whole of department commitment to improving the educational achievement of Aboriginal students.</a:t>
            </a:r>
          </a:p>
          <a:p>
            <a:pPr marL="457200" indent="-457200">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7690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91" y="346699"/>
            <a:ext cx="22364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9233E"/>
                </a:solidFill>
                <a:latin typeface="Ebrima"/>
                <a:cs typeface="Ebrima"/>
              </a:rPr>
              <a:t>NSW </a:t>
            </a:r>
            <a:r>
              <a:rPr sz="1200" b="1" spc="-5" dirty="0">
                <a:solidFill>
                  <a:srgbClr val="19233E"/>
                </a:solidFill>
                <a:latin typeface="Ebrima"/>
                <a:cs typeface="Ebrima"/>
              </a:rPr>
              <a:t>Department </a:t>
            </a:r>
            <a:r>
              <a:rPr sz="1200" b="1" dirty="0">
                <a:solidFill>
                  <a:srgbClr val="19233E"/>
                </a:solidFill>
                <a:latin typeface="Ebrima"/>
                <a:cs typeface="Ebrima"/>
              </a:rPr>
              <a:t>of</a:t>
            </a:r>
            <a:r>
              <a:rPr sz="1200" b="1" spc="-70" dirty="0">
                <a:solidFill>
                  <a:srgbClr val="19233E"/>
                </a:solidFill>
                <a:latin typeface="Ebrima"/>
                <a:cs typeface="Ebrima"/>
              </a:rPr>
              <a:t> </a:t>
            </a:r>
            <a:r>
              <a:rPr sz="1200" b="1" spc="-5" dirty="0">
                <a:solidFill>
                  <a:srgbClr val="19233E"/>
                </a:solidFill>
                <a:latin typeface="Ebrima"/>
                <a:cs typeface="Ebrima"/>
              </a:rPr>
              <a:t>Education</a:t>
            </a:r>
            <a:endParaRPr sz="1200">
              <a:latin typeface="Ebrima"/>
              <a:cs typeface="Ebrima"/>
            </a:endParaRPr>
          </a:p>
        </p:txBody>
      </p:sp>
      <p:sp>
        <p:nvSpPr>
          <p:cNvPr id="3" name="object 3"/>
          <p:cNvSpPr/>
          <p:nvPr/>
        </p:nvSpPr>
        <p:spPr>
          <a:xfrm>
            <a:off x="10707381" y="0"/>
            <a:ext cx="1035685" cy="441959"/>
          </a:xfrm>
          <a:custGeom>
            <a:avLst/>
            <a:gdLst/>
            <a:ahLst/>
            <a:cxnLst/>
            <a:rect l="l" t="t" r="r" b="b"/>
            <a:pathLst>
              <a:path w="1035684" h="441959">
                <a:moveTo>
                  <a:pt x="622719" y="430529"/>
                </a:moveTo>
                <a:lnTo>
                  <a:pt x="400177" y="430529"/>
                </a:lnTo>
                <a:lnTo>
                  <a:pt x="400177" y="432434"/>
                </a:lnTo>
                <a:lnTo>
                  <a:pt x="406031" y="432434"/>
                </a:lnTo>
                <a:lnTo>
                  <a:pt x="413842" y="434339"/>
                </a:lnTo>
                <a:lnTo>
                  <a:pt x="423608" y="436244"/>
                </a:lnTo>
                <a:lnTo>
                  <a:pt x="441172" y="436244"/>
                </a:lnTo>
                <a:lnTo>
                  <a:pt x="448983" y="438149"/>
                </a:lnTo>
                <a:lnTo>
                  <a:pt x="458749" y="438149"/>
                </a:lnTo>
                <a:lnTo>
                  <a:pt x="462648" y="440054"/>
                </a:lnTo>
                <a:lnTo>
                  <a:pt x="493877" y="440054"/>
                </a:lnTo>
                <a:lnTo>
                  <a:pt x="501688" y="441959"/>
                </a:lnTo>
                <a:lnTo>
                  <a:pt x="534873" y="441959"/>
                </a:lnTo>
                <a:lnTo>
                  <a:pt x="555187" y="441513"/>
                </a:lnTo>
                <a:lnTo>
                  <a:pt x="575867" y="439816"/>
                </a:lnTo>
                <a:lnTo>
                  <a:pt x="598011" y="436333"/>
                </a:lnTo>
                <a:lnTo>
                  <a:pt x="622719" y="430529"/>
                </a:lnTo>
                <a:close/>
              </a:path>
              <a:path w="1035684" h="441959">
                <a:moveTo>
                  <a:pt x="626618" y="430529"/>
                </a:moveTo>
                <a:lnTo>
                  <a:pt x="622719" y="430529"/>
                </a:lnTo>
                <a:lnTo>
                  <a:pt x="618820" y="432434"/>
                </a:lnTo>
                <a:lnTo>
                  <a:pt x="620763" y="432434"/>
                </a:lnTo>
                <a:lnTo>
                  <a:pt x="626618" y="430529"/>
                </a:lnTo>
                <a:close/>
              </a:path>
              <a:path w="1035684" h="441959">
                <a:moveTo>
                  <a:pt x="653948" y="426719"/>
                </a:moveTo>
                <a:lnTo>
                  <a:pt x="394322" y="426719"/>
                </a:lnTo>
                <a:lnTo>
                  <a:pt x="400177" y="428624"/>
                </a:lnTo>
                <a:lnTo>
                  <a:pt x="404088" y="430529"/>
                </a:lnTo>
                <a:lnTo>
                  <a:pt x="630529" y="430529"/>
                </a:lnTo>
                <a:lnTo>
                  <a:pt x="636384" y="428624"/>
                </a:lnTo>
                <a:lnTo>
                  <a:pt x="650049" y="428624"/>
                </a:lnTo>
                <a:lnTo>
                  <a:pt x="653948" y="426719"/>
                </a:lnTo>
                <a:close/>
              </a:path>
              <a:path w="1035684" h="441959">
                <a:moveTo>
                  <a:pt x="646150" y="428624"/>
                </a:moveTo>
                <a:lnTo>
                  <a:pt x="636384" y="428624"/>
                </a:lnTo>
                <a:lnTo>
                  <a:pt x="636384" y="430529"/>
                </a:lnTo>
                <a:lnTo>
                  <a:pt x="642239" y="430529"/>
                </a:lnTo>
                <a:lnTo>
                  <a:pt x="646150" y="428624"/>
                </a:lnTo>
                <a:close/>
              </a:path>
              <a:path w="1035684" h="441959">
                <a:moveTo>
                  <a:pt x="665666" y="422909"/>
                </a:moveTo>
                <a:lnTo>
                  <a:pt x="378714" y="422909"/>
                </a:lnTo>
                <a:lnTo>
                  <a:pt x="382612" y="424814"/>
                </a:lnTo>
                <a:lnTo>
                  <a:pt x="388467" y="426719"/>
                </a:lnTo>
                <a:lnTo>
                  <a:pt x="657860" y="426719"/>
                </a:lnTo>
                <a:lnTo>
                  <a:pt x="665666" y="422909"/>
                </a:lnTo>
                <a:close/>
              </a:path>
              <a:path w="1035684" h="441959">
                <a:moveTo>
                  <a:pt x="13665" y="72389"/>
                </a:moveTo>
                <a:lnTo>
                  <a:pt x="13665" y="76199"/>
                </a:lnTo>
                <a:lnTo>
                  <a:pt x="17576" y="83819"/>
                </a:lnTo>
                <a:lnTo>
                  <a:pt x="17576" y="87629"/>
                </a:lnTo>
                <a:lnTo>
                  <a:pt x="19519" y="91439"/>
                </a:lnTo>
                <a:lnTo>
                  <a:pt x="21475" y="93344"/>
                </a:lnTo>
                <a:lnTo>
                  <a:pt x="23431" y="100964"/>
                </a:lnTo>
                <a:lnTo>
                  <a:pt x="25374" y="106679"/>
                </a:lnTo>
                <a:lnTo>
                  <a:pt x="29286" y="112394"/>
                </a:lnTo>
                <a:lnTo>
                  <a:pt x="31242" y="120014"/>
                </a:lnTo>
                <a:lnTo>
                  <a:pt x="35140" y="125729"/>
                </a:lnTo>
                <a:lnTo>
                  <a:pt x="37096" y="133349"/>
                </a:lnTo>
                <a:lnTo>
                  <a:pt x="46850" y="152399"/>
                </a:lnTo>
                <a:lnTo>
                  <a:pt x="62471" y="190499"/>
                </a:lnTo>
                <a:lnTo>
                  <a:pt x="64427" y="192404"/>
                </a:lnTo>
                <a:lnTo>
                  <a:pt x="68326" y="200024"/>
                </a:lnTo>
                <a:lnTo>
                  <a:pt x="72224" y="201929"/>
                </a:lnTo>
                <a:lnTo>
                  <a:pt x="78092" y="213359"/>
                </a:lnTo>
                <a:lnTo>
                  <a:pt x="80035" y="215264"/>
                </a:lnTo>
                <a:lnTo>
                  <a:pt x="81991" y="219074"/>
                </a:lnTo>
                <a:lnTo>
                  <a:pt x="83947" y="220979"/>
                </a:lnTo>
                <a:lnTo>
                  <a:pt x="85890" y="224789"/>
                </a:lnTo>
                <a:lnTo>
                  <a:pt x="87845" y="226694"/>
                </a:lnTo>
                <a:lnTo>
                  <a:pt x="99255" y="241428"/>
                </a:lnTo>
                <a:lnTo>
                  <a:pt x="110297" y="254555"/>
                </a:lnTo>
                <a:lnTo>
                  <a:pt x="121337" y="266610"/>
                </a:lnTo>
                <a:lnTo>
                  <a:pt x="132740" y="278129"/>
                </a:lnTo>
                <a:lnTo>
                  <a:pt x="163982" y="308609"/>
                </a:lnTo>
                <a:lnTo>
                  <a:pt x="169837" y="312419"/>
                </a:lnTo>
                <a:lnTo>
                  <a:pt x="177647" y="320039"/>
                </a:lnTo>
                <a:lnTo>
                  <a:pt x="183502" y="323849"/>
                </a:lnTo>
                <a:lnTo>
                  <a:pt x="185445" y="327659"/>
                </a:lnTo>
                <a:lnTo>
                  <a:pt x="193255" y="331469"/>
                </a:lnTo>
                <a:lnTo>
                  <a:pt x="195211" y="335279"/>
                </a:lnTo>
                <a:lnTo>
                  <a:pt x="199110" y="339089"/>
                </a:lnTo>
                <a:lnTo>
                  <a:pt x="203022" y="340994"/>
                </a:lnTo>
                <a:lnTo>
                  <a:pt x="206921" y="344804"/>
                </a:lnTo>
                <a:lnTo>
                  <a:pt x="214731" y="348614"/>
                </a:lnTo>
                <a:lnTo>
                  <a:pt x="218630" y="352424"/>
                </a:lnTo>
                <a:lnTo>
                  <a:pt x="222542" y="354329"/>
                </a:lnTo>
                <a:lnTo>
                  <a:pt x="226441" y="358139"/>
                </a:lnTo>
                <a:lnTo>
                  <a:pt x="232295" y="360044"/>
                </a:lnTo>
                <a:lnTo>
                  <a:pt x="236207" y="361949"/>
                </a:lnTo>
                <a:lnTo>
                  <a:pt x="240106" y="365759"/>
                </a:lnTo>
                <a:lnTo>
                  <a:pt x="244017" y="367664"/>
                </a:lnTo>
                <a:lnTo>
                  <a:pt x="249872" y="369569"/>
                </a:lnTo>
                <a:lnTo>
                  <a:pt x="253771" y="371474"/>
                </a:lnTo>
                <a:lnTo>
                  <a:pt x="259629" y="375463"/>
                </a:lnTo>
                <a:lnTo>
                  <a:pt x="271345" y="382726"/>
                </a:lnTo>
                <a:lnTo>
                  <a:pt x="277202" y="386714"/>
                </a:lnTo>
                <a:lnTo>
                  <a:pt x="286956" y="388619"/>
                </a:lnTo>
                <a:lnTo>
                  <a:pt x="290868" y="392429"/>
                </a:lnTo>
                <a:lnTo>
                  <a:pt x="294767" y="392429"/>
                </a:lnTo>
                <a:lnTo>
                  <a:pt x="296722" y="394334"/>
                </a:lnTo>
                <a:lnTo>
                  <a:pt x="300621" y="396239"/>
                </a:lnTo>
                <a:lnTo>
                  <a:pt x="302577" y="398144"/>
                </a:lnTo>
                <a:lnTo>
                  <a:pt x="308432" y="400049"/>
                </a:lnTo>
                <a:lnTo>
                  <a:pt x="316242" y="403859"/>
                </a:lnTo>
                <a:lnTo>
                  <a:pt x="324053" y="405764"/>
                </a:lnTo>
                <a:lnTo>
                  <a:pt x="334636" y="410050"/>
                </a:lnTo>
                <a:lnTo>
                  <a:pt x="345767" y="414337"/>
                </a:lnTo>
                <a:lnTo>
                  <a:pt x="368947" y="422909"/>
                </a:lnTo>
                <a:lnTo>
                  <a:pt x="376758" y="424814"/>
                </a:lnTo>
                <a:lnTo>
                  <a:pt x="378714" y="424814"/>
                </a:lnTo>
                <a:lnTo>
                  <a:pt x="378714" y="422909"/>
                </a:lnTo>
                <a:lnTo>
                  <a:pt x="665666" y="422909"/>
                </a:lnTo>
                <a:lnTo>
                  <a:pt x="669569" y="421004"/>
                </a:lnTo>
                <a:lnTo>
                  <a:pt x="675424" y="419099"/>
                </a:lnTo>
                <a:lnTo>
                  <a:pt x="681278" y="415289"/>
                </a:lnTo>
                <a:lnTo>
                  <a:pt x="683234" y="415289"/>
                </a:lnTo>
                <a:lnTo>
                  <a:pt x="694944" y="411479"/>
                </a:lnTo>
                <a:lnTo>
                  <a:pt x="696899" y="409574"/>
                </a:lnTo>
                <a:lnTo>
                  <a:pt x="700798" y="409574"/>
                </a:lnTo>
                <a:lnTo>
                  <a:pt x="706653" y="407669"/>
                </a:lnTo>
                <a:lnTo>
                  <a:pt x="707030" y="407669"/>
                </a:lnTo>
                <a:lnTo>
                  <a:pt x="713247" y="403919"/>
                </a:lnTo>
                <a:lnTo>
                  <a:pt x="715310" y="403919"/>
                </a:lnTo>
                <a:lnTo>
                  <a:pt x="734598" y="396418"/>
                </a:lnTo>
                <a:lnTo>
                  <a:pt x="784131" y="372010"/>
                </a:lnTo>
                <a:lnTo>
                  <a:pt x="832658" y="339833"/>
                </a:lnTo>
                <a:lnTo>
                  <a:pt x="878721" y="303460"/>
                </a:lnTo>
                <a:lnTo>
                  <a:pt x="897863" y="285749"/>
                </a:lnTo>
                <a:lnTo>
                  <a:pt x="896010" y="285749"/>
                </a:lnTo>
                <a:lnTo>
                  <a:pt x="907719" y="274319"/>
                </a:lnTo>
                <a:lnTo>
                  <a:pt x="909675" y="270509"/>
                </a:lnTo>
                <a:lnTo>
                  <a:pt x="917486" y="262889"/>
                </a:lnTo>
                <a:lnTo>
                  <a:pt x="921877" y="257204"/>
                </a:lnTo>
                <a:lnTo>
                  <a:pt x="926268" y="251697"/>
                </a:lnTo>
                <a:lnTo>
                  <a:pt x="930659" y="246548"/>
                </a:lnTo>
                <a:lnTo>
                  <a:pt x="935050" y="241934"/>
                </a:lnTo>
                <a:lnTo>
                  <a:pt x="940904" y="238124"/>
                </a:lnTo>
                <a:lnTo>
                  <a:pt x="944816" y="230504"/>
                </a:lnTo>
                <a:lnTo>
                  <a:pt x="946772" y="224789"/>
                </a:lnTo>
                <a:lnTo>
                  <a:pt x="948715" y="220979"/>
                </a:lnTo>
                <a:lnTo>
                  <a:pt x="952627" y="217169"/>
                </a:lnTo>
                <a:lnTo>
                  <a:pt x="952627" y="213359"/>
                </a:lnTo>
                <a:lnTo>
                  <a:pt x="954570" y="211454"/>
                </a:lnTo>
                <a:lnTo>
                  <a:pt x="958481" y="203834"/>
                </a:lnTo>
                <a:lnTo>
                  <a:pt x="962380" y="198119"/>
                </a:lnTo>
                <a:lnTo>
                  <a:pt x="966292" y="194309"/>
                </a:lnTo>
                <a:lnTo>
                  <a:pt x="968235" y="190499"/>
                </a:lnTo>
                <a:lnTo>
                  <a:pt x="970002" y="188778"/>
                </a:lnTo>
                <a:lnTo>
                  <a:pt x="973973" y="180617"/>
                </a:lnTo>
                <a:lnTo>
                  <a:pt x="979462" y="168830"/>
                </a:lnTo>
                <a:lnTo>
                  <a:pt x="985808" y="155703"/>
                </a:lnTo>
                <a:lnTo>
                  <a:pt x="993622" y="140969"/>
                </a:lnTo>
                <a:lnTo>
                  <a:pt x="997521" y="135254"/>
                </a:lnTo>
                <a:lnTo>
                  <a:pt x="1001420" y="123824"/>
                </a:lnTo>
                <a:lnTo>
                  <a:pt x="1003376" y="116204"/>
                </a:lnTo>
                <a:lnTo>
                  <a:pt x="1007275" y="110489"/>
                </a:lnTo>
                <a:lnTo>
                  <a:pt x="1007275" y="106679"/>
                </a:lnTo>
                <a:lnTo>
                  <a:pt x="1009230" y="102869"/>
                </a:lnTo>
                <a:lnTo>
                  <a:pt x="1009230" y="99059"/>
                </a:lnTo>
                <a:lnTo>
                  <a:pt x="1011186" y="95249"/>
                </a:lnTo>
                <a:lnTo>
                  <a:pt x="1011186" y="93344"/>
                </a:lnTo>
                <a:lnTo>
                  <a:pt x="1015085" y="85724"/>
                </a:lnTo>
                <a:lnTo>
                  <a:pt x="1015085" y="81914"/>
                </a:lnTo>
                <a:lnTo>
                  <a:pt x="1017041" y="81914"/>
                </a:lnTo>
                <a:lnTo>
                  <a:pt x="1018997" y="74294"/>
                </a:lnTo>
                <a:lnTo>
                  <a:pt x="15621" y="74294"/>
                </a:lnTo>
                <a:lnTo>
                  <a:pt x="13665" y="72389"/>
                </a:lnTo>
                <a:close/>
              </a:path>
              <a:path w="1035684" h="441959">
                <a:moveTo>
                  <a:pt x="707030" y="407669"/>
                </a:moveTo>
                <a:lnTo>
                  <a:pt x="706653" y="407669"/>
                </a:lnTo>
                <a:lnTo>
                  <a:pt x="703971" y="409515"/>
                </a:lnTo>
                <a:lnTo>
                  <a:pt x="707030" y="407669"/>
                </a:lnTo>
                <a:close/>
              </a:path>
              <a:path w="1035684" h="441959">
                <a:moveTo>
                  <a:pt x="715310" y="403919"/>
                </a:moveTo>
                <a:lnTo>
                  <a:pt x="713247" y="403919"/>
                </a:lnTo>
                <a:lnTo>
                  <a:pt x="710565" y="405764"/>
                </a:lnTo>
                <a:lnTo>
                  <a:pt x="715310" y="403919"/>
                </a:lnTo>
                <a:close/>
              </a:path>
              <a:path w="1035684" h="441959">
                <a:moveTo>
                  <a:pt x="899922" y="283844"/>
                </a:moveTo>
                <a:lnTo>
                  <a:pt x="896010" y="285749"/>
                </a:lnTo>
                <a:lnTo>
                  <a:pt x="897863" y="285749"/>
                </a:lnTo>
                <a:lnTo>
                  <a:pt x="899922" y="283844"/>
                </a:lnTo>
                <a:close/>
              </a:path>
              <a:path w="1035684" h="441959">
                <a:moveTo>
                  <a:pt x="970191" y="188594"/>
                </a:moveTo>
                <a:lnTo>
                  <a:pt x="970002" y="188778"/>
                </a:lnTo>
                <a:lnTo>
                  <a:pt x="968235" y="192404"/>
                </a:lnTo>
                <a:lnTo>
                  <a:pt x="970191" y="188594"/>
                </a:lnTo>
                <a:close/>
              </a:path>
              <a:path w="1035684" h="441959">
                <a:moveTo>
                  <a:pt x="1035583" y="0"/>
                </a:moveTo>
                <a:lnTo>
                  <a:pt x="247" y="0"/>
                </a:lnTo>
                <a:lnTo>
                  <a:pt x="521" y="2678"/>
                </a:lnTo>
                <a:lnTo>
                  <a:pt x="1955" y="15239"/>
                </a:lnTo>
                <a:lnTo>
                  <a:pt x="0" y="17144"/>
                </a:lnTo>
                <a:lnTo>
                  <a:pt x="1955" y="19049"/>
                </a:lnTo>
                <a:lnTo>
                  <a:pt x="3911" y="24764"/>
                </a:lnTo>
                <a:lnTo>
                  <a:pt x="3911" y="34289"/>
                </a:lnTo>
                <a:lnTo>
                  <a:pt x="5854" y="36194"/>
                </a:lnTo>
                <a:lnTo>
                  <a:pt x="5854" y="40004"/>
                </a:lnTo>
                <a:lnTo>
                  <a:pt x="7810" y="41909"/>
                </a:lnTo>
                <a:lnTo>
                  <a:pt x="7810" y="47624"/>
                </a:lnTo>
                <a:lnTo>
                  <a:pt x="9766" y="51434"/>
                </a:lnTo>
                <a:lnTo>
                  <a:pt x="9766" y="55244"/>
                </a:lnTo>
                <a:lnTo>
                  <a:pt x="11709" y="59054"/>
                </a:lnTo>
                <a:lnTo>
                  <a:pt x="11709" y="62864"/>
                </a:lnTo>
                <a:lnTo>
                  <a:pt x="15621" y="68579"/>
                </a:lnTo>
                <a:lnTo>
                  <a:pt x="15621" y="74294"/>
                </a:lnTo>
                <a:lnTo>
                  <a:pt x="1018997" y="74294"/>
                </a:lnTo>
                <a:lnTo>
                  <a:pt x="1020940" y="68579"/>
                </a:lnTo>
                <a:lnTo>
                  <a:pt x="1022896" y="60959"/>
                </a:lnTo>
                <a:lnTo>
                  <a:pt x="1024851" y="57149"/>
                </a:lnTo>
                <a:lnTo>
                  <a:pt x="1024851" y="53339"/>
                </a:lnTo>
                <a:lnTo>
                  <a:pt x="1026807" y="49529"/>
                </a:lnTo>
                <a:lnTo>
                  <a:pt x="1026807" y="43814"/>
                </a:lnTo>
                <a:lnTo>
                  <a:pt x="1028750" y="40004"/>
                </a:lnTo>
                <a:lnTo>
                  <a:pt x="1028750" y="34289"/>
                </a:lnTo>
                <a:lnTo>
                  <a:pt x="1030706" y="32384"/>
                </a:lnTo>
                <a:lnTo>
                  <a:pt x="1030706" y="20954"/>
                </a:lnTo>
                <a:lnTo>
                  <a:pt x="1032662" y="17144"/>
                </a:lnTo>
                <a:lnTo>
                  <a:pt x="1032662" y="13334"/>
                </a:lnTo>
                <a:lnTo>
                  <a:pt x="1034605" y="9524"/>
                </a:lnTo>
                <a:lnTo>
                  <a:pt x="1034605" y="1904"/>
                </a:lnTo>
                <a:lnTo>
                  <a:pt x="1035583" y="0"/>
                </a:lnTo>
                <a:close/>
              </a:path>
            </a:pathLst>
          </a:custGeom>
          <a:solidFill>
            <a:srgbClr val="D4254C"/>
          </a:solidFill>
        </p:spPr>
        <p:txBody>
          <a:bodyPr wrap="square" lIns="0" tIns="0" rIns="0" bIns="0" rtlCol="0"/>
          <a:lstStyle/>
          <a:p>
            <a:endParaRPr/>
          </a:p>
        </p:txBody>
      </p:sp>
      <p:sp>
        <p:nvSpPr>
          <p:cNvPr id="4" name="object 4"/>
          <p:cNvSpPr/>
          <p:nvPr/>
        </p:nvSpPr>
        <p:spPr>
          <a:xfrm>
            <a:off x="6695439" y="5857761"/>
            <a:ext cx="3737065" cy="10002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015983" y="0"/>
            <a:ext cx="3176016" cy="77114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80103" y="6199632"/>
            <a:ext cx="3931919" cy="65836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60831" y="1807173"/>
            <a:ext cx="10637520" cy="697627"/>
          </a:xfrm>
          <a:prstGeom prst="rect">
            <a:avLst/>
          </a:prstGeom>
          <a:solidFill>
            <a:srgbClr val="D70C3D"/>
          </a:solidFill>
          <a:ln w="12192">
            <a:solidFill>
              <a:srgbClr val="0F172B"/>
            </a:solidFill>
          </a:ln>
        </p:spPr>
        <p:txBody>
          <a:bodyPr vert="horz" wrap="square" lIns="0" tIns="142240" rIns="0" bIns="0" rtlCol="0">
            <a:spAutoFit/>
          </a:bodyPr>
          <a:lstStyle/>
          <a:p>
            <a:pPr algn="ctr">
              <a:lnSpc>
                <a:spcPct val="100000"/>
              </a:lnSpc>
              <a:spcBef>
                <a:spcPts val="1120"/>
              </a:spcBef>
            </a:pPr>
            <a:r>
              <a:rPr b="1" spc="-10" dirty="0">
                <a:solidFill>
                  <a:srgbClr val="FFFFFF"/>
                </a:solidFill>
                <a:latin typeface="Arial" panose="020B0604020202020204" pitchFamily="34" charset="0"/>
                <a:cs typeface="Arial" panose="020B0604020202020204" pitchFamily="34" charset="0"/>
              </a:rPr>
              <a:t>Executive </a:t>
            </a:r>
            <a:r>
              <a:rPr b="1" spc="-5" dirty="0" smtClean="0">
                <a:solidFill>
                  <a:srgbClr val="FFFFFF"/>
                </a:solidFill>
                <a:latin typeface="Arial" panose="020B0604020202020204" pitchFamily="34" charset="0"/>
                <a:cs typeface="Arial" panose="020B0604020202020204" pitchFamily="34" charset="0"/>
              </a:rPr>
              <a:t>Director</a:t>
            </a:r>
            <a:r>
              <a:rPr lang="en-AU" b="1" spc="-5" dirty="0" smtClean="0">
                <a:solidFill>
                  <a:srgbClr val="FFFFFF"/>
                </a:solidFill>
                <a:latin typeface="Arial" panose="020B0604020202020204" pitchFamily="34" charset="0"/>
                <a:cs typeface="Arial" panose="020B0604020202020204" pitchFamily="34" charset="0"/>
              </a:rPr>
              <a:t>,</a:t>
            </a:r>
            <a:r>
              <a:rPr b="1" spc="-5" dirty="0" smtClean="0">
                <a:solidFill>
                  <a:srgbClr val="FFFFFF"/>
                </a:solidFill>
                <a:latin typeface="Arial" panose="020B0604020202020204" pitchFamily="34" charset="0"/>
                <a:cs typeface="Arial" panose="020B0604020202020204" pitchFamily="34" charset="0"/>
              </a:rPr>
              <a:t> </a:t>
            </a:r>
            <a:r>
              <a:rPr b="1" spc="-5" dirty="0">
                <a:solidFill>
                  <a:srgbClr val="FFFFFF"/>
                </a:solidFill>
                <a:latin typeface="Arial" panose="020B0604020202020204" pitchFamily="34" charset="0"/>
                <a:cs typeface="Arial" panose="020B0604020202020204" pitchFamily="34" charset="0"/>
              </a:rPr>
              <a:t>Aboriginal Education &amp;</a:t>
            </a:r>
            <a:r>
              <a:rPr b="1" spc="-40" dirty="0">
                <a:solidFill>
                  <a:srgbClr val="FFFFFF"/>
                </a:solidFill>
                <a:latin typeface="Arial" panose="020B0604020202020204" pitchFamily="34" charset="0"/>
                <a:cs typeface="Arial" panose="020B0604020202020204" pitchFamily="34" charset="0"/>
              </a:rPr>
              <a:t> </a:t>
            </a:r>
            <a:r>
              <a:rPr b="1" spc="-10" dirty="0">
                <a:solidFill>
                  <a:srgbClr val="FFFFFF"/>
                </a:solidFill>
                <a:latin typeface="Arial" panose="020B0604020202020204" pitchFamily="34" charset="0"/>
                <a:cs typeface="Arial" panose="020B0604020202020204" pitchFamily="34" charset="0"/>
              </a:rPr>
              <a:t>Communities</a:t>
            </a:r>
            <a:endParaRPr dirty="0">
              <a:latin typeface="Arial" panose="020B0604020202020204" pitchFamily="34" charset="0"/>
              <a:cs typeface="Arial" panose="020B0604020202020204" pitchFamily="34" charset="0"/>
            </a:endParaRPr>
          </a:p>
          <a:p>
            <a:pPr algn="ctr">
              <a:lnSpc>
                <a:spcPct val="100000"/>
              </a:lnSpc>
            </a:pPr>
            <a:r>
              <a:rPr lang="en-AU" dirty="0" smtClean="0">
                <a:solidFill>
                  <a:srgbClr val="FFFFFF"/>
                </a:solidFill>
                <a:latin typeface="Arial" panose="020B0604020202020204" pitchFamily="34" charset="0"/>
                <a:cs typeface="Arial" panose="020B0604020202020204" pitchFamily="34" charset="0"/>
              </a:rPr>
              <a:t>Karen Jones</a:t>
            </a:r>
            <a:endParaRPr dirty="0">
              <a:latin typeface="Arial" panose="020B0604020202020204" pitchFamily="34" charset="0"/>
              <a:cs typeface="Arial" panose="020B0604020202020204" pitchFamily="34" charset="0"/>
            </a:endParaRPr>
          </a:p>
        </p:txBody>
      </p:sp>
      <p:sp>
        <p:nvSpPr>
          <p:cNvPr id="8" name="object 8"/>
          <p:cNvSpPr txBox="1"/>
          <p:nvPr/>
        </p:nvSpPr>
        <p:spPr>
          <a:xfrm>
            <a:off x="560831" y="2627475"/>
            <a:ext cx="5130165" cy="595035"/>
          </a:xfrm>
          <a:prstGeom prst="rect">
            <a:avLst/>
          </a:prstGeom>
          <a:solidFill>
            <a:srgbClr val="385E9D"/>
          </a:solidFill>
          <a:ln w="12192">
            <a:solidFill>
              <a:srgbClr val="264372"/>
            </a:solidFill>
          </a:ln>
        </p:spPr>
        <p:txBody>
          <a:bodyPr vert="horz" wrap="square" lIns="0" tIns="40640" rIns="0" bIns="0" rtlCol="0">
            <a:spAutoFit/>
          </a:bodyPr>
          <a:lstStyle/>
          <a:p>
            <a:pPr marL="31115" algn="ctr">
              <a:lnSpc>
                <a:spcPct val="100000"/>
              </a:lnSpc>
              <a:spcBef>
                <a:spcPts val="320"/>
              </a:spcBef>
            </a:pPr>
            <a:r>
              <a:rPr spc="0" dirty="0" smtClean="0">
                <a:solidFill>
                  <a:srgbClr val="FFFFFF"/>
                </a:solidFill>
                <a:latin typeface="Arial" panose="020B0604020202020204" pitchFamily="34" charset="0"/>
                <a:cs typeface="Arial" panose="020B0604020202020204" pitchFamily="34" charset="0"/>
              </a:rPr>
              <a:t>Director</a:t>
            </a:r>
            <a:r>
              <a:rPr lang="en-AU" spc="0" dirty="0" smtClean="0">
                <a:solidFill>
                  <a:srgbClr val="FFFFFF"/>
                </a:solidFill>
                <a:latin typeface="Arial" panose="020B0604020202020204" pitchFamily="34" charset="0"/>
                <a:cs typeface="Arial" panose="020B0604020202020204" pitchFamily="34" charset="0"/>
              </a:rPr>
              <a:t>,</a:t>
            </a:r>
            <a:r>
              <a:rPr spc="0" dirty="0" smtClean="0">
                <a:solidFill>
                  <a:srgbClr val="FFFFFF"/>
                </a:solidFill>
                <a:latin typeface="Arial" panose="020B0604020202020204" pitchFamily="34" charset="0"/>
                <a:cs typeface="Arial" panose="020B0604020202020204" pitchFamily="34" charset="0"/>
              </a:rPr>
              <a:t> </a:t>
            </a:r>
            <a:r>
              <a:rPr lang="en-AU" dirty="0" smtClean="0">
                <a:solidFill>
                  <a:srgbClr val="FFFFFF"/>
                </a:solidFill>
                <a:latin typeface="Arial" panose="020B0604020202020204" pitchFamily="34" charset="0"/>
                <a:cs typeface="Arial" panose="020B0604020202020204" pitchFamily="34" charset="0"/>
              </a:rPr>
              <a:t>Aboriginal Education and Community Engagement – </a:t>
            </a:r>
            <a:r>
              <a:rPr lang="en-AU" smtClean="0">
                <a:solidFill>
                  <a:srgbClr val="FFFFFF"/>
                </a:solidFill>
                <a:latin typeface="Arial" panose="020B0604020202020204" pitchFamily="34" charset="0"/>
                <a:cs typeface="Arial" panose="020B0604020202020204" pitchFamily="34" charset="0"/>
              </a:rPr>
              <a:t>Tanya Neal (A)</a:t>
            </a:r>
            <a:endParaRPr dirty="0">
              <a:latin typeface="Arial" panose="020B0604020202020204" pitchFamily="34" charset="0"/>
              <a:cs typeface="Arial" panose="020B0604020202020204" pitchFamily="34" charset="0"/>
            </a:endParaRPr>
          </a:p>
        </p:txBody>
      </p:sp>
      <p:sp>
        <p:nvSpPr>
          <p:cNvPr id="9" name="object 9"/>
          <p:cNvSpPr txBox="1">
            <a:spLocks noGrp="1"/>
          </p:cNvSpPr>
          <p:nvPr>
            <p:ph type="title"/>
          </p:nvPr>
        </p:nvSpPr>
        <p:spPr>
          <a:xfrm>
            <a:off x="545591" y="716152"/>
            <a:ext cx="10652760" cy="984885"/>
          </a:xfrm>
          <a:prstGeom prst="rect">
            <a:avLst/>
          </a:prstGeom>
          <a:solidFill>
            <a:srgbClr val="19233E"/>
          </a:solidFill>
          <a:ln w="12192">
            <a:solidFill>
              <a:srgbClr val="0F172B"/>
            </a:solidFill>
          </a:ln>
        </p:spPr>
        <p:txBody>
          <a:bodyPr vert="horz" wrap="square" lIns="0" tIns="0" rIns="0" bIns="0" rtlCol="0">
            <a:spAutoFit/>
          </a:bodyPr>
          <a:lstStyle/>
          <a:p>
            <a:pPr algn="ctr">
              <a:lnSpc>
                <a:spcPct val="100000"/>
              </a:lnSpc>
            </a:pPr>
            <a:r>
              <a:rPr lang="en-AU" sz="1600" b="1" spc="-5" dirty="0" smtClean="0">
                <a:solidFill>
                  <a:srgbClr val="FFFFFF"/>
                </a:solidFill>
                <a:latin typeface="Arial"/>
                <a:cs typeface="Arial"/>
              </a:rPr>
              <a:t/>
            </a:r>
            <a:br>
              <a:rPr lang="en-AU" sz="1600" b="1" spc="-5" dirty="0" smtClean="0">
                <a:solidFill>
                  <a:srgbClr val="FFFFFF"/>
                </a:solidFill>
                <a:latin typeface="Arial"/>
                <a:cs typeface="Arial"/>
              </a:rPr>
            </a:br>
            <a:r>
              <a:rPr lang="en-AU" sz="3200" b="1" spc="-5" dirty="0" smtClean="0">
                <a:solidFill>
                  <a:srgbClr val="FFFFFF"/>
                </a:solidFill>
                <a:latin typeface="Arial"/>
                <a:cs typeface="Arial"/>
              </a:rPr>
              <a:t>Aboriginal </a:t>
            </a:r>
            <a:r>
              <a:rPr lang="en-AU" sz="3200" b="1" spc="-5" dirty="0">
                <a:solidFill>
                  <a:srgbClr val="FFFFFF"/>
                </a:solidFill>
                <a:latin typeface="Arial"/>
                <a:cs typeface="Arial"/>
              </a:rPr>
              <a:t>Education &amp;</a:t>
            </a:r>
            <a:r>
              <a:rPr lang="en-AU" sz="3200" b="1" spc="-40" dirty="0">
                <a:solidFill>
                  <a:srgbClr val="FFFFFF"/>
                </a:solidFill>
                <a:latin typeface="Arial"/>
                <a:cs typeface="Arial"/>
              </a:rPr>
              <a:t> </a:t>
            </a:r>
            <a:r>
              <a:rPr lang="en-AU" sz="3200" b="1" spc="-10" dirty="0" smtClean="0">
                <a:solidFill>
                  <a:srgbClr val="FFFFFF"/>
                </a:solidFill>
                <a:latin typeface="Arial"/>
                <a:cs typeface="Arial"/>
              </a:rPr>
              <a:t>Communities Directorate</a:t>
            </a:r>
            <a:r>
              <a:rPr lang="en-AU" dirty="0">
                <a:latin typeface="Arial"/>
                <a:cs typeface="Arial"/>
              </a:rPr>
              <a:t/>
            </a:r>
            <a:br>
              <a:rPr lang="en-AU" dirty="0">
                <a:latin typeface="Arial"/>
                <a:cs typeface="Arial"/>
              </a:rPr>
            </a:br>
            <a:endParaRPr sz="1600" dirty="0"/>
          </a:p>
        </p:txBody>
      </p:sp>
      <p:sp>
        <p:nvSpPr>
          <p:cNvPr id="10" name="object 10"/>
          <p:cNvSpPr txBox="1"/>
          <p:nvPr/>
        </p:nvSpPr>
        <p:spPr>
          <a:xfrm>
            <a:off x="539251" y="3395815"/>
            <a:ext cx="5382769" cy="3135474"/>
          </a:xfrm>
          <a:prstGeom prst="rect">
            <a:avLst/>
          </a:prstGeom>
        </p:spPr>
        <p:txBody>
          <a:bodyPr vert="horz" wrap="square" lIns="0" tIns="13970" rIns="0" bIns="0" rtlCol="0">
            <a:spAutoFit/>
          </a:bodyPr>
          <a:lstStyle/>
          <a:p>
            <a:pPr marL="183515" marR="562610" indent="-170815">
              <a:lnSpc>
                <a:spcPct val="100000"/>
              </a:lnSpc>
              <a:spcBef>
                <a:spcPts val="110"/>
              </a:spcBef>
              <a:buChar char="•"/>
              <a:tabLst>
                <a:tab pos="182880" algn="l"/>
                <a:tab pos="184150" algn="l"/>
              </a:tabLst>
            </a:pPr>
            <a:r>
              <a:rPr lang="en-AU" sz="1050" dirty="0">
                <a:latin typeface="Arial"/>
                <a:cs typeface="Arial"/>
              </a:rPr>
              <a:t>	Provide outstanding expert, strategic, evidence based and timely advice on matters impacting on the achievement of improved outcomes for Aboriginal students in NSW public schools. </a:t>
            </a:r>
          </a:p>
          <a:p>
            <a:pPr marL="183515" marR="562610" indent="-170815">
              <a:lnSpc>
                <a:spcPct val="100000"/>
              </a:lnSpc>
              <a:spcBef>
                <a:spcPts val="110"/>
              </a:spcBef>
              <a:buChar char="•"/>
              <a:tabLst>
                <a:tab pos="182880" algn="l"/>
                <a:tab pos="184150" algn="l"/>
              </a:tabLst>
            </a:pPr>
            <a:r>
              <a:rPr lang="en-AU" sz="1050" dirty="0" smtClean="0">
                <a:latin typeface="Arial"/>
                <a:cs typeface="Arial"/>
              </a:rPr>
              <a:t>Contribute </a:t>
            </a:r>
            <a:r>
              <a:rPr lang="en-AU" sz="1050" dirty="0">
                <a:latin typeface="Arial"/>
                <a:cs typeface="Arial"/>
              </a:rPr>
              <a:t>to and influence priorities, policies and actions relating to Aboriginal education and Aboriginal people and communities across the Department and other government and non-government agencies.</a:t>
            </a:r>
          </a:p>
          <a:p>
            <a:pPr marL="183515" marR="562610" indent="-170815">
              <a:lnSpc>
                <a:spcPct val="100000"/>
              </a:lnSpc>
              <a:spcBef>
                <a:spcPts val="110"/>
              </a:spcBef>
              <a:buChar char="•"/>
              <a:tabLst>
                <a:tab pos="182880" algn="l"/>
                <a:tab pos="184150" algn="l"/>
              </a:tabLst>
            </a:pPr>
            <a:r>
              <a:rPr lang="en-AU" sz="1050" dirty="0" smtClean="0">
                <a:latin typeface="Arial"/>
                <a:cs typeface="Arial"/>
              </a:rPr>
              <a:t>Develop </a:t>
            </a:r>
            <a:r>
              <a:rPr lang="en-AU" sz="1050" dirty="0">
                <a:latin typeface="Arial"/>
                <a:cs typeface="Arial"/>
              </a:rPr>
              <a:t>and implement systems to support highly effective cross-division coordination, effective management, monitoring and evaluation of strategies and actions, and development and targeted use of resources to maximise benefits and outcomes.</a:t>
            </a:r>
          </a:p>
          <a:p>
            <a:pPr marL="183515" marR="562610" indent="-170815">
              <a:lnSpc>
                <a:spcPct val="100000"/>
              </a:lnSpc>
              <a:spcBef>
                <a:spcPts val="110"/>
              </a:spcBef>
              <a:buChar char="•"/>
              <a:tabLst>
                <a:tab pos="182880" algn="l"/>
                <a:tab pos="184150" algn="l"/>
              </a:tabLst>
            </a:pPr>
            <a:r>
              <a:rPr lang="en-AU" sz="1050" dirty="0" smtClean="0">
                <a:latin typeface="Arial"/>
                <a:cs typeface="Arial"/>
              </a:rPr>
              <a:t>Develop </a:t>
            </a:r>
            <a:r>
              <a:rPr lang="en-AU" sz="1050" dirty="0">
                <a:latin typeface="Arial"/>
                <a:cs typeface="Arial"/>
              </a:rPr>
              <a:t>and implement systems to establish, maintain and strengthen effective relationships within and across the Department and with other state and commonwealth departments, non-government agencies, key peak organisations and stakeholders to ensure that programs and initiatives targeting Aboriginal students are effectively implemented, monitored and evaluated, and result in improved outcomes.</a:t>
            </a:r>
          </a:p>
          <a:p>
            <a:pPr marL="183515" marR="562610" indent="-170815">
              <a:lnSpc>
                <a:spcPct val="100000"/>
              </a:lnSpc>
              <a:spcBef>
                <a:spcPts val="110"/>
              </a:spcBef>
              <a:buChar char="•"/>
              <a:tabLst>
                <a:tab pos="182880" algn="l"/>
                <a:tab pos="184150" algn="l"/>
              </a:tabLst>
            </a:pPr>
            <a:r>
              <a:rPr lang="en-AU" sz="1050" dirty="0" smtClean="0">
                <a:latin typeface="Arial"/>
                <a:cs typeface="Arial"/>
              </a:rPr>
              <a:t>Work </a:t>
            </a:r>
            <a:r>
              <a:rPr lang="en-AU" sz="1050" dirty="0">
                <a:latin typeface="Arial"/>
                <a:cs typeface="Arial"/>
              </a:rPr>
              <a:t>collaboratively with the NSW Aboriginal Education Consultative Group Inc. (NSW AECG Inc.) and uphold the principles of the partnership agreement between the Department and the NSW AECG Inc.</a:t>
            </a:r>
          </a:p>
        </p:txBody>
      </p:sp>
      <p:sp>
        <p:nvSpPr>
          <p:cNvPr id="11" name="object 11"/>
          <p:cNvSpPr txBox="1"/>
          <p:nvPr/>
        </p:nvSpPr>
        <p:spPr>
          <a:xfrm>
            <a:off x="6065520" y="2610936"/>
            <a:ext cx="5133340" cy="633507"/>
          </a:xfrm>
          <a:prstGeom prst="rect">
            <a:avLst/>
          </a:prstGeom>
          <a:solidFill>
            <a:srgbClr val="385E9D"/>
          </a:solidFill>
          <a:ln w="12192">
            <a:solidFill>
              <a:srgbClr val="264372"/>
            </a:solidFill>
          </a:ln>
        </p:spPr>
        <p:txBody>
          <a:bodyPr vert="horz" wrap="square" lIns="0" tIns="40640" rIns="0" bIns="0" rtlCol="0">
            <a:spAutoFit/>
          </a:bodyPr>
          <a:lstStyle/>
          <a:p>
            <a:pPr marL="29845" algn="ctr">
              <a:lnSpc>
                <a:spcPct val="100000"/>
              </a:lnSpc>
              <a:spcBef>
                <a:spcPts val="320"/>
              </a:spcBef>
            </a:pPr>
            <a:r>
              <a:rPr dirty="0" smtClean="0">
                <a:solidFill>
                  <a:srgbClr val="FFFFFF"/>
                </a:solidFill>
                <a:latin typeface="Arial" panose="020B0604020202020204" pitchFamily="34" charset="0"/>
                <a:cs typeface="Arial" panose="020B0604020202020204" pitchFamily="34" charset="0"/>
              </a:rPr>
              <a:t>Director</a:t>
            </a:r>
            <a:r>
              <a:rPr lang="en-AU" dirty="0" smtClean="0">
                <a:solidFill>
                  <a:srgbClr val="FFFFFF"/>
                </a:solidFill>
                <a:latin typeface="Arial" panose="020B0604020202020204" pitchFamily="34" charset="0"/>
                <a:cs typeface="Arial" panose="020B0604020202020204" pitchFamily="34" charset="0"/>
              </a:rPr>
              <a:t>,</a:t>
            </a:r>
            <a:r>
              <a:rPr spc="-35" dirty="0" smtClean="0">
                <a:solidFill>
                  <a:srgbClr val="FFFFFF"/>
                </a:solidFill>
                <a:latin typeface="Arial" panose="020B0604020202020204" pitchFamily="34" charset="0"/>
                <a:cs typeface="Arial" panose="020B0604020202020204" pitchFamily="34" charset="0"/>
              </a:rPr>
              <a:t> </a:t>
            </a:r>
            <a:r>
              <a:rPr lang="en-AU" dirty="0" smtClean="0">
                <a:solidFill>
                  <a:srgbClr val="FFFFFF"/>
                </a:solidFill>
                <a:latin typeface="Arial" panose="020B0604020202020204" pitchFamily="34" charset="0"/>
                <a:cs typeface="Arial" panose="020B0604020202020204" pitchFamily="34" charset="0"/>
              </a:rPr>
              <a:t>School Strategy </a:t>
            </a:r>
          </a:p>
          <a:p>
            <a:pPr marL="29845" algn="ctr">
              <a:lnSpc>
                <a:spcPct val="100000"/>
              </a:lnSpc>
              <a:spcBef>
                <a:spcPts val="320"/>
              </a:spcBef>
            </a:pPr>
            <a:r>
              <a:rPr lang="en-AU" dirty="0" smtClean="0">
                <a:solidFill>
                  <a:srgbClr val="FFFFFF"/>
                </a:solidFill>
                <a:latin typeface="Arial" panose="020B0604020202020204" pitchFamily="34" charset="0"/>
                <a:cs typeface="Arial" panose="020B0604020202020204" pitchFamily="34" charset="0"/>
              </a:rPr>
              <a:t>Lisa Muir (A)</a:t>
            </a:r>
            <a:endParaRPr dirty="0">
              <a:latin typeface="Arial" panose="020B0604020202020204" pitchFamily="34" charset="0"/>
              <a:cs typeface="Arial" panose="020B0604020202020204" pitchFamily="34" charset="0"/>
            </a:endParaRPr>
          </a:p>
        </p:txBody>
      </p:sp>
      <p:sp>
        <p:nvSpPr>
          <p:cNvPr id="12" name="object 12"/>
          <p:cNvSpPr txBox="1"/>
          <p:nvPr/>
        </p:nvSpPr>
        <p:spPr>
          <a:xfrm>
            <a:off x="6065520" y="3414699"/>
            <a:ext cx="5140403" cy="3135474"/>
          </a:xfrm>
          <a:prstGeom prst="rect">
            <a:avLst/>
          </a:prstGeom>
        </p:spPr>
        <p:txBody>
          <a:bodyPr vert="horz" wrap="square" lIns="0" tIns="13970" rIns="0" bIns="0" rtlCol="0">
            <a:spAutoFit/>
          </a:bodyPr>
          <a:lstStyle/>
          <a:p>
            <a:pPr marL="182880" marR="282575" indent="-170180">
              <a:lnSpc>
                <a:spcPct val="100000"/>
              </a:lnSpc>
              <a:spcBef>
                <a:spcPts val="110"/>
              </a:spcBef>
              <a:buChar char="•"/>
              <a:tabLst>
                <a:tab pos="182880" algn="l"/>
                <a:tab pos="183515" algn="l"/>
              </a:tabLst>
            </a:pPr>
            <a:r>
              <a:rPr lang="en-AU" sz="1050" dirty="0" smtClean="0">
                <a:latin typeface="Arial"/>
                <a:cs typeface="Arial"/>
              </a:rPr>
              <a:t>Provide </a:t>
            </a:r>
            <a:r>
              <a:rPr lang="en-AU" sz="1050" dirty="0">
                <a:latin typeface="Arial"/>
                <a:cs typeface="Arial"/>
              </a:rPr>
              <a:t>high quality advice, direction and support to the delivery of public school education (P -12) to improve outcomes for Aboriginal students across NSW. </a:t>
            </a:r>
          </a:p>
          <a:p>
            <a:pPr marL="182880" marR="282575" indent="-170180">
              <a:lnSpc>
                <a:spcPct val="100000"/>
              </a:lnSpc>
              <a:spcBef>
                <a:spcPts val="110"/>
              </a:spcBef>
              <a:buChar char="•"/>
              <a:tabLst>
                <a:tab pos="182880" algn="l"/>
                <a:tab pos="183515" algn="l"/>
              </a:tabLst>
            </a:pPr>
            <a:r>
              <a:rPr lang="en-AU" sz="1050" dirty="0" smtClean="0">
                <a:latin typeface="Arial"/>
                <a:cs typeface="Arial"/>
              </a:rPr>
              <a:t>Develop </a:t>
            </a:r>
            <a:r>
              <a:rPr lang="en-AU" sz="1050" dirty="0">
                <a:latin typeface="Arial"/>
                <a:cs typeface="Arial"/>
              </a:rPr>
              <a:t>and implement strategies and programs to improve the capacity of schools, staff and Aboriginal communities to provide relevant, high quality learning experiences that are culturally inclusive and responsive to students’ aspirations and lead to enhanced outcomes for Aboriginal students from pre-school to Year 12.</a:t>
            </a:r>
          </a:p>
          <a:p>
            <a:pPr marL="182880" marR="282575" indent="-170180">
              <a:lnSpc>
                <a:spcPct val="100000"/>
              </a:lnSpc>
              <a:spcBef>
                <a:spcPts val="110"/>
              </a:spcBef>
              <a:buChar char="•"/>
              <a:tabLst>
                <a:tab pos="182880" algn="l"/>
                <a:tab pos="183515" algn="l"/>
              </a:tabLst>
            </a:pPr>
            <a:r>
              <a:rPr lang="en-AU" sz="1050" dirty="0" smtClean="0">
                <a:latin typeface="Arial"/>
                <a:cs typeface="Arial"/>
              </a:rPr>
              <a:t>Contribute </a:t>
            </a:r>
            <a:r>
              <a:rPr lang="en-AU" sz="1050" dirty="0">
                <a:latin typeface="Arial"/>
                <a:cs typeface="Arial"/>
              </a:rPr>
              <a:t>to the successful achievement of departmental and government goals and priorities for Aboriginal children and young people by recognising and representing the unique needs of these students and their school communities.</a:t>
            </a:r>
          </a:p>
          <a:p>
            <a:pPr marL="182880" marR="282575" indent="-170180">
              <a:lnSpc>
                <a:spcPct val="100000"/>
              </a:lnSpc>
              <a:spcBef>
                <a:spcPts val="110"/>
              </a:spcBef>
              <a:buChar char="•"/>
              <a:tabLst>
                <a:tab pos="182880" algn="l"/>
                <a:tab pos="183515" algn="l"/>
              </a:tabLst>
            </a:pPr>
            <a:r>
              <a:rPr lang="en-AU" sz="1050" dirty="0" smtClean="0">
                <a:latin typeface="Arial"/>
                <a:cs typeface="Arial"/>
              </a:rPr>
              <a:t>Establish</a:t>
            </a:r>
            <a:r>
              <a:rPr lang="en-AU" sz="1050" dirty="0">
                <a:latin typeface="Arial"/>
                <a:cs typeface="Arial"/>
              </a:rPr>
              <a:t>, maintain and strengthen effective relationships within and across the Department to ensure that programs and initiatives targeting Aboriginal students are effectively implemented, monitored and evaluated, and result in improved outcomes.</a:t>
            </a:r>
          </a:p>
          <a:p>
            <a:pPr marL="182880" marR="282575" indent="-170180">
              <a:lnSpc>
                <a:spcPct val="100000"/>
              </a:lnSpc>
              <a:spcBef>
                <a:spcPts val="110"/>
              </a:spcBef>
              <a:buChar char="•"/>
              <a:tabLst>
                <a:tab pos="182880" algn="l"/>
                <a:tab pos="183515" algn="l"/>
              </a:tabLst>
            </a:pPr>
            <a:r>
              <a:rPr lang="en-AU" sz="1050" dirty="0" smtClean="0">
                <a:latin typeface="Arial"/>
                <a:cs typeface="Arial"/>
              </a:rPr>
              <a:t>Work </a:t>
            </a:r>
            <a:r>
              <a:rPr lang="en-AU" sz="1050" dirty="0">
                <a:latin typeface="Arial"/>
                <a:cs typeface="Arial"/>
              </a:rPr>
              <a:t>collaboratively with the NSW Aboriginal Education Consultative Group Inc. (NSW AECG Inc.) and uphold the principles of the partnership agreement between the Department and the NSW AECG Inc.</a:t>
            </a:r>
          </a:p>
        </p:txBody>
      </p:sp>
    </p:spTree>
    <p:extLst>
      <p:ext uri="{BB962C8B-B14F-4D97-AF65-F5344CB8AC3E}">
        <p14:creationId xmlns:p14="http://schemas.microsoft.com/office/powerpoint/2010/main" val="3067248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91" y="346699"/>
            <a:ext cx="22364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19233E"/>
                </a:solidFill>
                <a:effectLst/>
                <a:uLnTx/>
                <a:uFillTx/>
                <a:latin typeface="Ebrima"/>
                <a:ea typeface="+mn-ea"/>
                <a:cs typeface="Ebrima"/>
              </a:rPr>
              <a:t>NSW </a:t>
            </a:r>
            <a:r>
              <a:rPr kumimoji="0" sz="1200" b="1" i="0" u="none" strike="noStrike" kern="1200" cap="none" spc="-5" normalizeH="0" baseline="0" noProof="0" dirty="0">
                <a:ln>
                  <a:noFill/>
                </a:ln>
                <a:solidFill>
                  <a:srgbClr val="19233E"/>
                </a:solidFill>
                <a:effectLst/>
                <a:uLnTx/>
                <a:uFillTx/>
                <a:latin typeface="Ebrima"/>
                <a:ea typeface="+mn-ea"/>
                <a:cs typeface="Ebrima"/>
              </a:rPr>
              <a:t>Department </a:t>
            </a:r>
            <a:r>
              <a:rPr kumimoji="0" sz="1200" b="1" i="0" u="none" strike="noStrike" kern="1200" cap="none" spc="0" normalizeH="0" baseline="0" noProof="0" dirty="0">
                <a:ln>
                  <a:noFill/>
                </a:ln>
                <a:solidFill>
                  <a:srgbClr val="19233E"/>
                </a:solidFill>
                <a:effectLst/>
                <a:uLnTx/>
                <a:uFillTx/>
                <a:latin typeface="Ebrima"/>
                <a:ea typeface="+mn-ea"/>
                <a:cs typeface="Ebrima"/>
              </a:rPr>
              <a:t>of</a:t>
            </a:r>
            <a:r>
              <a:rPr kumimoji="0" sz="1200" b="1" i="0" u="none" strike="noStrike" kern="1200" cap="none" spc="-70" normalizeH="0" baseline="0" noProof="0" dirty="0">
                <a:ln>
                  <a:noFill/>
                </a:ln>
                <a:solidFill>
                  <a:srgbClr val="19233E"/>
                </a:solidFill>
                <a:effectLst/>
                <a:uLnTx/>
                <a:uFillTx/>
                <a:latin typeface="Ebrima"/>
                <a:ea typeface="+mn-ea"/>
                <a:cs typeface="Ebrima"/>
              </a:rPr>
              <a:t> </a:t>
            </a:r>
            <a:r>
              <a:rPr kumimoji="0" sz="1200" b="1" i="0" u="none" strike="noStrike" kern="1200" cap="none" spc="-5" normalizeH="0" baseline="0" noProof="0" dirty="0">
                <a:ln>
                  <a:noFill/>
                </a:ln>
                <a:solidFill>
                  <a:srgbClr val="19233E"/>
                </a:solidFill>
                <a:effectLst/>
                <a:uLnTx/>
                <a:uFillTx/>
                <a:latin typeface="Ebrima"/>
                <a:ea typeface="+mn-ea"/>
                <a:cs typeface="Ebrima"/>
              </a:rPr>
              <a:t>Education</a:t>
            </a:r>
            <a:endParaRPr kumimoji="0" sz="1200" b="0" i="0" u="none" strike="noStrike" kern="1200" cap="none" spc="0" normalizeH="0" baseline="0" noProof="0">
              <a:ln>
                <a:noFill/>
              </a:ln>
              <a:solidFill>
                <a:prstClr val="black"/>
              </a:solidFill>
              <a:effectLst/>
              <a:uLnTx/>
              <a:uFillTx/>
              <a:latin typeface="Ebrima"/>
              <a:ea typeface="+mn-ea"/>
              <a:cs typeface="Ebrima"/>
            </a:endParaRPr>
          </a:p>
        </p:txBody>
      </p:sp>
      <p:sp>
        <p:nvSpPr>
          <p:cNvPr id="3" name="object 3"/>
          <p:cNvSpPr/>
          <p:nvPr/>
        </p:nvSpPr>
        <p:spPr>
          <a:xfrm>
            <a:off x="10707381" y="0"/>
            <a:ext cx="1035685" cy="441959"/>
          </a:xfrm>
          <a:custGeom>
            <a:avLst/>
            <a:gdLst/>
            <a:ahLst/>
            <a:cxnLst/>
            <a:rect l="l" t="t" r="r" b="b"/>
            <a:pathLst>
              <a:path w="1035684" h="441959">
                <a:moveTo>
                  <a:pt x="622719" y="430529"/>
                </a:moveTo>
                <a:lnTo>
                  <a:pt x="400177" y="430529"/>
                </a:lnTo>
                <a:lnTo>
                  <a:pt x="400177" y="432434"/>
                </a:lnTo>
                <a:lnTo>
                  <a:pt x="406031" y="432434"/>
                </a:lnTo>
                <a:lnTo>
                  <a:pt x="413842" y="434339"/>
                </a:lnTo>
                <a:lnTo>
                  <a:pt x="423608" y="436244"/>
                </a:lnTo>
                <a:lnTo>
                  <a:pt x="441172" y="436244"/>
                </a:lnTo>
                <a:lnTo>
                  <a:pt x="448983" y="438149"/>
                </a:lnTo>
                <a:lnTo>
                  <a:pt x="458749" y="438149"/>
                </a:lnTo>
                <a:lnTo>
                  <a:pt x="462648" y="440054"/>
                </a:lnTo>
                <a:lnTo>
                  <a:pt x="493877" y="440054"/>
                </a:lnTo>
                <a:lnTo>
                  <a:pt x="501688" y="441959"/>
                </a:lnTo>
                <a:lnTo>
                  <a:pt x="534873" y="441959"/>
                </a:lnTo>
                <a:lnTo>
                  <a:pt x="555187" y="441513"/>
                </a:lnTo>
                <a:lnTo>
                  <a:pt x="575867" y="439816"/>
                </a:lnTo>
                <a:lnTo>
                  <a:pt x="598011" y="436333"/>
                </a:lnTo>
                <a:lnTo>
                  <a:pt x="622719" y="430529"/>
                </a:lnTo>
                <a:close/>
              </a:path>
              <a:path w="1035684" h="441959">
                <a:moveTo>
                  <a:pt x="626618" y="430529"/>
                </a:moveTo>
                <a:lnTo>
                  <a:pt x="622719" y="430529"/>
                </a:lnTo>
                <a:lnTo>
                  <a:pt x="618820" y="432434"/>
                </a:lnTo>
                <a:lnTo>
                  <a:pt x="620763" y="432434"/>
                </a:lnTo>
                <a:lnTo>
                  <a:pt x="626618" y="430529"/>
                </a:lnTo>
                <a:close/>
              </a:path>
              <a:path w="1035684" h="441959">
                <a:moveTo>
                  <a:pt x="653948" y="426719"/>
                </a:moveTo>
                <a:lnTo>
                  <a:pt x="394322" y="426719"/>
                </a:lnTo>
                <a:lnTo>
                  <a:pt x="400177" y="428624"/>
                </a:lnTo>
                <a:lnTo>
                  <a:pt x="404088" y="430529"/>
                </a:lnTo>
                <a:lnTo>
                  <a:pt x="630529" y="430529"/>
                </a:lnTo>
                <a:lnTo>
                  <a:pt x="636384" y="428624"/>
                </a:lnTo>
                <a:lnTo>
                  <a:pt x="650049" y="428624"/>
                </a:lnTo>
                <a:lnTo>
                  <a:pt x="653948" y="426719"/>
                </a:lnTo>
                <a:close/>
              </a:path>
              <a:path w="1035684" h="441959">
                <a:moveTo>
                  <a:pt x="646150" y="428624"/>
                </a:moveTo>
                <a:lnTo>
                  <a:pt x="636384" y="428624"/>
                </a:lnTo>
                <a:lnTo>
                  <a:pt x="636384" y="430529"/>
                </a:lnTo>
                <a:lnTo>
                  <a:pt x="642239" y="430529"/>
                </a:lnTo>
                <a:lnTo>
                  <a:pt x="646150" y="428624"/>
                </a:lnTo>
                <a:close/>
              </a:path>
              <a:path w="1035684" h="441959">
                <a:moveTo>
                  <a:pt x="665666" y="422909"/>
                </a:moveTo>
                <a:lnTo>
                  <a:pt x="378714" y="422909"/>
                </a:lnTo>
                <a:lnTo>
                  <a:pt x="382612" y="424814"/>
                </a:lnTo>
                <a:lnTo>
                  <a:pt x="388467" y="426719"/>
                </a:lnTo>
                <a:lnTo>
                  <a:pt x="657860" y="426719"/>
                </a:lnTo>
                <a:lnTo>
                  <a:pt x="665666" y="422909"/>
                </a:lnTo>
                <a:close/>
              </a:path>
              <a:path w="1035684" h="441959">
                <a:moveTo>
                  <a:pt x="13665" y="72389"/>
                </a:moveTo>
                <a:lnTo>
                  <a:pt x="13665" y="76199"/>
                </a:lnTo>
                <a:lnTo>
                  <a:pt x="17576" y="83819"/>
                </a:lnTo>
                <a:lnTo>
                  <a:pt x="17576" y="87629"/>
                </a:lnTo>
                <a:lnTo>
                  <a:pt x="19519" y="91439"/>
                </a:lnTo>
                <a:lnTo>
                  <a:pt x="21475" y="93344"/>
                </a:lnTo>
                <a:lnTo>
                  <a:pt x="23431" y="100964"/>
                </a:lnTo>
                <a:lnTo>
                  <a:pt x="25374" y="106679"/>
                </a:lnTo>
                <a:lnTo>
                  <a:pt x="29286" y="112394"/>
                </a:lnTo>
                <a:lnTo>
                  <a:pt x="31242" y="120014"/>
                </a:lnTo>
                <a:lnTo>
                  <a:pt x="35140" y="125729"/>
                </a:lnTo>
                <a:lnTo>
                  <a:pt x="37096" y="133349"/>
                </a:lnTo>
                <a:lnTo>
                  <a:pt x="46850" y="152399"/>
                </a:lnTo>
                <a:lnTo>
                  <a:pt x="62471" y="190499"/>
                </a:lnTo>
                <a:lnTo>
                  <a:pt x="64427" y="192404"/>
                </a:lnTo>
                <a:lnTo>
                  <a:pt x="68326" y="200024"/>
                </a:lnTo>
                <a:lnTo>
                  <a:pt x="72224" y="201929"/>
                </a:lnTo>
                <a:lnTo>
                  <a:pt x="78092" y="213359"/>
                </a:lnTo>
                <a:lnTo>
                  <a:pt x="80035" y="215264"/>
                </a:lnTo>
                <a:lnTo>
                  <a:pt x="81991" y="219074"/>
                </a:lnTo>
                <a:lnTo>
                  <a:pt x="83947" y="220979"/>
                </a:lnTo>
                <a:lnTo>
                  <a:pt x="85890" y="224789"/>
                </a:lnTo>
                <a:lnTo>
                  <a:pt x="87845" y="226694"/>
                </a:lnTo>
                <a:lnTo>
                  <a:pt x="99255" y="241428"/>
                </a:lnTo>
                <a:lnTo>
                  <a:pt x="110297" y="254555"/>
                </a:lnTo>
                <a:lnTo>
                  <a:pt x="121337" y="266610"/>
                </a:lnTo>
                <a:lnTo>
                  <a:pt x="132740" y="278129"/>
                </a:lnTo>
                <a:lnTo>
                  <a:pt x="163982" y="308609"/>
                </a:lnTo>
                <a:lnTo>
                  <a:pt x="169837" y="312419"/>
                </a:lnTo>
                <a:lnTo>
                  <a:pt x="177647" y="320039"/>
                </a:lnTo>
                <a:lnTo>
                  <a:pt x="183502" y="323849"/>
                </a:lnTo>
                <a:lnTo>
                  <a:pt x="185445" y="327659"/>
                </a:lnTo>
                <a:lnTo>
                  <a:pt x="193255" y="331469"/>
                </a:lnTo>
                <a:lnTo>
                  <a:pt x="195211" y="335279"/>
                </a:lnTo>
                <a:lnTo>
                  <a:pt x="199110" y="339089"/>
                </a:lnTo>
                <a:lnTo>
                  <a:pt x="203022" y="340994"/>
                </a:lnTo>
                <a:lnTo>
                  <a:pt x="206921" y="344804"/>
                </a:lnTo>
                <a:lnTo>
                  <a:pt x="214731" y="348614"/>
                </a:lnTo>
                <a:lnTo>
                  <a:pt x="218630" y="352424"/>
                </a:lnTo>
                <a:lnTo>
                  <a:pt x="222542" y="354329"/>
                </a:lnTo>
                <a:lnTo>
                  <a:pt x="226441" y="358139"/>
                </a:lnTo>
                <a:lnTo>
                  <a:pt x="232295" y="360044"/>
                </a:lnTo>
                <a:lnTo>
                  <a:pt x="236207" y="361949"/>
                </a:lnTo>
                <a:lnTo>
                  <a:pt x="240106" y="365759"/>
                </a:lnTo>
                <a:lnTo>
                  <a:pt x="244017" y="367664"/>
                </a:lnTo>
                <a:lnTo>
                  <a:pt x="249872" y="369569"/>
                </a:lnTo>
                <a:lnTo>
                  <a:pt x="253771" y="371474"/>
                </a:lnTo>
                <a:lnTo>
                  <a:pt x="259629" y="375463"/>
                </a:lnTo>
                <a:lnTo>
                  <a:pt x="271345" y="382726"/>
                </a:lnTo>
                <a:lnTo>
                  <a:pt x="277202" y="386714"/>
                </a:lnTo>
                <a:lnTo>
                  <a:pt x="286956" y="388619"/>
                </a:lnTo>
                <a:lnTo>
                  <a:pt x="290868" y="392429"/>
                </a:lnTo>
                <a:lnTo>
                  <a:pt x="294767" y="392429"/>
                </a:lnTo>
                <a:lnTo>
                  <a:pt x="296722" y="394334"/>
                </a:lnTo>
                <a:lnTo>
                  <a:pt x="300621" y="396239"/>
                </a:lnTo>
                <a:lnTo>
                  <a:pt x="302577" y="398144"/>
                </a:lnTo>
                <a:lnTo>
                  <a:pt x="308432" y="400049"/>
                </a:lnTo>
                <a:lnTo>
                  <a:pt x="316242" y="403859"/>
                </a:lnTo>
                <a:lnTo>
                  <a:pt x="324053" y="405764"/>
                </a:lnTo>
                <a:lnTo>
                  <a:pt x="334636" y="410050"/>
                </a:lnTo>
                <a:lnTo>
                  <a:pt x="345767" y="414337"/>
                </a:lnTo>
                <a:lnTo>
                  <a:pt x="368947" y="422909"/>
                </a:lnTo>
                <a:lnTo>
                  <a:pt x="376758" y="424814"/>
                </a:lnTo>
                <a:lnTo>
                  <a:pt x="378714" y="424814"/>
                </a:lnTo>
                <a:lnTo>
                  <a:pt x="378714" y="422909"/>
                </a:lnTo>
                <a:lnTo>
                  <a:pt x="665666" y="422909"/>
                </a:lnTo>
                <a:lnTo>
                  <a:pt x="669569" y="421004"/>
                </a:lnTo>
                <a:lnTo>
                  <a:pt x="675424" y="419099"/>
                </a:lnTo>
                <a:lnTo>
                  <a:pt x="681278" y="415289"/>
                </a:lnTo>
                <a:lnTo>
                  <a:pt x="683234" y="415289"/>
                </a:lnTo>
                <a:lnTo>
                  <a:pt x="694944" y="411479"/>
                </a:lnTo>
                <a:lnTo>
                  <a:pt x="696899" y="409574"/>
                </a:lnTo>
                <a:lnTo>
                  <a:pt x="700798" y="409574"/>
                </a:lnTo>
                <a:lnTo>
                  <a:pt x="706653" y="407669"/>
                </a:lnTo>
                <a:lnTo>
                  <a:pt x="707030" y="407669"/>
                </a:lnTo>
                <a:lnTo>
                  <a:pt x="713247" y="403919"/>
                </a:lnTo>
                <a:lnTo>
                  <a:pt x="715310" y="403919"/>
                </a:lnTo>
                <a:lnTo>
                  <a:pt x="734598" y="396418"/>
                </a:lnTo>
                <a:lnTo>
                  <a:pt x="784131" y="372010"/>
                </a:lnTo>
                <a:lnTo>
                  <a:pt x="832658" y="339833"/>
                </a:lnTo>
                <a:lnTo>
                  <a:pt x="878721" y="303460"/>
                </a:lnTo>
                <a:lnTo>
                  <a:pt x="897863" y="285749"/>
                </a:lnTo>
                <a:lnTo>
                  <a:pt x="896010" y="285749"/>
                </a:lnTo>
                <a:lnTo>
                  <a:pt x="907719" y="274319"/>
                </a:lnTo>
                <a:lnTo>
                  <a:pt x="909675" y="270509"/>
                </a:lnTo>
                <a:lnTo>
                  <a:pt x="917486" y="262889"/>
                </a:lnTo>
                <a:lnTo>
                  <a:pt x="921877" y="257204"/>
                </a:lnTo>
                <a:lnTo>
                  <a:pt x="926268" y="251697"/>
                </a:lnTo>
                <a:lnTo>
                  <a:pt x="930659" y="246548"/>
                </a:lnTo>
                <a:lnTo>
                  <a:pt x="935050" y="241934"/>
                </a:lnTo>
                <a:lnTo>
                  <a:pt x="940904" y="238124"/>
                </a:lnTo>
                <a:lnTo>
                  <a:pt x="944816" y="230504"/>
                </a:lnTo>
                <a:lnTo>
                  <a:pt x="946772" y="224789"/>
                </a:lnTo>
                <a:lnTo>
                  <a:pt x="948715" y="220979"/>
                </a:lnTo>
                <a:lnTo>
                  <a:pt x="952627" y="217169"/>
                </a:lnTo>
                <a:lnTo>
                  <a:pt x="952627" y="213359"/>
                </a:lnTo>
                <a:lnTo>
                  <a:pt x="954570" y="211454"/>
                </a:lnTo>
                <a:lnTo>
                  <a:pt x="958481" y="203834"/>
                </a:lnTo>
                <a:lnTo>
                  <a:pt x="962380" y="198119"/>
                </a:lnTo>
                <a:lnTo>
                  <a:pt x="966292" y="194309"/>
                </a:lnTo>
                <a:lnTo>
                  <a:pt x="968235" y="190499"/>
                </a:lnTo>
                <a:lnTo>
                  <a:pt x="970002" y="188778"/>
                </a:lnTo>
                <a:lnTo>
                  <a:pt x="973973" y="180617"/>
                </a:lnTo>
                <a:lnTo>
                  <a:pt x="979462" y="168830"/>
                </a:lnTo>
                <a:lnTo>
                  <a:pt x="985808" y="155703"/>
                </a:lnTo>
                <a:lnTo>
                  <a:pt x="993622" y="140969"/>
                </a:lnTo>
                <a:lnTo>
                  <a:pt x="997521" y="135254"/>
                </a:lnTo>
                <a:lnTo>
                  <a:pt x="1001420" y="123824"/>
                </a:lnTo>
                <a:lnTo>
                  <a:pt x="1003376" y="116204"/>
                </a:lnTo>
                <a:lnTo>
                  <a:pt x="1007275" y="110489"/>
                </a:lnTo>
                <a:lnTo>
                  <a:pt x="1007275" y="106679"/>
                </a:lnTo>
                <a:lnTo>
                  <a:pt x="1009230" y="102869"/>
                </a:lnTo>
                <a:lnTo>
                  <a:pt x="1009230" y="99059"/>
                </a:lnTo>
                <a:lnTo>
                  <a:pt x="1011186" y="95249"/>
                </a:lnTo>
                <a:lnTo>
                  <a:pt x="1011186" y="93344"/>
                </a:lnTo>
                <a:lnTo>
                  <a:pt x="1015085" y="85724"/>
                </a:lnTo>
                <a:lnTo>
                  <a:pt x="1015085" y="81914"/>
                </a:lnTo>
                <a:lnTo>
                  <a:pt x="1017041" y="81914"/>
                </a:lnTo>
                <a:lnTo>
                  <a:pt x="1018997" y="74294"/>
                </a:lnTo>
                <a:lnTo>
                  <a:pt x="15621" y="74294"/>
                </a:lnTo>
                <a:lnTo>
                  <a:pt x="13665" y="72389"/>
                </a:lnTo>
                <a:close/>
              </a:path>
              <a:path w="1035684" h="441959">
                <a:moveTo>
                  <a:pt x="707030" y="407669"/>
                </a:moveTo>
                <a:lnTo>
                  <a:pt x="706653" y="407669"/>
                </a:lnTo>
                <a:lnTo>
                  <a:pt x="703971" y="409515"/>
                </a:lnTo>
                <a:lnTo>
                  <a:pt x="707030" y="407669"/>
                </a:lnTo>
                <a:close/>
              </a:path>
              <a:path w="1035684" h="441959">
                <a:moveTo>
                  <a:pt x="715310" y="403919"/>
                </a:moveTo>
                <a:lnTo>
                  <a:pt x="713247" y="403919"/>
                </a:lnTo>
                <a:lnTo>
                  <a:pt x="710565" y="405764"/>
                </a:lnTo>
                <a:lnTo>
                  <a:pt x="715310" y="403919"/>
                </a:lnTo>
                <a:close/>
              </a:path>
              <a:path w="1035684" h="441959">
                <a:moveTo>
                  <a:pt x="899922" y="283844"/>
                </a:moveTo>
                <a:lnTo>
                  <a:pt x="896010" y="285749"/>
                </a:lnTo>
                <a:lnTo>
                  <a:pt x="897863" y="285749"/>
                </a:lnTo>
                <a:lnTo>
                  <a:pt x="899922" y="283844"/>
                </a:lnTo>
                <a:close/>
              </a:path>
              <a:path w="1035684" h="441959">
                <a:moveTo>
                  <a:pt x="970191" y="188594"/>
                </a:moveTo>
                <a:lnTo>
                  <a:pt x="970002" y="188778"/>
                </a:lnTo>
                <a:lnTo>
                  <a:pt x="968235" y="192404"/>
                </a:lnTo>
                <a:lnTo>
                  <a:pt x="970191" y="188594"/>
                </a:lnTo>
                <a:close/>
              </a:path>
              <a:path w="1035684" h="441959">
                <a:moveTo>
                  <a:pt x="1035583" y="0"/>
                </a:moveTo>
                <a:lnTo>
                  <a:pt x="247" y="0"/>
                </a:lnTo>
                <a:lnTo>
                  <a:pt x="521" y="2678"/>
                </a:lnTo>
                <a:lnTo>
                  <a:pt x="1955" y="15239"/>
                </a:lnTo>
                <a:lnTo>
                  <a:pt x="0" y="17144"/>
                </a:lnTo>
                <a:lnTo>
                  <a:pt x="1955" y="19049"/>
                </a:lnTo>
                <a:lnTo>
                  <a:pt x="3911" y="24764"/>
                </a:lnTo>
                <a:lnTo>
                  <a:pt x="3911" y="34289"/>
                </a:lnTo>
                <a:lnTo>
                  <a:pt x="5854" y="36194"/>
                </a:lnTo>
                <a:lnTo>
                  <a:pt x="5854" y="40004"/>
                </a:lnTo>
                <a:lnTo>
                  <a:pt x="7810" y="41909"/>
                </a:lnTo>
                <a:lnTo>
                  <a:pt x="7810" y="47624"/>
                </a:lnTo>
                <a:lnTo>
                  <a:pt x="9766" y="51434"/>
                </a:lnTo>
                <a:lnTo>
                  <a:pt x="9766" y="55244"/>
                </a:lnTo>
                <a:lnTo>
                  <a:pt x="11709" y="59054"/>
                </a:lnTo>
                <a:lnTo>
                  <a:pt x="11709" y="62864"/>
                </a:lnTo>
                <a:lnTo>
                  <a:pt x="15621" y="68579"/>
                </a:lnTo>
                <a:lnTo>
                  <a:pt x="15621" y="74294"/>
                </a:lnTo>
                <a:lnTo>
                  <a:pt x="1018997" y="74294"/>
                </a:lnTo>
                <a:lnTo>
                  <a:pt x="1020940" y="68579"/>
                </a:lnTo>
                <a:lnTo>
                  <a:pt x="1022896" y="60959"/>
                </a:lnTo>
                <a:lnTo>
                  <a:pt x="1024851" y="57149"/>
                </a:lnTo>
                <a:lnTo>
                  <a:pt x="1024851" y="53339"/>
                </a:lnTo>
                <a:lnTo>
                  <a:pt x="1026807" y="49529"/>
                </a:lnTo>
                <a:lnTo>
                  <a:pt x="1026807" y="43814"/>
                </a:lnTo>
                <a:lnTo>
                  <a:pt x="1028750" y="40004"/>
                </a:lnTo>
                <a:lnTo>
                  <a:pt x="1028750" y="34289"/>
                </a:lnTo>
                <a:lnTo>
                  <a:pt x="1030706" y="32384"/>
                </a:lnTo>
                <a:lnTo>
                  <a:pt x="1030706" y="20954"/>
                </a:lnTo>
                <a:lnTo>
                  <a:pt x="1032662" y="17144"/>
                </a:lnTo>
                <a:lnTo>
                  <a:pt x="1032662" y="13334"/>
                </a:lnTo>
                <a:lnTo>
                  <a:pt x="1034605" y="9524"/>
                </a:lnTo>
                <a:lnTo>
                  <a:pt x="1034605" y="1904"/>
                </a:lnTo>
                <a:lnTo>
                  <a:pt x="1035583" y="0"/>
                </a:lnTo>
                <a:close/>
              </a:path>
            </a:pathLst>
          </a:custGeom>
          <a:solidFill>
            <a:srgbClr val="D425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695439" y="5857761"/>
            <a:ext cx="3737065" cy="100023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015983" y="0"/>
            <a:ext cx="3176016" cy="7711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880103" y="6199632"/>
            <a:ext cx="3931919" cy="65836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87703" y="1917348"/>
            <a:ext cx="10637520" cy="838691"/>
          </a:xfrm>
          <a:prstGeom prst="rect">
            <a:avLst/>
          </a:prstGeom>
          <a:solidFill>
            <a:srgbClr val="D70C3D"/>
          </a:solidFill>
          <a:ln w="12192">
            <a:solidFill>
              <a:srgbClr val="0F172B"/>
            </a:solidFill>
          </a:ln>
        </p:spPr>
        <p:txBody>
          <a:bodyPr vert="horz" wrap="square" lIns="0" tIns="142240" rIns="0" bIns="0" rtlCol="0">
            <a:spAutoFit/>
          </a:bodyPr>
          <a:lstStyle/>
          <a:p>
            <a:pPr lvl="0" algn="ctr">
              <a:spcBef>
                <a:spcPts val="1120"/>
              </a:spcBef>
              <a:defRPr/>
            </a:pPr>
            <a:r>
              <a:rPr lang="en-AU" sz="2800" dirty="0">
                <a:solidFill>
                  <a:schemeClr val="bg1"/>
                </a:solidFill>
                <a:latin typeface="Arial" panose="020B0604020202020204" pitchFamily="34" charset="0"/>
                <a:cs typeface="Arial" panose="020B0604020202020204" pitchFamily="34" charset="0"/>
              </a:rPr>
              <a:t>64,424 Aboriginal and Torres Strait Islander </a:t>
            </a:r>
            <a:r>
              <a:rPr lang="en-AU" sz="2800" dirty="0" smtClean="0">
                <a:solidFill>
                  <a:schemeClr val="bg1"/>
                </a:solidFill>
                <a:latin typeface="Arial" panose="020B0604020202020204" pitchFamily="34" charset="0"/>
                <a:cs typeface="Arial" panose="020B0604020202020204" pitchFamily="34" charset="0"/>
              </a:rPr>
              <a:t>students</a:t>
            </a:r>
            <a:endParaRPr lang="en-AU" sz="2800" b="1" dirty="0">
              <a:solidFill>
                <a:schemeClr val="bg1"/>
              </a:solidFill>
              <a:latin typeface="Arial" panose="020B0604020202020204" pitchFamily="34" charset="0"/>
              <a:cs typeface="Arial" panose="020B0604020202020204" pitchFamily="34" charset="0"/>
            </a:endParaRPr>
          </a:p>
          <a:p>
            <a:pPr lvl="0" algn="ctr">
              <a:spcBef>
                <a:spcPts val="1120"/>
              </a:spcBef>
              <a:defRPr/>
            </a:pPr>
            <a:endParaRPr lang="en-AU" sz="800" dirty="0">
              <a:solidFill>
                <a:schemeClr val="bg1"/>
              </a:solidFill>
              <a:latin typeface="Montserrat Medium"/>
            </a:endParaRPr>
          </a:p>
        </p:txBody>
      </p:sp>
      <p:sp>
        <p:nvSpPr>
          <p:cNvPr id="10" name="Rectangle 9"/>
          <p:cNvSpPr/>
          <p:nvPr/>
        </p:nvSpPr>
        <p:spPr>
          <a:xfrm>
            <a:off x="821735" y="4021922"/>
            <a:ext cx="4271260" cy="1938992"/>
          </a:xfrm>
          <a:prstGeom prst="rect">
            <a:avLst/>
          </a:prstGeom>
        </p:spPr>
        <p:txBody>
          <a:bodyPr wrap="square">
            <a:spAutoFit/>
          </a:bodyPr>
          <a:lstStyle/>
          <a:p>
            <a:pPr marL="285750" indent="-285750">
              <a:buFont typeface="Arial" panose="020B0604020202020204" pitchFamily="34" charset="0"/>
              <a:buChar char="•"/>
            </a:pPr>
            <a:r>
              <a:rPr lang="en-AU" sz="2400" dirty="0" smtClean="0">
                <a:latin typeface="Arial" panose="020B0604020202020204" pitchFamily="34" charset="0"/>
                <a:cs typeface="Arial" panose="020B0604020202020204" pitchFamily="34" charset="0"/>
              </a:rPr>
              <a:t>Metropolitan </a:t>
            </a:r>
            <a:r>
              <a:rPr lang="en-AU" sz="2400" dirty="0">
                <a:latin typeface="Arial" panose="020B0604020202020204" pitchFamily="34" charset="0"/>
                <a:cs typeface="Arial" panose="020B0604020202020204" pitchFamily="34" charset="0"/>
              </a:rPr>
              <a:t>North – </a:t>
            </a:r>
            <a:r>
              <a:rPr lang="en-AU" sz="2400" dirty="0" smtClean="0">
                <a:latin typeface="Arial" panose="020B0604020202020204" pitchFamily="34" charset="0"/>
                <a:cs typeface="Arial" panose="020B0604020202020204" pitchFamily="34" charset="0"/>
              </a:rPr>
              <a:t>6,204</a:t>
            </a:r>
          </a:p>
          <a:p>
            <a:pPr marL="285750" indent="-28575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smtClean="0">
                <a:latin typeface="Arial" panose="020B0604020202020204" pitchFamily="34" charset="0"/>
                <a:cs typeface="Arial" panose="020B0604020202020204" pitchFamily="34" charset="0"/>
              </a:rPr>
              <a:t>Metropolitan </a:t>
            </a:r>
            <a:r>
              <a:rPr lang="en-AU" sz="2400" dirty="0">
                <a:latin typeface="Arial" panose="020B0604020202020204" pitchFamily="34" charset="0"/>
                <a:cs typeface="Arial" panose="020B0604020202020204" pitchFamily="34" charset="0"/>
              </a:rPr>
              <a:t>South – </a:t>
            </a:r>
            <a:r>
              <a:rPr lang="en-AU" sz="2400" dirty="0" smtClean="0">
                <a:latin typeface="Arial" panose="020B0604020202020204" pitchFamily="34" charset="0"/>
                <a:cs typeface="Arial" panose="020B0604020202020204" pitchFamily="34" charset="0"/>
              </a:rPr>
              <a:t>3,257</a:t>
            </a:r>
          </a:p>
          <a:p>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Regional North – </a:t>
            </a:r>
            <a:r>
              <a:rPr lang="en-AU" sz="2400" dirty="0" smtClean="0">
                <a:latin typeface="Arial" panose="020B0604020202020204" pitchFamily="34" charset="0"/>
                <a:cs typeface="Arial" panose="020B0604020202020204" pitchFamily="34" charset="0"/>
              </a:rPr>
              <a:t>12,540</a:t>
            </a:r>
            <a:endParaRPr lang="en-AU" sz="2400" dirty="0">
              <a:latin typeface="Arial" panose="020B0604020202020204" pitchFamily="34" charset="0"/>
              <a:cs typeface="Arial" panose="020B0604020202020204" pitchFamily="34" charset="0"/>
            </a:endParaRPr>
          </a:p>
        </p:txBody>
      </p:sp>
      <p:sp>
        <p:nvSpPr>
          <p:cNvPr id="12" name="Rectangle 11"/>
          <p:cNvSpPr/>
          <p:nvPr/>
        </p:nvSpPr>
        <p:spPr>
          <a:xfrm>
            <a:off x="6299963" y="4021922"/>
            <a:ext cx="4955740" cy="1938992"/>
          </a:xfrm>
          <a:prstGeom prst="rect">
            <a:avLst/>
          </a:prstGeom>
        </p:spPr>
        <p:txBody>
          <a:bodyPr wrap="square">
            <a:spAutoFit/>
          </a:bodyPr>
          <a:lstStyle/>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Regional South – </a:t>
            </a:r>
            <a:r>
              <a:rPr lang="en-AU" sz="2400" dirty="0" smtClean="0">
                <a:latin typeface="Arial" panose="020B0604020202020204" pitchFamily="34" charset="0"/>
                <a:cs typeface="Arial" panose="020B0604020202020204" pitchFamily="34" charset="0"/>
              </a:rPr>
              <a:t>9,201</a:t>
            </a:r>
          </a:p>
          <a:p>
            <a:pPr marL="285750" indent="-28575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Rural North – </a:t>
            </a:r>
            <a:r>
              <a:rPr lang="en-AU" sz="2400" dirty="0" smtClean="0">
                <a:latin typeface="Arial" panose="020B0604020202020204" pitchFamily="34" charset="0"/>
                <a:cs typeface="Arial" panose="020B0604020202020204" pitchFamily="34" charset="0"/>
              </a:rPr>
              <a:t>18,179</a:t>
            </a:r>
          </a:p>
          <a:p>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Rural South and West – 15,039</a:t>
            </a:r>
          </a:p>
        </p:txBody>
      </p:sp>
      <p:sp>
        <p:nvSpPr>
          <p:cNvPr id="17" name="object 8"/>
          <p:cNvSpPr txBox="1"/>
          <p:nvPr/>
        </p:nvSpPr>
        <p:spPr>
          <a:xfrm>
            <a:off x="587703" y="2867038"/>
            <a:ext cx="10668000" cy="892552"/>
          </a:xfrm>
          <a:prstGeom prst="rect">
            <a:avLst/>
          </a:prstGeom>
          <a:solidFill>
            <a:srgbClr val="385E9D"/>
          </a:solidFill>
          <a:ln w="12192">
            <a:solidFill>
              <a:srgbClr val="264372"/>
            </a:solidFill>
          </a:ln>
        </p:spPr>
        <p:txBody>
          <a:bodyPr vert="horz" wrap="square" lIns="0" tIns="40640" rIns="0" bIns="0" rtlCol="0">
            <a:spAutoFit/>
          </a:bodyPr>
          <a:lstStyle/>
          <a:p>
            <a:pPr algn="ctr">
              <a:lnSpc>
                <a:spcPct val="100000"/>
              </a:lnSpc>
              <a:spcBef>
                <a:spcPts val="1120"/>
              </a:spcBef>
            </a:pPr>
            <a:endParaRPr lang="en-AU" sz="600" dirty="0" smtClean="0">
              <a:solidFill>
                <a:schemeClr val="bg1"/>
              </a:solidFill>
              <a:latin typeface="Arial" panose="020B0604020202020204" pitchFamily="34" charset="0"/>
              <a:cs typeface="Arial" panose="020B0604020202020204" pitchFamily="34" charset="0"/>
            </a:endParaRPr>
          </a:p>
          <a:p>
            <a:pPr algn="ctr">
              <a:lnSpc>
                <a:spcPct val="100000"/>
              </a:lnSpc>
              <a:spcBef>
                <a:spcPts val="1120"/>
              </a:spcBef>
            </a:pPr>
            <a:r>
              <a:rPr lang="en-AU" sz="2800" dirty="0" smtClean="0">
                <a:solidFill>
                  <a:schemeClr val="bg1"/>
                </a:solidFill>
                <a:latin typeface="Arial" panose="020B0604020202020204" pitchFamily="34" charset="0"/>
                <a:cs typeface="Arial" panose="020B0604020202020204" pitchFamily="34" charset="0"/>
              </a:rPr>
              <a:t>Distribution across Operational Directorates</a:t>
            </a:r>
            <a:endParaRPr lang="en-AU" sz="2800" dirty="0">
              <a:solidFill>
                <a:schemeClr val="bg1"/>
              </a:solidFill>
              <a:latin typeface="Arial" panose="020B0604020202020204" pitchFamily="34" charset="0"/>
              <a:cs typeface="Arial" panose="020B0604020202020204" pitchFamily="34" charset="0"/>
            </a:endParaRPr>
          </a:p>
          <a:p>
            <a:pPr algn="ctr">
              <a:lnSpc>
                <a:spcPct val="100000"/>
              </a:lnSpc>
              <a:spcBef>
                <a:spcPts val="1120"/>
              </a:spcBef>
            </a:pPr>
            <a:endParaRPr lang="en-AU" sz="300" spc="-10" dirty="0">
              <a:solidFill>
                <a:srgbClr val="FFFFFF"/>
              </a:solidFill>
              <a:cs typeface="Arial"/>
            </a:endParaRPr>
          </a:p>
        </p:txBody>
      </p:sp>
      <p:sp>
        <p:nvSpPr>
          <p:cNvPr id="14" name="object 9"/>
          <p:cNvSpPr txBox="1">
            <a:spLocks noGrp="1"/>
          </p:cNvSpPr>
          <p:nvPr>
            <p:ph type="title"/>
          </p:nvPr>
        </p:nvSpPr>
        <p:spPr>
          <a:xfrm>
            <a:off x="587703" y="682165"/>
            <a:ext cx="10637520" cy="1107996"/>
          </a:xfrm>
          <a:prstGeom prst="rect">
            <a:avLst/>
          </a:prstGeom>
          <a:solidFill>
            <a:schemeClr val="accent1"/>
          </a:solidFill>
          <a:ln w="12192">
            <a:solidFill>
              <a:srgbClr val="0F172B"/>
            </a:solidFill>
          </a:ln>
        </p:spPr>
        <p:txBody>
          <a:bodyPr vert="horz" wrap="square" lIns="0" tIns="0" rIns="0" bIns="0" rtlCol="0">
            <a:spAutoFit/>
          </a:bodyPr>
          <a:lstStyle/>
          <a:p>
            <a:pPr marL="714375" algn="l">
              <a:lnSpc>
                <a:spcPct val="100000"/>
              </a:lnSpc>
            </a:pPr>
            <a:r>
              <a:rPr lang="en-AU" sz="1200" dirty="0" smtClean="0">
                <a:solidFill>
                  <a:schemeClr val="bg1"/>
                </a:solidFill>
              </a:rPr>
              <a:t/>
            </a:r>
            <a:br>
              <a:rPr lang="en-AU" sz="1200" dirty="0" smtClean="0">
                <a:solidFill>
                  <a:schemeClr val="bg1"/>
                </a:solidFill>
              </a:rPr>
            </a:br>
            <a:r>
              <a:rPr lang="en-AU" dirty="0" smtClean="0">
                <a:solidFill>
                  <a:schemeClr val="bg1"/>
                </a:solidFill>
              </a:rPr>
              <a:t>Aboriginal student enrolments across NSW</a:t>
            </a:r>
            <a:br>
              <a:rPr lang="en-AU" dirty="0" smtClean="0">
                <a:solidFill>
                  <a:schemeClr val="bg1"/>
                </a:solidFill>
              </a:rPr>
            </a:br>
            <a:r>
              <a:rPr lang="en-AU" sz="1200" dirty="0" smtClean="0"/>
              <a:t/>
            </a:r>
            <a:br>
              <a:rPr lang="en-AU" sz="1200" dirty="0" smtClean="0"/>
            </a:br>
            <a:endParaRPr sz="1200" dirty="0"/>
          </a:p>
        </p:txBody>
      </p:sp>
    </p:spTree>
    <p:extLst>
      <p:ext uri="{BB962C8B-B14F-4D97-AF65-F5344CB8AC3E}">
        <p14:creationId xmlns:p14="http://schemas.microsoft.com/office/powerpoint/2010/main" val="41656518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91" y="346699"/>
            <a:ext cx="22364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19233E"/>
                </a:solidFill>
                <a:effectLst/>
                <a:uLnTx/>
                <a:uFillTx/>
                <a:latin typeface="Ebrima"/>
                <a:ea typeface="+mn-ea"/>
                <a:cs typeface="Ebrima"/>
              </a:rPr>
              <a:t>NSW </a:t>
            </a:r>
            <a:r>
              <a:rPr kumimoji="0" sz="1200" b="1" i="0" u="none" strike="noStrike" kern="1200" cap="none" spc="-5" normalizeH="0" baseline="0" noProof="0" dirty="0">
                <a:ln>
                  <a:noFill/>
                </a:ln>
                <a:solidFill>
                  <a:srgbClr val="19233E"/>
                </a:solidFill>
                <a:effectLst/>
                <a:uLnTx/>
                <a:uFillTx/>
                <a:latin typeface="Ebrima"/>
                <a:ea typeface="+mn-ea"/>
                <a:cs typeface="Ebrima"/>
              </a:rPr>
              <a:t>Department </a:t>
            </a:r>
            <a:r>
              <a:rPr kumimoji="0" sz="1200" b="1" i="0" u="none" strike="noStrike" kern="1200" cap="none" spc="0" normalizeH="0" baseline="0" noProof="0" dirty="0">
                <a:ln>
                  <a:noFill/>
                </a:ln>
                <a:solidFill>
                  <a:srgbClr val="19233E"/>
                </a:solidFill>
                <a:effectLst/>
                <a:uLnTx/>
                <a:uFillTx/>
                <a:latin typeface="Ebrima"/>
                <a:ea typeface="+mn-ea"/>
                <a:cs typeface="Ebrima"/>
              </a:rPr>
              <a:t>of</a:t>
            </a:r>
            <a:r>
              <a:rPr kumimoji="0" sz="1200" b="1" i="0" u="none" strike="noStrike" kern="1200" cap="none" spc="-70" normalizeH="0" baseline="0" noProof="0" dirty="0">
                <a:ln>
                  <a:noFill/>
                </a:ln>
                <a:solidFill>
                  <a:srgbClr val="19233E"/>
                </a:solidFill>
                <a:effectLst/>
                <a:uLnTx/>
                <a:uFillTx/>
                <a:latin typeface="Ebrima"/>
                <a:ea typeface="+mn-ea"/>
                <a:cs typeface="Ebrima"/>
              </a:rPr>
              <a:t> </a:t>
            </a:r>
            <a:r>
              <a:rPr kumimoji="0" sz="1200" b="1" i="0" u="none" strike="noStrike" kern="1200" cap="none" spc="-5" normalizeH="0" baseline="0" noProof="0" dirty="0">
                <a:ln>
                  <a:noFill/>
                </a:ln>
                <a:solidFill>
                  <a:srgbClr val="19233E"/>
                </a:solidFill>
                <a:effectLst/>
                <a:uLnTx/>
                <a:uFillTx/>
                <a:latin typeface="Ebrima"/>
                <a:ea typeface="+mn-ea"/>
                <a:cs typeface="Ebrima"/>
              </a:rPr>
              <a:t>Education</a:t>
            </a:r>
            <a:endParaRPr kumimoji="0" sz="1200" b="0" i="0" u="none" strike="noStrike" kern="1200" cap="none" spc="0" normalizeH="0" baseline="0" noProof="0">
              <a:ln>
                <a:noFill/>
              </a:ln>
              <a:solidFill>
                <a:prstClr val="black"/>
              </a:solidFill>
              <a:effectLst/>
              <a:uLnTx/>
              <a:uFillTx/>
              <a:latin typeface="Ebrima"/>
              <a:ea typeface="+mn-ea"/>
              <a:cs typeface="Ebrima"/>
            </a:endParaRPr>
          </a:p>
        </p:txBody>
      </p:sp>
      <p:sp>
        <p:nvSpPr>
          <p:cNvPr id="3" name="object 3"/>
          <p:cNvSpPr/>
          <p:nvPr/>
        </p:nvSpPr>
        <p:spPr>
          <a:xfrm>
            <a:off x="10707381" y="0"/>
            <a:ext cx="1035685" cy="441959"/>
          </a:xfrm>
          <a:custGeom>
            <a:avLst/>
            <a:gdLst/>
            <a:ahLst/>
            <a:cxnLst/>
            <a:rect l="l" t="t" r="r" b="b"/>
            <a:pathLst>
              <a:path w="1035684" h="441959">
                <a:moveTo>
                  <a:pt x="622719" y="430529"/>
                </a:moveTo>
                <a:lnTo>
                  <a:pt x="400177" y="430529"/>
                </a:lnTo>
                <a:lnTo>
                  <a:pt x="400177" y="432434"/>
                </a:lnTo>
                <a:lnTo>
                  <a:pt x="406031" y="432434"/>
                </a:lnTo>
                <a:lnTo>
                  <a:pt x="413842" y="434339"/>
                </a:lnTo>
                <a:lnTo>
                  <a:pt x="423608" y="436244"/>
                </a:lnTo>
                <a:lnTo>
                  <a:pt x="441172" y="436244"/>
                </a:lnTo>
                <a:lnTo>
                  <a:pt x="448983" y="438149"/>
                </a:lnTo>
                <a:lnTo>
                  <a:pt x="458749" y="438149"/>
                </a:lnTo>
                <a:lnTo>
                  <a:pt x="462648" y="440054"/>
                </a:lnTo>
                <a:lnTo>
                  <a:pt x="493877" y="440054"/>
                </a:lnTo>
                <a:lnTo>
                  <a:pt x="501688" y="441959"/>
                </a:lnTo>
                <a:lnTo>
                  <a:pt x="534873" y="441959"/>
                </a:lnTo>
                <a:lnTo>
                  <a:pt x="555187" y="441513"/>
                </a:lnTo>
                <a:lnTo>
                  <a:pt x="575867" y="439816"/>
                </a:lnTo>
                <a:lnTo>
                  <a:pt x="598011" y="436333"/>
                </a:lnTo>
                <a:lnTo>
                  <a:pt x="622719" y="430529"/>
                </a:lnTo>
                <a:close/>
              </a:path>
              <a:path w="1035684" h="441959">
                <a:moveTo>
                  <a:pt x="626618" y="430529"/>
                </a:moveTo>
                <a:lnTo>
                  <a:pt x="622719" y="430529"/>
                </a:lnTo>
                <a:lnTo>
                  <a:pt x="618820" y="432434"/>
                </a:lnTo>
                <a:lnTo>
                  <a:pt x="620763" y="432434"/>
                </a:lnTo>
                <a:lnTo>
                  <a:pt x="626618" y="430529"/>
                </a:lnTo>
                <a:close/>
              </a:path>
              <a:path w="1035684" h="441959">
                <a:moveTo>
                  <a:pt x="653948" y="426719"/>
                </a:moveTo>
                <a:lnTo>
                  <a:pt x="394322" y="426719"/>
                </a:lnTo>
                <a:lnTo>
                  <a:pt x="400177" y="428624"/>
                </a:lnTo>
                <a:lnTo>
                  <a:pt x="404088" y="430529"/>
                </a:lnTo>
                <a:lnTo>
                  <a:pt x="630529" y="430529"/>
                </a:lnTo>
                <a:lnTo>
                  <a:pt x="636384" y="428624"/>
                </a:lnTo>
                <a:lnTo>
                  <a:pt x="650049" y="428624"/>
                </a:lnTo>
                <a:lnTo>
                  <a:pt x="653948" y="426719"/>
                </a:lnTo>
                <a:close/>
              </a:path>
              <a:path w="1035684" h="441959">
                <a:moveTo>
                  <a:pt x="646150" y="428624"/>
                </a:moveTo>
                <a:lnTo>
                  <a:pt x="636384" y="428624"/>
                </a:lnTo>
                <a:lnTo>
                  <a:pt x="636384" y="430529"/>
                </a:lnTo>
                <a:lnTo>
                  <a:pt x="642239" y="430529"/>
                </a:lnTo>
                <a:lnTo>
                  <a:pt x="646150" y="428624"/>
                </a:lnTo>
                <a:close/>
              </a:path>
              <a:path w="1035684" h="441959">
                <a:moveTo>
                  <a:pt x="665666" y="422909"/>
                </a:moveTo>
                <a:lnTo>
                  <a:pt x="378714" y="422909"/>
                </a:lnTo>
                <a:lnTo>
                  <a:pt x="382612" y="424814"/>
                </a:lnTo>
                <a:lnTo>
                  <a:pt x="388467" y="426719"/>
                </a:lnTo>
                <a:lnTo>
                  <a:pt x="657860" y="426719"/>
                </a:lnTo>
                <a:lnTo>
                  <a:pt x="665666" y="422909"/>
                </a:lnTo>
                <a:close/>
              </a:path>
              <a:path w="1035684" h="441959">
                <a:moveTo>
                  <a:pt x="13665" y="72389"/>
                </a:moveTo>
                <a:lnTo>
                  <a:pt x="13665" y="76199"/>
                </a:lnTo>
                <a:lnTo>
                  <a:pt x="17576" y="83819"/>
                </a:lnTo>
                <a:lnTo>
                  <a:pt x="17576" y="87629"/>
                </a:lnTo>
                <a:lnTo>
                  <a:pt x="19519" y="91439"/>
                </a:lnTo>
                <a:lnTo>
                  <a:pt x="21475" y="93344"/>
                </a:lnTo>
                <a:lnTo>
                  <a:pt x="23431" y="100964"/>
                </a:lnTo>
                <a:lnTo>
                  <a:pt x="25374" y="106679"/>
                </a:lnTo>
                <a:lnTo>
                  <a:pt x="29286" y="112394"/>
                </a:lnTo>
                <a:lnTo>
                  <a:pt x="31242" y="120014"/>
                </a:lnTo>
                <a:lnTo>
                  <a:pt x="35140" y="125729"/>
                </a:lnTo>
                <a:lnTo>
                  <a:pt x="37096" y="133349"/>
                </a:lnTo>
                <a:lnTo>
                  <a:pt x="46850" y="152399"/>
                </a:lnTo>
                <a:lnTo>
                  <a:pt x="62471" y="190499"/>
                </a:lnTo>
                <a:lnTo>
                  <a:pt x="64427" y="192404"/>
                </a:lnTo>
                <a:lnTo>
                  <a:pt x="68326" y="200024"/>
                </a:lnTo>
                <a:lnTo>
                  <a:pt x="72224" y="201929"/>
                </a:lnTo>
                <a:lnTo>
                  <a:pt x="78092" y="213359"/>
                </a:lnTo>
                <a:lnTo>
                  <a:pt x="80035" y="215264"/>
                </a:lnTo>
                <a:lnTo>
                  <a:pt x="81991" y="219074"/>
                </a:lnTo>
                <a:lnTo>
                  <a:pt x="83947" y="220979"/>
                </a:lnTo>
                <a:lnTo>
                  <a:pt x="85890" y="224789"/>
                </a:lnTo>
                <a:lnTo>
                  <a:pt x="87845" y="226694"/>
                </a:lnTo>
                <a:lnTo>
                  <a:pt x="99255" y="241428"/>
                </a:lnTo>
                <a:lnTo>
                  <a:pt x="110297" y="254555"/>
                </a:lnTo>
                <a:lnTo>
                  <a:pt x="121337" y="266610"/>
                </a:lnTo>
                <a:lnTo>
                  <a:pt x="132740" y="278129"/>
                </a:lnTo>
                <a:lnTo>
                  <a:pt x="163982" y="308609"/>
                </a:lnTo>
                <a:lnTo>
                  <a:pt x="169837" y="312419"/>
                </a:lnTo>
                <a:lnTo>
                  <a:pt x="177647" y="320039"/>
                </a:lnTo>
                <a:lnTo>
                  <a:pt x="183502" y="323849"/>
                </a:lnTo>
                <a:lnTo>
                  <a:pt x="185445" y="327659"/>
                </a:lnTo>
                <a:lnTo>
                  <a:pt x="193255" y="331469"/>
                </a:lnTo>
                <a:lnTo>
                  <a:pt x="195211" y="335279"/>
                </a:lnTo>
                <a:lnTo>
                  <a:pt x="199110" y="339089"/>
                </a:lnTo>
                <a:lnTo>
                  <a:pt x="203022" y="340994"/>
                </a:lnTo>
                <a:lnTo>
                  <a:pt x="206921" y="344804"/>
                </a:lnTo>
                <a:lnTo>
                  <a:pt x="214731" y="348614"/>
                </a:lnTo>
                <a:lnTo>
                  <a:pt x="218630" y="352424"/>
                </a:lnTo>
                <a:lnTo>
                  <a:pt x="222542" y="354329"/>
                </a:lnTo>
                <a:lnTo>
                  <a:pt x="226441" y="358139"/>
                </a:lnTo>
                <a:lnTo>
                  <a:pt x="232295" y="360044"/>
                </a:lnTo>
                <a:lnTo>
                  <a:pt x="236207" y="361949"/>
                </a:lnTo>
                <a:lnTo>
                  <a:pt x="240106" y="365759"/>
                </a:lnTo>
                <a:lnTo>
                  <a:pt x="244017" y="367664"/>
                </a:lnTo>
                <a:lnTo>
                  <a:pt x="249872" y="369569"/>
                </a:lnTo>
                <a:lnTo>
                  <a:pt x="253771" y="371474"/>
                </a:lnTo>
                <a:lnTo>
                  <a:pt x="259629" y="375463"/>
                </a:lnTo>
                <a:lnTo>
                  <a:pt x="271345" y="382726"/>
                </a:lnTo>
                <a:lnTo>
                  <a:pt x="277202" y="386714"/>
                </a:lnTo>
                <a:lnTo>
                  <a:pt x="286956" y="388619"/>
                </a:lnTo>
                <a:lnTo>
                  <a:pt x="290868" y="392429"/>
                </a:lnTo>
                <a:lnTo>
                  <a:pt x="294767" y="392429"/>
                </a:lnTo>
                <a:lnTo>
                  <a:pt x="296722" y="394334"/>
                </a:lnTo>
                <a:lnTo>
                  <a:pt x="300621" y="396239"/>
                </a:lnTo>
                <a:lnTo>
                  <a:pt x="302577" y="398144"/>
                </a:lnTo>
                <a:lnTo>
                  <a:pt x="308432" y="400049"/>
                </a:lnTo>
                <a:lnTo>
                  <a:pt x="316242" y="403859"/>
                </a:lnTo>
                <a:lnTo>
                  <a:pt x="324053" y="405764"/>
                </a:lnTo>
                <a:lnTo>
                  <a:pt x="334636" y="410050"/>
                </a:lnTo>
                <a:lnTo>
                  <a:pt x="345767" y="414337"/>
                </a:lnTo>
                <a:lnTo>
                  <a:pt x="368947" y="422909"/>
                </a:lnTo>
                <a:lnTo>
                  <a:pt x="376758" y="424814"/>
                </a:lnTo>
                <a:lnTo>
                  <a:pt x="378714" y="424814"/>
                </a:lnTo>
                <a:lnTo>
                  <a:pt x="378714" y="422909"/>
                </a:lnTo>
                <a:lnTo>
                  <a:pt x="665666" y="422909"/>
                </a:lnTo>
                <a:lnTo>
                  <a:pt x="669569" y="421004"/>
                </a:lnTo>
                <a:lnTo>
                  <a:pt x="675424" y="419099"/>
                </a:lnTo>
                <a:lnTo>
                  <a:pt x="681278" y="415289"/>
                </a:lnTo>
                <a:lnTo>
                  <a:pt x="683234" y="415289"/>
                </a:lnTo>
                <a:lnTo>
                  <a:pt x="694944" y="411479"/>
                </a:lnTo>
                <a:lnTo>
                  <a:pt x="696899" y="409574"/>
                </a:lnTo>
                <a:lnTo>
                  <a:pt x="700798" y="409574"/>
                </a:lnTo>
                <a:lnTo>
                  <a:pt x="706653" y="407669"/>
                </a:lnTo>
                <a:lnTo>
                  <a:pt x="707030" y="407669"/>
                </a:lnTo>
                <a:lnTo>
                  <a:pt x="713247" y="403919"/>
                </a:lnTo>
                <a:lnTo>
                  <a:pt x="715310" y="403919"/>
                </a:lnTo>
                <a:lnTo>
                  <a:pt x="734598" y="396418"/>
                </a:lnTo>
                <a:lnTo>
                  <a:pt x="784131" y="372010"/>
                </a:lnTo>
                <a:lnTo>
                  <a:pt x="832658" y="339833"/>
                </a:lnTo>
                <a:lnTo>
                  <a:pt x="878721" y="303460"/>
                </a:lnTo>
                <a:lnTo>
                  <a:pt x="897863" y="285749"/>
                </a:lnTo>
                <a:lnTo>
                  <a:pt x="896010" y="285749"/>
                </a:lnTo>
                <a:lnTo>
                  <a:pt x="907719" y="274319"/>
                </a:lnTo>
                <a:lnTo>
                  <a:pt x="909675" y="270509"/>
                </a:lnTo>
                <a:lnTo>
                  <a:pt x="917486" y="262889"/>
                </a:lnTo>
                <a:lnTo>
                  <a:pt x="921877" y="257204"/>
                </a:lnTo>
                <a:lnTo>
                  <a:pt x="926268" y="251697"/>
                </a:lnTo>
                <a:lnTo>
                  <a:pt x="930659" y="246548"/>
                </a:lnTo>
                <a:lnTo>
                  <a:pt x="935050" y="241934"/>
                </a:lnTo>
                <a:lnTo>
                  <a:pt x="940904" y="238124"/>
                </a:lnTo>
                <a:lnTo>
                  <a:pt x="944816" y="230504"/>
                </a:lnTo>
                <a:lnTo>
                  <a:pt x="946772" y="224789"/>
                </a:lnTo>
                <a:lnTo>
                  <a:pt x="948715" y="220979"/>
                </a:lnTo>
                <a:lnTo>
                  <a:pt x="952627" y="217169"/>
                </a:lnTo>
                <a:lnTo>
                  <a:pt x="952627" y="213359"/>
                </a:lnTo>
                <a:lnTo>
                  <a:pt x="954570" y="211454"/>
                </a:lnTo>
                <a:lnTo>
                  <a:pt x="958481" y="203834"/>
                </a:lnTo>
                <a:lnTo>
                  <a:pt x="962380" y="198119"/>
                </a:lnTo>
                <a:lnTo>
                  <a:pt x="966292" y="194309"/>
                </a:lnTo>
                <a:lnTo>
                  <a:pt x="968235" y="190499"/>
                </a:lnTo>
                <a:lnTo>
                  <a:pt x="970002" y="188778"/>
                </a:lnTo>
                <a:lnTo>
                  <a:pt x="973973" y="180617"/>
                </a:lnTo>
                <a:lnTo>
                  <a:pt x="979462" y="168830"/>
                </a:lnTo>
                <a:lnTo>
                  <a:pt x="985808" y="155703"/>
                </a:lnTo>
                <a:lnTo>
                  <a:pt x="993622" y="140969"/>
                </a:lnTo>
                <a:lnTo>
                  <a:pt x="997521" y="135254"/>
                </a:lnTo>
                <a:lnTo>
                  <a:pt x="1001420" y="123824"/>
                </a:lnTo>
                <a:lnTo>
                  <a:pt x="1003376" y="116204"/>
                </a:lnTo>
                <a:lnTo>
                  <a:pt x="1007275" y="110489"/>
                </a:lnTo>
                <a:lnTo>
                  <a:pt x="1007275" y="106679"/>
                </a:lnTo>
                <a:lnTo>
                  <a:pt x="1009230" y="102869"/>
                </a:lnTo>
                <a:lnTo>
                  <a:pt x="1009230" y="99059"/>
                </a:lnTo>
                <a:lnTo>
                  <a:pt x="1011186" y="95249"/>
                </a:lnTo>
                <a:lnTo>
                  <a:pt x="1011186" y="93344"/>
                </a:lnTo>
                <a:lnTo>
                  <a:pt x="1015085" y="85724"/>
                </a:lnTo>
                <a:lnTo>
                  <a:pt x="1015085" y="81914"/>
                </a:lnTo>
                <a:lnTo>
                  <a:pt x="1017041" y="81914"/>
                </a:lnTo>
                <a:lnTo>
                  <a:pt x="1018997" y="74294"/>
                </a:lnTo>
                <a:lnTo>
                  <a:pt x="15621" y="74294"/>
                </a:lnTo>
                <a:lnTo>
                  <a:pt x="13665" y="72389"/>
                </a:lnTo>
                <a:close/>
              </a:path>
              <a:path w="1035684" h="441959">
                <a:moveTo>
                  <a:pt x="707030" y="407669"/>
                </a:moveTo>
                <a:lnTo>
                  <a:pt x="706653" y="407669"/>
                </a:lnTo>
                <a:lnTo>
                  <a:pt x="703971" y="409515"/>
                </a:lnTo>
                <a:lnTo>
                  <a:pt x="707030" y="407669"/>
                </a:lnTo>
                <a:close/>
              </a:path>
              <a:path w="1035684" h="441959">
                <a:moveTo>
                  <a:pt x="715310" y="403919"/>
                </a:moveTo>
                <a:lnTo>
                  <a:pt x="713247" y="403919"/>
                </a:lnTo>
                <a:lnTo>
                  <a:pt x="710565" y="405764"/>
                </a:lnTo>
                <a:lnTo>
                  <a:pt x="715310" y="403919"/>
                </a:lnTo>
                <a:close/>
              </a:path>
              <a:path w="1035684" h="441959">
                <a:moveTo>
                  <a:pt x="899922" y="283844"/>
                </a:moveTo>
                <a:lnTo>
                  <a:pt x="896010" y="285749"/>
                </a:lnTo>
                <a:lnTo>
                  <a:pt x="897863" y="285749"/>
                </a:lnTo>
                <a:lnTo>
                  <a:pt x="899922" y="283844"/>
                </a:lnTo>
                <a:close/>
              </a:path>
              <a:path w="1035684" h="441959">
                <a:moveTo>
                  <a:pt x="970191" y="188594"/>
                </a:moveTo>
                <a:lnTo>
                  <a:pt x="970002" y="188778"/>
                </a:lnTo>
                <a:lnTo>
                  <a:pt x="968235" y="192404"/>
                </a:lnTo>
                <a:lnTo>
                  <a:pt x="970191" y="188594"/>
                </a:lnTo>
                <a:close/>
              </a:path>
              <a:path w="1035684" h="441959">
                <a:moveTo>
                  <a:pt x="1035583" y="0"/>
                </a:moveTo>
                <a:lnTo>
                  <a:pt x="247" y="0"/>
                </a:lnTo>
                <a:lnTo>
                  <a:pt x="521" y="2678"/>
                </a:lnTo>
                <a:lnTo>
                  <a:pt x="1955" y="15239"/>
                </a:lnTo>
                <a:lnTo>
                  <a:pt x="0" y="17144"/>
                </a:lnTo>
                <a:lnTo>
                  <a:pt x="1955" y="19049"/>
                </a:lnTo>
                <a:lnTo>
                  <a:pt x="3911" y="24764"/>
                </a:lnTo>
                <a:lnTo>
                  <a:pt x="3911" y="34289"/>
                </a:lnTo>
                <a:lnTo>
                  <a:pt x="5854" y="36194"/>
                </a:lnTo>
                <a:lnTo>
                  <a:pt x="5854" y="40004"/>
                </a:lnTo>
                <a:lnTo>
                  <a:pt x="7810" y="41909"/>
                </a:lnTo>
                <a:lnTo>
                  <a:pt x="7810" y="47624"/>
                </a:lnTo>
                <a:lnTo>
                  <a:pt x="9766" y="51434"/>
                </a:lnTo>
                <a:lnTo>
                  <a:pt x="9766" y="55244"/>
                </a:lnTo>
                <a:lnTo>
                  <a:pt x="11709" y="59054"/>
                </a:lnTo>
                <a:lnTo>
                  <a:pt x="11709" y="62864"/>
                </a:lnTo>
                <a:lnTo>
                  <a:pt x="15621" y="68579"/>
                </a:lnTo>
                <a:lnTo>
                  <a:pt x="15621" y="74294"/>
                </a:lnTo>
                <a:lnTo>
                  <a:pt x="1018997" y="74294"/>
                </a:lnTo>
                <a:lnTo>
                  <a:pt x="1020940" y="68579"/>
                </a:lnTo>
                <a:lnTo>
                  <a:pt x="1022896" y="60959"/>
                </a:lnTo>
                <a:lnTo>
                  <a:pt x="1024851" y="57149"/>
                </a:lnTo>
                <a:lnTo>
                  <a:pt x="1024851" y="53339"/>
                </a:lnTo>
                <a:lnTo>
                  <a:pt x="1026807" y="49529"/>
                </a:lnTo>
                <a:lnTo>
                  <a:pt x="1026807" y="43814"/>
                </a:lnTo>
                <a:lnTo>
                  <a:pt x="1028750" y="40004"/>
                </a:lnTo>
                <a:lnTo>
                  <a:pt x="1028750" y="34289"/>
                </a:lnTo>
                <a:lnTo>
                  <a:pt x="1030706" y="32384"/>
                </a:lnTo>
                <a:lnTo>
                  <a:pt x="1030706" y="20954"/>
                </a:lnTo>
                <a:lnTo>
                  <a:pt x="1032662" y="17144"/>
                </a:lnTo>
                <a:lnTo>
                  <a:pt x="1032662" y="13334"/>
                </a:lnTo>
                <a:lnTo>
                  <a:pt x="1034605" y="9524"/>
                </a:lnTo>
                <a:lnTo>
                  <a:pt x="1034605" y="1904"/>
                </a:lnTo>
                <a:lnTo>
                  <a:pt x="1035583" y="0"/>
                </a:lnTo>
                <a:close/>
              </a:path>
            </a:pathLst>
          </a:custGeom>
          <a:solidFill>
            <a:srgbClr val="D425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695439" y="5857761"/>
            <a:ext cx="3737065" cy="100023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9015983" y="0"/>
            <a:ext cx="3176016" cy="77114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880103" y="6199632"/>
            <a:ext cx="3931919" cy="65836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87703" y="1917348"/>
            <a:ext cx="10637520" cy="838691"/>
          </a:xfrm>
          <a:prstGeom prst="rect">
            <a:avLst/>
          </a:prstGeom>
          <a:solidFill>
            <a:srgbClr val="D70C3D"/>
          </a:solidFill>
          <a:ln w="12192">
            <a:solidFill>
              <a:srgbClr val="0F172B"/>
            </a:solidFill>
          </a:ln>
        </p:spPr>
        <p:txBody>
          <a:bodyPr vert="horz" wrap="square" lIns="0" tIns="142240" rIns="0" bIns="0" rtlCol="0">
            <a:spAutoFit/>
          </a:bodyPr>
          <a:lstStyle/>
          <a:p>
            <a:pPr lvl="0" algn="ctr">
              <a:spcBef>
                <a:spcPts val="1120"/>
              </a:spcBef>
              <a:defRPr/>
            </a:pPr>
            <a:r>
              <a:rPr lang="en-AU" sz="2800" dirty="0" smtClean="0">
                <a:solidFill>
                  <a:schemeClr val="bg1"/>
                </a:solidFill>
                <a:latin typeface="Arial" panose="020B0604020202020204" pitchFamily="34" charset="0"/>
                <a:cs typeface="Arial" panose="020B0604020202020204" pitchFamily="34" charset="0"/>
              </a:rPr>
              <a:t>Scholastic year distribution</a:t>
            </a:r>
          </a:p>
          <a:p>
            <a:pPr lvl="0" algn="ctr">
              <a:spcBef>
                <a:spcPts val="1120"/>
              </a:spcBef>
              <a:defRPr/>
            </a:pPr>
            <a:endParaRPr lang="en-AU" sz="800" dirty="0">
              <a:solidFill>
                <a:schemeClr val="bg1"/>
              </a:solidFill>
              <a:latin typeface="Montserrat Medium"/>
            </a:endParaRPr>
          </a:p>
        </p:txBody>
      </p:sp>
      <p:sp>
        <p:nvSpPr>
          <p:cNvPr id="14" name="object 9"/>
          <p:cNvSpPr txBox="1">
            <a:spLocks noGrp="1"/>
          </p:cNvSpPr>
          <p:nvPr>
            <p:ph type="title"/>
          </p:nvPr>
        </p:nvSpPr>
        <p:spPr>
          <a:xfrm>
            <a:off x="587703" y="682165"/>
            <a:ext cx="10637520" cy="1107996"/>
          </a:xfrm>
          <a:prstGeom prst="rect">
            <a:avLst/>
          </a:prstGeom>
          <a:solidFill>
            <a:schemeClr val="accent1"/>
          </a:solidFill>
          <a:ln w="12192">
            <a:solidFill>
              <a:srgbClr val="0F172B"/>
            </a:solidFill>
          </a:ln>
        </p:spPr>
        <p:txBody>
          <a:bodyPr vert="horz" wrap="square" lIns="0" tIns="0" rIns="0" bIns="0" rtlCol="0">
            <a:spAutoFit/>
          </a:bodyPr>
          <a:lstStyle/>
          <a:p>
            <a:pPr marL="714375" algn="l">
              <a:lnSpc>
                <a:spcPct val="100000"/>
              </a:lnSpc>
            </a:pPr>
            <a:r>
              <a:rPr lang="en-AU" sz="1200" dirty="0" smtClean="0">
                <a:solidFill>
                  <a:schemeClr val="bg1"/>
                </a:solidFill>
              </a:rPr>
              <a:t/>
            </a:r>
            <a:br>
              <a:rPr lang="en-AU" sz="1200" dirty="0" smtClean="0">
                <a:solidFill>
                  <a:schemeClr val="bg1"/>
                </a:solidFill>
              </a:rPr>
            </a:br>
            <a:r>
              <a:rPr lang="en-AU" dirty="0" smtClean="0">
                <a:solidFill>
                  <a:schemeClr val="bg1"/>
                </a:solidFill>
              </a:rPr>
              <a:t>Aboriginal student enrolments across NSW</a:t>
            </a:r>
            <a:br>
              <a:rPr lang="en-AU" dirty="0" smtClean="0">
                <a:solidFill>
                  <a:schemeClr val="bg1"/>
                </a:solidFill>
              </a:rPr>
            </a:br>
            <a:r>
              <a:rPr lang="en-AU" sz="1200" dirty="0" smtClean="0"/>
              <a:t/>
            </a:r>
            <a:br>
              <a:rPr lang="en-AU" sz="1200" dirty="0" smtClean="0"/>
            </a:br>
            <a:endParaRPr sz="1200" dirty="0"/>
          </a:p>
        </p:txBody>
      </p:sp>
      <p:sp>
        <p:nvSpPr>
          <p:cNvPr id="13" name="TextBox 12"/>
          <p:cNvSpPr txBox="1"/>
          <p:nvPr/>
        </p:nvSpPr>
        <p:spPr>
          <a:xfrm>
            <a:off x="587703" y="3097910"/>
            <a:ext cx="10533953" cy="3693319"/>
          </a:xfrm>
          <a:prstGeom prst="rect">
            <a:avLst/>
          </a:prstGeom>
          <a:noFill/>
        </p:spPr>
        <p:txBody>
          <a:bodyPr wrap="square" rtlCol="0">
            <a:spAutoFit/>
          </a:bodyPr>
          <a:lstStyle/>
          <a:p>
            <a:pPr algn="ctr"/>
            <a:r>
              <a:rPr lang="en-AU" sz="2400" dirty="0">
                <a:latin typeface="Arial" panose="020B0604020202020204" pitchFamily="34" charset="0"/>
                <a:cs typeface="Arial" panose="020B0604020202020204" pitchFamily="34" charset="0"/>
              </a:rPr>
              <a:t>Department of Education Pre </a:t>
            </a:r>
            <a:r>
              <a:rPr lang="en-AU" sz="2400" dirty="0" smtClean="0">
                <a:latin typeface="Arial" panose="020B0604020202020204" pitchFamily="34" charset="0"/>
                <a:cs typeface="Arial" panose="020B0604020202020204" pitchFamily="34" charset="0"/>
              </a:rPr>
              <a:t>schools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659</a:t>
            </a:r>
          </a:p>
          <a:p>
            <a:pPr algn="ctr"/>
            <a:r>
              <a:rPr lang="en-AU" sz="2400" dirty="0" smtClean="0">
                <a:latin typeface="Arial" panose="020B0604020202020204" pitchFamily="34" charset="0"/>
                <a:cs typeface="Arial" panose="020B0604020202020204" pitchFamily="34" charset="0"/>
              </a:rPr>
              <a:t>Kindergarten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5,658</a:t>
            </a:r>
            <a:endParaRPr lang="en-AU" sz="2400" dirty="0">
              <a:latin typeface="Arial" panose="020B0604020202020204" pitchFamily="34" charset="0"/>
              <a:cs typeface="Arial" panose="020B0604020202020204" pitchFamily="34" charset="0"/>
            </a:endParaRPr>
          </a:p>
          <a:p>
            <a:pPr algn="ctr"/>
            <a:r>
              <a:rPr lang="en-AU" sz="2400" dirty="0">
                <a:latin typeface="Arial" panose="020B0604020202020204" pitchFamily="34" charset="0"/>
                <a:cs typeface="Arial" panose="020B0604020202020204" pitchFamily="34" charset="0"/>
              </a:rPr>
              <a:t>Year 1 – </a:t>
            </a:r>
            <a:r>
              <a:rPr lang="en-AU" sz="2400" dirty="0" smtClean="0">
                <a:latin typeface="Arial" panose="020B0604020202020204" pitchFamily="34" charset="0"/>
                <a:cs typeface="Arial" panose="020B0604020202020204" pitchFamily="34" charset="0"/>
              </a:rPr>
              <a:t>5,669</a:t>
            </a:r>
          </a:p>
          <a:p>
            <a:pPr algn="ctr"/>
            <a:r>
              <a:rPr lang="en-AU" sz="2400" dirty="0" smtClean="0">
                <a:latin typeface="Arial" panose="020B0604020202020204" pitchFamily="34" charset="0"/>
                <a:cs typeface="Arial" panose="020B0604020202020204" pitchFamily="34" charset="0"/>
              </a:rPr>
              <a:t>Year </a:t>
            </a:r>
            <a:r>
              <a:rPr lang="en-AU" sz="2400" dirty="0">
                <a:latin typeface="Arial" panose="020B0604020202020204" pitchFamily="34" charset="0"/>
                <a:cs typeface="Arial" panose="020B0604020202020204" pitchFamily="34" charset="0"/>
              </a:rPr>
              <a:t>2 – </a:t>
            </a:r>
            <a:r>
              <a:rPr lang="en-AU" sz="2400" dirty="0" smtClean="0">
                <a:latin typeface="Arial" panose="020B0604020202020204" pitchFamily="34" charset="0"/>
                <a:cs typeface="Arial" panose="020B0604020202020204" pitchFamily="34" charset="0"/>
              </a:rPr>
              <a:t>5,401</a:t>
            </a:r>
          </a:p>
          <a:p>
            <a:pPr algn="ctr"/>
            <a:r>
              <a:rPr lang="en-AU" sz="2400" dirty="0" smtClean="0">
                <a:latin typeface="Arial" panose="020B0604020202020204" pitchFamily="34" charset="0"/>
                <a:cs typeface="Arial" panose="020B0604020202020204" pitchFamily="34" charset="0"/>
              </a:rPr>
              <a:t>Year 3 – 5,146</a:t>
            </a:r>
          </a:p>
          <a:p>
            <a:pPr algn="ctr"/>
            <a:r>
              <a:rPr lang="en-AU" sz="2400" dirty="0" smtClean="0">
                <a:latin typeface="Arial" panose="020B0604020202020204" pitchFamily="34" charset="0"/>
                <a:cs typeface="Arial" panose="020B0604020202020204" pitchFamily="34" charset="0"/>
              </a:rPr>
              <a:t>Year 4 – 5,207</a:t>
            </a:r>
          </a:p>
          <a:p>
            <a:pPr algn="ctr"/>
            <a:r>
              <a:rPr lang="en-AU" sz="2400" dirty="0" smtClean="0">
                <a:latin typeface="Arial" panose="020B0604020202020204" pitchFamily="34" charset="0"/>
                <a:cs typeface="Arial" panose="020B0604020202020204" pitchFamily="34" charset="0"/>
              </a:rPr>
              <a:t>Year 5 – 5,212</a:t>
            </a:r>
          </a:p>
          <a:p>
            <a:pPr algn="ctr"/>
            <a:r>
              <a:rPr lang="en-AU" sz="2400" dirty="0" smtClean="0">
                <a:latin typeface="Arial" panose="020B0604020202020204" pitchFamily="34" charset="0"/>
                <a:cs typeface="Arial" panose="020B0604020202020204" pitchFamily="34" charset="0"/>
              </a:rPr>
              <a:t>Year 6 – 5,427</a:t>
            </a:r>
          </a:p>
          <a:p>
            <a:pPr marL="285750" indent="-285750">
              <a:buFont typeface="Arial" panose="020B0604020202020204" pitchFamily="34" charset="0"/>
              <a:buChar char="•"/>
            </a:pPr>
            <a:endParaRPr lang="en-AU" sz="2400" dirty="0" smtClean="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3381179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1897</Words>
  <Application>Microsoft Office PowerPoint</Application>
  <PresentationFormat>Widescreen</PresentationFormat>
  <Paragraphs>182</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Ebrima</vt:lpstr>
      <vt:lpstr>Monaco</vt:lpstr>
      <vt:lpstr>Montserrat Light</vt:lpstr>
      <vt:lpstr>Montserrat Medium</vt:lpstr>
      <vt:lpstr>Montserrat SemiBold</vt:lpstr>
      <vt:lpstr>System Font Regular</vt:lpstr>
      <vt:lpstr>Office Theme</vt:lpstr>
      <vt:lpstr>                     </vt:lpstr>
      <vt:lpstr>Boosting Outcomes for Aboriginal  Students - Background</vt:lpstr>
      <vt:lpstr>Boosting Outcomes for Aboriginal students  – the model</vt:lpstr>
      <vt:lpstr>Boosting Outcomes for Aboriginal students – the model </vt:lpstr>
      <vt:lpstr>PowerPoint Presentation</vt:lpstr>
      <vt:lpstr> Aboriginal Education &amp; Communities Directorate </vt:lpstr>
      <vt:lpstr> Aboriginal Education &amp; Communities Directorate </vt:lpstr>
      <vt:lpstr> Aboriginal student enrolments across NSW  </vt:lpstr>
      <vt:lpstr> Aboriginal student enrolments across NSW  </vt:lpstr>
      <vt:lpstr> Aboriginal student enrolments across NSW  </vt:lpstr>
      <vt:lpstr> Aboriginal student enrolments across NSW  </vt:lpstr>
      <vt:lpstr> Next steps … </vt:lpstr>
      <vt:lpstr> Actions taken so far … </vt:lpstr>
      <vt:lpstr> How can we work together better?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2019-05-03T01:20:12Z</dcterms:created>
  <dcterms:modified xsi:type="dcterms:W3CDTF">2019-06-12T05:36:10Z</dcterms:modified>
</cp:coreProperties>
</file>