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svg" ContentType="image/svg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2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theme/theme3.xml" ContentType="application/vnd.openxmlformats-officedocument.theme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theme/theme6.xml" ContentType="application/vnd.openxmlformats-officedocument.them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8" r:id="rId5"/>
    <p:sldMasterId id="2147483762" r:id="rId6"/>
    <p:sldMasterId id="2147483776" r:id="rId7"/>
    <p:sldMasterId id="2147483791" r:id="rId8"/>
  </p:sldMasterIdLst>
  <p:notesMasterIdLst>
    <p:notesMasterId r:id="rId17"/>
  </p:notesMasterIdLst>
  <p:handoutMasterIdLst>
    <p:handoutMasterId r:id="rId18"/>
  </p:handoutMasterIdLst>
  <p:sldIdLst>
    <p:sldId id="258" r:id="rId9"/>
    <p:sldId id="378" r:id="rId10"/>
    <p:sldId id="379" r:id="rId11"/>
    <p:sldId id="380" r:id="rId12"/>
    <p:sldId id="381" r:id="rId13"/>
    <p:sldId id="382" r:id="rId14"/>
    <p:sldId id="383" r:id="rId15"/>
    <p:sldId id="366" r:id="rId16"/>
  </p:sldIdLst>
  <p:sldSz cx="12192000" cy="6858000"/>
  <p:notesSz cx="9939338" cy="6805613"/>
  <p:custDataLst>
    <p:tags r:id="rId19"/>
  </p:custDataLst>
  <p:defaultTextStyle>
    <a:defPPr>
      <a:defRPr lang="en-US"/>
    </a:defPPr>
    <a:lvl1pPr marL="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457173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Master Slides" id="{1165592B-D1AE-EE48-AEB4-F19515D86DC8}">
          <p14:sldIdLst>
            <p14:sldId id="258"/>
            <p14:sldId id="378"/>
            <p14:sldId id="379"/>
            <p14:sldId id="380"/>
            <p14:sldId id="381"/>
            <p14:sldId id="382"/>
            <p14:sldId id="383"/>
            <p14:sldId id="366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1842" userDrawn="1">
          <p15:clr>
            <a:srgbClr val="A4A3A4"/>
          </p15:clr>
        </p15:guide>
        <p15:guide id="2" orient="horz" pos="3280" userDrawn="1">
          <p15:clr>
            <a:srgbClr val="A4A3A4"/>
          </p15:clr>
        </p15:guide>
        <p15:guide id="3" orient="horz" pos="2228" userDrawn="1">
          <p15:clr>
            <a:srgbClr val="A4A3A4"/>
          </p15:clr>
        </p15:guide>
        <p15:guide id="4" orient="horz" pos="2614" userDrawn="1">
          <p15:clr>
            <a:srgbClr val="A4A3A4"/>
          </p15:clr>
        </p15:guide>
        <p15:guide id="5" pos="3812" userDrawn="1">
          <p15:clr>
            <a:srgbClr val="A4A3A4"/>
          </p15:clr>
        </p15:guide>
        <p15:guide id="6" orient="horz" pos="1579" userDrawn="1">
          <p15:clr>
            <a:srgbClr val="A4A3A4"/>
          </p15:clr>
        </p15:guide>
        <p15:guide id="7" orient="horz" pos="1616" userDrawn="1">
          <p15:clr>
            <a:srgbClr val="A4A3A4"/>
          </p15:clr>
        </p15:guide>
        <p15:guide id="8" pos="1300" userDrawn="1">
          <p15:clr>
            <a:srgbClr val="A4A3A4"/>
          </p15:clr>
        </p15:guide>
        <p15:guide id="9" pos="3407" userDrawn="1">
          <p15:clr>
            <a:srgbClr val="A4A3A4"/>
          </p15:clr>
        </p15:guide>
        <p15:guide id="10" pos="2361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2" name="Author" initials="A" lastIdx="21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FDD82"/>
    <a:srgbClr val="4BFF9C"/>
    <a:srgbClr val="006C31"/>
    <a:srgbClr val="19233E"/>
    <a:srgbClr val="B9B9B9"/>
    <a:srgbClr val="535A6E"/>
    <a:srgbClr val="B86D62"/>
    <a:srgbClr val="7F7F7F"/>
    <a:srgbClr val="D38E82"/>
    <a:srgbClr val="D70C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E8EF7B36-90E9-4525-B790-FFCA3B82E441}" v="12" dt="2019-04-01T04:36:34.33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7292A2E-F333-43FB-9621-5CBBE7FDCDCB}" styleName="Light Style 2 - Accent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0598" autoAdjust="0"/>
    <p:restoredTop sz="78832" autoAdjust="0"/>
  </p:normalViewPr>
  <p:slideViewPr>
    <p:cSldViewPr snapToGrid="0" showGuides="1">
      <p:cViewPr varScale="1">
        <p:scale>
          <a:sx n="91" d="100"/>
          <a:sy n="91" d="100"/>
        </p:scale>
        <p:origin x="132" y="72"/>
      </p:cViewPr>
      <p:guideLst>
        <p:guide orient="horz" pos="1842"/>
        <p:guide orient="horz" pos="3280"/>
        <p:guide orient="horz" pos="2228"/>
        <p:guide orient="horz" pos="2614"/>
        <p:guide pos="3812"/>
        <p:guide orient="horz" pos="1579"/>
        <p:guide orient="horz" pos="1616"/>
        <p:guide pos="1300"/>
        <p:guide pos="3407"/>
        <p:guide pos="2361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0" d="100"/>
          <a:sy n="120" d="100"/>
        </p:scale>
        <p:origin x="2320" y="1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4.xml"/><Relationship Id="rId13" Type="http://schemas.openxmlformats.org/officeDocument/2006/relationships/slide" Target="slides/slide5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3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commentAuthors" Target="commentAuthors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2.xml"/><Relationship Id="rId11" Type="http://schemas.openxmlformats.org/officeDocument/2006/relationships/slide" Target="slides/slide3.xml"/><Relationship Id="rId24" Type="http://schemas.openxmlformats.org/officeDocument/2006/relationships/tableStyles" Target="tableStyles.xml"/><Relationship Id="rId40" Type="http://schemas.microsoft.com/office/2015/10/relationships/revisionInfo" Target="revisionInfo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7.xml"/><Relationship Id="rId23" Type="http://schemas.openxmlformats.org/officeDocument/2006/relationships/theme" Target="theme/theme1.xml"/><Relationship Id="rId10" Type="http://schemas.openxmlformats.org/officeDocument/2006/relationships/slide" Target="slides/slide2.xml"/><Relationship Id="rId19" Type="http://schemas.openxmlformats.org/officeDocument/2006/relationships/tags" Target="tags/tag1.xml"/><Relationship Id="rId22" Type="http://schemas.openxmlformats.org/officeDocument/2006/relationships/viewProps" Target="viewProps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5742729" cy="1309238"/>
          </a:xfrm>
          <a:prstGeom prst="rect">
            <a:avLst/>
          </a:prstGeom>
        </p:spPr>
        <p:txBody>
          <a:bodyPr vert="horz" lIns="177037" tIns="88518" rIns="177037" bIns="88518" rtlCol="0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7507422" y="0"/>
            <a:ext cx="5742729" cy="1309238"/>
          </a:xfrm>
          <a:prstGeom prst="rect">
            <a:avLst/>
          </a:prstGeom>
        </p:spPr>
        <p:txBody>
          <a:bodyPr vert="horz" lIns="177037" tIns="88518" rIns="177037" bIns="88518" rtlCol="0"/>
          <a:lstStyle>
            <a:lvl1pPr algn="r">
              <a:defRPr sz="2300"/>
            </a:lvl1pPr>
          </a:lstStyle>
          <a:p>
            <a:fld id="{2B186FB7-8198-2C41-9C7F-A67099EBC713}" type="datetimeFigureOut">
              <a:rPr lang="en-US" smtClean="0"/>
              <a:t>6/12/2019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24754818"/>
            <a:ext cx="5742729" cy="1309234"/>
          </a:xfrm>
          <a:prstGeom prst="rect">
            <a:avLst/>
          </a:prstGeom>
        </p:spPr>
        <p:txBody>
          <a:bodyPr vert="horz" lIns="177037" tIns="88518" rIns="177037" bIns="88518" rtlCol="0" anchor="b"/>
          <a:lstStyle>
            <a:lvl1pPr algn="l">
              <a:defRPr sz="23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7507422" y="24754818"/>
            <a:ext cx="5742729" cy="1309234"/>
          </a:xfrm>
          <a:prstGeom prst="rect">
            <a:avLst/>
          </a:prstGeom>
        </p:spPr>
        <p:txBody>
          <a:bodyPr vert="horz" lIns="177037" tIns="88518" rIns="177037" bIns="88518" rtlCol="0" anchor="b"/>
          <a:lstStyle>
            <a:lvl1pPr algn="r">
              <a:defRPr sz="2300"/>
            </a:lvl1pPr>
          </a:lstStyle>
          <a:p>
            <a:fld id="{C9959333-EC29-A740-B340-F32DF9D7D5B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0695714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2"/>
            <a:ext cx="5742729" cy="1307729"/>
          </a:xfrm>
          <a:prstGeom prst="rect">
            <a:avLst/>
          </a:prstGeom>
        </p:spPr>
        <p:txBody>
          <a:bodyPr vert="horz" lIns="177037" tIns="88518" rIns="177037" bIns="88518" rtlCol="0"/>
          <a:lstStyle>
            <a:lvl1pPr algn="l">
              <a:defRPr sz="2300"/>
            </a:lvl1pPr>
          </a:lstStyle>
          <a:p>
            <a:endParaRPr lang="en-AU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7506655" y="2"/>
            <a:ext cx="5742729" cy="1307729"/>
          </a:xfrm>
          <a:prstGeom prst="rect">
            <a:avLst/>
          </a:prstGeom>
        </p:spPr>
        <p:txBody>
          <a:bodyPr vert="horz" lIns="177037" tIns="88518" rIns="177037" bIns="88518" rtlCol="0"/>
          <a:lstStyle>
            <a:lvl1pPr algn="r">
              <a:defRPr sz="2300"/>
            </a:lvl1pPr>
          </a:lstStyle>
          <a:p>
            <a:fld id="{5832F91E-6BD3-4F0D-9CA3-7829EAE64D63}" type="datetimeFigureOut">
              <a:rPr lang="en-AU" smtClean="0"/>
              <a:t>12/06/2019</a:t>
            </a:fld>
            <a:endParaRPr lang="en-AU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1192213" y="3257550"/>
            <a:ext cx="15636876" cy="87963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177037" tIns="88518" rIns="177037" bIns="88518" rtlCol="0" anchor="ctr"/>
          <a:lstStyle/>
          <a:p>
            <a:endParaRPr lang="en-AU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1325245" y="12543322"/>
            <a:ext cx="10601961" cy="10262722"/>
          </a:xfrm>
          <a:prstGeom prst="rect">
            <a:avLst/>
          </a:prstGeom>
        </p:spPr>
        <p:txBody>
          <a:bodyPr vert="horz" lIns="177037" tIns="88518" rIns="177037" bIns="88518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24756325"/>
            <a:ext cx="5742729" cy="1307725"/>
          </a:xfrm>
          <a:prstGeom prst="rect">
            <a:avLst/>
          </a:prstGeom>
        </p:spPr>
        <p:txBody>
          <a:bodyPr vert="horz" lIns="177037" tIns="88518" rIns="177037" bIns="88518" rtlCol="0" anchor="b"/>
          <a:lstStyle>
            <a:lvl1pPr algn="l">
              <a:defRPr sz="2300"/>
            </a:lvl1pPr>
          </a:lstStyle>
          <a:p>
            <a:endParaRPr lang="en-AU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7506655" y="24756325"/>
            <a:ext cx="5742729" cy="1307725"/>
          </a:xfrm>
          <a:prstGeom prst="rect">
            <a:avLst/>
          </a:prstGeom>
        </p:spPr>
        <p:txBody>
          <a:bodyPr vert="horz" lIns="177037" tIns="88518" rIns="177037" bIns="88518" rtlCol="0" anchor="b"/>
          <a:lstStyle>
            <a:lvl1pPr algn="r">
              <a:defRPr sz="2300"/>
            </a:lvl1pPr>
          </a:lstStyle>
          <a:p>
            <a:fld id="{D09C5488-DD16-4714-9519-7BE21BA11D4E}" type="slidenum">
              <a:rPr lang="en-AU" smtClean="0"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80987482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173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347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520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69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5866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041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214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388" algn="l" defTabSz="914347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770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72825-6052-40AD-ABCB-6547B0AB80A6}" type="slidenum">
              <a:rPr kumimoji="0" lang="en-AU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770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AU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007580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177037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2472825-6052-40AD-ABCB-6547B0AB80A6}" type="slidenum">
              <a:rPr kumimoji="0" lang="en-AU" sz="23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17703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AU" sz="23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714133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marR="0" lvl="0" indent="-171450" algn="l" defTabSz="91434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10 Solution Design Principles themes are a framework to extract design principles via an interactive workshop process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en-A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09C5488-DD16-4714-9519-7BE21BA11D4E}" type="slidenum">
              <a:rPr kumimoji="0" lang="en-AU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6560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4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6" Type="http://schemas.openxmlformats.org/officeDocument/2006/relationships/image" Target="../media/image9.pn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4.png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openxmlformats.org/officeDocument/2006/relationships/image" Target="../media/image1.png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7.png"/><Relationship Id="rId4" Type="http://schemas.openxmlformats.org/officeDocument/2006/relationships/image" Target="../media/image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9512003" y="4839489"/>
            <a:ext cx="5359994" cy="529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49" y="-1276824"/>
            <a:ext cx="2507194" cy="24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6100006"/>
            <a:ext cx="2776797" cy="27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-3829507"/>
            <a:ext cx="4904299" cy="4842121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1021973" y="6019880"/>
            <a:ext cx="4196955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8000"/>
              </a:lnSpc>
            </a:pPr>
            <a:r>
              <a:rPr lang="en-AU" sz="1400" u="none" baseline="0" dirty="0">
                <a:solidFill>
                  <a:schemeClr val="bg1"/>
                </a:solidFill>
                <a:uFill>
                  <a:solidFill>
                    <a:schemeClr val="bg1">
                      <a:lumMod val="95000"/>
                    </a:schemeClr>
                  </a:solidFill>
                </a:uFill>
                <a:latin typeface="Montserrat Light" panose="00000400000000000000" pitchFamily="2" charset="0"/>
              </a:rPr>
              <a:t>HUMAN CAPITAL MANAGEMENT PROGRAM</a:t>
            </a:r>
          </a:p>
          <a:p>
            <a:pPr algn="l">
              <a:lnSpc>
                <a:spcPct val="108000"/>
              </a:lnSpc>
            </a:pPr>
            <a:r>
              <a:rPr lang="en-AU" sz="1100" i="1" dirty="0">
                <a:solidFill>
                  <a:schemeClr val="bg1"/>
                </a:solidFill>
                <a:latin typeface="Montserrat Light" panose="00000400000000000000" pitchFamily="2" charset="0"/>
              </a:rPr>
              <a:t>enabling excellence in public education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V="1">
            <a:off x="1109600" y="6279059"/>
            <a:ext cx="3960000" cy="14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68610147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6405138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915093" y="1881187"/>
            <a:ext cx="3777214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82208475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4292859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8420312" y="3970808"/>
            <a:ext cx="5359994" cy="529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309" y="-494504"/>
            <a:ext cx="2507194" cy="24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591" y="5750759"/>
            <a:ext cx="2776797" cy="27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990" y="-2681427"/>
            <a:ext cx="4904299" cy="48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683679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4637507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54912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8" y="1175566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315913" y="1881188"/>
            <a:ext cx="11546670" cy="4030662"/>
          </a:xfrm>
        </p:spPr>
        <p:txBody>
          <a:bodyPr/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  <a:latin typeface="+mj-lt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  <a:latin typeface="+mj-lt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18" y="-721654"/>
            <a:ext cx="2251386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701" y="-3650494"/>
            <a:ext cx="4904299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7893282" y="6073210"/>
            <a:ext cx="2618969" cy="2585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17" y="6213283"/>
            <a:ext cx="1744423" cy="17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2723436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7" y="1881187"/>
            <a:ext cx="1147638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83026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7" y="1175566"/>
            <a:ext cx="11503535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81406646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794996374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6405138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7915093" y="1881187"/>
            <a:ext cx="3777214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07029241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210938265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62001"/>
            <a:ext cx="9141620" cy="5334001"/>
          </a:xfrm>
          <a:prstGeom prst="rect">
            <a:avLst/>
          </a:prstGeom>
          <a:solidFill>
            <a:srgbClr val="84B20E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8" name="Rectangle 7"/>
          <p:cNvSpPr/>
          <p:nvPr/>
        </p:nvSpPr>
        <p:spPr>
          <a:xfrm>
            <a:off x="9270264" y="762001"/>
            <a:ext cx="2925317" cy="5334001"/>
          </a:xfrm>
          <a:prstGeom prst="rect">
            <a:avLst/>
          </a:prstGeom>
          <a:solidFill>
            <a:srgbClr val="899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4800" spc="-75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7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133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891" indent="0" algn="ctr">
              <a:buNone/>
              <a:defRPr sz="1651"/>
            </a:lvl2pPr>
            <a:lvl3pPr marL="685783" indent="0" algn="ctr">
              <a:buNone/>
              <a:defRPr sz="1651"/>
            </a:lvl3pPr>
            <a:lvl4pPr marL="1028674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9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1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48" name="Group 47"/>
          <p:cNvGrpSpPr>
            <a:grpSpLocks noChangeAspect="1"/>
          </p:cNvGrpSpPr>
          <p:nvPr userDrawn="1"/>
        </p:nvGrpSpPr>
        <p:grpSpPr>
          <a:xfrm>
            <a:off x="9920916" y="164699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49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237010644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77288"/>
            <a:ext cx="10515600" cy="49075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1" y="1265411"/>
            <a:ext cx="10515600" cy="0"/>
          </a:xfrm>
          <a:prstGeom prst="line">
            <a:avLst/>
          </a:prstGeom>
          <a:ln>
            <a:solidFill>
              <a:srgbClr val="394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47" name="Group 46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49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5760474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00" y="6093000"/>
            <a:ext cx="936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19233E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83026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7" y="1175566"/>
            <a:ext cx="11503535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7" y="1881187"/>
            <a:ext cx="1147638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16768601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2001"/>
            <a:ext cx="12192000" cy="5334001"/>
          </a:xfrm>
          <a:prstGeom prst="rect">
            <a:avLst/>
          </a:prstGeom>
          <a:solidFill>
            <a:srgbClr val="394A59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noFill/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920751"/>
          </a:xfrm>
          <a:noFill/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9840220" y="1081356"/>
            <a:ext cx="1475617" cy="456795"/>
            <a:chOff x="-3190875" y="-179387"/>
            <a:chExt cx="15528925" cy="5508625"/>
          </a:xfrm>
        </p:grpSpPr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2904400364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2001"/>
            <a:ext cx="12192000" cy="5334001"/>
          </a:xfrm>
          <a:prstGeom prst="rect">
            <a:avLst/>
          </a:prstGeom>
          <a:solidFill>
            <a:srgbClr val="84B20E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noFill/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920751"/>
          </a:xfrm>
          <a:noFill/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grpSp>
        <p:nvGrpSpPr>
          <p:cNvPr id="47" name="Group 46"/>
          <p:cNvGrpSpPr>
            <a:grpSpLocks noChangeAspect="1"/>
          </p:cNvGrpSpPr>
          <p:nvPr userDrawn="1"/>
        </p:nvGrpSpPr>
        <p:grpSpPr>
          <a:xfrm>
            <a:off x="10192455" y="965133"/>
            <a:ext cx="1716960" cy="456795"/>
            <a:chOff x="-3190875" y="-179387"/>
            <a:chExt cx="15528925" cy="5508625"/>
          </a:xfrm>
        </p:grpSpPr>
        <p:sp>
          <p:nvSpPr>
            <p:cNvPr id="48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9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110336719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2001"/>
            <a:ext cx="12192000" cy="5334001"/>
          </a:xfrm>
          <a:prstGeom prst="rect">
            <a:avLst/>
          </a:prstGeom>
          <a:solidFill>
            <a:srgbClr val="8996A0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noFill/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920751"/>
          </a:xfrm>
          <a:noFill/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10192455" y="965133"/>
            <a:ext cx="1716960" cy="456795"/>
            <a:chOff x="-3190875" y="-179387"/>
            <a:chExt cx="15528925" cy="5508625"/>
          </a:xfrm>
        </p:grpSpPr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399857656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277288"/>
            <a:ext cx="5181600" cy="49075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269403"/>
            <a:ext cx="5181600" cy="4907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1" y="1265411"/>
            <a:ext cx="10515600" cy="0"/>
          </a:xfrm>
          <a:prstGeom prst="line">
            <a:avLst/>
          </a:prstGeom>
          <a:ln>
            <a:solidFill>
              <a:srgbClr val="394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5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6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7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1468319387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827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9388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26835"/>
            <a:ext cx="5157787" cy="3962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29388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226835"/>
            <a:ext cx="5183188" cy="3962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cxnSp>
        <p:nvCxnSpPr>
          <p:cNvPr id="88" name="Straight Connector 87"/>
          <p:cNvCxnSpPr/>
          <p:nvPr userDrawn="1"/>
        </p:nvCxnSpPr>
        <p:spPr>
          <a:xfrm>
            <a:off x="838201" y="1265411"/>
            <a:ext cx="10515600" cy="0"/>
          </a:xfrm>
          <a:prstGeom prst="line">
            <a:avLst/>
          </a:prstGeom>
          <a:ln>
            <a:solidFill>
              <a:srgbClr val="394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0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1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2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3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4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5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6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7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8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9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0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1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2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7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8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9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0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1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2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3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4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5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6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7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8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9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0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1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2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3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4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3596726785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838201" y="1265411"/>
            <a:ext cx="10515600" cy="0"/>
          </a:xfrm>
          <a:prstGeom prst="line">
            <a:avLst/>
          </a:prstGeom>
          <a:ln>
            <a:solidFill>
              <a:srgbClr val="394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50" name="Group 49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5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6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140984025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sp>
        <p:nvSpPr>
          <p:cNvPr id="45" name="TextBox 44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42018462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8204" y="457204"/>
            <a:ext cx="3933825" cy="5403849"/>
          </a:xfrm>
          <a:prstGeom prst="rect">
            <a:avLst/>
          </a:prstGeom>
          <a:solidFill>
            <a:srgbClr val="394A59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6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sp>
        <p:nvSpPr>
          <p:cNvPr id="50" name="TextBox 49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5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6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7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403343308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8204" y="457204"/>
            <a:ext cx="3933825" cy="5403849"/>
          </a:xfrm>
          <a:prstGeom prst="rect">
            <a:avLst/>
          </a:prstGeom>
          <a:solidFill>
            <a:srgbClr val="84B20E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91376" r="1345" b="6952"/>
          <a:stretch/>
        </p:blipFill>
        <p:spPr>
          <a:xfrm>
            <a:off x="827567" y="6302684"/>
            <a:ext cx="10548000" cy="7200"/>
          </a:xfrm>
          <a:prstGeom prst="rect">
            <a:avLst/>
          </a:prstGeom>
        </p:spPr>
      </p:pic>
      <p:sp>
        <p:nvSpPr>
          <p:cNvPr id="51" name="TextBox 50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52" name="Group 51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3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5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6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7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8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169902954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8204" y="457204"/>
            <a:ext cx="3933825" cy="5403849"/>
          </a:xfrm>
          <a:prstGeom prst="rect">
            <a:avLst/>
          </a:prstGeom>
          <a:solidFill>
            <a:srgbClr val="8996A0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sp>
        <p:nvSpPr>
          <p:cNvPr id="51" name="TextBox 50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52" name="Group 51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3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5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6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7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8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1504899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99" y="6093000"/>
            <a:ext cx="936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5810331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6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4003" y="432001"/>
            <a:ext cx="10914303" cy="719691"/>
          </a:xfrm>
          <a:prstGeom prst="rect">
            <a:avLst/>
          </a:prstGeom>
        </p:spPr>
        <p:txBody>
          <a:bodyPr anchor="ctr"/>
          <a:lstStyle>
            <a:lvl1pPr algn="l">
              <a:defRPr sz="3200" b="0" i="0">
                <a:solidFill>
                  <a:srgbClr val="394A5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003" y="1220171"/>
            <a:ext cx="10914303" cy="4936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39971" indent="-251986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899950" indent="-251986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59931" indent="-251986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19910" indent="-251986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1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3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4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xmlns="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0064442" y="6560586"/>
            <a:ext cx="147386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60E537-5DD6-4C38-918F-B68AA0C9C3F8}" type="slidenum">
              <a:rPr lang="en-AU" sz="1333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AU" sz="1333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51412050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" y="762001"/>
            <a:ext cx="9141620" cy="5334001"/>
          </a:xfrm>
          <a:prstGeom prst="rect">
            <a:avLst/>
          </a:prstGeom>
          <a:solidFill>
            <a:srgbClr val="84B20E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8" name="Rectangle 7"/>
          <p:cNvSpPr/>
          <p:nvPr/>
        </p:nvSpPr>
        <p:spPr>
          <a:xfrm>
            <a:off x="9270264" y="762001"/>
            <a:ext cx="2925317" cy="5334001"/>
          </a:xfrm>
          <a:prstGeom prst="rect">
            <a:avLst/>
          </a:prstGeom>
          <a:solidFill>
            <a:srgbClr val="8996A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9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4800" spc="-75" baseline="0">
                <a:solidFill>
                  <a:srgbClr val="FFFFFF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7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133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342891" indent="0" algn="ctr">
              <a:buNone/>
              <a:defRPr sz="1651"/>
            </a:lvl2pPr>
            <a:lvl3pPr marL="685783" indent="0" algn="ctr">
              <a:buNone/>
              <a:defRPr sz="1651"/>
            </a:lvl3pPr>
            <a:lvl4pPr marL="1028674" indent="0" algn="ctr">
              <a:buNone/>
              <a:defRPr sz="1500"/>
            </a:lvl4pPr>
            <a:lvl5pPr marL="1371566" indent="0" algn="ctr">
              <a:buNone/>
              <a:defRPr sz="1500"/>
            </a:lvl5pPr>
            <a:lvl6pPr marL="1714457" indent="0" algn="ctr">
              <a:buNone/>
              <a:defRPr sz="1500"/>
            </a:lvl6pPr>
            <a:lvl7pPr marL="2057349" indent="0" algn="ctr">
              <a:buNone/>
              <a:defRPr sz="1500"/>
            </a:lvl7pPr>
            <a:lvl8pPr marL="2400240" indent="0" algn="ctr">
              <a:buNone/>
              <a:defRPr sz="1500"/>
            </a:lvl8pPr>
            <a:lvl9pPr marL="2743131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48" name="Group 47"/>
          <p:cNvGrpSpPr>
            <a:grpSpLocks noChangeAspect="1"/>
          </p:cNvGrpSpPr>
          <p:nvPr userDrawn="1"/>
        </p:nvGrpSpPr>
        <p:grpSpPr>
          <a:xfrm>
            <a:off x="9920916" y="164699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49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426683477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1" y="1277288"/>
            <a:ext cx="10515600" cy="49075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cxnSp>
        <p:nvCxnSpPr>
          <p:cNvPr id="5" name="Straight Connector 4"/>
          <p:cNvCxnSpPr/>
          <p:nvPr userDrawn="1"/>
        </p:nvCxnSpPr>
        <p:spPr>
          <a:xfrm>
            <a:off x="838201" y="1265411"/>
            <a:ext cx="10515600" cy="0"/>
          </a:xfrm>
          <a:prstGeom prst="line">
            <a:avLst/>
          </a:prstGeom>
          <a:ln>
            <a:solidFill>
              <a:srgbClr val="394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47" name="Group 46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49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253478237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2001"/>
            <a:ext cx="12192000" cy="5334001"/>
          </a:xfrm>
          <a:prstGeom prst="rect">
            <a:avLst/>
          </a:prstGeom>
          <a:solidFill>
            <a:srgbClr val="394A59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noFill/>
        </p:spPr>
        <p:txBody>
          <a:bodyPr anchor="b">
            <a:normAutofit/>
          </a:bodyPr>
          <a:lstStyle>
            <a:lvl1pPr>
              <a:defRPr sz="48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920751"/>
          </a:xfrm>
          <a:noFill/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bg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9840220" y="1081356"/>
            <a:ext cx="1475617" cy="456795"/>
            <a:chOff x="-3190875" y="-179387"/>
            <a:chExt cx="15528925" cy="5508625"/>
          </a:xfrm>
        </p:grpSpPr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1050839785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4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2001"/>
            <a:ext cx="12192000" cy="5334001"/>
          </a:xfrm>
          <a:prstGeom prst="rect">
            <a:avLst/>
          </a:prstGeom>
          <a:solidFill>
            <a:srgbClr val="84B20E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noFill/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920751"/>
          </a:xfrm>
          <a:noFill/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grpSp>
        <p:nvGrpSpPr>
          <p:cNvPr id="47" name="Group 46"/>
          <p:cNvGrpSpPr>
            <a:grpSpLocks noChangeAspect="1"/>
          </p:cNvGrpSpPr>
          <p:nvPr userDrawn="1"/>
        </p:nvGrpSpPr>
        <p:grpSpPr>
          <a:xfrm>
            <a:off x="10192455" y="965133"/>
            <a:ext cx="1716960" cy="456795"/>
            <a:chOff x="-3190875" y="-179387"/>
            <a:chExt cx="15528925" cy="5508625"/>
          </a:xfrm>
        </p:grpSpPr>
        <p:sp>
          <p:nvSpPr>
            <p:cNvPr id="48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9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284414142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5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 userDrawn="1"/>
        </p:nvSpPr>
        <p:spPr>
          <a:xfrm>
            <a:off x="0" y="762001"/>
            <a:ext cx="12192000" cy="5334001"/>
          </a:xfrm>
          <a:prstGeom prst="rect">
            <a:avLst/>
          </a:prstGeom>
          <a:solidFill>
            <a:srgbClr val="8996A0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2" y="1709741"/>
            <a:ext cx="10515600" cy="2852737"/>
          </a:xfrm>
          <a:noFill/>
        </p:spPr>
        <p:txBody>
          <a:bodyPr anchor="b">
            <a:normAutofit/>
          </a:bodyPr>
          <a:lstStyle>
            <a:lvl1pPr>
              <a:defRPr sz="4800"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2" y="4589466"/>
            <a:ext cx="10515600" cy="920751"/>
          </a:xfrm>
          <a:noFill/>
        </p:spPr>
        <p:txBody>
          <a:bodyPr>
            <a:normAutofit/>
          </a:bodyPr>
          <a:lstStyle>
            <a:lvl1pPr marL="0" indent="0">
              <a:buNone/>
              <a:defRPr sz="1867">
                <a:solidFill>
                  <a:schemeClr val="tx1"/>
                </a:solidFill>
              </a:defRPr>
            </a:lvl1pPr>
            <a:lvl2pPr marL="342891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83" indent="0">
              <a:buNone/>
              <a:defRPr sz="1351">
                <a:solidFill>
                  <a:schemeClr val="tx1">
                    <a:tint val="75000"/>
                  </a:schemeClr>
                </a:solidFill>
              </a:defRPr>
            </a:lvl3pPr>
            <a:lvl4pPr marL="102867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66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5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3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24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131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10192455" y="965133"/>
            <a:ext cx="1716960" cy="456795"/>
            <a:chOff x="-3190875" y="-179387"/>
            <a:chExt cx="15528925" cy="5508625"/>
          </a:xfrm>
        </p:grpSpPr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111035695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1" y="1277288"/>
            <a:ext cx="5181600" cy="4907561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1" y="1269403"/>
            <a:ext cx="5181600" cy="490756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cxnSp>
        <p:nvCxnSpPr>
          <p:cNvPr id="9" name="Straight Connector 8"/>
          <p:cNvCxnSpPr/>
          <p:nvPr userDrawn="1"/>
        </p:nvCxnSpPr>
        <p:spPr>
          <a:xfrm>
            <a:off x="838201" y="1265411"/>
            <a:ext cx="10515600" cy="0"/>
          </a:xfrm>
          <a:prstGeom prst="line">
            <a:avLst/>
          </a:prstGeom>
          <a:ln>
            <a:solidFill>
              <a:srgbClr val="394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0" name="TextBox 49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5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6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7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93337188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827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293883"/>
            <a:ext cx="5157787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226835"/>
            <a:ext cx="5157787" cy="3962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2" y="1293883"/>
            <a:ext cx="5183188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891" indent="0">
              <a:buNone/>
              <a:defRPr sz="1500" b="1"/>
            </a:lvl2pPr>
            <a:lvl3pPr marL="685783" indent="0">
              <a:buNone/>
              <a:defRPr sz="1351" b="1"/>
            </a:lvl3pPr>
            <a:lvl4pPr marL="1028674" indent="0">
              <a:buNone/>
              <a:defRPr sz="1200" b="1"/>
            </a:lvl4pPr>
            <a:lvl5pPr marL="1371566" indent="0">
              <a:buNone/>
              <a:defRPr sz="1200" b="1"/>
            </a:lvl5pPr>
            <a:lvl6pPr marL="1714457" indent="0">
              <a:buNone/>
              <a:defRPr sz="1200" b="1"/>
            </a:lvl6pPr>
            <a:lvl7pPr marL="2057349" indent="0">
              <a:buNone/>
              <a:defRPr sz="1200" b="1"/>
            </a:lvl7pPr>
            <a:lvl8pPr marL="2400240" indent="0">
              <a:buNone/>
              <a:defRPr sz="1200" b="1"/>
            </a:lvl8pPr>
            <a:lvl9pPr marL="2743131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2" y="2226835"/>
            <a:ext cx="5183188" cy="3962831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cxnSp>
        <p:nvCxnSpPr>
          <p:cNvPr id="88" name="Straight Connector 87"/>
          <p:cNvCxnSpPr/>
          <p:nvPr userDrawn="1"/>
        </p:nvCxnSpPr>
        <p:spPr>
          <a:xfrm>
            <a:off x="838201" y="1265411"/>
            <a:ext cx="10515600" cy="0"/>
          </a:xfrm>
          <a:prstGeom prst="line">
            <a:avLst/>
          </a:prstGeom>
          <a:ln>
            <a:solidFill>
              <a:srgbClr val="394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8" name="TextBox 47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49" name="Group 48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0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0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1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2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3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4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5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6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7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8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99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0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1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2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3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4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5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6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7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8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09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0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1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2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3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4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5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6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7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8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9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0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1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2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3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4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427777175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cxnSp>
        <p:nvCxnSpPr>
          <p:cNvPr id="47" name="Straight Connector 46"/>
          <p:cNvCxnSpPr/>
          <p:nvPr userDrawn="1"/>
        </p:nvCxnSpPr>
        <p:spPr>
          <a:xfrm>
            <a:off x="838201" y="1265411"/>
            <a:ext cx="10515600" cy="0"/>
          </a:xfrm>
          <a:prstGeom prst="line">
            <a:avLst/>
          </a:prstGeom>
          <a:ln>
            <a:solidFill>
              <a:srgbClr val="394A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50" name="Group 49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1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5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6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375166012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sp>
        <p:nvSpPr>
          <p:cNvPr id="45" name="TextBox 44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46" name="Group 45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47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8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9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0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1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2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130179696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83" y="6340442"/>
            <a:ext cx="2344070" cy="231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10778787" y="-1972415"/>
            <a:ext cx="3062105" cy="3023283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0186" y="6289427"/>
            <a:ext cx="936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79288669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 userDrawn="1">
          <p15:clr>
            <a:srgbClr val="FBAE40"/>
          </p15:clr>
        </p15:guide>
      </p15:sldGuideLst>
    </p:ext>
  </p:extLst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8204" y="457204"/>
            <a:ext cx="3933825" cy="5403849"/>
          </a:xfrm>
          <a:prstGeom prst="rect">
            <a:avLst/>
          </a:prstGeom>
          <a:solidFill>
            <a:srgbClr val="394A59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6" cy="3811588"/>
          </a:xfrm>
        </p:spPr>
        <p:txBody>
          <a:bodyPr/>
          <a:lstStyle>
            <a:lvl1pPr marL="0" indent="0">
              <a:buNone/>
              <a:defRPr sz="1200">
                <a:solidFill>
                  <a:schemeClr val="bg1"/>
                </a:solidFill>
              </a:defRPr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sp>
        <p:nvSpPr>
          <p:cNvPr id="50" name="TextBox 49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51" name="Group 50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2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3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5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6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7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346181683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8204" y="457204"/>
            <a:ext cx="3933825" cy="5403849"/>
          </a:xfrm>
          <a:prstGeom prst="rect">
            <a:avLst/>
          </a:prstGeom>
          <a:solidFill>
            <a:srgbClr val="84B20E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pic>
        <p:nvPicPr>
          <p:cNvPr id="12" name="Picture 11"/>
          <p:cNvPicPr>
            <a:picLocks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0" t="91376" r="1345" b="6952"/>
          <a:stretch/>
        </p:blipFill>
        <p:spPr>
          <a:xfrm>
            <a:off x="827567" y="6302684"/>
            <a:ext cx="10548000" cy="7200"/>
          </a:xfrm>
          <a:prstGeom prst="rect">
            <a:avLst/>
          </a:prstGeom>
        </p:spPr>
      </p:pic>
      <p:sp>
        <p:nvSpPr>
          <p:cNvPr id="51" name="TextBox 50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52" name="Group 51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3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5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6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7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8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816004298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 userDrawn="1"/>
        </p:nvSpPr>
        <p:spPr>
          <a:xfrm>
            <a:off x="838204" y="457204"/>
            <a:ext cx="3933825" cy="5403849"/>
          </a:xfrm>
          <a:prstGeom prst="rect">
            <a:avLst/>
          </a:prstGeom>
          <a:solidFill>
            <a:srgbClr val="8996A0"/>
          </a:solidFill>
          <a:ln w="10795" cap="flat" cmpd="sng" algn="ctr">
            <a:noFill/>
            <a:prstDash val="solid"/>
          </a:ln>
          <a:effectLst/>
        </p:spPr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9" y="987428"/>
            <a:ext cx="6172201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A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90" y="2057402"/>
            <a:ext cx="3932236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891" indent="0">
              <a:buNone/>
              <a:defRPr sz="1051"/>
            </a:lvl2pPr>
            <a:lvl3pPr marL="685783" indent="0">
              <a:buNone/>
              <a:defRPr sz="900"/>
            </a:lvl3pPr>
            <a:lvl4pPr marL="1028674" indent="0">
              <a:buNone/>
              <a:defRPr sz="751"/>
            </a:lvl4pPr>
            <a:lvl5pPr marL="1371566" indent="0">
              <a:buNone/>
              <a:defRPr sz="751"/>
            </a:lvl5pPr>
            <a:lvl6pPr marL="1714457" indent="0">
              <a:buNone/>
              <a:defRPr sz="751"/>
            </a:lvl6pPr>
            <a:lvl7pPr marL="2057349" indent="0">
              <a:buNone/>
              <a:defRPr sz="751"/>
            </a:lvl7pPr>
            <a:lvl8pPr marL="2400240" indent="0">
              <a:buNone/>
              <a:defRPr sz="751"/>
            </a:lvl8pPr>
            <a:lvl9pPr marL="2743131" indent="0">
              <a:buNone/>
              <a:defRPr sz="75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131AA9-5E25-4573-8AEE-CE26395DA18F}" type="slidenum">
              <a:rPr lang="en-AU" smtClean="0"/>
              <a:t>‹#›</a:t>
            </a:fld>
            <a:endParaRPr lang="en-AU"/>
          </a:p>
        </p:txBody>
      </p:sp>
      <p:sp>
        <p:nvSpPr>
          <p:cNvPr id="51" name="TextBox 50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52" name="Group 51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53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4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5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6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7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8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59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0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1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2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3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4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5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6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7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8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69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0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1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2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3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4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5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6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7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8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79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0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1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2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3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4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5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6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7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88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</p:spTree>
    <p:extLst>
      <p:ext uri="{BB962C8B-B14F-4D97-AF65-F5344CB8AC3E}">
        <p14:creationId xmlns:p14="http://schemas.microsoft.com/office/powerpoint/2010/main" val="2785615850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Body 6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624003" y="432001"/>
            <a:ext cx="10914303" cy="719691"/>
          </a:xfrm>
          <a:prstGeom prst="rect">
            <a:avLst/>
          </a:prstGeom>
        </p:spPr>
        <p:txBody>
          <a:bodyPr anchor="ctr"/>
          <a:lstStyle>
            <a:lvl1pPr algn="l">
              <a:defRPr sz="3200" b="0" i="0">
                <a:solidFill>
                  <a:srgbClr val="394A59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624003" y="1220171"/>
            <a:ext cx="10914303" cy="493670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394A59"/>
                </a:solidFill>
              </a:defRPr>
            </a:lvl1pPr>
            <a:lvl2pPr marL="539971" indent="-251986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2pPr>
            <a:lvl3pPr marL="899950" indent="-251986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3pPr>
            <a:lvl4pPr marL="1259931" indent="-251986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4pPr>
            <a:lvl5pPr marL="1619910" indent="-251986">
              <a:buFont typeface="Wingdings" pitchFamily="2" charset="2"/>
              <a:buChar char="§"/>
              <a:defRPr sz="1800">
                <a:solidFill>
                  <a:srgbClr val="394A59"/>
                </a:solidFill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5" name="TextBox 4"/>
          <p:cNvSpPr txBox="1"/>
          <p:nvPr userDrawn="1"/>
        </p:nvSpPr>
        <p:spPr>
          <a:xfrm>
            <a:off x="2349770" y="6602875"/>
            <a:ext cx="5892916" cy="2192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AU" sz="825" dirty="0"/>
              <a:t>/ HCM</a:t>
            </a:r>
            <a:r>
              <a:rPr lang="en-AU" sz="825" baseline="0" dirty="0"/>
              <a:t> Program – Enabling customer centred people services</a:t>
            </a:r>
            <a:endParaRPr lang="en-AU" sz="825" dirty="0"/>
          </a:p>
        </p:txBody>
      </p:sp>
      <p:grpSp>
        <p:nvGrpSpPr>
          <p:cNvPr id="8" name="Group 7"/>
          <p:cNvGrpSpPr>
            <a:grpSpLocks noChangeAspect="1"/>
          </p:cNvGrpSpPr>
          <p:nvPr userDrawn="1"/>
        </p:nvGrpSpPr>
        <p:grpSpPr>
          <a:xfrm>
            <a:off x="832631" y="6345048"/>
            <a:ext cx="1624011" cy="432067"/>
            <a:chOff x="-3190875" y="-179387"/>
            <a:chExt cx="15528925" cy="5508625"/>
          </a:xfrm>
          <a:solidFill>
            <a:schemeClr val="tx1"/>
          </a:solidFill>
        </p:grpSpPr>
        <p:sp>
          <p:nvSpPr>
            <p:cNvPr id="10" name="Freeform 7"/>
            <p:cNvSpPr>
              <a:spLocks/>
            </p:cNvSpPr>
            <p:nvPr userDrawn="1"/>
          </p:nvSpPr>
          <p:spPr bwMode="auto">
            <a:xfrm>
              <a:off x="2598738" y="250825"/>
              <a:ext cx="98425" cy="5078413"/>
            </a:xfrm>
            <a:custGeom>
              <a:avLst/>
              <a:gdLst>
                <a:gd name="T0" fmla="*/ 13 w 26"/>
                <a:gd name="T1" fmla="*/ 0 h 1354"/>
                <a:gd name="T2" fmla="*/ 0 w 26"/>
                <a:gd name="T3" fmla="*/ 13 h 1354"/>
                <a:gd name="T4" fmla="*/ 0 w 26"/>
                <a:gd name="T5" fmla="*/ 1342 h 1354"/>
                <a:gd name="T6" fmla="*/ 13 w 26"/>
                <a:gd name="T7" fmla="*/ 1354 h 1354"/>
                <a:gd name="T8" fmla="*/ 26 w 26"/>
                <a:gd name="T9" fmla="*/ 1342 h 1354"/>
                <a:gd name="T10" fmla="*/ 26 w 26"/>
                <a:gd name="T11" fmla="*/ 13 h 1354"/>
                <a:gd name="T12" fmla="*/ 13 w 26"/>
                <a:gd name="T13" fmla="*/ 0 h 135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</a:cxnLst>
              <a:rect l="0" t="0" r="r" b="b"/>
              <a:pathLst>
                <a:path w="26" h="1354">
                  <a:moveTo>
                    <a:pt x="13" y="0"/>
                  </a:moveTo>
                  <a:cubicBezTo>
                    <a:pt x="5" y="0"/>
                    <a:pt x="0" y="6"/>
                    <a:pt x="0" y="13"/>
                  </a:cubicBezTo>
                  <a:cubicBezTo>
                    <a:pt x="0" y="1342"/>
                    <a:pt x="0" y="1342"/>
                    <a:pt x="0" y="1342"/>
                  </a:cubicBezTo>
                  <a:cubicBezTo>
                    <a:pt x="0" y="1349"/>
                    <a:pt x="5" y="1354"/>
                    <a:pt x="13" y="1354"/>
                  </a:cubicBezTo>
                  <a:cubicBezTo>
                    <a:pt x="20" y="1354"/>
                    <a:pt x="26" y="1349"/>
                    <a:pt x="26" y="1342"/>
                  </a:cubicBezTo>
                  <a:cubicBezTo>
                    <a:pt x="26" y="13"/>
                    <a:pt x="26" y="13"/>
                    <a:pt x="26" y="13"/>
                  </a:cubicBezTo>
                  <a:cubicBezTo>
                    <a:pt x="26" y="6"/>
                    <a:pt x="20" y="0"/>
                    <a:pt x="13" y="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1" name="Freeform 8"/>
            <p:cNvSpPr>
              <a:spLocks/>
            </p:cNvSpPr>
            <p:nvPr userDrawn="1"/>
          </p:nvSpPr>
          <p:spPr bwMode="auto">
            <a:xfrm>
              <a:off x="-171450" y="3097213"/>
              <a:ext cx="1946275" cy="1508125"/>
            </a:xfrm>
            <a:custGeom>
              <a:avLst/>
              <a:gdLst>
                <a:gd name="T0" fmla="*/ 864 w 1226"/>
                <a:gd name="T1" fmla="*/ 607 h 950"/>
                <a:gd name="T2" fmla="*/ 716 w 1226"/>
                <a:gd name="T3" fmla="*/ 0 h 950"/>
                <a:gd name="T4" fmla="*/ 512 w 1226"/>
                <a:gd name="T5" fmla="*/ 0 h 950"/>
                <a:gd name="T6" fmla="*/ 361 w 1226"/>
                <a:gd name="T7" fmla="*/ 603 h 950"/>
                <a:gd name="T8" fmla="*/ 224 w 1226"/>
                <a:gd name="T9" fmla="*/ 0 h 950"/>
                <a:gd name="T10" fmla="*/ 0 w 1226"/>
                <a:gd name="T11" fmla="*/ 0 h 950"/>
                <a:gd name="T12" fmla="*/ 248 w 1226"/>
                <a:gd name="T13" fmla="*/ 950 h 950"/>
                <a:gd name="T14" fmla="*/ 467 w 1226"/>
                <a:gd name="T15" fmla="*/ 950 h 950"/>
                <a:gd name="T16" fmla="*/ 612 w 1226"/>
                <a:gd name="T17" fmla="*/ 350 h 950"/>
                <a:gd name="T18" fmla="*/ 758 w 1226"/>
                <a:gd name="T19" fmla="*/ 950 h 950"/>
                <a:gd name="T20" fmla="*/ 973 w 1226"/>
                <a:gd name="T21" fmla="*/ 950 h 950"/>
                <a:gd name="T22" fmla="*/ 975 w 1226"/>
                <a:gd name="T23" fmla="*/ 941 h 950"/>
                <a:gd name="T24" fmla="*/ 1226 w 1226"/>
                <a:gd name="T25" fmla="*/ 0 h 950"/>
                <a:gd name="T26" fmla="*/ 1006 w 1226"/>
                <a:gd name="T27" fmla="*/ 0 h 950"/>
                <a:gd name="T28" fmla="*/ 864 w 1226"/>
                <a:gd name="T29" fmla="*/ 607 h 950"/>
                <a:gd name="T30" fmla="*/ 864 w 1226"/>
                <a:gd name="T31" fmla="*/ 607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226" h="950">
                  <a:moveTo>
                    <a:pt x="864" y="607"/>
                  </a:moveTo>
                  <a:lnTo>
                    <a:pt x="716" y="0"/>
                  </a:lnTo>
                  <a:lnTo>
                    <a:pt x="512" y="0"/>
                  </a:lnTo>
                  <a:lnTo>
                    <a:pt x="361" y="603"/>
                  </a:lnTo>
                  <a:lnTo>
                    <a:pt x="224" y="0"/>
                  </a:lnTo>
                  <a:lnTo>
                    <a:pt x="0" y="0"/>
                  </a:lnTo>
                  <a:lnTo>
                    <a:pt x="248" y="950"/>
                  </a:lnTo>
                  <a:lnTo>
                    <a:pt x="467" y="950"/>
                  </a:lnTo>
                  <a:lnTo>
                    <a:pt x="612" y="350"/>
                  </a:lnTo>
                  <a:lnTo>
                    <a:pt x="758" y="950"/>
                  </a:lnTo>
                  <a:lnTo>
                    <a:pt x="973" y="950"/>
                  </a:lnTo>
                  <a:lnTo>
                    <a:pt x="975" y="941"/>
                  </a:lnTo>
                  <a:lnTo>
                    <a:pt x="1226" y="0"/>
                  </a:lnTo>
                  <a:lnTo>
                    <a:pt x="1006" y="0"/>
                  </a:lnTo>
                  <a:lnTo>
                    <a:pt x="864" y="607"/>
                  </a:lnTo>
                  <a:lnTo>
                    <a:pt x="864" y="60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2" name="Freeform 9"/>
            <p:cNvSpPr>
              <a:spLocks/>
            </p:cNvSpPr>
            <p:nvPr userDrawn="1"/>
          </p:nvSpPr>
          <p:spPr bwMode="auto">
            <a:xfrm>
              <a:off x="-2987675" y="3097213"/>
              <a:ext cx="1503363" cy="1508125"/>
            </a:xfrm>
            <a:custGeom>
              <a:avLst/>
              <a:gdLst>
                <a:gd name="T0" fmla="*/ 219 w 947"/>
                <a:gd name="T1" fmla="*/ 0 h 950"/>
                <a:gd name="T2" fmla="*/ 0 w 947"/>
                <a:gd name="T3" fmla="*/ 0 h 950"/>
                <a:gd name="T4" fmla="*/ 0 w 947"/>
                <a:gd name="T5" fmla="*/ 950 h 950"/>
                <a:gd name="T6" fmla="*/ 212 w 947"/>
                <a:gd name="T7" fmla="*/ 950 h 950"/>
                <a:gd name="T8" fmla="*/ 212 w 947"/>
                <a:gd name="T9" fmla="*/ 345 h 950"/>
                <a:gd name="T10" fmla="*/ 727 w 947"/>
                <a:gd name="T11" fmla="*/ 950 h 950"/>
                <a:gd name="T12" fmla="*/ 947 w 947"/>
                <a:gd name="T13" fmla="*/ 950 h 950"/>
                <a:gd name="T14" fmla="*/ 947 w 947"/>
                <a:gd name="T15" fmla="*/ 0 h 950"/>
                <a:gd name="T16" fmla="*/ 734 w 947"/>
                <a:gd name="T17" fmla="*/ 0 h 950"/>
                <a:gd name="T18" fmla="*/ 734 w 947"/>
                <a:gd name="T19" fmla="*/ 607 h 950"/>
                <a:gd name="T20" fmla="*/ 219 w 947"/>
                <a:gd name="T21" fmla="*/ 0 h 950"/>
                <a:gd name="T22" fmla="*/ 219 w 947"/>
                <a:gd name="T23" fmla="*/ 0 h 9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947" h="950">
                  <a:moveTo>
                    <a:pt x="219" y="0"/>
                  </a:moveTo>
                  <a:lnTo>
                    <a:pt x="0" y="0"/>
                  </a:lnTo>
                  <a:lnTo>
                    <a:pt x="0" y="950"/>
                  </a:lnTo>
                  <a:lnTo>
                    <a:pt x="212" y="950"/>
                  </a:lnTo>
                  <a:lnTo>
                    <a:pt x="212" y="345"/>
                  </a:lnTo>
                  <a:lnTo>
                    <a:pt x="727" y="950"/>
                  </a:lnTo>
                  <a:lnTo>
                    <a:pt x="947" y="950"/>
                  </a:lnTo>
                  <a:lnTo>
                    <a:pt x="947" y="0"/>
                  </a:lnTo>
                  <a:lnTo>
                    <a:pt x="734" y="0"/>
                  </a:lnTo>
                  <a:lnTo>
                    <a:pt x="734" y="607"/>
                  </a:lnTo>
                  <a:lnTo>
                    <a:pt x="219" y="0"/>
                  </a:lnTo>
                  <a:lnTo>
                    <a:pt x="219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3" name="Freeform 10"/>
            <p:cNvSpPr>
              <a:spLocks/>
            </p:cNvSpPr>
            <p:nvPr userDrawn="1"/>
          </p:nvSpPr>
          <p:spPr bwMode="auto">
            <a:xfrm>
              <a:off x="-3025775" y="4822825"/>
              <a:ext cx="438150" cy="484188"/>
            </a:xfrm>
            <a:custGeom>
              <a:avLst/>
              <a:gdLst>
                <a:gd name="T0" fmla="*/ 64 w 117"/>
                <a:gd name="T1" fmla="*/ 76 h 129"/>
                <a:gd name="T2" fmla="*/ 96 w 117"/>
                <a:gd name="T3" fmla="*/ 76 h 129"/>
                <a:gd name="T4" fmla="*/ 96 w 117"/>
                <a:gd name="T5" fmla="*/ 100 h 129"/>
                <a:gd name="T6" fmla="*/ 66 w 117"/>
                <a:gd name="T7" fmla="*/ 109 h 129"/>
                <a:gd name="T8" fmla="*/ 23 w 117"/>
                <a:gd name="T9" fmla="*/ 65 h 129"/>
                <a:gd name="T10" fmla="*/ 23 w 117"/>
                <a:gd name="T11" fmla="*/ 64 h 129"/>
                <a:gd name="T12" fmla="*/ 64 w 117"/>
                <a:gd name="T13" fmla="*/ 20 h 129"/>
                <a:gd name="T14" fmla="*/ 98 w 117"/>
                <a:gd name="T15" fmla="*/ 34 h 129"/>
                <a:gd name="T16" fmla="*/ 112 w 117"/>
                <a:gd name="T17" fmla="*/ 17 h 129"/>
                <a:gd name="T18" fmla="*/ 65 w 117"/>
                <a:gd name="T19" fmla="*/ 0 h 129"/>
                <a:gd name="T20" fmla="*/ 0 w 117"/>
                <a:gd name="T21" fmla="*/ 65 h 129"/>
                <a:gd name="T22" fmla="*/ 0 w 117"/>
                <a:gd name="T23" fmla="*/ 65 h 129"/>
                <a:gd name="T24" fmla="*/ 65 w 117"/>
                <a:gd name="T25" fmla="*/ 129 h 129"/>
                <a:gd name="T26" fmla="*/ 117 w 117"/>
                <a:gd name="T27" fmla="*/ 110 h 129"/>
                <a:gd name="T28" fmla="*/ 117 w 117"/>
                <a:gd name="T29" fmla="*/ 57 h 129"/>
                <a:gd name="T30" fmla="*/ 64 w 117"/>
                <a:gd name="T31" fmla="*/ 57 h 129"/>
                <a:gd name="T32" fmla="*/ 64 w 117"/>
                <a:gd name="T33" fmla="*/ 76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17" h="129">
                  <a:moveTo>
                    <a:pt x="64" y="76"/>
                  </a:moveTo>
                  <a:cubicBezTo>
                    <a:pt x="96" y="76"/>
                    <a:pt x="96" y="76"/>
                    <a:pt x="96" y="76"/>
                  </a:cubicBezTo>
                  <a:cubicBezTo>
                    <a:pt x="96" y="100"/>
                    <a:pt x="96" y="100"/>
                    <a:pt x="96" y="100"/>
                  </a:cubicBezTo>
                  <a:cubicBezTo>
                    <a:pt x="88" y="105"/>
                    <a:pt x="77" y="109"/>
                    <a:pt x="66" y="109"/>
                  </a:cubicBezTo>
                  <a:cubicBezTo>
                    <a:pt x="40" y="109"/>
                    <a:pt x="23" y="90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1" y="20"/>
                    <a:pt x="64" y="20"/>
                  </a:cubicBezTo>
                  <a:cubicBezTo>
                    <a:pt x="79" y="20"/>
                    <a:pt x="89" y="26"/>
                    <a:pt x="98" y="34"/>
                  </a:cubicBezTo>
                  <a:cubicBezTo>
                    <a:pt x="112" y="17"/>
                    <a:pt x="112" y="17"/>
                    <a:pt x="112" y="17"/>
                  </a:cubicBezTo>
                  <a:cubicBezTo>
                    <a:pt x="99" y="6"/>
                    <a:pt x="86" y="0"/>
                    <a:pt x="65" y="0"/>
                  </a:cubicBez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1"/>
                    <a:pt x="26" y="129"/>
                    <a:pt x="65" y="129"/>
                  </a:cubicBezTo>
                  <a:cubicBezTo>
                    <a:pt x="87" y="129"/>
                    <a:pt x="104" y="120"/>
                    <a:pt x="117" y="110"/>
                  </a:cubicBezTo>
                  <a:cubicBezTo>
                    <a:pt x="117" y="57"/>
                    <a:pt x="117" y="57"/>
                    <a:pt x="117" y="57"/>
                  </a:cubicBezTo>
                  <a:cubicBezTo>
                    <a:pt x="64" y="57"/>
                    <a:pt x="64" y="57"/>
                    <a:pt x="64" y="57"/>
                  </a:cubicBezTo>
                  <a:cubicBezTo>
                    <a:pt x="64" y="76"/>
                    <a:pt x="64" y="76"/>
                    <a:pt x="64" y="7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4" name="Freeform 11"/>
            <p:cNvSpPr>
              <a:spLocks noEditPoints="1"/>
            </p:cNvSpPr>
            <p:nvPr userDrawn="1"/>
          </p:nvSpPr>
          <p:spPr bwMode="auto">
            <a:xfrm>
              <a:off x="-2538413" y="4822825"/>
              <a:ext cx="487363" cy="484188"/>
            </a:xfrm>
            <a:custGeom>
              <a:avLst/>
              <a:gdLst>
                <a:gd name="T0" fmla="*/ 65 w 130"/>
                <a:gd name="T1" fmla="*/ 0 h 129"/>
                <a:gd name="T2" fmla="*/ 0 w 130"/>
                <a:gd name="T3" fmla="*/ 65 h 129"/>
                <a:gd name="T4" fmla="*/ 0 w 130"/>
                <a:gd name="T5" fmla="*/ 65 h 129"/>
                <a:gd name="T6" fmla="*/ 65 w 130"/>
                <a:gd name="T7" fmla="*/ 129 h 129"/>
                <a:gd name="T8" fmla="*/ 130 w 130"/>
                <a:gd name="T9" fmla="*/ 65 h 129"/>
                <a:gd name="T10" fmla="*/ 130 w 130"/>
                <a:gd name="T11" fmla="*/ 64 h 129"/>
                <a:gd name="T12" fmla="*/ 65 w 130"/>
                <a:gd name="T13" fmla="*/ 0 h 129"/>
                <a:gd name="T14" fmla="*/ 107 w 130"/>
                <a:gd name="T15" fmla="*/ 65 h 129"/>
                <a:gd name="T16" fmla="*/ 65 w 130"/>
                <a:gd name="T17" fmla="*/ 109 h 129"/>
                <a:gd name="T18" fmla="*/ 23 w 130"/>
                <a:gd name="T19" fmla="*/ 65 h 129"/>
                <a:gd name="T20" fmla="*/ 23 w 130"/>
                <a:gd name="T21" fmla="*/ 64 h 129"/>
                <a:gd name="T22" fmla="*/ 65 w 130"/>
                <a:gd name="T23" fmla="*/ 20 h 129"/>
                <a:gd name="T24" fmla="*/ 107 w 130"/>
                <a:gd name="T25" fmla="*/ 65 h 129"/>
                <a:gd name="T26" fmla="*/ 107 w 130"/>
                <a:gd name="T27" fmla="*/ 65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30" h="129">
                  <a:moveTo>
                    <a:pt x="65" y="0"/>
                  </a:moveTo>
                  <a:cubicBezTo>
                    <a:pt x="27" y="0"/>
                    <a:pt x="0" y="30"/>
                    <a:pt x="0" y="65"/>
                  </a:cubicBezTo>
                  <a:cubicBezTo>
                    <a:pt x="0" y="65"/>
                    <a:pt x="0" y="65"/>
                    <a:pt x="0" y="65"/>
                  </a:cubicBezTo>
                  <a:cubicBezTo>
                    <a:pt x="0" y="100"/>
                    <a:pt x="27" y="129"/>
                    <a:pt x="65" y="129"/>
                  </a:cubicBezTo>
                  <a:cubicBezTo>
                    <a:pt x="103" y="129"/>
                    <a:pt x="130" y="100"/>
                    <a:pt x="130" y="65"/>
                  </a:cubicBezTo>
                  <a:cubicBezTo>
                    <a:pt x="130" y="64"/>
                    <a:pt x="130" y="64"/>
                    <a:pt x="130" y="64"/>
                  </a:cubicBezTo>
                  <a:cubicBezTo>
                    <a:pt x="130" y="29"/>
                    <a:pt x="103" y="0"/>
                    <a:pt x="65" y="0"/>
                  </a:cubicBezTo>
                  <a:close/>
                  <a:moveTo>
                    <a:pt x="107" y="65"/>
                  </a:moveTo>
                  <a:cubicBezTo>
                    <a:pt x="107" y="89"/>
                    <a:pt x="90" y="109"/>
                    <a:pt x="65" y="109"/>
                  </a:cubicBezTo>
                  <a:cubicBezTo>
                    <a:pt x="40" y="109"/>
                    <a:pt x="23" y="89"/>
                    <a:pt x="23" y="65"/>
                  </a:cubicBezTo>
                  <a:cubicBezTo>
                    <a:pt x="23" y="64"/>
                    <a:pt x="23" y="64"/>
                    <a:pt x="23" y="64"/>
                  </a:cubicBezTo>
                  <a:cubicBezTo>
                    <a:pt x="23" y="40"/>
                    <a:pt x="40" y="20"/>
                    <a:pt x="65" y="20"/>
                  </a:cubicBezTo>
                  <a:cubicBezTo>
                    <a:pt x="89" y="20"/>
                    <a:pt x="107" y="40"/>
                    <a:pt x="107" y="65"/>
                  </a:cubicBezTo>
                  <a:cubicBezTo>
                    <a:pt x="107" y="65"/>
                    <a:pt x="107" y="65"/>
                    <a:pt x="107" y="6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5" name="Freeform 12"/>
            <p:cNvSpPr>
              <a:spLocks/>
            </p:cNvSpPr>
            <p:nvPr userDrawn="1"/>
          </p:nvSpPr>
          <p:spPr bwMode="auto">
            <a:xfrm>
              <a:off x="-2058988" y="4830763"/>
              <a:ext cx="461963" cy="471488"/>
            </a:xfrm>
            <a:custGeom>
              <a:avLst/>
              <a:gdLst>
                <a:gd name="T0" fmla="*/ 147 w 291"/>
                <a:gd name="T1" fmla="*/ 227 h 297"/>
                <a:gd name="T2" fmla="*/ 57 w 291"/>
                <a:gd name="T3" fmla="*/ 0 h 297"/>
                <a:gd name="T4" fmla="*/ 0 w 291"/>
                <a:gd name="T5" fmla="*/ 0 h 297"/>
                <a:gd name="T6" fmla="*/ 123 w 291"/>
                <a:gd name="T7" fmla="*/ 297 h 297"/>
                <a:gd name="T8" fmla="*/ 168 w 291"/>
                <a:gd name="T9" fmla="*/ 297 h 297"/>
                <a:gd name="T10" fmla="*/ 291 w 291"/>
                <a:gd name="T11" fmla="*/ 0 h 297"/>
                <a:gd name="T12" fmla="*/ 234 w 291"/>
                <a:gd name="T13" fmla="*/ 0 h 297"/>
                <a:gd name="T14" fmla="*/ 147 w 291"/>
                <a:gd name="T15" fmla="*/ 227 h 297"/>
                <a:gd name="T16" fmla="*/ 147 w 291"/>
                <a:gd name="T17" fmla="*/ 227 h 2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291" h="297">
                  <a:moveTo>
                    <a:pt x="147" y="227"/>
                  </a:moveTo>
                  <a:lnTo>
                    <a:pt x="57" y="0"/>
                  </a:lnTo>
                  <a:lnTo>
                    <a:pt x="0" y="0"/>
                  </a:lnTo>
                  <a:lnTo>
                    <a:pt x="123" y="297"/>
                  </a:lnTo>
                  <a:lnTo>
                    <a:pt x="168" y="297"/>
                  </a:lnTo>
                  <a:lnTo>
                    <a:pt x="291" y="0"/>
                  </a:lnTo>
                  <a:lnTo>
                    <a:pt x="234" y="0"/>
                  </a:lnTo>
                  <a:lnTo>
                    <a:pt x="147" y="227"/>
                  </a:lnTo>
                  <a:lnTo>
                    <a:pt x="147" y="227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6" name="Freeform 13"/>
            <p:cNvSpPr>
              <a:spLocks/>
            </p:cNvSpPr>
            <p:nvPr userDrawn="1"/>
          </p:nvSpPr>
          <p:spPr bwMode="auto">
            <a:xfrm>
              <a:off x="-1541463" y="4830763"/>
              <a:ext cx="349250" cy="468313"/>
            </a:xfrm>
            <a:custGeom>
              <a:avLst/>
              <a:gdLst>
                <a:gd name="T0" fmla="*/ 50 w 220"/>
                <a:gd name="T1" fmla="*/ 170 h 295"/>
                <a:gd name="T2" fmla="*/ 199 w 220"/>
                <a:gd name="T3" fmla="*/ 170 h 295"/>
                <a:gd name="T4" fmla="*/ 199 w 220"/>
                <a:gd name="T5" fmla="*/ 123 h 295"/>
                <a:gd name="T6" fmla="*/ 50 w 220"/>
                <a:gd name="T7" fmla="*/ 123 h 295"/>
                <a:gd name="T8" fmla="*/ 50 w 220"/>
                <a:gd name="T9" fmla="*/ 47 h 295"/>
                <a:gd name="T10" fmla="*/ 218 w 220"/>
                <a:gd name="T11" fmla="*/ 47 h 295"/>
                <a:gd name="T12" fmla="*/ 218 w 220"/>
                <a:gd name="T13" fmla="*/ 0 h 295"/>
                <a:gd name="T14" fmla="*/ 0 w 220"/>
                <a:gd name="T15" fmla="*/ 0 h 295"/>
                <a:gd name="T16" fmla="*/ 0 w 220"/>
                <a:gd name="T17" fmla="*/ 295 h 295"/>
                <a:gd name="T18" fmla="*/ 220 w 220"/>
                <a:gd name="T19" fmla="*/ 295 h 295"/>
                <a:gd name="T20" fmla="*/ 220 w 220"/>
                <a:gd name="T21" fmla="*/ 248 h 295"/>
                <a:gd name="T22" fmla="*/ 50 w 220"/>
                <a:gd name="T23" fmla="*/ 248 h 295"/>
                <a:gd name="T24" fmla="*/ 50 w 220"/>
                <a:gd name="T25" fmla="*/ 170 h 295"/>
                <a:gd name="T26" fmla="*/ 50 w 220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20" h="295">
                  <a:moveTo>
                    <a:pt x="50" y="170"/>
                  </a:moveTo>
                  <a:lnTo>
                    <a:pt x="199" y="170"/>
                  </a:lnTo>
                  <a:lnTo>
                    <a:pt x="199" y="123"/>
                  </a:lnTo>
                  <a:lnTo>
                    <a:pt x="50" y="123"/>
                  </a:lnTo>
                  <a:lnTo>
                    <a:pt x="50" y="47"/>
                  </a:lnTo>
                  <a:lnTo>
                    <a:pt x="218" y="47"/>
                  </a:lnTo>
                  <a:lnTo>
                    <a:pt x="218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20" y="295"/>
                  </a:lnTo>
                  <a:lnTo>
                    <a:pt x="220" y="248"/>
                  </a:lnTo>
                  <a:lnTo>
                    <a:pt x="50" y="248"/>
                  </a:lnTo>
                  <a:lnTo>
                    <a:pt x="50" y="170"/>
                  </a:lnTo>
                  <a:lnTo>
                    <a:pt x="50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7" name="Freeform 14"/>
            <p:cNvSpPr>
              <a:spLocks noEditPoints="1"/>
            </p:cNvSpPr>
            <p:nvPr userDrawn="1"/>
          </p:nvSpPr>
          <p:spPr bwMode="auto">
            <a:xfrm>
              <a:off x="-1112838" y="4830763"/>
              <a:ext cx="393700" cy="468313"/>
            </a:xfrm>
            <a:custGeom>
              <a:avLst/>
              <a:gdLst>
                <a:gd name="T0" fmla="*/ 101 w 105"/>
                <a:gd name="T1" fmla="*/ 40 h 125"/>
                <a:gd name="T2" fmla="*/ 101 w 105"/>
                <a:gd name="T3" fmla="*/ 40 h 125"/>
                <a:gd name="T4" fmla="*/ 91 w 105"/>
                <a:gd name="T5" fmla="*/ 13 h 125"/>
                <a:gd name="T6" fmla="*/ 55 w 105"/>
                <a:gd name="T7" fmla="*/ 0 h 125"/>
                <a:gd name="T8" fmla="*/ 0 w 105"/>
                <a:gd name="T9" fmla="*/ 0 h 125"/>
                <a:gd name="T10" fmla="*/ 0 w 105"/>
                <a:gd name="T11" fmla="*/ 125 h 125"/>
                <a:gd name="T12" fmla="*/ 22 w 105"/>
                <a:gd name="T13" fmla="*/ 125 h 125"/>
                <a:gd name="T14" fmla="*/ 22 w 105"/>
                <a:gd name="T15" fmla="*/ 81 h 125"/>
                <a:gd name="T16" fmla="*/ 49 w 105"/>
                <a:gd name="T17" fmla="*/ 81 h 125"/>
                <a:gd name="T18" fmla="*/ 80 w 105"/>
                <a:gd name="T19" fmla="*/ 125 h 125"/>
                <a:gd name="T20" fmla="*/ 105 w 105"/>
                <a:gd name="T21" fmla="*/ 125 h 125"/>
                <a:gd name="T22" fmla="*/ 72 w 105"/>
                <a:gd name="T23" fmla="*/ 78 h 125"/>
                <a:gd name="T24" fmla="*/ 101 w 105"/>
                <a:gd name="T25" fmla="*/ 40 h 125"/>
                <a:gd name="T26" fmla="*/ 22 w 105"/>
                <a:gd name="T27" fmla="*/ 62 h 125"/>
                <a:gd name="T28" fmla="*/ 22 w 105"/>
                <a:gd name="T29" fmla="*/ 20 h 125"/>
                <a:gd name="T30" fmla="*/ 53 w 105"/>
                <a:gd name="T31" fmla="*/ 20 h 125"/>
                <a:gd name="T32" fmla="*/ 79 w 105"/>
                <a:gd name="T33" fmla="*/ 41 h 125"/>
                <a:gd name="T34" fmla="*/ 79 w 105"/>
                <a:gd name="T35" fmla="*/ 41 h 125"/>
                <a:gd name="T36" fmla="*/ 54 w 105"/>
                <a:gd name="T37" fmla="*/ 62 h 125"/>
                <a:gd name="T38" fmla="*/ 22 w 105"/>
                <a:gd name="T39" fmla="*/ 62 h 1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</a:cxnLst>
              <a:rect l="0" t="0" r="r" b="b"/>
              <a:pathLst>
                <a:path w="105" h="125">
                  <a:moveTo>
                    <a:pt x="101" y="40"/>
                  </a:moveTo>
                  <a:cubicBezTo>
                    <a:pt x="101" y="40"/>
                    <a:pt x="101" y="40"/>
                    <a:pt x="101" y="40"/>
                  </a:cubicBezTo>
                  <a:cubicBezTo>
                    <a:pt x="101" y="29"/>
                    <a:pt x="98" y="20"/>
                    <a:pt x="91" y="13"/>
                  </a:cubicBezTo>
                  <a:cubicBezTo>
                    <a:pt x="83" y="5"/>
                    <a:pt x="71" y="0"/>
                    <a:pt x="55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25"/>
                    <a:pt x="0" y="125"/>
                    <a:pt x="0" y="125"/>
                  </a:cubicBezTo>
                  <a:cubicBezTo>
                    <a:pt x="22" y="125"/>
                    <a:pt x="22" y="125"/>
                    <a:pt x="22" y="125"/>
                  </a:cubicBezTo>
                  <a:cubicBezTo>
                    <a:pt x="22" y="81"/>
                    <a:pt x="22" y="81"/>
                    <a:pt x="22" y="81"/>
                  </a:cubicBezTo>
                  <a:cubicBezTo>
                    <a:pt x="49" y="81"/>
                    <a:pt x="49" y="81"/>
                    <a:pt x="49" y="81"/>
                  </a:cubicBezTo>
                  <a:cubicBezTo>
                    <a:pt x="80" y="125"/>
                    <a:pt x="80" y="125"/>
                    <a:pt x="80" y="125"/>
                  </a:cubicBezTo>
                  <a:cubicBezTo>
                    <a:pt x="105" y="125"/>
                    <a:pt x="105" y="125"/>
                    <a:pt x="105" y="125"/>
                  </a:cubicBezTo>
                  <a:cubicBezTo>
                    <a:pt x="72" y="78"/>
                    <a:pt x="72" y="78"/>
                    <a:pt x="72" y="78"/>
                  </a:cubicBezTo>
                  <a:cubicBezTo>
                    <a:pt x="89" y="73"/>
                    <a:pt x="101" y="60"/>
                    <a:pt x="101" y="40"/>
                  </a:cubicBezTo>
                  <a:close/>
                  <a:moveTo>
                    <a:pt x="22" y="62"/>
                  </a:moveTo>
                  <a:cubicBezTo>
                    <a:pt x="22" y="20"/>
                    <a:pt x="22" y="20"/>
                    <a:pt x="22" y="20"/>
                  </a:cubicBezTo>
                  <a:cubicBezTo>
                    <a:pt x="53" y="20"/>
                    <a:pt x="53" y="20"/>
                    <a:pt x="53" y="20"/>
                  </a:cubicBezTo>
                  <a:cubicBezTo>
                    <a:pt x="70" y="20"/>
                    <a:pt x="79" y="28"/>
                    <a:pt x="79" y="41"/>
                  </a:cubicBezTo>
                  <a:cubicBezTo>
                    <a:pt x="79" y="41"/>
                    <a:pt x="79" y="41"/>
                    <a:pt x="79" y="41"/>
                  </a:cubicBezTo>
                  <a:cubicBezTo>
                    <a:pt x="79" y="54"/>
                    <a:pt x="69" y="62"/>
                    <a:pt x="54" y="62"/>
                  </a:cubicBezTo>
                  <a:cubicBezTo>
                    <a:pt x="22" y="62"/>
                    <a:pt x="22" y="62"/>
                    <a:pt x="22" y="62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8" name="Freeform 15"/>
            <p:cNvSpPr>
              <a:spLocks/>
            </p:cNvSpPr>
            <p:nvPr userDrawn="1"/>
          </p:nvSpPr>
          <p:spPr bwMode="auto">
            <a:xfrm>
              <a:off x="-658813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49 w 255"/>
                <a:gd name="T9" fmla="*/ 295 h 295"/>
                <a:gd name="T10" fmla="*/ 49 w 255"/>
                <a:gd name="T11" fmla="*/ 85 h 295"/>
                <a:gd name="T12" fmla="*/ 212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49" y="295"/>
                  </a:lnTo>
                  <a:lnTo>
                    <a:pt x="49" y="85"/>
                  </a:lnTo>
                  <a:lnTo>
                    <a:pt x="212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19" name="Freeform 16"/>
            <p:cNvSpPr>
              <a:spLocks/>
            </p:cNvSpPr>
            <p:nvPr userDrawn="1"/>
          </p:nvSpPr>
          <p:spPr bwMode="auto">
            <a:xfrm>
              <a:off x="-171450" y="4830763"/>
              <a:ext cx="457200" cy="468313"/>
            </a:xfrm>
            <a:custGeom>
              <a:avLst/>
              <a:gdLst>
                <a:gd name="T0" fmla="*/ 144 w 288"/>
                <a:gd name="T1" fmla="*/ 139 h 295"/>
                <a:gd name="T2" fmla="*/ 54 w 288"/>
                <a:gd name="T3" fmla="*/ 0 h 295"/>
                <a:gd name="T4" fmla="*/ 0 w 288"/>
                <a:gd name="T5" fmla="*/ 0 h 295"/>
                <a:gd name="T6" fmla="*/ 0 w 288"/>
                <a:gd name="T7" fmla="*/ 295 h 295"/>
                <a:gd name="T8" fmla="*/ 52 w 288"/>
                <a:gd name="T9" fmla="*/ 295 h 295"/>
                <a:gd name="T10" fmla="*/ 52 w 288"/>
                <a:gd name="T11" fmla="*/ 85 h 295"/>
                <a:gd name="T12" fmla="*/ 141 w 288"/>
                <a:gd name="T13" fmla="*/ 222 h 295"/>
                <a:gd name="T14" fmla="*/ 144 w 288"/>
                <a:gd name="T15" fmla="*/ 222 h 295"/>
                <a:gd name="T16" fmla="*/ 236 w 288"/>
                <a:gd name="T17" fmla="*/ 85 h 295"/>
                <a:gd name="T18" fmla="*/ 236 w 288"/>
                <a:gd name="T19" fmla="*/ 295 h 295"/>
                <a:gd name="T20" fmla="*/ 288 w 288"/>
                <a:gd name="T21" fmla="*/ 295 h 295"/>
                <a:gd name="T22" fmla="*/ 288 w 288"/>
                <a:gd name="T23" fmla="*/ 0 h 295"/>
                <a:gd name="T24" fmla="*/ 234 w 288"/>
                <a:gd name="T25" fmla="*/ 0 h 295"/>
                <a:gd name="T26" fmla="*/ 144 w 288"/>
                <a:gd name="T27" fmla="*/ 139 h 295"/>
                <a:gd name="T28" fmla="*/ 144 w 288"/>
                <a:gd name="T29" fmla="*/ 13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</a:cxnLst>
              <a:rect l="0" t="0" r="r" b="b"/>
              <a:pathLst>
                <a:path w="288" h="295">
                  <a:moveTo>
                    <a:pt x="144" y="139"/>
                  </a:moveTo>
                  <a:lnTo>
                    <a:pt x="54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2" y="295"/>
                  </a:lnTo>
                  <a:lnTo>
                    <a:pt x="52" y="85"/>
                  </a:lnTo>
                  <a:lnTo>
                    <a:pt x="141" y="222"/>
                  </a:lnTo>
                  <a:lnTo>
                    <a:pt x="144" y="222"/>
                  </a:lnTo>
                  <a:lnTo>
                    <a:pt x="236" y="85"/>
                  </a:lnTo>
                  <a:lnTo>
                    <a:pt x="236" y="295"/>
                  </a:lnTo>
                  <a:lnTo>
                    <a:pt x="288" y="295"/>
                  </a:lnTo>
                  <a:lnTo>
                    <a:pt x="288" y="0"/>
                  </a:lnTo>
                  <a:lnTo>
                    <a:pt x="234" y="0"/>
                  </a:lnTo>
                  <a:lnTo>
                    <a:pt x="144" y="139"/>
                  </a:lnTo>
                  <a:lnTo>
                    <a:pt x="144" y="13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0" name="Freeform 17"/>
            <p:cNvSpPr>
              <a:spLocks/>
            </p:cNvSpPr>
            <p:nvPr userDrawn="1"/>
          </p:nvSpPr>
          <p:spPr bwMode="auto">
            <a:xfrm>
              <a:off x="365125" y="4830763"/>
              <a:ext cx="347663" cy="468313"/>
            </a:xfrm>
            <a:custGeom>
              <a:avLst/>
              <a:gdLst>
                <a:gd name="T0" fmla="*/ 52 w 219"/>
                <a:gd name="T1" fmla="*/ 170 h 295"/>
                <a:gd name="T2" fmla="*/ 198 w 219"/>
                <a:gd name="T3" fmla="*/ 170 h 295"/>
                <a:gd name="T4" fmla="*/ 198 w 219"/>
                <a:gd name="T5" fmla="*/ 123 h 295"/>
                <a:gd name="T6" fmla="*/ 52 w 219"/>
                <a:gd name="T7" fmla="*/ 123 h 295"/>
                <a:gd name="T8" fmla="*/ 52 w 219"/>
                <a:gd name="T9" fmla="*/ 47 h 295"/>
                <a:gd name="T10" fmla="*/ 217 w 219"/>
                <a:gd name="T11" fmla="*/ 47 h 295"/>
                <a:gd name="T12" fmla="*/ 217 w 219"/>
                <a:gd name="T13" fmla="*/ 0 h 295"/>
                <a:gd name="T14" fmla="*/ 0 w 219"/>
                <a:gd name="T15" fmla="*/ 0 h 295"/>
                <a:gd name="T16" fmla="*/ 0 w 219"/>
                <a:gd name="T17" fmla="*/ 295 h 295"/>
                <a:gd name="T18" fmla="*/ 219 w 219"/>
                <a:gd name="T19" fmla="*/ 295 h 295"/>
                <a:gd name="T20" fmla="*/ 219 w 219"/>
                <a:gd name="T21" fmla="*/ 248 h 295"/>
                <a:gd name="T22" fmla="*/ 52 w 219"/>
                <a:gd name="T23" fmla="*/ 248 h 295"/>
                <a:gd name="T24" fmla="*/ 52 w 219"/>
                <a:gd name="T25" fmla="*/ 170 h 295"/>
                <a:gd name="T26" fmla="*/ 52 w 219"/>
                <a:gd name="T27" fmla="*/ 170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19" h="295">
                  <a:moveTo>
                    <a:pt x="52" y="170"/>
                  </a:moveTo>
                  <a:lnTo>
                    <a:pt x="198" y="170"/>
                  </a:lnTo>
                  <a:lnTo>
                    <a:pt x="198" y="123"/>
                  </a:lnTo>
                  <a:lnTo>
                    <a:pt x="52" y="123"/>
                  </a:lnTo>
                  <a:lnTo>
                    <a:pt x="52" y="47"/>
                  </a:lnTo>
                  <a:lnTo>
                    <a:pt x="217" y="47"/>
                  </a:lnTo>
                  <a:lnTo>
                    <a:pt x="21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219" y="295"/>
                  </a:lnTo>
                  <a:lnTo>
                    <a:pt x="219" y="248"/>
                  </a:lnTo>
                  <a:lnTo>
                    <a:pt x="52" y="248"/>
                  </a:lnTo>
                  <a:lnTo>
                    <a:pt x="52" y="170"/>
                  </a:lnTo>
                  <a:lnTo>
                    <a:pt x="52" y="17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1" name="Freeform 18"/>
            <p:cNvSpPr>
              <a:spLocks/>
            </p:cNvSpPr>
            <p:nvPr userDrawn="1"/>
          </p:nvSpPr>
          <p:spPr bwMode="auto">
            <a:xfrm>
              <a:off x="795338" y="4830763"/>
              <a:ext cx="404813" cy="468313"/>
            </a:xfrm>
            <a:custGeom>
              <a:avLst/>
              <a:gdLst>
                <a:gd name="T0" fmla="*/ 203 w 255"/>
                <a:gd name="T1" fmla="*/ 203 h 295"/>
                <a:gd name="T2" fmla="*/ 47 w 255"/>
                <a:gd name="T3" fmla="*/ 0 h 295"/>
                <a:gd name="T4" fmla="*/ 0 w 255"/>
                <a:gd name="T5" fmla="*/ 0 h 295"/>
                <a:gd name="T6" fmla="*/ 0 w 255"/>
                <a:gd name="T7" fmla="*/ 295 h 295"/>
                <a:gd name="T8" fmla="*/ 50 w 255"/>
                <a:gd name="T9" fmla="*/ 295 h 295"/>
                <a:gd name="T10" fmla="*/ 50 w 255"/>
                <a:gd name="T11" fmla="*/ 85 h 295"/>
                <a:gd name="T12" fmla="*/ 213 w 255"/>
                <a:gd name="T13" fmla="*/ 295 h 295"/>
                <a:gd name="T14" fmla="*/ 255 w 255"/>
                <a:gd name="T15" fmla="*/ 295 h 295"/>
                <a:gd name="T16" fmla="*/ 255 w 255"/>
                <a:gd name="T17" fmla="*/ 0 h 295"/>
                <a:gd name="T18" fmla="*/ 203 w 255"/>
                <a:gd name="T19" fmla="*/ 0 h 295"/>
                <a:gd name="T20" fmla="*/ 203 w 255"/>
                <a:gd name="T21" fmla="*/ 203 h 295"/>
                <a:gd name="T22" fmla="*/ 203 w 255"/>
                <a:gd name="T23" fmla="*/ 203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255" h="295">
                  <a:moveTo>
                    <a:pt x="203" y="203"/>
                  </a:moveTo>
                  <a:lnTo>
                    <a:pt x="47" y="0"/>
                  </a:lnTo>
                  <a:lnTo>
                    <a:pt x="0" y="0"/>
                  </a:lnTo>
                  <a:lnTo>
                    <a:pt x="0" y="295"/>
                  </a:lnTo>
                  <a:lnTo>
                    <a:pt x="50" y="295"/>
                  </a:lnTo>
                  <a:lnTo>
                    <a:pt x="50" y="85"/>
                  </a:lnTo>
                  <a:lnTo>
                    <a:pt x="213" y="295"/>
                  </a:lnTo>
                  <a:lnTo>
                    <a:pt x="255" y="295"/>
                  </a:lnTo>
                  <a:lnTo>
                    <a:pt x="255" y="0"/>
                  </a:lnTo>
                  <a:lnTo>
                    <a:pt x="203" y="0"/>
                  </a:lnTo>
                  <a:lnTo>
                    <a:pt x="203" y="203"/>
                  </a:lnTo>
                  <a:lnTo>
                    <a:pt x="203" y="203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2" name="Freeform 19"/>
            <p:cNvSpPr>
              <a:spLocks/>
            </p:cNvSpPr>
            <p:nvPr userDrawn="1"/>
          </p:nvSpPr>
          <p:spPr bwMode="auto">
            <a:xfrm>
              <a:off x="1263650" y="4830763"/>
              <a:ext cx="379413" cy="468313"/>
            </a:xfrm>
            <a:custGeom>
              <a:avLst/>
              <a:gdLst>
                <a:gd name="T0" fmla="*/ 0 w 239"/>
                <a:gd name="T1" fmla="*/ 49 h 295"/>
                <a:gd name="T2" fmla="*/ 95 w 239"/>
                <a:gd name="T3" fmla="*/ 49 h 295"/>
                <a:gd name="T4" fmla="*/ 95 w 239"/>
                <a:gd name="T5" fmla="*/ 295 h 295"/>
                <a:gd name="T6" fmla="*/ 147 w 239"/>
                <a:gd name="T7" fmla="*/ 295 h 295"/>
                <a:gd name="T8" fmla="*/ 147 w 239"/>
                <a:gd name="T9" fmla="*/ 49 h 295"/>
                <a:gd name="T10" fmla="*/ 239 w 239"/>
                <a:gd name="T11" fmla="*/ 49 h 295"/>
                <a:gd name="T12" fmla="*/ 239 w 239"/>
                <a:gd name="T13" fmla="*/ 0 h 295"/>
                <a:gd name="T14" fmla="*/ 0 w 239"/>
                <a:gd name="T15" fmla="*/ 0 h 295"/>
                <a:gd name="T16" fmla="*/ 0 w 239"/>
                <a:gd name="T17" fmla="*/ 49 h 295"/>
                <a:gd name="T18" fmla="*/ 0 w 239"/>
                <a:gd name="T19" fmla="*/ 49 h 2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239" h="295">
                  <a:moveTo>
                    <a:pt x="0" y="49"/>
                  </a:moveTo>
                  <a:lnTo>
                    <a:pt x="95" y="49"/>
                  </a:lnTo>
                  <a:lnTo>
                    <a:pt x="95" y="295"/>
                  </a:lnTo>
                  <a:lnTo>
                    <a:pt x="147" y="295"/>
                  </a:lnTo>
                  <a:lnTo>
                    <a:pt x="147" y="49"/>
                  </a:lnTo>
                  <a:lnTo>
                    <a:pt x="239" y="49"/>
                  </a:lnTo>
                  <a:lnTo>
                    <a:pt x="239" y="0"/>
                  </a:lnTo>
                  <a:lnTo>
                    <a:pt x="0" y="0"/>
                  </a:lnTo>
                  <a:lnTo>
                    <a:pt x="0" y="49"/>
                  </a:lnTo>
                  <a:lnTo>
                    <a:pt x="0" y="49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3" name="Freeform 20"/>
            <p:cNvSpPr>
              <a:spLocks/>
            </p:cNvSpPr>
            <p:nvPr userDrawn="1"/>
          </p:nvSpPr>
          <p:spPr bwMode="auto">
            <a:xfrm>
              <a:off x="-1390650" y="3067050"/>
              <a:ext cx="1211263" cy="1571625"/>
            </a:xfrm>
            <a:custGeom>
              <a:avLst/>
              <a:gdLst>
                <a:gd name="T0" fmla="*/ 193 w 323"/>
                <a:gd name="T1" fmla="*/ 169 h 419"/>
                <a:gd name="T2" fmla="*/ 105 w 323"/>
                <a:gd name="T3" fmla="*/ 116 h 419"/>
                <a:gd name="T4" fmla="*/ 105 w 323"/>
                <a:gd name="T5" fmla="*/ 114 h 419"/>
                <a:gd name="T6" fmla="*/ 158 w 323"/>
                <a:gd name="T7" fmla="*/ 79 h 419"/>
                <a:gd name="T8" fmla="*/ 264 w 323"/>
                <a:gd name="T9" fmla="*/ 119 h 419"/>
                <a:gd name="T10" fmla="*/ 311 w 323"/>
                <a:gd name="T11" fmla="*/ 52 h 419"/>
                <a:gd name="T12" fmla="*/ 159 w 323"/>
                <a:gd name="T13" fmla="*/ 0 h 419"/>
                <a:gd name="T14" fmla="*/ 16 w 323"/>
                <a:gd name="T15" fmla="*/ 123 h 419"/>
                <a:gd name="T16" fmla="*/ 16 w 323"/>
                <a:gd name="T17" fmla="*/ 124 h 419"/>
                <a:gd name="T18" fmla="*/ 151 w 323"/>
                <a:gd name="T19" fmla="*/ 249 h 419"/>
                <a:gd name="T20" fmla="*/ 234 w 323"/>
                <a:gd name="T21" fmla="*/ 300 h 419"/>
                <a:gd name="T22" fmla="*/ 234 w 323"/>
                <a:gd name="T23" fmla="*/ 301 h 419"/>
                <a:gd name="T24" fmla="*/ 175 w 323"/>
                <a:gd name="T25" fmla="*/ 340 h 419"/>
                <a:gd name="T26" fmla="*/ 53 w 323"/>
                <a:gd name="T27" fmla="*/ 290 h 419"/>
                <a:gd name="T28" fmla="*/ 0 w 323"/>
                <a:gd name="T29" fmla="*/ 354 h 419"/>
                <a:gd name="T30" fmla="*/ 173 w 323"/>
                <a:gd name="T31" fmla="*/ 419 h 419"/>
                <a:gd name="T32" fmla="*/ 323 w 323"/>
                <a:gd name="T33" fmla="*/ 293 h 419"/>
                <a:gd name="T34" fmla="*/ 323 w 323"/>
                <a:gd name="T35" fmla="*/ 292 h 419"/>
                <a:gd name="T36" fmla="*/ 193 w 323"/>
                <a:gd name="T37" fmla="*/ 169 h 4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323" h="419">
                  <a:moveTo>
                    <a:pt x="193" y="169"/>
                  </a:moveTo>
                  <a:cubicBezTo>
                    <a:pt x="123" y="151"/>
                    <a:pt x="105" y="142"/>
                    <a:pt x="105" y="116"/>
                  </a:cubicBezTo>
                  <a:cubicBezTo>
                    <a:pt x="105" y="114"/>
                    <a:pt x="105" y="114"/>
                    <a:pt x="105" y="114"/>
                  </a:cubicBezTo>
                  <a:cubicBezTo>
                    <a:pt x="105" y="95"/>
                    <a:pt x="124" y="79"/>
                    <a:pt x="158" y="79"/>
                  </a:cubicBezTo>
                  <a:cubicBezTo>
                    <a:pt x="192" y="79"/>
                    <a:pt x="228" y="94"/>
                    <a:pt x="264" y="119"/>
                  </a:cubicBezTo>
                  <a:cubicBezTo>
                    <a:pt x="311" y="52"/>
                    <a:pt x="311" y="52"/>
                    <a:pt x="311" y="52"/>
                  </a:cubicBezTo>
                  <a:cubicBezTo>
                    <a:pt x="269" y="18"/>
                    <a:pt x="219" y="0"/>
                    <a:pt x="159" y="0"/>
                  </a:cubicBezTo>
                  <a:cubicBezTo>
                    <a:pt x="76" y="0"/>
                    <a:pt x="16" y="49"/>
                    <a:pt x="16" y="123"/>
                  </a:cubicBezTo>
                  <a:cubicBezTo>
                    <a:pt x="16" y="124"/>
                    <a:pt x="16" y="124"/>
                    <a:pt x="16" y="124"/>
                  </a:cubicBezTo>
                  <a:cubicBezTo>
                    <a:pt x="16" y="205"/>
                    <a:pt x="69" y="227"/>
                    <a:pt x="151" y="249"/>
                  </a:cubicBezTo>
                  <a:cubicBezTo>
                    <a:pt x="220" y="266"/>
                    <a:pt x="234" y="278"/>
                    <a:pt x="234" y="300"/>
                  </a:cubicBezTo>
                  <a:cubicBezTo>
                    <a:pt x="234" y="301"/>
                    <a:pt x="234" y="301"/>
                    <a:pt x="234" y="301"/>
                  </a:cubicBezTo>
                  <a:cubicBezTo>
                    <a:pt x="234" y="325"/>
                    <a:pt x="212" y="340"/>
                    <a:pt x="175" y="340"/>
                  </a:cubicBezTo>
                  <a:cubicBezTo>
                    <a:pt x="128" y="340"/>
                    <a:pt x="90" y="321"/>
                    <a:pt x="53" y="290"/>
                  </a:cubicBezTo>
                  <a:cubicBezTo>
                    <a:pt x="0" y="354"/>
                    <a:pt x="0" y="354"/>
                    <a:pt x="0" y="354"/>
                  </a:cubicBezTo>
                  <a:cubicBezTo>
                    <a:pt x="49" y="398"/>
                    <a:pt x="111" y="419"/>
                    <a:pt x="173" y="419"/>
                  </a:cubicBezTo>
                  <a:cubicBezTo>
                    <a:pt x="261" y="419"/>
                    <a:pt x="323" y="374"/>
                    <a:pt x="323" y="293"/>
                  </a:cubicBezTo>
                  <a:cubicBezTo>
                    <a:pt x="323" y="292"/>
                    <a:pt x="323" y="292"/>
                    <a:pt x="323" y="292"/>
                  </a:cubicBezTo>
                  <a:cubicBezTo>
                    <a:pt x="323" y="221"/>
                    <a:pt x="276" y="191"/>
                    <a:pt x="193" y="16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4" name="Freeform 21"/>
            <p:cNvSpPr>
              <a:spLocks/>
            </p:cNvSpPr>
            <p:nvPr userDrawn="1"/>
          </p:nvSpPr>
          <p:spPr bwMode="auto">
            <a:xfrm>
              <a:off x="-2276475" y="239713"/>
              <a:ext cx="965200" cy="2339975"/>
            </a:xfrm>
            <a:custGeom>
              <a:avLst/>
              <a:gdLst>
                <a:gd name="T0" fmla="*/ 257 w 257"/>
                <a:gd name="T1" fmla="*/ 624 h 624"/>
                <a:gd name="T2" fmla="*/ 177 w 257"/>
                <a:gd name="T3" fmla="*/ 510 h 624"/>
                <a:gd name="T4" fmla="*/ 152 w 257"/>
                <a:gd name="T5" fmla="*/ 324 h 624"/>
                <a:gd name="T6" fmla="*/ 173 w 257"/>
                <a:gd name="T7" fmla="*/ 119 h 624"/>
                <a:gd name="T8" fmla="*/ 173 w 257"/>
                <a:gd name="T9" fmla="*/ 118 h 624"/>
                <a:gd name="T10" fmla="*/ 195 w 257"/>
                <a:gd name="T11" fmla="*/ 88 h 624"/>
                <a:gd name="T12" fmla="*/ 44 w 257"/>
                <a:gd name="T13" fmla="*/ 7 h 624"/>
                <a:gd name="T14" fmla="*/ 33 w 257"/>
                <a:gd name="T15" fmla="*/ 2 h 624"/>
                <a:gd name="T16" fmla="*/ 33 w 257"/>
                <a:gd name="T17" fmla="*/ 2 h 624"/>
                <a:gd name="T18" fmla="*/ 33 w 257"/>
                <a:gd name="T19" fmla="*/ 2 h 624"/>
                <a:gd name="T20" fmla="*/ 25 w 257"/>
                <a:gd name="T21" fmla="*/ 0 h 624"/>
                <a:gd name="T22" fmla="*/ 9 w 257"/>
                <a:gd name="T23" fmla="*/ 15 h 624"/>
                <a:gd name="T24" fmla="*/ 5 w 257"/>
                <a:gd name="T25" fmla="*/ 55 h 624"/>
                <a:gd name="T26" fmla="*/ 0 w 257"/>
                <a:gd name="T27" fmla="*/ 157 h 624"/>
                <a:gd name="T28" fmla="*/ 73 w 257"/>
                <a:gd name="T29" fmla="*/ 496 h 624"/>
                <a:gd name="T30" fmla="*/ 257 w 257"/>
                <a:gd name="T31" fmla="*/ 624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57" h="624">
                  <a:moveTo>
                    <a:pt x="257" y="624"/>
                  </a:moveTo>
                  <a:cubicBezTo>
                    <a:pt x="229" y="602"/>
                    <a:pt x="195" y="566"/>
                    <a:pt x="177" y="510"/>
                  </a:cubicBezTo>
                  <a:cubicBezTo>
                    <a:pt x="160" y="457"/>
                    <a:pt x="152" y="394"/>
                    <a:pt x="152" y="324"/>
                  </a:cubicBezTo>
                  <a:cubicBezTo>
                    <a:pt x="152" y="226"/>
                    <a:pt x="168" y="142"/>
                    <a:pt x="173" y="119"/>
                  </a:cubicBezTo>
                  <a:cubicBezTo>
                    <a:pt x="173" y="118"/>
                    <a:pt x="173" y="118"/>
                    <a:pt x="173" y="118"/>
                  </a:cubicBezTo>
                  <a:cubicBezTo>
                    <a:pt x="176" y="104"/>
                    <a:pt x="184" y="93"/>
                    <a:pt x="195" y="88"/>
                  </a:cubicBezTo>
                  <a:cubicBezTo>
                    <a:pt x="121" y="40"/>
                    <a:pt x="57" y="12"/>
                    <a:pt x="44" y="7"/>
                  </a:cubicBezTo>
                  <a:cubicBezTo>
                    <a:pt x="37" y="4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3" y="2"/>
                    <a:pt x="33" y="2"/>
                    <a:pt x="33" y="2"/>
                  </a:cubicBezTo>
                  <a:cubicBezTo>
                    <a:pt x="30" y="1"/>
                    <a:pt x="27" y="0"/>
                    <a:pt x="25" y="0"/>
                  </a:cubicBezTo>
                  <a:cubicBezTo>
                    <a:pt x="16" y="0"/>
                    <a:pt x="11" y="6"/>
                    <a:pt x="9" y="15"/>
                  </a:cubicBezTo>
                  <a:cubicBezTo>
                    <a:pt x="9" y="15"/>
                    <a:pt x="7" y="30"/>
                    <a:pt x="5" y="55"/>
                  </a:cubicBezTo>
                  <a:cubicBezTo>
                    <a:pt x="3" y="78"/>
                    <a:pt x="0" y="114"/>
                    <a:pt x="0" y="157"/>
                  </a:cubicBezTo>
                  <a:cubicBezTo>
                    <a:pt x="0" y="253"/>
                    <a:pt x="13" y="391"/>
                    <a:pt x="73" y="496"/>
                  </a:cubicBezTo>
                  <a:cubicBezTo>
                    <a:pt x="119" y="576"/>
                    <a:pt x="185" y="621"/>
                    <a:pt x="257" y="62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5" name="Freeform 22"/>
            <p:cNvSpPr>
              <a:spLocks/>
            </p:cNvSpPr>
            <p:nvPr userDrawn="1"/>
          </p:nvSpPr>
          <p:spPr bwMode="auto">
            <a:xfrm>
              <a:off x="-704850" y="663575"/>
              <a:ext cx="998538" cy="1968500"/>
            </a:xfrm>
            <a:custGeom>
              <a:avLst/>
              <a:gdLst>
                <a:gd name="T0" fmla="*/ 50 w 266"/>
                <a:gd name="T1" fmla="*/ 520 h 525"/>
                <a:gd name="T2" fmla="*/ 78 w 266"/>
                <a:gd name="T3" fmla="*/ 525 h 525"/>
                <a:gd name="T4" fmla="*/ 78 w 266"/>
                <a:gd name="T5" fmla="*/ 525 h 525"/>
                <a:gd name="T6" fmla="*/ 243 w 266"/>
                <a:gd name="T7" fmla="*/ 389 h 525"/>
                <a:gd name="T8" fmla="*/ 266 w 266"/>
                <a:gd name="T9" fmla="*/ 211 h 525"/>
                <a:gd name="T10" fmla="*/ 249 w 266"/>
                <a:gd name="T11" fmla="*/ 27 h 525"/>
                <a:gd name="T12" fmla="*/ 246 w 266"/>
                <a:gd name="T13" fmla="*/ 11 h 525"/>
                <a:gd name="T14" fmla="*/ 238 w 266"/>
                <a:gd name="T15" fmla="*/ 0 h 525"/>
                <a:gd name="T16" fmla="*/ 232 w 266"/>
                <a:gd name="T17" fmla="*/ 3 h 525"/>
                <a:gd name="T18" fmla="*/ 225 w 266"/>
                <a:gd name="T19" fmla="*/ 8 h 525"/>
                <a:gd name="T20" fmla="*/ 207 w 266"/>
                <a:gd name="T21" fmla="*/ 24 h 525"/>
                <a:gd name="T22" fmla="*/ 146 w 266"/>
                <a:gd name="T23" fmla="*/ 84 h 525"/>
                <a:gd name="T24" fmla="*/ 23 w 266"/>
                <a:gd name="T25" fmla="*/ 289 h 525"/>
                <a:gd name="T26" fmla="*/ 0 w 266"/>
                <a:gd name="T27" fmla="*/ 417 h 525"/>
                <a:gd name="T28" fmla="*/ 13 w 266"/>
                <a:gd name="T29" fmla="*/ 483 h 525"/>
                <a:gd name="T30" fmla="*/ 50 w 266"/>
                <a:gd name="T31" fmla="*/ 520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266" h="525">
                  <a:moveTo>
                    <a:pt x="50" y="520"/>
                  </a:moveTo>
                  <a:cubicBezTo>
                    <a:pt x="57" y="523"/>
                    <a:pt x="67" y="525"/>
                    <a:pt x="78" y="525"/>
                  </a:cubicBezTo>
                  <a:cubicBezTo>
                    <a:pt x="78" y="525"/>
                    <a:pt x="78" y="525"/>
                    <a:pt x="78" y="525"/>
                  </a:cubicBezTo>
                  <a:cubicBezTo>
                    <a:pt x="129" y="525"/>
                    <a:pt x="213" y="483"/>
                    <a:pt x="243" y="389"/>
                  </a:cubicBezTo>
                  <a:cubicBezTo>
                    <a:pt x="258" y="338"/>
                    <a:pt x="266" y="278"/>
                    <a:pt x="266" y="211"/>
                  </a:cubicBezTo>
                  <a:cubicBezTo>
                    <a:pt x="266" y="127"/>
                    <a:pt x="254" y="54"/>
                    <a:pt x="249" y="27"/>
                  </a:cubicBezTo>
                  <a:cubicBezTo>
                    <a:pt x="247" y="16"/>
                    <a:pt x="246" y="11"/>
                    <a:pt x="246" y="11"/>
                  </a:cubicBezTo>
                  <a:cubicBezTo>
                    <a:pt x="245" y="6"/>
                    <a:pt x="242" y="0"/>
                    <a:pt x="238" y="0"/>
                  </a:cubicBezTo>
                  <a:cubicBezTo>
                    <a:pt x="236" y="0"/>
                    <a:pt x="234" y="1"/>
                    <a:pt x="232" y="3"/>
                  </a:cubicBezTo>
                  <a:cubicBezTo>
                    <a:pt x="231" y="3"/>
                    <a:pt x="229" y="5"/>
                    <a:pt x="225" y="8"/>
                  </a:cubicBezTo>
                  <a:cubicBezTo>
                    <a:pt x="221" y="12"/>
                    <a:pt x="215" y="17"/>
                    <a:pt x="207" y="24"/>
                  </a:cubicBezTo>
                  <a:cubicBezTo>
                    <a:pt x="195" y="34"/>
                    <a:pt x="173" y="55"/>
                    <a:pt x="146" y="84"/>
                  </a:cubicBezTo>
                  <a:cubicBezTo>
                    <a:pt x="104" y="131"/>
                    <a:pt x="49" y="204"/>
                    <a:pt x="23" y="289"/>
                  </a:cubicBezTo>
                  <a:cubicBezTo>
                    <a:pt x="7" y="339"/>
                    <a:pt x="0" y="382"/>
                    <a:pt x="0" y="417"/>
                  </a:cubicBezTo>
                  <a:cubicBezTo>
                    <a:pt x="0" y="443"/>
                    <a:pt x="4" y="465"/>
                    <a:pt x="13" y="483"/>
                  </a:cubicBezTo>
                  <a:cubicBezTo>
                    <a:pt x="21" y="500"/>
                    <a:pt x="33" y="512"/>
                    <a:pt x="50" y="52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6" name="Freeform 23"/>
            <p:cNvSpPr>
              <a:spLocks/>
            </p:cNvSpPr>
            <p:nvPr userDrawn="1"/>
          </p:nvSpPr>
          <p:spPr bwMode="auto">
            <a:xfrm>
              <a:off x="-1597025" y="663575"/>
              <a:ext cx="900113" cy="1968500"/>
            </a:xfrm>
            <a:custGeom>
              <a:avLst/>
              <a:gdLst>
                <a:gd name="T0" fmla="*/ 238 w 240"/>
                <a:gd name="T1" fmla="*/ 267 h 525"/>
                <a:gd name="T2" fmla="*/ 240 w 240"/>
                <a:gd name="T3" fmla="*/ 261 h 525"/>
                <a:gd name="T4" fmla="*/ 43 w 240"/>
                <a:gd name="T5" fmla="*/ 8 h 525"/>
                <a:gd name="T6" fmla="*/ 36 w 240"/>
                <a:gd name="T7" fmla="*/ 3 h 525"/>
                <a:gd name="T8" fmla="*/ 29 w 240"/>
                <a:gd name="T9" fmla="*/ 0 h 525"/>
                <a:gd name="T10" fmla="*/ 21 w 240"/>
                <a:gd name="T11" fmla="*/ 11 h 525"/>
                <a:gd name="T12" fmla="*/ 18 w 240"/>
                <a:gd name="T13" fmla="*/ 27 h 525"/>
                <a:gd name="T14" fmla="*/ 10 w 240"/>
                <a:gd name="T15" fmla="*/ 70 h 525"/>
                <a:gd name="T16" fmla="*/ 0 w 240"/>
                <a:gd name="T17" fmla="*/ 211 h 525"/>
                <a:gd name="T18" fmla="*/ 24 w 240"/>
                <a:gd name="T19" fmla="*/ 388 h 525"/>
                <a:gd name="T20" fmla="*/ 193 w 240"/>
                <a:gd name="T21" fmla="*/ 525 h 525"/>
                <a:gd name="T22" fmla="*/ 193 w 240"/>
                <a:gd name="T23" fmla="*/ 525 h 525"/>
                <a:gd name="T24" fmla="*/ 222 w 240"/>
                <a:gd name="T25" fmla="*/ 520 h 525"/>
                <a:gd name="T26" fmla="*/ 235 w 240"/>
                <a:gd name="T27" fmla="*/ 513 h 525"/>
                <a:gd name="T28" fmla="*/ 224 w 240"/>
                <a:gd name="T29" fmla="*/ 495 h 525"/>
                <a:gd name="T30" fmla="*/ 209 w 240"/>
                <a:gd name="T31" fmla="*/ 417 h 525"/>
                <a:gd name="T32" fmla="*/ 233 w 240"/>
                <a:gd name="T33" fmla="*/ 281 h 525"/>
                <a:gd name="T34" fmla="*/ 238 w 240"/>
                <a:gd name="T35" fmla="*/ 267 h 52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40" h="525">
                  <a:moveTo>
                    <a:pt x="238" y="267"/>
                  </a:moveTo>
                  <a:cubicBezTo>
                    <a:pt x="238" y="265"/>
                    <a:pt x="239" y="263"/>
                    <a:pt x="240" y="261"/>
                  </a:cubicBezTo>
                  <a:cubicBezTo>
                    <a:pt x="184" y="123"/>
                    <a:pt x="57" y="20"/>
                    <a:pt x="43" y="8"/>
                  </a:cubicBezTo>
                  <a:cubicBezTo>
                    <a:pt x="38" y="5"/>
                    <a:pt x="36" y="3"/>
                    <a:pt x="36" y="3"/>
                  </a:cubicBezTo>
                  <a:cubicBezTo>
                    <a:pt x="33" y="1"/>
                    <a:pt x="31" y="0"/>
                    <a:pt x="29" y="0"/>
                  </a:cubicBezTo>
                  <a:cubicBezTo>
                    <a:pt x="25" y="0"/>
                    <a:pt x="22" y="6"/>
                    <a:pt x="21" y="11"/>
                  </a:cubicBezTo>
                  <a:cubicBezTo>
                    <a:pt x="20" y="12"/>
                    <a:pt x="19" y="17"/>
                    <a:pt x="18" y="27"/>
                  </a:cubicBezTo>
                  <a:cubicBezTo>
                    <a:pt x="16" y="34"/>
                    <a:pt x="13" y="49"/>
                    <a:pt x="10" y="70"/>
                  </a:cubicBezTo>
                  <a:cubicBezTo>
                    <a:pt x="6" y="103"/>
                    <a:pt x="0" y="154"/>
                    <a:pt x="0" y="211"/>
                  </a:cubicBezTo>
                  <a:cubicBezTo>
                    <a:pt x="0" y="279"/>
                    <a:pt x="8" y="339"/>
                    <a:pt x="24" y="388"/>
                  </a:cubicBezTo>
                  <a:cubicBezTo>
                    <a:pt x="54" y="483"/>
                    <a:pt x="140" y="525"/>
                    <a:pt x="193" y="525"/>
                  </a:cubicBezTo>
                  <a:cubicBezTo>
                    <a:pt x="193" y="525"/>
                    <a:pt x="193" y="525"/>
                    <a:pt x="193" y="525"/>
                  </a:cubicBezTo>
                  <a:cubicBezTo>
                    <a:pt x="204" y="525"/>
                    <a:pt x="214" y="523"/>
                    <a:pt x="222" y="520"/>
                  </a:cubicBezTo>
                  <a:cubicBezTo>
                    <a:pt x="226" y="518"/>
                    <a:pt x="230" y="516"/>
                    <a:pt x="235" y="513"/>
                  </a:cubicBezTo>
                  <a:cubicBezTo>
                    <a:pt x="231" y="508"/>
                    <a:pt x="227" y="502"/>
                    <a:pt x="224" y="495"/>
                  </a:cubicBezTo>
                  <a:cubicBezTo>
                    <a:pt x="214" y="474"/>
                    <a:pt x="209" y="449"/>
                    <a:pt x="209" y="417"/>
                  </a:cubicBezTo>
                  <a:cubicBezTo>
                    <a:pt x="209" y="378"/>
                    <a:pt x="217" y="332"/>
                    <a:pt x="233" y="281"/>
                  </a:cubicBezTo>
                  <a:cubicBezTo>
                    <a:pt x="235" y="276"/>
                    <a:pt x="236" y="271"/>
                    <a:pt x="238" y="26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7" name="Freeform 24"/>
            <p:cNvSpPr>
              <a:spLocks/>
            </p:cNvSpPr>
            <p:nvPr userDrawn="1"/>
          </p:nvSpPr>
          <p:spPr bwMode="auto">
            <a:xfrm>
              <a:off x="-1143000" y="-179387"/>
              <a:ext cx="982663" cy="1682750"/>
            </a:xfrm>
            <a:custGeom>
              <a:avLst/>
              <a:gdLst>
                <a:gd name="T0" fmla="*/ 134 w 262"/>
                <a:gd name="T1" fmla="*/ 449 h 449"/>
                <a:gd name="T2" fmla="*/ 262 w 262"/>
                <a:gd name="T3" fmla="*/ 268 h 449"/>
                <a:gd name="T4" fmla="*/ 147 w 262"/>
                <a:gd name="T5" fmla="*/ 18 h 449"/>
                <a:gd name="T6" fmla="*/ 140 w 262"/>
                <a:gd name="T7" fmla="*/ 7 h 449"/>
                <a:gd name="T8" fmla="*/ 131 w 262"/>
                <a:gd name="T9" fmla="*/ 0 h 449"/>
                <a:gd name="T10" fmla="*/ 122 w 262"/>
                <a:gd name="T11" fmla="*/ 7 h 449"/>
                <a:gd name="T12" fmla="*/ 115 w 262"/>
                <a:gd name="T13" fmla="*/ 18 h 449"/>
                <a:gd name="T14" fmla="*/ 96 w 262"/>
                <a:gd name="T15" fmla="*/ 50 h 449"/>
                <a:gd name="T16" fmla="*/ 40 w 262"/>
                <a:gd name="T17" fmla="*/ 162 h 449"/>
                <a:gd name="T18" fmla="*/ 0 w 262"/>
                <a:gd name="T19" fmla="*/ 265 h 449"/>
                <a:gd name="T20" fmla="*/ 134 w 262"/>
                <a:gd name="T21" fmla="*/ 449 h 4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</a:cxnLst>
              <a:rect l="0" t="0" r="r" b="b"/>
              <a:pathLst>
                <a:path w="262" h="449">
                  <a:moveTo>
                    <a:pt x="134" y="449"/>
                  </a:moveTo>
                  <a:cubicBezTo>
                    <a:pt x="162" y="388"/>
                    <a:pt x="205" y="327"/>
                    <a:pt x="262" y="268"/>
                  </a:cubicBezTo>
                  <a:cubicBezTo>
                    <a:pt x="223" y="150"/>
                    <a:pt x="169" y="54"/>
                    <a:pt x="147" y="18"/>
                  </a:cubicBezTo>
                  <a:cubicBezTo>
                    <a:pt x="143" y="11"/>
                    <a:pt x="140" y="7"/>
                    <a:pt x="140" y="7"/>
                  </a:cubicBezTo>
                  <a:cubicBezTo>
                    <a:pt x="136" y="0"/>
                    <a:pt x="132" y="0"/>
                    <a:pt x="131" y="0"/>
                  </a:cubicBezTo>
                  <a:cubicBezTo>
                    <a:pt x="128" y="0"/>
                    <a:pt x="125" y="2"/>
                    <a:pt x="122" y="7"/>
                  </a:cubicBezTo>
                  <a:cubicBezTo>
                    <a:pt x="122" y="7"/>
                    <a:pt x="119" y="11"/>
                    <a:pt x="115" y="18"/>
                  </a:cubicBezTo>
                  <a:cubicBezTo>
                    <a:pt x="108" y="29"/>
                    <a:pt x="102" y="39"/>
                    <a:pt x="96" y="50"/>
                  </a:cubicBezTo>
                  <a:cubicBezTo>
                    <a:pt x="83" y="74"/>
                    <a:pt x="62" y="113"/>
                    <a:pt x="40" y="162"/>
                  </a:cubicBezTo>
                  <a:cubicBezTo>
                    <a:pt x="26" y="196"/>
                    <a:pt x="12" y="230"/>
                    <a:pt x="0" y="265"/>
                  </a:cubicBezTo>
                  <a:cubicBezTo>
                    <a:pt x="42" y="307"/>
                    <a:pt x="97" y="371"/>
                    <a:pt x="134" y="44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8" name="Freeform 25"/>
            <p:cNvSpPr>
              <a:spLocks/>
            </p:cNvSpPr>
            <p:nvPr userDrawn="1"/>
          </p:nvSpPr>
          <p:spPr bwMode="auto">
            <a:xfrm>
              <a:off x="15875" y="239713"/>
              <a:ext cx="952500" cy="2339975"/>
            </a:xfrm>
            <a:custGeom>
              <a:avLst/>
              <a:gdLst>
                <a:gd name="T0" fmla="*/ 61 w 254"/>
                <a:gd name="T1" fmla="*/ 88 h 624"/>
                <a:gd name="T2" fmla="*/ 82 w 254"/>
                <a:gd name="T3" fmla="*/ 118 h 624"/>
                <a:gd name="T4" fmla="*/ 82 w 254"/>
                <a:gd name="T5" fmla="*/ 119 h 624"/>
                <a:gd name="T6" fmla="*/ 103 w 254"/>
                <a:gd name="T7" fmla="*/ 324 h 624"/>
                <a:gd name="T8" fmla="*/ 78 w 254"/>
                <a:gd name="T9" fmla="*/ 510 h 624"/>
                <a:gd name="T10" fmla="*/ 0 w 254"/>
                <a:gd name="T11" fmla="*/ 624 h 624"/>
                <a:gd name="T12" fmla="*/ 182 w 254"/>
                <a:gd name="T13" fmla="*/ 496 h 624"/>
                <a:gd name="T14" fmla="*/ 254 w 254"/>
                <a:gd name="T15" fmla="*/ 157 h 624"/>
                <a:gd name="T16" fmla="*/ 250 w 254"/>
                <a:gd name="T17" fmla="*/ 55 h 624"/>
                <a:gd name="T18" fmla="*/ 245 w 254"/>
                <a:gd name="T19" fmla="*/ 15 h 624"/>
                <a:gd name="T20" fmla="*/ 230 w 254"/>
                <a:gd name="T21" fmla="*/ 0 h 624"/>
                <a:gd name="T22" fmla="*/ 222 w 254"/>
                <a:gd name="T23" fmla="*/ 2 h 624"/>
                <a:gd name="T24" fmla="*/ 222 w 254"/>
                <a:gd name="T25" fmla="*/ 2 h 624"/>
                <a:gd name="T26" fmla="*/ 222 w 254"/>
                <a:gd name="T27" fmla="*/ 2 h 624"/>
                <a:gd name="T28" fmla="*/ 211 w 254"/>
                <a:gd name="T29" fmla="*/ 7 h 624"/>
                <a:gd name="T30" fmla="*/ 182 w 254"/>
                <a:gd name="T31" fmla="*/ 20 h 624"/>
                <a:gd name="T32" fmla="*/ 178 w 254"/>
                <a:gd name="T33" fmla="*/ 22 h 624"/>
                <a:gd name="T34" fmla="*/ 72 w 254"/>
                <a:gd name="T35" fmla="*/ 80 h 624"/>
                <a:gd name="T36" fmla="*/ 61 w 254"/>
                <a:gd name="T37" fmla="*/ 88 h 62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</a:cxnLst>
              <a:rect l="0" t="0" r="r" b="b"/>
              <a:pathLst>
                <a:path w="254" h="624">
                  <a:moveTo>
                    <a:pt x="61" y="88"/>
                  </a:moveTo>
                  <a:cubicBezTo>
                    <a:pt x="71" y="93"/>
                    <a:pt x="79" y="104"/>
                    <a:pt x="82" y="118"/>
                  </a:cubicBezTo>
                  <a:cubicBezTo>
                    <a:pt x="82" y="118"/>
                    <a:pt x="82" y="118"/>
                    <a:pt x="82" y="119"/>
                  </a:cubicBezTo>
                  <a:cubicBezTo>
                    <a:pt x="87" y="142"/>
                    <a:pt x="103" y="226"/>
                    <a:pt x="103" y="324"/>
                  </a:cubicBezTo>
                  <a:cubicBezTo>
                    <a:pt x="103" y="394"/>
                    <a:pt x="95" y="457"/>
                    <a:pt x="78" y="510"/>
                  </a:cubicBezTo>
                  <a:cubicBezTo>
                    <a:pt x="61" y="566"/>
                    <a:pt x="28" y="602"/>
                    <a:pt x="0" y="624"/>
                  </a:cubicBezTo>
                  <a:cubicBezTo>
                    <a:pt x="72" y="620"/>
                    <a:pt x="136" y="575"/>
                    <a:pt x="182" y="496"/>
                  </a:cubicBezTo>
                  <a:cubicBezTo>
                    <a:pt x="242" y="391"/>
                    <a:pt x="254" y="253"/>
                    <a:pt x="254" y="157"/>
                  </a:cubicBezTo>
                  <a:cubicBezTo>
                    <a:pt x="254" y="122"/>
                    <a:pt x="253" y="88"/>
                    <a:pt x="250" y="55"/>
                  </a:cubicBezTo>
                  <a:cubicBezTo>
                    <a:pt x="248" y="30"/>
                    <a:pt x="246" y="15"/>
                    <a:pt x="245" y="15"/>
                  </a:cubicBezTo>
                  <a:cubicBezTo>
                    <a:pt x="244" y="6"/>
                    <a:pt x="239" y="0"/>
                    <a:pt x="230" y="0"/>
                  </a:cubicBezTo>
                  <a:cubicBezTo>
                    <a:pt x="228" y="0"/>
                    <a:pt x="226" y="1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22" y="2"/>
                    <a:pt x="222" y="2"/>
                  </a:cubicBezTo>
                  <a:cubicBezTo>
                    <a:pt x="222" y="2"/>
                    <a:pt x="218" y="4"/>
                    <a:pt x="211" y="7"/>
                  </a:cubicBezTo>
                  <a:cubicBezTo>
                    <a:pt x="204" y="10"/>
                    <a:pt x="194" y="14"/>
                    <a:pt x="182" y="20"/>
                  </a:cubicBezTo>
                  <a:cubicBezTo>
                    <a:pt x="178" y="22"/>
                    <a:pt x="178" y="22"/>
                    <a:pt x="178" y="22"/>
                  </a:cubicBezTo>
                  <a:cubicBezTo>
                    <a:pt x="142" y="39"/>
                    <a:pt x="106" y="59"/>
                    <a:pt x="72" y="80"/>
                  </a:cubicBezTo>
                  <a:cubicBezTo>
                    <a:pt x="68" y="83"/>
                    <a:pt x="64" y="85"/>
                    <a:pt x="61" y="8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29" name="Freeform 26"/>
            <p:cNvSpPr>
              <a:spLocks/>
            </p:cNvSpPr>
            <p:nvPr userDrawn="1"/>
          </p:nvSpPr>
          <p:spPr bwMode="auto">
            <a:xfrm>
              <a:off x="-284163" y="-63500"/>
              <a:ext cx="581025" cy="738188"/>
            </a:xfrm>
            <a:custGeom>
              <a:avLst/>
              <a:gdLst>
                <a:gd name="T0" fmla="*/ 155 w 155"/>
                <a:gd name="T1" fmla="*/ 126 h 197"/>
                <a:gd name="T2" fmla="*/ 126 w 155"/>
                <a:gd name="T3" fmla="*/ 13 h 197"/>
                <a:gd name="T4" fmla="*/ 126 w 155"/>
                <a:gd name="T5" fmla="*/ 12 h 197"/>
                <a:gd name="T6" fmla="*/ 111 w 155"/>
                <a:gd name="T7" fmla="*/ 0 h 197"/>
                <a:gd name="T8" fmla="*/ 108 w 155"/>
                <a:gd name="T9" fmla="*/ 0 h 197"/>
                <a:gd name="T10" fmla="*/ 108 w 155"/>
                <a:gd name="T11" fmla="*/ 0 h 197"/>
                <a:gd name="T12" fmla="*/ 108 w 155"/>
                <a:gd name="T13" fmla="*/ 0 h 197"/>
                <a:gd name="T14" fmla="*/ 101 w 155"/>
                <a:gd name="T15" fmla="*/ 3 h 197"/>
                <a:gd name="T16" fmla="*/ 101 w 155"/>
                <a:gd name="T17" fmla="*/ 3 h 197"/>
                <a:gd name="T18" fmla="*/ 101 w 155"/>
                <a:gd name="T19" fmla="*/ 3 h 197"/>
                <a:gd name="T20" fmla="*/ 61 w 155"/>
                <a:gd name="T21" fmla="*/ 30 h 197"/>
                <a:gd name="T22" fmla="*/ 0 w 155"/>
                <a:gd name="T23" fmla="*/ 77 h 197"/>
                <a:gd name="T24" fmla="*/ 50 w 155"/>
                <a:gd name="T25" fmla="*/ 197 h 197"/>
                <a:gd name="T26" fmla="*/ 155 w 155"/>
                <a:gd name="T27" fmla="*/ 126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126"/>
                  </a:moveTo>
                  <a:cubicBezTo>
                    <a:pt x="144" y="70"/>
                    <a:pt x="131" y="28"/>
                    <a:pt x="126" y="13"/>
                  </a:cubicBezTo>
                  <a:cubicBezTo>
                    <a:pt x="126" y="12"/>
                    <a:pt x="126" y="12"/>
                    <a:pt x="126" y="12"/>
                  </a:cubicBezTo>
                  <a:cubicBezTo>
                    <a:pt x="123" y="4"/>
                    <a:pt x="118" y="0"/>
                    <a:pt x="111" y="0"/>
                  </a:cubicBezTo>
                  <a:cubicBezTo>
                    <a:pt x="110" y="0"/>
                    <a:pt x="109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8" y="0"/>
                    <a:pt x="108" y="0"/>
                    <a:pt x="108" y="0"/>
                  </a:cubicBezTo>
                  <a:cubicBezTo>
                    <a:pt x="106" y="0"/>
                    <a:pt x="103" y="1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101" y="3"/>
                    <a:pt x="101" y="3"/>
                  </a:cubicBezTo>
                  <a:cubicBezTo>
                    <a:pt x="101" y="3"/>
                    <a:pt x="85" y="12"/>
                    <a:pt x="61" y="30"/>
                  </a:cubicBezTo>
                  <a:cubicBezTo>
                    <a:pt x="47" y="40"/>
                    <a:pt x="26" y="56"/>
                    <a:pt x="0" y="77"/>
                  </a:cubicBezTo>
                  <a:cubicBezTo>
                    <a:pt x="19" y="117"/>
                    <a:pt x="36" y="157"/>
                    <a:pt x="50" y="197"/>
                  </a:cubicBezTo>
                  <a:cubicBezTo>
                    <a:pt x="82" y="172"/>
                    <a:pt x="116" y="149"/>
                    <a:pt x="155" y="126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0" name="Freeform 27"/>
            <p:cNvSpPr>
              <a:spLocks/>
            </p:cNvSpPr>
            <p:nvPr userDrawn="1"/>
          </p:nvSpPr>
          <p:spPr bwMode="auto">
            <a:xfrm>
              <a:off x="-1600200" y="-63500"/>
              <a:ext cx="581025" cy="738188"/>
            </a:xfrm>
            <a:custGeom>
              <a:avLst/>
              <a:gdLst>
                <a:gd name="T0" fmla="*/ 155 w 155"/>
                <a:gd name="T1" fmla="*/ 77 h 197"/>
                <a:gd name="T2" fmla="*/ 94 w 155"/>
                <a:gd name="T3" fmla="*/ 30 h 197"/>
                <a:gd name="T4" fmla="*/ 54 w 155"/>
                <a:gd name="T5" fmla="*/ 3 h 197"/>
                <a:gd name="T6" fmla="*/ 54 w 155"/>
                <a:gd name="T7" fmla="*/ 3 h 197"/>
                <a:gd name="T8" fmla="*/ 54 w 155"/>
                <a:gd name="T9" fmla="*/ 3 h 197"/>
                <a:gd name="T10" fmla="*/ 47 w 155"/>
                <a:gd name="T11" fmla="*/ 0 h 197"/>
                <a:gd name="T12" fmla="*/ 47 w 155"/>
                <a:gd name="T13" fmla="*/ 0 h 197"/>
                <a:gd name="T14" fmla="*/ 47 w 155"/>
                <a:gd name="T15" fmla="*/ 0 h 197"/>
                <a:gd name="T16" fmla="*/ 44 w 155"/>
                <a:gd name="T17" fmla="*/ 0 h 197"/>
                <a:gd name="T18" fmla="*/ 29 w 155"/>
                <a:gd name="T19" fmla="*/ 12 h 197"/>
                <a:gd name="T20" fmla="*/ 29 w 155"/>
                <a:gd name="T21" fmla="*/ 13 h 197"/>
                <a:gd name="T22" fmla="*/ 0 w 155"/>
                <a:gd name="T23" fmla="*/ 126 h 197"/>
                <a:gd name="T24" fmla="*/ 105 w 155"/>
                <a:gd name="T25" fmla="*/ 197 h 197"/>
                <a:gd name="T26" fmla="*/ 155 w 155"/>
                <a:gd name="T27" fmla="*/ 77 h 19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155" h="197">
                  <a:moveTo>
                    <a:pt x="155" y="77"/>
                  </a:moveTo>
                  <a:cubicBezTo>
                    <a:pt x="135" y="60"/>
                    <a:pt x="114" y="44"/>
                    <a:pt x="94" y="30"/>
                  </a:cubicBezTo>
                  <a:cubicBezTo>
                    <a:pt x="70" y="12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4" y="3"/>
                    <a:pt x="54" y="3"/>
                    <a:pt x="54" y="3"/>
                  </a:cubicBezTo>
                  <a:cubicBezTo>
                    <a:pt x="52" y="1"/>
                    <a:pt x="49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7" y="0"/>
                    <a:pt x="47" y="0"/>
                    <a:pt x="47" y="0"/>
                  </a:cubicBezTo>
                  <a:cubicBezTo>
                    <a:pt x="46" y="0"/>
                    <a:pt x="45" y="0"/>
                    <a:pt x="44" y="0"/>
                  </a:cubicBezTo>
                  <a:cubicBezTo>
                    <a:pt x="37" y="0"/>
                    <a:pt x="32" y="4"/>
                    <a:pt x="29" y="12"/>
                  </a:cubicBezTo>
                  <a:cubicBezTo>
                    <a:pt x="29" y="12"/>
                    <a:pt x="29" y="12"/>
                    <a:pt x="29" y="13"/>
                  </a:cubicBezTo>
                  <a:cubicBezTo>
                    <a:pt x="24" y="28"/>
                    <a:pt x="11" y="70"/>
                    <a:pt x="0" y="126"/>
                  </a:cubicBezTo>
                  <a:cubicBezTo>
                    <a:pt x="39" y="149"/>
                    <a:pt x="73" y="172"/>
                    <a:pt x="105" y="197"/>
                  </a:cubicBezTo>
                  <a:cubicBezTo>
                    <a:pt x="119" y="158"/>
                    <a:pt x="136" y="118"/>
                    <a:pt x="155" y="77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1" name="Freeform 28"/>
            <p:cNvSpPr>
              <a:spLocks/>
            </p:cNvSpPr>
            <p:nvPr userDrawn="1"/>
          </p:nvSpPr>
          <p:spPr bwMode="auto">
            <a:xfrm>
              <a:off x="-2973388" y="914400"/>
              <a:ext cx="633413" cy="657225"/>
            </a:xfrm>
            <a:custGeom>
              <a:avLst/>
              <a:gdLst>
                <a:gd name="T0" fmla="*/ 169 w 169"/>
                <a:gd name="T1" fmla="*/ 133 h 175"/>
                <a:gd name="T2" fmla="*/ 158 w 169"/>
                <a:gd name="T3" fmla="*/ 5 h 175"/>
                <a:gd name="T4" fmla="*/ 70 w 169"/>
                <a:gd name="T5" fmla="*/ 0 h 175"/>
                <a:gd name="T6" fmla="*/ 59 w 169"/>
                <a:gd name="T7" fmla="*/ 0 h 175"/>
                <a:gd name="T8" fmla="*/ 26 w 169"/>
                <a:gd name="T9" fmla="*/ 0 h 175"/>
                <a:gd name="T10" fmla="*/ 5 w 169"/>
                <a:gd name="T11" fmla="*/ 13 h 175"/>
                <a:gd name="T12" fmla="*/ 0 w 169"/>
                <a:gd name="T13" fmla="*/ 28 h 175"/>
                <a:gd name="T14" fmla="*/ 74 w 169"/>
                <a:gd name="T15" fmla="*/ 175 h 175"/>
                <a:gd name="T16" fmla="*/ 169 w 169"/>
                <a:gd name="T17" fmla="*/ 133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133"/>
                  </a:moveTo>
                  <a:cubicBezTo>
                    <a:pt x="163" y="93"/>
                    <a:pt x="159" y="50"/>
                    <a:pt x="158" y="5"/>
                  </a:cubicBezTo>
                  <a:cubicBezTo>
                    <a:pt x="119" y="1"/>
                    <a:pt x="89" y="0"/>
                    <a:pt x="70" y="0"/>
                  </a:cubicBezTo>
                  <a:cubicBezTo>
                    <a:pt x="66" y="0"/>
                    <a:pt x="63" y="0"/>
                    <a:pt x="59" y="0"/>
                  </a:cubicBezTo>
                  <a:cubicBezTo>
                    <a:pt x="38" y="0"/>
                    <a:pt x="26" y="0"/>
                    <a:pt x="26" y="0"/>
                  </a:cubicBezTo>
                  <a:cubicBezTo>
                    <a:pt x="17" y="1"/>
                    <a:pt x="10" y="5"/>
                    <a:pt x="5" y="13"/>
                  </a:cubicBezTo>
                  <a:cubicBezTo>
                    <a:pt x="2" y="17"/>
                    <a:pt x="0" y="23"/>
                    <a:pt x="0" y="28"/>
                  </a:cubicBezTo>
                  <a:cubicBezTo>
                    <a:pt x="2" y="43"/>
                    <a:pt x="11" y="95"/>
                    <a:pt x="74" y="175"/>
                  </a:cubicBezTo>
                  <a:cubicBezTo>
                    <a:pt x="106" y="159"/>
                    <a:pt x="138" y="145"/>
                    <a:pt x="169" y="133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2" name="Freeform 29"/>
            <p:cNvSpPr>
              <a:spLocks/>
            </p:cNvSpPr>
            <p:nvPr userDrawn="1"/>
          </p:nvSpPr>
          <p:spPr bwMode="auto">
            <a:xfrm>
              <a:off x="1035050" y="914400"/>
              <a:ext cx="635000" cy="657225"/>
            </a:xfrm>
            <a:custGeom>
              <a:avLst/>
              <a:gdLst>
                <a:gd name="T0" fmla="*/ 169 w 169"/>
                <a:gd name="T1" fmla="*/ 28 h 175"/>
                <a:gd name="T2" fmla="*/ 164 w 169"/>
                <a:gd name="T3" fmla="*/ 13 h 175"/>
                <a:gd name="T4" fmla="*/ 143 w 169"/>
                <a:gd name="T5" fmla="*/ 0 h 175"/>
                <a:gd name="T6" fmla="*/ 110 w 169"/>
                <a:gd name="T7" fmla="*/ 0 h 175"/>
                <a:gd name="T8" fmla="*/ 99 w 169"/>
                <a:gd name="T9" fmla="*/ 0 h 175"/>
                <a:gd name="T10" fmla="*/ 11 w 169"/>
                <a:gd name="T11" fmla="*/ 5 h 175"/>
                <a:gd name="T12" fmla="*/ 0 w 169"/>
                <a:gd name="T13" fmla="*/ 133 h 175"/>
                <a:gd name="T14" fmla="*/ 95 w 169"/>
                <a:gd name="T15" fmla="*/ 175 h 175"/>
                <a:gd name="T16" fmla="*/ 169 w 169"/>
                <a:gd name="T17" fmla="*/ 28 h 1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</a:cxnLst>
              <a:rect l="0" t="0" r="r" b="b"/>
              <a:pathLst>
                <a:path w="169" h="175">
                  <a:moveTo>
                    <a:pt x="169" y="28"/>
                  </a:moveTo>
                  <a:cubicBezTo>
                    <a:pt x="169" y="23"/>
                    <a:pt x="166" y="16"/>
                    <a:pt x="164" y="13"/>
                  </a:cubicBezTo>
                  <a:cubicBezTo>
                    <a:pt x="159" y="5"/>
                    <a:pt x="152" y="1"/>
                    <a:pt x="143" y="0"/>
                  </a:cubicBezTo>
                  <a:cubicBezTo>
                    <a:pt x="143" y="0"/>
                    <a:pt x="131" y="0"/>
                    <a:pt x="110" y="0"/>
                  </a:cubicBezTo>
                  <a:cubicBezTo>
                    <a:pt x="106" y="0"/>
                    <a:pt x="103" y="0"/>
                    <a:pt x="99" y="0"/>
                  </a:cubicBezTo>
                  <a:cubicBezTo>
                    <a:pt x="80" y="0"/>
                    <a:pt x="49" y="1"/>
                    <a:pt x="11" y="5"/>
                  </a:cubicBezTo>
                  <a:cubicBezTo>
                    <a:pt x="10" y="49"/>
                    <a:pt x="6" y="92"/>
                    <a:pt x="0" y="133"/>
                  </a:cubicBezTo>
                  <a:cubicBezTo>
                    <a:pt x="31" y="145"/>
                    <a:pt x="63" y="159"/>
                    <a:pt x="95" y="175"/>
                  </a:cubicBezTo>
                  <a:cubicBezTo>
                    <a:pt x="158" y="95"/>
                    <a:pt x="167" y="43"/>
                    <a:pt x="169" y="28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3" name="Freeform 30"/>
            <p:cNvSpPr>
              <a:spLocks/>
            </p:cNvSpPr>
            <p:nvPr userDrawn="1"/>
          </p:nvSpPr>
          <p:spPr bwMode="auto">
            <a:xfrm>
              <a:off x="401638" y="1522413"/>
              <a:ext cx="1485900" cy="1046163"/>
            </a:xfrm>
            <a:custGeom>
              <a:avLst/>
              <a:gdLst>
                <a:gd name="T0" fmla="*/ 385 w 396"/>
                <a:gd name="T1" fmla="*/ 119 h 279"/>
                <a:gd name="T2" fmla="*/ 376 w 396"/>
                <a:gd name="T3" fmla="*/ 112 h 279"/>
                <a:gd name="T4" fmla="*/ 375 w 396"/>
                <a:gd name="T5" fmla="*/ 112 h 279"/>
                <a:gd name="T6" fmla="*/ 375 w 396"/>
                <a:gd name="T7" fmla="*/ 112 h 279"/>
                <a:gd name="T8" fmla="*/ 355 w 396"/>
                <a:gd name="T9" fmla="*/ 99 h 279"/>
                <a:gd name="T10" fmla="*/ 348 w 396"/>
                <a:gd name="T11" fmla="*/ 94 h 279"/>
                <a:gd name="T12" fmla="*/ 250 w 396"/>
                <a:gd name="T13" fmla="*/ 38 h 279"/>
                <a:gd name="T14" fmla="*/ 164 w 396"/>
                <a:gd name="T15" fmla="*/ 0 h 279"/>
                <a:gd name="T16" fmla="*/ 104 w 396"/>
                <a:gd name="T17" fmla="*/ 168 h 279"/>
                <a:gd name="T18" fmla="*/ 0 w 396"/>
                <a:gd name="T19" fmla="*/ 279 h 279"/>
                <a:gd name="T20" fmla="*/ 391 w 396"/>
                <a:gd name="T21" fmla="*/ 156 h 279"/>
                <a:gd name="T22" fmla="*/ 391 w 396"/>
                <a:gd name="T23" fmla="*/ 156 h 279"/>
                <a:gd name="T24" fmla="*/ 396 w 396"/>
                <a:gd name="T25" fmla="*/ 141 h 279"/>
                <a:gd name="T26" fmla="*/ 385 w 396"/>
                <a:gd name="T27" fmla="*/ 11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396" h="279">
                  <a:moveTo>
                    <a:pt x="385" y="119"/>
                  </a:moveTo>
                  <a:cubicBezTo>
                    <a:pt x="385" y="119"/>
                    <a:pt x="382" y="117"/>
                    <a:pt x="376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5" y="112"/>
                    <a:pt x="375" y="112"/>
                    <a:pt x="375" y="112"/>
                  </a:cubicBezTo>
                  <a:cubicBezTo>
                    <a:pt x="371" y="109"/>
                    <a:pt x="364" y="104"/>
                    <a:pt x="355" y="99"/>
                  </a:cubicBezTo>
                  <a:cubicBezTo>
                    <a:pt x="353" y="97"/>
                    <a:pt x="350" y="96"/>
                    <a:pt x="348" y="94"/>
                  </a:cubicBezTo>
                  <a:cubicBezTo>
                    <a:pt x="327" y="80"/>
                    <a:pt x="292" y="59"/>
                    <a:pt x="250" y="38"/>
                  </a:cubicBezTo>
                  <a:cubicBezTo>
                    <a:pt x="221" y="24"/>
                    <a:pt x="192" y="11"/>
                    <a:pt x="164" y="0"/>
                  </a:cubicBezTo>
                  <a:cubicBezTo>
                    <a:pt x="151" y="65"/>
                    <a:pt x="131" y="121"/>
                    <a:pt x="104" y="168"/>
                  </a:cubicBezTo>
                  <a:cubicBezTo>
                    <a:pt x="76" y="217"/>
                    <a:pt x="41" y="255"/>
                    <a:pt x="0" y="279"/>
                  </a:cubicBezTo>
                  <a:cubicBezTo>
                    <a:pt x="298" y="263"/>
                    <a:pt x="383" y="167"/>
                    <a:pt x="391" y="156"/>
                  </a:cubicBezTo>
                  <a:cubicBezTo>
                    <a:pt x="391" y="156"/>
                    <a:pt x="391" y="156"/>
                    <a:pt x="391" y="156"/>
                  </a:cubicBezTo>
                  <a:cubicBezTo>
                    <a:pt x="394" y="151"/>
                    <a:pt x="396" y="146"/>
                    <a:pt x="396" y="141"/>
                  </a:cubicBezTo>
                  <a:cubicBezTo>
                    <a:pt x="396" y="132"/>
                    <a:pt x="392" y="124"/>
                    <a:pt x="385" y="11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4" name="Freeform 31"/>
            <p:cNvSpPr>
              <a:spLocks/>
            </p:cNvSpPr>
            <p:nvPr userDrawn="1"/>
          </p:nvSpPr>
          <p:spPr bwMode="auto">
            <a:xfrm>
              <a:off x="-3190875" y="1522413"/>
              <a:ext cx="1485900" cy="1046163"/>
            </a:xfrm>
            <a:custGeom>
              <a:avLst/>
              <a:gdLst>
                <a:gd name="T0" fmla="*/ 396 w 396"/>
                <a:gd name="T1" fmla="*/ 279 h 279"/>
                <a:gd name="T2" fmla="*/ 292 w 396"/>
                <a:gd name="T3" fmla="*/ 168 h 279"/>
                <a:gd name="T4" fmla="*/ 232 w 396"/>
                <a:gd name="T5" fmla="*/ 0 h 279"/>
                <a:gd name="T6" fmla="*/ 20 w 396"/>
                <a:gd name="T7" fmla="*/ 112 h 279"/>
                <a:gd name="T8" fmla="*/ 11 w 396"/>
                <a:gd name="T9" fmla="*/ 119 h 279"/>
                <a:gd name="T10" fmla="*/ 0 w 396"/>
                <a:gd name="T11" fmla="*/ 141 h 279"/>
                <a:gd name="T12" fmla="*/ 5 w 396"/>
                <a:gd name="T13" fmla="*/ 156 h 279"/>
                <a:gd name="T14" fmla="*/ 5 w 396"/>
                <a:gd name="T15" fmla="*/ 157 h 279"/>
                <a:gd name="T16" fmla="*/ 7 w 396"/>
                <a:gd name="T17" fmla="*/ 159 h 279"/>
                <a:gd name="T18" fmla="*/ 8 w 396"/>
                <a:gd name="T19" fmla="*/ 160 h 279"/>
                <a:gd name="T20" fmla="*/ 23 w 396"/>
                <a:gd name="T21" fmla="*/ 174 h 279"/>
                <a:gd name="T22" fmla="*/ 94 w 396"/>
                <a:gd name="T23" fmla="*/ 217 h 279"/>
                <a:gd name="T24" fmla="*/ 396 w 396"/>
                <a:gd name="T25" fmla="*/ 279 h 27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396" h="279">
                  <a:moveTo>
                    <a:pt x="396" y="279"/>
                  </a:moveTo>
                  <a:cubicBezTo>
                    <a:pt x="356" y="255"/>
                    <a:pt x="320" y="217"/>
                    <a:pt x="292" y="168"/>
                  </a:cubicBezTo>
                  <a:cubicBezTo>
                    <a:pt x="265" y="121"/>
                    <a:pt x="245" y="65"/>
                    <a:pt x="232" y="0"/>
                  </a:cubicBezTo>
                  <a:cubicBezTo>
                    <a:pt x="132" y="38"/>
                    <a:pt x="51" y="91"/>
                    <a:pt x="20" y="112"/>
                  </a:cubicBezTo>
                  <a:cubicBezTo>
                    <a:pt x="14" y="117"/>
                    <a:pt x="11" y="119"/>
                    <a:pt x="11" y="119"/>
                  </a:cubicBezTo>
                  <a:cubicBezTo>
                    <a:pt x="4" y="124"/>
                    <a:pt x="0" y="132"/>
                    <a:pt x="0" y="141"/>
                  </a:cubicBezTo>
                  <a:cubicBezTo>
                    <a:pt x="0" y="146"/>
                    <a:pt x="2" y="151"/>
                    <a:pt x="5" y="156"/>
                  </a:cubicBezTo>
                  <a:cubicBezTo>
                    <a:pt x="5" y="156"/>
                    <a:pt x="5" y="156"/>
                    <a:pt x="5" y="157"/>
                  </a:cubicBezTo>
                  <a:cubicBezTo>
                    <a:pt x="6" y="157"/>
                    <a:pt x="6" y="158"/>
                    <a:pt x="7" y="159"/>
                  </a:cubicBezTo>
                  <a:cubicBezTo>
                    <a:pt x="7" y="159"/>
                    <a:pt x="8" y="160"/>
                    <a:pt x="8" y="160"/>
                  </a:cubicBezTo>
                  <a:cubicBezTo>
                    <a:pt x="10" y="162"/>
                    <a:pt x="15" y="167"/>
                    <a:pt x="23" y="174"/>
                  </a:cubicBezTo>
                  <a:cubicBezTo>
                    <a:pt x="35" y="184"/>
                    <a:pt x="58" y="201"/>
                    <a:pt x="94" y="217"/>
                  </a:cubicBezTo>
                  <a:cubicBezTo>
                    <a:pt x="169" y="251"/>
                    <a:pt x="273" y="273"/>
                    <a:pt x="396" y="27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5" name="Freeform 32"/>
            <p:cNvSpPr>
              <a:spLocks/>
            </p:cNvSpPr>
            <p:nvPr userDrawn="1"/>
          </p:nvSpPr>
          <p:spPr bwMode="auto">
            <a:xfrm>
              <a:off x="-523875" y="2651125"/>
              <a:ext cx="1500188" cy="239713"/>
            </a:xfrm>
            <a:custGeom>
              <a:avLst/>
              <a:gdLst>
                <a:gd name="T0" fmla="*/ 7 w 400"/>
                <a:gd name="T1" fmla="*/ 31 h 64"/>
                <a:gd name="T2" fmla="*/ 54 w 400"/>
                <a:gd name="T3" fmla="*/ 29 h 64"/>
                <a:gd name="T4" fmla="*/ 182 w 400"/>
                <a:gd name="T5" fmla="*/ 47 h 64"/>
                <a:gd name="T6" fmla="*/ 292 w 400"/>
                <a:gd name="T7" fmla="*/ 64 h 64"/>
                <a:gd name="T8" fmla="*/ 392 w 400"/>
                <a:gd name="T9" fmla="*/ 37 h 64"/>
                <a:gd name="T10" fmla="*/ 399 w 400"/>
                <a:gd name="T11" fmla="*/ 18 h 64"/>
                <a:gd name="T12" fmla="*/ 373 w 400"/>
                <a:gd name="T13" fmla="*/ 0 h 64"/>
                <a:gd name="T14" fmla="*/ 301 w 400"/>
                <a:gd name="T15" fmla="*/ 8 h 64"/>
                <a:gd name="T16" fmla="*/ 285 w 400"/>
                <a:gd name="T17" fmla="*/ 10 h 64"/>
                <a:gd name="T18" fmla="*/ 227 w 400"/>
                <a:gd name="T19" fmla="*/ 13 h 64"/>
                <a:gd name="T20" fmla="*/ 181 w 400"/>
                <a:gd name="T21" fmla="*/ 12 h 64"/>
                <a:gd name="T22" fmla="*/ 180 w 400"/>
                <a:gd name="T23" fmla="*/ 12 h 64"/>
                <a:gd name="T24" fmla="*/ 129 w 400"/>
                <a:gd name="T25" fmla="*/ 12 h 64"/>
                <a:gd name="T26" fmla="*/ 3 w 400"/>
                <a:gd name="T27" fmla="*/ 25 h 64"/>
                <a:gd name="T28" fmla="*/ 0 w 400"/>
                <a:gd name="T29" fmla="*/ 29 h 64"/>
                <a:gd name="T30" fmla="*/ 5 w 400"/>
                <a:gd name="T31" fmla="*/ 31 h 64"/>
                <a:gd name="T32" fmla="*/ 7 w 400"/>
                <a:gd name="T33" fmla="*/ 31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400" h="64">
                  <a:moveTo>
                    <a:pt x="7" y="31"/>
                  </a:moveTo>
                  <a:cubicBezTo>
                    <a:pt x="23" y="29"/>
                    <a:pt x="39" y="29"/>
                    <a:pt x="54" y="29"/>
                  </a:cubicBezTo>
                  <a:cubicBezTo>
                    <a:pt x="109" y="29"/>
                    <a:pt x="146" y="38"/>
                    <a:pt x="182" y="47"/>
                  </a:cubicBezTo>
                  <a:cubicBezTo>
                    <a:pt x="216" y="56"/>
                    <a:pt x="248" y="64"/>
                    <a:pt x="292" y="64"/>
                  </a:cubicBezTo>
                  <a:cubicBezTo>
                    <a:pt x="339" y="64"/>
                    <a:pt x="377" y="54"/>
                    <a:pt x="392" y="37"/>
                  </a:cubicBezTo>
                  <a:cubicBezTo>
                    <a:pt x="397" y="31"/>
                    <a:pt x="400" y="25"/>
                    <a:pt x="399" y="18"/>
                  </a:cubicBezTo>
                  <a:cubicBezTo>
                    <a:pt x="398" y="6"/>
                    <a:pt x="394" y="0"/>
                    <a:pt x="373" y="0"/>
                  </a:cubicBezTo>
                  <a:cubicBezTo>
                    <a:pt x="358" y="0"/>
                    <a:pt x="335" y="3"/>
                    <a:pt x="301" y="8"/>
                  </a:cubicBezTo>
                  <a:cubicBezTo>
                    <a:pt x="296" y="9"/>
                    <a:pt x="290" y="9"/>
                    <a:pt x="285" y="10"/>
                  </a:cubicBezTo>
                  <a:cubicBezTo>
                    <a:pt x="270" y="12"/>
                    <a:pt x="252" y="13"/>
                    <a:pt x="227" y="13"/>
                  </a:cubicBezTo>
                  <a:cubicBezTo>
                    <a:pt x="213" y="13"/>
                    <a:pt x="197" y="13"/>
                    <a:pt x="181" y="12"/>
                  </a:cubicBezTo>
                  <a:cubicBezTo>
                    <a:pt x="180" y="12"/>
                    <a:pt x="180" y="12"/>
                    <a:pt x="180" y="12"/>
                  </a:cubicBezTo>
                  <a:cubicBezTo>
                    <a:pt x="164" y="12"/>
                    <a:pt x="146" y="12"/>
                    <a:pt x="129" y="12"/>
                  </a:cubicBezTo>
                  <a:cubicBezTo>
                    <a:pt x="92" y="12"/>
                    <a:pt x="45" y="13"/>
                    <a:pt x="3" y="25"/>
                  </a:cubicBezTo>
                  <a:cubicBezTo>
                    <a:pt x="1" y="25"/>
                    <a:pt x="0" y="28"/>
                    <a:pt x="0" y="29"/>
                  </a:cubicBezTo>
                  <a:cubicBezTo>
                    <a:pt x="0" y="30"/>
                    <a:pt x="3" y="31"/>
                    <a:pt x="5" y="31"/>
                  </a:cubicBezTo>
                  <a:cubicBezTo>
                    <a:pt x="5" y="31"/>
                    <a:pt x="6" y="31"/>
                    <a:pt x="7" y="31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6" name="Freeform 33"/>
            <p:cNvSpPr>
              <a:spLocks/>
            </p:cNvSpPr>
            <p:nvPr userDrawn="1"/>
          </p:nvSpPr>
          <p:spPr bwMode="auto">
            <a:xfrm>
              <a:off x="-2279650" y="2651125"/>
              <a:ext cx="1500188" cy="239713"/>
            </a:xfrm>
            <a:custGeom>
              <a:avLst/>
              <a:gdLst>
                <a:gd name="T0" fmla="*/ 346 w 400"/>
                <a:gd name="T1" fmla="*/ 29 h 64"/>
                <a:gd name="T2" fmla="*/ 393 w 400"/>
                <a:gd name="T3" fmla="*/ 31 h 64"/>
                <a:gd name="T4" fmla="*/ 395 w 400"/>
                <a:gd name="T5" fmla="*/ 31 h 64"/>
                <a:gd name="T6" fmla="*/ 400 w 400"/>
                <a:gd name="T7" fmla="*/ 29 h 64"/>
                <a:gd name="T8" fmla="*/ 397 w 400"/>
                <a:gd name="T9" fmla="*/ 25 h 64"/>
                <a:gd name="T10" fmla="*/ 271 w 400"/>
                <a:gd name="T11" fmla="*/ 12 h 64"/>
                <a:gd name="T12" fmla="*/ 271 w 400"/>
                <a:gd name="T13" fmla="*/ 12 h 64"/>
                <a:gd name="T14" fmla="*/ 220 w 400"/>
                <a:gd name="T15" fmla="*/ 12 h 64"/>
                <a:gd name="T16" fmla="*/ 219 w 400"/>
                <a:gd name="T17" fmla="*/ 12 h 64"/>
                <a:gd name="T18" fmla="*/ 173 w 400"/>
                <a:gd name="T19" fmla="*/ 13 h 64"/>
                <a:gd name="T20" fmla="*/ 115 w 400"/>
                <a:gd name="T21" fmla="*/ 10 h 64"/>
                <a:gd name="T22" fmla="*/ 99 w 400"/>
                <a:gd name="T23" fmla="*/ 8 h 64"/>
                <a:gd name="T24" fmla="*/ 27 w 400"/>
                <a:gd name="T25" fmla="*/ 0 h 64"/>
                <a:gd name="T26" fmla="*/ 1 w 400"/>
                <a:gd name="T27" fmla="*/ 18 h 64"/>
                <a:gd name="T28" fmla="*/ 8 w 400"/>
                <a:gd name="T29" fmla="*/ 37 h 64"/>
                <a:gd name="T30" fmla="*/ 108 w 400"/>
                <a:gd name="T31" fmla="*/ 64 h 64"/>
                <a:gd name="T32" fmla="*/ 218 w 400"/>
                <a:gd name="T33" fmla="*/ 47 h 64"/>
                <a:gd name="T34" fmla="*/ 346 w 400"/>
                <a:gd name="T35" fmla="*/ 29 h 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400" h="64">
                  <a:moveTo>
                    <a:pt x="346" y="29"/>
                  </a:moveTo>
                  <a:cubicBezTo>
                    <a:pt x="361" y="29"/>
                    <a:pt x="377" y="29"/>
                    <a:pt x="393" y="31"/>
                  </a:cubicBezTo>
                  <a:cubicBezTo>
                    <a:pt x="394" y="31"/>
                    <a:pt x="394" y="31"/>
                    <a:pt x="395" y="31"/>
                  </a:cubicBezTo>
                  <a:cubicBezTo>
                    <a:pt x="397" y="31"/>
                    <a:pt x="400" y="30"/>
                    <a:pt x="400" y="29"/>
                  </a:cubicBezTo>
                  <a:cubicBezTo>
                    <a:pt x="400" y="28"/>
                    <a:pt x="399" y="25"/>
                    <a:pt x="397" y="25"/>
                  </a:cubicBezTo>
                  <a:cubicBezTo>
                    <a:pt x="355" y="13"/>
                    <a:pt x="308" y="12"/>
                    <a:pt x="271" y="12"/>
                  </a:cubicBezTo>
                  <a:cubicBezTo>
                    <a:pt x="271" y="12"/>
                    <a:pt x="271" y="12"/>
                    <a:pt x="271" y="12"/>
                  </a:cubicBezTo>
                  <a:cubicBezTo>
                    <a:pt x="254" y="12"/>
                    <a:pt x="236" y="12"/>
                    <a:pt x="220" y="12"/>
                  </a:cubicBezTo>
                  <a:cubicBezTo>
                    <a:pt x="219" y="12"/>
                    <a:pt x="219" y="12"/>
                    <a:pt x="219" y="12"/>
                  </a:cubicBezTo>
                  <a:cubicBezTo>
                    <a:pt x="203" y="13"/>
                    <a:pt x="187" y="13"/>
                    <a:pt x="173" y="13"/>
                  </a:cubicBezTo>
                  <a:cubicBezTo>
                    <a:pt x="148" y="13"/>
                    <a:pt x="130" y="12"/>
                    <a:pt x="115" y="10"/>
                  </a:cubicBezTo>
                  <a:cubicBezTo>
                    <a:pt x="109" y="9"/>
                    <a:pt x="104" y="9"/>
                    <a:pt x="99" y="8"/>
                  </a:cubicBezTo>
                  <a:cubicBezTo>
                    <a:pt x="65" y="3"/>
                    <a:pt x="42" y="0"/>
                    <a:pt x="27" y="0"/>
                  </a:cubicBezTo>
                  <a:cubicBezTo>
                    <a:pt x="6" y="0"/>
                    <a:pt x="2" y="6"/>
                    <a:pt x="1" y="18"/>
                  </a:cubicBezTo>
                  <a:cubicBezTo>
                    <a:pt x="0" y="25"/>
                    <a:pt x="3" y="31"/>
                    <a:pt x="8" y="37"/>
                  </a:cubicBezTo>
                  <a:cubicBezTo>
                    <a:pt x="23" y="53"/>
                    <a:pt x="61" y="64"/>
                    <a:pt x="108" y="64"/>
                  </a:cubicBezTo>
                  <a:cubicBezTo>
                    <a:pt x="152" y="64"/>
                    <a:pt x="184" y="56"/>
                    <a:pt x="218" y="47"/>
                  </a:cubicBezTo>
                  <a:cubicBezTo>
                    <a:pt x="254" y="38"/>
                    <a:pt x="291" y="29"/>
                    <a:pt x="346" y="29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7" name="Freeform 34"/>
            <p:cNvSpPr>
              <a:spLocks/>
            </p:cNvSpPr>
            <p:nvPr userDrawn="1"/>
          </p:nvSpPr>
          <p:spPr bwMode="auto">
            <a:xfrm>
              <a:off x="3424238" y="3930650"/>
              <a:ext cx="1023938" cy="1368425"/>
            </a:xfrm>
            <a:custGeom>
              <a:avLst/>
              <a:gdLst>
                <a:gd name="T0" fmla="*/ 0 w 645"/>
                <a:gd name="T1" fmla="*/ 0 h 862"/>
                <a:gd name="T2" fmla="*/ 640 w 645"/>
                <a:gd name="T3" fmla="*/ 0 h 862"/>
                <a:gd name="T4" fmla="*/ 640 w 645"/>
                <a:gd name="T5" fmla="*/ 134 h 862"/>
                <a:gd name="T6" fmla="*/ 151 w 645"/>
                <a:gd name="T7" fmla="*/ 134 h 862"/>
                <a:gd name="T8" fmla="*/ 151 w 645"/>
                <a:gd name="T9" fmla="*/ 359 h 862"/>
                <a:gd name="T10" fmla="*/ 584 w 645"/>
                <a:gd name="T11" fmla="*/ 359 h 862"/>
                <a:gd name="T12" fmla="*/ 584 w 645"/>
                <a:gd name="T13" fmla="*/ 496 h 862"/>
                <a:gd name="T14" fmla="*/ 151 w 645"/>
                <a:gd name="T15" fmla="*/ 496 h 862"/>
                <a:gd name="T16" fmla="*/ 151 w 645"/>
                <a:gd name="T17" fmla="*/ 727 h 862"/>
                <a:gd name="T18" fmla="*/ 645 w 645"/>
                <a:gd name="T19" fmla="*/ 727 h 862"/>
                <a:gd name="T20" fmla="*/ 645 w 645"/>
                <a:gd name="T21" fmla="*/ 862 h 862"/>
                <a:gd name="T22" fmla="*/ 0 w 645"/>
                <a:gd name="T23" fmla="*/ 862 h 862"/>
                <a:gd name="T24" fmla="*/ 0 w 645"/>
                <a:gd name="T25" fmla="*/ 0 h 86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645" h="862">
                  <a:moveTo>
                    <a:pt x="0" y="0"/>
                  </a:moveTo>
                  <a:lnTo>
                    <a:pt x="640" y="0"/>
                  </a:lnTo>
                  <a:lnTo>
                    <a:pt x="640" y="134"/>
                  </a:lnTo>
                  <a:lnTo>
                    <a:pt x="151" y="134"/>
                  </a:lnTo>
                  <a:lnTo>
                    <a:pt x="151" y="359"/>
                  </a:lnTo>
                  <a:lnTo>
                    <a:pt x="584" y="359"/>
                  </a:lnTo>
                  <a:lnTo>
                    <a:pt x="584" y="496"/>
                  </a:lnTo>
                  <a:lnTo>
                    <a:pt x="151" y="496"/>
                  </a:lnTo>
                  <a:lnTo>
                    <a:pt x="151" y="727"/>
                  </a:lnTo>
                  <a:lnTo>
                    <a:pt x="645" y="727"/>
                  </a:lnTo>
                  <a:lnTo>
                    <a:pt x="645" y="862"/>
                  </a:lnTo>
                  <a:lnTo>
                    <a:pt x="0" y="862"/>
                  </a:lnTo>
                  <a:lnTo>
                    <a:pt x="0" y="0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8" name="Freeform 35"/>
            <p:cNvSpPr>
              <a:spLocks noEditPoints="1"/>
            </p:cNvSpPr>
            <p:nvPr userDrawn="1"/>
          </p:nvSpPr>
          <p:spPr bwMode="auto">
            <a:xfrm>
              <a:off x="4545013" y="3870325"/>
              <a:ext cx="1069975" cy="1450975"/>
            </a:xfrm>
            <a:custGeom>
              <a:avLst/>
              <a:gdLst>
                <a:gd name="T0" fmla="*/ 0 w 285"/>
                <a:gd name="T1" fmla="*/ 244 h 387"/>
                <a:gd name="T2" fmla="*/ 0 w 285"/>
                <a:gd name="T3" fmla="*/ 243 h 387"/>
                <a:gd name="T4" fmla="*/ 128 w 285"/>
                <a:gd name="T5" fmla="*/ 100 h 387"/>
                <a:gd name="T6" fmla="*/ 222 w 285"/>
                <a:gd name="T7" fmla="*/ 149 h 387"/>
                <a:gd name="T8" fmla="*/ 222 w 285"/>
                <a:gd name="T9" fmla="*/ 0 h 387"/>
                <a:gd name="T10" fmla="*/ 285 w 285"/>
                <a:gd name="T11" fmla="*/ 0 h 387"/>
                <a:gd name="T12" fmla="*/ 285 w 285"/>
                <a:gd name="T13" fmla="*/ 381 h 387"/>
                <a:gd name="T14" fmla="*/ 222 w 285"/>
                <a:gd name="T15" fmla="*/ 381 h 387"/>
                <a:gd name="T16" fmla="*/ 222 w 285"/>
                <a:gd name="T17" fmla="*/ 335 h 387"/>
                <a:gd name="T18" fmla="*/ 128 w 285"/>
                <a:gd name="T19" fmla="*/ 387 h 387"/>
                <a:gd name="T20" fmla="*/ 0 w 285"/>
                <a:gd name="T21" fmla="*/ 244 h 387"/>
                <a:gd name="T22" fmla="*/ 223 w 285"/>
                <a:gd name="T23" fmla="*/ 244 h 387"/>
                <a:gd name="T24" fmla="*/ 223 w 285"/>
                <a:gd name="T25" fmla="*/ 243 h 387"/>
                <a:gd name="T26" fmla="*/ 143 w 285"/>
                <a:gd name="T27" fmla="*/ 155 h 387"/>
                <a:gd name="T28" fmla="*/ 64 w 285"/>
                <a:gd name="T29" fmla="*/ 243 h 387"/>
                <a:gd name="T30" fmla="*/ 64 w 285"/>
                <a:gd name="T31" fmla="*/ 244 h 387"/>
                <a:gd name="T32" fmla="*/ 143 w 285"/>
                <a:gd name="T33" fmla="*/ 332 h 387"/>
                <a:gd name="T34" fmla="*/ 223 w 285"/>
                <a:gd name="T35" fmla="*/ 244 h 3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</a:cxnLst>
              <a:rect l="0" t="0" r="r" b="b"/>
              <a:pathLst>
                <a:path w="285" h="387">
                  <a:moveTo>
                    <a:pt x="0" y="244"/>
                  </a:moveTo>
                  <a:cubicBezTo>
                    <a:pt x="0" y="243"/>
                    <a:pt x="0" y="243"/>
                    <a:pt x="0" y="243"/>
                  </a:cubicBezTo>
                  <a:cubicBezTo>
                    <a:pt x="0" y="152"/>
                    <a:pt x="62" y="100"/>
                    <a:pt x="128" y="100"/>
                  </a:cubicBezTo>
                  <a:cubicBezTo>
                    <a:pt x="173" y="100"/>
                    <a:pt x="202" y="122"/>
                    <a:pt x="222" y="149"/>
                  </a:cubicBezTo>
                  <a:cubicBezTo>
                    <a:pt x="222" y="0"/>
                    <a:pt x="222" y="0"/>
                    <a:pt x="222" y="0"/>
                  </a:cubicBezTo>
                  <a:cubicBezTo>
                    <a:pt x="285" y="0"/>
                    <a:pt x="285" y="0"/>
                    <a:pt x="285" y="0"/>
                  </a:cubicBezTo>
                  <a:cubicBezTo>
                    <a:pt x="285" y="381"/>
                    <a:pt x="285" y="381"/>
                    <a:pt x="285" y="381"/>
                  </a:cubicBezTo>
                  <a:cubicBezTo>
                    <a:pt x="222" y="381"/>
                    <a:pt x="222" y="381"/>
                    <a:pt x="222" y="381"/>
                  </a:cubicBezTo>
                  <a:cubicBezTo>
                    <a:pt x="222" y="335"/>
                    <a:pt x="222" y="335"/>
                    <a:pt x="222" y="335"/>
                  </a:cubicBezTo>
                  <a:cubicBezTo>
                    <a:pt x="202" y="364"/>
                    <a:pt x="173" y="387"/>
                    <a:pt x="128" y="387"/>
                  </a:cubicBezTo>
                  <a:cubicBezTo>
                    <a:pt x="63" y="387"/>
                    <a:pt x="0" y="335"/>
                    <a:pt x="0" y="244"/>
                  </a:cubicBezTo>
                  <a:close/>
                  <a:moveTo>
                    <a:pt x="223" y="244"/>
                  </a:moveTo>
                  <a:cubicBezTo>
                    <a:pt x="223" y="243"/>
                    <a:pt x="223" y="243"/>
                    <a:pt x="223" y="243"/>
                  </a:cubicBezTo>
                  <a:cubicBezTo>
                    <a:pt x="223" y="190"/>
                    <a:pt x="185" y="155"/>
                    <a:pt x="143" y="155"/>
                  </a:cubicBezTo>
                  <a:cubicBezTo>
                    <a:pt x="100" y="155"/>
                    <a:pt x="64" y="188"/>
                    <a:pt x="64" y="243"/>
                  </a:cubicBezTo>
                  <a:cubicBezTo>
                    <a:pt x="64" y="244"/>
                    <a:pt x="64" y="244"/>
                    <a:pt x="64" y="244"/>
                  </a:cubicBezTo>
                  <a:cubicBezTo>
                    <a:pt x="64" y="297"/>
                    <a:pt x="100" y="332"/>
                    <a:pt x="143" y="332"/>
                  </a:cubicBezTo>
                  <a:cubicBezTo>
                    <a:pt x="185" y="332"/>
                    <a:pt x="223" y="297"/>
                    <a:pt x="223" y="244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39" name="Freeform 36"/>
            <p:cNvSpPr>
              <a:spLocks/>
            </p:cNvSpPr>
            <p:nvPr userDrawn="1"/>
          </p:nvSpPr>
          <p:spPr bwMode="auto">
            <a:xfrm>
              <a:off x="5813425" y="4267200"/>
              <a:ext cx="925513" cy="1054100"/>
            </a:xfrm>
            <a:custGeom>
              <a:avLst/>
              <a:gdLst>
                <a:gd name="T0" fmla="*/ 0 w 247"/>
                <a:gd name="T1" fmla="*/ 175 h 281"/>
                <a:gd name="T2" fmla="*/ 0 w 247"/>
                <a:gd name="T3" fmla="*/ 0 h 281"/>
                <a:gd name="T4" fmla="*/ 63 w 247"/>
                <a:gd name="T5" fmla="*/ 0 h 281"/>
                <a:gd name="T6" fmla="*/ 63 w 247"/>
                <a:gd name="T7" fmla="*/ 156 h 281"/>
                <a:gd name="T8" fmla="*/ 122 w 247"/>
                <a:gd name="T9" fmla="*/ 223 h 281"/>
                <a:gd name="T10" fmla="*/ 184 w 247"/>
                <a:gd name="T11" fmla="*/ 155 h 281"/>
                <a:gd name="T12" fmla="*/ 184 w 247"/>
                <a:gd name="T13" fmla="*/ 0 h 281"/>
                <a:gd name="T14" fmla="*/ 247 w 247"/>
                <a:gd name="T15" fmla="*/ 0 h 281"/>
                <a:gd name="T16" fmla="*/ 247 w 247"/>
                <a:gd name="T17" fmla="*/ 275 h 281"/>
                <a:gd name="T18" fmla="*/ 184 w 247"/>
                <a:gd name="T19" fmla="*/ 275 h 281"/>
                <a:gd name="T20" fmla="*/ 184 w 247"/>
                <a:gd name="T21" fmla="*/ 232 h 281"/>
                <a:gd name="T22" fmla="*/ 98 w 247"/>
                <a:gd name="T23" fmla="*/ 281 h 281"/>
                <a:gd name="T24" fmla="*/ 0 w 247"/>
                <a:gd name="T25" fmla="*/ 175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7" h="281">
                  <a:moveTo>
                    <a:pt x="0" y="175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63" y="0"/>
                    <a:pt x="63" y="0"/>
                    <a:pt x="63" y="0"/>
                  </a:cubicBezTo>
                  <a:cubicBezTo>
                    <a:pt x="63" y="156"/>
                    <a:pt x="63" y="156"/>
                    <a:pt x="63" y="156"/>
                  </a:cubicBezTo>
                  <a:cubicBezTo>
                    <a:pt x="63" y="199"/>
                    <a:pt x="84" y="223"/>
                    <a:pt x="122" y="223"/>
                  </a:cubicBezTo>
                  <a:cubicBezTo>
                    <a:pt x="158" y="223"/>
                    <a:pt x="184" y="198"/>
                    <a:pt x="184" y="155"/>
                  </a:cubicBezTo>
                  <a:cubicBezTo>
                    <a:pt x="184" y="0"/>
                    <a:pt x="184" y="0"/>
                    <a:pt x="184" y="0"/>
                  </a:cubicBezTo>
                  <a:cubicBezTo>
                    <a:pt x="247" y="0"/>
                    <a:pt x="247" y="0"/>
                    <a:pt x="247" y="0"/>
                  </a:cubicBezTo>
                  <a:cubicBezTo>
                    <a:pt x="247" y="275"/>
                    <a:pt x="247" y="275"/>
                    <a:pt x="247" y="275"/>
                  </a:cubicBezTo>
                  <a:cubicBezTo>
                    <a:pt x="184" y="275"/>
                    <a:pt x="184" y="275"/>
                    <a:pt x="184" y="275"/>
                  </a:cubicBezTo>
                  <a:cubicBezTo>
                    <a:pt x="184" y="232"/>
                    <a:pt x="184" y="232"/>
                    <a:pt x="184" y="232"/>
                  </a:cubicBezTo>
                  <a:cubicBezTo>
                    <a:pt x="166" y="258"/>
                    <a:pt x="140" y="281"/>
                    <a:pt x="98" y="281"/>
                  </a:cubicBezTo>
                  <a:cubicBezTo>
                    <a:pt x="36" y="281"/>
                    <a:pt x="0" y="239"/>
                    <a:pt x="0" y="1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0" name="Freeform 37"/>
            <p:cNvSpPr>
              <a:spLocks/>
            </p:cNvSpPr>
            <p:nvPr userDrawn="1"/>
          </p:nvSpPr>
          <p:spPr bwMode="auto">
            <a:xfrm>
              <a:off x="6889750" y="4244975"/>
              <a:ext cx="955675" cy="1076325"/>
            </a:xfrm>
            <a:custGeom>
              <a:avLst/>
              <a:gdLst>
                <a:gd name="T0" fmla="*/ 0 w 255"/>
                <a:gd name="T1" fmla="*/ 145 h 287"/>
                <a:gd name="T2" fmla="*/ 0 w 255"/>
                <a:gd name="T3" fmla="*/ 144 h 287"/>
                <a:gd name="T4" fmla="*/ 144 w 255"/>
                <a:gd name="T5" fmla="*/ 0 h 287"/>
                <a:gd name="T6" fmla="*/ 254 w 255"/>
                <a:gd name="T7" fmla="*/ 47 h 287"/>
                <a:gd name="T8" fmla="*/ 214 w 255"/>
                <a:gd name="T9" fmla="*/ 90 h 287"/>
                <a:gd name="T10" fmla="*/ 143 w 255"/>
                <a:gd name="T11" fmla="*/ 55 h 287"/>
                <a:gd name="T12" fmla="*/ 64 w 255"/>
                <a:gd name="T13" fmla="*/ 143 h 287"/>
                <a:gd name="T14" fmla="*/ 64 w 255"/>
                <a:gd name="T15" fmla="*/ 144 h 287"/>
                <a:gd name="T16" fmla="*/ 146 w 255"/>
                <a:gd name="T17" fmla="*/ 232 h 287"/>
                <a:gd name="T18" fmla="*/ 217 w 255"/>
                <a:gd name="T19" fmla="*/ 198 h 287"/>
                <a:gd name="T20" fmla="*/ 255 w 255"/>
                <a:gd name="T21" fmla="*/ 236 h 287"/>
                <a:gd name="T22" fmla="*/ 143 w 255"/>
                <a:gd name="T23" fmla="*/ 287 h 287"/>
                <a:gd name="T24" fmla="*/ 0 w 255"/>
                <a:gd name="T25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55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6"/>
                    <a:pt x="61" y="0"/>
                    <a:pt x="144" y="0"/>
                  </a:cubicBezTo>
                  <a:cubicBezTo>
                    <a:pt x="195" y="0"/>
                    <a:pt x="228" y="19"/>
                    <a:pt x="254" y="47"/>
                  </a:cubicBezTo>
                  <a:cubicBezTo>
                    <a:pt x="214" y="90"/>
                    <a:pt x="214" y="90"/>
                    <a:pt x="214" y="90"/>
                  </a:cubicBezTo>
                  <a:cubicBezTo>
                    <a:pt x="195" y="69"/>
                    <a:pt x="175" y="55"/>
                    <a:pt x="143" y="55"/>
                  </a:cubicBezTo>
                  <a:cubicBezTo>
                    <a:pt x="97" y="55"/>
                    <a:pt x="64" y="95"/>
                    <a:pt x="64" y="143"/>
                  </a:cubicBezTo>
                  <a:cubicBezTo>
                    <a:pt x="64" y="144"/>
                    <a:pt x="64" y="144"/>
                    <a:pt x="64" y="144"/>
                  </a:cubicBezTo>
                  <a:cubicBezTo>
                    <a:pt x="64" y="193"/>
                    <a:pt x="97" y="232"/>
                    <a:pt x="146" y="232"/>
                  </a:cubicBezTo>
                  <a:cubicBezTo>
                    <a:pt x="176" y="232"/>
                    <a:pt x="198" y="219"/>
                    <a:pt x="217" y="198"/>
                  </a:cubicBezTo>
                  <a:cubicBezTo>
                    <a:pt x="255" y="236"/>
                    <a:pt x="255" y="236"/>
                    <a:pt x="255" y="236"/>
                  </a:cubicBezTo>
                  <a:cubicBezTo>
                    <a:pt x="228" y="266"/>
                    <a:pt x="197" y="287"/>
                    <a:pt x="143" y="287"/>
                  </a:cubicBezTo>
                  <a:cubicBezTo>
                    <a:pt x="61" y="287"/>
                    <a:pt x="0" y="223"/>
                    <a:pt x="0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1" name="Freeform 38"/>
            <p:cNvSpPr>
              <a:spLocks noEditPoints="1"/>
            </p:cNvSpPr>
            <p:nvPr userDrawn="1"/>
          </p:nvSpPr>
          <p:spPr bwMode="auto">
            <a:xfrm>
              <a:off x="7908925" y="4252913"/>
              <a:ext cx="930275" cy="1068388"/>
            </a:xfrm>
            <a:custGeom>
              <a:avLst/>
              <a:gdLst>
                <a:gd name="T0" fmla="*/ 0 w 248"/>
                <a:gd name="T1" fmla="*/ 200 h 285"/>
                <a:gd name="T2" fmla="*/ 0 w 248"/>
                <a:gd name="T3" fmla="*/ 199 h 285"/>
                <a:gd name="T4" fmla="*/ 113 w 248"/>
                <a:gd name="T5" fmla="*/ 110 h 285"/>
                <a:gd name="T6" fmla="*/ 187 w 248"/>
                <a:gd name="T7" fmla="*/ 122 h 285"/>
                <a:gd name="T8" fmla="*/ 187 w 248"/>
                <a:gd name="T9" fmla="*/ 115 h 285"/>
                <a:gd name="T10" fmla="*/ 119 w 248"/>
                <a:gd name="T11" fmla="*/ 55 h 285"/>
                <a:gd name="T12" fmla="*/ 40 w 248"/>
                <a:gd name="T13" fmla="*/ 72 h 285"/>
                <a:gd name="T14" fmla="*/ 24 w 248"/>
                <a:gd name="T15" fmla="*/ 23 h 285"/>
                <a:gd name="T16" fmla="*/ 127 w 248"/>
                <a:gd name="T17" fmla="*/ 0 h 285"/>
                <a:gd name="T18" fmla="*/ 219 w 248"/>
                <a:gd name="T19" fmla="*/ 31 h 285"/>
                <a:gd name="T20" fmla="*/ 248 w 248"/>
                <a:gd name="T21" fmla="*/ 116 h 285"/>
                <a:gd name="T22" fmla="*/ 248 w 248"/>
                <a:gd name="T23" fmla="*/ 279 h 285"/>
                <a:gd name="T24" fmla="*/ 187 w 248"/>
                <a:gd name="T25" fmla="*/ 279 h 285"/>
                <a:gd name="T26" fmla="*/ 187 w 248"/>
                <a:gd name="T27" fmla="*/ 245 h 285"/>
                <a:gd name="T28" fmla="*/ 97 w 248"/>
                <a:gd name="T29" fmla="*/ 285 h 285"/>
                <a:gd name="T30" fmla="*/ 0 w 248"/>
                <a:gd name="T31" fmla="*/ 200 h 285"/>
                <a:gd name="T32" fmla="*/ 188 w 248"/>
                <a:gd name="T33" fmla="*/ 180 h 285"/>
                <a:gd name="T34" fmla="*/ 188 w 248"/>
                <a:gd name="T35" fmla="*/ 161 h 285"/>
                <a:gd name="T36" fmla="*/ 126 w 248"/>
                <a:gd name="T37" fmla="*/ 150 h 285"/>
                <a:gd name="T38" fmla="*/ 61 w 248"/>
                <a:gd name="T39" fmla="*/ 196 h 285"/>
                <a:gd name="T40" fmla="*/ 61 w 248"/>
                <a:gd name="T41" fmla="*/ 197 h 285"/>
                <a:gd name="T42" fmla="*/ 115 w 248"/>
                <a:gd name="T43" fmla="*/ 239 h 285"/>
                <a:gd name="T44" fmla="*/ 188 w 248"/>
                <a:gd name="T45" fmla="*/ 180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</a:cxnLst>
              <a:rect l="0" t="0" r="r" b="b"/>
              <a:pathLst>
                <a:path w="248" h="285">
                  <a:moveTo>
                    <a:pt x="0" y="200"/>
                  </a:moveTo>
                  <a:cubicBezTo>
                    <a:pt x="0" y="199"/>
                    <a:pt x="0" y="199"/>
                    <a:pt x="0" y="199"/>
                  </a:cubicBezTo>
                  <a:cubicBezTo>
                    <a:pt x="0" y="139"/>
                    <a:pt x="46" y="110"/>
                    <a:pt x="113" y="110"/>
                  </a:cubicBezTo>
                  <a:cubicBezTo>
                    <a:pt x="144" y="110"/>
                    <a:pt x="166" y="115"/>
                    <a:pt x="187" y="122"/>
                  </a:cubicBezTo>
                  <a:cubicBezTo>
                    <a:pt x="187" y="115"/>
                    <a:pt x="187" y="115"/>
                    <a:pt x="187" y="115"/>
                  </a:cubicBezTo>
                  <a:cubicBezTo>
                    <a:pt x="187" y="76"/>
                    <a:pt x="163" y="55"/>
                    <a:pt x="119" y="55"/>
                  </a:cubicBezTo>
                  <a:cubicBezTo>
                    <a:pt x="88" y="55"/>
                    <a:pt x="65" y="62"/>
                    <a:pt x="40" y="72"/>
                  </a:cubicBezTo>
                  <a:cubicBezTo>
                    <a:pt x="24" y="23"/>
                    <a:pt x="24" y="23"/>
                    <a:pt x="24" y="23"/>
                  </a:cubicBezTo>
                  <a:cubicBezTo>
                    <a:pt x="54" y="9"/>
                    <a:pt x="84" y="0"/>
                    <a:pt x="127" y="0"/>
                  </a:cubicBezTo>
                  <a:cubicBezTo>
                    <a:pt x="169" y="0"/>
                    <a:pt x="199" y="11"/>
                    <a:pt x="219" y="31"/>
                  </a:cubicBezTo>
                  <a:cubicBezTo>
                    <a:pt x="239" y="51"/>
                    <a:pt x="248" y="80"/>
                    <a:pt x="248" y="116"/>
                  </a:cubicBezTo>
                  <a:cubicBezTo>
                    <a:pt x="248" y="279"/>
                    <a:pt x="248" y="279"/>
                    <a:pt x="248" y="279"/>
                  </a:cubicBezTo>
                  <a:cubicBezTo>
                    <a:pt x="187" y="279"/>
                    <a:pt x="187" y="279"/>
                    <a:pt x="187" y="279"/>
                  </a:cubicBezTo>
                  <a:cubicBezTo>
                    <a:pt x="187" y="245"/>
                    <a:pt x="187" y="245"/>
                    <a:pt x="187" y="245"/>
                  </a:cubicBezTo>
                  <a:cubicBezTo>
                    <a:pt x="168" y="267"/>
                    <a:pt x="139" y="285"/>
                    <a:pt x="97" y="285"/>
                  </a:cubicBezTo>
                  <a:cubicBezTo>
                    <a:pt x="46" y="285"/>
                    <a:pt x="0" y="255"/>
                    <a:pt x="0" y="200"/>
                  </a:cubicBezTo>
                  <a:close/>
                  <a:moveTo>
                    <a:pt x="188" y="180"/>
                  </a:moveTo>
                  <a:cubicBezTo>
                    <a:pt x="188" y="161"/>
                    <a:pt x="188" y="161"/>
                    <a:pt x="188" y="161"/>
                  </a:cubicBezTo>
                  <a:cubicBezTo>
                    <a:pt x="172" y="155"/>
                    <a:pt x="151" y="150"/>
                    <a:pt x="126" y="150"/>
                  </a:cubicBezTo>
                  <a:cubicBezTo>
                    <a:pt x="85" y="150"/>
                    <a:pt x="61" y="167"/>
                    <a:pt x="61" y="196"/>
                  </a:cubicBezTo>
                  <a:cubicBezTo>
                    <a:pt x="61" y="197"/>
                    <a:pt x="61" y="197"/>
                    <a:pt x="61" y="197"/>
                  </a:cubicBezTo>
                  <a:cubicBezTo>
                    <a:pt x="61" y="224"/>
                    <a:pt x="85" y="239"/>
                    <a:pt x="115" y="239"/>
                  </a:cubicBezTo>
                  <a:cubicBezTo>
                    <a:pt x="157" y="239"/>
                    <a:pt x="188" y="215"/>
                    <a:pt x="188" y="18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2" name="Freeform 39"/>
            <p:cNvSpPr>
              <a:spLocks/>
            </p:cNvSpPr>
            <p:nvPr userDrawn="1"/>
          </p:nvSpPr>
          <p:spPr bwMode="auto">
            <a:xfrm>
              <a:off x="8943975" y="3983038"/>
              <a:ext cx="646113" cy="1335088"/>
            </a:xfrm>
            <a:custGeom>
              <a:avLst/>
              <a:gdLst>
                <a:gd name="T0" fmla="*/ 35 w 172"/>
                <a:gd name="T1" fmla="*/ 275 h 356"/>
                <a:gd name="T2" fmla="*/ 35 w 172"/>
                <a:gd name="T3" fmla="*/ 130 h 356"/>
                <a:gd name="T4" fmla="*/ 0 w 172"/>
                <a:gd name="T5" fmla="*/ 130 h 356"/>
                <a:gd name="T6" fmla="*/ 0 w 172"/>
                <a:gd name="T7" fmla="*/ 76 h 356"/>
                <a:gd name="T8" fmla="*/ 35 w 172"/>
                <a:gd name="T9" fmla="*/ 76 h 356"/>
                <a:gd name="T10" fmla="*/ 35 w 172"/>
                <a:gd name="T11" fmla="*/ 0 h 356"/>
                <a:gd name="T12" fmla="*/ 98 w 172"/>
                <a:gd name="T13" fmla="*/ 0 h 356"/>
                <a:gd name="T14" fmla="*/ 98 w 172"/>
                <a:gd name="T15" fmla="*/ 76 h 356"/>
                <a:gd name="T16" fmla="*/ 172 w 172"/>
                <a:gd name="T17" fmla="*/ 76 h 356"/>
                <a:gd name="T18" fmla="*/ 172 w 172"/>
                <a:gd name="T19" fmla="*/ 130 h 356"/>
                <a:gd name="T20" fmla="*/ 98 w 172"/>
                <a:gd name="T21" fmla="*/ 130 h 356"/>
                <a:gd name="T22" fmla="*/ 98 w 172"/>
                <a:gd name="T23" fmla="*/ 265 h 356"/>
                <a:gd name="T24" fmla="*/ 132 w 172"/>
                <a:gd name="T25" fmla="*/ 299 h 356"/>
                <a:gd name="T26" fmla="*/ 171 w 172"/>
                <a:gd name="T27" fmla="*/ 290 h 356"/>
                <a:gd name="T28" fmla="*/ 171 w 172"/>
                <a:gd name="T29" fmla="*/ 342 h 356"/>
                <a:gd name="T30" fmla="*/ 114 w 172"/>
                <a:gd name="T31" fmla="*/ 356 h 356"/>
                <a:gd name="T32" fmla="*/ 35 w 172"/>
                <a:gd name="T33" fmla="*/ 275 h 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</a:cxnLst>
              <a:rect l="0" t="0" r="r" b="b"/>
              <a:pathLst>
                <a:path w="172" h="356">
                  <a:moveTo>
                    <a:pt x="35" y="275"/>
                  </a:moveTo>
                  <a:cubicBezTo>
                    <a:pt x="35" y="130"/>
                    <a:pt x="35" y="130"/>
                    <a:pt x="35" y="130"/>
                  </a:cubicBezTo>
                  <a:cubicBezTo>
                    <a:pt x="0" y="130"/>
                    <a:pt x="0" y="130"/>
                    <a:pt x="0" y="130"/>
                  </a:cubicBezTo>
                  <a:cubicBezTo>
                    <a:pt x="0" y="76"/>
                    <a:pt x="0" y="76"/>
                    <a:pt x="0" y="76"/>
                  </a:cubicBezTo>
                  <a:cubicBezTo>
                    <a:pt x="35" y="76"/>
                    <a:pt x="35" y="76"/>
                    <a:pt x="35" y="76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98" y="0"/>
                    <a:pt x="98" y="0"/>
                    <a:pt x="98" y="0"/>
                  </a:cubicBezTo>
                  <a:cubicBezTo>
                    <a:pt x="98" y="76"/>
                    <a:pt x="98" y="76"/>
                    <a:pt x="98" y="76"/>
                  </a:cubicBezTo>
                  <a:cubicBezTo>
                    <a:pt x="172" y="76"/>
                    <a:pt x="172" y="76"/>
                    <a:pt x="172" y="76"/>
                  </a:cubicBezTo>
                  <a:cubicBezTo>
                    <a:pt x="172" y="130"/>
                    <a:pt x="172" y="130"/>
                    <a:pt x="172" y="130"/>
                  </a:cubicBezTo>
                  <a:cubicBezTo>
                    <a:pt x="98" y="130"/>
                    <a:pt x="98" y="130"/>
                    <a:pt x="98" y="130"/>
                  </a:cubicBezTo>
                  <a:cubicBezTo>
                    <a:pt x="98" y="265"/>
                    <a:pt x="98" y="265"/>
                    <a:pt x="98" y="265"/>
                  </a:cubicBezTo>
                  <a:cubicBezTo>
                    <a:pt x="98" y="290"/>
                    <a:pt x="110" y="299"/>
                    <a:pt x="132" y="299"/>
                  </a:cubicBezTo>
                  <a:cubicBezTo>
                    <a:pt x="146" y="299"/>
                    <a:pt x="158" y="296"/>
                    <a:pt x="171" y="290"/>
                  </a:cubicBezTo>
                  <a:cubicBezTo>
                    <a:pt x="171" y="342"/>
                    <a:pt x="171" y="342"/>
                    <a:pt x="171" y="342"/>
                  </a:cubicBezTo>
                  <a:cubicBezTo>
                    <a:pt x="155" y="351"/>
                    <a:pt x="138" y="356"/>
                    <a:pt x="114" y="356"/>
                  </a:cubicBezTo>
                  <a:cubicBezTo>
                    <a:pt x="68" y="356"/>
                    <a:pt x="35" y="335"/>
                    <a:pt x="35" y="27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3" name="Freeform 40"/>
            <p:cNvSpPr>
              <a:spLocks noEditPoints="1"/>
            </p:cNvSpPr>
            <p:nvPr userDrawn="1"/>
          </p:nvSpPr>
          <p:spPr bwMode="auto">
            <a:xfrm>
              <a:off x="9747250" y="3884613"/>
              <a:ext cx="255588" cy="1414463"/>
            </a:xfrm>
            <a:custGeom>
              <a:avLst/>
              <a:gdLst>
                <a:gd name="T0" fmla="*/ 0 w 161"/>
                <a:gd name="T1" fmla="*/ 0 h 891"/>
                <a:gd name="T2" fmla="*/ 161 w 161"/>
                <a:gd name="T3" fmla="*/ 0 h 891"/>
                <a:gd name="T4" fmla="*/ 161 w 161"/>
                <a:gd name="T5" fmla="*/ 142 h 891"/>
                <a:gd name="T6" fmla="*/ 0 w 161"/>
                <a:gd name="T7" fmla="*/ 142 h 891"/>
                <a:gd name="T8" fmla="*/ 0 w 161"/>
                <a:gd name="T9" fmla="*/ 0 h 891"/>
                <a:gd name="T10" fmla="*/ 5 w 161"/>
                <a:gd name="T11" fmla="*/ 241 h 891"/>
                <a:gd name="T12" fmla="*/ 154 w 161"/>
                <a:gd name="T13" fmla="*/ 241 h 891"/>
                <a:gd name="T14" fmla="*/ 154 w 161"/>
                <a:gd name="T15" fmla="*/ 891 h 891"/>
                <a:gd name="T16" fmla="*/ 5 w 161"/>
                <a:gd name="T17" fmla="*/ 891 h 891"/>
                <a:gd name="T18" fmla="*/ 5 w 161"/>
                <a:gd name="T19" fmla="*/ 241 h 8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</a:cxnLst>
              <a:rect l="0" t="0" r="r" b="b"/>
              <a:pathLst>
                <a:path w="161" h="891">
                  <a:moveTo>
                    <a:pt x="0" y="0"/>
                  </a:moveTo>
                  <a:lnTo>
                    <a:pt x="161" y="0"/>
                  </a:lnTo>
                  <a:lnTo>
                    <a:pt x="161" y="142"/>
                  </a:lnTo>
                  <a:lnTo>
                    <a:pt x="0" y="142"/>
                  </a:lnTo>
                  <a:lnTo>
                    <a:pt x="0" y="0"/>
                  </a:lnTo>
                  <a:close/>
                  <a:moveTo>
                    <a:pt x="5" y="241"/>
                  </a:moveTo>
                  <a:lnTo>
                    <a:pt x="154" y="241"/>
                  </a:lnTo>
                  <a:lnTo>
                    <a:pt x="154" y="891"/>
                  </a:lnTo>
                  <a:lnTo>
                    <a:pt x="5" y="891"/>
                  </a:lnTo>
                  <a:lnTo>
                    <a:pt x="5" y="241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4" name="Freeform 41"/>
            <p:cNvSpPr>
              <a:spLocks noEditPoints="1"/>
            </p:cNvSpPr>
            <p:nvPr userDrawn="1"/>
          </p:nvSpPr>
          <p:spPr bwMode="auto">
            <a:xfrm>
              <a:off x="10155238" y="4244975"/>
              <a:ext cx="1103313" cy="1076325"/>
            </a:xfrm>
            <a:custGeom>
              <a:avLst/>
              <a:gdLst>
                <a:gd name="T0" fmla="*/ 0 w 294"/>
                <a:gd name="T1" fmla="*/ 145 h 287"/>
                <a:gd name="T2" fmla="*/ 0 w 294"/>
                <a:gd name="T3" fmla="*/ 144 h 287"/>
                <a:gd name="T4" fmla="*/ 147 w 294"/>
                <a:gd name="T5" fmla="*/ 0 h 287"/>
                <a:gd name="T6" fmla="*/ 294 w 294"/>
                <a:gd name="T7" fmla="*/ 143 h 287"/>
                <a:gd name="T8" fmla="*/ 294 w 294"/>
                <a:gd name="T9" fmla="*/ 144 h 287"/>
                <a:gd name="T10" fmla="*/ 146 w 294"/>
                <a:gd name="T11" fmla="*/ 287 h 287"/>
                <a:gd name="T12" fmla="*/ 0 w 294"/>
                <a:gd name="T13" fmla="*/ 145 h 287"/>
                <a:gd name="T14" fmla="*/ 231 w 294"/>
                <a:gd name="T15" fmla="*/ 145 h 287"/>
                <a:gd name="T16" fmla="*/ 231 w 294"/>
                <a:gd name="T17" fmla="*/ 144 h 287"/>
                <a:gd name="T18" fmla="*/ 146 w 294"/>
                <a:gd name="T19" fmla="*/ 55 h 287"/>
                <a:gd name="T20" fmla="*/ 63 w 294"/>
                <a:gd name="T21" fmla="*/ 143 h 287"/>
                <a:gd name="T22" fmla="*/ 63 w 294"/>
                <a:gd name="T23" fmla="*/ 144 h 287"/>
                <a:gd name="T24" fmla="*/ 147 w 294"/>
                <a:gd name="T25" fmla="*/ 232 h 287"/>
                <a:gd name="T26" fmla="*/ 231 w 294"/>
                <a:gd name="T27" fmla="*/ 145 h 2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4" h="287">
                  <a:moveTo>
                    <a:pt x="0" y="145"/>
                  </a:moveTo>
                  <a:cubicBezTo>
                    <a:pt x="0" y="144"/>
                    <a:pt x="0" y="144"/>
                    <a:pt x="0" y="144"/>
                  </a:cubicBezTo>
                  <a:cubicBezTo>
                    <a:pt x="0" y="65"/>
                    <a:pt x="63" y="0"/>
                    <a:pt x="147" y="0"/>
                  </a:cubicBezTo>
                  <a:cubicBezTo>
                    <a:pt x="232" y="0"/>
                    <a:pt x="294" y="64"/>
                    <a:pt x="294" y="143"/>
                  </a:cubicBezTo>
                  <a:cubicBezTo>
                    <a:pt x="294" y="144"/>
                    <a:pt x="294" y="144"/>
                    <a:pt x="294" y="144"/>
                  </a:cubicBezTo>
                  <a:cubicBezTo>
                    <a:pt x="294" y="222"/>
                    <a:pt x="231" y="287"/>
                    <a:pt x="146" y="287"/>
                  </a:cubicBezTo>
                  <a:cubicBezTo>
                    <a:pt x="62" y="287"/>
                    <a:pt x="0" y="223"/>
                    <a:pt x="0" y="145"/>
                  </a:cubicBezTo>
                  <a:close/>
                  <a:moveTo>
                    <a:pt x="231" y="145"/>
                  </a:moveTo>
                  <a:cubicBezTo>
                    <a:pt x="231" y="144"/>
                    <a:pt x="231" y="144"/>
                    <a:pt x="231" y="144"/>
                  </a:cubicBezTo>
                  <a:cubicBezTo>
                    <a:pt x="231" y="95"/>
                    <a:pt x="196" y="55"/>
                    <a:pt x="146" y="55"/>
                  </a:cubicBezTo>
                  <a:cubicBezTo>
                    <a:pt x="96" y="55"/>
                    <a:pt x="63" y="95"/>
                    <a:pt x="63" y="143"/>
                  </a:cubicBezTo>
                  <a:cubicBezTo>
                    <a:pt x="63" y="144"/>
                    <a:pt x="63" y="144"/>
                    <a:pt x="63" y="144"/>
                  </a:cubicBezTo>
                  <a:cubicBezTo>
                    <a:pt x="63" y="192"/>
                    <a:pt x="98" y="232"/>
                    <a:pt x="147" y="232"/>
                  </a:cubicBezTo>
                  <a:cubicBezTo>
                    <a:pt x="198" y="232"/>
                    <a:pt x="231" y="192"/>
                    <a:pt x="231" y="145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  <p:sp>
          <p:nvSpPr>
            <p:cNvPr id="45" name="Freeform 42"/>
            <p:cNvSpPr>
              <a:spLocks/>
            </p:cNvSpPr>
            <p:nvPr userDrawn="1"/>
          </p:nvSpPr>
          <p:spPr bwMode="auto">
            <a:xfrm>
              <a:off x="11407775" y="4244975"/>
              <a:ext cx="930275" cy="1054100"/>
            </a:xfrm>
            <a:custGeom>
              <a:avLst/>
              <a:gdLst>
                <a:gd name="T0" fmla="*/ 0 w 248"/>
                <a:gd name="T1" fmla="*/ 6 h 281"/>
                <a:gd name="T2" fmla="*/ 64 w 248"/>
                <a:gd name="T3" fmla="*/ 6 h 281"/>
                <a:gd name="T4" fmla="*/ 64 w 248"/>
                <a:gd name="T5" fmla="*/ 48 h 281"/>
                <a:gd name="T6" fmla="*/ 150 w 248"/>
                <a:gd name="T7" fmla="*/ 0 h 281"/>
                <a:gd name="T8" fmla="*/ 248 w 248"/>
                <a:gd name="T9" fmla="*/ 105 h 281"/>
                <a:gd name="T10" fmla="*/ 248 w 248"/>
                <a:gd name="T11" fmla="*/ 281 h 281"/>
                <a:gd name="T12" fmla="*/ 184 w 248"/>
                <a:gd name="T13" fmla="*/ 281 h 281"/>
                <a:gd name="T14" fmla="*/ 184 w 248"/>
                <a:gd name="T15" fmla="*/ 125 h 281"/>
                <a:gd name="T16" fmla="*/ 126 w 248"/>
                <a:gd name="T17" fmla="*/ 57 h 281"/>
                <a:gd name="T18" fmla="*/ 64 w 248"/>
                <a:gd name="T19" fmla="*/ 126 h 281"/>
                <a:gd name="T20" fmla="*/ 64 w 248"/>
                <a:gd name="T21" fmla="*/ 281 h 281"/>
                <a:gd name="T22" fmla="*/ 0 w 248"/>
                <a:gd name="T23" fmla="*/ 281 h 281"/>
                <a:gd name="T24" fmla="*/ 0 w 248"/>
                <a:gd name="T25" fmla="*/ 6 h 2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</a:cxnLst>
              <a:rect l="0" t="0" r="r" b="b"/>
              <a:pathLst>
                <a:path w="248" h="281">
                  <a:moveTo>
                    <a:pt x="0" y="6"/>
                  </a:moveTo>
                  <a:cubicBezTo>
                    <a:pt x="64" y="6"/>
                    <a:pt x="64" y="6"/>
                    <a:pt x="64" y="6"/>
                  </a:cubicBezTo>
                  <a:cubicBezTo>
                    <a:pt x="64" y="48"/>
                    <a:pt x="64" y="48"/>
                    <a:pt x="64" y="48"/>
                  </a:cubicBezTo>
                  <a:cubicBezTo>
                    <a:pt x="81" y="22"/>
                    <a:pt x="107" y="0"/>
                    <a:pt x="150" y="0"/>
                  </a:cubicBezTo>
                  <a:cubicBezTo>
                    <a:pt x="212" y="0"/>
                    <a:pt x="248" y="42"/>
                    <a:pt x="248" y="105"/>
                  </a:cubicBezTo>
                  <a:cubicBezTo>
                    <a:pt x="248" y="281"/>
                    <a:pt x="248" y="281"/>
                    <a:pt x="248" y="281"/>
                  </a:cubicBezTo>
                  <a:cubicBezTo>
                    <a:pt x="184" y="281"/>
                    <a:pt x="184" y="281"/>
                    <a:pt x="184" y="281"/>
                  </a:cubicBezTo>
                  <a:cubicBezTo>
                    <a:pt x="184" y="125"/>
                    <a:pt x="184" y="125"/>
                    <a:pt x="184" y="125"/>
                  </a:cubicBezTo>
                  <a:cubicBezTo>
                    <a:pt x="184" y="82"/>
                    <a:pt x="163" y="57"/>
                    <a:pt x="126" y="57"/>
                  </a:cubicBezTo>
                  <a:cubicBezTo>
                    <a:pt x="89" y="57"/>
                    <a:pt x="64" y="83"/>
                    <a:pt x="64" y="126"/>
                  </a:cubicBezTo>
                  <a:cubicBezTo>
                    <a:pt x="64" y="281"/>
                    <a:pt x="64" y="281"/>
                    <a:pt x="64" y="281"/>
                  </a:cubicBezTo>
                  <a:cubicBezTo>
                    <a:pt x="0" y="281"/>
                    <a:pt x="0" y="281"/>
                    <a:pt x="0" y="281"/>
                  </a:cubicBezTo>
                  <a:lnTo>
                    <a:pt x="0" y="6"/>
                  </a:ln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=""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2400"/>
            </a:p>
          </p:txBody>
        </p:sp>
      </p:grpSp>
      <p:sp>
        <p:nvSpPr>
          <p:cNvPr id="2" name="TextBox 1"/>
          <p:cNvSpPr txBox="1"/>
          <p:nvPr userDrawn="1"/>
        </p:nvSpPr>
        <p:spPr>
          <a:xfrm>
            <a:off x="10064442" y="6560586"/>
            <a:ext cx="1473863" cy="2974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2760E537-5DD6-4C38-918F-B68AA0C9C3F8}" type="slidenum">
              <a:rPr lang="en-AU" sz="1333" smtClean="0">
                <a:solidFill>
                  <a:schemeClr val="bg1">
                    <a:lumMod val="50000"/>
                  </a:schemeClr>
                </a:solidFill>
              </a:rPr>
              <a:pPr algn="r"/>
              <a:t>‹#›</a:t>
            </a:fld>
            <a:endParaRPr lang="en-AU" sz="1333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61568615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1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9512003" y="4839489"/>
            <a:ext cx="5359994" cy="529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09149" y="-1276824"/>
            <a:ext cx="2507194" cy="24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6100006"/>
            <a:ext cx="2776797" cy="27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6000" y="-3829507"/>
            <a:ext cx="4904299" cy="4842121"/>
          </a:xfrm>
          <a:prstGeom prst="rect">
            <a:avLst/>
          </a:prstGeom>
        </p:spPr>
      </p:pic>
      <p:sp>
        <p:nvSpPr>
          <p:cNvPr id="27" name="Rectangle 26"/>
          <p:cNvSpPr/>
          <p:nvPr userDrawn="1"/>
        </p:nvSpPr>
        <p:spPr>
          <a:xfrm>
            <a:off x="1021973" y="6019880"/>
            <a:ext cx="4196955" cy="507831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l">
              <a:lnSpc>
                <a:spcPct val="108000"/>
              </a:lnSpc>
            </a:pPr>
            <a:r>
              <a:rPr lang="en-AU" sz="1400" u="none" baseline="0" dirty="0">
                <a:solidFill>
                  <a:schemeClr val="bg1"/>
                </a:solidFill>
                <a:uFill>
                  <a:solidFill>
                    <a:schemeClr val="bg1">
                      <a:lumMod val="95000"/>
                    </a:schemeClr>
                  </a:solidFill>
                </a:uFill>
                <a:latin typeface="Montserrat Light" panose="00000400000000000000" pitchFamily="2" charset="0"/>
              </a:rPr>
              <a:t>HUMAN CAPITAL MANAGEMENT PROGRAM</a:t>
            </a:r>
          </a:p>
          <a:p>
            <a:pPr algn="l">
              <a:lnSpc>
                <a:spcPct val="108000"/>
              </a:lnSpc>
            </a:pPr>
            <a:r>
              <a:rPr lang="en-AU" sz="1100" i="1" dirty="0">
                <a:solidFill>
                  <a:schemeClr val="bg1"/>
                </a:solidFill>
                <a:latin typeface="Montserrat Light" panose="00000400000000000000" pitchFamily="2" charset="0"/>
              </a:rPr>
              <a:t>enabling excellence in public education</a:t>
            </a:r>
          </a:p>
        </p:txBody>
      </p:sp>
      <p:cxnSp>
        <p:nvCxnSpPr>
          <p:cNvPr id="29" name="Straight Connector 28"/>
          <p:cNvCxnSpPr/>
          <p:nvPr userDrawn="1"/>
        </p:nvCxnSpPr>
        <p:spPr>
          <a:xfrm flipV="1">
            <a:off x="1109600" y="6279059"/>
            <a:ext cx="3960000" cy="146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3967157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 userDrawn="1"/>
        </p:nvSpPr>
        <p:spPr>
          <a:xfrm>
            <a:off x="7792720" y="1881188"/>
            <a:ext cx="4069863" cy="4001452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lIns="0" tIns="0" rIns="0" bIns="0" rtlCol="0">
            <a:noAutofit/>
          </a:bodyPr>
          <a:lstStyle/>
          <a:p>
            <a:pPr algn="l"/>
            <a:endParaRPr lang="en-AU" sz="1400" dirty="0" err="1"/>
          </a:p>
        </p:txBody>
      </p:sp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54912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00" y="6093000"/>
            <a:ext cx="936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AU"/>
              <a:t>© NSW Department of Education | Document title</a:t>
            </a:r>
            <a:endParaRPr lang="en-US" dirty="0"/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4637507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8" y="1175566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315913" y="1881188"/>
            <a:ext cx="11546670" cy="4030662"/>
          </a:xfrm>
        </p:spPr>
        <p:txBody>
          <a:bodyPr/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70018" y="-746038"/>
            <a:ext cx="2251386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7701" y="-3959784"/>
            <a:ext cx="4904299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7893282" y="6073210"/>
            <a:ext cx="2618969" cy="2585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717" y="6213283"/>
            <a:ext cx="1744423" cy="172301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7083" y="2002073"/>
            <a:ext cx="3861136" cy="3788892"/>
          </a:xfrm>
          <a:prstGeom prst="rect">
            <a:avLst/>
          </a:prstGeom>
        </p:spPr>
      </p:pic>
      <p:sp>
        <p:nvSpPr>
          <p:cNvPr id="29" name="Rectangle 28"/>
          <p:cNvSpPr/>
          <p:nvPr userDrawn="1"/>
        </p:nvSpPr>
        <p:spPr>
          <a:xfrm>
            <a:off x="216000" y="6009492"/>
            <a:ext cx="6096000" cy="7232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l">
              <a:lnSpc>
                <a:spcPct val="108000"/>
              </a:lnSpc>
            </a:pPr>
            <a:r>
              <a:rPr lang="en-AU" sz="1400" u="none" baseline="0" dirty="0">
                <a:solidFill>
                  <a:schemeClr val="bg1"/>
                </a:solidFill>
                <a:uFill>
                  <a:solidFill>
                    <a:schemeClr val="bg1">
                      <a:lumMod val="95000"/>
                    </a:schemeClr>
                  </a:solidFill>
                </a:uFill>
                <a:latin typeface="Montserrat Light" panose="00000400000000000000" pitchFamily="2" charset="0"/>
              </a:rPr>
              <a:t>HUMAN CAPITAL MANAGEMENT PROGRAM</a:t>
            </a:r>
          </a:p>
          <a:p>
            <a:pPr algn="l">
              <a:lnSpc>
                <a:spcPct val="108000"/>
              </a:lnSpc>
            </a:pPr>
            <a:r>
              <a:rPr lang="en-AU" sz="1100" i="1" dirty="0">
                <a:solidFill>
                  <a:schemeClr val="bg1"/>
                </a:solidFill>
                <a:latin typeface="Montserrat Light" panose="00000400000000000000" pitchFamily="2" charset="0"/>
              </a:rPr>
              <a:t>enabling excellence in public education</a:t>
            </a:r>
          </a:p>
          <a:p>
            <a:pPr algn="l"/>
            <a:endParaRPr lang="en-AU" sz="1400" dirty="0">
              <a:solidFill>
                <a:schemeClr val="bg1"/>
              </a:solidFill>
              <a:latin typeface="Montserrat Light" panose="00000400000000000000" pitchFamily="2" charset="0"/>
            </a:endParaRPr>
          </a:p>
        </p:txBody>
      </p:sp>
      <p:cxnSp>
        <p:nvCxnSpPr>
          <p:cNvPr id="30" name="Straight Connector 29"/>
          <p:cNvCxnSpPr/>
          <p:nvPr userDrawn="1"/>
        </p:nvCxnSpPr>
        <p:spPr>
          <a:xfrm flipV="1">
            <a:off x="293050" y="6275562"/>
            <a:ext cx="3960000" cy="16947"/>
          </a:xfrm>
          <a:prstGeom prst="line">
            <a:avLst/>
          </a:prstGeom>
          <a:ln w="9525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479877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4891" y="6059891"/>
            <a:ext cx="3930903" cy="3881458"/>
          </a:xfrm>
          <a:prstGeom prst="rect">
            <a:avLst/>
          </a:prstGeom>
        </p:spPr>
      </p:pic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6000" y="6093000"/>
            <a:ext cx="936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rgbClr val="19233E"/>
                </a:solidFill>
                <a:latin typeface="Montserrat Light" pitchFamily="2" charset="77"/>
              </a:defRPr>
            </a:lvl1pPr>
          </a:lstStyle>
          <a:p>
            <a:r>
              <a:rPr lang="en-AU"/>
              <a:t>© NSW Department of Education | Document title</a:t>
            </a:r>
            <a:endParaRPr lang="en-US" dirty="0"/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83026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7" y="1175566"/>
            <a:ext cx="11503535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7" y="1881187"/>
            <a:ext cx="1147638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39" name="Group 4">
            <a:extLst>
              <a:ext uri="{FF2B5EF4-FFF2-40B4-BE49-F238E27FC236}">
                <a16:creationId xmlns:a16="http://schemas.microsoft.com/office/drawing/2014/main" id="{0D0A281D-98B7-2F4B-9C53-6977F980F5D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0702893" y="-578855"/>
            <a:ext cx="1041395" cy="1021289"/>
            <a:chOff x="2737" y="1746"/>
            <a:chExt cx="1266" cy="1268"/>
          </a:xfrm>
        </p:grpSpPr>
        <p:sp>
          <p:nvSpPr>
            <p:cNvPr id="40" name="Freeform 39">
              <a:extLst>
                <a:ext uri="{FF2B5EF4-FFF2-40B4-BE49-F238E27FC236}">
                  <a16:creationId xmlns:a16="http://schemas.microsoft.com/office/drawing/2014/main" id="{B8068435-172B-564C-87DC-CACBBFDFC5F2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3434" y="1746"/>
              <a:ext cx="2" cy="0"/>
            </a:xfrm>
            <a:custGeom>
              <a:avLst/>
              <a:gdLst>
                <a:gd name="T0" fmla="*/ 0 w 1"/>
                <a:gd name="T1" fmla="*/ 1 w 1"/>
                <a:gd name="T2" fmla="*/ 0 w 1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41" name="Freeform 40">
              <a:extLst>
                <a:ext uri="{FF2B5EF4-FFF2-40B4-BE49-F238E27FC236}">
                  <a16:creationId xmlns:a16="http://schemas.microsoft.com/office/drawing/2014/main" id="{6080AE25-9CAA-BA4E-9B1B-239D14230208}"/>
                </a:ext>
              </a:extLst>
            </p:cNvPr>
            <p:cNvSpPr>
              <a:spLocks/>
            </p:cNvSpPr>
            <p:nvPr userDrawn="1"/>
          </p:nvSpPr>
          <p:spPr bwMode="auto">
            <a:xfrm>
              <a:off x="2737" y="1746"/>
              <a:ext cx="1266" cy="1268"/>
            </a:xfrm>
            <a:custGeom>
              <a:avLst/>
              <a:gdLst>
                <a:gd name="T0" fmla="*/ 518 w 534"/>
                <a:gd name="T1" fmla="*/ 190 h 536"/>
                <a:gd name="T2" fmla="*/ 510 w 534"/>
                <a:gd name="T3" fmla="*/ 163 h 536"/>
                <a:gd name="T4" fmla="*/ 499 w 534"/>
                <a:gd name="T5" fmla="*/ 140 h 536"/>
                <a:gd name="T6" fmla="*/ 488 w 534"/>
                <a:gd name="T7" fmla="*/ 117 h 536"/>
                <a:gd name="T8" fmla="*/ 471 w 534"/>
                <a:gd name="T9" fmla="*/ 96 h 536"/>
                <a:gd name="T10" fmla="*/ 463 w 534"/>
                <a:gd name="T11" fmla="*/ 86 h 536"/>
                <a:gd name="T12" fmla="*/ 442 w 534"/>
                <a:gd name="T13" fmla="*/ 64 h 536"/>
                <a:gd name="T14" fmla="*/ 427 w 534"/>
                <a:gd name="T15" fmla="*/ 56 h 536"/>
                <a:gd name="T16" fmla="*/ 406 w 534"/>
                <a:gd name="T17" fmla="*/ 41 h 536"/>
                <a:gd name="T18" fmla="*/ 386 w 534"/>
                <a:gd name="T19" fmla="*/ 32 h 536"/>
                <a:gd name="T20" fmla="*/ 361 w 534"/>
                <a:gd name="T21" fmla="*/ 19 h 536"/>
                <a:gd name="T22" fmla="*/ 349 w 534"/>
                <a:gd name="T23" fmla="*/ 15 h 536"/>
                <a:gd name="T24" fmla="*/ 335 w 534"/>
                <a:gd name="T25" fmla="*/ 9 h 536"/>
                <a:gd name="T26" fmla="*/ 301 w 534"/>
                <a:gd name="T27" fmla="*/ 5 h 536"/>
                <a:gd name="T28" fmla="*/ 277 w 534"/>
                <a:gd name="T29" fmla="*/ 3 h 536"/>
                <a:gd name="T30" fmla="*/ 322 w 534"/>
                <a:gd name="T31" fmla="*/ 6 h 536"/>
                <a:gd name="T32" fmla="*/ 294 w 534"/>
                <a:gd name="T33" fmla="*/ 0 h 536"/>
                <a:gd name="T34" fmla="*/ 251 w 534"/>
                <a:gd name="T35" fmla="*/ 0 h 536"/>
                <a:gd name="T36" fmla="*/ 223 w 534"/>
                <a:gd name="T37" fmla="*/ 3 h 536"/>
                <a:gd name="T38" fmla="*/ 153 w 534"/>
                <a:gd name="T39" fmla="*/ 26 h 536"/>
                <a:gd name="T40" fmla="*/ 141 w 534"/>
                <a:gd name="T41" fmla="*/ 32 h 536"/>
                <a:gd name="T42" fmla="*/ 109 w 534"/>
                <a:gd name="T43" fmla="*/ 52 h 536"/>
                <a:gd name="T44" fmla="*/ 89 w 534"/>
                <a:gd name="T45" fmla="*/ 65 h 536"/>
                <a:gd name="T46" fmla="*/ 77 w 534"/>
                <a:gd name="T47" fmla="*/ 77 h 536"/>
                <a:gd name="T48" fmla="*/ 70 w 534"/>
                <a:gd name="T49" fmla="*/ 90 h 536"/>
                <a:gd name="T50" fmla="*/ 57 w 534"/>
                <a:gd name="T51" fmla="*/ 106 h 536"/>
                <a:gd name="T52" fmla="*/ 44 w 534"/>
                <a:gd name="T53" fmla="*/ 125 h 536"/>
                <a:gd name="T54" fmla="*/ 20 w 534"/>
                <a:gd name="T55" fmla="*/ 170 h 536"/>
                <a:gd name="T56" fmla="*/ 13 w 534"/>
                <a:gd name="T57" fmla="*/ 188 h 536"/>
                <a:gd name="T58" fmla="*/ 8 w 534"/>
                <a:gd name="T59" fmla="*/ 202 h 536"/>
                <a:gd name="T60" fmla="*/ 3 w 534"/>
                <a:gd name="T61" fmla="*/ 220 h 536"/>
                <a:gd name="T62" fmla="*/ 4 w 534"/>
                <a:gd name="T63" fmla="*/ 236 h 536"/>
                <a:gd name="T64" fmla="*/ 2 w 534"/>
                <a:gd name="T65" fmla="*/ 254 h 536"/>
                <a:gd name="T66" fmla="*/ 1 w 534"/>
                <a:gd name="T67" fmla="*/ 271 h 536"/>
                <a:gd name="T68" fmla="*/ 2 w 534"/>
                <a:gd name="T69" fmla="*/ 288 h 536"/>
                <a:gd name="T70" fmla="*/ 6 w 534"/>
                <a:gd name="T71" fmla="*/ 324 h 536"/>
                <a:gd name="T72" fmla="*/ 12 w 534"/>
                <a:gd name="T73" fmla="*/ 348 h 536"/>
                <a:gd name="T74" fmla="*/ 28 w 534"/>
                <a:gd name="T75" fmla="*/ 387 h 536"/>
                <a:gd name="T76" fmla="*/ 48 w 534"/>
                <a:gd name="T77" fmla="*/ 423 h 536"/>
                <a:gd name="T78" fmla="*/ 90 w 534"/>
                <a:gd name="T79" fmla="*/ 468 h 536"/>
                <a:gd name="T80" fmla="*/ 119 w 534"/>
                <a:gd name="T81" fmla="*/ 492 h 536"/>
                <a:gd name="T82" fmla="*/ 154 w 534"/>
                <a:gd name="T83" fmla="*/ 510 h 536"/>
                <a:gd name="T84" fmla="*/ 197 w 534"/>
                <a:gd name="T85" fmla="*/ 526 h 536"/>
                <a:gd name="T86" fmla="*/ 227 w 534"/>
                <a:gd name="T87" fmla="*/ 534 h 536"/>
                <a:gd name="T88" fmla="*/ 238 w 534"/>
                <a:gd name="T89" fmla="*/ 534 h 536"/>
                <a:gd name="T90" fmla="*/ 272 w 534"/>
                <a:gd name="T91" fmla="*/ 536 h 536"/>
                <a:gd name="T92" fmla="*/ 336 w 534"/>
                <a:gd name="T93" fmla="*/ 529 h 536"/>
                <a:gd name="T94" fmla="*/ 362 w 534"/>
                <a:gd name="T95" fmla="*/ 519 h 536"/>
                <a:gd name="T96" fmla="*/ 462 w 534"/>
                <a:gd name="T97" fmla="*/ 454 h 536"/>
                <a:gd name="T98" fmla="*/ 491 w 534"/>
                <a:gd name="T99" fmla="*/ 418 h 536"/>
                <a:gd name="T100" fmla="*/ 515 w 534"/>
                <a:gd name="T101" fmla="*/ 372 h 536"/>
                <a:gd name="T102" fmla="*/ 524 w 534"/>
                <a:gd name="T103" fmla="*/ 347 h 536"/>
                <a:gd name="T104" fmla="*/ 531 w 534"/>
                <a:gd name="T105" fmla="*/ 319 h 536"/>
                <a:gd name="T106" fmla="*/ 531 w 534"/>
                <a:gd name="T107" fmla="*/ 268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534" h="536">
                  <a:moveTo>
                    <a:pt x="531" y="268"/>
                  </a:moveTo>
                  <a:cubicBezTo>
                    <a:pt x="530" y="268"/>
                    <a:pt x="530" y="269"/>
                    <a:pt x="530" y="269"/>
                  </a:cubicBezTo>
                  <a:cubicBezTo>
                    <a:pt x="530" y="269"/>
                    <a:pt x="530" y="268"/>
                    <a:pt x="530" y="268"/>
                  </a:cubicBezTo>
                  <a:cubicBezTo>
                    <a:pt x="530" y="241"/>
                    <a:pt x="526" y="215"/>
                    <a:pt x="518" y="190"/>
                  </a:cubicBezTo>
                  <a:cubicBezTo>
                    <a:pt x="518" y="190"/>
                    <a:pt x="518" y="190"/>
                    <a:pt x="518" y="190"/>
                  </a:cubicBezTo>
                  <a:cubicBezTo>
                    <a:pt x="517" y="188"/>
                    <a:pt x="517" y="186"/>
                    <a:pt x="516" y="184"/>
                  </a:cubicBezTo>
                  <a:cubicBezTo>
                    <a:pt x="516" y="182"/>
                    <a:pt x="515" y="179"/>
                    <a:pt x="515" y="177"/>
                  </a:cubicBezTo>
                  <a:cubicBezTo>
                    <a:pt x="514" y="175"/>
                    <a:pt x="513" y="173"/>
                    <a:pt x="513" y="171"/>
                  </a:cubicBezTo>
                  <a:cubicBezTo>
                    <a:pt x="512" y="169"/>
                    <a:pt x="512" y="168"/>
                    <a:pt x="511" y="166"/>
                  </a:cubicBezTo>
                  <a:cubicBezTo>
                    <a:pt x="511" y="165"/>
                    <a:pt x="510" y="163"/>
                    <a:pt x="510" y="163"/>
                  </a:cubicBezTo>
                  <a:cubicBezTo>
                    <a:pt x="509" y="161"/>
                    <a:pt x="509" y="159"/>
                    <a:pt x="508" y="157"/>
                  </a:cubicBezTo>
                  <a:cubicBezTo>
                    <a:pt x="507" y="155"/>
                    <a:pt x="506" y="154"/>
                    <a:pt x="505" y="152"/>
                  </a:cubicBezTo>
                  <a:cubicBezTo>
                    <a:pt x="504" y="150"/>
                    <a:pt x="503" y="148"/>
                    <a:pt x="502" y="146"/>
                  </a:cubicBezTo>
                  <a:cubicBezTo>
                    <a:pt x="501" y="145"/>
                    <a:pt x="501" y="144"/>
                    <a:pt x="500" y="143"/>
                  </a:cubicBezTo>
                  <a:cubicBezTo>
                    <a:pt x="500" y="142"/>
                    <a:pt x="499" y="141"/>
                    <a:pt x="499" y="140"/>
                  </a:cubicBezTo>
                  <a:cubicBezTo>
                    <a:pt x="492" y="127"/>
                    <a:pt x="496" y="133"/>
                    <a:pt x="493" y="127"/>
                  </a:cubicBezTo>
                  <a:cubicBezTo>
                    <a:pt x="488" y="119"/>
                    <a:pt x="493" y="129"/>
                    <a:pt x="491" y="126"/>
                  </a:cubicBezTo>
                  <a:cubicBezTo>
                    <a:pt x="489" y="121"/>
                    <a:pt x="489" y="121"/>
                    <a:pt x="489" y="121"/>
                  </a:cubicBezTo>
                  <a:cubicBezTo>
                    <a:pt x="488" y="119"/>
                    <a:pt x="487" y="118"/>
                    <a:pt x="486" y="116"/>
                  </a:cubicBezTo>
                  <a:cubicBezTo>
                    <a:pt x="490" y="121"/>
                    <a:pt x="488" y="118"/>
                    <a:pt x="488" y="117"/>
                  </a:cubicBezTo>
                  <a:cubicBezTo>
                    <a:pt x="486" y="115"/>
                    <a:pt x="485" y="113"/>
                    <a:pt x="483" y="111"/>
                  </a:cubicBezTo>
                  <a:cubicBezTo>
                    <a:pt x="483" y="109"/>
                    <a:pt x="482" y="108"/>
                    <a:pt x="481" y="107"/>
                  </a:cubicBezTo>
                  <a:cubicBezTo>
                    <a:pt x="480" y="106"/>
                    <a:pt x="479" y="105"/>
                    <a:pt x="479" y="104"/>
                  </a:cubicBezTo>
                  <a:cubicBezTo>
                    <a:pt x="477" y="102"/>
                    <a:pt x="476" y="100"/>
                    <a:pt x="474" y="98"/>
                  </a:cubicBezTo>
                  <a:cubicBezTo>
                    <a:pt x="473" y="97"/>
                    <a:pt x="472" y="96"/>
                    <a:pt x="471" y="96"/>
                  </a:cubicBezTo>
                  <a:cubicBezTo>
                    <a:pt x="469" y="93"/>
                    <a:pt x="468" y="91"/>
                    <a:pt x="467" y="90"/>
                  </a:cubicBezTo>
                  <a:cubicBezTo>
                    <a:pt x="465" y="88"/>
                    <a:pt x="465" y="87"/>
                    <a:pt x="464" y="86"/>
                  </a:cubicBezTo>
                  <a:cubicBezTo>
                    <a:pt x="463" y="84"/>
                    <a:pt x="462" y="83"/>
                    <a:pt x="460" y="81"/>
                  </a:cubicBezTo>
                  <a:cubicBezTo>
                    <a:pt x="461" y="83"/>
                    <a:pt x="463" y="86"/>
                    <a:pt x="463" y="86"/>
                  </a:cubicBezTo>
                  <a:cubicBezTo>
                    <a:pt x="460" y="82"/>
                    <a:pt x="461" y="84"/>
                    <a:pt x="463" y="86"/>
                  </a:cubicBezTo>
                  <a:cubicBezTo>
                    <a:pt x="462" y="85"/>
                    <a:pt x="461" y="84"/>
                    <a:pt x="460" y="83"/>
                  </a:cubicBezTo>
                  <a:cubicBezTo>
                    <a:pt x="459" y="82"/>
                    <a:pt x="457" y="80"/>
                    <a:pt x="456" y="79"/>
                  </a:cubicBezTo>
                  <a:cubicBezTo>
                    <a:pt x="455" y="77"/>
                    <a:pt x="453" y="76"/>
                    <a:pt x="451" y="74"/>
                  </a:cubicBezTo>
                  <a:cubicBezTo>
                    <a:pt x="450" y="72"/>
                    <a:pt x="448" y="70"/>
                    <a:pt x="446" y="69"/>
                  </a:cubicBezTo>
                  <a:cubicBezTo>
                    <a:pt x="445" y="67"/>
                    <a:pt x="443" y="66"/>
                    <a:pt x="442" y="64"/>
                  </a:cubicBezTo>
                  <a:cubicBezTo>
                    <a:pt x="441" y="63"/>
                    <a:pt x="440" y="63"/>
                    <a:pt x="439" y="62"/>
                  </a:cubicBezTo>
                  <a:cubicBezTo>
                    <a:pt x="439" y="61"/>
                    <a:pt x="438" y="61"/>
                    <a:pt x="437" y="60"/>
                  </a:cubicBezTo>
                  <a:cubicBezTo>
                    <a:pt x="435" y="58"/>
                    <a:pt x="433" y="57"/>
                    <a:pt x="432" y="57"/>
                  </a:cubicBezTo>
                  <a:cubicBezTo>
                    <a:pt x="432" y="57"/>
                    <a:pt x="432" y="57"/>
                    <a:pt x="432" y="57"/>
                  </a:cubicBezTo>
                  <a:cubicBezTo>
                    <a:pt x="430" y="56"/>
                    <a:pt x="432" y="59"/>
                    <a:pt x="427" y="56"/>
                  </a:cubicBezTo>
                  <a:cubicBezTo>
                    <a:pt x="424" y="54"/>
                    <a:pt x="424" y="54"/>
                    <a:pt x="424" y="54"/>
                  </a:cubicBezTo>
                  <a:cubicBezTo>
                    <a:pt x="420" y="51"/>
                    <a:pt x="420" y="51"/>
                    <a:pt x="420" y="51"/>
                  </a:cubicBezTo>
                  <a:cubicBezTo>
                    <a:pt x="417" y="49"/>
                    <a:pt x="419" y="49"/>
                    <a:pt x="419" y="49"/>
                  </a:cubicBezTo>
                  <a:cubicBezTo>
                    <a:pt x="417" y="48"/>
                    <a:pt x="415" y="47"/>
                    <a:pt x="413" y="46"/>
                  </a:cubicBezTo>
                  <a:cubicBezTo>
                    <a:pt x="410" y="44"/>
                    <a:pt x="408" y="43"/>
                    <a:pt x="406" y="41"/>
                  </a:cubicBezTo>
                  <a:cubicBezTo>
                    <a:pt x="401" y="38"/>
                    <a:pt x="396" y="35"/>
                    <a:pt x="391" y="33"/>
                  </a:cubicBezTo>
                  <a:cubicBezTo>
                    <a:pt x="393" y="34"/>
                    <a:pt x="394" y="35"/>
                    <a:pt x="396" y="37"/>
                  </a:cubicBezTo>
                  <a:cubicBezTo>
                    <a:pt x="400" y="41"/>
                    <a:pt x="400" y="41"/>
                    <a:pt x="400" y="41"/>
                  </a:cubicBezTo>
                  <a:cubicBezTo>
                    <a:pt x="398" y="40"/>
                    <a:pt x="396" y="38"/>
                    <a:pt x="393" y="37"/>
                  </a:cubicBezTo>
                  <a:cubicBezTo>
                    <a:pt x="391" y="35"/>
                    <a:pt x="389" y="34"/>
                    <a:pt x="386" y="32"/>
                  </a:cubicBezTo>
                  <a:cubicBezTo>
                    <a:pt x="384" y="31"/>
                    <a:pt x="382" y="30"/>
                    <a:pt x="380" y="29"/>
                  </a:cubicBezTo>
                  <a:cubicBezTo>
                    <a:pt x="378" y="28"/>
                    <a:pt x="377" y="28"/>
                    <a:pt x="376" y="28"/>
                  </a:cubicBezTo>
                  <a:cubicBezTo>
                    <a:pt x="375" y="27"/>
                    <a:pt x="373" y="26"/>
                    <a:pt x="372" y="25"/>
                  </a:cubicBezTo>
                  <a:cubicBezTo>
                    <a:pt x="368" y="22"/>
                    <a:pt x="365" y="21"/>
                    <a:pt x="363" y="20"/>
                  </a:cubicBezTo>
                  <a:cubicBezTo>
                    <a:pt x="362" y="20"/>
                    <a:pt x="361" y="20"/>
                    <a:pt x="361" y="19"/>
                  </a:cubicBezTo>
                  <a:cubicBezTo>
                    <a:pt x="360" y="19"/>
                    <a:pt x="359" y="19"/>
                    <a:pt x="359" y="19"/>
                  </a:cubicBezTo>
                  <a:cubicBezTo>
                    <a:pt x="357" y="19"/>
                    <a:pt x="357" y="19"/>
                    <a:pt x="353" y="18"/>
                  </a:cubicBezTo>
                  <a:cubicBezTo>
                    <a:pt x="349" y="16"/>
                    <a:pt x="349" y="16"/>
                    <a:pt x="349" y="16"/>
                  </a:cubicBezTo>
                  <a:cubicBezTo>
                    <a:pt x="348" y="15"/>
                    <a:pt x="346" y="15"/>
                    <a:pt x="345" y="14"/>
                  </a:cubicBezTo>
                  <a:cubicBezTo>
                    <a:pt x="346" y="14"/>
                    <a:pt x="348" y="15"/>
                    <a:pt x="349" y="15"/>
                  </a:cubicBezTo>
                  <a:cubicBezTo>
                    <a:pt x="354" y="17"/>
                    <a:pt x="354" y="17"/>
                    <a:pt x="354" y="17"/>
                  </a:cubicBezTo>
                  <a:cubicBezTo>
                    <a:pt x="351" y="16"/>
                    <a:pt x="350" y="15"/>
                    <a:pt x="348" y="14"/>
                  </a:cubicBezTo>
                  <a:cubicBezTo>
                    <a:pt x="346" y="14"/>
                    <a:pt x="345" y="13"/>
                    <a:pt x="344" y="13"/>
                  </a:cubicBezTo>
                  <a:cubicBezTo>
                    <a:pt x="341" y="12"/>
                    <a:pt x="338" y="11"/>
                    <a:pt x="335" y="9"/>
                  </a:cubicBezTo>
                  <a:cubicBezTo>
                    <a:pt x="335" y="9"/>
                    <a:pt x="335" y="9"/>
                    <a:pt x="335" y="9"/>
                  </a:cubicBezTo>
                  <a:cubicBezTo>
                    <a:pt x="335" y="10"/>
                    <a:pt x="336" y="10"/>
                    <a:pt x="336" y="10"/>
                  </a:cubicBezTo>
                  <a:cubicBezTo>
                    <a:pt x="334" y="9"/>
                    <a:pt x="334" y="9"/>
                    <a:pt x="334" y="9"/>
                  </a:cubicBezTo>
                  <a:cubicBezTo>
                    <a:pt x="333" y="10"/>
                    <a:pt x="328" y="9"/>
                    <a:pt x="322" y="8"/>
                  </a:cubicBezTo>
                  <a:cubicBezTo>
                    <a:pt x="318" y="7"/>
                    <a:pt x="314" y="6"/>
                    <a:pt x="309" y="6"/>
                  </a:cubicBezTo>
                  <a:cubicBezTo>
                    <a:pt x="307" y="5"/>
                    <a:pt x="304" y="5"/>
                    <a:pt x="301" y="5"/>
                  </a:cubicBezTo>
                  <a:cubicBezTo>
                    <a:pt x="300" y="4"/>
                    <a:pt x="298" y="4"/>
                    <a:pt x="297" y="4"/>
                  </a:cubicBezTo>
                  <a:cubicBezTo>
                    <a:pt x="295" y="3"/>
                    <a:pt x="294" y="3"/>
                    <a:pt x="292" y="3"/>
                  </a:cubicBezTo>
                  <a:cubicBezTo>
                    <a:pt x="288" y="4"/>
                    <a:pt x="288" y="4"/>
                    <a:pt x="288" y="4"/>
                  </a:cubicBezTo>
                  <a:cubicBezTo>
                    <a:pt x="286" y="4"/>
                    <a:pt x="285" y="3"/>
                    <a:pt x="283" y="3"/>
                  </a:cubicBezTo>
                  <a:cubicBezTo>
                    <a:pt x="277" y="3"/>
                    <a:pt x="277" y="3"/>
                    <a:pt x="277" y="3"/>
                  </a:cubicBezTo>
                  <a:cubicBezTo>
                    <a:pt x="277" y="2"/>
                    <a:pt x="277" y="2"/>
                    <a:pt x="277" y="2"/>
                  </a:cubicBezTo>
                  <a:cubicBezTo>
                    <a:pt x="283" y="2"/>
                    <a:pt x="290" y="2"/>
                    <a:pt x="298" y="3"/>
                  </a:cubicBezTo>
                  <a:cubicBezTo>
                    <a:pt x="302" y="3"/>
                    <a:pt x="307" y="4"/>
                    <a:pt x="311" y="4"/>
                  </a:cubicBezTo>
                  <a:cubicBezTo>
                    <a:pt x="315" y="5"/>
                    <a:pt x="318" y="6"/>
                    <a:pt x="322" y="6"/>
                  </a:cubicBezTo>
                  <a:cubicBezTo>
                    <a:pt x="322" y="6"/>
                    <a:pt x="322" y="6"/>
                    <a:pt x="322" y="6"/>
                  </a:cubicBezTo>
                  <a:cubicBezTo>
                    <a:pt x="318" y="5"/>
                    <a:pt x="314" y="4"/>
                    <a:pt x="310" y="4"/>
                  </a:cubicBezTo>
                  <a:cubicBezTo>
                    <a:pt x="306" y="3"/>
                    <a:pt x="302" y="3"/>
                    <a:pt x="299" y="3"/>
                  </a:cubicBezTo>
                  <a:cubicBezTo>
                    <a:pt x="299" y="3"/>
                    <a:pt x="298" y="2"/>
                    <a:pt x="297" y="2"/>
                  </a:cubicBezTo>
                  <a:cubicBezTo>
                    <a:pt x="296" y="2"/>
                    <a:pt x="295" y="2"/>
                    <a:pt x="294" y="1"/>
                  </a:cubicBezTo>
                  <a:cubicBezTo>
                    <a:pt x="293" y="1"/>
                    <a:pt x="293" y="1"/>
                    <a:pt x="294" y="0"/>
                  </a:cubicBezTo>
                  <a:cubicBezTo>
                    <a:pt x="290" y="1"/>
                    <a:pt x="290" y="1"/>
                    <a:pt x="290" y="1"/>
                  </a:cubicBezTo>
                  <a:cubicBezTo>
                    <a:pt x="283" y="0"/>
                    <a:pt x="278" y="0"/>
                    <a:pt x="274" y="0"/>
                  </a:cubicBezTo>
                  <a:cubicBezTo>
                    <a:pt x="269" y="0"/>
                    <a:pt x="266" y="0"/>
                    <a:pt x="262" y="0"/>
                  </a:cubicBezTo>
                  <a:cubicBezTo>
                    <a:pt x="261" y="0"/>
                    <a:pt x="259" y="0"/>
                    <a:pt x="257" y="0"/>
                  </a:cubicBezTo>
                  <a:cubicBezTo>
                    <a:pt x="255" y="0"/>
                    <a:pt x="253" y="0"/>
                    <a:pt x="251" y="0"/>
                  </a:cubicBezTo>
                  <a:cubicBezTo>
                    <a:pt x="248" y="1"/>
                    <a:pt x="246" y="1"/>
                    <a:pt x="243" y="1"/>
                  </a:cubicBezTo>
                  <a:cubicBezTo>
                    <a:pt x="240" y="1"/>
                    <a:pt x="237" y="1"/>
                    <a:pt x="234" y="2"/>
                  </a:cubicBezTo>
                  <a:cubicBezTo>
                    <a:pt x="236" y="2"/>
                    <a:pt x="236" y="2"/>
                    <a:pt x="236" y="2"/>
                  </a:cubicBezTo>
                  <a:cubicBezTo>
                    <a:pt x="233" y="2"/>
                    <a:pt x="231" y="3"/>
                    <a:pt x="228" y="3"/>
                  </a:cubicBezTo>
                  <a:cubicBezTo>
                    <a:pt x="226" y="3"/>
                    <a:pt x="224" y="4"/>
                    <a:pt x="223" y="3"/>
                  </a:cubicBezTo>
                  <a:cubicBezTo>
                    <a:pt x="206" y="6"/>
                    <a:pt x="189" y="11"/>
                    <a:pt x="178" y="13"/>
                  </a:cubicBezTo>
                  <a:cubicBezTo>
                    <a:pt x="177" y="14"/>
                    <a:pt x="177" y="15"/>
                    <a:pt x="176" y="15"/>
                  </a:cubicBezTo>
                  <a:cubicBezTo>
                    <a:pt x="173" y="16"/>
                    <a:pt x="167" y="17"/>
                    <a:pt x="166" y="19"/>
                  </a:cubicBezTo>
                  <a:cubicBezTo>
                    <a:pt x="164" y="20"/>
                    <a:pt x="161" y="21"/>
                    <a:pt x="159" y="23"/>
                  </a:cubicBezTo>
                  <a:cubicBezTo>
                    <a:pt x="157" y="24"/>
                    <a:pt x="155" y="25"/>
                    <a:pt x="153" y="26"/>
                  </a:cubicBezTo>
                  <a:cubicBezTo>
                    <a:pt x="151" y="27"/>
                    <a:pt x="149" y="28"/>
                    <a:pt x="147" y="29"/>
                  </a:cubicBezTo>
                  <a:cubicBezTo>
                    <a:pt x="147" y="29"/>
                    <a:pt x="147" y="29"/>
                    <a:pt x="147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6" y="29"/>
                    <a:pt x="146" y="29"/>
                    <a:pt x="146" y="29"/>
                  </a:cubicBezTo>
                  <a:cubicBezTo>
                    <a:pt x="141" y="31"/>
                    <a:pt x="141" y="32"/>
                    <a:pt x="141" y="32"/>
                  </a:cubicBezTo>
                  <a:cubicBezTo>
                    <a:pt x="141" y="32"/>
                    <a:pt x="140" y="33"/>
                    <a:pt x="135" y="35"/>
                  </a:cubicBezTo>
                  <a:cubicBezTo>
                    <a:pt x="133" y="36"/>
                    <a:pt x="132" y="37"/>
                    <a:pt x="131" y="38"/>
                  </a:cubicBezTo>
                  <a:cubicBezTo>
                    <a:pt x="130" y="39"/>
                    <a:pt x="129" y="41"/>
                    <a:pt x="126" y="42"/>
                  </a:cubicBezTo>
                  <a:cubicBezTo>
                    <a:pt x="120" y="44"/>
                    <a:pt x="120" y="44"/>
                    <a:pt x="120" y="44"/>
                  </a:cubicBezTo>
                  <a:cubicBezTo>
                    <a:pt x="115" y="47"/>
                    <a:pt x="112" y="49"/>
                    <a:pt x="109" y="52"/>
                  </a:cubicBezTo>
                  <a:cubicBezTo>
                    <a:pt x="108" y="53"/>
                    <a:pt x="106" y="55"/>
                    <a:pt x="104" y="56"/>
                  </a:cubicBezTo>
                  <a:cubicBezTo>
                    <a:pt x="103" y="57"/>
                    <a:pt x="102" y="58"/>
                    <a:pt x="101" y="59"/>
                  </a:cubicBezTo>
                  <a:cubicBezTo>
                    <a:pt x="100" y="60"/>
                    <a:pt x="99" y="60"/>
                    <a:pt x="99" y="61"/>
                  </a:cubicBezTo>
                  <a:cubicBezTo>
                    <a:pt x="98" y="61"/>
                    <a:pt x="97" y="62"/>
                    <a:pt x="96" y="63"/>
                  </a:cubicBezTo>
                  <a:cubicBezTo>
                    <a:pt x="90" y="67"/>
                    <a:pt x="86" y="69"/>
                    <a:pt x="89" y="65"/>
                  </a:cubicBezTo>
                  <a:cubicBezTo>
                    <a:pt x="87" y="68"/>
                    <a:pt x="87" y="68"/>
                    <a:pt x="86" y="69"/>
                  </a:cubicBezTo>
                  <a:cubicBezTo>
                    <a:pt x="85" y="70"/>
                    <a:pt x="84" y="71"/>
                    <a:pt x="81" y="75"/>
                  </a:cubicBezTo>
                  <a:cubicBezTo>
                    <a:pt x="80" y="75"/>
                    <a:pt x="80" y="74"/>
                    <a:pt x="81" y="73"/>
                  </a:cubicBezTo>
                  <a:cubicBezTo>
                    <a:pt x="80" y="74"/>
                    <a:pt x="79" y="75"/>
                    <a:pt x="78" y="76"/>
                  </a:cubicBezTo>
                  <a:cubicBezTo>
                    <a:pt x="77" y="76"/>
                    <a:pt x="77" y="77"/>
                    <a:pt x="77" y="77"/>
                  </a:cubicBezTo>
                  <a:cubicBezTo>
                    <a:pt x="76" y="78"/>
                    <a:pt x="76" y="79"/>
                    <a:pt x="73" y="81"/>
                  </a:cubicBezTo>
                  <a:cubicBezTo>
                    <a:pt x="73" y="83"/>
                    <a:pt x="73" y="86"/>
                    <a:pt x="72" y="88"/>
                  </a:cubicBezTo>
                  <a:cubicBezTo>
                    <a:pt x="74" y="86"/>
                    <a:pt x="74" y="86"/>
                    <a:pt x="74" y="86"/>
                  </a:cubicBezTo>
                  <a:cubicBezTo>
                    <a:pt x="73" y="87"/>
                    <a:pt x="72" y="88"/>
                    <a:pt x="72" y="88"/>
                  </a:cubicBezTo>
                  <a:cubicBezTo>
                    <a:pt x="71" y="89"/>
                    <a:pt x="71" y="90"/>
                    <a:pt x="70" y="90"/>
                  </a:cubicBezTo>
                  <a:cubicBezTo>
                    <a:pt x="69" y="92"/>
                    <a:pt x="68" y="93"/>
                    <a:pt x="67" y="95"/>
                  </a:cubicBezTo>
                  <a:cubicBezTo>
                    <a:pt x="66" y="96"/>
                    <a:pt x="65" y="97"/>
                    <a:pt x="63" y="99"/>
                  </a:cubicBezTo>
                  <a:cubicBezTo>
                    <a:pt x="62" y="100"/>
                    <a:pt x="61" y="102"/>
                    <a:pt x="60" y="103"/>
                  </a:cubicBezTo>
                  <a:cubicBezTo>
                    <a:pt x="59" y="103"/>
                    <a:pt x="59" y="103"/>
                    <a:pt x="59" y="103"/>
                  </a:cubicBezTo>
                  <a:cubicBezTo>
                    <a:pt x="57" y="106"/>
                    <a:pt x="57" y="106"/>
                    <a:pt x="57" y="106"/>
                  </a:cubicBezTo>
                  <a:cubicBezTo>
                    <a:pt x="56" y="107"/>
                    <a:pt x="55" y="108"/>
                    <a:pt x="54" y="109"/>
                  </a:cubicBezTo>
                  <a:cubicBezTo>
                    <a:pt x="53" y="109"/>
                    <a:pt x="53" y="109"/>
                    <a:pt x="53" y="109"/>
                  </a:cubicBezTo>
                  <a:cubicBezTo>
                    <a:pt x="51" y="113"/>
                    <a:pt x="49" y="116"/>
                    <a:pt x="47" y="119"/>
                  </a:cubicBezTo>
                  <a:cubicBezTo>
                    <a:pt x="48" y="118"/>
                    <a:pt x="48" y="118"/>
                    <a:pt x="48" y="118"/>
                  </a:cubicBezTo>
                  <a:cubicBezTo>
                    <a:pt x="47" y="119"/>
                    <a:pt x="46" y="122"/>
                    <a:pt x="44" y="125"/>
                  </a:cubicBezTo>
                  <a:cubicBezTo>
                    <a:pt x="43" y="126"/>
                    <a:pt x="42" y="128"/>
                    <a:pt x="41" y="129"/>
                  </a:cubicBezTo>
                  <a:cubicBezTo>
                    <a:pt x="40" y="130"/>
                    <a:pt x="39" y="132"/>
                    <a:pt x="39" y="133"/>
                  </a:cubicBezTo>
                  <a:cubicBezTo>
                    <a:pt x="38" y="132"/>
                    <a:pt x="38" y="132"/>
                    <a:pt x="38" y="132"/>
                  </a:cubicBezTo>
                  <a:cubicBezTo>
                    <a:pt x="30" y="145"/>
                    <a:pt x="26" y="156"/>
                    <a:pt x="20" y="173"/>
                  </a:cubicBezTo>
                  <a:cubicBezTo>
                    <a:pt x="20" y="170"/>
                    <a:pt x="20" y="170"/>
                    <a:pt x="20" y="170"/>
                  </a:cubicBezTo>
                  <a:cubicBezTo>
                    <a:pt x="18" y="173"/>
                    <a:pt x="18" y="173"/>
                    <a:pt x="19" y="174"/>
                  </a:cubicBezTo>
                  <a:cubicBezTo>
                    <a:pt x="19" y="175"/>
                    <a:pt x="19" y="175"/>
                    <a:pt x="17" y="179"/>
                  </a:cubicBezTo>
                  <a:cubicBezTo>
                    <a:pt x="16" y="179"/>
                    <a:pt x="16" y="179"/>
                    <a:pt x="16" y="179"/>
                  </a:cubicBezTo>
                  <a:cubicBezTo>
                    <a:pt x="16" y="182"/>
                    <a:pt x="15" y="184"/>
                    <a:pt x="14" y="185"/>
                  </a:cubicBezTo>
                  <a:cubicBezTo>
                    <a:pt x="14" y="186"/>
                    <a:pt x="14" y="187"/>
                    <a:pt x="13" y="188"/>
                  </a:cubicBezTo>
                  <a:cubicBezTo>
                    <a:pt x="13" y="188"/>
                    <a:pt x="12" y="189"/>
                    <a:pt x="12" y="190"/>
                  </a:cubicBezTo>
                  <a:cubicBezTo>
                    <a:pt x="14" y="189"/>
                    <a:pt x="14" y="189"/>
                    <a:pt x="14" y="189"/>
                  </a:cubicBezTo>
                  <a:cubicBezTo>
                    <a:pt x="11" y="196"/>
                    <a:pt x="11" y="196"/>
                    <a:pt x="11" y="196"/>
                  </a:cubicBezTo>
                  <a:cubicBezTo>
                    <a:pt x="10" y="198"/>
                    <a:pt x="10" y="200"/>
                    <a:pt x="9" y="201"/>
                  </a:cubicBezTo>
                  <a:cubicBezTo>
                    <a:pt x="9" y="201"/>
                    <a:pt x="9" y="202"/>
                    <a:pt x="8" y="202"/>
                  </a:cubicBezTo>
                  <a:cubicBezTo>
                    <a:pt x="8" y="202"/>
                    <a:pt x="8" y="200"/>
                    <a:pt x="8" y="200"/>
                  </a:cubicBezTo>
                  <a:cubicBezTo>
                    <a:pt x="7" y="202"/>
                    <a:pt x="7" y="204"/>
                    <a:pt x="7" y="206"/>
                  </a:cubicBezTo>
                  <a:cubicBezTo>
                    <a:pt x="6" y="207"/>
                    <a:pt x="6" y="207"/>
                    <a:pt x="6" y="207"/>
                  </a:cubicBezTo>
                  <a:cubicBezTo>
                    <a:pt x="6" y="212"/>
                    <a:pt x="4" y="211"/>
                    <a:pt x="4" y="219"/>
                  </a:cubicBezTo>
                  <a:cubicBezTo>
                    <a:pt x="3" y="220"/>
                    <a:pt x="3" y="218"/>
                    <a:pt x="3" y="220"/>
                  </a:cubicBezTo>
                  <a:cubicBezTo>
                    <a:pt x="2" y="227"/>
                    <a:pt x="2" y="227"/>
                    <a:pt x="2" y="227"/>
                  </a:cubicBezTo>
                  <a:cubicBezTo>
                    <a:pt x="2" y="233"/>
                    <a:pt x="2" y="233"/>
                    <a:pt x="2" y="233"/>
                  </a:cubicBezTo>
                  <a:cubicBezTo>
                    <a:pt x="3" y="231"/>
                    <a:pt x="3" y="228"/>
                    <a:pt x="3" y="225"/>
                  </a:cubicBezTo>
                  <a:cubicBezTo>
                    <a:pt x="4" y="227"/>
                    <a:pt x="4" y="227"/>
                    <a:pt x="4" y="227"/>
                  </a:cubicBezTo>
                  <a:cubicBezTo>
                    <a:pt x="4" y="231"/>
                    <a:pt x="4" y="233"/>
                    <a:pt x="4" y="236"/>
                  </a:cubicBezTo>
                  <a:cubicBezTo>
                    <a:pt x="3" y="238"/>
                    <a:pt x="3" y="240"/>
                    <a:pt x="3" y="243"/>
                  </a:cubicBezTo>
                  <a:cubicBezTo>
                    <a:pt x="3" y="242"/>
                    <a:pt x="2" y="240"/>
                    <a:pt x="2" y="239"/>
                  </a:cubicBezTo>
                  <a:cubicBezTo>
                    <a:pt x="2" y="244"/>
                    <a:pt x="2" y="246"/>
                    <a:pt x="2" y="248"/>
                  </a:cubicBezTo>
                  <a:cubicBezTo>
                    <a:pt x="1" y="250"/>
                    <a:pt x="1" y="252"/>
                    <a:pt x="1" y="254"/>
                  </a:cubicBezTo>
                  <a:cubicBezTo>
                    <a:pt x="1" y="253"/>
                    <a:pt x="2" y="250"/>
                    <a:pt x="2" y="254"/>
                  </a:cubicBezTo>
                  <a:cubicBezTo>
                    <a:pt x="2" y="257"/>
                    <a:pt x="1" y="255"/>
                    <a:pt x="1" y="258"/>
                  </a:cubicBezTo>
                  <a:cubicBezTo>
                    <a:pt x="1" y="258"/>
                    <a:pt x="2" y="260"/>
                    <a:pt x="2" y="263"/>
                  </a:cubicBezTo>
                  <a:cubicBezTo>
                    <a:pt x="2" y="264"/>
                    <a:pt x="2" y="265"/>
                    <a:pt x="2" y="267"/>
                  </a:cubicBezTo>
                  <a:cubicBezTo>
                    <a:pt x="2" y="268"/>
                    <a:pt x="2" y="270"/>
                    <a:pt x="2" y="272"/>
                  </a:cubicBezTo>
                  <a:cubicBezTo>
                    <a:pt x="2" y="271"/>
                    <a:pt x="1" y="271"/>
                    <a:pt x="1" y="271"/>
                  </a:cubicBezTo>
                  <a:cubicBezTo>
                    <a:pt x="2" y="272"/>
                    <a:pt x="2" y="273"/>
                    <a:pt x="2" y="276"/>
                  </a:cubicBezTo>
                  <a:cubicBezTo>
                    <a:pt x="0" y="274"/>
                    <a:pt x="0" y="274"/>
                    <a:pt x="0" y="274"/>
                  </a:cubicBezTo>
                  <a:cubicBezTo>
                    <a:pt x="2" y="280"/>
                    <a:pt x="2" y="280"/>
                    <a:pt x="2" y="280"/>
                  </a:cubicBezTo>
                  <a:cubicBezTo>
                    <a:pt x="2" y="281"/>
                    <a:pt x="2" y="283"/>
                    <a:pt x="2" y="285"/>
                  </a:cubicBezTo>
                  <a:cubicBezTo>
                    <a:pt x="2" y="287"/>
                    <a:pt x="2" y="288"/>
                    <a:pt x="2" y="288"/>
                  </a:cubicBezTo>
                  <a:cubicBezTo>
                    <a:pt x="2" y="286"/>
                    <a:pt x="2" y="286"/>
                    <a:pt x="2" y="286"/>
                  </a:cubicBezTo>
                  <a:cubicBezTo>
                    <a:pt x="2" y="295"/>
                    <a:pt x="3" y="303"/>
                    <a:pt x="4" y="312"/>
                  </a:cubicBezTo>
                  <a:cubicBezTo>
                    <a:pt x="3" y="313"/>
                    <a:pt x="3" y="313"/>
                    <a:pt x="3" y="313"/>
                  </a:cubicBezTo>
                  <a:cubicBezTo>
                    <a:pt x="4" y="314"/>
                    <a:pt x="5" y="317"/>
                    <a:pt x="5" y="320"/>
                  </a:cubicBezTo>
                  <a:cubicBezTo>
                    <a:pt x="5" y="322"/>
                    <a:pt x="6" y="323"/>
                    <a:pt x="6" y="324"/>
                  </a:cubicBezTo>
                  <a:cubicBezTo>
                    <a:pt x="6" y="325"/>
                    <a:pt x="7" y="326"/>
                    <a:pt x="7" y="326"/>
                  </a:cubicBezTo>
                  <a:cubicBezTo>
                    <a:pt x="7" y="327"/>
                    <a:pt x="7" y="329"/>
                    <a:pt x="8" y="331"/>
                  </a:cubicBezTo>
                  <a:cubicBezTo>
                    <a:pt x="8" y="333"/>
                    <a:pt x="9" y="335"/>
                    <a:pt x="9" y="337"/>
                  </a:cubicBezTo>
                  <a:cubicBezTo>
                    <a:pt x="11" y="340"/>
                    <a:pt x="11" y="343"/>
                    <a:pt x="10" y="342"/>
                  </a:cubicBezTo>
                  <a:cubicBezTo>
                    <a:pt x="10" y="344"/>
                    <a:pt x="11" y="346"/>
                    <a:pt x="12" y="348"/>
                  </a:cubicBezTo>
                  <a:cubicBezTo>
                    <a:pt x="12" y="350"/>
                    <a:pt x="13" y="352"/>
                    <a:pt x="14" y="353"/>
                  </a:cubicBezTo>
                  <a:cubicBezTo>
                    <a:pt x="15" y="357"/>
                    <a:pt x="16" y="360"/>
                    <a:pt x="18" y="363"/>
                  </a:cubicBezTo>
                  <a:cubicBezTo>
                    <a:pt x="19" y="367"/>
                    <a:pt x="21" y="370"/>
                    <a:pt x="22" y="374"/>
                  </a:cubicBezTo>
                  <a:cubicBezTo>
                    <a:pt x="23" y="376"/>
                    <a:pt x="24" y="378"/>
                    <a:pt x="25" y="380"/>
                  </a:cubicBezTo>
                  <a:cubicBezTo>
                    <a:pt x="26" y="382"/>
                    <a:pt x="27" y="384"/>
                    <a:pt x="28" y="387"/>
                  </a:cubicBezTo>
                  <a:cubicBezTo>
                    <a:pt x="29" y="390"/>
                    <a:pt x="32" y="397"/>
                    <a:pt x="35" y="404"/>
                  </a:cubicBezTo>
                  <a:cubicBezTo>
                    <a:pt x="36" y="405"/>
                    <a:pt x="37" y="407"/>
                    <a:pt x="38" y="409"/>
                  </a:cubicBezTo>
                  <a:cubicBezTo>
                    <a:pt x="40" y="410"/>
                    <a:pt x="41" y="412"/>
                    <a:pt x="42" y="414"/>
                  </a:cubicBezTo>
                  <a:cubicBezTo>
                    <a:pt x="43" y="416"/>
                    <a:pt x="44" y="417"/>
                    <a:pt x="45" y="419"/>
                  </a:cubicBezTo>
                  <a:cubicBezTo>
                    <a:pt x="46" y="420"/>
                    <a:pt x="47" y="422"/>
                    <a:pt x="48" y="423"/>
                  </a:cubicBezTo>
                  <a:cubicBezTo>
                    <a:pt x="56" y="434"/>
                    <a:pt x="63" y="442"/>
                    <a:pt x="71" y="450"/>
                  </a:cubicBezTo>
                  <a:cubicBezTo>
                    <a:pt x="73" y="452"/>
                    <a:pt x="75" y="454"/>
                    <a:pt x="77" y="456"/>
                  </a:cubicBezTo>
                  <a:cubicBezTo>
                    <a:pt x="78" y="457"/>
                    <a:pt x="79" y="458"/>
                    <a:pt x="80" y="459"/>
                  </a:cubicBezTo>
                  <a:cubicBezTo>
                    <a:pt x="81" y="460"/>
                    <a:pt x="82" y="461"/>
                    <a:pt x="83" y="462"/>
                  </a:cubicBezTo>
                  <a:cubicBezTo>
                    <a:pt x="85" y="464"/>
                    <a:pt x="87" y="466"/>
                    <a:pt x="90" y="468"/>
                  </a:cubicBezTo>
                  <a:cubicBezTo>
                    <a:pt x="92" y="470"/>
                    <a:pt x="94" y="472"/>
                    <a:pt x="97" y="474"/>
                  </a:cubicBezTo>
                  <a:cubicBezTo>
                    <a:pt x="98" y="476"/>
                    <a:pt x="100" y="477"/>
                    <a:pt x="102" y="478"/>
                  </a:cubicBezTo>
                  <a:cubicBezTo>
                    <a:pt x="103" y="480"/>
                    <a:pt x="105" y="482"/>
                    <a:pt x="107" y="483"/>
                  </a:cubicBezTo>
                  <a:cubicBezTo>
                    <a:pt x="109" y="485"/>
                    <a:pt x="111" y="486"/>
                    <a:pt x="113" y="487"/>
                  </a:cubicBezTo>
                  <a:cubicBezTo>
                    <a:pt x="115" y="489"/>
                    <a:pt x="117" y="490"/>
                    <a:pt x="119" y="492"/>
                  </a:cubicBezTo>
                  <a:cubicBezTo>
                    <a:pt x="122" y="493"/>
                    <a:pt x="124" y="494"/>
                    <a:pt x="126" y="496"/>
                  </a:cubicBezTo>
                  <a:cubicBezTo>
                    <a:pt x="128" y="497"/>
                    <a:pt x="131" y="498"/>
                    <a:pt x="133" y="499"/>
                  </a:cubicBezTo>
                  <a:cubicBezTo>
                    <a:pt x="137" y="502"/>
                    <a:pt x="141" y="504"/>
                    <a:pt x="145" y="507"/>
                  </a:cubicBezTo>
                  <a:cubicBezTo>
                    <a:pt x="150" y="508"/>
                    <a:pt x="150" y="508"/>
                    <a:pt x="150" y="508"/>
                  </a:cubicBezTo>
                  <a:cubicBezTo>
                    <a:pt x="151" y="509"/>
                    <a:pt x="152" y="510"/>
                    <a:pt x="154" y="510"/>
                  </a:cubicBezTo>
                  <a:cubicBezTo>
                    <a:pt x="155" y="511"/>
                    <a:pt x="157" y="512"/>
                    <a:pt x="158" y="513"/>
                  </a:cubicBezTo>
                  <a:cubicBezTo>
                    <a:pt x="161" y="514"/>
                    <a:pt x="165" y="516"/>
                    <a:pt x="169" y="517"/>
                  </a:cubicBezTo>
                  <a:cubicBezTo>
                    <a:pt x="176" y="520"/>
                    <a:pt x="184" y="523"/>
                    <a:pt x="192" y="526"/>
                  </a:cubicBezTo>
                  <a:cubicBezTo>
                    <a:pt x="196" y="527"/>
                    <a:pt x="198" y="527"/>
                    <a:pt x="199" y="527"/>
                  </a:cubicBezTo>
                  <a:cubicBezTo>
                    <a:pt x="198" y="527"/>
                    <a:pt x="197" y="527"/>
                    <a:pt x="197" y="526"/>
                  </a:cubicBezTo>
                  <a:cubicBezTo>
                    <a:pt x="199" y="527"/>
                    <a:pt x="202" y="528"/>
                    <a:pt x="205" y="528"/>
                  </a:cubicBezTo>
                  <a:cubicBezTo>
                    <a:pt x="208" y="529"/>
                    <a:pt x="210" y="530"/>
                    <a:pt x="209" y="530"/>
                  </a:cubicBezTo>
                  <a:cubicBezTo>
                    <a:pt x="208" y="530"/>
                    <a:pt x="208" y="530"/>
                    <a:pt x="208" y="530"/>
                  </a:cubicBezTo>
                  <a:cubicBezTo>
                    <a:pt x="208" y="531"/>
                    <a:pt x="211" y="531"/>
                    <a:pt x="215" y="532"/>
                  </a:cubicBezTo>
                  <a:cubicBezTo>
                    <a:pt x="220" y="533"/>
                    <a:pt x="225" y="533"/>
                    <a:pt x="227" y="534"/>
                  </a:cubicBezTo>
                  <a:cubicBezTo>
                    <a:pt x="225" y="533"/>
                    <a:pt x="225" y="533"/>
                    <a:pt x="225" y="533"/>
                  </a:cubicBezTo>
                  <a:cubicBezTo>
                    <a:pt x="229" y="533"/>
                    <a:pt x="229" y="533"/>
                    <a:pt x="229" y="533"/>
                  </a:cubicBezTo>
                  <a:cubicBezTo>
                    <a:pt x="233" y="534"/>
                    <a:pt x="233" y="534"/>
                    <a:pt x="233" y="534"/>
                  </a:cubicBezTo>
                  <a:cubicBezTo>
                    <a:pt x="231" y="534"/>
                    <a:pt x="231" y="534"/>
                    <a:pt x="231" y="534"/>
                  </a:cubicBezTo>
                  <a:cubicBezTo>
                    <a:pt x="233" y="534"/>
                    <a:pt x="236" y="534"/>
                    <a:pt x="238" y="534"/>
                  </a:cubicBezTo>
                  <a:cubicBezTo>
                    <a:pt x="240" y="535"/>
                    <a:pt x="242" y="535"/>
                    <a:pt x="244" y="535"/>
                  </a:cubicBezTo>
                  <a:cubicBezTo>
                    <a:pt x="249" y="535"/>
                    <a:pt x="252" y="535"/>
                    <a:pt x="256" y="535"/>
                  </a:cubicBezTo>
                  <a:cubicBezTo>
                    <a:pt x="260" y="536"/>
                    <a:pt x="264" y="536"/>
                    <a:pt x="267" y="536"/>
                  </a:cubicBezTo>
                  <a:cubicBezTo>
                    <a:pt x="268" y="536"/>
                    <a:pt x="269" y="536"/>
                    <a:pt x="270" y="536"/>
                  </a:cubicBezTo>
                  <a:cubicBezTo>
                    <a:pt x="271" y="536"/>
                    <a:pt x="271" y="536"/>
                    <a:pt x="272" y="536"/>
                  </a:cubicBezTo>
                  <a:cubicBezTo>
                    <a:pt x="274" y="536"/>
                    <a:pt x="276" y="536"/>
                    <a:pt x="277" y="536"/>
                  </a:cubicBezTo>
                  <a:cubicBezTo>
                    <a:pt x="291" y="536"/>
                    <a:pt x="304" y="535"/>
                    <a:pt x="322" y="530"/>
                  </a:cubicBezTo>
                  <a:cubicBezTo>
                    <a:pt x="320" y="531"/>
                    <a:pt x="321" y="531"/>
                    <a:pt x="324" y="530"/>
                  </a:cubicBezTo>
                  <a:cubicBezTo>
                    <a:pt x="326" y="530"/>
                    <a:pt x="329" y="529"/>
                    <a:pt x="329" y="530"/>
                  </a:cubicBezTo>
                  <a:cubicBezTo>
                    <a:pt x="332" y="530"/>
                    <a:pt x="334" y="529"/>
                    <a:pt x="336" y="529"/>
                  </a:cubicBezTo>
                  <a:cubicBezTo>
                    <a:pt x="338" y="528"/>
                    <a:pt x="340" y="528"/>
                    <a:pt x="342" y="527"/>
                  </a:cubicBezTo>
                  <a:cubicBezTo>
                    <a:pt x="346" y="525"/>
                    <a:pt x="349" y="524"/>
                    <a:pt x="352" y="522"/>
                  </a:cubicBezTo>
                  <a:cubicBezTo>
                    <a:pt x="352" y="522"/>
                    <a:pt x="352" y="522"/>
                    <a:pt x="353" y="522"/>
                  </a:cubicBezTo>
                  <a:cubicBezTo>
                    <a:pt x="359" y="520"/>
                    <a:pt x="359" y="520"/>
                    <a:pt x="359" y="520"/>
                  </a:cubicBezTo>
                  <a:cubicBezTo>
                    <a:pt x="360" y="519"/>
                    <a:pt x="361" y="519"/>
                    <a:pt x="362" y="519"/>
                  </a:cubicBezTo>
                  <a:cubicBezTo>
                    <a:pt x="365" y="518"/>
                    <a:pt x="365" y="518"/>
                    <a:pt x="365" y="518"/>
                  </a:cubicBezTo>
                  <a:cubicBezTo>
                    <a:pt x="359" y="522"/>
                    <a:pt x="373" y="513"/>
                    <a:pt x="367" y="517"/>
                  </a:cubicBezTo>
                  <a:cubicBezTo>
                    <a:pt x="383" y="511"/>
                    <a:pt x="401" y="503"/>
                    <a:pt x="417" y="491"/>
                  </a:cubicBezTo>
                  <a:cubicBezTo>
                    <a:pt x="434" y="480"/>
                    <a:pt x="450" y="467"/>
                    <a:pt x="464" y="453"/>
                  </a:cubicBezTo>
                  <a:cubicBezTo>
                    <a:pt x="462" y="454"/>
                    <a:pt x="462" y="454"/>
                    <a:pt x="462" y="454"/>
                  </a:cubicBezTo>
                  <a:cubicBezTo>
                    <a:pt x="464" y="452"/>
                    <a:pt x="466" y="450"/>
                    <a:pt x="468" y="448"/>
                  </a:cubicBezTo>
                  <a:cubicBezTo>
                    <a:pt x="469" y="446"/>
                    <a:pt x="471" y="444"/>
                    <a:pt x="473" y="442"/>
                  </a:cubicBezTo>
                  <a:cubicBezTo>
                    <a:pt x="476" y="438"/>
                    <a:pt x="479" y="434"/>
                    <a:pt x="482" y="431"/>
                  </a:cubicBezTo>
                  <a:cubicBezTo>
                    <a:pt x="485" y="429"/>
                    <a:pt x="487" y="425"/>
                    <a:pt x="488" y="422"/>
                  </a:cubicBezTo>
                  <a:cubicBezTo>
                    <a:pt x="489" y="420"/>
                    <a:pt x="490" y="419"/>
                    <a:pt x="491" y="418"/>
                  </a:cubicBezTo>
                  <a:cubicBezTo>
                    <a:pt x="491" y="416"/>
                    <a:pt x="492" y="415"/>
                    <a:pt x="492" y="415"/>
                  </a:cubicBezTo>
                  <a:cubicBezTo>
                    <a:pt x="494" y="411"/>
                    <a:pt x="496" y="408"/>
                    <a:pt x="498" y="406"/>
                  </a:cubicBezTo>
                  <a:cubicBezTo>
                    <a:pt x="499" y="404"/>
                    <a:pt x="500" y="403"/>
                    <a:pt x="499" y="405"/>
                  </a:cubicBezTo>
                  <a:cubicBezTo>
                    <a:pt x="503" y="397"/>
                    <a:pt x="506" y="389"/>
                    <a:pt x="512" y="378"/>
                  </a:cubicBezTo>
                  <a:cubicBezTo>
                    <a:pt x="512" y="378"/>
                    <a:pt x="514" y="375"/>
                    <a:pt x="515" y="372"/>
                  </a:cubicBezTo>
                  <a:cubicBezTo>
                    <a:pt x="516" y="369"/>
                    <a:pt x="517" y="365"/>
                    <a:pt x="519" y="362"/>
                  </a:cubicBezTo>
                  <a:cubicBezTo>
                    <a:pt x="519" y="360"/>
                    <a:pt x="520" y="358"/>
                    <a:pt x="520" y="356"/>
                  </a:cubicBezTo>
                  <a:cubicBezTo>
                    <a:pt x="521" y="354"/>
                    <a:pt x="521" y="353"/>
                    <a:pt x="522" y="351"/>
                  </a:cubicBezTo>
                  <a:cubicBezTo>
                    <a:pt x="523" y="349"/>
                    <a:pt x="523" y="347"/>
                    <a:pt x="524" y="347"/>
                  </a:cubicBezTo>
                  <a:cubicBezTo>
                    <a:pt x="524" y="347"/>
                    <a:pt x="524" y="347"/>
                    <a:pt x="524" y="347"/>
                  </a:cubicBezTo>
                  <a:cubicBezTo>
                    <a:pt x="525" y="343"/>
                    <a:pt x="526" y="340"/>
                    <a:pt x="527" y="336"/>
                  </a:cubicBezTo>
                  <a:cubicBezTo>
                    <a:pt x="528" y="334"/>
                    <a:pt x="528" y="332"/>
                    <a:pt x="529" y="330"/>
                  </a:cubicBezTo>
                  <a:cubicBezTo>
                    <a:pt x="529" y="328"/>
                    <a:pt x="529" y="327"/>
                    <a:pt x="530" y="325"/>
                  </a:cubicBezTo>
                  <a:cubicBezTo>
                    <a:pt x="530" y="324"/>
                    <a:pt x="530" y="323"/>
                    <a:pt x="530" y="322"/>
                  </a:cubicBezTo>
                  <a:cubicBezTo>
                    <a:pt x="531" y="321"/>
                    <a:pt x="531" y="320"/>
                    <a:pt x="531" y="319"/>
                  </a:cubicBezTo>
                  <a:cubicBezTo>
                    <a:pt x="531" y="317"/>
                    <a:pt x="531" y="315"/>
                    <a:pt x="532" y="313"/>
                  </a:cubicBezTo>
                  <a:cubicBezTo>
                    <a:pt x="532" y="311"/>
                    <a:pt x="533" y="309"/>
                    <a:pt x="533" y="307"/>
                  </a:cubicBezTo>
                  <a:cubicBezTo>
                    <a:pt x="533" y="305"/>
                    <a:pt x="534" y="303"/>
                    <a:pt x="534" y="301"/>
                  </a:cubicBezTo>
                  <a:cubicBezTo>
                    <a:pt x="534" y="301"/>
                    <a:pt x="534" y="301"/>
                    <a:pt x="534" y="302"/>
                  </a:cubicBezTo>
                  <a:cubicBezTo>
                    <a:pt x="534" y="290"/>
                    <a:pt x="532" y="279"/>
                    <a:pt x="531" y="268"/>
                  </a:cubicBezTo>
                  <a:close/>
                </a:path>
              </a:pathLst>
            </a:custGeom>
            <a:solidFill>
              <a:srgbClr val="D4254C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6403015" y="5547923"/>
            <a:ext cx="4380320" cy="4324785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15406" y="-4070793"/>
            <a:ext cx="4904299" cy="48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3823397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5999" y="6093000"/>
            <a:ext cx="936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AU"/>
              <a:t>© NSW Department of Education | Document title</a:t>
            </a:r>
            <a:endParaRPr lang="en-US" dirty="0"/>
          </a:p>
        </p:txBody>
      </p:sp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887875108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mplate Instructions A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7437" y="6230001"/>
            <a:ext cx="2354603" cy="2324985"/>
          </a:xfrm>
          <a:prstGeom prst="rect">
            <a:avLst/>
          </a:prstGeom>
        </p:spPr>
      </p:pic>
      <p:sp>
        <p:nvSpPr>
          <p:cNvPr id="16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23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17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18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0" name="Straight Connector 19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pic>
        <p:nvPicPr>
          <p:cNvPr id="11" name="Picture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883" y="6340442"/>
            <a:ext cx="2344070" cy="231435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231658">
            <a:off x="10778787" y="-1972415"/>
            <a:ext cx="3062105" cy="3023283"/>
          </a:xfrm>
          <a:prstGeom prst="rect">
            <a:avLst/>
          </a:prstGeom>
        </p:spPr>
      </p:pic>
      <p:sp>
        <p:nvSpPr>
          <p:cNvPr id="22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430186" y="6289427"/>
            <a:ext cx="936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ctr">
              <a:defRPr sz="10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AU"/>
              <a:t>© NSW Department of Education | Document title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559387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571096"/>
            <a:ext cx="5467019" cy="45462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381" y="1571096"/>
            <a:ext cx="5467019" cy="45462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A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6833658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AU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27381" y="1571096"/>
            <a:ext cx="5467019" cy="45462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15381" y="1571096"/>
            <a:ext cx="5467019" cy="4546203"/>
          </a:xfrm>
        </p:spPr>
        <p:txBody>
          <a:bodyPr>
            <a:normAutofit/>
          </a:bodyPr>
          <a:lstStyle>
            <a:lvl1pPr>
              <a:defRPr sz="2400"/>
            </a:lvl1pPr>
            <a:lvl2pPr>
              <a:defRPr sz="2133"/>
            </a:lvl2pPr>
            <a:lvl3pPr>
              <a:defRPr sz="1867"/>
            </a:lvl3pPr>
            <a:lvl4pPr>
              <a:defRPr sz="1600"/>
            </a:lvl4pPr>
            <a:lvl5pPr>
              <a:defRPr sz="16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725B69-2E5F-43E6-BE69-92839228EA9D}" type="datetime4">
              <a:rPr lang="en-AU" smtClean="0"/>
              <a:t>12 June 2019</a:t>
            </a:fld>
            <a:endParaRPr lang="en-AU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AU" dirty="0"/>
              <a:t>© NSW Department of Education | Document title</a:t>
            </a:r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AU"/>
              <a:t>Page </a:t>
            </a:r>
            <a:fld id="{4A2A1DA9-8CAF-4BCA-B496-545B076AED2D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35687911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1_Divider - Blue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8">
            <a:extLst>
              <a:ext uri="{FF2B5EF4-FFF2-40B4-BE49-F238E27FC236}">
                <a16:creationId xmlns:a16="http://schemas.microsoft.com/office/drawing/2014/main" id="{4C77762C-D1E8-41D0-BDF5-16B2E2FB0F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9" y="2823581"/>
            <a:ext cx="4636033" cy="1107996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Divider title goes here</a:t>
            </a:r>
            <a:endParaRPr lang="en-AU" dirty="0"/>
          </a:p>
        </p:txBody>
      </p:sp>
      <p:grpSp>
        <p:nvGrpSpPr>
          <p:cNvPr id="18" name="Group 17">
            <a:extLst>
              <a:ext uri="{FF2B5EF4-FFF2-40B4-BE49-F238E27FC236}">
                <a16:creationId xmlns:a16="http://schemas.microsoft.com/office/drawing/2014/main" id="{36487694-BCE5-40E5-957D-41D10B21C04A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00741CFD-7DEE-490C-8563-C8C4EF3060AD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1875D8F5-C831-4AC7-AE09-4DA65EE17051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21" name="Group 4">
            <a:extLst>
              <a:ext uri="{FF2B5EF4-FFF2-40B4-BE49-F238E27FC236}">
                <a16:creationId xmlns:a16="http://schemas.microsoft.com/office/drawing/2014/main" id="{715C9443-4192-447A-B327-8C64E8A86FA8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316229" y="5920817"/>
            <a:ext cx="605979" cy="640512"/>
            <a:chOff x="1841" y="2"/>
            <a:chExt cx="4000" cy="4318"/>
          </a:xfrm>
          <a:solidFill>
            <a:schemeClr val="bg1"/>
          </a:solidFill>
        </p:grpSpPr>
        <p:sp>
          <p:nvSpPr>
            <p:cNvPr id="22" name="Freeform 5">
              <a:extLst>
                <a:ext uri="{FF2B5EF4-FFF2-40B4-BE49-F238E27FC236}">
                  <a16:creationId xmlns:a16="http://schemas.microsoft.com/office/drawing/2014/main" id="{75322274-FED5-4C13-95D1-786315FB0709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3" name="Freeform 6">
              <a:extLst>
                <a:ext uri="{FF2B5EF4-FFF2-40B4-BE49-F238E27FC236}">
                  <a16:creationId xmlns:a16="http://schemas.microsoft.com/office/drawing/2014/main" id="{23A865D7-16EB-4A1C-9C6C-B2FB593CFD98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8" name="Text Placeholder 2078">
            <a:extLst>
              <a:ext uri="{FF2B5EF4-FFF2-40B4-BE49-F238E27FC236}">
                <a16:creationId xmlns:a16="http://schemas.microsoft.com/office/drawing/2014/main" id="{D3261B0B-59AF-AC42-8E88-1F4183CADE4A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9" y="4048755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8420312" y="3970808"/>
            <a:ext cx="5359994" cy="529203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00309" y="-494504"/>
            <a:ext cx="2507194" cy="247643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298591" y="5750759"/>
            <a:ext cx="2776797" cy="274186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86990" y="-2681427"/>
            <a:ext cx="4904299" cy="48421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952420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/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Agenda">
    <p:bg>
      <p:bgPr>
        <a:solidFill>
          <a:srgbClr val="19233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16228" y="668773"/>
            <a:ext cx="4637507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Agenda slide</a:t>
            </a:r>
            <a:endParaRPr lang="en-AU" dirty="0"/>
          </a:p>
        </p:txBody>
      </p:sp>
      <p:grpSp>
        <p:nvGrpSpPr>
          <p:cNvPr id="17" name="Group 16">
            <a:extLst>
              <a:ext uri="{FF2B5EF4-FFF2-40B4-BE49-F238E27FC236}">
                <a16:creationId xmlns:a16="http://schemas.microsoft.com/office/drawing/2014/main" id="{77346632-EFE4-F840-8F92-83FA6363A404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1" name="Straight Connector 20">
              <a:extLst>
                <a:ext uri="{FF2B5EF4-FFF2-40B4-BE49-F238E27FC236}">
                  <a16:creationId xmlns:a16="http://schemas.microsoft.com/office/drawing/2014/main" id="{BC913C52-0751-BC4D-A716-67C521725C4C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7385F729-539D-F848-B304-C18B0623A65C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bg1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grpSp>
        <p:nvGrpSpPr>
          <p:cNvPr id="23" name="Group 4">
            <a:extLst>
              <a:ext uri="{FF2B5EF4-FFF2-40B4-BE49-F238E27FC236}">
                <a16:creationId xmlns:a16="http://schemas.microsoft.com/office/drawing/2014/main" id="{6F608F73-741F-6946-B641-D8427799D99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454912" y="6124026"/>
            <a:ext cx="407671" cy="430903"/>
            <a:chOff x="1841" y="2"/>
            <a:chExt cx="4000" cy="4318"/>
          </a:xfrm>
          <a:solidFill>
            <a:schemeClr val="bg1"/>
          </a:solidFill>
        </p:grpSpPr>
        <p:sp>
          <p:nvSpPr>
            <p:cNvPr id="24" name="Freeform 5">
              <a:extLst>
                <a:ext uri="{FF2B5EF4-FFF2-40B4-BE49-F238E27FC236}">
                  <a16:creationId xmlns:a16="http://schemas.microsoft.com/office/drawing/2014/main" id="{EEF63556-136D-FA42-BB5B-3B1E035D183A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25" name="Freeform 6">
              <a:extLst>
                <a:ext uri="{FF2B5EF4-FFF2-40B4-BE49-F238E27FC236}">
                  <a16:creationId xmlns:a16="http://schemas.microsoft.com/office/drawing/2014/main" id="{DDD716A6-8BCF-6848-84E2-A6A085F33216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grpFill/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26" name="Footer Placeholder 3">
            <a:extLst>
              <a:ext uri="{FF2B5EF4-FFF2-40B4-BE49-F238E27FC236}">
                <a16:creationId xmlns:a16="http://schemas.microsoft.com/office/drawing/2014/main" id="{451CE90D-C2B7-A145-B742-F4069E2952A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bg1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27" name="Text Placeholder 2078">
            <a:extLst>
              <a:ext uri="{FF2B5EF4-FFF2-40B4-BE49-F238E27FC236}">
                <a16:creationId xmlns:a16="http://schemas.microsoft.com/office/drawing/2014/main" id="{6CEE090E-CCFD-D641-BC04-E336F151C88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8" y="1175566"/>
            <a:ext cx="4636034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bg1"/>
                </a:solidFill>
                <a:latin typeface="+mj-lt"/>
                <a:cs typeface="Arial" panose="020B0604020202020204" pitchFamily="34" charset="0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  <p:sp>
        <p:nvSpPr>
          <p:cNvPr id="28" name="Content Placeholder 4"/>
          <p:cNvSpPr>
            <a:spLocks noGrp="1"/>
          </p:cNvSpPr>
          <p:nvPr>
            <p:ph sz="quarter" idx="18" hasCustomPrompt="1"/>
          </p:nvPr>
        </p:nvSpPr>
        <p:spPr>
          <a:xfrm>
            <a:off x="315913" y="1881188"/>
            <a:ext cx="11546670" cy="4030662"/>
          </a:xfrm>
        </p:spPr>
        <p:txBody>
          <a:bodyPr/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charset="0"/>
              <a:buNone/>
              <a:tabLst/>
              <a:defRPr>
                <a:solidFill>
                  <a:schemeClr val="bg1"/>
                </a:solidFill>
                <a:latin typeface="+mj-lt"/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bg1"/>
                </a:solidFill>
                <a:latin typeface="+mj-lt"/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bg1"/>
                </a:solidFill>
                <a:latin typeface="+mj-lt"/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bg1"/>
                </a:solidFill>
                <a:latin typeface="+mj-lt"/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pic>
        <p:nvPicPr>
          <p:cNvPr id="31" name="Picture 30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812918" y="-721654"/>
            <a:ext cx="2251386" cy="2223067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87701" y="-3650494"/>
            <a:ext cx="4904299" cy="4842121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 rot="2231658">
            <a:off x="7893282" y="6073210"/>
            <a:ext cx="2618969" cy="2585765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 userDrawn="1"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3717" y="6213283"/>
            <a:ext cx="1744423" cy="17230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48793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lumn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7" y="1881187"/>
            <a:ext cx="11476380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27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83026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29C2C0D5-A346-2643-9D8C-8C22D5D50C6E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29" name="Straight Connector 28">
              <a:extLst>
                <a:ext uri="{FF2B5EF4-FFF2-40B4-BE49-F238E27FC236}">
                  <a16:creationId xmlns:a16="http://schemas.microsoft.com/office/drawing/2014/main" id="{AEFECAC3-BF7B-B746-B2D0-F554BFDC2964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0" name="TextBox 29">
              <a:extLst>
                <a:ext uri="{FF2B5EF4-FFF2-40B4-BE49-F238E27FC236}">
                  <a16:creationId xmlns:a16="http://schemas.microsoft.com/office/drawing/2014/main" id="{874AE827-7224-224D-825A-55775AA3B745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1" name="Footer Placeholder 3">
            <a:extLst>
              <a:ext uri="{FF2B5EF4-FFF2-40B4-BE49-F238E27FC236}">
                <a16:creationId xmlns:a16="http://schemas.microsoft.com/office/drawing/2014/main" id="{2E84D184-0E36-4D4E-BB2E-2CD914E3894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5" name="Text Placeholder 2078">
            <a:extLst>
              <a:ext uri="{FF2B5EF4-FFF2-40B4-BE49-F238E27FC236}">
                <a16:creationId xmlns:a16="http://schemas.microsoft.com/office/drawing/2014/main" id="{DE976D40-EB64-8443-8524-2F97084E2CFB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316227" y="1175566"/>
            <a:ext cx="11503535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3662761605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wo Column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Title 1">
            <a:extLst>
              <a:ext uri="{FF2B5EF4-FFF2-40B4-BE49-F238E27FC236}">
                <a16:creationId xmlns:a16="http://schemas.microsoft.com/office/drawing/2014/main" id="{230DD9A7-09FE-4E1B-A672-CED018A037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228" y="668773"/>
            <a:ext cx="11428060" cy="498470"/>
          </a:xfrm>
        </p:spPr>
        <p:txBody>
          <a:bodyPr>
            <a:noAutofit/>
          </a:bodyPr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AU" dirty="0"/>
          </a:p>
        </p:txBody>
      </p:sp>
      <p:sp>
        <p:nvSpPr>
          <p:cNvPr id="33" name="Content Placeholder 10">
            <a:extLst>
              <a:ext uri="{FF2B5EF4-FFF2-40B4-BE49-F238E27FC236}">
                <a16:creationId xmlns:a16="http://schemas.microsoft.com/office/drawing/2014/main" id="{FD9F97E7-AF54-478A-8D95-C8620B9F3385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316228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sp>
        <p:nvSpPr>
          <p:cNvPr id="34" name="Content Placeholder 10">
            <a:extLst>
              <a:ext uri="{FF2B5EF4-FFF2-40B4-BE49-F238E27FC236}">
                <a16:creationId xmlns:a16="http://schemas.microsoft.com/office/drawing/2014/main" id="{01DDF432-B9B5-4DE1-B08C-F223EAD1B176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183796" y="1881187"/>
            <a:ext cx="5508511" cy="4030633"/>
          </a:xfrm>
        </p:spPr>
        <p:txBody>
          <a:bodyPr>
            <a:noAutofit/>
          </a:bodyPr>
          <a:lstStyle>
            <a:lvl1pPr marL="0" marR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>
                <a:solidFill>
                  <a:schemeClr val="tx2"/>
                </a:solidFill>
              </a:defRPr>
            </a:lvl1pPr>
            <a:lvl2pPr marL="143996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>
                <a:solidFill>
                  <a:schemeClr val="tx2"/>
                </a:solidFill>
              </a:defRPr>
            </a:lvl2pPr>
            <a:lvl3pPr marL="287991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>
                <a:solidFill>
                  <a:schemeClr val="tx2"/>
                </a:solidFill>
              </a:defRPr>
            </a:lvl3pPr>
            <a:lvl4pPr marL="431988" marR="0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marL="0" marR="0" lvl="0" indent="0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143996" marR="0" lvl="1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14</a:t>
            </a:r>
          </a:p>
          <a:p>
            <a:pPr marL="287991" marR="0" lvl="2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Monaco" pitchFamily="2" charset="77"/>
              <a:buChar char="⎼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 pitchFamily="2" charset="77"/>
                <a:ea typeface="+mn-ea"/>
                <a:cs typeface="+mn-cs"/>
              </a:rPr>
              <a:t>Montserrat Medium Point Size 12</a:t>
            </a:r>
          </a:p>
          <a:p>
            <a:pPr marL="431988" marR="0" lvl="3" indent="-143996" algn="l" defTabSz="914374" rtl="0" eaLnBrk="1" fontAlgn="auto" latinLnBrk="0" hangingPunct="1">
              <a:lnSpc>
                <a:spcPct val="120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System Font Regular"/>
              <a:buChar char="»"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Montserrat Light Point Size 12</a:t>
            </a:r>
          </a:p>
        </p:txBody>
      </p:sp>
      <p:grpSp>
        <p:nvGrpSpPr>
          <p:cNvPr id="35" name="Group 34">
            <a:extLst>
              <a:ext uri="{FF2B5EF4-FFF2-40B4-BE49-F238E27FC236}">
                <a16:creationId xmlns:a16="http://schemas.microsoft.com/office/drawing/2014/main" id="{0C291F29-2F98-BD4D-B042-0C72D579864D}"/>
              </a:ext>
            </a:extLst>
          </p:cNvPr>
          <p:cNvGrpSpPr/>
          <p:nvPr userDrawn="1"/>
        </p:nvGrpSpPr>
        <p:grpSpPr>
          <a:xfrm>
            <a:off x="337062" y="365496"/>
            <a:ext cx="2576121" cy="184666"/>
            <a:chOff x="446350" y="402893"/>
            <a:chExt cx="2780477" cy="203560"/>
          </a:xfrm>
        </p:grpSpPr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DEF174A2-A12A-574C-A29E-3FE1A83AA8A7}"/>
                </a:ext>
              </a:extLst>
            </p:cNvPr>
            <p:cNvCxnSpPr/>
            <p:nvPr userDrawn="1"/>
          </p:nvCxnSpPr>
          <p:spPr>
            <a:xfrm>
              <a:off x="446350" y="428178"/>
              <a:ext cx="0" cy="119050"/>
            </a:xfrm>
            <a:prstGeom prst="line">
              <a:avLst/>
            </a:prstGeom>
            <a:ln w="31750">
              <a:solidFill>
                <a:schemeClr val="accent5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5A29AAED-C026-A74D-986A-D99794BFEDDD}"/>
                </a:ext>
              </a:extLst>
            </p:cNvPr>
            <p:cNvSpPr txBox="1"/>
            <p:nvPr userDrawn="1"/>
          </p:nvSpPr>
          <p:spPr>
            <a:xfrm>
              <a:off x="524310" y="402893"/>
              <a:ext cx="2702517" cy="203560"/>
            </a:xfrm>
            <a:prstGeom prst="rect">
              <a:avLst/>
            </a:prstGeom>
            <a:noFill/>
          </p:spPr>
          <p:txBody>
            <a:bodyPr wrap="none" lIns="0" tIns="0" rIns="0" bIns="0" rtlCol="0">
              <a:spAutoFit/>
            </a:bodyPr>
            <a:lstStyle/>
            <a:p>
              <a:r>
                <a:rPr lang="en-AU" sz="1200" b="1" i="0" dirty="0">
                  <a:solidFill>
                    <a:schemeClr val="tx2"/>
                  </a:solidFill>
                  <a:latin typeface="Montserrat SemiBold" pitchFamily="2" charset="77"/>
                </a:rPr>
                <a:t>NSW Department of Education</a:t>
              </a:r>
            </a:p>
          </p:txBody>
        </p:sp>
      </p:grpSp>
      <p:sp>
        <p:nvSpPr>
          <p:cNvPr id="38" name="Footer Placeholder 3">
            <a:extLst>
              <a:ext uri="{FF2B5EF4-FFF2-40B4-BE49-F238E27FC236}">
                <a16:creationId xmlns:a16="http://schemas.microsoft.com/office/drawing/2014/main" id="{6D938D5A-7424-0143-BFE0-7A42485AF8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6228" y="6188899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r>
              <a:rPr lang="en-US" dirty="0"/>
              <a:t>Page </a:t>
            </a:r>
            <a:fld id="{9B9BA90C-EAA5-9446-B68C-B7124104B36D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9" name="Text Placeholder 2078">
            <a:extLst>
              <a:ext uri="{FF2B5EF4-FFF2-40B4-BE49-F238E27FC236}">
                <a16:creationId xmlns:a16="http://schemas.microsoft.com/office/drawing/2014/main" id="{7C970063-30E0-2145-B5EC-FC65EB533C0E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316227" y="1175566"/>
            <a:ext cx="11448471" cy="276999"/>
          </a:xfrm>
        </p:spPr>
        <p:txBody>
          <a:bodyPr wrap="square">
            <a:noAutofit/>
          </a:bodyPr>
          <a:lstStyle>
            <a:lvl1pPr>
              <a:defRPr sz="1800" b="0" i="0">
                <a:solidFill>
                  <a:schemeClr val="accent5"/>
                </a:solidFill>
                <a:latin typeface="Montserrat SemiBold" pitchFamily="2" charset="77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en-US" dirty="0"/>
              <a:t>Subtitle goes here</a:t>
            </a:r>
          </a:p>
        </p:txBody>
      </p:sp>
    </p:spTree>
    <p:extLst>
      <p:ext uri="{BB962C8B-B14F-4D97-AF65-F5344CB8AC3E}">
        <p14:creationId xmlns:p14="http://schemas.microsoft.com/office/powerpoint/2010/main" val="1643440222"/>
      </p:ext>
    </p:extLst>
  </p:cSld>
  <p:clrMapOvr>
    <a:masterClrMapping/>
  </p:clrMapOvr>
  <p:transition>
    <p:fade/>
  </p:transition>
  <p:extLst mod="1">
    <p:ext uri="{DCECCB84-F9BA-43D5-87BE-67443E8EF086}">
      <p15:sldGuideLst xmlns:p15="http://schemas.microsoft.com/office/powerpoint/2012/main">
        <p15:guide id="1" orient="horz" pos="3724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13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9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8.xml"/><Relationship Id="rId13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3.xml"/><Relationship Id="rId7" Type="http://schemas.openxmlformats.org/officeDocument/2006/relationships/slideLayout" Target="../slideLayouts/slideLayout37.xml"/><Relationship Id="rId12" Type="http://schemas.openxmlformats.org/officeDocument/2006/relationships/slideLayout" Target="../slideLayouts/slideLayout42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slideLayout" Target="../slideLayouts/slideLayout36.xml"/><Relationship Id="rId11" Type="http://schemas.openxmlformats.org/officeDocument/2006/relationships/slideLayout" Target="../slideLayouts/slideLayout41.xml"/><Relationship Id="rId5" Type="http://schemas.openxmlformats.org/officeDocument/2006/relationships/slideLayout" Target="../slideLayouts/slideLayout35.xml"/><Relationship Id="rId10" Type="http://schemas.openxmlformats.org/officeDocument/2006/relationships/slideLayout" Target="../slideLayouts/slideLayout40.xml"/><Relationship Id="rId4" Type="http://schemas.openxmlformats.org/officeDocument/2006/relationships/slideLayout" Target="../slideLayouts/slideLayout34.xml"/><Relationship Id="rId9" Type="http://schemas.openxmlformats.org/officeDocument/2006/relationships/slideLayout" Target="../slideLayouts/slideLayout39.xml"/><Relationship Id="rId1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6.xml"/><Relationship Id="rId7" Type="http://schemas.openxmlformats.org/officeDocument/2006/relationships/theme" Target="../theme/theme4.xml"/><Relationship Id="rId2" Type="http://schemas.openxmlformats.org/officeDocument/2006/relationships/slideLayout" Target="../slideLayouts/slideLayout45.xml"/><Relationship Id="rId1" Type="http://schemas.openxmlformats.org/officeDocument/2006/relationships/slideLayout" Target="../slideLayouts/slideLayout44.xml"/><Relationship Id="rId6" Type="http://schemas.openxmlformats.org/officeDocument/2006/relationships/slideLayout" Target="../slideLayouts/slideLayout49.xml"/><Relationship Id="rId5" Type="http://schemas.openxmlformats.org/officeDocument/2006/relationships/slideLayout" Target="../slideLayouts/slideLayout48.xml"/><Relationship Id="rId4" Type="http://schemas.openxmlformats.org/officeDocument/2006/relationships/slideLayout" Target="../slideLayouts/slideLayout4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6E4C24B8-2CBA-4302-9AB2-514F77CF3D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72128" y="6235431"/>
            <a:ext cx="442768" cy="468000"/>
            <a:chOff x="1841" y="2"/>
            <a:chExt cx="4000" cy="431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0F538B-5591-4729-8C28-F988EAAEE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solidFill>
              <a:srgbClr val="1D3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0E546D3-8277-4394-A225-0C85C093F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solidFill>
              <a:srgbClr val="DD0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9643" y="6397748"/>
            <a:ext cx="936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n-US" dirty="0"/>
              <a:t>Page </a:t>
            </a:r>
            <a:fld id="{9B9BA90C-EAA5-9446-B68C-B7124104B36D}" type="slidenum">
              <a:rPr lang="en-US" smtClean="0"/>
              <a:pPr algn="ctr"/>
              <a:t>‹#›</a:t>
            </a:fld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16228" y="1484631"/>
            <a:ext cx="11497399" cy="4701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16228" y="684539"/>
            <a:ext cx="1149740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 dirty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803522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0" r:id="rId2"/>
    <p:sldLayoutId id="2147483671" r:id="rId3"/>
    <p:sldLayoutId id="2147483687" r:id="rId4"/>
    <p:sldLayoutId id="2147483705" r:id="rId5"/>
    <p:sldLayoutId id="2147483728" r:id="rId6"/>
    <p:sldLayoutId id="2147483729" r:id="rId7"/>
    <p:sldLayoutId id="2147483730" r:id="rId8"/>
    <p:sldLayoutId id="2147483731" r:id="rId9"/>
    <p:sldLayoutId id="2147483732" r:id="rId10"/>
    <p:sldLayoutId id="2147483733" r:id="rId11"/>
    <p:sldLayoutId id="2147483735" r:id="rId12"/>
    <p:sldLayoutId id="2147483736" r:id="rId13"/>
    <p:sldLayoutId id="2147483737" r:id="rId14"/>
    <p:sldLayoutId id="2147483738" r:id="rId15"/>
    <p:sldLayoutId id="2147483739" r:id="rId16"/>
    <p:sldLayoutId id="2147483740" r:id="rId17"/>
  </p:sldLayoutIdLst>
  <p:transition>
    <p:fade/>
  </p:transition>
  <p:hf hdr="0" dt="0"/>
  <p:txStyles>
    <p:titleStyle>
      <a:lvl1pPr algn="l" defTabSz="685798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107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215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Monaco" pitchFamily="2" charset="77"/>
        <a:buChar char="⎼"/>
        <a:defRPr sz="12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323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ystem Font Regular"/>
        <a:buChar char="»"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431999" indent="-107999" algn="l" defTabSz="68579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75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1885943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2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1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0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8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4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3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2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245" userDrawn="1">
          <p15:clr>
            <a:srgbClr val="F26B43"/>
          </p15:clr>
        </p15:guide>
        <p15:guide id="20" pos="3840" userDrawn="1">
          <p15:clr>
            <a:srgbClr val="F26B43"/>
          </p15:clr>
        </p15:guide>
        <p15:guide id="21" pos="7435" userDrawn="1">
          <p15:clr>
            <a:srgbClr val="F26B43"/>
          </p15:clr>
        </p15:guide>
        <p15:guide id="22" orient="horz" pos="249" userDrawn="1">
          <p15:clr>
            <a:srgbClr val="F26B43"/>
          </p15:clr>
        </p15:guide>
        <p15:guide id="23" orient="horz" pos="4133" userDrawn="1">
          <p15:clr>
            <a:srgbClr val="F26B43"/>
          </p15:clr>
        </p15:guide>
        <p15:guide id="34" orient="horz" pos="663" userDrawn="1">
          <p15:clr>
            <a:srgbClr val="FBAE40"/>
          </p15:clr>
        </p15:guide>
        <p15:guide id="35" orient="horz" pos="867" userDrawn="1">
          <p15:clr>
            <a:srgbClr val="FBAE40"/>
          </p15:clr>
        </p15:guide>
        <p15:guide id="36" orient="horz" pos="1049" userDrawn="1">
          <p15:clr>
            <a:srgbClr val="FBAE40"/>
          </p15:clr>
        </p15:guide>
        <p15:guide id="37" pos="844" userDrawn="1">
          <p15:clr>
            <a:srgbClr val="FDE53C"/>
          </p15:clr>
        </p15:guide>
        <p15:guide id="38" pos="1443" userDrawn="1">
          <p15:clr>
            <a:srgbClr val="FDE53C"/>
          </p15:clr>
        </p15:guide>
        <p15:guide id="39" pos="2043" userDrawn="1">
          <p15:clr>
            <a:srgbClr val="FDE53C"/>
          </p15:clr>
        </p15:guide>
        <p15:guide id="40" pos="2641" userDrawn="1">
          <p15:clr>
            <a:srgbClr val="FDE53C"/>
          </p15:clr>
        </p15:guide>
        <p15:guide id="41" pos="3241" userDrawn="1">
          <p15:clr>
            <a:srgbClr val="FDE53C"/>
          </p15:clr>
        </p15:guide>
        <p15:guide id="42" pos="4439" userDrawn="1">
          <p15:clr>
            <a:srgbClr val="FDE53C"/>
          </p15:clr>
        </p15:guide>
        <p15:guide id="43" pos="5039" userDrawn="1">
          <p15:clr>
            <a:srgbClr val="FDE53C"/>
          </p15:clr>
        </p15:guide>
        <p15:guide id="44" pos="5637" userDrawn="1">
          <p15:clr>
            <a:srgbClr val="FDE53C"/>
          </p15:clr>
        </p15:guide>
        <p15:guide id="45" pos="6236" userDrawn="1">
          <p15:clr>
            <a:srgbClr val="FDE53C"/>
          </p15:clr>
        </p15:guide>
        <p15:guide id="46" pos="6835" userDrawn="1">
          <p15:clr>
            <a:srgbClr val="FDE53C"/>
          </p15:clr>
        </p15:guide>
        <p15:guide id="47" orient="horz" pos="1185" userDrawn="1">
          <p15:clr>
            <a:srgbClr val="FBAE40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818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69403"/>
            <a:ext cx="10515600" cy="490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4031-2BB3-46A5-A523-3BB38223475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5727356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  <p:sldLayoutId id="2147483764" r:id="rId2"/>
    <p:sldLayoutId id="2147483765" r:id="rId3"/>
    <p:sldLayoutId id="2147483766" r:id="rId4"/>
    <p:sldLayoutId id="2147483767" r:id="rId5"/>
    <p:sldLayoutId id="2147483768" r:id="rId6"/>
    <p:sldLayoutId id="2147483769" r:id="rId7"/>
    <p:sldLayoutId id="2147483770" r:id="rId8"/>
    <p:sldLayoutId id="2147483771" r:id="rId9"/>
    <p:sldLayoutId id="2147483772" r:id="rId10"/>
    <p:sldLayoutId id="2147483773" r:id="rId11"/>
    <p:sldLayoutId id="2147483774" r:id="rId12"/>
    <p:sldLayoutId id="2147483775" r:id="rId13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1" y="365127"/>
            <a:ext cx="10515600" cy="8182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en-AU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1" y="1269403"/>
            <a:ext cx="10515600" cy="490756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A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6F4031-2BB3-46A5-A523-3BB38223475A}" type="slidenum">
              <a:rPr lang="en-AU" smtClean="0"/>
              <a:pPr/>
              <a:t>‹#›</a:t>
            </a:fld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407871581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77" r:id="rId1"/>
    <p:sldLayoutId id="2147483778" r:id="rId2"/>
    <p:sldLayoutId id="2147483779" r:id="rId3"/>
    <p:sldLayoutId id="2147483780" r:id="rId4"/>
    <p:sldLayoutId id="2147483781" r:id="rId5"/>
    <p:sldLayoutId id="2147483782" r:id="rId6"/>
    <p:sldLayoutId id="2147483783" r:id="rId7"/>
    <p:sldLayoutId id="2147483784" r:id="rId8"/>
    <p:sldLayoutId id="2147483785" r:id="rId9"/>
    <p:sldLayoutId id="2147483786" r:id="rId10"/>
    <p:sldLayoutId id="2147483787" r:id="rId11"/>
    <p:sldLayoutId id="2147483788" r:id="rId12"/>
    <p:sldLayoutId id="2147483789" r:id="rId13"/>
  </p:sldLayoutIdLst>
  <p:hf hdr="0" ftr="0" dt="0"/>
  <p:txStyles>
    <p:titleStyle>
      <a:lvl1pPr algn="l" defTabSz="685783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171446" indent="-171446" algn="l" defTabSz="685783" rtl="0" eaLnBrk="1" latinLnBrk="0" hangingPunct="1">
        <a:lnSpc>
          <a:spcPct val="90000"/>
        </a:lnSpc>
        <a:spcBef>
          <a:spcPts val="751"/>
        </a:spcBef>
        <a:buFont typeface="Arial" panose="020B0604020202020204" pitchFamily="34" charset="0"/>
        <a:buChar char="•"/>
        <a:defRPr sz="26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51433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857229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200121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1543012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1885904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228795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571686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914578" indent="-171446" algn="l" defTabSz="685783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1pPr>
      <a:lvl2pPr marL="34289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2pPr>
      <a:lvl3pPr marL="685783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3pPr>
      <a:lvl4pPr marL="1028674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4pPr>
      <a:lvl5pPr marL="1371566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5pPr>
      <a:lvl6pPr marL="1714457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6pPr>
      <a:lvl7pPr marL="2057349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7pPr>
      <a:lvl8pPr marL="2400240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8pPr>
      <a:lvl9pPr marL="2743131" algn="l" defTabSz="685783" rtl="0" eaLnBrk="1" latinLnBrk="0" hangingPunct="1">
        <a:defRPr sz="135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>
            <a:extLst>
              <a:ext uri="{FF2B5EF4-FFF2-40B4-BE49-F238E27FC236}">
                <a16:creationId xmlns:a16="http://schemas.microsoft.com/office/drawing/2014/main" id="{6E4C24B8-2CBA-4302-9AB2-514F77CF3D64}"/>
              </a:ext>
            </a:extLst>
          </p:cNvPr>
          <p:cNvGrpSpPr>
            <a:grpSpLocks noChangeAspect="1"/>
          </p:cNvGrpSpPr>
          <p:nvPr userDrawn="1"/>
        </p:nvGrpSpPr>
        <p:grpSpPr bwMode="auto">
          <a:xfrm>
            <a:off x="11272128" y="6235431"/>
            <a:ext cx="442768" cy="468000"/>
            <a:chOff x="1841" y="2"/>
            <a:chExt cx="4000" cy="4318"/>
          </a:xfrm>
        </p:grpSpPr>
        <p:sp>
          <p:nvSpPr>
            <p:cNvPr id="17" name="Freeform 5">
              <a:extLst>
                <a:ext uri="{FF2B5EF4-FFF2-40B4-BE49-F238E27FC236}">
                  <a16:creationId xmlns:a16="http://schemas.microsoft.com/office/drawing/2014/main" id="{480F538B-5591-4729-8C28-F988EAAEE320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972" y="2556"/>
              <a:ext cx="3779" cy="1764"/>
            </a:xfrm>
            <a:custGeom>
              <a:avLst/>
              <a:gdLst>
                <a:gd name="T0" fmla="*/ 1845 w 2181"/>
                <a:gd name="T1" fmla="*/ 700 h 1019"/>
                <a:gd name="T2" fmla="*/ 2181 w 2181"/>
                <a:gd name="T3" fmla="*/ 15 h 1019"/>
                <a:gd name="T4" fmla="*/ 1814 w 2181"/>
                <a:gd name="T5" fmla="*/ 15 h 1019"/>
                <a:gd name="T6" fmla="*/ 1459 w 2181"/>
                <a:gd name="T7" fmla="*/ 15 h 1019"/>
                <a:gd name="T8" fmla="*/ 1634 w 2181"/>
                <a:gd name="T9" fmla="*/ 700 h 1019"/>
                <a:gd name="T10" fmla="*/ 701 w 2181"/>
                <a:gd name="T11" fmla="*/ 700 h 1019"/>
                <a:gd name="T12" fmla="*/ 547 w 2181"/>
                <a:gd name="T13" fmla="*/ 453 h 1019"/>
                <a:gd name="T14" fmla="*/ 16 w 2181"/>
                <a:gd name="T15" fmla="*/ 700 h 1019"/>
                <a:gd name="T16" fmla="*/ 108 w 2181"/>
                <a:gd name="T17" fmla="*/ 929 h 1019"/>
                <a:gd name="T18" fmla="*/ 111 w 2181"/>
                <a:gd name="T19" fmla="*/ 985 h 1019"/>
                <a:gd name="T20" fmla="*/ 108 w 2181"/>
                <a:gd name="T21" fmla="*/ 834 h 1019"/>
                <a:gd name="T22" fmla="*/ 109 w 2181"/>
                <a:gd name="T23" fmla="*/ 800 h 1019"/>
                <a:gd name="T24" fmla="*/ 110 w 2181"/>
                <a:gd name="T25" fmla="*/ 1019 h 1019"/>
                <a:gd name="T26" fmla="*/ 108 w 2181"/>
                <a:gd name="T27" fmla="*/ 897 h 1019"/>
                <a:gd name="T28" fmla="*/ 221 w 2181"/>
                <a:gd name="T29" fmla="*/ 909 h 1019"/>
                <a:gd name="T30" fmla="*/ 442 w 2181"/>
                <a:gd name="T31" fmla="*/ 909 h 1019"/>
                <a:gd name="T32" fmla="*/ 403 w 2181"/>
                <a:gd name="T33" fmla="*/ 910 h 1019"/>
                <a:gd name="T34" fmla="*/ 260 w 2181"/>
                <a:gd name="T35" fmla="*/ 909 h 1019"/>
                <a:gd name="T36" fmla="*/ 403 w 2181"/>
                <a:gd name="T37" fmla="*/ 910 h 1019"/>
                <a:gd name="T38" fmla="*/ 440 w 2181"/>
                <a:gd name="T39" fmla="*/ 803 h 1019"/>
                <a:gd name="T40" fmla="*/ 649 w 2181"/>
                <a:gd name="T41" fmla="*/ 803 h 1019"/>
                <a:gd name="T42" fmla="*/ 711 w 2181"/>
                <a:gd name="T43" fmla="*/ 925 h 1019"/>
                <a:gd name="T44" fmla="*/ 711 w 2181"/>
                <a:gd name="T45" fmla="*/ 892 h 1019"/>
                <a:gd name="T46" fmla="*/ 831 w 2181"/>
                <a:gd name="T47" fmla="*/ 803 h 1019"/>
                <a:gd name="T48" fmla="*/ 833 w 2181"/>
                <a:gd name="T49" fmla="*/ 1015 h 1019"/>
                <a:gd name="T50" fmla="*/ 711 w 2181"/>
                <a:gd name="T51" fmla="*/ 925 h 1019"/>
                <a:gd name="T52" fmla="*/ 1024 w 2181"/>
                <a:gd name="T53" fmla="*/ 825 h 1019"/>
                <a:gd name="T54" fmla="*/ 869 w 2181"/>
                <a:gd name="T55" fmla="*/ 1015 h 1019"/>
                <a:gd name="T56" fmla="*/ 952 w 2181"/>
                <a:gd name="T57" fmla="*/ 942 h 1019"/>
                <a:gd name="T58" fmla="*/ 991 w 2181"/>
                <a:gd name="T59" fmla="*/ 935 h 1019"/>
                <a:gd name="T60" fmla="*/ 906 w 2181"/>
                <a:gd name="T61" fmla="*/ 837 h 1019"/>
                <a:gd name="T62" fmla="*/ 1004 w 2181"/>
                <a:gd name="T63" fmla="*/ 873 h 1019"/>
                <a:gd name="T64" fmla="*/ 1223 w 2181"/>
                <a:gd name="T65" fmla="*/ 950 h 1019"/>
                <a:gd name="T66" fmla="*/ 1075 w 2181"/>
                <a:gd name="T67" fmla="*/ 1015 h 1019"/>
                <a:gd name="T68" fmla="*/ 1228 w 2181"/>
                <a:gd name="T69" fmla="*/ 1015 h 1019"/>
                <a:gd name="T70" fmla="*/ 1223 w 2181"/>
                <a:gd name="T71" fmla="*/ 803 h 1019"/>
                <a:gd name="T72" fmla="*/ 1337 w 2181"/>
                <a:gd name="T73" fmla="*/ 803 h 1019"/>
                <a:gd name="T74" fmla="*/ 1334 w 2181"/>
                <a:gd name="T75" fmla="*/ 1015 h 1019"/>
                <a:gd name="T76" fmla="*/ 1401 w 2181"/>
                <a:gd name="T77" fmla="*/ 963 h 1019"/>
                <a:gd name="T78" fmla="*/ 1505 w 2181"/>
                <a:gd name="T79" fmla="*/ 1015 h 1019"/>
                <a:gd name="T80" fmla="*/ 1401 w 2181"/>
                <a:gd name="T81" fmla="*/ 904 h 1019"/>
                <a:gd name="T82" fmla="*/ 1684 w 2181"/>
                <a:gd name="T83" fmla="*/ 892 h 1019"/>
                <a:gd name="T84" fmla="*/ 1698 w 2181"/>
                <a:gd name="T85" fmla="*/ 837 h 1019"/>
                <a:gd name="T86" fmla="*/ 1541 w 2181"/>
                <a:gd name="T87" fmla="*/ 1015 h 1019"/>
                <a:gd name="T88" fmla="*/ 1578 w 2181"/>
                <a:gd name="T89" fmla="*/ 982 h 1019"/>
                <a:gd name="T90" fmla="*/ 1771 w 2181"/>
                <a:gd name="T91" fmla="*/ 803 h 1019"/>
                <a:gd name="T92" fmla="*/ 1773 w 2181"/>
                <a:gd name="T93" fmla="*/ 1015 h 1019"/>
                <a:gd name="T94" fmla="*/ 1921 w 2181"/>
                <a:gd name="T95" fmla="*/ 1015 h 1019"/>
                <a:gd name="T96" fmla="*/ 1884 w 2181"/>
                <a:gd name="T97" fmla="*/ 950 h 1019"/>
                <a:gd name="T98" fmla="*/ 2018 w 2181"/>
                <a:gd name="T99" fmla="*/ 1015 h 1019"/>
                <a:gd name="T100" fmla="*/ 2122 w 2181"/>
                <a:gd name="T101" fmla="*/ 838 h 1019"/>
                <a:gd name="T102" fmla="*/ 1950 w 2181"/>
                <a:gd name="T103" fmla="*/ 838 h 1019"/>
                <a:gd name="T104" fmla="*/ 923 w 2181"/>
                <a:gd name="T105" fmla="*/ 196 h 1019"/>
                <a:gd name="T106" fmla="*/ 1272 w 2181"/>
                <a:gd name="T107" fmla="*/ 89 h 1019"/>
                <a:gd name="T108" fmla="*/ 771 w 2181"/>
                <a:gd name="T109" fmla="*/ 212 h 1019"/>
                <a:gd name="T110" fmla="*/ 1141 w 2181"/>
                <a:gd name="T111" fmla="*/ 515 h 1019"/>
                <a:gd name="T112" fmla="*/ 743 w 2181"/>
                <a:gd name="T113" fmla="*/ 605 h 1019"/>
                <a:gd name="T114" fmla="*/ 1293 w 2181"/>
                <a:gd name="T115" fmla="*/ 498 h 101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</a:cxnLst>
              <a:rect l="0" t="0" r="r" b="b"/>
              <a:pathLst>
                <a:path w="2181" h="1019">
                  <a:moveTo>
                    <a:pt x="1634" y="700"/>
                  </a:moveTo>
                  <a:cubicBezTo>
                    <a:pt x="1739" y="267"/>
                    <a:pt x="1739" y="267"/>
                    <a:pt x="1739" y="267"/>
                  </a:cubicBezTo>
                  <a:cubicBezTo>
                    <a:pt x="1845" y="700"/>
                    <a:pt x="1845" y="700"/>
                    <a:pt x="1845" y="700"/>
                  </a:cubicBezTo>
                  <a:cubicBezTo>
                    <a:pt x="2000" y="700"/>
                    <a:pt x="2000" y="700"/>
                    <a:pt x="2000" y="700"/>
                  </a:cubicBezTo>
                  <a:cubicBezTo>
                    <a:pt x="2002" y="694"/>
                    <a:pt x="2002" y="694"/>
                    <a:pt x="2002" y="694"/>
                  </a:cubicBezTo>
                  <a:cubicBezTo>
                    <a:pt x="2181" y="15"/>
                    <a:pt x="2181" y="15"/>
                    <a:pt x="2181" y="15"/>
                  </a:cubicBezTo>
                  <a:cubicBezTo>
                    <a:pt x="2023" y="15"/>
                    <a:pt x="2023" y="15"/>
                    <a:pt x="2023" y="15"/>
                  </a:cubicBezTo>
                  <a:cubicBezTo>
                    <a:pt x="1921" y="454"/>
                    <a:pt x="1921" y="454"/>
                    <a:pt x="1921" y="454"/>
                  </a:cubicBezTo>
                  <a:cubicBezTo>
                    <a:pt x="1814" y="15"/>
                    <a:pt x="1814" y="15"/>
                    <a:pt x="1814" y="15"/>
                  </a:cubicBezTo>
                  <a:cubicBezTo>
                    <a:pt x="1666" y="15"/>
                    <a:pt x="1666" y="15"/>
                    <a:pt x="1666" y="15"/>
                  </a:cubicBezTo>
                  <a:cubicBezTo>
                    <a:pt x="1558" y="449"/>
                    <a:pt x="1558" y="449"/>
                    <a:pt x="1558" y="449"/>
                  </a:cubicBezTo>
                  <a:cubicBezTo>
                    <a:pt x="1459" y="15"/>
                    <a:pt x="1459" y="15"/>
                    <a:pt x="1459" y="15"/>
                  </a:cubicBezTo>
                  <a:cubicBezTo>
                    <a:pt x="1298" y="15"/>
                    <a:pt x="1298" y="15"/>
                    <a:pt x="1298" y="15"/>
                  </a:cubicBezTo>
                  <a:cubicBezTo>
                    <a:pt x="1476" y="700"/>
                    <a:pt x="1476" y="700"/>
                    <a:pt x="1476" y="700"/>
                  </a:cubicBezTo>
                  <a:lnTo>
                    <a:pt x="1634" y="700"/>
                  </a:lnTo>
                  <a:close/>
                  <a:moveTo>
                    <a:pt x="170" y="263"/>
                  </a:moveTo>
                  <a:cubicBezTo>
                    <a:pt x="542" y="700"/>
                    <a:pt x="542" y="700"/>
                    <a:pt x="542" y="700"/>
                  </a:cubicBezTo>
                  <a:cubicBezTo>
                    <a:pt x="701" y="700"/>
                    <a:pt x="701" y="700"/>
                    <a:pt x="701" y="700"/>
                  </a:cubicBezTo>
                  <a:cubicBezTo>
                    <a:pt x="701" y="15"/>
                    <a:pt x="701" y="15"/>
                    <a:pt x="701" y="15"/>
                  </a:cubicBezTo>
                  <a:cubicBezTo>
                    <a:pt x="547" y="15"/>
                    <a:pt x="547" y="15"/>
                    <a:pt x="547" y="15"/>
                  </a:cubicBezTo>
                  <a:cubicBezTo>
                    <a:pt x="547" y="453"/>
                    <a:pt x="547" y="453"/>
                    <a:pt x="547" y="453"/>
                  </a:cubicBezTo>
                  <a:cubicBezTo>
                    <a:pt x="174" y="15"/>
                    <a:pt x="174" y="15"/>
                    <a:pt x="174" y="15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700"/>
                    <a:pt x="16" y="700"/>
                    <a:pt x="16" y="700"/>
                  </a:cubicBezTo>
                  <a:cubicBezTo>
                    <a:pt x="170" y="700"/>
                    <a:pt x="170" y="700"/>
                    <a:pt x="170" y="700"/>
                  </a:cubicBezTo>
                  <a:lnTo>
                    <a:pt x="170" y="263"/>
                  </a:lnTo>
                  <a:close/>
                  <a:moveTo>
                    <a:pt x="108" y="929"/>
                  </a:moveTo>
                  <a:cubicBezTo>
                    <a:pt x="162" y="929"/>
                    <a:pt x="162" y="929"/>
                    <a:pt x="162" y="929"/>
                  </a:cubicBezTo>
                  <a:cubicBezTo>
                    <a:pt x="162" y="969"/>
                    <a:pt x="162" y="969"/>
                    <a:pt x="162" y="969"/>
                  </a:cubicBezTo>
                  <a:cubicBezTo>
                    <a:pt x="149" y="979"/>
                    <a:pt x="131" y="985"/>
                    <a:pt x="111" y="985"/>
                  </a:cubicBezTo>
                  <a:cubicBezTo>
                    <a:pt x="68" y="985"/>
                    <a:pt x="39" y="953"/>
                    <a:pt x="39" y="909"/>
                  </a:cubicBezTo>
                  <a:cubicBezTo>
                    <a:pt x="39" y="909"/>
                    <a:pt x="39" y="909"/>
                    <a:pt x="39" y="909"/>
                  </a:cubicBezTo>
                  <a:cubicBezTo>
                    <a:pt x="39" y="868"/>
                    <a:pt x="69" y="834"/>
                    <a:pt x="108" y="834"/>
                  </a:cubicBezTo>
                  <a:cubicBezTo>
                    <a:pt x="135" y="834"/>
                    <a:pt x="151" y="843"/>
                    <a:pt x="167" y="857"/>
                  </a:cubicBezTo>
                  <a:cubicBezTo>
                    <a:pt x="191" y="829"/>
                    <a:pt x="191" y="829"/>
                    <a:pt x="191" y="829"/>
                  </a:cubicBezTo>
                  <a:cubicBezTo>
                    <a:pt x="169" y="810"/>
                    <a:pt x="146" y="800"/>
                    <a:pt x="109" y="800"/>
                  </a:cubicBezTo>
                  <a:cubicBezTo>
                    <a:pt x="45" y="800"/>
                    <a:pt x="0" y="850"/>
                    <a:pt x="0" y="909"/>
                  </a:cubicBezTo>
                  <a:cubicBezTo>
                    <a:pt x="0" y="910"/>
                    <a:pt x="0" y="910"/>
                    <a:pt x="0" y="910"/>
                  </a:cubicBezTo>
                  <a:cubicBezTo>
                    <a:pt x="0" y="972"/>
                    <a:pt x="44" y="1019"/>
                    <a:pt x="110" y="1019"/>
                  </a:cubicBezTo>
                  <a:cubicBezTo>
                    <a:pt x="148" y="1019"/>
                    <a:pt x="177" y="1004"/>
                    <a:pt x="198" y="986"/>
                  </a:cubicBezTo>
                  <a:cubicBezTo>
                    <a:pt x="198" y="897"/>
                    <a:pt x="198" y="897"/>
                    <a:pt x="198" y="897"/>
                  </a:cubicBezTo>
                  <a:cubicBezTo>
                    <a:pt x="108" y="897"/>
                    <a:pt x="108" y="897"/>
                    <a:pt x="108" y="897"/>
                  </a:cubicBezTo>
                  <a:lnTo>
                    <a:pt x="108" y="929"/>
                  </a:lnTo>
                  <a:close/>
                  <a:moveTo>
                    <a:pt x="332" y="800"/>
                  </a:moveTo>
                  <a:cubicBezTo>
                    <a:pt x="267" y="800"/>
                    <a:pt x="221" y="850"/>
                    <a:pt x="221" y="909"/>
                  </a:cubicBezTo>
                  <a:cubicBezTo>
                    <a:pt x="221" y="910"/>
                    <a:pt x="221" y="910"/>
                    <a:pt x="221" y="910"/>
                  </a:cubicBezTo>
                  <a:cubicBezTo>
                    <a:pt x="221" y="970"/>
                    <a:pt x="266" y="1019"/>
                    <a:pt x="331" y="1019"/>
                  </a:cubicBezTo>
                  <a:cubicBezTo>
                    <a:pt x="396" y="1019"/>
                    <a:pt x="442" y="969"/>
                    <a:pt x="442" y="909"/>
                  </a:cubicBezTo>
                  <a:cubicBezTo>
                    <a:pt x="442" y="909"/>
                    <a:pt x="442" y="909"/>
                    <a:pt x="442" y="909"/>
                  </a:cubicBezTo>
                  <a:cubicBezTo>
                    <a:pt x="442" y="849"/>
                    <a:pt x="397" y="800"/>
                    <a:pt x="332" y="800"/>
                  </a:cubicBezTo>
                  <a:close/>
                  <a:moveTo>
                    <a:pt x="403" y="910"/>
                  </a:moveTo>
                  <a:cubicBezTo>
                    <a:pt x="403" y="951"/>
                    <a:pt x="374" y="985"/>
                    <a:pt x="332" y="985"/>
                  </a:cubicBezTo>
                  <a:cubicBezTo>
                    <a:pt x="290" y="985"/>
                    <a:pt x="260" y="950"/>
                    <a:pt x="260" y="909"/>
                  </a:cubicBezTo>
                  <a:cubicBezTo>
                    <a:pt x="260" y="909"/>
                    <a:pt x="260" y="909"/>
                    <a:pt x="260" y="909"/>
                  </a:cubicBezTo>
                  <a:cubicBezTo>
                    <a:pt x="260" y="867"/>
                    <a:pt x="289" y="834"/>
                    <a:pt x="331" y="834"/>
                  </a:cubicBezTo>
                  <a:cubicBezTo>
                    <a:pt x="373" y="834"/>
                    <a:pt x="403" y="868"/>
                    <a:pt x="403" y="909"/>
                  </a:cubicBezTo>
                  <a:lnTo>
                    <a:pt x="403" y="910"/>
                  </a:lnTo>
                  <a:close/>
                  <a:moveTo>
                    <a:pt x="545" y="966"/>
                  </a:moveTo>
                  <a:cubicBezTo>
                    <a:pt x="481" y="803"/>
                    <a:pt x="481" y="803"/>
                    <a:pt x="481" y="803"/>
                  </a:cubicBezTo>
                  <a:cubicBezTo>
                    <a:pt x="440" y="803"/>
                    <a:pt x="440" y="803"/>
                    <a:pt x="440" y="803"/>
                  </a:cubicBezTo>
                  <a:cubicBezTo>
                    <a:pt x="528" y="1017"/>
                    <a:pt x="528" y="1017"/>
                    <a:pt x="528" y="1017"/>
                  </a:cubicBezTo>
                  <a:cubicBezTo>
                    <a:pt x="560" y="1017"/>
                    <a:pt x="560" y="1017"/>
                    <a:pt x="560" y="1017"/>
                  </a:cubicBezTo>
                  <a:cubicBezTo>
                    <a:pt x="649" y="803"/>
                    <a:pt x="649" y="803"/>
                    <a:pt x="649" y="803"/>
                  </a:cubicBezTo>
                  <a:cubicBezTo>
                    <a:pt x="608" y="803"/>
                    <a:pt x="608" y="803"/>
                    <a:pt x="608" y="803"/>
                  </a:cubicBezTo>
                  <a:lnTo>
                    <a:pt x="545" y="966"/>
                  </a:lnTo>
                  <a:close/>
                  <a:moveTo>
                    <a:pt x="711" y="925"/>
                  </a:moveTo>
                  <a:cubicBezTo>
                    <a:pt x="817" y="925"/>
                    <a:pt x="817" y="925"/>
                    <a:pt x="817" y="925"/>
                  </a:cubicBezTo>
                  <a:cubicBezTo>
                    <a:pt x="817" y="892"/>
                    <a:pt x="817" y="892"/>
                    <a:pt x="817" y="892"/>
                  </a:cubicBezTo>
                  <a:cubicBezTo>
                    <a:pt x="711" y="892"/>
                    <a:pt x="711" y="892"/>
                    <a:pt x="711" y="892"/>
                  </a:cubicBezTo>
                  <a:cubicBezTo>
                    <a:pt x="711" y="837"/>
                    <a:pt x="711" y="837"/>
                    <a:pt x="711" y="837"/>
                  </a:cubicBezTo>
                  <a:cubicBezTo>
                    <a:pt x="831" y="837"/>
                    <a:pt x="831" y="837"/>
                    <a:pt x="831" y="837"/>
                  </a:cubicBezTo>
                  <a:cubicBezTo>
                    <a:pt x="831" y="803"/>
                    <a:pt x="831" y="803"/>
                    <a:pt x="831" y="803"/>
                  </a:cubicBezTo>
                  <a:cubicBezTo>
                    <a:pt x="674" y="803"/>
                    <a:pt x="674" y="803"/>
                    <a:pt x="674" y="803"/>
                  </a:cubicBezTo>
                  <a:cubicBezTo>
                    <a:pt x="674" y="1015"/>
                    <a:pt x="674" y="1015"/>
                    <a:pt x="674" y="1015"/>
                  </a:cubicBezTo>
                  <a:cubicBezTo>
                    <a:pt x="833" y="1015"/>
                    <a:pt x="833" y="1015"/>
                    <a:pt x="833" y="1015"/>
                  </a:cubicBezTo>
                  <a:cubicBezTo>
                    <a:pt x="833" y="982"/>
                    <a:pt x="833" y="982"/>
                    <a:pt x="833" y="982"/>
                  </a:cubicBezTo>
                  <a:cubicBezTo>
                    <a:pt x="711" y="982"/>
                    <a:pt x="711" y="982"/>
                    <a:pt x="711" y="982"/>
                  </a:cubicBezTo>
                  <a:lnTo>
                    <a:pt x="711" y="925"/>
                  </a:lnTo>
                  <a:close/>
                  <a:moveTo>
                    <a:pt x="1042" y="871"/>
                  </a:moveTo>
                  <a:cubicBezTo>
                    <a:pt x="1042" y="870"/>
                    <a:pt x="1042" y="870"/>
                    <a:pt x="1042" y="870"/>
                  </a:cubicBezTo>
                  <a:cubicBezTo>
                    <a:pt x="1042" y="852"/>
                    <a:pt x="1035" y="836"/>
                    <a:pt x="1024" y="825"/>
                  </a:cubicBezTo>
                  <a:cubicBezTo>
                    <a:pt x="1011" y="811"/>
                    <a:pt x="990" y="803"/>
                    <a:pt x="963" y="803"/>
                  </a:cubicBezTo>
                  <a:cubicBezTo>
                    <a:pt x="869" y="803"/>
                    <a:pt x="869" y="803"/>
                    <a:pt x="869" y="803"/>
                  </a:cubicBezTo>
                  <a:cubicBezTo>
                    <a:pt x="869" y="1015"/>
                    <a:pt x="869" y="1015"/>
                    <a:pt x="869" y="1015"/>
                  </a:cubicBezTo>
                  <a:cubicBezTo>
                    <a:pt x="906" y="1015"/>
                    <a:pt x="906" y="1015"/>
                    <a:pt x="906" y="1015"/>
                  </a:cubicBezTo>
                  <a:cubicBezTo>
                    <a:pt x="906" y="942"/>
                    <a:pt x="906" y="942"/>
                    <a:pt x="906" y="942"/>
                  </a:cubicBezTo>
                  <a:cubicBezTo>
                    <a:pt x="952" y="942"/>
                    <a:pt x="952" y="942"/>
                    <a:pt x="952" y="942"/>
                  </a:cubicBezTo>
                  <a:cubicBezTo>
                    <a:pt x="1005" y="1015"/>
                    <a:pt x="1005" y="1015"/>
                    <a:pt x="1005" y="1015"/>
                  </a:cubicBezTo>
                  <a:cubicBezTo>
                    <a:pt x="1048" y="1015"/>
                    <a:pt x="1048" y="1015"/>
                    <a:pt x="1048" y="1015"/>
                  </a:cubicBezTo>
                  <a:cubicBezTo>
                    <a:pt x="991" y="935"/>
                    <a:pt x="991" y="935"/>
                    <a:pt x="991" y="935"/>
                  </a:cubicBezTo>
                  <a:cubicBezTo>
                    <a:pt x="1021" y="927"/>
                    <a:pt x="1042" y="906"/>
                    <a:pt x="1042" y="871"/>
                  </a:cubicBezTo>
                  <a:close/>
                  <a:moveTo>
                    <a:pt x="906" y="908"/>
                  </a:moveTo>
                  <a:cubicBezTo>
                    <a:pt x="906" y="837"/>
                    <a:pt x="906" y="837"/>
                    <a:pt x="906" y="837"/>
                  </a:cubicBezTo>
                  <a:cubicBezTo>
                    <a:pt x="960" y="837"/>
                    <a:pt x="960" y="837"/>
                    <a:pt x="960" y="837"/>
                  </a:cubicBezTo>
                  <a:cubicBezTo>
                    <a:pt x="988" y="837"/>
                    <a:pt x="1004" y="850"/>
                    <a:pt x="1004" y="872"/>
                  </a:cubicBezTo>
                  <a:cubicBezTo>
                    <a:pt x="1004" y="873"/>
                    <a:pt x="1004" y="873"/>
                    <a:pt x="1004" y="873"/>
                  </a:cubicBezTo>
                  <a:cubicBezTo>
                    <a:pt x="1004" y="894"/>
                    <a:pt x="987" y="908"/>
                    <a:pt x="960" y="908"/>
                  </a:cubicBezTo>
                  <a:lnTo>
                    <a:pt x="906" y="908"/>
                  </a:lnTo>
                  <a:close/>
                  <a:moveTo>
                    <a:pt x="1223" y="950"/>
                  </a:moveTo>
                  <a:cubicBezTo>
                    <a:pt x="1109" y="803"/>
                    <a:pt x="1109" y="803"/>
                    <a:pt x="1109" y="803"/>
                  </a:cubicBezTo>
                  <a:cubicBezTo>
                    <a:pt x="1075" y="803"/>
                    <a:pt x="1075" y="803"/>
                    <a:pt x="1075" y="803"/>
                  </a:cubicBezTo>
                  <a:cubicBezTo>
                    <a:pt x="1075" y="1015"/>
                    <a:pt x="1075" y="1015"/>
                    <a:pt x="1075" y="1015"/>
                  </a:cubicBezTo>
                  <a:cubicBezTo>
                    <a:pt x="1111" y="1015"/>
                    <a:pt x="1111" y="1015"/>
                    <a:pt x="1111" y="1015"/>
                  </a:cubicBezTo>
                  <a:cubicBezTo>
                    <a:pt x="1111" y="864"/>
                    <a:pt x="1111" y="864"/>
                    <a:pt x="1111" y="864"/>
                  </a:cubicBezTo>
                  <a:cubicBezTo>
                    <a:pt x="1228" y="1015"/>
                    <a:pt x="1228" y="1015"/>
                    <a:pt x="1228" y="1015"/>
                  </a:cubicBezTo>
                  <a:cubicBezTo>
                    <a:pt x="1259" y="1015"/>
                    <a:pt x="1259" y="1015"/>
                    <a:pt x="1259" y="1015"/>
                  </a:cubicBezTo>
                  <a:cubicBezTo>
                    <a:pt x="1259" y="803"/>
                    <a:pt x="1259" y="803"/>
                    <a:pt x="1259" y="803"/>
                  </a:cubicBezTo>
                  <a:cubicBezTo>
                    <a:pt x="1223" y="803"/>
                    <a:pt x="1223" y="803"/>
                    <a:pt x="1223" y="803"/>
                  </a:cubicBezTo>
                  <a:lnTo>
                    <a:pt x="1223" y="950"/>
                  </a:lnTo>
                  <a:close/>
                  <a:moveTo>
                    <a:pt x="1401" y="904"/>
                  </a:moveTo>
                  <a:cubicBezTo>
                    <a:pt x="1337" y="803"/>
                    <a:pt x="1337" y="803"/>
                    <a:pt x="1337" y="803"/>
                  </a:cubicBezTo>
                  <a:cubicBezTo>
                    <a:pt x="1297" y="803"/>
                    <a:pt x="1297" y="803"/>
                    <a:pt x="1297" y="803"/>
                  </a:cubicBezTo>
                  <a:cubicBezTo>
                    <a:pt x="1297" y="1015"/>
                    <a:pt x="1297" y="1015"/>
                    <a:pt x="1297" y="1015"/>
                  </a:cubicBezTo>
                  <a:cubicBezTo>
                    <a:pt x="1334" y="1015"/>
                    <a:pt x="1334" y="1015"/>
                    <a:pt x="1334" y="1015"/>
                  </a:cubicBezTo>
                  <a:cubicBezTo>
                    <a:pt x="1334" y="864"/>
                    <a:pt x="1334" y="864"/>
                    <a:pt x="1334" y="864"/>
                  </a:cubicBezTo>
                  <a:cubicBezTo>
                    <a:pt x="1400" y="963"/>
                    <a:pt x="1400" y="963"/>
                    <a:pt x="1400" y="963"/>
                  </a:cubicBezTo>
                  <a:cubicBezTo>
                    <a:pt x="1401" y="963"/>
                    <a:pt x="1401" y="963"/>
                    <a:pt x="1401" y="963"/>
                  </a:cubicBezTo>
                  <a:cubicBezTo>
                    <a:pt x="1468" y="863"/>
                    <a:pt x="1468" y="863"/>
                    <a:pt x="1468" y="863"/>
                  </a:cubicBezTo>
                  <a:cubicBezTo>
                    <a:pt x="1468" y="1015"/>
                    <a:pt x="1468" y="1015"/>
                    <a:pt x="1468" y="1015"/>
                  </a:cubicBezTo>
                  <a:cubicBezTo>
                    <a:pt x="1505" y="1015"/>
                    <a:pt x="1505" y="1015"/>
                    <a:pt x="1505" y="1015"/>
                  </a:cubicBezTo>
                  <a:cubicBezTo>
                    <a:pt x="1505" y="803"/>
                    <a:pt x="1505" y="803"/>
                    <a:pt x="1505" y="803"/>
                  </a:cubicBezTo>
                  <a:cubicBezTo>
                    <a:pt x="1466" y="803"/>
                    <a:pt x="1466" y="803"/>
                    <a:pt x="1466" y="803"/>
                  </a:cubicBezTo>
                  <a:lnTo>
                    <a:pt x="1401" y="904"/>
                  </a:lnTo>
                  <a:close/>
                  <a:moveTo>
                    <a:pt x="1578" y="925"/>
                  </a:moveTo>
                  <a:cubicBezTo>
                    <a:pt x="1684" y="925"/>
                    <a:pt x="1684" y="925"/>
                    <a:pt x="1684" y="925"/>
                  </a:cubicBezTo>
                  <a:cubicBezTo>
                    <a:pt x="1684" y="892"/>
                    <a:pt x="1684" y="892"/>
                    <a:pt x="1684" y="892"/>
                  </a:cubicBezTo>
                  <a:cubicBezTo>
                    <a:pt x="1578" y="892"/>
                    <a:pt x="1578" y="892"/>
                    <a:pt x="1578" y="892"/>
                  </a:cubicBezTo>
                  <a:cubicBezTo>
                    <a:pt x="1578" y="837"/>
                    <a:pt x="1578" y="837"/>
                    <a:pt x="1578" y="837"/>
                  </a:cubicBezTo>
                  <a:cubicBezTo>
                    <a:pt x="1698" y="837"/>
                    <a:pt x="1698" y="837"/>
                    <a:pt x="1698" y="837"/>
                  </a:cubicBezTo>
                  <a:cubicBezTo>
                    <a:pt x="1698" y="803"/>
                    <a:pt x="1698" y="803"/>
                    <a:pt x="1698" y="803"/>
                  </a:cubicBezTo>
                  <a:cubicBezTo>
                    <a:pt x="1541" y="803"/>
                    <a:pt x="1541" y="803"/>
                    <a:pt x="1541" y="803"/>
                  </a:cubicBezTo>
                  <a:cubicBezTo>
                    <a:pt x="1541" y="1015"/>
                    <a:pt x="1541" y="1015"/>
                    <a:pt x="1541" y="1015"/>
                  </a:cubicBezTo>
                  <a:cubicBezTo>
                    <a:pt x="1700" y="1015"/>
                    <a:pt x="1700" y="1015"/>
                    <a:pt x="1700" y="1015"/>
                  </a:cubicBezTo>
                  <a:cubicBezTo>
                    <a:pt x="1700" y="982"/>
                    <a:pt x="1700" y="982"/>
                    <a:pt x="1700" y="982"/>
                  </a:cubicBezTo>
                  <a:cubicBezTo>
                    <a:pt x="1578" y="982"/>
                    <a:pt x="1578" y="982"/>
                    <a:pt x="1578" y="982"/>
                  </a:cubicBezTo>
                  <a:lnTo>
                    <a:pt x="1578" y="925"/>
                  </a:lnTo>
                  <a:close/>
                  <a:moveTo>
                    <a:pt x="1884" y="950"/>
                  </a:moveTo>
                  <a:cubicBezTo>
                    <a:pt x="1771" y="803"/>
                    <a:pt x="1771" y="803"/>
                    <a:pt x="1771" y="803"/>
                  </a:cubicBezTo>
                  <a:cubicBezTo>
                    <a:pt x="1736" y="803"/>
                    <a:pt x="1736" y="803"/>
                    <a:pt x="1736" y="803"/>
                  </a:cubicBezTo>
                  <a:cubicBezTo>
                    <a:pt x="1736" y="1015"/>
                    <a:pt x="1736" y="1015"/>
                    <a:pt x="1736" y="1015"/>
                  </a:cubicBezTo>
                  <a:cubicBezTo>
                    <a:pt x="1773" y="1015"/>
                    <a:pt x="1773" y="1015"/>
                    <a:pt x="1773" y="1015"/>
                  </a:cubicBezTo>
                  <a:cubicBezTo>
                    <a:pt x="1773" y="864"/>
                    <a:pt x="1773" y="864"/>
                    <a:pt x="1773" y="864"/>
                  </a:cubicBezTo>
                  <a:cubicBezTo>
                    <a:pt x="1890" y="1015"/>
                    <a:pt x="1890" y="1015"/>
                    <a:pt x="1890" y="1015"/>
                  </a:cubicBezTo>
                  <a:cubicBezTo>
                    <a:pt x="1921" y="1015"/>
                    <a:pt x="1921" y="1015"/>
                    <a:pt x="1921" y="1015"/>
                  </a:cubicBezTo>
                  <a:cubicBezTo>
                    <a:pt x="1921" y="803"/>
                    <a:pt x="1921" y="803"/>
                    <a:pt x="1921" y="803"/>
                  </a:cubicBezTo>
                  <a:cubicBezTo>
                    <a:pt x="1884" y="803"/>
                    <a:pt x="1884" y="803"/>
                    <a:pt x="1884" y="803"/>
                  </a:cubicBezTo>
                  <a:lnTo>
                    <a:pt x="1884" y="950"/>
                  </a:lnTo>
                  <a:close/>
                  <a:moveTo>
                    <a:pt x="1950" y="838"/>
                  </a:moveTo>
                  <a:cubicBezTo>
                    <a:pt x="2018" y="838"/>
                    <a:pt x="2018" y="838"/>
                    <a:pt x="2018" y="838"/>
                  </a:cubicBezTo>
                  <a:cubicBezTo>
                    <a:pt x="2018" y="1015"/>
                    <a:pt x="2018" y="1015"/>
                    <a:pt x="2018" y="1015"/>
                  </a:cubicBezTo>
                  <a:cubicBezTo>
                    <a:pt x="2055" y="1015"/>
                    <a:pt x="2055" y="1015"/>
                    <a:pt x="2055" y="1015"/>
                  </a:cubicBezTo>
                  <a:cubicBezTo>
                    <a:pt x="2055" y="838"/>
                    <a:pt x="2055" y="838"/>
                    <a:pt x="2055" y="838"/>
                  </a:cubicBezTo>
                  <a:cubicBezTo>
                    <a:pt x="2122" y="838"/>
                    <a:pt x="2122" y="838"/>
                    <a:pt x="2122" y="838"/>
                  </a:cubicBezTo>
                  <a:cubicBezTo>
                    <a:pt x="2122" y="803"/>
                    <a:pt x="2122" y="803"/>
                    <a:pt x="2122" y="803"/>
                  </a:cubicBezTo>
                  <a:cubicBezTo>
                    <a:pt x="1950" y="803"/>
                    <a:pt x="1950" y="803"/>
                    <a:pt x="1950" y="803"/>
                  </a:cubicBezTo>
                  <a:lnTo>
                    <a:pt x="1950" y="838"/>
                  </a:lnTo>
                  <a:close/>
                  <a:moveTo>
                    <a:pt x="1073" y="290"/>
                  </a:moveTo>
                  <a:cubicBezTo>
                    <a:pt x="952" y="259"/>
                    <a:pt x="923" y="244"/>
                    <a:pt x="923" y="198"/>
                  </a:cubicBezTo>
                  <a:cubicBezTo>
                    <a:pt x="923" y="196"/>
                    <a:pt x="923" y="196"/>
                    <a:pt x="923" y="196"/>
                  </a:cubicBezTo>
                  <a:cubicBezTo>
                    <a:pt x="923" y="162"/>
                    <a:pt x="953" y="136"/>
                    <a:pt x="1012" y="136"/>
                  </a:cubicBezTo>
                  <a:cubicBezTo>
                    <a:pt x="1071" y="136"/>
                    <a:pt x="1131" y="161"/>
                    <a:pt x="1193" y="204"/>
                  </a:cubicBezTo>
                  <a:cubicBezTo>
                    <a:pt x="1272" y="89"/>
                    <a:pt x="1272" y="89"/>
                    <a:pt x="1272" y="89"/>
                  </a:cubicBezTo>
                  <a:cubicBezTo>
                    <a:pt x="1202" y="32"/>
                    <a:pt x="1115" y="0"/>
                    <a:pt x="1014" y="0"/>
                  </a:cubicBezTo>
                  <a:cubicBezTo>
                    <a:pt x="872" y="0"/>
                    <a:pt x="771" y="84"/>
                    <a:pt x="771" y="210"/>
                  </a:cubicBezTo>
                  <a:cubicBezTo>
                    <a:pt x="771" y="212"/>
                    <a:pt x="771" y="212"/>
                    <a:pt x="771" y="212"/>
                  </a:cubicBezTo>
                  <a:cubicBezTo>
                    <a:pt x="771" y="350"/>
                    <a:pt x="861" y="389"/>
                    <a:pt x="1001" y="425"/>
                  </a:cubicBezTo>
                  <a:cubicBezTo>
                    <a:pt x="1118" y="455"/>
                    <a:pt x="1141" y="474"/>
                    <a:pt x="1141" y="513"/>
                  </a:cubicBezTo>
                  <a:cubicBezTo>
                    <a:pt x="1141" y="515"/>
                    <a:pt x="1141" y="515"/>
                    <a:pt x="1141" y="515"/>
                  </a:cubicBezTo>
                  <a:cubicBezTo>
                    <a:pt x="1141" y="556"/>
                    <a:pt x="1104" y="581"/>
                    <a:pt x="1041" y="581"/>
                  </a:cubicBezTo>
                  <a:cubicBezTo>
                    <a:pt x="961" y="581"/>
                    <a:pt x="896" y="548"/>
                    <a:pt x="833" y="496"/>
                  </a:cubicBezTo>
                  <a:cubicBezTo>
                    <a:pt x="743" y="605"/>
                    <a:pt x="743" y="605"/>
                    <a:pt x="743" y="605"/>
                  </a:cubicBezTo>
                  <a:cubicBezTo>
                    <a:pt x="826" y="679"/>
                    <a:pt x="933" y="716"/>
                    <a:pt x="1038" y="716"/>
                  </a:cubicBezTo>
                  <a:cubicBezTo>
                    <a:pt x="1188" y="716"/>
                    <a:pt x="1293" y="638"/>
                    <a:pt x="1293" y="500"/>
                  </a:cubicBezTo>
                  <a:cubicBezTo>
                    <a:pt x="1293" y="498"/>
                    <a:pt x="1293" y="498"/>
                    <a:pt x="1293" y="498"/>
                  </a:cubicBezTo>
                  <a:cubicBezTo>
                    <a:pt x="1293" y="377"/>
                    <a:pt x="1214" y="326"/>
                    <a:pt x="1073" y="290"/>
                  </a:cubicBezTo>
                  <a:close/>
                </a:path>
              </a:pathLst>
            </a:custGeom>
            <a:solidFill>
              <a:srgbClr val="1D3278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  <p:sp>
          <p:nvSpPr>
            <p:cNvPr id="18" name="Freeform 6">
              <a:extLst>
                <a:ext uri="{FF2B5EF4-FFF2-40B4-BE49-F238E27FC236}">
                  <a16:creationId xmlns:a16="http://schemas.microsoft.com/office/drawing/2014/main" id="{00E546D3-8277-4394-A225-0C85C093F617}"/>
                </a:ext>
              </a:extLst>
            </p:cNvPr>
            <p:cNvSpPr>
              <a:spLocks noEditPoints="1"/>
            </p:cNvSpPr>
            <p:nvPr/>
          </p:nvSpPr>
          <p:spPr bwMode="auto">
            <a:xfrm>
              <a:off x="1841" y="2"/>
              <a:ext cx="4000" cy="2416"/>
            </a:xfrm>
            <a:custGeom>
              <a:avLst/>
              <a:gdLst>
                <a:gd name="T0" fmla="*/ 675 w 2309"/>
                <a:gd name="T1" fmla="*/ 743 h 1396"/>
                <a:gd name="T2" fmla="*/ 748 w 2309"/>
                <a:gd name="T3" fmla="*/ 341 h 1396"/>
                <a:gd name="T4" fmla="*/ 472 w 2309"/>
                <a:gd name="T5" fmla="*/ 195 h 1396"/>
                <a:gd name="T6" fmla="*/ 432 w 2309"/>
                <a:gd name="T7" fmla="*/ 217 h 1396"/>
                <a:gd name="T8" fmla="*/ 541 w 2309"/>
                <a:gd name="T9" fmla="*/ 1037 h 1396"/>
                <a:gd name="T10" fmla="*/ 1264 w 2309"/>
                <a:gd name="T11" fmla="*/ 1279 h 1396"/>
                <a:gd name="T12" fmla="*/ 1555 w 2309"/>
                <a:gd name="T13" fmla="*/ 429 h 1396"/>
                <a:gd name="T14" fmla="*/ 1526 w 2309"/>
                <a:gd name="T15" fmla="*/ 389 h 1396"/>
                <a:gd name="T16" fmla="*/ 1380 w 2309"/>
                <a:gd name="T17" fmla="*/ 527 h 1396"/>
                <a:gd name="T18" fmla="*/ 1152 w 2309"/>
                <a:gd name="T19" fmla="*/ 1207 h 1396"/>
                <a:gd name="T20" fmla="*/ 1131 w 2309"/>
                <a:gd name="T21" fmla="*/ 838 h 1396"/>
                <a:gd name="T22" fmla="*/ 786 w 2309"/>
                <a:gd name="T23" fmla="*/ 389 h 1396"/>
                <a:gd name="T24" fmla="*/ 755 w 2309"/>
                <a:gd name="T25" fmla="*/ 429 h 1396"/>
                <a:gd name="T26" fmla="*/ 766 w 2309"/>
                <a:gd name="T27" fmla="*/ 1046 h 1396"/>
                <a:gd name="T28" fmla="*/ 1103 w 2309"/>
                <a:gd name="T29" fmla="*/ 1270 h 1396"/>
                <a:gd name="T30" fmla="*/ 1081 w 2309"/>
                <a:gd name="T31" fmla="*/ 1095 h 1396"/>
                <a:gd name="T32" fmla="*/ 1159 w 2309"/>
                <a:gd name="T33" fmla="*/ 766 h 1396"/>
                <a:gd name="T34" fmla="*/ 1170 w 2309"/>
                <a:gd name="T35" fmla="*/ 12 h 1396"/>
                <a:gd name="T36" fmla="*/ 1127 w 2309"/>
                <a:gd name="T37" fmla="*/ 31 h 1396"/>
                <a:gd name="T38" fmla="*/ 932 w 2309"/>
                <a:gd name="T39" fmla="*/ 453 h 1396"/>
                <a:gd name="T40" fmla="*/ 1598 w 2309"/>
                <a:gd name="T41" fmla="*/ 392 h 1396"/>
                <a:gd name="T42" fmla="*/ 1592 w 2309"/>
                <a:gd name="T43" fmla="*/ 1061 h 1396"/>
                <a:gd name="T44" fmla="*/ 1892 w 2309"/>
                <a:gd name="T45" fmla="*/ 458 h 1396"/>
                <a:gd name="T46" fmla="*/ 1850 w 2309"/>
                <a:gd name="T47" fmla="*/ 192 h 1396"/>
                <a:gd name="T48" fmla="*/ 1837 w 2309"/>
                <a:gd name="T49" fmla="*/ 195 h 1396"/>
                <a:gd name="T50" fmla="*/ 1762 w 2309"/>
                <a:gd name="T51" fmla="*/ 228 h 1396"/>
                <a:gd name="T52" fmla="*/ 1586 w 2309"/>
                <a:gd name="T53" fmla="*/ 267 h 1396"/>
                <a:gd name="T54" fmla="*/ 1511 w 2309"/>
                <a:gd name="T55" fmla="*/ 52 h 1396"/>
                <a:gd name="T56" fmla="*/ 1506 w 2309"/>
                <a:gd name="T57" fmla="*/ 53 h 1396"/>
                <a:gd name="T58" fmla="*/ 1494 w 2309"/>
                <a:gd name="T59" fmla="*/ 58 h 1396"/>
                <a:gd name="T60" fmla="*/ 1408 w 2309"/>
                <a:gd name="T61" fmla="*/ 389 h 1396"/>
                <a:gd name="T62" fmla="*/ 884 w 2309"/>
                <a:gd name="T63" fmla="*/ 104 h 1396"/>
                <a:gd name="T64" fmla="*/ 815 w 2309"/>
                <a:gd name="T65" fmla="*/ 57 h 1396"/>
                <a:gd name="T66" fmla="*/ 803 w 2309"/>
                <a:gd name="T67" fmla="*/ 53 h 1396"/>
                <a:gd name="T68" fmla="*/ 772 w 2309"/>
                <a:gd name="T69" fmla="*/ 75 h 1396"/>
                <a:gd name="T70" fmla="*/ 988 w 2309"/>
                <a:gd name="T71" fmla="*/ 185 h 1396"/>
                <a:gd name="T72" fmla="*/ 219 w 2309"/>
                <a:gd name="T73" fmla="*/ 498 h 1396"/>
                <a:gd name="T74" fmla="*/ 107 w 2309"/>
                <a:gd name="T75" fmla="*/ 520 h 1396"/>
                <a:gd name="T76" fmla="*/ 388 w 2309"/>
                <a:gd name="T77" fmla="*/ 725 h 1396"/>
                <a:gd name="T78" fmla="*/ 2167 w 2309"/>
                <a:gd name="T79" fmla="*/ 499 h 1396"/>
                <a:gd name="T80" fmla="*/ 1941 w 2309"/>
                <a:gd name="T81" fmla="*/ 506 h 1396"/>
                <a:gd name="T82" fmla="*/ 2210 w 2309"/>
                <a:gd name="T83" fmla="*/ 546 h 1396"/>
                <a:gd name="T84" fmla="*/ 2274 w 2309"/>
                <a:gd name="T85" fmla="*/ 966 h 1396"/>
                <a:gd name="T86" fmla="*/ 2227 w 2309"/>
                <a:gd name="T87" fmla="*/ 935 h 1396"/>
                <a:gd name="T88" fmla="*/ 1811 w 2309"/>
                <a:gd name="T89" fmla="*/ 1061 h 1396"/>
                <a:gd name="T90" fmla="*/ 2301 w 2309"/>
                <a:gd name="T91" fmla="*/ 1040 h 1396"/>
                <a:gd name="T92" fmla="*/ 499 w 2309"/>
                <a:gd name="T93" fmla="*/ 1061 h 1396"/>
                <a:gd name="T94" fmla="*/ 18 w 2309"/>
                <a:gd name="T95" fmla="*/ 978 h 1396"/>
                <a:gd name="T96" fmla="*/ 9 w 2309"/>
                <a:gd name="T97" fmla="*/ 1041 h 1396"/>
                <a:gd name="T98" fmla="*/ 39 w 2309"/>
                <a:gd name="T99" fmla="*/ 1070 h 1396"/>
                <a:gd name="T100" fmla="*/ 499 w 2309"/>
                <a:gd name="T101" fmla="*/ 1061 h 1396"/>
                <a:gd name="T102" fmla="*/ 1699 w 2309"/>
                <a:gd name="T103" fmla="*/ 1305 h 1396"/>
                <a:gd name="T104" fmla="*/ 1519 w 2309"/>
                <a:gd name="T105" fmla="*/ 1309 h 1396"/>
                <a:gd name="T106" fmla="*/ 1212 w 2309"/>
                <a:gd name="T107" fmla="*/ 1337 h 1396"/>
                <a:gd name="T108" fmla="*/ 1305 w 2309"/>
                <a:gd name="T109" fmla="*/ 1337 h 1396"/>
                <a:gd name="T110" fmla="*/ 1881 w 2309"/>
                <a:gd name="T111" fmla="*/ 1351 h 1396"/>
                <a:gd name="T112" fmla="*/ 1091 w 2309"/>
                <a:gd name="T113" fmla="*/ 1330 h 1396"/>
                <a:gd name="T114" fmla="*/ 791 w 2309"/>
                <a:gd name="T115" fmla="*/ 1309 h 1396"/>
                <a:gd name="T116" fmla="*/ 611 w 2309"/>
                <a:gd name="T117" fmla="*/ 1305 h 1396"/>
                <a:gd name="T118" fmla="*/ 416 w 2309"/>
                <a:gd name="T119" fmla="*/ 1319 h 1396"/>
                <a:gd name="T120" fmla="*/ 787 w 2309"/>
                <a:gd name="T121" fmla="*/ 1368 h 1396"/>
                <a:gd name="T122" fmla="*/ 1088 w 2309"/>
                <a:gd name="T123" fmla="*/ 1341 h 1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309" h="1396">
                  <a:moveTo>
                    <a:pt x="855" y="1255"/>
                  </a:moveTo>
                  <a:cubicBezTo>
                    <a:pt x="807" y="1218"/>
                    <a:pt x="749" y="1157"/>
                    <a:pt x="719" y="1061"/>
                  </a:cubicBezTo>
                  <a:cubicBezTo>
                    <a:pt x="690" y="971"/>
                    <a:pt x="675" y="863"/>
                    <a:pt x="675" y="743"/>
                  </a:cubicBezTo>
                  <a:cubicBezTo>
                    <a:pt x="675" y="576"/>
                    <a:pt x="703" y="434"/>
                    <a:pt x="712" y="394"/>
                  </a:cubicBezTo>
                  <a:cubicBezTo>
                    <a:pt x="712" y="393"/>
                    <a:pt x="712" y="392"/>
                    <a:pt x="712" y="392"/>
                  </a:cubicBezTo>
                  <a:cubicBezTo>
                    <a:pt x="717" y="369"/>
                    <a:pt x="731" y="350"/>
                    <a:pt x="748" y="341"/>
                  </a:cubicBezTo>
                  <a:cubicBezTo>
                    <a:pt x="622" y="260"/>
                    <a:pt x="513" y="212"/>
                    <a:pt x="492" y="203"/>
                  </a:cubicBezTo>
                  <a:cubicBezTo>
                    <a:pt x="479" y="197"/>
                    <a:pt x="473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72" y="195"/>
                    <a:pt x="472" y="195"/>
                    <a:pt x="472" y="195"/>
                  </a:cubicBezTo>
                  <a:cubicBezTo>
                    <a:pt x="467" y="193"/>
                    <a:pt x="463" y="192"/>
                    <a:pt x="458" y="192"/>
                  </a:cubicBezTo>
                  <a:cubicBezTo>
                    <a:pt x="444" y="192"/>
                    <a:pt x="436" y="201"/>
                    <a:pt x="432" y="217"/>
                  </a:cubicBezTo>
                  <a:cubicBezTo>
                    <a:pt x="432" y="217"/>
                    <a:pt x="429" y="242"/>
                    <a:pt x="425" y="285"/>
                  </a:cubicBezTo>
                  <a:cubicBezTo>
                    <a:pt x="421" y="323"/>
                    <a:pt x="417" y="385"/>
                    <a:pt x="417" y="458"/>
                  </a:cubicBezTo>
                  <a:cubicBezTo>
                    <a:pt x="417" y="623"/>
                    <a:pt x="439" y="857"/>
                    <a:pt x="541" y="1037"/>
                  </a:cubicBezTo>
                  <a:cubicBezTo>
                    <a:pt x="620" y="1174"/>
                    <a:pt x="731" y="1251"/>
                    <a:pt x="855" y="1255"/>
                  </a:cubicBezTo>
                  <a:close/>
                  <a:moveTo>
                    <a:pt x="1263" y="1279"/>
                  </a:moveTo>
                  <a:cubicBezTo>
                    <a:pt x="1264" y="1279"/>
                    <a:pt x="1264" y="1279"/>
                    <a:pt x="1264" y="1279"/>
                  </a:cubicBezTo>
                  <a:cubicBezTo>
                    <a:pt x="1350" y="1279"/>
                    <a:pt x="1495" y="1207"/>
                    <a:pt x="1545" y="1046"/>
                  </a:cubicBezTo>
                  <a:cubicBezTo>
                    <a:pt x="1571" y="960"/>
                    <a:pt x="1585" y="858"/>
                    <a:pt x="1585" y="743"/>
                  </a:cubicBezTo>
                  <a:cubicBezTo>
                    <a:pt x="1585" y="600"/>
                    <a:pt x="1564" y="476"/>
                    <a:pt x="1555" y="429"/>
                  </a:cubicBezTo>
                  <a:cubicBezTo>
                    <a:pt x="1552" y="412"/>
                    <a:pt x="1550" y="402"/>
                    <a:pt x="1550" y="402"/>
                  </a:cubicBezTo>
                  <a:cubicBezTo>
                    <a:pt x="1548" y="394"/>
                    <a:pt x="1544" y="384"/>
                    <a:pt x="1536" y="384"/>
                  </a:cubicBezTo>
                  <a:cubicBezTo>
                    <a:pt x="1533" y="384"/>
                    <a:pt x="1530" y="386"/>
                    <a:pt x="1526" y="389"/>
                  </a:cubicBezTo>
                  <a:cubicBezTo>
                    <a:pt x="1526" y="389"/>
                    <a:pt x="1522" y="392"/>
                    <a:pt x="1515" y="398"/>
                  </a:cubicBezTo>
                  <a:cubicBezTo>
                    <a:pt x="1508" y="404"/>
                    <a:pt x="1497" y="412"/>
                    <a:pt x="1483" y="425"/>
                  </a:cubicBezTo>
                  <a:cubicBezTo>
                    <a:pt x="1464" y="442"/>
                    <a:pt x="1425" y="478"/>
                    <a:pt x="1380" y="527"/>
                  </a:cubicBezTo>
                  <a:cubicBezTo>
                    <a:pt x="1309" y="607"/>
                    <a:pt x="1214" y="732"/>
                    <a:pt x="1169" y="877"/>
                  </a:cubicBezTo>
                  <a:cubicBezTo>
                    <a:pt x="1144" y="962"/>
                    <a:pt x="1131" y="1035"/>
                    <a:pt x="1131" y="1095"/>
                  </a:cubicBezTo>
                  <a:cubicBezTo>
                    <a:pt x="1131" y="1139"/>
                    <a:pt x="1138" y="1177"/>
                    <a:pt x="1152" y="1207"/>
                  </a:cubicBezTo>
                  <a:cubicBezTo>
                    <a:pt x="1166" y="1237"/>
                    <a:pt x="1187" y="1257"/>
                    <a:pt x="1216" y="1271"/>
                  </a:cubicBezTo>
                  <a:cubicBezTo>
                    <a:pt x="1229" y="1276"/>
                    <a:pt x="1244" y="1279"/>
                    <a:pt x="1263" y="1279"/>
                  </a:cubicBezTo>
                  <a:close/>
                  <a:moveTo>
                    <a:pt x="1131" y="838"/>
                  </a:moveTo>
                  <a:cubicBezTo>
                    <a:pt x="1131" y="835"/>
                    <a:pt x="1133" y="832"/>
                    <a:pt x="1134" y="829"/>
                  </a:cubicBezTo>
                  <a:cubicBezTo>
                    <a:pt x="1039" y="594"/>
                    <a:pt x="822" y="418"/>
                    <a:pt x="798" y="398"/>
                  </a:cubicBezTo>
                  <a:cubicBezTo>
                    <a:pt x="790" y="392"/>
                    <a:pt x="786" y="389"/>
                    <a:pt x="786" y="389"/>
                  </a:cubicBezTo>
                  <a:cubicBezTo>
                    <a:pt x="782" y="386"/>
                    <a:pt x="778" y="384"/>
                    <a:pt x="775" y="384"/>
                  </a:cubicBezTo>
                  <a:cubicBezTo>
                    <a:pt x="767" y="384"/>
                    <a:pt x="763" y="394"/>
                    <a:pt x="760" y="403"/>
                  </a:cubicBezTo>
                  <a:cubicBezTo>
                    <a:pt x="760" y="404"/>
                    <a:pt x="758" y="414"/>
                    <a:pt x="755" y="429"/>
                  </a:cubicBezTo>
                  <a:cubicBezTo>
                    <a:pt x="752" y="441"/>
                    <a:pt x="748" y="467"/>
                    <a:pt x="743" y="503"/>
                  </a:cubicBezTo>
                  <a:cubicBezTo>
                    <a:pt x="734" y="559"/>
                    <a:pt x="725" y="647"/>
                    <a:pt x="725" y="743"/>
                  </a:cubicBezTo>
                  <a:cubicBezTo>
                    <a:pt x="725" y="860"/>
                    <a:pt x="738" y="962"/>
                    <a:pt x="766" y="1046"/>
                  </a:cubicBezTo>
                  <a:cubicBezTo>
                    <a:pt x="816" y="1207"/>
                    <a:pt x="964" y="1279"/>
                    <a:pt x="1053" y="1279"/>
                  </a:cubicBezTo>
                  <a:cubicBezTo>
                    <a:pt x="1054" y="1279"/>
                    <a:pt x="1054" y="1279"/>
                    <a:pt x="1054" y="1279"/>
                  </a:cubicBezTo>
                  <a:cubicBezTo>
                    <a:pt x="1073" y="1279"/>
                    <a:pt x="1089" y="1276"/>
                    <a:pt x="1103" y="1270"/>
                  </a:cubicBezTo>
                  <a:cubicBezTo>
                    <a:pt x="1110" y="1267"/>
                    <a:pt x="1117" y="1264"/>
                    <a:pt x="1125" y="1258"/>
                  </a:cubicBezTo>
                  <a:cubicBezTo>
                    <a:pt x="1119" y="1250"/>
                    <a:pt x="1113" y="1240"/>
                    <a:pt x="1108" y="1228"/>
                  </a:cubicBezTo>
                  <a:cubicBezTo>
                    <a:pt x="1090" y="1193"/>
                    <a:pt x="1082" y="1149"/>
                    <a:pt x="1081" y="1095"/>
                  </a:cubicBezTo>
                  <a:cubicBezTo>
                    <a:pt x="1082" y="1028"/>
                    <a:pt x="1095" y="950"/>
                    <a:pt x="1123" y="862"/>
                  </a:cubicBezTo>
                  <a:cubicBezTo>
                    <a:pt x="1125" y="855"/>
                    <a:pt x="1128" y="846"/>
                    <a:pt x="1131" y="838"/>
                  </a:cubicBezTo>
                  <a:close/>
                  <a:moveTo>
                    <a:pt x="1159" y="766"/>
                  </a:moveTo>
                  <a:cubicBezTo>
                    <a:pt x="1208" y="661"/>
                    <a:pt x="1281" y="558"/>
                    <a:pt x="1378" y="457"/>
                  </a:cubicBezTo>
                  <a:cubicBezTo>
                    <a:pt x="1312" y="256"/>
                    <a:pt x="1219" y="92"/>
                    <a:pt x="1182" y="31"/>
                  </a:cubicBezTo>
                  <a:cubicBezTo>
                    <a:pt x="1174" y="19"/>
                    <a:pt x="1170" y="12"/>
                    <a:pt x="1170" y="12"/>
                  </a:cubicBezTo>
                  <a:cubicBezTo>
                    <a:pt x="1163" y="1"/>
                    <a:pt x="1157" y="0"/>
                    <a:pt x="1155" y="0"/>
                  </a:cubicBezTo>
                  <a:cubicBezTo>
                    <a:pt x="1150" y="0"/>
                    <a:pt x="1144" y="4"/>
                    <a:pt x="1139" y="13"/>
                  </a:cubicBezTo>
                  <a:cubicBezTo>
                    <a:pt x="1139" y="13"/>
                    <a:pt x="1134" y="19"/>
                    <a:pt x="1127" y="31"/>
                  </a:cubicBezTo>
                  <a:cubicBezTo>
                    <a:pt x="1116" y="49"/>
                    <a:pt x="1106" y="67"/>
                    <a:pt x="1095" y="85"/>
                  </a:cubicBezTo>
                  <a:cubicBezTo>
                    <a:pt x="1072" y="127"/>
                    <a:pt x="1036" y="193"/>
                    <a:pt x="1000" y="277"/>
                  </a:cubicBezTo>
                  <a:cubicBezTo>
                    <a:pt x="975" y="334"/>
                    <a:pt x="952" y="393"/>
                    <a:pt x="932" y="453"/>
                  </a:cubicBezTo>
                  <a:cubicBezTo>
                    <a:pt x="1002" y="523"/>
                    <a:pt x="1097" y="633"/>
                    <a:pt x="1159" y="766"/>
                  </a:cubicBezTo>
                  <a:close/>
                  <a:moveTo>
                    <a:pt x="1562" y="341"/>
                  </a:moveTo>
                  <a:cubicBezTo>
                    <a:pt x="1580" y="350"/>
                    <a:pt x="1593" y="368"/>
                    <a:pt x="1598" y="392"/>
                  </a:cubicBezTo>
                  <a:cubicBezTo>
                    <a:pt x="1598" y="392"/>
                    <a:pt x="1599" y="393"/>
                    <a:pt x="1599" y="394"/>
                  </a:cubicBezTo>
                  <a:cubicBezTo>
                    <a:pt x="1607" y="434"/>
                    <a:pt x="1635" y="577"/>
                    <a:pt x="1635" y="743"/>
                  </a:cubicBezTo>
                  <a:cubicBezTo>
                    <a:pt x="1635" y="863"/>
                    <a:pt x="1620" y="970"/>
                    <a:pt x="1592" y="1061"/>
                  </a:cubicBezTo>
                  <a:cubicBezTo>
                    <a:pt x="1562" y="1157"/>
                    <a:pt x="1506" y="1218"/>
                    <a:pt x="1458" y="1255"/>
                  </a:cubicBezTo>
                  <a:cubicBezTo>
                    <a:pt x="1581" y="1249"/>
                    <a:pt x="1690" y="1172"/>
                    <a:pt x="1768" y="1037"/>
                  </a:cubicBezTo>
                  <a:cubicBezTo>
                    <a:pt x="1871" y="857"/>
                    <a:pt x="1892" y="623"/>
                    <a:pt x="1892" y="458"/>
                  </a:cubicBezTo>
                  <a:cubicBezTo>
                    <a:pt x="1892" y="400"/>
                    <a:pt x="1890" y="341"/>
                    <a:pt x="1884" y="284"/>
                  </a:cubicBezTo>
                  <a:cubicBezTo>
                    <a:pt x="1880" y="242"/>
                    <a:pt x="1877" y="217"/>
                    <a:pt x="1877" y="217"/>
                  </a:cubicBezTo>
                  <a:cubicBezTo>
                    <a:pt x="1874" y="201"/>
                    <a:pt x="1865" y="192"/>
                    <a:pt x="1850" y="192"/>
                  </a:cubicBezTo>
                  <a:cubicBezTo>
                    <a:pt x="1848" y="192"/>
                    <a:pt x="1843" y="192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7" y="195"/>
                    <a:pt x="1837" y="195"/>
                  </a:cubicBezTo>
                  <a:cubicBezTo>
                    <a:pt x="1837" y="195"/>
                    <a:pt x="1830" y="197"/>
                    <a:pt x="1818" y="203"/>
                  </a:cubicBezTo>
                  <a:cubicBezTo>
                    <a:pt x="1806" y="208"/>
                    <a:pt x="1790" y="215"/>
                    <a:pt x="1769" y="225"/>
                  </a:cubicBezTo>
                  <a:cubicBezTo>
                    <a:pt x="1762" y="228"/>
                    <a:pt x="1762" y="228"/>
                    <a:pt x="1762" y="228"/>
                  </a:cubicBezTo>
                  <a:cubicBezTo>
                    <a:pt x="1700" y="258"/>
                    <a:pt x="1639" y="292"/>
                    <a:pt x="1581" y="328"/>
                  </a:cubicBezTo>
                  <a:cubicBezTo>
                    <a:pt x="1575" y="332"/>
                    <a:pt x="1568" y="336"/>
                    <a:pt x="1562" y="341"/>
                  </a:cubicBezTo>
                  <a:close/>
                  <a:moveTo>
                    <a:pt x="1586" y="267"/>
                  </a:moveTo>
                  <a:cubicBezTo>
                    <a:pt x="1567" y="172"/>
                    <a:pt x="1546" y="101"/>
                    <a:pt x="1537" y="75"/>
                  </a:cubicBezTo>
                  <a:cubicBezTo>
                    <a:pt x="1537" y="74"/>
                    <a:pt x="1537" y="73"/>
                    <a:pt x="1536" y="73"/>
                  </a:cubicBezTo>
                  <a:cubicBezTo>
                    <a:pt x="1531" y="59"/>
                    <a:pt x="1523" y="52"/>
                    <a:pt x="1511" y="52"/>
                  </a:cubicBezTo>
                  <a:cubicBezTo>
                    <a:pt x="1510" y="52"/>
                    <a:pt x="1508" y="52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6" y="53"/>
                    <a:pt x="1506" y="53"/>
                    <a:pt x="1506" y="53"/>
                  </a:cubicBezTo>
                  <a:cubicBezTo>
                    <a:pt x="1502" y="53"/>
                    <a:pt x="1498" y="55"/>
                    <a:pt x="1494" y="57"/>
                  </a:cubicBezTo>
                  <a:cubicBezTo>
                    <a:pt x="1494" y="57"/>
                    <a:pt x="1494" y="57"/>
                    <a:pt x="1494" y="57"/>
                  </a:cubicBezTo>
                  <a:cubicBezTo>
                    <a:pt x="1494" y="58"/>
                    <a:pt x="1494" y="58"/>
                    <a:pt x="1494" y="58"/>
                  </a:cubicBezTo>
                  <a:cubicBezTo>
                    <a:pt x="1494" y="58"/>
                    <a:pt x="1467" y="74"/>
                    <a:pt x="1425" y="104"/>
                  </a:cubicBezTo>
                  <a:cubicBezTo>
                    <a:pt x="1402" y="121"/>
                    <a:pt x="1366" y="148"/>
                    <a:pt x="1321" y="185"/>
                  </a:cubicBezTo>
                  <a:cubicBezTo>
                    <a:pt x="1354" y="252"/>
                    <a:pt x="1383" y="321"/>
                    <a:pt x="1408" y="389"/>
                  </a:cubicBezTo>
                  <a:cubicBezTo>
                    <a:pt x="1461" y="347"/>
                    <a:pt x="1519" y="307"/>
                    <a:pt x="1586" y="267"/>
                  </a:cubicBezTo>
                  <a:close/>
                  <a:moveTo>
                    <a:pt x="988" y="185"/>
                  </a:moveTo>
                  <a:cubicBezTo>
                    <a:pt x="953" y="156"/>
                    <a:pt x="918" y="128"/>
                    <a:pt x="884" y="104"/>
                  </a:cubicBezTo>
                  <a:cubicBezTo>
                    <a:pt x="843" y="74"/>
                    <a:pt x="816" y="58"/>
                    <a:pt x="815" y="58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5" y="57"/>
                    <a:pt x="815" y="57"/>
                    <a:pt x="815" y="57"/>
                  </a:cubicBezTo>
                  <a:cubicBezTo>
                    <a:pt x="811" y="55"/>
                    <a:pt x="807" y="53"/>
                    <a:pt x="804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3" y="53"/>
                    <a:pt x="803" y="53"/>
                    <a:pt x="803" y="53"/>
                  </a:cubicBezTo>
                  <a:cubicBezTo>
                    <a:pt x="801" y="52"/>
                    <a:pt x="800" y="52"/>
                    <a:pt x="798" y="52"/>
                  </a:cubicBezTo>
                  <a:cubicBezTo>
                    <a:pt x="787" y="52"/>
                    <a:pt x="778" y="59"/>
                    <a:pt x="773" y="73"/>
                  </a:cubicBezTo>
                  <a:cubicBezTo>
                    <a:pt x="773" y="73"/>
                    <a:pt x="773" y="74"/>
                    <a:pt x="772" y="75"/>
                  </a:cubicBezTo>
                  <a:cubicBezTo>
                    <a:pt x="764" y="101"/>
                    <a:pt x="742" y="172"/>
                    <a:pt x="724" y="267"/>
                  </a:cubicBezTo>
                  <a:cubicBezTo>
                    <a:pt x="790" y="307"/>
                    <a:pt x="848" y="347"/>
                    <a:pt x="902" y="389"/>
                  </a:cubicBezTo>
                  <a:cubicBezTo>
                    <a:pt x="925" y="323"/>
                    <a:pt x="954" y="254"/>
                    <a:pt x="988" y="185"/>
                  </a:cubicBezTo>
                  <a:close/>
                  <a:moveTo>
                    <a:pt x="388" y="725"/>
                  </a:moveTo>
                  <a:cubicBezTo>
                    <a:pt x="377" y="657"/>
                    <a:pt x="370" y="584"/>
                    <a:pt x="368" y="506"/>
                  </a:cubicBezTo>
                  <a:cubicBezTo>
                    <a:pt x="303" y="500"/>
                    <a:pt x="251" y="498"/>
                    <a:pt x="219" y="498"/>
                  </a:cubicBezTo>
                  <a:cubicBezTo>
                    <a:pt x="212" y="498"/>
                    <a:pt x="206" y="498"/>
                    <a:pt x="200" y="498"/>
                  </a:cubicBezTo>
                  <a:cubicBezTo>
                    <a:pt x="164" y="498"/>
                    <a:pt x="143" y="499"/>
                    <a:pt x="143" y="499"/>
                  </a:cubicBezTo>
                  <a:cubicBezTo>
                    <a:pt x="129" y="500"/>
                    <a:pt x="116" y="507"/>
                    <a:pt x="107" y="520"/>
                  </a:cubicBezTo>
                  <a:cubicBezTo>
                    <a:pt x="102" y="528"/>
                    <a:pt x="99" y="537"/>
                    <a:pt x="100" y="546"/>
                  </a:cubicBezTo>
                  <a:cubicBezTo>
                    <a:pt x="102" y="571"/>
                    <a:pt x="119" y="661"/>
                    <a:pt x="226" y="796"/>
                  </a:cubicBezTo>
                  <a:cubicBezTo>
                    <a:pt x="280" y="769"/>
                    <a:pt x="335" y="745"/>
                    <a:pt x="388" y="725"/>
                  </a:cubicBezTo>
                  <a:close/>
                  <a:moveTo>
                    <a:pt x="2210" y="546"/>
                  </a:moveTo>
                  <a:cubicBezTo>
                    <a:pt x="2211" y="538"/>
                    <a:pt x="2206" y="525"/>
                    <a:pt x="2203" y="520"/>
                  </a:cubicBezTo>
                  <a:cubicBezTo>
                    <a:pt x="2194" y="507"/>
                    <a:pt x="2181" y="500"/>
                    <a:pt x="2167" y="499"/>
                  </a:cubicBezTo>
                  <a:cubicBezTo>
                    <a:pt x="2166" y="499"/>
                    <a:pt x="2145" y="498"/>
                    <a:pt x="2110" y="498"/>
                  </a:cubicBezTo>
                  <a:cubicBezTo>
                    <a:pt x="2104" y="498"/>
                    <a:pt x="2097" y="498"/>
                    <a:pt x="2090" y="498"/>
                  </a:cubicBezTo>
                  <a:cubicBezTo>
                    <a:pt x="2058" y="498"/>
                    <a:pt x="2006" y="500"/>
                    <a:pt x="1941" y="506"/>
                  </a:cubicBezTo>
                  <a:cubicBezTo>
                    <a:pt x="1939" y="581"/>
                    <a:pt x="1933" y="654"/>
                    <a:pt x="1922" y="725"/>
                  </a:cubicBezTo>
                  <a:cubicBezTo>
                    <a:pt x="1974" y="745"/>
                    <a:pt x="2029" y="769"/>
                    <a:pt x="2084" y="796"/>
                  </a:cubicBezTo>
                  <a:cubicBezTo>
                    <a:pt x="2191" y="660"/>
                    <a:pt x="2207" y="571"/>
                    <a:pt x="2210" y="546"/>
                  </a:cubicBezTo>
                  <a:close/>
                  <a:moveTo>
                    <a:pt x="2291" y="978"/>
                  </a:moveTo>
                  <a:cubicBezTo>
                    <a:pt x="2291" y="978"/>
                    <a:pt x="2285" y="974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74" y="966"/>
                    <a:pt x="2274" y="966"/>
                    <a:pt x="2274" y="966"/>
                  </a:cubicBezTo>
                  <a:cubicBezTo>
                    <a:pt x="2266" y="960"/>
                    <a:pt x="2254" y="952"/>
                    <a:pt x="2239" y="943"/>
                  </a:cubicBezTo>
                  <a:cubicBezTo>
                    <a:pt x="2236" y="940"/>
                    <a:pt x="2231" y="938"/>
                    <a:pt x="2227" y="935"/>
                  </a:cubicBezTo>
                  <a:cubicBezTo>
                    <a:pt x="2191" y="911"/>
                    <a:pt x="2132" y="876"/>
                    <a:pt x="2060" y="840"/>
                  </a:cubicBezTo>
                  <a:cubicBezTo>
                    <a:pt x="2011" y="815"/>
                    <a:pt x="1961" y="793"/>
                    <a:pt x="1913" y="775"/>
                  </a:cubicBezTo>
                  <a:cubicBezTo>
                    <a:pt x="1891" y="885"/>
                    <a:pt x="1857" y="981"/>
                    <a:pt x="1811" y="1061"/>
                  </a:cubicBezTo>
                  <a:cubicBezTo>
                    <a:pt x="1763" y="1145"/>
                    <a:pt x="1704" y="1209"/>
                    <a:pt x="1633" y="1251"/>
                  </a:cubicBezTo>
                  <a:cubicBezTo>
                    <a:pt x="2143" y="1223"/>
                    <a:pt x="2286" y="1059"/>
                    <a:pt x="2301" y="1040"/>
                  </a:cubicBezTo>
                  <a:cubicBezTo>
                    <a:pt x="2301" y="1040"/>
                    <a:pt x="2301" y="1040"/>
                    <a:pt x="2301" y="1040"/>
                  </a:cubicBezTo>
                  <a:cubicBezTo>
                    <a:pt x="2306" y="1032"/>
                    <a:pt x="2309" y="1024"/>
                    <a:pt x="2309" y="1015"/>
                  </a:cubicBezTo>
                  <a:cubicBezTo>
                    <a:pt x="2309" y="1000"/>
                    <a:pt x="2302" y="986"/>
                    <a:pt x="2291" y="978"/>
                  </a:cubicBezTo>
                  <a:close/>
                  <a:moveTo>
                    <a:pt x="499" y="1061"/>
                  </a:moveTo>
                  <a:cubicBezTo>
                    <a:pt x="453" y="981"/>
                    <a:pt x="419" y="885"/>
                    <a:pt x="397" y="775"/>
                  </a:cubicBezTo>
                  <a:cubicBezTo>
                    <a:pt x="225" y="840"/>
                    <a:pt x="87" y="930"/>
                    <a:pt x="35" y="966"/>
                  </a:cubicBezTo>
                  <a:cubicBezTo>
                    <a:pt x="24" y="974"/>
                    <a:pt x="19" y="978"/>
                    <a:pt x="18" y="978"/>
                  </a:cubicBezTo>
                  <a:cubicBezTo>
                    <a:pt x="7" y="986"/>
                    <a:pt x="0" y="1000"/>
                    <a:pt x="0" y="1015"/>
                  </a:cubicBezTo>
                  <a:cubicBezTo>
                    <a:pt x="0" y="1024"/>
                    <a:pt x="3" y="1032"/>
                    <a:pt x="8" y="1040"/>
                  </a:cubicBezTo>
                  <a:cubicBezTo>
                    <a:pt x="8" y="1040"/>
                    <a:pt x="9" y="1041"/>
                    <a:pt x="9" y="1041"/>
                  </a:cubicBezTo>
                  <a:cubicBezTo>
                    <a:pt x="10" y="1042"/>
                    <a:pt x="11" y="1044"/>
                    <a:pt x="12" y="1045"/>
                  </a:cubicBezTo>
                  <a:cubicBezTo>
                    <a:pt x="13" y="1046"/>
                    <a:pt x="13" y="1047"/>
                    <a:pt x="14" y="1048"/>
                  </a:cubicBezTo>
                  <a:cubicBezTo>
                    <a:pt x="18" y="1051"/>
                    <a:pt x="26" y="1060"/>
                    <a:pt x="39" y="1070"/>
                  </a:cubicBezTo>
                  <a:cubicBezTo>
                    <a:pt x="60" y="1089"/>
                    <a:pt x="99" y="1117"/>
                    <a:pt x="161" y="1144"/>
                  </a:cubicBezTo>
                  <a:cubicBezTo>
                    <a:pt x="289" y="1202"/>
                    <a:pt x="467" y="1239"/>
                    <a:pt x="676" y="1251"/>
                  </a:cubicBezTo>
                  <a:cubicBezTo>
                    <a:pt x="607" y="1209"/>
                    <a:pt x="546" y="1144"/>
                    <a:pt x="499" y="1061"/>
                  </a:cubicBezTo>
                  <a:close/>
                  <a:moveTo>
                    <a:pt x="1849" y="1288"/>
                  </a:moveTo>
                  <a:cubicBezTo>
                    <a:pt x="1823" y="1288"/>
                    <a:pt x="1784" y="1293"/>
                    <a:pt x="1726" y="1301"/>
                  </a:cubicBezTo>
                  <a:cubicBezTo>
                    <a:pt x="1717" y="1302"/>
                    <a:pt x="1708" y="1304"/>
                    <a:pt x="1699" y="1305"/>
                  </a:cubicBezTo>
                  <a:cubicBezTo>
                    <a:pt x="1673" y="1308"/>
                    <a:pt x="1642" y="1310"/>
                    <a:pt x="1601" y="1310"/>
                  </a:cubicBezTo>
                  <a:cubicBezTo>
                    <a:pt x="1575" y="1310"/>
                    <a:pt x="1549" y="1310"/>
                    <a:pt x="1521" y="1309"/>
                  </a:cubicBezTo>
                  <a:cubicBezTo>
                    <a:pt x="1519" y="1309"/>
                    <a:pt x="1519" y="1309"/>
                    <a:pt x="1519" y="1309"/>
                  </a:cubicBezTo>
                  <a:cubicBezTo>
                    <a:pt x="1492" y="1308"/>
                    <a:pt x="1462" y="1308"/>
                    <a:pt x="1432" y="1308"/>
                  </a:cubicBezTo>
                  <a:cubicBezTo>
                    <a:pt x="1370" y="1308"/>
                    <a:pt x="1289" y="1310"/>
                    <a:pt x="1218" y="1330"/>
                  </a:cubicBezTo>
                  <a:cubicBezTo>
                    <a:pt x="1215" y="1331"/>
                    <a:pt x="1212" y="1335"/>
                    <a:pt x="1212" y="1337"/>
                  </a:cubicBezTo>
                  <a:cubicBezTo>
                    <a:pt x="1213" y="1340"/>
                    <a:pt x="1217" y="1341"/>
                    <a:pt x="1221" y="1341"/>
                  </a:cubicBezTo>
                  <a:cubicBezTo>
                    <a:pt x="1222" y="1341"/>
                    <a:pt x="1223" y="1340"/>
                    <a:pt x="1224" y="1340"/>
                  </a:cubicBezTo>
                  <a:cubicBezTo>
                    <a:pt x="1253" y="1338"/>
                    <a:pt x="1280" y="1337"/>
                    <a:pt x="1305" y="1337"/>
                  </a:cubicBezTo>
                  <a:cubicBezTo>
                    <a:pt x="1398" y="1337"/>
                    <a:pt x="1462" y="1353"/>
                    <a:pt x="1523" y="1368"/>
                  </a:cubicBezTo>
                  <a:cubicBezTo>
                    <a:pt x="1580" y="1383"/>
                    <a:pt x="1635" y="1396"/>
                    <a:pt x="1711" y="1396"/>
                  </a:cubicBezTo>
                  <a:cubicBezTo>
                    <a:pt x="1791" y="1396"/>
                    <a:pt x="1855" y="1379"/>
                    <a:pt x="1881" y="1351"/>
                  </a:cubicBezTo>
                  <a:cubicBezTo>
                    <a:pt x="1890" y="1341"/>
                    <a:pt x="1894" y="1330"/>
                    <a:pt x="1893" y="1319"/>
                  </a:cubicBezTo>
                  <a:cubicBezTo>
                    <a:pt x="1891" y="1297"/>
                    <a:pt x="1884" y="1288"/>
                    <a:pt x="1849" y="1288"/>
                  </a:cubicBezTo>
                  <a:close/>
                  <a:moveTo>
                    <a:pt x="1091" y="1330"/>
                  </a:moveTo>
                  <a:cubicBezTo>
                    <a:pt x="1020" y="1310"/>
                    <a:pt x="939" y="1308"/>
                    <a:pt x="877" y="1308"/>
                  </a:cubicBezTo>
                  <a:cubicBezTo>
                    <a:pt x="877" y="1308"/>
                    <a:pt x="877" y="1308"/>
                    <a:pt x="877" y="1308"/>
                  </a:cubicBezTo>
                  <a:cubicBezTo>
                    <a:pt x="847" y="1308"/>
                    <a:pt x="817" y="1308"/>
                    <a:pt x="791" y="1309"/>
                  </a:cubicBezTo>
                  <a:cubicBezTo>
                    <a:pt x="788" y="1309"/>
                    <a:pt x="788" y="1309"/>
                    <a:pt x="788" y="1309"/>
                  </a:cubicBezTo>
                  <a:cubicBezTo>
                    <a:pt x="760" y="1310"/>
                    <a:pt x="734" y="1310"/>
                    <a:pt x="709" y="1310"/>
                  </a:cubicBezTo>
                  <a:cubicBezTo>
                    <a:pt x="667" y="1310"/>
                    <a:pt x="636" y="1308"/>
                    <a:pt x="611" y="1305"/>
                  </a:cubicBezTo>
                  <a:cubicBezTo>
                    <a:pt x="601" y="1304"/>
                    <a:pt x="592" y="1302"/>
                    <a:pt x="583" y="1301"/>
                  </a:cubicBezTo>
                  <a:cubicBezTo>
                    <a:pt x="525" y="1293"/>
                    <a:pt x="486" y="1288"/>
                    <a:pt x="460" y="1288"/>
                  </a:cubicBezTo>
                  <a:cubicBezTo>
                    <a:pt x="425" y="1288"/>
                    <a:pt x="418" y="1297"/>
                    <a:pt x="416" y="1319"/>
                  </a:cubicBezTo>
                  <a:cubicBezTo>
                    <a:pt x="415" y="1330"/>
                    <a:pt x="419" y="1341"/>
                    <a:pt x="428" y="1350"/>
                  </a:cubicBezTo>
                  <a:cubicBezTo>
                    <a:pt x="453" y="1379"/>
                    <a:pt x="519" y="1396"/>
                    <a:pt x="599" y="1396"/>
                  </a:cubicBezTo>
                  <a:cubicBezTo>
                    <a:pt x="675" y="1396"/>
                    <a:pt x="729" y="1383"/>
                    <a:pt x="787" y="1368"/>
                  </a:cubicBezTo>
                  <a:cubicBezTo>
                    <a:pt x="848" y="1353"/>
                    <a:pt x="911" y="1337"/>
                    <a:pt x="1004" y="1337"/>
                  </a:cubicBezTo>
                  <a:cubicBezTo>
                    <a:pt x="1030" y="1337"/>
                    <a:pt x="1057" y="1338"/>
                    <a:pt x="1085" y="1340"/>
                  </a:cubicBezTo>
                  <a:cubicBezTo>
                    <a:pt x="1086" y="1340"/>
                    <a:pt x="1087" y="1341"/>
                    <a:pt x="1088" y="1341"/>
                  </a:cubicBezTo>
                  <a:cubicBezTo>
                    <a:pt x="1092" y="1341"/>
                    <a:pt x="1097" y="1340"/>
                    <a:pt x="1097" y="1337"/>
                  </a:cubicBezTo>
                  <a:cubicBezTo>
                    <a:pt x="1097" y="1335"/>
                    <a:pt x="1095" y="1331"/>
                    <a:pt x="1091" y="1330"/>
                  </a:cubicBezTo>
                  <a:close/>
                </a:path>
              </a:pathLst>
            </a:custGeom>
            <a:solidFill>
              <a:srgbClr val="DD033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AU" sz="1800" dirty="0"/>
            </a:p>
          </p:txBody>
        </p:sp>
      </p:grpSp>
      <p:sp>
        <p:nvSpPr>
          <p:cNvPr id="19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5379643" y="6397748"/>
            <a:ext cx="936000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0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pPr algn="ctr"/>
            <a:r>
              <a:rPr lang="en-AU"/>
              <a:t>© NSW Department of Education | Document title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316228" y="1484631"/>
            <a:ext cx="11497399" cy="4701475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US" dirty="0"/>
              <a:t>Montserrat Medium Point Size 14</a:t>
            </a:r>
          </a:p>
          <a:p>
            <a:pPr lvl="1"/>
            <a:r>
              <a:rPr lang="en-US" dirty="0"/>
              <a:t>Montserrat Medium Point Size 14</a:t>
            </a:r>
          </a:p>
          <a:p>
            <a:pPr lvl="2"/>
            <a:r>
              <a:rPr lang="en-US" dirty="0"/>
              <a:t>Montserrat Medium Point Size 12</a:t>
            </a:r>
          </a:p>
          <a:p>
            <a:pPr lvl="3"/>
            <a:r>
              <a:rPr lang="en-US" dirty="0"/>
              <a:t>Montserrat Light Point Size 12</a:t>
            </a:r>
          </a:p>
        </p:txBody>
      </p:sp>
      <p:sp>
        <p:nvSpPr>
          <p:cNvPr id="14" name="Title Placeholder 1"/>
          <p:cNvSpPr>
            <a:spLocks noGrp="1"/>
          </p:cNvSpPr>
          <p:nvPr>
            <p:ph type="title"/>
          </p:nvPr>
        </p:nvSpPr>
        <p:spPr>
          <a:xfrm>
            <a:off x="316228" y="684539"/>
            <a:ext cx="11497401" cy="498470"/>
          </a:xfrm>
          <a:prstGeom prst="rect">
            <a:avLst/>
          </a:prstGeom>
        </p:spPr>
        <p:txBody>
          <a:bodyPr vert="horz" wrap="square" lIns="0" tIns="0" rIns="0" bIns="0" rtlCol="0" anchor="ctr">
            <a:no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9" name="Rectangle 8"/>
          <p:cNvSpPr/>
          <p:nvPr userDrawn="1"/>
        </p:nvSpPr>
        <p:spPr>
          <a:xfrm>
            <a:off x="306797" y="6338141"/>
            <a:ext cx="4196955" cy="4247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>
              <a:lnSpc>
                <a:spcPct val="108000"/>
              </a:lnSpc>
            </a:pPr>
            <a:r>
              <a:rPr lang="en-AU" sz="1000" u="none" baseline="0" dirty="0">
                <a:solidFill>
                  <a:srgbClr val="19233E"/>
                </a:solidFill>
                <a:uFill>
                  <a:solidFill>
                    <a:schemeClr val="bg1">
                      <a:lumMod val="95000"/>
                    </a:schemeClr>
                  </a:solidFill>
                </a:uFill>
                <a:latin typeface="Montserrat Light" panose="00000400000000000000" pitchFamily="2" charset="0"/>
              </a:rPr>
              <a:t>HUMAN CAPITAL MANAGEMENT PROGRAM</a:t>
            </a:r>
          </a:p>
          <a:p>
            <a:pPr algn="l">
              <a:lnSpc>
                <a:spcPct val="108000"/>
              </a:lnSpc>
            </a:pPr>
            <a:r>
              <a:rPr lang="en-AU" sz="1000" i="1" dirty="0">
                <a:solidFill>
                  <a:srgbClr val="19233E"/>
                </a:solidFill>
                <a:latin typeface="Montserrat Light" panose="00000400000000000000" pitchFamily="2" charset="0"/>
              </a:rPr>
              <a:t>enabling excellence in public education</a:t>
            </a:r>
          </a:p>
        </p:txBody>
      </p:sp>
      <p:cxnSp>
        <p:nvCxnSpPr>
          <p:cNvPr id="10" name="Straight Connector 9"/>
          <p:cNvCxnSpPr/>
          <p:nvPr userDrawn="1"/>
        </p:nvCxnSpPr>
        <p:spPr>
          <a:xfrm flipV="1">
            <a:off x="373888" y="6551085"/>
            <a:ext cx="2844000" cy="146"/>
          </a:xfrm>
          <a:prstGeom prst="line">
            <a:avLst/>
          </a:prstGeom>
          <a:ln w="3175">
            <a:solidFill>
              <a:srgbClr val="19233E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501692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2" r:id="rId1"/>
    <p:sldLayoutId id="2147483793" r:id="rId2"/>
    <p:sldLayoutId id="2147483794" r:id="rId3"/>
    <p:sldLayoutId id="2147483795" r:id="rId4"/>
    <p:sldLayoutId id="2147483796" r:id="rId5"/>
    <p:sldLayoutId id="2147483797" r:id="rId6"/>
  </p:sldLayoutIdLst>
  <p:transition>
    <p:fade/>
  </p:transition>
  <p:hf hdr="0" ftr="0" dt="0"/>
  <p:txStyles>
    <p:titleStyle>
      <a:lvl1pPr algn="l" defTabSz="685798" rtl="0" eaLnBrk="1" latinLnBrk="0" hangingPunct="1">
        <a:lnSpc>
          <a:spcPct val="90000"/>
        </a:lnSpc>
        <a:spcBef>
          <a:spcPct val="0"/>
        </a:spcBef>
        <a:buNone/>
        <a:defRPr sz="3600" b="1" i="0" kern="1200">
          <a:solidFill>
            <a:schemeClr val="tx2"/>
          </a:solidFill>
          <a:latin typeface="Montserrat" pitchFamily="2" charset="77"/>
          <a:ea typeface="+mj-ea"/>
          <a:cs typeface="+mj-cs"/>
        </a:defRPr>
      </a:lvl1pPr>
    </p:titleStyle>
    <p:bodyStyle>
      <a:lvl1pPr marL="0" indent="0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None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1pPr>
      <a:lvl2pPr marL="107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2pPr>
      <a:lvl3pPr marL="215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Monaco" pitchFamily="2" charset="77"/>
        <a:buChar char="⎼"/>
        <a:defRPr sz="1200" kern="1200">
          <a:solidFill>
            <a:schemeClr val="tx1"/>
          </a:solidFill>
          <a:latin typeface="Montserrat Medium" pitchFamily="2" charset="77"/>
          <a:ea typeface="+mn-ea"/>
          <a:cs typeface="+mn-cs"/>
        </a:defRPr>
      </a:lvl3pPr>
      <a:lvl4pPr marL="323999" indent="-107999" algn="l" defTabSz="685798" rtl="0" eaLnBrk="1" latinLnBrk="0" hangingPunct="1">
        <a:lnSpc>
          <a:spcPct val="120000"/>
        </a:lnSpc>
        <a:spcBef>
          <a:spcPts val="0"/>
        </a:spcBef>
        <a:spcAft>
          <a:spcPts val="600"/>
        </a:spcAft>
        <a:buFont typeface="System Font Regular"/>
        <a:buChar char="»"/>
        <a:defRPr sz="120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4pPr>
      <a:lvl5pPr marL="431999" indent="-107999" algn="l" defTabSz="685798" rtl="0" eaLnBrk="1" latinLnBrk="0" hangingPunct="1">
        <a:lnSpc>
          <a:spcPct val="100000"/>
        </a:lnSpc>
        <a:spcBef>
          <a:spcPts val="0"/>
        </a:spcBef>
        <a:spcAft>
          <a:spcPts val="600"/>
        </a:spcAft>
        <a:buFont typeface="Arial" panose="020B0604020202020204" pitchFamily="34" charset="0"/>
        <a:buChar char="•"/>
        <a:defRPr sz="750" b="0" i="0" kern="1200">
          <a:solidFill>
            <a:schemeClr val="tx1"/>
          </a:solidFill>
          <a:latin typeface="Montserrat Light" pitchFamily="2" charset="77"/>
          <a:ea typeface="+mn-ea"/>
          <a:cs typeface="+mn-cs"/>
        </a:defRPr>
      </a:lvl5pPr>
      <a:lvl6pPr marL="1885943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42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41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40" indent="-171449" algn="l" defTabSz="685798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899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798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6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596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494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393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292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190" algn="l" defTabSz="685798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9" pos="245">
          <p15:clr>
            <a:srgbClr val="F26B43"/>
          </p15:clr>
        </p15:guide>
        <p15:guide id="20" pos="3840">
          <p15:clr>
            <a:srgbClr val="F26B43"/>
          </p15:clr>
        </p15:guide>
        <p15:guide id="21" pos="7435">
          <p15:clr>
            <a:srgbClr val="F26B43"/>
          </p15:clr>
        </p15:guide>
        <p15:guide id="22" orient="horz" pos="249">
          <p15:clr>
            <a:srgbClr val="F26B43"/>
          </p15:clr>
        </p15:guide>
        <p15:guide id="23" orient="horz" pos="4133">
          <p15:clr>
            <a:srgbClr val="F26B43"/>
          </p15:clr>
        </p15:guide>
        <p15:guide id="34" orient="horz" pos="663">
          <p15:clr>
            <a:srgbClr val="FBAE40"/>
          </p15:clr>
        </p15:guide>
        <p15:guide id="35" orient="horz" pos="867">
          <p15:clr>
            <a:srgbClr val="FBAE40"/>
          </p15:clr>
        </p15:guide>
        <p15:guide id="36" orient="horz" pos="1049">
          <p15:clr>
            <a:srgbClr val="FBAE40"/>
          </p15:clr>
        </p15:guide>
        <p15:guide id="37" pos="844">
          <p15:clr>
            <a:srgbClr val="FDE53C"/>
          </p15:clr>
        </p15:guide>
        <p15:guide id="38" pos="1443">
          <p15:clr>
            <a:srgbClr val="FDE53C"/>
          </p15:clr>
        </p15:guide>
        <p15:guide id="39" pos="2043">
          <p15:clr>
            <a:srgbClr val="FDE53C"/>
          </p15:clr>
        </p15:guide>
        <p15:guide id="40" pos="2641">
          <p15:clr>
            <a:srgbClr val="FDE53C"/>
          </p15:clr>
        </p15:guide>
        <p15:guide id="41" pos="3241">
          <p15:clr>
            <a:srgbClr val="FDE53C"/>
          </p15:clr>
        </p15:guide>
        <p15:guide id="42" pos="4439">
          <p15:clr>
            <a:srgbClr val="FDE53C"/>
          </p15:clr>
        </p15:guide>
        <p15:guide id="43" pos="5039">
          <p15:clr>
            <a:srgbClr val="FDE53C"/>
          </p15:clr>
        </p15:guide>
        <p15:guide id="44" pos="5637">
          <p15:clr>
            <a:srgbClr val="FDE53C"/>
          </p15:clr>
        </p15:guide>
        <p15:guide id="45" pos="6236">
          <p15:clr>
            <a:srgbClr val="FDE53C"/>
          </p15:clr>
        </p15:guide>
        <p15:guide id="46" pos="6835">
          <p15:clr>
            <a:srgbClr val="FDE53C"/>
          </p15:clr>
        </p15:guide>
        <p15:guide id="47" orient="horz" pos="1185">
          <p15:clr>
            <a:srgbClr val="FBAE40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tags" Target="../tags/tag3.xml"/><Relationship Id="rId7" Type="http://schemas.openxmlformats.org/officeDocument/2006/relationships/image" Target="../media/image12.png"/><Relationship Id="rId2" Type="http://schemas.openxmlformats.org/officeDocument/2006/relationships/tags" Target="../tags/tag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1.bin"/><Relationship Id="rId4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tags" Target="../tags/tag5.xml"/><Relationship Id="rId7" Type="http://schemas.openxmlformats.org/officeDocument/2006/relationships/image" Target="../media/image12.png"/><Relationship Id="rId2" Type="http://schemas.openxmlformats.org/officeDocument/2006/relationships/tags" Target="../tags/tag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2.bin"/><Relationship Id="rId4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3" Type="http://schemas.openxmlformats.org/officeDocument/2006/relationships/hyperlink" Target="https://www.ey.com/en_gl/workforce/how-do-you-ensure-you-are-automating-intelligently" TargetMode="External"/><Relationship Id="rId7" Type="http://schemas.openxmlformats.org/officeDocument/2006/relationships/image" Target="../media/image11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9.svg"/><Relationship Id="rId4" Type="http://schemas.openxmlformats.org/officeDocument/2006/relationships/image" Target="../media/image16.png"/><Relationship Id="rId9" Type="http://schemas.openxmlformats.org/officeDocument/2006/relationships/image" Target="../media/image13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7.xml"/><Relationship Id="rId4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7820" y="2662515"/>
            <a:ext cx="8677164" cy="1107996"/>
          </a:xfrm>
        </p:spPr>
        <p:txBody>
          <a:bodyPr/>
          <a:lstStyle/>
          <a:p>
            <a:r>
              <a:rPr lang="en-AU" sz="3200" dirty="0" smtClean="0"/>
              <a:t>Human Capital Management (HCM) </a:t>
            </a:r>
            <a:br>
              <a:rPr lang="en-AU" sz="3200" dirty="0" smtClean="0"/>
            </a:br>
            <a:r>
              <a:rPr lang="en-AU" sz="3200" dirty="0"/>
              <a:t/>
            </a:r>
            <a:br>
              <a:rPr lang="en-AU" sz="3200" dirty="0"/>
            </a:br>
            <a:r>
              <a:rPr lang="en-AU" sz="3200" dirty="0" smtClean="0"/>
              <a:t>Program Update</a:t>
            </a:r>
            <a:endParaRPr lang="en-AU" sz="3200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5"/>
          </p:nvPr>
        </p:nvSpPr>
        <p:spPr>
          <a:xfrm>
            <a:off x="267820" y="4467837"/>
            <a:ext cx="4636034" cy="276999"/>
          </a:xfrm>
        </p:spPr>
        <p:txBody>
          <a:bodyPr/>
          <a:lstStyle/>
          <a:p>
            <a:r>
              <a:rPr lang="en-AU" dirty="0" smtClean="0"/>
              <a:t>Thursday 13 June 2019</a:t>
            </a:r>
            <a:endParaRPr lang="en-AU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4294967295"/>
          </p:nvPr>
        </p:nvSpPr>
        <p:spPr>
          <a:xfrm>
            <a:off x="5376000" y="6093000"/>
            <a:ext cx="936000" cy="365125"/>
          </a:xfrm>
        </p:spPr>
        <p:txBody>
          <a:bodyPr/>
          <a:lstStyle/>
          <a:p>
            <a:r>
              <a:rPr lang="en-US"/>
              <a:t>Page </a:t>
            </a:r>
            <a:fld id="{9B9BA90C-EAA5-9446-B68C-B7124104B36D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728942" y="1398857"/>
            <a:ext cx="4383404" cy="40298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4157145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  <a:spcAft>
                <a:spcPct val="0"/>
              </a:spcAft>
            </a:pPr>
            <a:endParaRPr lang="en-AU" sz="3600" b="1" dirty="0" err="1">
              <a:latin typeface="Montserrat" panose="00000500000000000000" pitchFamily="2" charset="0"/>
              <a:ea typeface="+mj-ea"/>
              <a:cs typeface="+mj-cs"/>
              <a:sym typeface="Montserrat" panose="00000500000000000000" pitchFamily="2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405798" y="1418920"/>
            <a:ext cx="6226404" cy="4805342"/>
          </a:xfrm>
          <a:noFill/>
          <a:ln w="9525">
            <a:noFill/>
          </a:ln>
        </p:spPr>
        <p:txBody>
          <a:bodyPr lIns="72000" tIns="72000" rIns="72000" bIns="72000" numCol="1" anchor="ctr"/>
          <a:lstStyle/>
          <a:p>
            <a:pPr marL="360000">
              <a:lnSpc>
                <a:spcPct val="110000"/>
              </a:lnSpc>
            </a:pPr>
            <a:r>
              <a:rPr lang="en-AU" dirty="0">
                <a:solidFill>
                  <a:srgbClr val="19233E"/>
                </a:solidFill>
                <a:latin typeface="+mn-lt"/>
              </a:rPr>
              <a:t>h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uman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c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apital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m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anagement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, or HCM, is an industry term that refers to people management systems and 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practices. </a:t>
            </a:r>
          </a:p>
          <a:p>
            <a:pPr marL="360000">
              <a:lnSpc>
                <a:spcPct val="110000"/>
              </a:lnSpc>
              <a:spcAft>
                <a:spcPts val="600"/>
              </a:spcAft>
            </a:pPr>
            <a:r>
              <a:rPr lang="en-AU" spc="-30" dirty="0" smtClean="0">
                <a:solidFill>
                  <a:srgbClr val="19233E"/>
                </a:solidFill>
                <a:latin typeface="+mn-lt"/>
              </a:rPr>
              <a:t>our HCM </a:t>
            </a:r>
            <a:r>
              <a:rPr lang="en-AU" spc="-30" dirty="0">
                <a:solidFill>
                  <a:srgbClr val="19233E"/>
                </a:solidFill>
                <a:latin typeface="+mn-lt"/>
              </a:rPr>
              <a:t>functions </a:t>
            </a:r>
            <a:r>
              <a:rPr lang="en-AU" spc="-30" dirty="0" smtClean="0">
                <a:solidFill>
                  <a:srgbClr val="19233E"/>
                </a:solidFill>
                <a:latin typeface="+mn-lt"/>
              </a:rPr>
              <a:t>cover </a:t>
            </a:r>
            <a:r>
              <a:rPr lang="en-AU" spc="-30" dirty="0">
                <a:solidFill>
                  <a:srgbClr val="19233E"/>
                </a:solidFill>
                <a:latin typeface="+mn-lt"/>
              </a:rPr>
              <a:t>a wide </a:t>
            </a:r>
            <a:r>
              <a:rPr lang="en-AU" spc="-30" dirty="0" smtClean="0">
                <a:solidFill>
                  <a:srgbClr val="19233E"/>
                </a:solidFill>
                <a:latin typeface="+mn-lt"/>
              </a:rPr>
              <a:t>range </a:t>
            </a:r>
            <a:r>
              <a:rPr lang="en-AU" spc="-30" dirty="0">
                <a:solidFill>
                  <a:srgbClr val="19233E"/>
                </a:solidFill>
                <a:latin typeface="+mn-lt"/>
              </a:rPr>
              <a:t>of </a:t>
            </a:r>
            <a:r>
              <a:rPr lang="en-AU" spc="-30" dirty="0" smtClean="0">
                <a:solidFill>
                  <a:srgbClr val="19233E"/>
                </a:solidFill>
                <a:latin typeface="+mn-lt"/>
              </a:rPr>
              <a:t>services, including:</a:t>
            </a:r>
          </a:p>
          <a:p>
            <a:pPr marL="900000" lvl="2" indent="-285750">
              <a:lnSpc>
                <a:spcPct val="114000"/>
              </a:lnSpc>
              <a:spcAft>
                <a:spcPts val="0"/>
              </a:spcAft>
            </a:pPr>
            <a:r>
              <a:rPr lang="en-AU" sz="1400" spc="-20" dirty="0">
                <a:solidFill>
                  <a:srgbClr val="19233E"/>
                </a:solidFill>
                <a:latin typeface="+mn-lt"/>
              </a:rPr>
              <a:t>workforce planning </a:t>
            </a:r>
          </a:p>
          <a:p>
            <a:pPr marL="900000" lvl="2" indent="-285750">
              <a:lnSpc>
                <a:spcPct val="114000"/>
              </a:lnSpc>
              <a:spcAft>
                <a:spcPts val="0"/>
              </a:spcAft>
            </a:pPr>
            <a:r>
              <a:rPr lang="en-AU" sz="1400" spc="-20" dirty="0">
                <a:solidFill>
                  <a:srgbClr val="19233E"/>
                </a:solidFill>
                <a:latin typeface="+mn-lt"/>
              </a:rPr>
              <a:t>position and organisation management </a:t>
            </a:r>
          </a:p>
          <a:p>
            <a:pPr marL="900000" lvl="2" indent="-285750">
              <a:lnSpc>
                <a:spcPct val="114000"/>
              </a:lnSpc>
              <a:spcAft>
                <a:spcPts val="0"/>
              </a:spcAft>
            </a:pP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recruitment</a:t>
            </a:r>
            <a:endParaRPr lang="en-AU" sz="1400" spc="-20" dirty="0">
              <a:solidFill>
                <a:srgbClr val="19233E"/>
              </a:solidFill>
              <a:latin typeface="+mn-lt"/>
            </a:endParaRPr>
          </a:p>
          <a:p>
            <a:pPr marL="900000" lvl="2" indent="-285750">
              <a:lnSpc>
                <a:spcPct val="114000"/>
              </a:lnSpc>
              <a:spcAft>
                <a:spcPts val="0"/>
              </a:spcAft>
            </a:pPr>
            <a:r>
              <a:rPr lang="en-AU" sz="1400" spc="-20" dirty="0" err="1" smtClean="0">
                <a:solidFill>
                  <a:srgbClr val="19233E"/>
                </a:solidFill>
                <a:latin typeface="+mn-lt"/>
              </a:rPr>
              <a:t>onboarding</a:t>
            </a:r>
            <a:endParaRPr lang="en-AU" sz="1400" spc="-20" dirty="0" smtClean="0">
              <a:solidFill>
                <a:srgbClr val="19233E"/>
              </a:solidFill>
              <a:latin typeface="+mn-lt"/>
            </a:endParaRPr>
          </a:p>
          <a:p>
            <a:pPr marL="360000">
              <a:lnSpc>
                <a:spcPct val="110000"/>
              </a:lnSpc>
              <a:spcBef>
                <a:spcPts val="800"/>
              </a:spcBef>
            </a:pPr>
            <a:r>
              <a:rPr lang="en-AU" spc="-30" dirty="0">
                <a:solidFill>
                  <a:srgbClr val="19233E"/>
                </a:solidFill>
                <a:latin typeface="+mn-lt"/>
              </a:rPr>
              <a:t>t</a:t>
            </a:r>
            <a:r>
              <a:rPr lang="en-AU" spc="-30" dirty="0" smtClean="0">
                <a:solidFill>
                  <a:srgbClr val="19233E"/>
                </a:solidFill>
                <a:latin typeface="+mn-lt"/>
              </a:rPr>
              <a:t>he</a:t>
            </a:r>
            <a:r>
              <a:rPr lang="en-AU" b="1" spc="-30" dirty="0" smtClean="0">
                <a:solidFill>
                  <a:srgbClr val="19233E"/>
                </a:solidFill>
                <a:latin typeface="+mj-lt"/>
              </a:rPr>
              <a:t> HCM Program </a:t>
            </a:r>
            <a:r>
              <a:rPr lang="en-AU" spc="-30" dirty="0" smtClean="0">
                <a:solidFill>
                  <a:srgbClr val="19233E"/>
                </a:solidFill>
                <a:latin typeface="+mn-lt"/>
              </a:rPr>
              <a:t>was established to build on the department’s investment in a new payroll system (2016-2018) and transform some of our most important HR functions. </a:t>
            </a:r>
          </a:p>
          <a:p>
            <a:pPr marL="360000">
              <a:lnSpc>
                <a:spcPct val="110000"/>
              </a:lnSpc>
              <a:spcBef>
                <a:spcPts val="800"/>
              </a:spcBef>
            </a:pPr>
            <a:r>
              <a:rPr lang="en-AU" spc="-30" dirty="0">
                <a:solidFill>
                  <a:srgbClr val="19233E"/>
                </a:solidFill>
                <a:latin typeface="+mn-lt"/>
              </a:rPr>
              <a:t>t</a:t>
            </a:r>
            <a:r>
              <a:rPr lang="en-AU" spc="-30" dirty="0" smtClean="0">
                <a:solidFill>
                  <a:srgbClr val="19233E"/>
                </a:solidFill>
                <a:latin typeface="+mn-lt"/>
              </a:rPr>
              <a:t>his will drive achievement </a:t>
            </a:r>
            <a:r>
              <a:rPr lang="en-AU" spc="-30" dirty="0">
                <a:solidFill>
                  <a:srgbClr val="19233E"/>
                </a:solidFill>
                <a:latin typeface="+mn-lt"/>
              </a:rPr>
              <a:t>of </a:t>
            </a:r>
            <a:r>
              <a:rPr lang="en-AU" spc="-30" dirty="0" smtClean="0">
                <a:solidFill>
                  <a:srgbClr val="19233E"/>
                </a:solidFill>
                <a:latin typeface="+mn-lt"/>
              </a:rPr>
              <a:t>our strategic obje</a:t>
            </a:r>
            <a:r>
              <a:rPr lang="en-AU" spc="-30" dirty="0" smtClean="0">
                <a:solidFill>
                  <a:srgbClr val="19233E"/>
                </a:solidFill>
                <a:latin typeface="+mj-lt"/>
              </a:rPr>
              <a:t>ctives of:</a:t>
            </a:r>
          </a:p>
          <a:p>
            <a:pPr marL="900000" lvl="2" indent="-285750">
              <a:lnSpc>
                <a:spcPct val="114000"/>
              </a:lnSpc>
              <a:spcAft>
                <a:spcPts val="0"/>
              </a:spcAft>
            </a:pPr>
            <a:r>
              <a:rPr lang="en-AU" sz="1400" spc="-20" dirty="0">
                <a:solidFill>
                  <a:srgbClr val="19233E"/>
                </a:solidFill>
                <a:latin typeface="+mj-lt"/>
              </a:rPr>
              <a:t> </a:t>
            </a:r>
            <a:r>
              <a:rPr lang="en-AU" sz="1400" spc="-20" dirty="0">
                <a:solidFill>
                  <a:srgbClr val="19233E"/>
                </a:solidFill>
                <a:latin typeface="+mn-lt"/>
              </a:rPr>
              <a:t>reducing the administrative burden </a:t>
            </a:r>
          </a:p>
          <a:p>
            <a:pPr marL="900000" lvl="2" indent="-285750">
              <a:lnSpc>
                <a:spcPct val="114000"/>
              </a:lnSpc>
              <a:spcAft>
                <a:spcPts val="0"/>
              </a:spcAft>
            </a:pPr>
            <a:r>
              <a:rPr lang="en-AU" sz="1400" spc="-20" dirty="0">
                <a:solidFill>
                  <a:srgbClr val="19233E"/>
                </a:solidFill>
                <a:latin typeface="+mn-lt"/>
              </a:rPr>
              <a:t>improving systems support to schools</a:t>
            </a:r>
          </a:p>
          <a:p>
            <a:pPr marL="360000">
              <a:lnSpc>
                <a:spcPct val="110000"/>
              </a:lnSpc>
              <a:spcBef>
                <a:spcPts val="800"/>
              </a:spcBef>
            </a:pPr>
            <a:r>
              <a:rPr lang="en-AU" dirty="0">
                <a:solidFill>
                  <a:srgbClr val="19233E"/>
                </a:solidFill>
                <a:latin typeface="+mn-lt"/>
              </a:rPr>
              <a:t>w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here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systems need replacement, we will develop 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solutions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based on </a:t>
            </a:r>
            <a:r>
              <a:rPr lang="en-AU" b="1" dirty="0" smtClean="0">
                <a:solidFill>
                  <a:srgbClr val="19233E"/>
                </a:solidFill>
                <a:latin typeface="+mj-lt"/>
              </a:rPr>
              <a:t>SAP</a:t>
            </a:r>
            <a:r>
              <a:rPr lang="en-AU" dirty="0" smtClean="0">
                <a:solidFill>
                  <a:srgbClr val="19233E"/>
                </a:solidFill>
                <a:latin typeface="+mj-lt"/>
              </a:rPr>
              <a:t> </a:t>
            </a:r>
            <a:r>
              <a:rPr lang="en-AU" b="1" dirty="0" smtClean="0">
                <a:solidFill>
                  <a:srgbClr val="19233E"/>
                </a:solidFill>
                <a:latin typeface="+mj-lt"/>
              </a:rPr>
              <a:t>SuccessFactors,</a:t>
            </a:r>
            <a:r>
              <a:rPr lang="en-AU" dirty="0" smtClean="0">
                <a:solidFill>
                  <a:srgbClr val="19233E"/>
                </a:solidFill>
                <a:latin typeface="+mj-lt"/>
              </a:rPr>
              <a:t>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enhanced by other 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/>
            </a:r>
            <a:br>
              <a:rPr lang="en-AU" dirty="0" smtClean="0">
                <a:solidFill>
                  <a:srgbClr val="19233E"/>
                </a:solidFill>
                <a:latin typeface="+mn-lt"/>
              </a:rPr>
            </a:br>
            <a:r>
              <a:rPr lang="en-AU" dirty="0" smtClean="0">
                <a:solidFill>
                  <a:srgbClr val="19233E"/>
                </a:solidFill>
                <a:latin typeface="+mn-lt"/>
              </a:rPr>
              <a:t>fit-for-purpose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solutions 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as required. </a:t>
            </a:r>
          </a:p>
          <a:p>
            <a:pPr marL="360000">
              <a:lnSpc>
                <a:spcPct val="110000"/>
              </a:lnSpc>
            </a:pPr>
            <a:r>
              <a:rPr lang="en-AU" dirty="0">
                <a:solidFill>
                  <a:srgbClr val="19233E"/>
                </a:solidFill>
                <a:latin typeface="+mn-lt"/>
              </a:rPr>
              <a:t>t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his will allow us to </a:t>
            </a:r>
            <a:r>
              <a:rPr lang="en-AU" dirty="0">
                <a:solidFill>
                  <a:srgbClr val="19233E"/>
                </a:solidFill>
                <a:latin typeface="+mn-lt"/>
              </a:rPr>
              <a:t>leverage 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very attractive licensing discounts negotiated with SAP on a whole-of-government basis</a:t>
            </a:r>
          </a:p>
        </p:txBody>
      </p:sp>
      <p:sp>
        <p:nvSpPr>
          <p:cNvPr id="13" name="Text Placeholder 5"/>
          <p:cNvSpPr txBox="1">
            <a:spLocks/>
          </p:cNvSpPr>
          <p:nvPr/>
        </p:nvSpPr>
        <p:spPr>
          <a:xfrm>
            <a:off x="350430" y="1141921"/>
            <a:ext cx="11448471" cy="276999"/>
          </a:xfrm>
          <a:prstGeom prst="rect">
            <a:avLst/>
          </a:prstGeom>
        </p:spPr>
        <p:txBody>
          <a:bodyPr vert="horz" wrap="square" lIns="0" tIns="0" rIns="0" bIns="0" rtlCol="0">
            <a:noAutofit/>
          </a:bodyPr>
          <a:lstStyle>
            <a:lvl1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800" b="0" i="0" kern="1200">
                <a:solidFill>
                  <a:schemeClr val="accent5"/>
                </a:solidFill>
                <a:latin typeface="Montserrat SemiBold" pitchFamily="2" charset="77"/>
                <a:ea typeface="+mn-ea"/>
                <a:cs typeface="+mn-cs"/>
              </a:defRPr>
            </a:lvl1pPr>
            <a:lvl2pPr marL="0" indent="0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2pPr>
            <a:lvl3pPr marL="215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Monaco" pitchFamily="2" charset="77"/>
              <a:buChar char="⎼"/>
              <a:defRPr sz="1200" kern="1200">
                <a:solidFill>
                  <a:schemeClr val="tx1"/>
                </a:solidFill>
                <a:latin typeface="Montserrat Medium" pitchFamily="2" charset="77"/>
                <a:ea typeface="+mn-ea"/>
                <a:cs typeface="+mn-cs"/>
              </a:defRPr>
            </a:lvl3pPr>
            <a:lvl4pPr marL="323999" indent="-107999" algn="l" defTabSz="685798" rtl="0" eaLnBrk="1" latinLnBrk="0" hangingPunct="1">
              <a:lnSpc>
                <a:spcPct val="120000"/>
              </a:lnSpc>
              <a:spcBef>
                <a:spcPts val="0"/>
              </a:spcBef>
              <a:spcAft>
                <a:spcPts val="600"/>
              </a:spcAft>
              <a:buFont typeface="System Font Regular"/>
              <a:buChar char="»"/>
              <a:defRPr sz="120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4pPr>
            <a:lvl5pPr marL="431999" indent="-107999" algn="l" defTabSz="685798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Char char="•"/>
              <a:defRPr sz="750" b="0" i="0" kern="1200">
                <a:solidFill>
                  <a:schemeClr val="tx1"/>
                </a:solidFill>
                <a:latin typeface="Montserrat Light" pitchFamily="2" charset="77"/>
                <a:ea typeface="+mn-ea"/>
                <a:cs typeface="+mn-cs"/>
              </a:defRPr>
            </a:lvl5pPr>
            <a:lvl6pPr marL="1885943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228842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571741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14640" indent="-171449" algn="l" defTabSz="685798" rtl="0" eaLnBrk="1" latinLnBrk="0" hangingPunct="1">
              <a:lnSpc>
                <a:spcPct val="90000"/>
              </a:lnSpc>
              <a:spcBef>
                <a:spcPts val="375"/>
              </a:spcBef>
              <a:buFont typeface="Arial" panose="020B0604020202020204" pitchFamily="34" charset="0"/>
              <a:buChar char="•"/>
              <a:defRPr sz="135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AU" b="1" dirty="0">
              <a:solidFill>
                <a:srgbClr val="1D428A"/>
              </a:solidFill>
            </a:endParaRPr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3"/>
          </p:nvPr>
        </p:nvSpPr>
        <p:spPr>
          <a:xfrm>
            <a:off x="316228" y="6293376"/>
            <a:ext cx="936000" cy="365125"/>
          </a:xfrm>
        </p:spPr>
        <p:txBody>
          <a:bodyPr/>
          <a:lstStyle/>
          <a:p>
            <a:r>
              <a:rPr lang="en-US" dirty="0" smtClean="0"/>
              <a:t>Page 2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>
                <a:solidFill>
                  <a:srgbClr val="19233E"/>
                </a:solidFill>
              </a:rPr>
              <a:t>What is </a:t>
            </a:r>
            <a:r>
              <a:rPr lang="en-AU" dirty="0">
                <a:solidFill>
                  <a:srgbClr val="19233E"/>
                </a:solidFill>
              </a:rPr>
              <a:t>h</a:t>
            </a:r>
            <a:r>
              <a:rPr lang="en-AU" dirty="0" smtClean="0">
                <a:solidFill>
                  <a:srgbClr val="19233E"/>
                </a:solidFill>
              </a:rPr>
              <a:t>uman </a:t>
            </a:r>
            <a:r>
              <a:rPr lang="en-AU" dirty="0">
                <a:solidFill>
                  <a:srgbClr val="19233E"/>
                </a:solidFill>
              </a:rPr>
              <a:t>c</a:t>
            </a:r>
            <a:r>
              <a:rPr lang="en-AU" dirty="0" smtClean="0">
                <a:solidFill>
                  <a:srgbClr val="19233E"/>
                </a:solidFill>
              </a:rPr>
              <a:t>apital </a:t>
            </a:r>
            <a:r>
              <a:rPr lang="en-AU" dirty="0">
                <a:solidFill>
                  <a:srgbClr val="19233E"/>
                </a:solidFill>
              </a:rPr>
              <a:t>m</a:t>
            </a:r>
            <a:r>
              <a:rPr lang="en-AU" dirty="0" smtClean="0">
                <a:solidFill>
                  <a:srgbClr val="19233E"/>
                </a:solidFill>
              </a:rPr>
              <a:t>anagement</a:t>
            </a:r>
            <a:r>
              <a:rPr lang="en-AU" dirty="0">
                <a:solidFill>
                  <a:srgbClr val="19233E"/>
                </a:solidFill>
              </a:rPr>
              <a:t>?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6" y="3256219"/>
            <a:ext cx="214630" cy="21463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6" y="1324684"/>
            <a:ext cx="214630" cy="214630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6" y="1894727"/>
            <a:ext cx="214630" cy="21463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6" y="4175873"/>
            <a:ext cx="214630" cy="214630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6" y="5100415"/>
            <a:ext cx="214630" cy="214630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9586" y="5912072"/>
            <a:ext cx="214630" cy="21463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7085377" y="2163848"/>
            <a:ext cx="4865323" cy="3117232"/>
          </a:xfrm>
          <a:prstGeom prst="rect">
            <a:avLst/>
          </a:prstGeom>
          <a:solidFill>
            <a:srgbClr val="F3E0E1"/>
          </a:solidFill>
        </p:spPr>
        <p:txBody>
          <a:bodyPr wrap="square" lIns="72000" tIns="72000" rIns="72000" bIns="72000" rtlCol="0">
            <a:noAutofit/>
          </a:bodyPr>
          <a:lstStyle/>
          <a:p>
            <a:pPr lvl="0" defTabSz="914374">
              <a:lnSpc>
                <a:spcPct val="110000"/>
              </a:lnSpc>
              <a:spcAft>
                <a:spcPts val="600"/>
              </a:spcAft>
            </a:pPr>
            <a:r>
              <a:rPr lang="en-AU" b="1" dirty="0">
                <a:solidFill>
                  <a:srgbClr val="19233E"/>
                </a:solidFill>
                <a:latin typeface="Montserrat"/>
              </a:rPr>
              <a:t>T</a:t>
            </a:r>
            <a:r>
              <a:rPr lang="en-AU" b="1" dirty="0" smtClean="0">
                <a:solidFill>
                  <a:srgbClr val="19233E"/>
                </a:solidFill>
                <a:latin typeface="Montserrat"/>
              </a:rPr>
              <a:t>he </a:t>
            </a:r>
            <a:r>
              <a:rPr lang="en-AU" b="1" dirty="0">
                <a:solidFill>
                  <a:srgbClr val="19233E"/>
                </a:solidFill>
                <a:latin typeface="Montserrat"/>
              </a:rPr>
              <a:t>story so far …</a:t>
            </a:r>
          </a:p>
          <a:p>
            <a:pPr lvl="0" defTabSz="914374">
              <a:lnSpc>
                <a:spcPct val="110000"/>
              </a:lnSpc>
              <a:spcAft>
                <a:spcPts val="600"/>
              </a:spcAft>
            </a:pPr>
            <a:r>
              <a:rPr lang="en-AU" sz="1400" dirty="0">
                <a:solidFill>
                  <a:srgbClr val="19233E"/>
                </a:solidFill>
              </a:rPr>
              <a:t>In our discovery phase </a:t>
            </a:r>
            <a:r>
              <a:rPr lang="en-AU" sz="1400" dirty="0" smtClean="0">
                <a:solidFill>
                  <a:srgbClr val="19233E"/>
                </a:solidFill>
              </a:rPr>
              <a:t>(</a:t>
            </a:r>
            <a:r>
              <a:rPr lang="en-AU" sz="1400" dirty="0">
                <a:solidFill>
                  <a:srgbClr val="19233E"/>
                </a:solidFill>
              </a:rPr>
              <a:t>through to June 2019), </a:t>
            </a:r>
            <a:r>
              <a:rPr lang="en-AU" sz="1400" dirty="0" smtClean="0">
                <a:solidFill>
                  <a:srgbClr val="19233E"/>
                </a:solidFill>
              </a:rPr>
              <a:t/>
            </a:r>
            <a:br>
              <a:rPr lang="en-AU" sz="1400" dirty="0" smtClean="0">
                <a:solidFill>
                  <a:srgbClr val="19233E"/>
                </a:solidFill>
              </a:rPr>
            </a:br>
            <a:r>
              <a:rPr lang="en-AU" sz="1400" dirty="0" smtClean="0">
                <a:solidFill>
                  <a:srgbClr val="19233E"/>
                </a:solidFill>
              </a:rPr>
              <a:t>we </a:t>
            </a:r>
            <a:r>
              <a:rPr lang="en-AU" sz="1400" dirty="0">
                <a:solidFill>
                  <a:srgbClr val="19233E"/>
                </a:solidFill>
              </a:rPr>
              <a:t>have been:</a:t>
            </a:r>
          </a:p>
          <a:p>
            <a:pPr marL="442826" lvl="1" indent="-285750" defTabSz="914374">
              <a:lnSpc>
                <a:spcPct val="114000"/>
              </a:lnSpc>
              <a:buFont typeface="Monaco" pitchFamily="2" charset="77"/>
              <a:buChar char="⎼"/>
            </a:pPr>
            <a:r>
              <a:rPr lang="en-AU" sz="1400" spc="-20" dirty="0">
                <a:solidFill>
                  <a:srgbClr val="19233E"/>
                </a:solidFill>
              </a:rPr>
              <a:t>investigating the what, why and how of our HCM service delivery, and where we can improve</a:t>
            </a:r>
          </a:p>
          <a:p>
            <a:pPr marL="442826" lvl="1" indent="-285750" defTabSz="914374">
              <a:lnSpc>
                <a:spcPct val="114000"/>
              </a:lnSpc>
              <a:buFont typeface="Monaco" pitchFamily="2" charset="77"/>
              <a:buChar char="⎼"/>
            </a:pPr>
            <a:r>
              <a:rPr lang="en-AU" sz="1400" spc="-20" dirty="0">
                <a:solidFill>
                  <a:srgbClr val="19233E"/>
                </a:solidFill>
              </a:rPr>
              <a:t>planning for design of a new customer experience</a:t>
            </a:r>
          </a:p>
          <a:p>
            <a:pPr marL="442826" lvl="1" indent="-285750" defTabSz="914374">
              <a:lnSpc>
                <a:spcPct val="114000"/>
              </a:lnSpc>
              <a:buFont typeface="Monaco" pitchFamily="2" charset="77"/>
              <a:buChar char="⎼"/>
            </a:pPr>
            <a:r>
              <a:rPr lang="en-AU" sz="1400" spc="-20" dirty="0" smtClean="0">
                <a:solidFill>
                  <a:srgbClr val="19233E"/>
                </a:solidFill>
              </a:rPr>
              <a:t>planning the </a:t>
            </a:r>
            <a:r>
              <a:rPr lang="en-AU" sz="1400" spc="-20" dirty="0">
                <a:solidFill>
                  <a:srgbClr val="19233E"/>
                </a:solidFill>
              </a:rPr>
              <a:t>next phase to </a:t>
            </a:r>
            <a:r>
              <a:rPr lang="en-AU" sz="1400" spc="-20" dirty="0" smtClean="0">
                <a:solidFill>
                  <a:srgbClr val="19233E"/>
                </a:solidFill>
              </a:rPr>
              <a:t>ensure </a:t>
            </a:r>
            <a:r>
              <a:rPr lang="en-AU" sz="1400" spc="-20" dirty="0" smtClean="0">
                <a:solidFill>
                  <a:srgbClr val="19233E"/>
                </a:solidFill>
                <a:latin typeface="+mj-lt"/>
              </a:rPr>
              <a:t/>
            </a:r>
            <a:br>
              <a:rPr lang="en-AU" sz="1400" spc="-20" dirty="0" smtClean="0">
                <a:solidFill>
                  <a:srgbClr val="19233E"/>
                </a:solidFill>
                <a:latin typeface="+mj-lt"/>
              </a:rPr>
            </a:br>
            <a:r>
              <a:rPr lang="en-AU" sz="1400" b="1" spc="-20" dirty="0" smtClean="0">
                <a:solidFill>
                  <a:srgbClr val="19233E"/>
                </a:solidFill>
                <a:latin typeface="+mj-lt"/>
              </a:rPr>
              <a:t>no </a:t>
            </a:r>
            <a:r>
              <a:rPr lang="en-AU" sz="1400" b="1" spc="-20" dirty="0">
                <a:solidFill>
                  <a:srgbClr val="19233E"/>
                </a:solidFill>
                <a:latin typeface="+mj-lt"/>
              </a:rPr>
              <a:t>change impact for schools </a:t>
            </a:r>
            <a:r>
              <a:rPr lang="en-AU" sz="1400" b="1" spc="-20" dirty="0" smtClean="0">
                <a:solidFill>
                  <a:srgbClr val="19233E"/>
                </a:solidFill>
                <a:latin typeface="+mj-lt"/>
              </a:rPr>
              <a:t/>
            </a:r>
            <a:br>
              <a:rPr lang="en-AU" sz="1400" b="1" spc="-20" dirty="0" smtClean="0">
                <a:solidFill>
                  <a:srgbClr val="19233E"/>
                </a:solidFill>
                <a:latin typeface="+mj-lt"/>
              </a:rPr>
            </a:br>
            <a:r>
              <a:rPr lang="en-AU" sz="1400" b="1" spc="-20" dirty="0" smtClean="0">
                <a:solidFill>
                  <a:srgbClr val="19233E"/>
                </a:solidFill>
                <a:latin typeface="+mj-lt"/>
              </a:rPr>
              <a:t>until </a:t>
            </a:r>
            <a:r>
              <a:rPr lang="en-AU" sz="1400" b="1" spc="-20" dirty="0">
                <a:solidFill>
                  <a:srgbClr val="19233E"/>
                </a:solidFill>
                <a:latin typeface="+mj-lt"/>
              </a:rPr>
              <a:t>late 2020</a:t>
            </a:r>
          </a:p>
        </p:txBody>
      </p:sp>
    </p:spTree>
    <p:extLst>
      <p:ext uri="{BB962C8B-B14F-4D97-AF65-F5344CB8AC3E}">
        <p14:creationId xmlns:p14="http://schemas.microsoft.com/office/powerpoint/2010/main" val="2693743026"/>
      </p:ext>
    </p:extLst>
  </p:cSld>
  <p:clrMapOvr>
    <a:masterClrMapping/>
  </p:clrMapOvr>
  <p:transition>
    <p:fade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Object 6" hidden="1"/>
          <p:cNvGraphicFramePr>
            <a:graphicFrameLocks noChangeAspect="1"/>
          </p:cNvGraphicFramePr>
          <p:nvPr>
            <p:custDataLst>
              <p:tags r:id="rId2"/>
            </p:custDataLst>
            <p:extLst/>
          </p:nvPr>
        </p:nvGraphicFramePr>
        <p:xfrm>
          <a:off x="1588" y="1588"/>
          <a:ext cx="1588" cy="1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1" name="think-cell Slide" r:id="rId5" imgW="501" imgH="502" progId="TCLayout.ActiveDocument.1">
                  <p:embed/>
                </p:oleObj>
              </mc:Choice>
              <mc:Fallback>
                <p:oleObj name="think-cell Slide" r:id="rId5" imgW="501" imgH="502" progId="TCLayout.ActiveDocument.1">
                  <p:embed/>
                  <p:pic>
                    <p:nvPicPr>
                      <p:cNvPr id="7" name="Object 6" hidden="1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88" y="1588"/>
                        <a:ext cx="1588" cy="1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 hidden="1"/>
          <p:cNvSpPr/>
          <p:nvPr>
            <p:custDataLst>
              <p:tags r:id="rId3"/>
            </p:custDataLst>
          </p:nvPr>
        </p:nvSpPr>
        <p:spPr>
          <a:xfrm>
            <a:off x="0" y="0"/>
            <a:ext cx="158750" cy="158750"/>
          </a:xfrm>
          <a:prstGeom prst="rect">
            <a:avLst/>
          </a:prstGeom>
          <a:solidFill>
            <a:schemeClr val="accent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0" tIns="0" rIns="0" bIns="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AU" sz="3600" b="1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 panose="00000500000000000000" pitchFamily="2" charset="0"/>
              <a:ea typeface="+mn-ea"/>
              <a:cs typeface="+mn-cs"/>
              <a:sym typeface="Montserrat" panose="00000500000000000000" pitchFamily="2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The case for change</a:t>
            </a:r>
            <a:endParaRPr lang="en-AU" dirty="0"/>
          </a:p>
        </p:txBody>
      </p:sp>
      <p:sp>
        <p:nvSpPr>
          <p:cNvPr id="13" name="TextBox 12"/>
          <p:cNvSpPr txBox="1"/>
          <p:nvPr/>
        </p:nvSpPr>
        <p:spPr>
          <a:xfrm>
            <a:off x="799684" y="1671437"/>
            <a:ext cx="10870709" cy="4753654"/>
          </a:xfrm>
          <a:prstGeom prst="rect">
            <a:avLst/>
          </a:prstGeom>
          <a:noFill/>
        </p:spPr>
        <p:txBody>
          <a:bodyPr wrap="square" lIns="0" tIns="0" rIns="0" bIns="0" numCol="2" spcCol="360000" rtlCol="0">
            <a:noAutofit/>
          </a:bodyPr>
          <a:lstStyle/>
          <a:p>
            <a:pPr>
              <a:lnSpc>
                <a:spcPct val="114000"/>
              </a:lnSpc>
              <a:spcBef>
                <a:spcPts val="1200"/>
              </a:spcBef>
            </a:pPr>
            <a:r>
              <a:rPr lang="en-AU" sz="1600" spc="-20" dirty="0">
                <a:solidFill>
                  <a:srgbClr val="19233E"/>
                </a:solidFill>
              </a:rPr>
              <a:t>o</a:t>
            </a:r>
            <a:r>
              <a:rPr lang="en-AU" sz="1600" spc="-20" dirty="0" smtClean="0">
                <a:solidFill>
                  <a:srgbClr val="19233E"/>
                </a:solidFill>
              </a:rPr>
              <a:t>ur </a:t>
            </a:r>
            <a:r>
              <a:rPr lang="en-AU" sz="1600" spc="-20" dirty="0">
                <a:solidFill>
                  <a:srgbClr val="19233E"/>
                </a:solidFill>
              </a:rPr>
              <a:t>practices </a:t>
            </a:r>
            <a:r>
              <a:rPr lang="en-AU" sz="1600" spc="-20" dirty="0" smtClean="0">
                <a:solidFill>
                  <a:srgbClr val="19233E"/>
                </a:solidFill>
              </a:rPr>
              <a:t>are complex, highly manual and require the </a:t>
            </a:r>
            <a:r>
              <a:rPr lang="en-AU" sz="1600" spc="-20" dirty="0">
                <a:solidFill>
                  <a:srgbClr val="19233E"/>
                </a:solidFill>
              </a:rPr>
              <a:t>support of a large </a:t>
            </a:r>
            <a:r>
              <a:rPr lang="en-AU" sz="1600" spc="-20" dirty="0" smtClean="0">
                <a:solidFill>
                  <a:srgbClr val="19233E"/>
                </a:solidFill>
              </a:rPr>
              <a:t>number </a:t>
            </a:r>
            <a:r>
              <a:rPr lang="en-AU" sz="1600" spc="-20" dirty="0">
                <a:solidFill>
                  <a:srgbClr val="19233E"/>
                </a:solidFill>
              </a:rPr>
              <a:t>of </a:t>
            </a:r>
            <a:r>
              <a:rPr lang="en-AU" sz="1600" spc="-20" dirty="0" smtClean="0">
                <a:solidFill>
                  <a:srgbClr val="19233E"/>
                </a:solidFill>
              </a:rPr>
              <a:t>systems</a:t>
            </a:r>
          </a:p>
          <a:p>
            <a:pPr marL="573741" lvl="2" indent="-285750" defTabSz="914374">
              <a:lnSpc>
                <a:spcPct val="114000"/>
              </a:lnSpc>
              <a:spcBef>
                <a:spcPts val="600"/>
              </a:spcBef>
              <a:spcAft>
                <a:spcPts val="200"/>
              </a:spcAft>
              <a:buFont typeface="Monaco" pitchFamily="2" charset="77"/>
              <a:buChar char="⎼"/>
            </a:pPr>
            <a:r>
              <a:rPr lang="en-AU" sz="1400" spc="-20" dirty="0" smtClean="0">
                <a:solidFill>
                  <a:srgbClr val="19233E"/>
                </a:solidFill>
              </a:rPr>
              <a:t>0% automation in teacher recruitment </a:t>
            </a:r>
          </a:p>
          <a:p>
            <a:pPr marL="573741" lvl="2" indent="-285750" defTabSz="914374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Monaco" pitchFamily="2" charset="77"/>
              <a:buChar char="⎼"/>
            </a:pPr>
            <a:r>
              <a:rPr lang="en-AU" sz="1400" spc="-20" dirty="0" smtClean="0">
                <a:solidFill>
                  <a:srgbClr val="19233E"/>
                </a:solidFill>
              </a:rPr>
              <a:t>1% across the board compared to 33% industry benchmark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AU" sz="1600" spc="-20" dirty="0">
                <a:solidFill>
                  <a:srgbClr val="19233E"/>
                </a:solidFill>
              </a:rPr>
              <a:t>p</a:t>
            </a:r>
            <a:r>
              <a:rPr lang="en-AU" sz="1600" spc="-20" dirty="0" smtClean="0">
                <a:solidFill>
                  <a:srgbClr val="19233E"/>
                </a:solidFill>
              </a:rPr>
              <a:t>rocesses are governed </a:t>
            </a:r>
            <a:r>
              <a:rPr lang="en-AU" sz="1600" spc="-20" dirty="0">
                <a:solidFill>
                  <a:srgbClr val="19233E"/>
                </a:solidFill>
              </a:rPr>
              <a:t>by outdated and </a:t>
            </a:r>
            <a:r>
              <a:rPr lang="en-AU" sz="1600" spc="-20" dirty="0" smtClean="0">
                <a:solidFill>
                  <a:srgbClr val="19233E"/>
                </a:solidFill>
              </a:rPr>
              <a:t/>
            </a:r>
            <a:br>
              <a:rPr lang="en-AU" sz="1600" spc="-20" dirty="0" smtClean="0">
                <a:solidFill>
                  <a:srgbClr val="19233E"/>
                </a:solidFill>
              </a:rPr>
            </a:br>
            <a:r>
              <a:rPr lang="en-AU" sz="1600" spc="-20" dirty="0" smtClean="0">
                <a:solidFill>
                  <a:srgbClr val="19233E"/>
                </a:solidFill>
              </a:rPr>
              <a:t>onerous </a:t>
            </a:r>
            <a:r>
              <a:rPr lang="en-AU" sz="1600" spc="-20" dirty="0">
                <a:solidFill>
                  <a:srgbClr val="19233E"/>
                </a:solidFill>
              </a:rPr>
              <a:t>business rules and manual checks </a:t>
            </a:r>
            <a:endParaRPr lang="en-AU" sz="1600" spc="-20" dirty="0" smtClean="0">
              <a:solidFill>
                <a:srgbClr val="19233E"/>
              </a:solidFill>
            </a:endParaRPr>
          </a:p>
          <a:p>
            <a:pPr marL="573741" lvl="2" indent="-285750" defTabSz="914374">
              <a:lnSpc>
                <a:spcPct val="114000"/>
              </a:lnSpc>
              <a:spcBef>
                <a:spcPts val="600"/>
              </a:spcBef>
              <a:spcAft>
                <a:spcPts val="200"/>
              </a:spcAft>
              <a:buFont typeface="Monaco" pitchFamily="2" charset="77"/>
              <a:buChar char="⎼"/>
            </a:pPr>
            <a:r>
              <a:rPr lang="en-AU" sz="1400" spc="-20" dirty="0">
                <a:solidFill>
                  <a:srgbClr val="19233E"/>
                </a:solidFill>
              </a:rPr>
              <a:t>37 legislative, 162 policy, 102 custom &amp; practice</a:t>
            </a:r>
          </a:p>
          <a:p>
            <a:pPr lvl="0">
              <a:lnSpc>
                <a:spcPct val="114000"/>
              </a:lnSpc>
              <a:spcBef>
                <a:spcPts val="600"/>
              </a:spcBef>
            </a:pPr>
            <a:r>
              <a:rPr lang="en-AU" sz="1600" dirty="0">
                <a:solidFill>
                  <a:srgbClr val="19233E"/>
                </a:solidFill>
              </a:rPr>
              <a:t>p</a:t>
            </a:r>
            <a:r>
              <a:rPr lang="en-AU" sz="1600" dirty="0" smtClean="0">
                <a:solidFill>
                  <a:srgbClr val="19233E"/>
                </a:solidFill>
              </a:rPr>
              <a:t>rocesses </a:t>
            </a:r>
            <a:r>
              <a:rPr lang="en-AU" sz="1600" dirty="0">
                <a:solidFill>
                  <a:srgbClr val="19233E"/>
                </a:solidFill>
              </a:rPr>
              <a:t>have too many steps from start </a:t>
            </a:r>
            <a:r>
              <a:rPr lang="en-AU" sz="1600" dirty="0" smtClean="0">
                <a:solidFill>
                  <a:srgbClr val="19233E"/>
                </a:solidFill>
              </a:rPr>
              <a:t>to </a:t>
            </a:r>
            <a:r>
              <a:rPr lang="en-AU" sz="1600" dirty="0">
                <a:solidFill>
                  <a:srgbClr val="19233E"/>
                </a:solidFill>
              </a:rPr>
              <a:t>finish </a:t>
            </a:r>
          </a:p>
          <a:p>
            <a:pPr marL="573741" lvl="2" indent="-285750" defTabSz="914374">
              <a:lnSpc>
                <a:spcPct val="114000"/>
              </a:lnSpc>
              <a:spcBef>
                <a:spcPts val="600"/>
              </a:spcBef>
              <a:spcAft>
                <a:spcPts val="200"/>
              </a:spcAft>
              <a:buFont typeface="Monaco" pitchFamily="2" charset="77"/>
              <a:buChar char="⎼"/>
            </a:pPr>
            <a:r>
              <a:rPr lang="en-AU" sz="1400" spc="-20" dirty="0">
                <a:solidFill>
                  <a:srgbClr val="19233E"/>
                </a:solidFill>
              </a:rPr>
              <a:t>77 steps for teacher recruitment alone </a:t>
            </a:r>
          </a:p>
          <a:p>
            <a:pPr marL="573741" lvl="2" indent="-285750" defTabSz="914374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Monaco" pitchFamily="2" charset="77"/>
              <a:buChar char="⎼"/>
            </a:pPr>
            <a:r>
              <a:rPr lang="en-AU" sz="1400" spc="-20" dirty="0">
                <a:solidFill>
                  <a:srgbClr val="19233E"/>
                </a:solidFill>
              </a:rPr>
              <a:t>poor visibility of status and progress once </a:t>
            </a:r>
            <a:br>
              <a:rPr lang="en-AU" sz="1400" spc="-20" dirty="0">
                <a:solidFill>
                  <a:srgbClr val="19233E"/>
                </a:solidFill>
              </a:rPr>
            </a:br>
            <a:r>
              <a:rPr lang="en-AU" sz="1400" spc="-20" dirty="0">
                <a:solidFill>
                  <a:srgbClr val="19233E"/>
                </a:solidFill>
              </a:rPr>
              <a:t>a service request is initiated</a:t>
            </a:r>
          </a:p>
          <a:p>
            <a:pPr lvl="0">
              <a:lnSpc>
                <a:spcPct val="114000"/>
              </a:lnSpc>
              <a:spcBef>
                <a:spcPts val="600"/>
              </a:spcBef>
            </a:pPr>
            <a:r>
              <a:rPr lang="en-AU" sz="1600" dirty="0">
                <a:solidFill>
                  <a:srgbClr val="19233E"/>
                </a:solidFill>
              </a:rPr>
              <a:t>p</a:t>
            </a:r>
            <a:r>
              <a:rPr lang="en-AU" sz="1600" dirty="0" smtClean="0">
                <a:solidFill>
                  <a:srgbClr val="19233E"/>
                </a:solidFill>
              </a:rPr>
              <a:t>lanning </a:t>
            </a:r>
            <a:r>
              <a:rPr lang="en-AU" sz="1600" dirty="0">
                <a:solidFill>
                  <a:srgbClr val="19233E"/>
                </a:solidFill>
              </a:rPr>
              <a:t>our school workforce </a:t>
            </a:r>
            <a:r>
              <a:rPr lang="en-AU" sz="1600" dirty="0" smtClean="0">
                <a:solidFill>
                  <a:srgbClr val="19233E"/>
                </a:solidFill>
              </a:rPr>
              <a:t>is </a:t>
            </a:r>
            <a:r>
              <a:rPr lang="en-AU" sz="1600" dirty="0">
                <a:solidFill>
                  <a:srgbClr val="19233E"/>
                </a:solidFill>
              </a:rPr>
              <a:t>difficult </a:t>
            </a:r>
            <a:r>
              <a:rPr lang="en-AU" sz="1600" dirty="0" smtClean="0">
                <a:solidFill>
                  <a:srgbClr val="19233E"/>
                </a:solidFill>
              </a:rPr>
              <a:t>and slow </a:t>
            </a:r>
          </a:p>
          <a:p>
            <a:pPr marL="573741" lvl="2" indent="-285750" defTabSz="914374">
              <a:lnSpc>
                <a:spcPct val="114000"/>
              </a:lnSpc>
              <a:spcBef>
                <a:spcPts val="600"/>
              </a:spcBef>
              <a:spcAft>
                <a:spcPts val="200"/>
              </a:spcAft>
              <a:buFont typeface="Monaco" pitchFamily="2" charset="77"/>
              <a:buChar char="⎼"/>
            </a:pPr>
            <a:r>
              <a:rPr lang="en-AU" sz="1400" spc="-20" dirty="0">
                <a:solidFill>
                  <a:srgbClr val="19233E"/>
                </a:solidFill>
                <a:latin typeface="+mj-lt"/>
              </a:rPr>
              <a:t>budgets and staffing allocations are often delayed </a:t>
            </a:r>
            <a:br>
              <a:rPr lang="en-AU" sz="1400" spc="-20" dirty="0">
                <a:solidFill>
                  <a:srgbClr val="19233E"/>
                </a:solidFill>
                <a:latin typeface="+mj-lt"/>
              </a:rPr>
            </a:br>
            <a:r>
              <a:rPr lang="en-AU" sz="1400" spc="-20" dirty="0">
                <a:solidFill>
                  <a:srgbClr val="19233E"/>
                </a:solidFill>
                <a:latin typeface="+mj-lt"/>
              </a:rPr>
              <a:t>well beyond the start of the school year</a:t>
            </a:r>
          </a:p>
          <a:p>
            <a:pPr>
              <a:lnSpc>
                <a:spcPct val="114000"/>
              </a:lnSpc>
              <a:spcBef>
                <a:spcPts val="600"/>
              </a:spcBef>
            </a:pPr>
            <a:r>
              <a:rPr lang="en-AU" sz="1600" dirty="0">
                <a:solidFill>
                  <a:srgbClr val="19233E"/>
                </a:solidFill>
              </a:rPr>
              <a:t>r</a:t>
            </a:r>
            <a:r>
              <a:rPr lang="en-AU" sz="1600" dirty="0" smtClean="0">
                <a:solidFill>
                  <a:srgbClr val="19233E"/>
                </a:solidFill>
              </a:rPr>
              <a:t>ecruitment takes </a:t>
            </a:r>
            <a:r>
              <a:rPr lang="en-AU" sz="1600" dirty="0">
                <a:solidFill>
                  <a:srgbClr val="19233E"/>
                </a:solidFill>
              </a:rPr>
              <a:t>far too long in a </a:t>
            </a:r>
            <a:r>
              <a:rPr lang="en-AU" sz="1600" dirty="0" smtClean="0">
                <a:solidFill>
                  <a:srgbClr val="19233E"/>
                </a:solidFill>
              </a:rPr>
              <a:t/>
            </a:r>
            <a:br>
              <a:rPr lang="en-AU" sz="1600" dirty="0" smtClean="0">
                <a:solidFill>
                  <a:srgbClr val="19233E"/>
                </a:solidFill>
              </a:rPr>
            </a:br>
            <a:r>
              <a:rPr lang="en-AU" sz="1600" dirty="0" smtClean="0">
                <a:solidFill>
                  <a:srgbClr val="19233E"/>
                </a:solidFill>
              </a:rPr>
              <a:t>high-volume </a:t>
            </a:r>
            <a:r>
              <a:rPr lang="en-AU" sz="1600" dirty="0">
                <a:solidFill>
                  <a:srgbClr val="19233E"/>
                </a:solidFill>
              </a:rPr>
              <a:t>hiring </a:t>
            </a:r>
            <a:r>
              <a:rPr lang="en-AU" sz="1600" dirty="0" smtClean="0">
                <a:solidFill>
                  <a:srgbClr val="19233E"/>
                </a:solidFill>
              </a:rPr>
              <a:t>environment </a:t>
            </a:r>
            <a:endParaRPr lang="en-AU" sz="1600" dirty="0">
              <a:solidFill>
                <a:srgbClr val="19233E"/>
              </a:solidFill>
            </a:endParaRPr>
          </a:p>
          <a:p>
            <a:pPr marL="573741" lvl="2" indent="-285750" defTabSz="914374">
              <a:lnSpc>
                <a:spcPct val="114000"/>
              </a:lnSpc>
              <a:spcBef>
                <a:spcPts val="600"/>
              </a:spcBef>
              <a:spcAft>
                <a:spcPts val="200"/>
              </a:spcAft>
              <a:buFont typeface="Monaco" pitchFamily="2" charset="77"/>
              <a:buChar char="⎼"/>
            </a:pPr>
            <a:r>
              <a:rPr lang="en-AU" sz="1400" spc="-20" dirty="0" smtClean="0">
                <a:solidFill>
                  <a:srgbClr val="19233E"/>
                </a:solidFill>
              </a:rPr>
              <a:t>average </a:t>
            </a:r>
            <a:r>
              <a:rPr lang="en-AU" sz="1400" spc="-20" dirty="0">
                <a:solidFill>
                  <a:srgbClr val="19233E"/>
                </a:solidFill>
              </a:rPr>
              <a:t>of 10 weeks </a:t>
            </a:r>
            <a:r>
              <a:rPr lang="en-AU" sz="1400" spc="-20" dirty="0" smtClean="0">
                <a:solidFill>
                  <a:srgbClr val="19233E"/>
                </a:solidFill>
              </a:rPr>
              <a:t>required to </a:t>
            </a:r>
            <a:r>
              <a:rPr lang="en-AU" sz="1400" spc="-20" dirty="0">
                <a:solidFill>
                  <a:srgbClr val="19233E"/>
                </a:solidFill>
              </a:rPr>
              <a:t>hire a </a:t>
            </a:r>
            <a:r>
              <a:rPr lang="en-AU" sz="1400" spc="-20" dirty="0" smtClean="0">
                <a:solidFill>
                  <a:srgbClr val="19233E"/>
                </a:solidFill>
              </a:rPr>
              <a:t>teacher </a:t>
            </a:r>
          </a:p>
          <a:p>
            <a:pPr marL="573741" lvl="2" indent="-285750" defTabSz="914374">
              <a:lnSpc>
                <a:spcPct val="114000"/>
              </a:lnSpc>
              <a:spcBef>
                <a:spcPts val="200"/>
              </a:spcBef>
              <a:spcAft>
                <a:spcPts val="200"/>
              </a:spcAft>
              <a:buFont typeface="Monaco" pitchFamily="2" charset="77"/>
              <a:buChar char="⎼"/>
            </a:pPr>
            <a:r>
              <a:rPr lang="en-AU" sz="1400" spc="-20" dirty="0" smtClean="0">
                <a:solidFill>
                  <a:srgbClr val="19233E"/>
                </a:solidFill>
              </a:rPr>
              <a:t>a </a:t>
            </a:r>
            <a:r>
              <a:rPr lang="en-AU" sz="1400" spc="-20" dirty="0">
                <a:solidFill>
                  <a:srgbClr val="19233E"/>
                </a:solidFill>
              </a:rPr>
              <a:t>recent survey of 626 principals, school administration managers and corporate </a:t>
            </a:r>
            <a:r>
              <a:rPr lang="en-AU" sz="1400" spc="-20" dirty="0" smtClean="0">
                <a:solidFill>
                  <a:srgbClr val="19233E"/>
                </a:solidFill>
              </a:rPr>
              <a:t/>
            </a:r>
            <a:br>
              <a:rPr lang="en-AU" sz="1400" spc="-20" dirty="0" smtClean="0">
                <a:solidFill>
                  <a:srgbClr val="19233E"/>
                </a:solidFill>
              </a:rPr>
            </a:br>
            <a:r>
              <a:rPr lang="en-AU" sz="1400" spc="-20" dirty="0" smtClean="0">
                <a:solidFill>
                  <a:srgbClr val="19233E"/>
                </a:solidFill>
              </a:rPr>
              <a:t>staff cited </a:t>
            </a:r>
            <a:r>
              <a:rPr lang="en-AU" sz="1400" spc="-20" dirty="0">
                <a:solidFill>
                  <a:srgbClr val="19233E"/>
                </a:solidFill>
              </a:rPr>
              <a:t>HR processes </a:t>
            </a:r>
            <a:r>
              <a:rPr lang="en-AU" sz="1400" spc="-20" dirty="0" smtClean="0">
                <a:solidFill>
                  <a:srgbClr val="19233E"/>
                </a:solidFill>
              </a:rPr>
              <a:t>and </a:t>
            </a:r>
            <a:r>
              <a:rPr lang="en-AU" sz="1400" spc="-20" dirty="0">
                <a:solidFill>
                  <a:srgbClr val="19233E"/>
                </a:solidFill>
              </a:rPr>
              <a:t>systems </a:t>
            </a:r>
            <a:r>
              <a:rPr lang="en-AU" sz="1400" spc="-20" dirty="0" smtClean="0">
                <a:solidFill>
                  <a:srgbClr val="19233E"/>
                </a:solidFill>
              </a:rPr>
              <a:t/>
            </a:r>
            <a:br>
              <a:rPr lang="en-AU" sz="1400" spc="-20" dirty="0" smtClean="0">
                <a:solidFill>
                  <a:srgbClr val="19233E"/>
                </a:solidFill>
              </a:rPr>
            </a:br>
            <a:r>
              <a:rPr lang="en-AU" sz="1400" spc="-20" dirty="0" smtClean="0">
                <a:solidFill>
                  <a:srgbClr val="19233E"/>
                </a:solidFill>
              </a:rPr>
              <a:t>as </a:t>
            </a:r>
            <a:r>
              <a:rPr lang="en-AU" sz="1400" spc="-20" dirty="0">
                <a:solidFill>
                  <a:srgbClr val="19233E"/>
                </a:solidFill>
              </a:rPr>
              <a:t>a </a:t>
            </a:r>
            <a:r>
              <a:rPr lang="en-AU" sz="1400" spc="-20" dirty="0" smtClean="0">
                <a:solidFill>
                  <a:srgbClr val="19233E"/>
                </a:solidFill>
              </a:rPr>
              <a:t>major </a:t>
            </a:r>
            <a:r>
              <a:rPr lang="en-AU" sz="1400" spc="-20" dirty="0">
                <a:solidFill>
                  <a:srgbClr val="19233E"/>
                </a:solidFill>
              </a:rPr>
              <a:t>frustration</a:t>
            </a:r>
          </a:p>
          <a:p>
            <a:pPr lvl="0">
              <a:spcBef>
                <a:spcPts val="1200"/>
              </a:spcBef>
            </a:pPr>
            <a:endParaRPr lang="en-AU" dirty="0"/>
          </a:p>
          <a:p>
            <a:pPr marL="285750" indent="-285750">
              <a:spcBef>
                <a:spcPts val="1200"/>
              </a:spcBef>
              <a:spcAft>
                <a:spcPts val="400"/>
              </a:spcAft>
              <a:buFont typeface="Arial" panose="020B0604020202020204" pitchFamily="34" charset="0"/>
              <a:buChar char="•"/>
            </a:pPr>
            <a:endParaRPr lang="en-AU" sz="1400" dirty="0">
              <a:solidFill>
                <a:srgbClr val="000000"/>
              </a:solidFill>
            </a:endParaRPr>
          </a:p>
        </p:txBody>
      </p:sp>
      <p:sp>
        <p:nvSpPr>
          <p:cNvPr id="12" name="Text Placeholder 3"/>
          <p:cNvSpPr>
            <a:spLocks noGrp="1"/>
          </p:cNvSpPr>
          <p:nvPr>
            <p:ph type="body" sz="quarter" idx="4294967295"/>
          </p:nvPr>
        </p:nvSpPr>
        <p:spPr>
          <a:xfrm>
            <a:off x="316227" y="1197939"/>
            <a:ext cx="11448471" cy="276999"/>
          </a:xfrm>
          <a:prstGeom prst="rect">
            <a:avLst/>
          </a:prstGeom>
        </p:spPr>
        <p:txBody>
          <a:bodyPr/>
          <a:lstStyle/>
          <a:p>
            <a:r>
              <a:rPr lang="en-AU" sz="1600" b="1" dirty="0">
                <a:solidFill>
                  <a:srgbClr val="9D2235"/>
                </a:solidFill>
                <a:latin typeface="Montserrat SemiBold" panose="00000700000000000000" pitchFamily="2" charset="0"/>
              </a:rPr>
              <a:t>Today’s customer experience is below standard and insufficient to carry the department into the </a:t>
            </a:r>
            <a:r>
              <a:rPr lang="en-AU" sz="1600" b="1" dirty="0" smtClean="0">
                <a:solidFill>
                  <a:srgbClr val="9D2235"/>
                </a:solidFill>
                <a:latin typeface="Montserrat SemiBold" panose="00000700000000000000" pitchFamily="2" charset="0"/>
              </a:rPr>
              <a:t>future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4779" y="1731724"/>
            <a:ext cx="216000" cy="203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5" y="3199598"/>
            <a:ext cx="216000" cy="2160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837" y="4184216"/>
            <a:ext cx="216000" cy="216000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4556" y="1688488"/>
            <a:ext cx="216000" cy="21600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565" y="5410046"/>
            <a:ext cx="216000" cy="214478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6861042" y="3829715"/>
            <a:ext cx="4691017" cy="2219719"/>
          </a:xfrm>
          <a:prstGeom prst="rect">
            <a:avLst/>
          </a:prstGeom>
          <a:solidFill>
            <a:srgbClr val="F3E0E1"/>
          </a:solidFill>
        </p:spPr>
        <p:txBody>
          <a:bodyPr wrap="square" lIns="72000" tIns="72000" rIns="72000" bIns="72000" rtlCol="0">
            <a:noAutofit/>
          </a:bodyPr>
          <a:lstStyle/>
          <a:p>
            <a:pPr lvl="0" algn="ctr">
              <a:lnSpc>
                <a:spcPct val="120000"/>
              </a:lnSpc>
              <a:spcBef>
                <a:spcPts val="1200"/>
              </a:spcBef>
            </a:pPr>
            <a:r>
              <a:rPr lang="en-AU" sz="1600" i="1" dirty="0" smtClean="0">
                <a:solidFill>
                  <a:srgbClr val="19233E"/>
                </a:solidFill>
              </a:rPr>
              <a:t>Even </a:t>
            </a:r>
            <a:r>
              <a:rPr lang="en-AU" sz="1600" i="1" dirty="0">
                <a:solidFill>
                  <a:srgbClr val="19233E"/>
                </a:solidFill>
              </a:rPr>
              <a:t>with </a:t>
            </a:r>
            <a:r>
              <a:rPr lang="en-AU" sz="1600" i="1" dirty="0" smtClean="0">
                <a:solidFill>
                  <a:srgbClr val="19233E"/>
                </a:solidFill>
              </a:rPr>
              <a:t>the </a:t>
            </a:r>
            <a:r>
              <a:rPr lang="en-AU" sz="1600" i="1" dirty="0">
                <a:solidFill>
                  <a:srgbClr val="19233E"/>
                </a:solidFill>
              </a:rPr>
              <a:t>hard work of dedicated teams </a:t>
            </a:r>
            <a:r>
              <a:rPr lang="en-AU" sz="1600" i="1" dirty="0" smtClean="0">
                <a:solidFill>
                  <a:srgbClr val="19233E"/>
                </a:solidFill>
              </a:rPr>
              <a:t>in </a:t>
            </a:r>
            <a:r>
              <a:rPr lang="en-AU" sz="1600" i="1" dirty="0">
                <a:solidFill>
                  <a:srgbClr val="19233E"/>
                </a:solidFill>
              </a:rPr>
              <a:t>our service delivery </a:t>
            </a:r>
            <a:r>
              <a:rPr lang="en-AU" sz="1600" i="1" dirty="0" smtClean="0">
                <a:solidFill>
                  <a:srgbClr val="19233E"/>
                </a:solidFill>
              </a:rPr>
              <a:t>areas, these factors mean that we struggle to reach </a:t>
            </a:r>
            <a:br>
              <a:rPr lang="en-AU" sz="1600" i="1" dirty="0" smtClean="0">
                <a:solidFill>
                  <a:srgbClr val="19233E"/>
                </a:solidFill>
              </a:rPr>
            </a:br>
            <a:r>
              <a:rPr lang="en-AU" sz="1600" i="1" dirty="0" smtClean="0">
                <a:solidFill>
                  <a:srgbClr val="19233E"/>
                </a:solidFill>
              </a:rPr>
              <a:t>and sustain desired service standards.</a:t>
            </a:r>
          </a:p>
          <a:p>
            <a:pPr lvl="0" algn="ctr">
              <a:lnSpc>
                <a:spcPct val="120000"/>
              </a:lnSpc>
              <a:spcBef>
                <a:spcPts val="1200"/>
              </a:spcBef>
            </a:pPr>
            <a:r>
              <a:rPr lang="en-AU" sz="1600" i="1" dirty="0" smtClean="0">
                <a:solidFill>
                  <a:srgbClr val="19233E"/>
                </a:solidFill>
              </a:rPr>
              <a:t>Together they make </a:t>
            </a:r>
            <a:r>
              <a:rPr lang="en-AU" sz="1600" i="1" dirty="0">
                <a:solidFill>
                  <a:srgbClr val="19233E"/>
                </a:solidFill>
              </a:rPr>
              <a:t>a strong case for </a:t>
            </a:r>
            <a:r>
              <a:rPr lang="en-AU" sz="1600" i="1" dirty="0" smtClean="0">
                <a:solidFill>
                  <a:srgbClr val="19233E"/>
                </a:solidFill>
              </a:rPr>
              <a:t/>
            </a:r>
            <a:br>
              <a:rPr lang="en-AU" sz="1600" i="1" dirty="0" smtClean="0">
                <a:solidFill>
                  <a:srgbClr val="19233E"/>
                </a:solidFill>
              </a:rPr>
            </a:br>
            <a:r>
              <a:rPr lang="en-AU" sz="1600" i="1" dirty="0" smtClean="0">
                <a:solidFill>
                  <a:srgbClr val="19233E"/>
                </a:solidFill>
              </a:rPr>
              <a:t>broad-based </a:t>
            </a:r>
            <a:r>
              <a:rPr lang="en-AU" sz="1600" i="1" dirty="0">
                <a:solidFill>
                  <a:srgbClr val="19233E"/>
                </a:solidFill>
              </a:rPr>
              <a:t>business </a:t>
            </a:r>
            <a:r>
              <a:rPr lang="en-AU" sz="1600" i="1" dirty="0" smtClean="0">
                <a:solidFill>
                  <a:srgbClr val="19233E"/>
                </a:solidFill>
              </a:rPr>
              <a:t>transformation.</a:t>
            </a:r>
            <a:endParaRPr lang="en-AU" sz="1600" i="1" dirty="0">
              <a:solidFill>
                <a:srgbClr val="19233E"/>
              </a:solidFill>
            </a:endParaRPr>
          </a:p>
        </p:txBody>
      </p:sp>
      <p:sp>
        <p:nvSpPr>
          <p:cNvPr id="17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 txBox="1">
            <a:spLocks/>
          </p:cNvSpPr>
          <p:nvPr/>
        </p:nvSpPr>
        <p:spPr>
          <a:xfrm>
            <a:off x="242263" y="6389079"/>
            <a:ext cx="747351" cy="27472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173" rtl="0" eaLnBrk="1" latinLnBrk="0" hangingPunct="1"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173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7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20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9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66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41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88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19233E"/>
                </a:solidFill>
              </a:rPr>
              <a:t>Page 3</a:t>
            </a:r>
            <a:endParaRPr lang="en-US" dirty="0">
              <a:solidFill>
                <a:srgbClr val="192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1157960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will the program deliver for schools?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6"/>
          </p:nvPr>
        </p:nvSpPr>
        <p:spPr>
          <a:xfrm>
            <a:off x="316228" y="1167245"/>
            <a:ext cx="11564917" cy="277784"/>
          </a:xfrm>
        </p:spPr>
        <p:txBody>
          <a:bodyPr/>
          <a:lstStyle/>
          <a:p>
            <a:r>
              <a:rPr lang="en-AU" b="1" dirty="0" smtClean="0">
                <a:solidFill>
                  <a:srgbClr val="9D2235"/>
                </a:solidFill>
              </a:rPr>
              <a:t>Improved HCM services will benefit school budget and hiring managers </a:t>
            </a:r>
            <a:endParaRPr lang="en-AU" dirty="0">
              <a:solidFill>
                <a:srgbClr val="9D223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316228" y="1641298"/>
            <a:ext cx="6458138" cy="4030633"/>
          </a:xfrm>
        </p:spPr>
        <p:txBody>
          <a:bodyPr/>
          <a:lstStyle/>
          <a:p>
            <a:r>
              <a:rPr lang="en-AU" dirty="0" smtClean="0">
                <a:solidFill>
                  <a:srgbClr val="19233E"/>
                </a:solidFill>
              </a:rPr>
              <a:t>Up to 13,000 hiring managers and 5,653 budget managers in schools </a:t>
            </a:r>
            <a:br>
              <a:rPr lang="en-AU" dirty="0" smtClean="0">
                <a:solidFill>
                  <a:srgbClr val="19233E"/>
                </a:solidFill>
              </a:rPr>
            </a:br>
            <a:r>
              <a:rPr lang="en-AU" dirty="0" smtClean="0">
                <a:solidFill>
                  <a:srgbClr val="19233E"/>
                </a:solidFill>
              </a:rPr>
              <a:t>will benefit from:</a:t>
            </a:r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a</a:t>
            </a:r>
            <a:r>
              <a:rPr lang="en-AU" dirty="0" smtClean="0"/>
              <a:t> single, integrated view </a:t>
            </a:r>
            <a:r>
              <a:rPr lang="en-AU" dirty="0"/>
              <a:t>of </a:t>
            </a:r>
            <a:r>
              <a:rPr lang="en-AU" dirty="0" smtClean="0"/>
              <a:t>the schools workforce, offering budget allocations, position entitlements </a:t>
            </a:r>
            <a:r>
              <a:rPr lang="en-AU" dirty="0"/>
              <a:t>and </a:t>
            </a:r>
            <a:r>
              <a:rPr lang="en-AU" dirty="0" smtClean="0"/>
              <a:t>vacancies in one location </a:t>
            </a:r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a</a:t>
            </a:r>
            <a:r>
              <a:rPr lang="en-AU" dirty="0" smtClean="0"/>
              <a:t> substantial </a:t>
            </a:r>
            <a:r>
              <a:rPr lang="en-AU" dirty="0"/>
              <a:t>(40</a:t>
            </a:r>
            <a:r>
              <a:rPr lang="en-AU" dirty="0" smtClean="0"/>
              <a:t>%) reduction </a:t>
            </a:r>
            <a:r>
              <a:rPr lang="en-AU" dirty="0"/>
              <a:t>in </a:t>
            </a:r>
            <a:r>
              <a:rPr lang="en-AU" dirty="0" smtClean="0"/>
              <a:t>recruitment times – down from the current average of 10 weeks for teacher recruitment</a:t>
            </a:r>
            <a:endParaRPr lang="en-AU" dirty="0"/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e</a:t>
            </a:r>
            <a:r>
              <a:rPr lang="en-AU" dirty="0" smtClean="0"/>
              <a:t>asy tracking of recruitment </a:t>
            </a:r>
            <a:r>
              <a:rPr lang="en-AU" dirty="0"/>
              <a:t>requests </a:t>
            </a:r>
            <a:r>
              <a:rPr lang="en-AU" dirty="0" smtClean="0"/>
              <a:t>each </a:t>
            </a:r>
            <a:r>
              <a:rPr lang="en-AU" dirty="0"/>
              <a:t>step of the </a:t>
            </a:r>
            <a:r>
              <a:rPr lang="en-AU" dirty="0" smtClean="0"/>
              <a:t>way</a:t>
            </a:r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b</a:t>
            </a:r>
            <a:r>
              <a:rPr lang="en-AU" dirty="0" smtClean="0"/>
              <a:t>etter </a:t>
            </a:r>
            <a:r>
              <a:rPr lang="en-AU" dirty="0"/>
              <a:t>access to </a:t>
            </a:r>
            <a:r>
              <a:rPr lang="en-AU" dirty="0" smtClean="0"/>
              <a:t>pools of </a:t>
            </a:r>
            <a:r>
              <a:rPr lang="en-AU" dirty="0"/>
              <a:t>qualified candidates suited to </a:t>
            </a:r>
            <a:r>
              <a:rPr lang="en-AU" dirty="0" smtClean="0"/>
              <a:t>specific </a:t>
            </a:r>
            <a:r>
              <a:rPr lang="en-AU" dirty="0"/>
              <a:t>needs (for instance, </a:t>
            </a:r>
            <a:r>
              <a:rPr lang="en-AU" dirty="0" smtClean="0"/>
              <a:t>outstanding </a:t>
            </a:r>
            <a:r>
              <a:rPr lang="en-AU" dirty="0"/>
              <a:t>secondary </a:t>
            </a:r>
            <a:r>
              <a:rPr lang="en-AU" dirty="0" smtClean="0"/>
              <a:t>maths teachers)</a:t>
            </a:r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a</a:t>
            </a:r>
            <a:r>
              <a:rPr lang="en-AU" dirty="0" smtClean="0"/>
              <a:t> </a:t>
            </a:r>
            <a:r>
              <a:rPr lang="en-AU" dirty="0"/>
              <a:t>tool that matches vacancies with schools’ forecasted needs based on required skills and capabilities and demographic drivers</a:t>
            </a:r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v</a:t>
            </a:r>
            <a:r>
              <a:rPr lang="en-AU" dirty="0" smtClean="0"/>
              <a:t>isibility of vacancies for hiring managers and </a:t>
            </a:r>
            <a:r>
              <a:rPr lang="en-AU" dirty="0"/>
              <a:t>candidates </a:t>
            </a:r>
            <a:endParaRPr lang="en-AU" dirty="0" smtClean="0"/>
          </a:p>
          <a:p>
            <a:pPr marL="360000" lvl="1" indent="0">
              <a:spcBef>
                <a:spcPts val="600"/>
              </a:spcBef>
              <a:spcAft>
                <a:spcPts val="600"/>
              </a:spcAft>
              <a:buNone/>
            </a:pPr>
            <a:r>
              <a:rPr lang="en-AU" dirty="0"/>
              <a:t>m</a:t>
            </a:r>
            <a:r>
              <a:rPr lang="en-AU" dirty="0" smtClean="0"/>
              <a:t>uch less </a:t>
            </a:r>
            <a:r>
              <a:rPr lang="en-AU" dirty="0"/>
              <a:t>paperwork and duplication of </a:t>
            </a:r>
            <a:r>
              <a:rPr lang="en-AU" dirty="0" smtClean="0"/>
              <a:t>processes</a:t>
            </a:r>
            <a:endParaRPr lang="en-AU" dirty="0"/>
          </a:p>
          <a:p>
            <a:endParaRPr lang="en-AU" dirty="0"/>
          </a:p>
        </p:txBody>
      </p:sp>
      <p:pic>
        <p:nvPicPr>
          <p:cNvPr id="7" name="Content Placeholder 6"/>
          <p:cNvPicPr>
            <a:picLocks noGrp="1" noChangeAspect="1"/>
          </p:cNvPicPr>
          <p:nvPr>
            <p:ph sz="quarter" idx="1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4673" y="1881188"/>
            <a:ext cx="4710059" cy="3532544"/>
          </a:xfr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7" y="2379605"/>
            <a:ext cx="216000" cy="203391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7" y="3019155"/>
            <a:ext cx="216000" cy="2033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7" y="5854339"/>
            <a:ext cx="216000" cy="2033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7" y="3681949"/>
            <a:ext cx="216000" cy="203391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7" y="4109673"/>
            <a:ext cx="216000" cy="203391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7" y="4789106"/>
            <a:ext cx="216000" cy="203391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3677" y="5423418"/>
            <a:ext cx="216000" cy="203391"/>
          </a:xfrm>
          <a:prstGeom prst="rect">
            <a:avLst/>
          </a:prstGeom>
        </p:spPr>
      </p:pic>
      <p:sp>
        <p:nvSpPr>
          <p:cNvPr id="16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 txBox="1">
            <a:spLocks/>
          </p:cNvSpPr>
          <p:nvPr/>
        </p:nvSpPr>
        <p:spPr>
          <a:xfrm>
            <a:off x="242263" y="6389079"/>
            <a:ext cx="747351" cy="27472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173" rtl="0" eaLnBrk="1" latinLnBrk="0" hangingPunct="1"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173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7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20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9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66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41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88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19233E"/>
                </a:solidFill>
              </a:rPr>
              <a:t>Page 4</a:t>
            </a:r>
            <a:endParaRPr lang="en-US" dirty="0">
              <a:solidFill>
                <a:srgbClr val="192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752576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What will be implemented?</a:t>
            </a:r>
            <a:endParaRPr lang="en-AU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5"/>
          </p:nvPr>
        </p:nvSpPr>
        <p:spPr>
          <a:xfrm>
            <a:off x="316227" y="1175566"/>
            <a:ext cx="11833674" cy="991714"/>
          </a:xfrm>
        </p:spPr>
        <p:txBody>
          <a:bodyPr/>
          <a:lstStyle/>
          <a:p>
            <a:r>
              <a:rPr lang="en-AU" sz="1600" spc="-30" dirty="0" smtClean="0">
                <a:solidFill>
                  <a:srgbClr val="9D2235"/>
                </a:solidFill>
              </a:rPr>
              <a:t>In partnership with our service delivery providers (HR, EDConnect, Finance, IT Directorate), </a:t>
            </a:r>
            <a:br>
              <a:rPr lang="en-AU" sz="1600" spc="-30" dirty="0" smtClean="0">
                <a:solidFill>
                  <a:srgbClr val="9D2235"/>
                </a:solidFill>
              </a:rPr>
            </a:br>
            <a:r>
              <a:rPr lang="en-AU" sz="1600" spc="-30" dirty="0" smtClean="0">
                <a:solidFill>
                  <a:srgbClr val="9D2235"/>
                </a:solidFill>
              </a:rPr>
              <a:t>the program will deliver process &amp; technology solutions to drive effective business transformation</a:t>
            </a:r>
            <a:endParaRPr lang="en-AU" sz="1600" spc="-30" dirty="0">
              <a:solidFill>
                <a:srgbClr val="9D2235"/>
              </a:solidFill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sz="quarter" idx="14"/>
          </p:nvPr>
        </p:nvSpPr>
        <p:spPr>
          <a:xfrm>
            <a:off x="750693" y="2114824"/>
            <a:ext cx="6799493" cy="4030633"/>
          </a:xfrm>
        </p:spPr>
        <p:txBody>
          <a:bodyPr/>
          <a:lstStyle/>
          <a:p>
            <a:pPr lvl="0">
              <a:spcAft>
                <a:spcPts val="0"/>
              </a:spcAft>
            </a:pPr>
            <a:r>
              <a:rPr lang="en-AU" b="1" dirty="0" smtClean="0">
                <a:solidFill>
                  <a:srgbClr val="19233E"/>
                </a:solidFill>
                <a:latin typeface="+mn-lt"/>
              </a:rPr>
              <a:t>Transformed </a:t>
            </a:r>
            <a:r>
              <a:rPr lang="en-AU" b="1" dirty="0">
                <a:solidFill>
                  <a:srgbClr val="19233E"/>
                </a:solidFill>
                <a:latin typeface="+mn-lt"/>
              </a:rPr>
              <a:t>services and </a:t>
            </a:r>
            <a:r>
              <a:rPr lang="en-AU" b="1" dirty="0" smtClean="0">
                <a:solidFill>
                  <a:srgbClr val="19233E"/>
                </a:solidFill>
                <a:latin typeface="+mn-lt"/>
              </a:rPr>
              <a:t>processes</a:t>
            </a:r>
            <a:endParaRPr lang="en-AU" dirty="0">
              <a:solidFill>
                <a:srgbClr val="19233E"/>
              </a:solidFill>
              <a:latin typeface="+mn-lt"/>
            </a:endParaRPr>
          </a:p>
          <a:p>
            <a:pPr marL="573741" lvl="2" indent="-285750">
              <a:spcBef>
                <a:spcPts val="200"/>
              </a:spcBef>
              <a:spcAft>
                <a:spcPts val="200"/>
              </a:spcAft>
            </a:pPr>
            <a:r>
              <a:rPr lang="en-AU" sz="1400" spc="-20" dirty="0">
                <a:solidFill>
                  <a:srgbClr val="19233E"/>
                </a:solidFill>
                <a:latin typeface="+mn-lt"/>
              </a:rPr>
              <a:t>current processes will be transformed across </a:t>
            </a: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/>
            </a:r>
            <a:br>
              <a:rPr lang="en-AU" sz="1400" spc="-20" dirty="0" smtClean="0">
                <a:solidFill>
                  <a:srgbClr val="19233E"/>
                </a:solidFill>
                <a:latin typeface="+mn-lt"/>
              </a:rPr>
            </a:b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all </a:t>
            </a:r>
            <a:r>
              <a:rPr lang="en-AU" sz="1400" spc="-20" dirty="0">
                <a:solidFill>
                  <a:srgbClr val="19233E"/>
                </a:solidFill>
                <a:latin typeface="+mn-lt"/>
              </a:rPr>
              <a:t>in-scope </a:t>
            </a: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service </a:t>
            </a:r>
            <a:r>
              <a:rPr lang="en-AU" sz="1400" spc="-20" dirty="0">
                <a:solidFill>
                  <a:srgbClr val="19233E"/>
                </a:solidFill>
                <a:latin typeface="+mn-lt"/>
              </a:rPr>
              <a:t>groups </a:t>
            </a:r>
          </a:p>
          <a:p>
            <a:pPr marL="573741" lvl="2" indent="-285750">
              <a:spcBef>
                <a:spcPts val="200"/>
              </a:spcBef>
              <a:spcAft>
                <a:spcPts val="200"/>
              </a:spcAft>
            </a:pPr>
            <a:r>
              <a:rPr lang="en-AU" sz="1400" spc="-20" dirty="0">
                <a:solidFill>
                  <a:srgbClr val="19233E"/>
                </a:solidFill>
                <a:latin typeface="+mn-lt"/>
              </a:rPr>
              <a:t>human-centred </a:t>
            </a: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design will be used to develop a </a:t>
            </a:r>
            <a:br>
              <a:rPr lang="en-AU" sz="1400" spc="-20" dirty="0" smtClean="0">
                <a:solidFill>
                  <a:srgbClr val="19233E"/>
                </a:solidFill>
                <a:latin typeface="+mn-lt"/>
              </a:rPr>
            </a:b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desirable, </a:t>
            </a:r>
            <a:r>
              <a:rPr lang="en-AU" sz="1400" spc="-20" dirty="0">
                <a:solidFill>
                  <a:srgbClr val="19233E"/>
                </a:solidFill>
                <a:latin typeface="+mn-lt"/>
              </a:rPr>
              <a:t>feasible and viable customer experience </a:t>
            </a:r>
          </a:p>
          <a:p>
            <a:pPr marL="573741" lvl="2" indent="-285750">
              <a:spcBef>
                <a:spcPts val="200"/>
              </a:spcBef>
              <a:spcAft>
                <a:spcPts val="200"/>
              </a:spcAft>
            </a:pP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4 principals </a:t>
            </a:r>
            <a:r>
              <a:rPr lang="en-AU" sz="1400" spc="-20" dirty="0">
                <a:solidFill>
                  <a:srgbClr val="19233E"/>
                </a:solidFill>
                <a:latin typeface="+mn-lt"/>
              </a:rPr>
              <a:t>embedded </a:t>
            </a: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full-time </a:t>
            </a:r>
            <a:r>
              <a:rPr lang="en-AU" sz="1400" spc="-20" dirty="0">
                <a:solidFill>
                  <a:srgbClr val="19233E"/>
                </a:solidFill>
                <a:latin typeface="+mn-lt"/>
              </a:rPr>
              <a:t>in the design &amp; implementation </a:t>
            </a: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team </a:t>
            </a:r>
            <a:endParaRPr lang="en-AU" sz="1400" spc="-20" dirty="0">
              <a:solidFill>
                <a:srgbClr val="19233E"/>
              </a:solidFill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AU" b="1" dirty="0">
                <a:solidFill>
                  <a:srgbClr val="19233E"/>
                </a:solidFill>
                <a:latin typeface="+mn-lt"/>
              </a:rPr>
              <a:t>A new and optimised solution </a:t>
            </a:r>
            <a:r>
              <a:rPr lang="en-AU" b="1" dirty="0" smtClean="0">
                <a:solidFill>
                  <a:srgbClr val="19233E"/>
                </a:solidFill>
                <a:latin typeface="+mn-lt"/>
              </a:rPr>
              <a:t>architecture</a:t>
            </a:r>
            <a:endParaRPr lang="en-AU" dirty="0">
              <a:solidFill>
                <a:srgbClr val="19233E"/>
              </a:solidFill>
              <a:latin typeface="+mn-lt"/>
            </a:endParaRPr>
          </a:p>
          <a:p>
            <a:pPr marL="573741" lvl="2" indent="-285750">
              <a:spcBef>
                <a:spcPts val="200"/>
              </a:spcBef>
              <a:spcAft>
                <a:spcPts val="200"/>
              </a:spcAft>
            </a:pPr>
            <a:r>
              <a:rPr lang="en-AU" sz="1400" spc="-20" dirty="0">
                <a:solidFill>
                  <a:srgbClr val="19233E"/>
                </a:solidFill>
                <a:latin typeface="+mn-lt"/>
              </a:rPr>
              <a:t>based on SAP SuccessFactors and other appropriate technologies</a:t>
            </a: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,</a:t>
            </a:r>
          </a:p>
          <a:p>
            <a:pPr marL="573741" lvl="2" indent="-285750">
              <a:spcBef>
                <a:spcPts val="200"/>
              </a:spcBef>
              <a:spcAft>
                <a:spcPts val="200"/>
              </a:spcAft>
            </a:pP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will transform the current high-risk </a:t>
            </a:r>
            <a:r>
              <a:rPr lang="en-AU" sz="1400" spc="-20" dirty="0">
                <a:solidFill>
                  <a:srgbClr val="19233E"/>
                </a:solidFill>
                <a:latin typeface="+mn-lt"/>
              </a:rPr>
              <a:t>landscape of 44 legacy systems. </a:t>
            </a:r>
            <a:endParaRPr lang="en-AU" sz="1400" spc="-20" dirty="0" smtClean="0">
              <a:solidFill>
                <a:srgbClr val="19233E"/>
              </a:solidFill>
              <a:latin typeface="+mn-lt"/>
            </a:endParaRPr>
          </a:p>
          <a:p>
            <a:pPr marL="573741" lvl="2" indent="-285750">
              <a:spcBef>
                <a:spcPts val="200"/>
              </a:spcBef>
              <a:spcAft>
                <a:spcPts val="200"/>
              </a:spcAft>
            </a:pP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will </a:t>
            </a:r>
            <a:r>
              <a:rPr lang="en-AU" sz="1400" spc="-20" dirty="0">
                <a:solidFill>
                  <a:srgbClr val="19233E"/>
                </a:solidFill>
                <a:latin typeface="+mn-lt"/>
              </a:rPr>
              <a:t>involve replacement of 20 systems, re-engineering of </a:t>
            </a:r>
            <a:br>
              <a:rPr lang="en-AU" sz="1400" spc="-20" dirty="0">
                <a:solidFill>
                  <a:srgbClr val="19233E"/>
                </a:solidFill>
                <a:latin typeface="+mn-lt"/>
              </a:rPr>
            </a:br>
            <a:r>
              <a:rPr lang="en-AU" sz="1400" spc="-20" dirty="0">
                <a:solidFill>
                  <a:srgbClr val="19233E"/>
                </a:solidFill>
                <a:latin typeface="+mn-lt"/>
              </a:rPr>
              <a:t>14 systems, and retention of 10 </a:t>
            </a: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systems</a:t>
            </a:r>
            <a:endParaRPr lang="en-AU" sz="1400" spc="-20" dirty="0">
              <a:solidFill>
                <a:srgbClr val="19233E"/>
              </a:solidFill>
              <a:latin typeface="+mn-lt"/>
            </a:endParaRPr>
          </a:p>
          <a:p>
            <a:pPr lvl="0">
              <a:spcBef>
                <a:spcPts val="1200"/>
              </a:spcBef>
              <a:spcAft>
                <a:spcPts val="0"/>
              </a:spcAft>
            </a:pPr>
            <a:r>
              <a:rPr lang="en-AU" b="1" dirty="0">
                <a:solidFill>
                  <a:srgbClr val="19233E"/>
                </a:solidFill>
                <a:latin typeface="+mn-lt"/>
              </a:rPr>
              <a:t>A single source of truth for employee </a:t>
            </a:r>
            <a:r>
              <a:rPr lang="en-AU" b="1" dirty="0" smtClean="0">
                <a:solidFill>
                  <a:srgbClr val="19233E"/>
                </a:solidFill>
                <a:latin typeface="+mn-lt"/>
              </a:rPr>
              <a:t>data</a:t>
            </a:r>
            <a:r>
              <a:rPr lang="en-AU" dirty="0" smtClean="0">
                <a:solidFill>
                  <a:srgbClr val="19233E"/>
                </a:solidFill>
                <a:latin typeface="+mn-lt"/>
              </a:rPr>
              <a:t> </a:t>
            </a:r>
          </a:p>
          <a:p>
            <a:pPr marL="573741" lvl="2" indent="-285750">
              <a:spcBef>
                <a:spcPts val="200"/>
              </a:spcBef>
              <a:spcAft>
                <a:spcPts val="200"/>
              </a:spcAft>
            </a:pPr>
            <a:r>
              <a:rPr lang="en-AU" sz="1400" spc="-20" dirty="0">
                <a:solidFill>
                  <a:srgbClr val="19233E"/>
                </a:solidFill>
                <a:latin typeface="+mn-lt"/>
              </a:rPr>
              <a:t>building on and supporting our $95m investment in SAP </a:t>
            </a:r>
            <a:r>
              <a:rPr lang="en-AU" sz="1400" spc="-20" dirty="0" smtClean="0">
                <a:solidFill>
                  <a:srgbClr val="19233E"/>
                </a:solidFill>
                <a:latin typeface="+mn-lt"/>
              </a:rPr>
              <a:t>HR/Payroll</a:t>
            </a:r>
            <a:endParaRPr lang="en-AU" sz="1400" spc="-20" dirty="0">
              <a:solidFill>
                <a:srgbClr val="19233E"/>
              </a:solidFill>
              <a:latin typeface="+mn-lt"/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7" y="2124161"/>
            <a:ext cx="216000" cy="2160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570" y="5585946"/>
            <a:ext cx="216000" cy="21600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8912127" y="4442662"/>
            <a:ext cx="2924805" cy="1340688"/>
          </a:xfrm>
          <a:prstGeom prst="rect">
            <a:avLst/>
          </a:prstGeom>
          <a:noFill/>
        </p:spPr>
        <p:txBody>
          <a:bodyPr wrap="square" lIns="72000" tIns="72000" rIns="72000" bIns="72000" rtlCol="0">
            <a:noAutofit/>
          </a:bodyPr>
          <a:lstStyle/>
          <a:p>
            <a:pPr lvl="0">
              <a:lnSpc>
                <a:spcPct val="120000"/>
              </a:lnSpc>
              <a:spcBef>
                <a:spcPts val="1200"/>
              </a:spcBef>
            </a:pPr>
            <a:r>
              <a:rPr lang="en-AU" sz="1400" i="1" dirty="0">
                <a:solidFill>
                  <a:srgbClr val="19233E"/>
                </a:solidFill>
              </a:rPr>
              <a:t>Our implementation approach </a:t>
            </a:r>
            <a:r>
              <a:rPr lang="en-AU" sz="1400" i="1" dirty="0" smtClean="0">
                <a:solidFill>
                  <a:srgbClr val="19233E"/>
                </a:solidFill>
              </a:rPr>
              <a:t>offers </a:t>
            </a:r>
            <a:r>
              <a:rPr lang="en-AU" sz="1400" i="1" dirty="0">
                <a:solidFill>
                  <a:srgbClr val="19233E"/>
                </a:solidFill>
              </a:rPr>
              <a:t>a </a:t>
            </a:r>
            <a:r>
              <a:rPr lang="en-AU" sz="1400" i="1" dirty="0" smtClean="0">
                <a:solidFill>
                  <a:srgbClr val="19233E"/>
                </a:solidFill>
              </a:rPr>
              <a:t/>
            </a:r>
            <a:br>
              <a:rPr lang="en-AU" sz="1400" i="1" dirty="0" smtClean="0">
                <a:solidFill>
                  <a:srgbClr val="19233E"/>
                </a:solidFill>
              </a:rPr>
            </a:br>
            <a:r>
              <a:rPr lang="en-AU" sz="1400" i="1" dirty="0" smtClean="0">
                <a:solidFill>
                  <a:srgbClr val="19233E"/>
                </a:solidFill>
              </a:rPr>
              <a:t>roadmap </a:t>
            </a:r>
            <a:r>
              <a:rPr lang="en-AU" sz="1400" i="1" dirty="0">
                <a:solidFill>
                  <a:srgbClr val="19233E"/>
                </a:solidFill>
              </a:rPr>
              <a:t>for responding </a:t>
            </a:r>
            <a:r>
              <a:rPr lang="en-AU" sz="1400" i="1" dirty="0" smtClean="0">
                <a:solidFill>
                  <a:srgbClr val="19233E"/>
                </a:solidFill>
              </a:rPr>
              <a:t/>
            </a:r>
            <a:br>
              <a:rPr lang="en-AU" sz="1400" i="1" dirty="0" smtClean="0">
                <a:solidFill>
                  <a:srgbClr val="19233E"/>
                </a:solidFill>
              </a:rPr>
            </a:br>
            <a:r>
              <a:rPr lang="en-AU" sz="1400" i="1" dirty="0" smtClean="0">
                <a:solidFill>
                  <a:srgbClr val="19233E"/>
                </a:solidFill>
              </a:rPr>
              <a:t>to </a:t>
            </a:r>
            <a:r>
              <a:rPr lang="en-AU" sz="1400" i="1" dirty="0">
                <a:solidFill>
                  <a:srgbClr val="19233E"/>
                </a:solidFill>
              </a:rPr>
              <a:t>the department’s </a:t>
            </a:r>
            <a:r>
              <a:rPr lang="en-AU" sz="1400" i="1" dirty="0" smtClean="0">
                <a:solidFill>
                  <a:srgbClr val="19233E"/>
                </a:solidFill>
              </a:rPr>
              <a:t/>
            </a:r>
            <a:br>
              <a:rPr lang="en-AU" sz="1400" i="1" dirty="0" smtClean="0">
                <a:solidFill>
                  <a:srgbClr val="19233E"/>
                </a:solidFill>
              </a:rPr>
            </a:br>
            <a:r>
              <a:rPr lang="en-AU" sz="1400" i="1" dirty="0" smtClean="0">
                <a:solidFill>
                  <a:srgbClr val="19233E"/>
                </a:solidFill>
              </a:rPr>
              <a:t>future HCM requirements</a:t>
            </a:r>
            <a:endParaRPr lang="en-AU" sz="1400" i="1" dirty="0">
              <a:solidFill>
                <a:srgbClr val="19233E"/>
              </a:solidFill>
            </a:endParaRPr>
          </a:p>
        </p:txBody>
      </p:sp>
      <p:grpSp>
        <p:nvGrpSpPr>
          <p:cNvPr id="19" name="Group 18"/>
          <p:cNvGrpSpPr/>
          <p:nvPr/>
        </p:nvGrpSpPr>
        <p:grpSpPr>
          <a:xfrm>
            <a:off x="7748039" y="2001222"/>
            <a:ext cx="4204009" cy="2023945"/>
            <a:chOff x="7669658" y="3785839"/>
            <a:chExt cx="4204009" cy="2023945"/>
          </a:xfrm>
        </p:grpSpPr>
        <p:grpSp>
          <p:nvGrpSpPr>
            <p:cNvPr id="17" name="Group 16"/>
            <p:cNvGrpSpPr/>
            <p:nvPr/>
          </p:nvGrpSpPr>
          <p:grpSpPr>
            <a:xfrm>
              <a:off x="7848722" y="3972395"/>
              <a:ext cx="3845882" cy="1610040"/>
              <a:chOff x="7848722" y="3972395"/>
              <a:chExt cx="3845882" cy="1610040"/>
            </a:xfrm>
          </p:grpSpPr>
          <p:grpSp>
            <p:nvGrpSpPr>
              <p:cNvPr id="16" name="Group 15"/>
              <p:cNvGrpSpPr/>
              <p:nvPr/>
            </p:nvGrpSpPr>
            <p:grpSpPr>
              <a:xfrm>
                <a:off x="7848722" y="4243367"/>
                <a:ext cx="3845882" cy="1339068"/>
                <a:chOff x="7848722" y="4243367"/>
                <a:chExt cx="3845882" cy="1339068"/>
              </a:xfrm>
            </p:grpSpPr>
            <p:pic>
              <p:nvPicPr>
                <p:cNvPr id="12" name="Picture 11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11863" t="33703" r="53151" b="24021"/>
                <a:stretch/>
              </p:blipFill>
              <p:spPr>
                <a:xfrm>
                  <a:off x="7848722" y="4243367"/>
                  <a:ext cx="1970049" cy="1339068"/>
                </a:xfrm>
                <a:prstGeom prst="rect">
                  <a:avLst/>
                </a:prstGeom>
              </p:spPr>
            </p:pic>
            <p:pic>
              <p:nvPicPr>
                <p:cNvPr id="13" name="Picture 12"/>
                <p:cNvPicPr>
                  <a:picLocks noChangeAspect="1"/>
                </p:cNvPicPr>
                <p:nvPr/>
              </p:nvPicPr>
              <p:blipFill rotWithShape="1">
                <a:blip r:embed="rId3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 l="52262" t="34231" r="12752" b="23493"/>
                <a:stretch/>
              </p:blipFill>
              <p:spPr>
                <a:xfrm>
                  <a:off x="9724555" y="4243367"/>
                  <a:ext cx="1970049" cy="1339068"/>
                </a:xfrm>
                <a:prstGeom prst="rect">
                  <a:avLst/>
                </a:prstGeom>
              </p:spPr>
            </p:pic>
          </p:grpSp>
          <p:sp>
            <p:nvSpPr>
              <p:cNvPr id="15" name="TextBox 14"/>
              <p:cNvSpPr txBox="1"/>
              <p:nvPr/>
            </p:nvSpPr>
            <p:spPr>
              <a:xfrm>
                <a:off x="7848722" y="3972395"/>
                <a:ext cx="3845882" cy="31549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ctr"/>
                <a:r>
                  <a:rPr lang="en-AU" sz="1400" b="1" dirty="0" smtClean="0">
                    <a:solidFill>
                      <a:srgbClr val="19233E"/>
                    </a:solidFill>
                    <a:latin typeface="+mj-lt"/>
                  </a:rPr>
                  <a:t>Solution Design Principles</a:t>
                </a:r>
              </a:p>
            </p:txBody>
          </p:sp>
        </p:grpSp>
        <p:sp>
          <p:nvSpPr>
            <p:cNvPr id="18" name="Rectangle 17"/>
            <p:cNvSpPr/>
            <p:nvPr/>
          </p:nvSpPr>
          <p:spPr>
            <a:xfrm>
              <a:off x="7669658" y="3785839"/>
              <a:ext cx="4204009" cy="2023945"/>
            </a:xfrm>
            <a:prstGeom prst="rect">
              <a:avLst/>
            </a:prstGeom>
            <a:solidFill>
              <a:schemeClr val="accent5">
                <a:alpha val="5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algn="ctr"/>
              <a:endParaRPr lang="en-AU" sz="2000" dirty="0" err="1" smtClean="0"/>
            </a:p>
          </p:txBody>
        </p:sp>
      </p:grpSp>
      <p:pic>
        <p:nvPicPr>
          <p:cNvPr id="20" name="Picture 1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27" y="3948080"/>
            <a:ext cx="216000" cy="216000"/>
          </a:xfrm>
          <a:prstGeom prst="rect">
            <a:avLst/>
          </a:prstGeom>
        </p:spPr>
      </p:pic>
      <p:sp>
        <p:nvSpPr>
          <p:cNvPr id="21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 txBox="1">
            <a:spLocks/>
          </p:cNvSpPr>
          <p:nvPr/>
        </p:nvSpPr>
        <p:spPr>
          <a:xfrm>
            <a:off x="242263" y="6389079"/>
            <a:ext cx="747351" cy="27472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173" rtl="0" eaLnBrk="1" latinLnBrk="0" hangingPunct="1"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173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7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20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9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66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41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88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19233E"/>
                </a:solidFill>
              </a:rPr>
              <a:t>Page 5</a:t>
            </a:r>
            <a:endParaRPr lang="en-US" dirty="0">
              <a:solidFill>
                <a:srgbClr val="192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4271196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TextBox 100"/>
          <p:cNvSpPr txBox="1"/>
          <p:nvPr/>
        </p:nvSpPr>
        <p:spPr>
          <a:xfrm>
            <a:off x="297195" y="1179657"/>
            <a:ext cx="11419762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1" dirty="0" smtClean="0">
                <a:solidFill>
                  <a:srgbClr val="9D2235"/>
                </a:solidFill>
                <a:latin typeface="Montserrat SemiBold" panose="00000700000000000000" pitchFamily="2" charset="0"/>
              </a:rPr>
              <a:t>Our analysis shows that d</a:t>
            </a:r>
            <a:r>
              <a:rPr kumimoji="0" lang="en-AU" sz="16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elays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,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 data inconsistencies and 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high manual handling</a:t>
            </a:r>
            <a:r>
              <a:rPr kumimoji="0" lang="en-AU" sz="1600" b="1" i="0" u="none" strike="noStrike" kern="1200" cap="none" spc="0" normalizeH="0" noProof="0" dirty="0" smtClean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 are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 impacting service quality 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227" name="Title 4">
            <a:extLst>
              <a:ext uri="{FF2B5EF4-FFF2-40B4-BE49-F238E27FC236}">
                <a16:creationId xmlns:a16="http://schemas.microsoft.com/office/drawing/2014/main" id="{4EAD0668-2751-400D-ACBC-E5D0D77AA5C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3400" dirty="0" smtClean="0">
                <a:latin typeface="+mj-lt"/>
              </a:rPr>
              <a:t>Pain points</a:t>
            </a:r>
            <a:endParaRPr lang="en-AU" sz="3400" dirty="0">
              <a:latin typeface="+mj-lt"/>
            </a:endParaRPr>
          </a:p>
        </p:txBody>
      </p:sp>
      <p:sp>
        <p:nvSpPr>
          <p:cNvPr id="213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51911" y="6267664"/>
            <a:ext cx="3343275" cy="365125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lvl1pPr algn="l">
              <a:defRPr sz="1200" b="0" i="0">
                <a:solidFill>
                  <a:schemeClr val="tx2"/>
                </a:solidFill>
                <a:latin typeface="Montserrat Light" pitchFamily="2" charset="77"/>
              </a:defRPr>
            </a:lvl1pPr>
          </a:lstStyle>
          <a:p>
            <a:pPr marL="0" marR="0" lvl="0" indent="0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 Light" pitchFamily="2" charset="77"/>
                <a:ea typeface="+mn-ea"/>
                <a:cs typeface="+mn-cs"/>
              </a:rPr>
              <a:t>Page 6</a:t>
            </a:r>
            <a:endParaRPr kumimoji="0" lang="en-US" sz="1200" b="0" i="0" u="none" strike="noStrike" kern="1200" cap="none" spc="0" normalizeH="0" baseline="0" noProof="0" dirty="0">
              <a:ln>
                <a:noFill/>
              </a:ln>
              <a:solidFill>
                <a:srgbClr val="19233E"/>
              </a:solidFill>
              <a:effectLst/>
              <a:uLnTx/>
              <a:uFillTx/>
              <a:latin typeface="Montserrat Light" pitchFamily="2" charset="77"/>
              <a:ea typeface="+mn-ea"/>
              <a:cs typeface="+mn-cs"/>
            </a:endParaRPr>
          </a:p>
        </p:txBody>
      </p:sp>
      <p:grpSp>
        <p:nvGrpSpPr>
          <p:cNvPr id="27" name="Group 26"/>
          <p:cNvGrpSpPr/>
          <p:nvPr/>
        </p:nvGrpSpPr>
        <p:grpSpPr>
          <a:xfrm>
            <a:off x="251911" y="3606034"/>
            <a:ext cx="11751720" cy="2844193"/>
            <a:chOff x="251911" y="3275528"/>
            <a:chExt cx="11751720" cy="2844193"/>
          </a:xfrm>
        </p:grpSpPr>
        <p:sp>
          <p:nvSpPr>
            <p:cNvPr id="117" name="TextBox 116">
              <a:extLst>
                <a:ext uri="{FF2B5EF4-FFF2-40B4-BE49-F238E27FC236}">
                  <a16:creationId xmlns:a16="http://schemas.microsoft.com/office/drawing/2014/main" id="{C2862ABE-F06F-41B3-B926-C73F841B64D7}"/>
                </a:ext>
              </a:extLst>
            </p:cNvPr>
            <p:cNvSpPr txBox="1"/>
            <p:nvPr/>
          </p:nvSpPr>
          <p:spPr>
            <a:xfrm>
              <a:off x="251911" y="3275528"/>
              <a:ext cx="1231200" cy="396362"/>
            </a:xfrm>
            <a:prstGeom prst="chevron">
              <a:avLst/>
            </a:prstGeom>
            <a:noFill/>
            <a:ln w="9525" cap="flat" cmpd="sng" algn="ctr">
              <a:solidFill>
                <a:srgbClr val="696969"/>
              </a:solidFill>
              <a:prstDash val="solid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100" b="1" i="0" u="none" strike="noStrike" kern="1200" cap="none" spc="0" normalizeH="0" baseline="0" noProof="0" dirty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  </a:t>
              </a:r>
              <a:r>
                <a:rPr kumimoji="0" lang="en-AU" sz="1100" i="0" u="none" strike="noStrike" kern="1200" cap="none" spc="0" normalizeH="0" baseline="0" noProof="0" dirty="0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key pain </a:t>
              </a:r>
              <a:r>
                <a:rPr lang="en-AU" sz="1100" dirty="0">
                  <a:solidFill>
                    <a:schemeClr val="tx1">
                      <a:lumMod val="75000"/>
                      <a:lumOff val="25000"/>
                    </a:schemeClr>
                  </a:solidFill>
                </a:rPr>
                <a:t>p</a:t>
              </a:r>
              <a:r>
                <a:rPr kumimoji="0" lang="en-AU" sz="1100" i="0" u="none" strike="noStrike" kern="1200" cap="none" spc="0" normalizeH="0" baseline="0" noProof="0" dirty="0" err="1" smtClean="0">
                  <a:ln>
                    <a:noFill/>
                  </a:ln>
                  <a:solidFill>
                    <a:schemeClr val="tx1">
                      <a:lumMod val="75000"/>
                      <a:lumOff val="25000"/>
                    </a:schemeClr>
                  </a:solidFill>
                  <a:effectLst/>
                  <a:uLnTx/>
                  <a:uFillTx/>
                </a:rPr>
                <a:t>oints</a:t>
              </a:r>
              <a:endParaRPr kumimoji="0" lang="en-AU" sz="110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lumMod val="75000"/>
                    <a:lumOff val="25000"/>
                  </a:schemeClr>
                </a:solidFill>
                <a:effectLst/>
                <a:uLnTx/>
                <a:uFillTx/>
              </a:endParaRPr>
            </a:p>
          </p:txBody>
        </p:sp>
        <p:grpSp>
          <p:nvGrpSpPr>
            <p:cNvPr id="18" name="Group 17"/>
            <p:cNvGrpSpPr/>
            <p:nvPr/>
          </p:nvGrpSpPr>
          <p:grpSpPr>
            <a:xfrm>
              <a:off x="1713257" y="3311721"/>
              <a:ext cx="10290374" cy="2808000"/>
              <a:chOff x="1713257" y="3239563"/>
              <a:chExt cx="10290374" cy="2808000"/>
            </a:xfrm>
          </p:grpSpPr>
          <p:sp>
            <p:nvSpPr>
              <p:cNvPr id="6" name="Rectangle 5">
                <a:extLst>
                  <a:ext uri="{FF2B5EF4-FFF2-40B4-BE49-F238E27FC236}">
                    <a16:creationId xmlns:a16="http://schemas.microsoft.com/office/drawing/2014/main" id="{3553439C-61CB-4EF5-A89B-290BE94C2A00}"/>
                  </a:ext>
                </a:extLst>
              </p:cNvPr>
              <p:cNvSpPr/>
              <p:nvPr/>
            </p:nvSpPr>
            <p:spPr>
              <a:xfrm>
                <a:off x="1909181" y="3239563"/>
                <a:ext cx="1934752" cy="2808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l" defTabSz="457173" rtl="0" eaLnBrk="1" fontAlgn="auto" latinLnBrk="0" hangingPunct="1">
                  <a:spcBef>
                    <a:spcPts val="600"/>
                  </a:spcBef>
                  <a:buClrTx/>
                  <a:buSzTx/>
                  <a:tabLst/>
                  <a:defRPr/>
                </a:pPr>
                <a:r>
                  <a:rPr lang="en-US" sz="1100" b="1" dirty="0">
                    <a:solidFill>
                      <a:srgbClr val="19233E"/>
                    </a:solidFill>
                    <a:latin typeface="Montserrat Medium"/>
                  </a:rPr>
                  <a:t>s</a:t>
                </a:r>
                <a:r>
                  <a:rPr kumimoji="0" lang="en-US" sz="1100" b="1" i="0" u="none" strike="noStrike" kern="1200" cap="none" normalizeH="0" baseline="0" noProof="0" dirty="0" err="1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chool</a:t>
                </a:r>
                <a:r>
                  <a:rPr kumimoji="0" lang="en-US" sz="1100" b="1" i="0" u="none" strike="noStrike" kern="1200" cap="none" normalizeH="0" baseline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</a:t>
                </a:r>
                <a:r>
                  <a:rPr kumimoji="0" lang="en-US" sz="1100" b="1" i="0" u="none" strike="noStrike" kern="1200" cap="none" normalizeH="0" baseline="0" noProof="0" dirty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entitlements not settled </a:t>
                </a:r>
                <a:r>
                  <a:rPr kumimoji="0" lang="en-US" sz="1100" b="1" i="0" u="none" strike="noStrike" kern="1200" cap="none" normalizeH="0" baseline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until </a:t>
                </a:r>
                <a:r>
                  <a:rPr lang="en-US" sz="1100" b="1" dirty="0">
                    <a:solidFill>
                      <a:srgbClr val="19233E"/>
                    </a:solidFill>
                    <a:latin typeface="Montserrat Medium"/>
                  </a:rPr>
                  <a:t>w</a:t>
                </a:r>
                <a:r>
                  <a:rPr kumimoji="0" lang="en-US" sz="1100" b="1" i="0" u="none" strike="noStrike" kern="1200" cap="none" normalizeH="0" baseline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eek 3</a:t>
                </a:r>
                <a:r>
                  <a:rPr kumimoji="0" lang="en-US" sz="1100" b="1" i="0" u="none" strike="noStrike" kern="1200" cap="none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of</a:t>
                </a:r>
                <a:r>
                  <a:rPr kumimoji="0" lang="en-US" sz="1100" b="1" i="0" u="none" strike="noStrike" kern="1200" cap="none" normalizeH="0" baseline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</a:t>
                </a:r>
                <a:r>
                  <a:rPr lang="en-US" sz="1100" b="1" dirty="0">
                    <a:solidFill>
                      <a:srgbClr val="19233E"/>
                    </a:solidFill>
                    <a:latin typeface="Montserrat Medium"/>
                  </a:rPr>
                  <a:t>t</a:t>
                </a:r>
                <a:r>
                  <a:rPr kumimoji="0" lang="en-US" sz="1100" b="1" i="0" u="none" strike="noStrike" kern="1200" cap="none" normalizeH="0" baseline="0" noProof="0" dirty="0" err="1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erm</a:t>
                </a:r>
                <a:r>
                  <a:rPr kumimoji="0" lang="en-US" sz="1100" b="1" i="0" u="none" strike="noStrike" kern="1200" cap="none" normalizeH="0" baseline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1 </a:t>
                </a:r>
                <a:endParaRPr lang="en-US" sz="1100" b="1" dirty="0">
                  <a:solidFill>
                    <a:srgbClr val="19233E"/>
                  </a:solidFill>
                  <a:latin typeface="Montserrat Medium"/>
                </a:endParaRPr>
              </a:p>
              <a:p>
                <a:pPr marL="265113" indent="-171450">
                  <a:spcBef>
                    <a:spcPts val="200"/>
                  </a:spcBef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delays in finalizing class sizes</a:t>
                </a:r>
              </a:p>
              <a:p>
                <a:pPr marL="265113" indent="-171450"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underfunding at start of </a:t>
                </a: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school year</a:t>
                </a: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, often not reimbursed </a:t>
                </a:r>
              </a:p>
              <a:p>
                <a:pPr marR="0" lvl="0" algn="l" defTabSz="457173" rtl="0" eaLnBrk="1" fontAlgn="auto" latinLnBrk="0" hangingPunct="1">
                  <a:spcBef>
                    <a:spcPts val="400"/>
                  </a:spcBef>
                  <a:buClrTx/>
                  <a:buSzTx/>
                  <a:tabLst/>
                  <a:defRPr/>
                </a:pPr>
                <a:r>
                  <a:rPr lang="en-US" sz="1100" b="1" spc="-20" dirty="0">
                    <a:solidFill>
                      <a:srgbClr val="19233E"/>
                    </a:solidFill>
                    <a:latin typeface="Montserrat Medium"/>
                  </a:rPr>
                  <a:t>m</a:t>
                </a:r>
                <a:r>
                  <a:rPr kumimoji="0" lang="en-US" sz="1100" b="1" i="0" u="none" strike="noStrike" kern="1200" cap="none" spc="-20" normalizeH="0" noProof="0" dirty="0" err="1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anual</a:t>
                </a:r>
                <a:r>
                  <a:rPr kumimoji="0" lang="en-US" sz="1100" b="1" i="0" u="none" strike="noStrike" kern="1200" cap="none" spc="-2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data transfers from </a:t>
                </a:r>
                <a:r>
                  <a:rPr lang="en-US" sz="1100" b="1" spc="-20" dirty="0" smtClean="0">
                    <a:solidFill>
                      <a:srgbClr val="19233E"/>
                    </a:solidFill>
                    <a:latin typeface="Montserrat Medium"/>
                  </a:rPr>
                  <a:t>s</a:t>
                </a:r>
                <a:r>
                  <a:rPr kumimoji="0" lang="en-US" sz="1100" b="1" i="0" u="none" strike="noStrike" kern="1200" cap="none" spc="-20" normalizeH="0" noProof="0" dirty="0" err="1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trategy</a:t>
                </a:r>
                <a:r>
                  <a:rPr kumimoji="0" lang="en-US" sz="1100" b="1" i="0" u="none" strike="noStrike" kern="1200" cap="none" spc="-2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</a:t>
                </a:r>
                <a:r>
                  <a:rPr kumimoji="0" lang="en-US" sz="1100" b="1" i="0" u="none" strike="noStrike" kern="1200" cap="none" spc="-20" normalizeH="0" noProof="0" dirty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&amp; </a:t>
                </a:r>
                <a:r>
                  <a:rPr kumimoji="0" lang="en-US" sz="1100" b="1" i="0" u="none" strike="noStrike" kern="1200" cap="none" spc="-2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governance </a:t>
                </a:r>
                <a:r>
                  <a:rPr kumimoji="0" lang="en-US" sz="1100" b="1" i="0" u="none" strike="noStrike" kern="1200" cap="none" spc="-20" normalizeH="0" noProof="0" dirty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to </a:t>
                </a:r>
                <a:r>
                  <a:rPr lang="en-US" sz="1100" b="1" spc="-20" dirty="0" smtClean="0">
                    <a:solidFill>
                      <a:srgbClr val="19233E"/>
                    </a:solidFill>
                    <a:latin typeface="Montserrat Medium"/>
                  </a:rPr>
                  <a:t>r</a:t>
                </a:r>
                <a:r>
                  <a:rPr kumimoji="0" lang="en-US" sz="1100" b="1" i="0" u="none" strike="noStrike" kern="1200" cap="none" spc="-20" normalizeH="0" noProof="0" dirty="0" err="1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ecruitment</a:t>
                </a:r>
                <a:r>
                  <a:rPr kumimoji="0" lang="en-US" sz="1100" b="1" i="0" u="none" strike="noStrike" kern="1200" cap="none" spc="-2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teams: </a:t>
                </a:r>
              </a:p>
              <a:p>
                <a:pPr marL="265113" indent="-171450">
                  <a:spcBef>
                    <a:spcPts val="200"/>
                  </a:spcBef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errors and delays</a:t>
                </a:r>
              </a:p>
            </p:txBody>
          </p:sp>
          <p:sp>
            <p:nvSpPr>
              <p:cNvPr id="114" name="Rectangle 113">
                <a:extLst>
                  <a:ext uri="{FF2B5EF4-FFF2-40B4-BE49-F238E27FC236}">
                    <a16:creationId xmlns:a16="http://schemas.microsoft.com/office/drawing/2014/main" id="{7FF8F1FD-CC08-4DF0-B7CF-EB849171D55B}"/>
                  </a:ext>
                </a:extLst>
              </p:cNvPr>
              <p:cNvSpPr/>
              <p:nvPr/>
            </p:nvSpPr>
            <p:spPr>
              <a:xfrm>
                <a:off x="4187843" y="3239563"/>
                <a:ext cx="2039936" cy="2808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l" defTabSz="457173" rtl="0" eaLnBrk="1" fontAlgn="auto" latinLnBrk="0" hangingPunct="1">
                  <a:spcBef>
                    <a:spcPts val="400"/>
                  </a:spcBef>
                  <a:spcAft>
                    <a:spcPts val="200"/>
                  </a:spcAft>
                  <a:buClrTx/>
                  <a:buSzTx/>
                  <a:tabLst/>
                  <a:defRPr/>
                </a:pPr>
                <a:r>
                  <a:rPr lang="en-US" sz="1100" b="1" spc="-20" noProof="0" dirty="0" smtClean="0">
                    <a:solidFill>
                      <a:srgbClr val="19233E"/>
                    </a:solidFill>
                    <a:latin typeface="Montserrat Medium"/>
                  </a:rPr>
                  <a:t>f</a:t>
                </a:r>
                <a:r>
                  <a:rPr kumimoji="0" lang="en-US" sz="1100" b="1" i="0" u="none" strike="noStrike" kern="1200" cap="none" spc="-2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ragmented </a:t>
                </a:r>
                <a:r>
                  <a:rPr kumimoji="0" lang="en-US" sz="1100" b="1" i="0" u="none" strike="noStrike" kern="1200" cap="none" spc="-20" normalizeH="0" noProof="0" dirty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workflows across </a:t>
                </a:r>
                <a:r>
                  <a:rPr kumimoji="0" lang="en-US" sz="1100" b="1" i="0" u="none" strike="noStrike" kern="1200" cap="none" spc="-2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7 </a:t>
                </a:r>
                <a:r>
                  <a:rPr kumimoji="0" lang="en-US" sz="1100" b="1" i="0" u="none" strike="noStrike" kern="1200" cap="none" spc="-20" normalizeH="0" noProof="0" dirty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processes </a:t>
                </a:r>
                <a:r>
                  <a:rPr kumimoji="0" lang="en-US" sz="1100" b="1" i="0" u="none" strike="noStrike" kern="1200" cap="none" spc="-2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&amp; systems</a:t>
                </a:r>
              </a:p>
              <a:p>
                <a:pPr marL="265113" indent="-171450"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double-handling &amp; delays</a:t>
                </a:r>
              </a:p>
              <a:p>
                <a:pPr lvl="0">
                  <a:spcAft>
                    <a:spcPts val="200"/>
                  </a:spcAft>
                  <a:defRPr/>
                </a:pPr>
                <a:r>
                  <a:rPr lang="en-US" sz="1100" b="1" dirty="0">
                    <a:solidFill>
                      <a:srgbClr val="19233E"/>
                    </a:solidFill>
                  </a:rPr>
                  <a:t>integrity of employee data critically impacted</a:t>
                </a:r>
                <a:r>
                  <a:rPr lang="en-US" sz="1100" dirty="0">
                    <a:solidFill>
                      <a:srgbClr val="19233E"/>
                    </a:solidFill>
                  </a:rPr>
                  <a:t>:</a:t>
                </a:r>
              </a:p>
              <a:p>
                <a:pPr marL="265113" marR="0" lvl="0" indent="-171450" fontAlgn="auto"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Montserrat Medium" panose="00000600000000000000" pitchFamily="2" charset="0"/>
                  <a:buChar char="→"/>
                  <a:tabLst/>
                  <a:defRPr/>
                </a:pPr>
                <a:r>
                  <a:rPr lang="en-US" sz="1100" spc="-20" dirty="0">
                    <a:solidFill>
                      <a:srgbClr val="19233E"/>
                    </a:solidFill>
                  </a:rPr>
                  <a:t>errors and delays</a:t>
                </a:r>
              </a:p>
              <a:p>
                <a:pPr marR="0" lvl="0" algn="l" defTabSz="457173" rtl="0" eaLnBrk="1" fontAlgn="auto" latinLnBrk="0" hangingPunct="1">
                  <a:spcBef>
                    <a:spcPts val="400"/>
                  </a:spcBef>
                  <a:spcAft>
                    <a:spcPts val="200"/>
                  </a:spcAft>
                  <a:buClrTx/>
                  <a:buSzTx/>
                  <a:tabLst/>
                  <a:defRPr/>
                </a:pPr>
                <a:r>
                  <a:rPr lang="en-US" sz="1100" b="1" spc="-20" dirty="0" smtClean="0">
                    <a:solidFill>
                      <a:srgbClr val="19233E"/>
                    </a:solidFill>
                    <a:latin typeface="Montserrat Medium"/>
                  </a:rPr>
                  <a:t>essential</a:t>
                </a:r>
                <a:r>
                  <a:rPr kumimoji="0" lang="en-US" sz="1100" b="1" i="0" u="none" strike="noStrike" kern="1200" cap="none" spc="-2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</a:t>
                </a:r>
                <a:r>
                  <a:rPr kumimoji="0" lang="en-US" sz="1100" b="1" i="0" u="none" strike="noStrike" kern="1200" cap="none" spc="-20" normalizeH="0" noProof="0" dirty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employee data stored on </a:t>
                </a:r>
                <a:r>
                  <a:rPr kumimoji="0" lang="en-US" sz="1100" b="1" i="0" u="none" strike="noStrike" kern="1200" cap="none" spc="-2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standalone </a:t>
                </a:r>
                <a:br>
                  <a:rPr kumimoji="0" lang="en-US" sz="1100" b="1" i="0" u="none" strike="noStrike" kern="1200" cap="none" spc="-2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</a:br>
                <a:r>
                  <a:rPr kumimoji="0" lang="en-US" sz="1100" b="1" i="0" u="none" strike="noStrike" kern="1200" cap="none" spc="-2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end-user systems: </a:t>
                </a:r>
              </a:p>
              <a:p>
                <a:pPr marL="265113" indent="-171450">
                  <a:spcBef>
                    <a:spcPts val="200"/>
                  </a:spcBef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high </a:t>
                </a: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operational risk</a:t>
                </a:r>
              </a:p>
            </p:txBody>
          </p:sp>
          <p:sp>
            <p:nvSpPr>
              <p:cNvPr id="115" name="Rectangle 114">
                <a:extLst>
                  <a:ext uri="{FF2B5EF4-FFF2-40B4-BE49-F238E27FC236}">
                    <a16:creationId xmlns:a16="http://schemas.microsoft.com/office/drawing/2014/main" id="{86167CFC-0FC7-4AE4-8F86-8E5FD172DC92}"/>
                  </a:ext>
                </a:extLst>
              </p:cNvPr>
              <p:cNvSpPr/>
              <p:nvPr/>
            </p:nvSpPr>
            <p:spPr>
              <a:xfrm>
                <a:off x="6479075" y="3239563"/>
                <a:ext cx="3601346" cy="2808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0" vertOverflow="overflow" horzOverflow="overflow" vert="horz" wrap="square" lIns="36000" tIns="36000" rIns="36000" bIns="36000" numCol="2" spcCol="21600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l" defTabSz="457173" rtl="0" eaLnBrk="1" fontAlgn="auto" latinLnBrk="0" hangingPunct="1"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tabLst/>
                  <a:defRPr/>
                </a:pPr>
                <a:r>
                  <a:rPr lang="en-US" sz="1100" b="1" dirty="0">
                    <a:solidFill>
                      <a:srgbClr val="19233E"/>
                    </a:solidFill>
                    <a:latin typeface="Montserrat Medium"/>
                  </a:rPr>
                  <a:t>n</a:t>
                </a:r>
                <a:r>
                  <a:rPr kumimoji="0" lang="en-US" sz="1100" b="1" i="0" u="none" strike="noStrike" kern="1200" cap="none" normalizeH="0" baseline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o visibility of process status</a:t>
                </a:r>
                <a:r>
                  <a:rPr kumimoji="0" lang="en-US" sz="1100" b="1" i="0" u="none" strike="noStrike" kern="1200" cap="none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for recruitment</a:t>
                </a:r>
                <a:endParaRPr kumimoji="0" lang="en-US" sz="1100" b="1" i="0" u="none" strike="noStrike" kern="1200" cap="none" normalizeH="0" baseline="0" noProof="0" dirty="0" smtClean="0">
                  <a:ln>
                    <a:noFill/>
                  </a:ln>
                  <a:solidFill>
                    <a:srgbClr val="19233E"/>
                  </a:solidFill>
                  <a:effectLst/>
                  <a:uLnTx/>
                  <a:uFillTx/>
                  <a:latin typeface="Montserrat Medium"/>
                </a:endParaRPr>
              </a:p>
              <a:p>
                <a:pPr marL="265113" indent="-171450"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increased calls to EDConnect </a:t>
                </a:r>
              </a:p>
              <a:p>
                <a:pPr marL="265113" indent="-171450"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risk </a:t>
                </a: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of delayed processing of requests</a:t>
                </a:r>
              </a:p>
              <a:p>
                <a:pPr marR="0" lvl="0" algn="l" defTabSz="457173" rtl="0" eaLnBrk="1" fontAlgn="auto" latinLnBrk="0" hangingPunct="1">
                  <a:spcBef>
                    <a:spcPts val="400"/>
                  </a:spcBef>
                  <a:spcAft>
                    <a:spcPts val="200"/>
                  </a:spcAft>
                  <a:buClrTx/>
                  <a:buSzTx/>
                  <a:tabLst/>
                  <a:defRPr/>
                </a:pPr>
                <a:r>
                  <a:rPr lang="en-US" sz="1100" b="1" dirty="0">
                    <a:solidFill>
                      <a:srgbClr val="19233E"/>
                    </a:solidFill>
                    <a:latin typeface="Montserrat Medium"/>
                  </a:rPr>
                  <a:t>r</a:t>
                </a:r>
                <a:r>
                  <a:rPr kumimoji="0" lang="en-US" sz="1100" b="1" i="0" u="none" strike="noStrike" kern="1200" cap="none" normalizeH="0" noProof="0" dirty="0" err="1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epeated</a:t>
                </a:r>
                <a:r>
                  <a:rPr kumimoji="0" lang="en-US" sz="1100" b="1" i="0" u="none" strike="noStrike" kern="1200" cap="none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</a:t>
                </a:r>
                <a:r>
                  <a:rPr kumimoji="0" lang="en-US" sz="1100" b="1" i="0" u="none" strike="noStrike" kern="1200" cap="none" normalizeH="0" noProof="0" dirty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manual </a:t>
                </a:r>
                <a:r>
                  <a:rPr kumimoji="0" lang="en-US" sz="1100" b="1" i="0" u="none" strike="noStrike" kern="1200" cap="none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/>
                </a:r>
                <a:br>
                  <a:rPr kumimoji="0" lang="en-US" sz="1100" b="1" i="0" u="none" strike="noStrike" kern="1200" cap="none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</a:br>
                <a:r>
                  <a:rPr kumimoji="0" lang="en-US" sz="1100" b="1" i="0" u="none" strike="noStrike" kern="1200" cap="none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re-entry of data in </a:t>
                </a:r>
                <a:r>
                  <a:rPr kumimoji="0" lang="en-US" sz="1100" b="1" i="0" u="none" strike="noStrike" kern="1200" cap="none" normalizeH="0" noProof="0" dirty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multiple </a:t>
                </a:r>
                <a:r>
                  <a:rPr kumimoji="0" lang="en-US" sz="1100" b="1" i="0" u="none" strike="noStrike" kern="1200" cap="none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systems </a:t>
                </a:r>
              </a:p>
              <a:p>
                <a:pPr marL="265113" marR="0" lvl="0" indent="-171450" fontAlgn="auto">
                  <a:spcAft>
                    <a:spcPts val="200"/>
                  </a:spcAft>
                  <a:buClrTx/>
                  <a:buSzTx/>
                  <a:buFont typeface="Montserrat Medium" panose="00000600000000000000" pitchFamily="2" charset="0"/>
                  <a:buChar char="→"/>
                  <a:tabLst/>
                  <a:defRPr/>
                </a:pP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p</a:t>
                </a: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rocessing delays</a:t>
                </a:r>
              </a:p>
              <a:p>
                <a:pPr marL="265113" marR="0" lvl="0" indent="-171450" fontAlgn="auto"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Montserrat Medium" panose="00000600000000000000" pitchFamily="2" charset="0"/>
                  <a:buChar char="→"/>
                  <a:tabLst/>
                  <a:defRPr/>
                </a:pPr>
                <a:endParaRPr lang="en-US" sz="1100" spc="-20" dirty="0">
                  <a:solidFill>
                    <a:srgbClr val="19233E"/>
                  </a:solidFill>
                  <a:latin typeface="Montserrat Medium"/>
                </a:endParaRPr>
              </a:p>
              <a:p>
                <a:pPr marR="0" lvl="0" algn="l" defTabSz="457173" rtl="0" eaLnBrk="1" fontAlgn="auto" latinLnBrk="0" hangingPunct="1"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tabLst/>
                  <a:defRPr/>
                </a:pPr>
                <a:endParaRPr lang="en-US" sz="1100" b="1" dirty="0">
                  <a:solidFill>
                    <a:srgbClr val="19233E"/>
                  </a:solidFill>
                  <a:latin typeface="Montserrat Medium"/>
                </a:endParaRPr>
              </a:p>
              <a:p>
                <a:pPr marR="0" lvl="0" algn="l" defTabSz="457173" rtl="0" eaLnBrk="1" fontAlgn="auto" latinLnBrk="0" hangingPunct="1"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tabLst/>
                  <a:defRPr/>
                </a:pPr>
                <a:endParaRPr lang="en-US" sz="1100" b="1" dirty="0" smtClean="0">
                  <a:solidFill>
                    <a:srgbClr val="19233E"/>
                  </a:solidFill>
                  <a:latin typeface="Montserrat Medium"/>
                </a:endParaRPr>
              </a:p>
              <a:p>
                <a:pPr marR="0" lvl="0" algn="l" defTabSz="457173" rtl="0" eaLnBrk="1" fontAlgn="auto" latinLnBrk="0" hangingPunct="1"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tabLst/>
                  <a:defRPr/>
                </a:pPr>
                <a:r>
                  <a:rPr lang="en-US" sz="1100" b="1" dirty="0" smtClean="0">
                    <a:solidFill>
                      <a:srgbClr val="19233E"/>
                    </a:solidFill>
                    <a:latin typeface="Montserrat Medium"/>
                  </a:rPr>
                  <a:t>m</a:t>
                </a:r>
                <a:r>
                  <a:rPr kumimoji="0" lang="en-US" sz="1100" b="1" i="0" u="none" strike="noStrike" kern="1200" cap="none" normalizeH="0" noProof="0" dirty="0" err="1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anual</a:t>
                </a:r>
                <a:r>
                  <a:rPr kumimoji="0" lang="en-US" sz="1100" b="1" i="0" u="none" strike="noStrike" kern="1200" cap="none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</a:t>
                </a:r>
                <a:r>
                  <a:rPr kumimoji="0" lang="en-US" sz="1100" b="1" i="0" u="none" strike="noStrike" kern="1200" cap="none" normalizeH="0" noProof="0" dirty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data </a:t>
                </a:r>
                <a:r>
                  <a:rPr kumimoji="0" lang="en-US" sz="1100" b="1" i="0" u="none" strike="noStrike" kern="1200" cap="none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exchange</a:t>
                </a:r>
              </a:p>
              <a:p>
                <a:pPr marL="265113" indent="-171450">
                  <a:spcBef>
                    <a:spcPts val="200"/>
                  </a:spcBef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repetitive </a:t>
                </a: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entry into payroll of </a:t>
                </a: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bonus payments </a:t>
                </a: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for </a:t>
                </a: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Rural staff</a:t>
                </a:r>
              </a:p>
              <a:p>
                <a:pPr>
                  <a:spcBef>
                    <a:spcPts val="200"/>
                  </a:spcBef>
                  <a:defRPr/>
                </a:pPr>
                <a:r>
                  <a:rPr lang="en-US" sz="1100" b="1" spc="-20" dirty="0">
                    <a:solidFill>
                      <a:srgbClr val="19233E"/>
                    </a:solidFill>
                    <a:latin typeface="Montserrat Medium"/>
                  </a:rPr>
                  <a:t>m</a:t>
                </a:r>
                <a:r>
                  <a:rPr lang="en-US" sz="1100" b="1" spc="-20" dirty="0" smtClean="0">
                    <a:solidFill>
                      <a:srgbClr val="19233E"/>
                    </a:solidFill>
                    <a:latin typeface="Montserrat Medium"/>
                  </a:rPr>
                  <a:t>anual &amp; inconsistent </a:t>
                </a:r>
                <a:r>
                  <a:rPr lang="en-US" sz="1100" b="1" dirty="0">
                    <a:solidFill>
                      <a:srgbClr val="19233E"/>
                    </a:solidFill>
                    <a:latin typeface="Montserrat Medium"/>
                  </a:rPr>
                  <a:t>vacancy matching</a:t>
                </a:r>
              </a:p>
              <a:p>
                <a:pPr marL="265113" indent="-171450">
                  <a:spcBef>
                    <a:spcPts val="200"/>
                  </a:spcBef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s</a:t>
                </a: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evere </a:t>
                </a: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impact to teacher career mobility </a:t>
                </a:r>
              </a:p>
              <a:p>
                <a:pPr marL="265113" indent="-171450">
                  <a:spcBef>
                    <a:spcPts val="200"/>
                  </a:spcBef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degradation </a:t>
                </a: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of teacher skills </a:t>
                </a: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information</a:t>
                </a:r>
                <a:endParaRPr lang="en-US" sz="1100" spc="-20" dirty="0">
                  <a:solidFill>
                    <a:srgbClr val="19233E"/>
                  </a:solidFill>
                  <a:latin typeface="Montserrat Medium"/>
                </a:endParaRPr>
              </a:p>
            </p:txBody>
          </p:sp>
          <p:sp>
            <p:nvSpPr>
              <p:cNvPr id="116" name="Rectangle 115">
                <a:extLst>
                  <a:ext uri="{FF2B5EF4-FFF2-40B4-BE49-F238E27FC236}">
                    <a16:creationId xmlns:a16="http://schemas.microsoft.com/office/drawing/2014/main" id="{A8D0E836-2E15-4FD8-AAEC-39351192548C}"/>
                  </a:ext>
                </a:extLst>
              </p:cNvPr>
              <p:cNvSpPr/>
              <p:nvPr/>
            </p:nvSpPr>
            <p:spPr>
              <a:xfrm>
                <a:off x="10333887" y="3239563"/>
                <a:ext cx="1669744" cy="2808000"/>
              </a:xfrm>
              <a:prstGeom prst="rect">
                <a:avLst/>
              </a:prstGeom>
              <a:noFill/>
              <a:ln w="9525" cap="flat" cmpd="sng" algn="ctr">
                <a:solidFill>
                  <a:schemeClr val="bg1"/>
                </a:solidFill>
                <a:prstDash val="solid"/>
                <a:round/>
                <a:headEnd type="none" w="med" len="med"/>
                <a:tailEnd type="none" w="med" len="med"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>
                <a:schemeClr val="accent2"/>
              </a:fontRef>
            </p:style>
            <p:txBody>
    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    <a:prstTxWarp prst="textNoShape">
                  <a:avLst/>
                </a:prstTxWarp>
                <a:noAutofit/>
              </a:bodyPr>
              <a:lstStyle/>
              <a:p>
                <a:pPr marR="0" lvl="0" algn="l" defTabSz="457173" rtl="0" eaLnBrk="1" fontAlgn="auto" latinLnBrk="0" hangingPunct="1">
                  <a:spcBef>
                    <a:spcPts val="0"/>
                  </a:spcBef>
                  <a:spcAft>
                    <a:spcPts val="200"/>
                  </a:spcAft>
                  <a:buClrTx/>
                  <a:buSzTx/>
                  <a:tabLst/>
                  <a:defRPr/>
                </a:pPr>
                <a:r>
                  <a:rPr lang="en-US" sz="1100" b="1" dirty="0">
                    <a:solidFill>
                      <a:srgbClr val="19233E"/>
                    </a:solidFill>
                    <a:latin typeface="Montserrat Medium"/>
                  </a:rPr>
                  <a:t>l</a:t>
                </a:r>
                <a:r>
                  <a:rPr kumimoji="0" lang="en-US" sz="11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ate access to systems for 31</a:t>
                </a:r>
                <a:r>
                  <a:rPr kumimoji="0" lang="en-US" sz="1100" b="1" i="0" u="none" strike="noStrike" kern="1200" cap="none" spc="0" normalizeH="0" noProof="0" dirty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% of </a:t>
                </a:r>
                <a:r>
                  <a:rPr kumimoji="0" lang="en-US" sz="1100" b="1" i="0" u="none" strike="noStrike" kern="1200" cap="none" spc="0" normalizeH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staff: </a:t>
                </a:r>
              </a:p>
              <a:p>
                <a:pPr marL="265113" indent="-171450">
                  <a:spcBef>
                    <a:spcPts val="200"/>
                  </a:spcBef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delays in services to schools</a:t>
                </a:r>
              </a:p>
              <a:p>
                <a:pPr marL="265113" indent="-171450">
                  <a:spcBef>
                    <a:spcPts val="200"/>
                  </a:spcBef>
                  <a:spcAft>
                    <a:spcPts val="200"/>
                  </a:spcAft>
                  <a:buFont typeface="Montserrat Medium" panose="00000600000000000000" pitchFamily="2" charset="0"/>
                  <a:buChar char="→"/>
                  <a:defRPr/>
                </a:pP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t</a:t>
                </a: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emporary under-staffing</a:t>
                </a:r>
              </a:p>
              <a:p>
                <a:pPr marR="0" lvl="0" algn="l" defTabSz="457173" rtl="0" eaLnBrk="1" fontAlgn="auto" latinLnBrk="0" hangingPunct="1">
                  <a:spcBef>
                    <a:spcPts val="400"/>
                  </a:spcBef>
                  <a:spcAft>
                    <a:spcPts val="200"/>
                  </a:spcAft>
                  <a:buClrTx/>
                  <a:buSzTx/>
                  <a:tabLst/>
                  <a:defRPr/>
                </a:pPr>
                <a:r>
                  <a:rPr lang="en-US" sz="1100" b="1" dirty="0">
                    <a:solidFill>
                      <a:srgbClr val="19233E"/>
                    </a:solidFill>
                    <a:latin typeface="Montserrat Medium"/>
                  </a:rPr>
                  <a:t>i</a:t>
                </a:r>
                <a:r>
                  <a:rPr kumimoji="0" lang="en-US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ncomplete</a:t>
                </a:r>
                <a:r>
                  <a:rPr kumimoji="0" lang="en-US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 Medium"/>
                  </a:rPr>
                  <a:t> mandatory training</a:t>
                </a:r>
              </a:p>
              <a:p>
                <a:pPr marL="265113" marR="0" lvl="0" indent="-171450" fontAlgn="auto">
                  <a:spcBef>
                    <a:spcPts val="200"/>
                  </a:spcBef>
                  <a:spcAft>
                    <a:spcPts val="200"/>
                  </a:spcAft>
                  <a:buClrTx/>
                  <a:buSzTx/>
                  <a:buFont typeface="Montserrat Medium" panose="00000600000000000000" pitchFamily="2" charset="0"/>
                  <a:buChar char="→"/>
                  <a:tabLst/>
                  <a:defRPr/>
                </a:pPr>
                <a:r>
                  <a:rPr lang="en-US" sz="1100" spc="-20" dirty="0" smtClean="0">
                    <a:solidFill>
                      <a:srgbClr val="19233E"/>
                    </a:solidFill>
                    <a:latin typeface="Montserrat Medium"/>
                  </a:rPr>
                  <a:t>compliance </a:t>
                </a:r>
                <a:r>
                  <a:rPr lang="en-US" sz="1100" spc="-20" dirty="0">
                    <a:solidFill>
                      <a:srgbClr val="19233E"/>
                    </a:solidFill>
                    <a:latin typeface="Montserrat Medium"/>
                  </a:rPr>
                  <a:t>exposure</a:t>
                </a:r>
              </a:p>
            </p:txBody>
          </p:sp>
          <p:pic>
            <p:nvPicPr>
              <p:cNvPr id="17" name="Picture 1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1713257" y="3275463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298" name="Picture 297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1776237" y="4737205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299" name="Picture 298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4032262" y="3272151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0" name="Picture 299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4032262" y="3981483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1" name="Picture 300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4032262" y="4607120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2" name="Picture 301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6347594" y="3291492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3" name="Picture 302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6347594" y="4545085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4" name="Picture 303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8214514" y="3291492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5" name="Picture 304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8214514" y="4240969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6" name="Picture 305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10177260" y="3291493"/>
                <a:ext cx="108000" cy="237600"/>
              </a:xfrm>
              <a:prstGeom prst="rect">
                <a:avLst/>
              </a:prstGeom>
            </p:spPr>
          </p:pic>
          <p:pic>
            <p:nvPicPr>
              <p:cNvPr id="307" name="Picture 306"/>
              <p:cNvPicPr>
                <a:picLocks noChangeAspect="1"/>
              </p:cNvPicPr>
              <p:nvPr/>
            </p:nvPicPr>
            <p:blipFill>
              <a:blip r:embed="rId3">
                <a:duotone>
                  <a:prstClr val="black"/>
                  <a:schemeClr val="accent6">
                    <a:tint val="45000"/>
                    <a:satMod val="400000"/>
                  </a:schemeClr>
                </a:duotone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 rot="-1740000">
                <a:off x="10191724" y="4452657"/>
                <a:ext cx="108000" cy="237600"/>
              </a:xfrm>
              <a:prstGeom prst="rect">
                <a:avLst/>
              </a:prstGeom>
            </p:spPr>
          </p:pic>
        </p:grpSp>
      </p:grpSp>
      <p:grpSp>
        <p:nvGrpSpPr>
          <p:cNvPr id="308" name="Group 307"/>
          <p:cNvGrpSpPr/>
          <p:nvPr/>
        </p:nvGrpSpPr>
        <p:grpSpPr>
          <a:xfrm>
            <a:off x="1613769" y="1648898"/>
            <a:ext cx="10333712" cy="432000"/>
            <a:chOff x="1466606" y="1440484"/>
            <a:chExt cx="10333712" cy="326328"/>
          </a:xfrm>
        </p:grpSpPr>
        <p:sp>
          <p:nvSpPr>
            <p:cNvPr id="309" name="Pentagon 308"/>
            <p:cNvSpPr/>
            <p:nvPr/>
          </p:nvSpPr>
          <p:spPr>
            <a:xfrm>
              <a:off x="1466606" y="1445644"/>
              <a:ext cx="4632622" cy="316008"/>
            </a:xfrm>
            <a:prstGeom prst="homePlate">
              <a:avLst/>
            </a:prstGeom>
            <a:solidFill>
              <a:srgbClr val="E9C4C7">
                <a:alpha val="38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2000" noProof="0" dirty="0">
                  <a:solidFill>
                    <a:srgbClr val="000000"/>
                  </a:solidFill>
                  <a:latin typeface="Montserrat Medium"/>
                </a:rPr>
                <a:t>P</a:t>
              </a:r>
              <a:r>
                <a:rPr kumimoji="0" lang="en-A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lan</a:t>
              </a:r>
              <a:endPara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310" name="Chevron 309"/>
            <p:cNvSpPr/>
            <p:nvPr/>
          </p:nvSpPr>
          <p:spPr>
            <a:xfrm>
              <a:off x="6024521" y="1440484"/>
              <a:ext cx="3923747" cy="326328"/>
            </a:xfrm>
            <a:prstGeom prst="chevron">
              <a:avLst/>
            </a:prstGeom>
            <a:solidFill>
              <a:srgbClr val="A4C8E1">
                <a:alpha val="4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2000" noProof="0" dirty="0">
                  <a:solidFill>
                    <a:srgbClr val="000000"/>
                  </a:solidFill>
                  <a:latin typeface="Montserrat Medium"/>
                </a:rPr>
                <a:t>R</a:t>
              </a:r>
              <a:r>
                <a:rPr kumimoji="0" lang="en-A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ecruit </a:t>
              </a:r>
              <a:r>
                <a:rPr kumimoji="0" lang="en-AU" sz="20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&amp; </a:t>
              </a:r>
              <a:r>
                <a:rPr lang="en-AU" sz="2000" dirty="0">
                  <a:solidFill>
                    <a:srgbClr val="000000"/>
                  </a:solidFill>
                  <a:latin typeface="Montserrat Medium"/>
                </a:rPr>
                <a:t>S</a:t>
              </a:r>
              <a:r>
                <a:rPr kumimoji="0" lang="en-AU" sz="20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elect</a:t>
              </a:r>
              <a:endPara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311" name="Chevron 310"/>
            <p:cNvSpPr/>
            <p:nvPr/>
          </p:nvSpPr>
          <p:spPr>
            <a:xfrm>
              <a:off x="9858668" y="1440484"/>
              <a:ext cx="1941650" cy="326328"/>
            </a:xfrm>
            <a:prstGeom prst="chevron">
              <a:avLst/>
            </a:prstGeom>
            <a:solidFill>
              <a:srgbClr val="E6E7EA">
                <a:alpha val="65000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2000" noProof="0" dirty="0" err="1">
                  <a:solidFill>
                    <a:srgbClr val="000000"/>
                  </a:solidFill>
                  <a:latin typeface="Montserrat Medium"/>
                </a:rPr>
                <a:t>O</a:t>
              </a:r>
              <a:r>
                <a:rPr kumimoji="0" lang="en-AU" sz="20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nboard</a:t>
              </a:r>
              <a:endParaRPr kumimoji="0" lang="en-AU" sz="20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</p:grpSp>
      <p:grpSp>
        <p:nvGrpSpPr>
          <p:cNvPr id="25" name="Group 24"/>
          <p:cNvGrpSpPr/>
          <p:nvPr/>
        </p:nvGrpSpPr>
        <p:grpSpPr>
          <a:xfrm>
            <a:off x="251911" y="2296868"/>
            <a:ext cx="11654833" cy="432000"/>
            <a:chOff x="297195" y="1932983"/>
            <a:chExt cx="11654833" cy="432000"/>
          </a:xfrm>
        </p:grpSpPr>
        <p:sp>
          <p:nvSpPr>
            <p:cNvPr id="23" name="TextBox 22"/>
            <p:cNvSpPr txBox="1"/>
            <p:nvPr/>
          </p:nvSpPr>
          <p:spPr>
            <a:xfrm>
              <a:off x="1643145" y="1932983"/>
              <a:ext cx="2232000" cy="432000"/>
            </a:xfrm>
            <a:prstGeom prst="rect">
              <a:avLst/>
            </a:prstGeom>
            <a:solidFill>
              <a:srgbClr val="1D428A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200" noProof="0" dirty="0">
                  <a:solidFill>
                    <a:srgbClr val="FFFFFF"/>
                  </a:solidFill>
                  <a:latin typeface="Montserrat Medium"/>
                </a:rPr>
                <a:t>W</a:t>
              </a:r>
              <a:r>
                <a:rPr kumimoji="0" lang="en-A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orkforce Planning</a:t>
              </a:r>
              <a:endPara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97" name="TextBox 96"/>
            <p:cNvSpPr txBox="1"/>
            <p:nvPr/>
          </p:nvSpPr>
          <p:spPr>
            <a:xfrm>
              <a:off x="3943932" y="1932983"/>
              <a:ext cx="2272411" cy="432000"/>
            </a:xfrm>
            <a:prstGeom prst="rect">
              <a:avLst/>
            </a:prstGeom>
            <a:solidFill>
              <a:srgbClr val="1D428A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200" noProof="0" dirty="0">
                  <a:solidFill>
                    <a:srgbClr val="FFFFFF"/>
                  </a:solidFill>
                  <a:latin typeface="Montserrat Medium"/>
                </a:rPr>
                <a:t>P</a:t>
              </a:r>
              <a:r>
                <a:rPr kumimoji="0" lang="en-A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osition </a:t>
              </a:r>
              <a:r>
                <a: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&amp; </a:t>
              </a:r>
              <a:r>
                <a:rPr lang="en-AU" sz="1200" dirty="0">
                  <a:solidFill>
                    <a:srgbClr val="FFFFFF"/>
                  </a:solidFill>
                  <a:latin typeface="Montserrat Medium"/>
                </a:rPr>
                <a:t>O</a:t>
              </a:r>
              <a:r>
                <a:rPr kumimoji="0" lang="en-AU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rganisation</a:t>
              </a:r>
              <a:r>
                <a:rPr kumimoji="0" lang="en-AU" sz="1200" b="0" i="0" u="none" strike="noStrike" kern="1200" cap="none" spc="0" normalizeH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 </a:t>
              </a:r>
              <a:r>
                <a:rPr lang="en-AU" sz="1200" dirty="0">
                  <a:solidFill>
                    <a:srgbClr val="FFFFFF"/>
                  </a:solidFill>
                  <a:latin typeface="Montserrat Medium"/>
                </a:rPr>
                <a:t>M</a:t>
              </a:r>
              <a:r>
                <a:rPr kumimoji="0" lang="en-AU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anagement</a:t>
              </a:r>
              <a:endPara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98" name="TextBox 97"/>
            <p:cNvSpPr txBox="1"/>
            <p:nvPr/>
          </p:nvSpPr>
          <p:spPr>
            <a:xfrm>
              <a:off x="6285130" y="1932983"/>
              <a:ext cx="3798110" cy="432000"/>
            </a:xfrm>
            <a:prstGeom prst="rect">
              <a:avLst/>
            </a:prstGeom>
            <a:solidFill>
              <a:srgbClr val="1D428A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200" noProof="0" dirty="0">
                  <a:solidFill>
                    <a:srgbClr val="FFFFFF"/>
                  </a:solidFill>
                  <a:latin typeface="Montserrat Medium"/>
                </a:rPr>
                <a:t>R</a:t>
              </a:r>
              <a:r>
                <a:rPr kumimoji="0" lang="en-AU" sz="12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ecruitment</a:t>
              </a:r>
              <a:endParaRPr kumimoji="0" lang="en-AU" sz="12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sp>
          <p:nvSpPr>
            <p:cNvPr id="99" name="TextBox 98"/>
            <p:cNvSpPr txBox="1"/>
            <p:nvPr/>
          </p:nvSpPr>
          <p:spPr>
            <a:xfrm>
              <a:off x="10152028" y="1932983"/>
              <a:ext cx="1800000" cy="432000"/>
            </a:xfrm>
            <a:prstGeom prst="rect">
              <a:avLst/>
            </a:prstGeom>
            <a:solidFill>
              <a:srgbClr val="1D428A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lang="en-AU" sz="1200" dirty="0" err="1">
                  <a:solidFill>
                    <a:srgbClr val="FFFFFF"/>
                  </a:solidFill>
                  <a:latin typeface="Montserrat Medium"/>
                </a:rPr>
                <a:t>O</a:t>
              </a:r>
              <a:r>
                <a:rPr kumimoji="0" lang="en-AU" sz="1200" b="0" i="0" u="none" strike="noStrike" kern="1200" cap="none" spc="0" normalizeH="0" baseline="0" noProof="0" dirty="0" err="1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rPr>
                <a:t>nboarding</a:t>
              </a:r>
              <a:endPara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endParaRPr>
            </a:p>
          </p:txBody>
        </p:sp>
        <p:grpSp>
          <p:nvGrpSpPr>
            <p:cNvPr id="312" name="Group 311"/>
            <p:cNvGrpSpPr/>
            <p:nvPr/>
          </p:nvGrpSpPr>
          <p:grpSpPr>
            <a:xfrm>
              <a:off x="297195" y="1935106"/>
              <a:ext cx="1229664" cy="429877"/>
              <a:chOff x="250331" y="1821304"/>
              <a:chExt cx="1229664" cy="429877"/>
            </a:xfrm>
          </p:grpSpPr>
          <p:sp>
            <p:nvSpPr>
              <p:cNvPr id="313" name="TextBox 312"/>
              <p:cNvSpPr txBox="1"/>
              <p:nvPr/>
            </p:nvSpPr>
            <p:spPr>
              <a:xfrm>
                <a:off x="250331" y="1821304"/>
                <a:ext cx="1229664" cy="429877"/>
              </a:xfrm>
              <a:prstGeom prst="chevron">
                <a:avLst/>
              </a:prstGeom>
              <a:solidFill>
                <a:srgbClr val="1D428A"/>
              </a:solidFill>
              <a:ln>
                <a:solidFill>
                  <a:srgbClr val="1D428A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 Medium"/>
                    <a:ea typeface="+mn-ea"/>
                    <a:cs typeface="+mn-cs"/>
                  </a:rPr>
                  <a:t>  </a:t>
                </a:r>
                <a:endParaRPr kumimoji="0" lang="en-AU" sz="13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endParaRPr>
              </a:p>
            </p:txBody>
          </p:sp>
          <p:sp>
            <p:nvSpPr>
              <p:cNvPr id="314" name="TextBox 313"/>
              <p:cNvSpPr txBox="1"/>
              <p:nvPr/>
            </p:nvSpPr>
            <p:spPr>
              <a:xfrm>
                <a:off x="665500" y="1896889"/>
                <a:ext cx="599761" cy="26332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1100" b="1" dirty="0">
                    <a:solidFill>
                      <a:srgbClr val="FFFFFF"/>
                    </a:solidFill>
                    <a:latin typeface="Montserrat Medium"/>
                  </a:rPr>
                  <a:t>s</a:t>
                </a:r>
                <a:r>
                  <a:rPr kumimoji="0" lang="en-AU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Medium"/>
                  </a:rPr>
                  <a:t>ervice</a:t>
                </a:r>
                <a:r>
                  <a:rPr kumimoji="0" lang="en-A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Medium"/>
                  </a:rPr>
                  <a:t> </a:t>
                </a:r>
                <a:endParaRPr kumimoji="0" lang="en-AU" sz="11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/>
                </a:endParaRPr>
              </a:p>
              <a:p>
                <a:pPr marL="0" marR="0" lvl="0" indent="0" algn="ctr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1100" b="1" noProof="0" dirty="0" smtClean="0">
                    <a:solidFill>
                      <a:srgbClr val="FFFFFF"/>
                    </a:solidFill>
                    <a:latin typeface="Montserrat Medium"/>
                  </a:rPr>
                  <a:t>g</a:t>
                </a:r>
                <a:r>
                  <a:rPr kumimoji="0" lang="en-A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Medium"/>
                  </a:rPr>
                  <a:t>roups</a:t>
                </a:r>
                <a:endParaRPr kumimoji="0" lang="en-A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/>
                </a:endParaRPr>
              </a:p>
            </p:txBody>
          </p:sp>
          <p:sp>
            <p:nvSpPr>
              <p:cNvPr id="315" name="TextBox 314"/>
              <p:cNvSpPr txBox="1"/>
              <p:nvPr/>
            </p:nvSpPr>
            <p:spPr>
              <a:xfrm>
                <a:off x="527497" y="1936053"/>
                <a:ext cx="291312" cy="182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:r>
                  <a:rPr lang="en-AU" sz="1200" dirty="0" smtClean="0">
                    <a:solidFill>
                      <a:schemeClr val="bg1"/>
                    </a:solidFill>
                  </a:rPr>
                  <a:t>4</a:t>
                </a:r>
              </a:p>
            </p:txBody>
          </p:sp>
        </p:grpSp>
      </p:grpSp>
      <p:grpSp>
        <p:nvGrpSpPr>
          <p:cNvPr id="26" name="Group 25"/>
          <p:cNvGrpSpPr/>
          <p:nvPr/>
        </p:nvGrpSpPr>
        <p:grpSpPr>
          <a:xfrm>
            <a:off x="251911" y="2944838"/>
            <a:ext cx="11656369" cy="445227"/>
            <a:chOff x="295659" y="2476531"/>
            <a:chExt cx="11656369" cy="445227"/>
          </a:xfrm>
        </p:grpSpPr>
        <p:sp>
          <p:nvSpPr>
            <p:cNvPr id="105" name="TextBox 104"/>
            <p:cNvSpPr txBox="1"/>
            <p:nvPr/>
          </p:nvSpPr>
          <p:spPr>
            <a:xfrm>
              <a:off x="1643146" y="2476531"/>
              <a:ext cx="2232000" cy="432000"/>
            </a:xfrm>
            <a:prstGeom prst="rect">
              <a:avLst/>
            </a:prstGeom>
            <a:solidFill>
              <a:srgbClr val="D70C3D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73 (15%)</a:t>
              </a:r>
              <a:endPara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0"/>
              </a:endParaRPr>
            </a:p>
          </p:txBody>
        </p:sp>
        <p:sp>
          <p:nvSpPr>
            <p:cNvPr id="106" name="TextBox 105"/>
            <p:cNvSpPr txBox="1"/>
            <p:nvPr/>
          </p:nvSpPr>
          <p:spPr>
            <a:xfrm>
              <a:off x="3943933" y="2476531"/>
              <a:ext cx="2272411" cy="432000"/>
            </a:xfrm>
            <a:prstGeom prst="rect">
              <a:avLst/>
            </a:prstGeom>
            <a:solidFill>
              <a:srgbClr val="D70C3D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45 (10%)</a:t>
              </a:r>
              <a:endPara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0"/>
              </a:endParaRPr>
            </a:p>
          </p:txBody>
        </p:sp>
        <p:sp>
          <p:nvSpPr>
            <p:cNvPr id="107" name="TextBox 106"/>
            <p:cNvSpPr txBox="1"/>
            <p:nvPr/>
          </p:nvSpPr>
          <p:spPr>
            <a:xfrm>
              <a:off x="6285131" y="2476531"/>
              <a:ext cx="3798110" cy="432000"/>
            </a:xfrm>
            <a:prstGeom prst="rect">
              <a:avLst/>
            </a:prstGeom>
            <a:solidFill>
              <a:srgbClr val="D70C3D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269 (58%)</a:t>
              </a:r>
              <a:endPara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0"/>
              </a:endParaRPr>
            </a:p>
          </p:txBody>
        </p:sp>
        <p:sp>
          <p:nvSpPr>
            <p:cNvPr id="108" name="TextBox 107"/>
            <p:cNvSpPr txBox="1"/>
            <p:nvPr/>
          </p:nvSpPr>
          <p:spPr>
            <a:xfrm>
              <a:off x="10152028" y="2476531"/>
              <a:ext cx="1800000" cy="432000"/>
            </a:xfrm>
            <a:prstGeom prst="rect">
              <a:avLst/>
            </a:prstGeom>
            <a:solidFill>
              <a:srgbClr val="D70C3D"/>
            </a:solidFill>
          </p:spPr>
          <p:txBody>
            <a:bodyPr wrap="square" lIns="0" tIns="0" rIns="0" bIns="0" rtlCol="0" anchor="ctr">
              <a:no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1400" b="0" i="0" u="none" strike="noStrike" kern="1200" cap="none" spc="0" normalizeH="0" baseline="0" noProof="0" dirty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 panose="00000600000000000000" pitchFamily="2" charset="0"/>
                </a:rPr>
                <a:t>78 (17%)</a:t>
              </a:r>
              <a:endPara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 panose="00000600000000000000" pitchFamily="2" charset="0"/>
              </a:endParaRPr>
            </a:p>
          </p:txBody>
        </p:sp>
        <p:grpSp>
          <p:nvGrpSpPr>
            <p:cNvPr id="316" name="Group 315"/>
            <p:cNvGrpSpPr/>
            <p:nvPr/>
          </p:nvGrpSpPr>
          <p:grpSpPr>
            <a:xfrm>
              <a:off x="295659" y="2476531"/>
              <a:ext cx="1231200" cy="445227"/>
              <a:chOff x="167049" y="4117834"/>
              <a:chExt cx="1231200" cy="445227"/>
            </a:xfrm>
          </p:grpSpPr>
          <p:sp>
            <p:nvSpPr>
              <p:cNvPr id="317" name="TextBox 316"/>
              <p:cNvSpPr txBox="1"/>
              <p:nvPr/>
            </p:nvSpPr>
            <p:spPr>
              <a:xfrm>
                <a:off x="167049" y="4117834"/>
                <a:ext cx="1231200" cy="396362"/>
              </a:xfrm>
              <a:prstGeom prst="chevron">
                <a:avLst/>
              </a:prstGeom>
              <a:solidFill>
                <a:srgbClr val="D70C3D"/>
              </a:solidFill>
              <a:ln>
                <a:solidFill>
                  <a:srgbClr val="C8C9C7"/>
                </a:solidFill>
              </a:ln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kumimoji="0" lang="en-AU" sz="1400" b="0" i="0" u="none" strike="noStrike" kern="120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 Medium"/>
                    <a:ea typeface="+mn-ea"/>
                    <a:cs typeface="+mn-cs"/>
                  </a:rPr>
                  <a:t>  </a:t>
                </a:r>
                <a:endParaRPr kumimoji="0" lang="en-AU" sz="12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endParaRPr>
              </a:p>
            </p:txBody>
          </p:sp>
          <p:sp>
            <p:nvSpPr>
              <p:cNvPr id="318" name="TextBox 317"/>
              <p:cNvSpPr txBox="1"/>
              <p:nvPr/>
            </p:nvSpPr>
            <p:spPr>
              <a:xfrm>
                <a:off x="771902" y="4192159"/>
                <a:ext cx="469832" cy="37090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noAutofit/>
              </a:bodyPr>
              <a:lstStyle/>
              <a:p>
                <a:pPr marL="0" marR="0" lvl="0" indent="0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1100" b="1" dirty="0">
                    <a:solidFill>
                      <a:srgbClr val="FFFFFF"/>
                    </a:solidFill>
                    <a:latin typeface="Montserrat Medium"/>
                  </a:rPr>
                  <a:t>p</a:t>
                </a:r>
                <a:r>
                  <a:rPr kumimoji="0" lang="en-AU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Medium"/>
                    <a:ea typeface="+mn-ea"/>
                    <a:cs typeface="+mn-cs"/>
                  </a:rPr>
                  <a:t>ain</a:t>
                </a:r>
                <a:r>
                  <a:rPr kumimoji="0" lang="en-A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Medium"/>
                    <a:ea typeface="+mn-ea"/>
                    <a:cs typeface="+mn-cs"/>
                  </a:rPr>
                  <a:t> </a:t>
                </a:r>
              </a:p>
              <a:p>
                <a:pPr marL="0" marR="0" lvl="0" indent="0" defTabSz="914400" rtl="0" eaLnBrk="1" fontAlgn="auto" latinLnBrk="0" hangingPunct="1">
                  <a:lnSpc>
                    <a:spcPct val="8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1100" b="1" dirty="0" smtClean="0">
                    <a:solidFill>
                      <a:srgbClr val="FFFFFF"/>
                    </a:solidFill>
                    <a:latin typeface="Montserrat Medium"/>
                  </a:rPr>
                  <a:t>p</a:t>
                </a:r>
                <a:r>
                  <a:rPr kumimoji="0" lang="en-AU" sz="1100" b="1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Medium"/>
                    <a:ea typeface="+mn-ea"/>
                    <a:cs typeface="+mn-cs"/>
                  </a:rPr>
                  <a:t>oints</a:t>
                </a:r>
                <a:r>
                  <a:rPr kumimoji="0" lang="en-AU" sz="1100" b="1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FFFFFF"/>
                    </a:solidFill>
                    <a:effectLst/>
                    <a:uLnTx/>
                    <a:uFillTx/>
                    <a:latin typeface="Montserrat Medium"/>
                    <a:ea typeface="+mn-ea"/>
                    <a:cs typeface="+mn-cs"/>
                  </a:rPr>
                  <a:t> </a:t>
                </a:r>
                <a:endParaRPr kumimoji="0" lang="en-AU" sz="1000" b="1" i="0" u="none" strike="noStrike" kern="120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Montserrat Medium"/>
                  <a:ea typeface="+mn-ea"/>
                  <a:cs typeface="+mn-cs"/>
                </a:endParaRPr>
              </a:p>
            </p:txBody>
          </p:sp>
          <p:sp>
            <p:nvSpPr>
              <p:cNvPr id="319" name="TextBox 318"/>
              <p:cNvSpPr txBox="1"/>
              <p:nvPr/>
            </p:nvSpPr>
            <p:spPr>
              <a:xfrm>
                <a:off x="407720" y="4210872"/>
                <a:ext cx="402578" cy="182932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algn="l"/>
                <a:r>
                  <a:rPr lang="en-AU" sz="1200" spc="-30" dirty="0" smtClean="0">
                    <a:solidFill>
                      <a:schemeClr val="bg1"/>
                    </a:solidFill>
                  </a:rPr>
                  <a:t>465</a:t>
                </a: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7477452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7" name="Title 4">
            <a:extLst>
              <a:ext uri="{FF2B5EF4-FFF2-40B4-BE49-F238E27FC236}">
                <a16:creationId xmlns:a16="http://schemas.microsoft.com/office/drawing/2014/main" id="{4EAD0668-2751-400D-ACBC-E5D0D77AA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72702" y="605163"/>
            <a:ext cx="11815402" cy="498470"/>
          </a:xfrm>
        </p:spPr>
        <p:txBody>
          <a:bodyPr/>
          <a:lstStyle/>
          <a:p>
            <a:r>
              <a:rPr lang="en-AU" dirty="0" smtClean="0">
                <a:latin typeface="+mj-lt"/>
              </a:rPr>
              <a:t>What are our targets?</a:t>
            </a:r>
            <a:endParaRPr lang="en-AU" dirty="0"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55E2732-0C33-4172-A116-3DE890706A9C}"/>
              </a:ext>
            </a:extLst>
          </p:cNvPr>
          <p:cNvSpPr txBox="1"/>
          <p:nvPr/>
        </p:nvSpPr>
        <p:spPr>
          <a:xfrm>
            <a:off x="7372920" y="6342275"/>
            <a:ext cx="3713300" cy="397369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Sources:   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  HCM </a:t>
            </a:r>
            <a:r>
              <a:rPr lang="en-AU" sz="700" dirty="0">
                <a:solidFill>
                  <a:srgbClr val="000000"/>
                </a:solidFill>
                <a:latin typeface="Montserrat"/>
              </a:rPr>
              <a:t>c</a:t>
            </a:r>
            <a:r>
              <a:rPr kumimoji="0" lang="en-AU" sz="7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urrent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state business process analysis</a:t>
            </a: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	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b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                 2  </a:t>
            </a: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HR 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recruitment dashboard</a:t>
            </a: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	    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b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                 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  Ernst &amp; Young </a:t>
            </a: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-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3"/>
              </a:rPr>
              <a:t>the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3"/>
              </a:rPr>
              <a:t>future workplace: </a:t>
            </a:r>
            <a:r>
              <a:rPr kumimoji="0" lang="en-US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3"/>
              </a:rPr>
              <a:t>how </a:t>
            </a:r>
            <a:r>
              <a:rPr kumimoji="0" lang="en-US" sz="700" b="0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3"/>
              </a:rPr>
              <a:t>to automate intelligently</a:t>
            </a: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  <a:hlinkClick r:id="rId3"/>
              </a:rPr>
              <a:t>  </a:t>
            </a:r>
            <a:endParaRPr kumimoji="0" lang="en-AU" sz="7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AD1F91E3-D399-4B9A-A5E4-8B9190CAA7D8}"/>
              </a:ext>
            </a:extLst>
          </p:cNvPr>
          <p:cNvSpPr/>
          <p:nvPr/>
        </p:nvSpPr>
        <p:spPr>
          <a:xfrm>
            <a:off x="2412994" y="1657584"/>
            <a:ext cx="8390218" cy="86209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190" name="Graphic 189" descr="Gears">
            <a:extLst>
              <a:ext uri="{FF2B5EF4-FFF2-40B4-BE49-F238E27FC236}">
                <a16:creationId xmlns:a16="http://schemas.microsoft.com/office/drawing/2014/main" id="{57E40E6F-643B-4C8B-A37F-E5F60C458D0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82911" y="2381296"/>
            <a:ext cx="234852" cy="252000"/>
          </a:xfrm>
          <a:prstGeom prst="rect">
            <a:avLst/>
          </a:prstGeom>
          <a:noFill/>
        </p:spPr>
      </p:pic>
      <p:pic>
        <p:nvPicPr>
          <p:cNvPr id="191" name="Graphic 190" descr="Sign language">
            <a:extLst>
              <a:ext uri="{FF2B5EF4-FFF2-40B4-BE49-F238E27FC236}">
                <a16:creationId xmlns:a16="http://schemas.microsoft.com/office/drawing/2014/main" id="{4F3F0D57-B7E8-40F4-8ECB-4C4456019358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30817" y="2381296"/>
            <a:ext cx="234852" cy="252000"/>
          </a:xfrm>
          <a:prstGeom prst="rect">
            <a:avLst/>
          </a:prstGeom>
          <a:noFill/>
        </p:spPr>
      </p:pic>
      <p:sp>
        <p:nvSpPr>
          <p:cNvPr id="192" name="TextBox 191">
            <a:extLst>
              <a:ext uri="{FF2B5EF4-FFF2-40B4-BE49-F238E27FC236}">
                <a16:creationId xmlns:a16="http://schemas.microsoft.com/office/drawing/2014/main" id="{03836DB2-1CFE-4A41-A0A4-AAB55045CD40}"/>
              </a:ext>
            </a:extLst>
          </p:cNvPr>
          <p:cNvSpPr txBox="1"/>
          <p:nvPr/>
        </p:nvSpPr>
        <p:spPr>
          <a:xfrm>
            <a:off x="2276655" y="2648956"/>
            <a:ext cx="345725" cy="2028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D70C3D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38%</a:t>
            </a:r>
          </a:p>
        </p:txBody>
      </p:sp>
      <p:sp>
        <p:nvSpPr>
          <p:cNvPr id="193" name="TextBox 192">
            <a:extLst>
              <a:ext uri="{FF2B5EF4-FFF2-40B4-BE49-F238E27FC236}">
                <a16:creationId xmlns:a16="http://schemas.microsoft.com/office/drawing/2014/main" id="{256E90AF-DB1E-44A5-84EC-A88F3A011FE0}"/>
              </a:ext>
            </a:extLst>
          </p:cNvPr>
          <p:cNvSpPr txBox="1"/>
          <p:nvPr/>
        </p:nvSpPr>
        <p:spPr>
          <a:xfrm>
            <a:off x="2797108" y="2648956"/>
            <a:ext cx="255228" cy="2028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1%</a:t>
            </a:r>
          </a:p>
        </p:txBody>
      </p:sp>
      <p:pic>
        <p:nvPicPr>
          <p:cNvPr id="194" name="Graphic 193" descr="Laptop">
            <a:extLst>
              <a:ext uri="{FF2B5EF4-FFF2-40B4-BE49-F238E27FC236}">
                <a16:creationId xmlns:a16="http://schemas.microsoft.com/office/drawing/2014/main" id="{FA24F106-1848-4933-8B42-EBDE7C95E7E4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589144" y="2381296"/>
            <a:ext cx="234852" cy="252000"/>
          </a:xfrm>
          <a:prstGeom prst="rect">
            <a:avLst/>
          </a:prstGeom>
          <a:noFill/>
        </p:spPr>
      </p:pic>
      <p:sp>
        <p:nvSpPr>
          <p:cNvPr id="195" name="TextBox 194">
            <a:extLst>
              <a:ext uri="{FF2B5EF4-FFF2-40B4-BE49-F238E27FC236}">
                <a16:creationId xmlns:a16="http://schemas.microsoft.com/office/drawing/2014/main" id="{19A24096-487B-49AD-BA4B-733F8AE58C60}"/>
              </a:ext>
            </a:extLst>
          </p:cNvPr>
          <p:cNvSpPr txBox="1"/>
          <p:nvPr/>
        </p:nvSpPr>
        <p:spPr>
          <a:xfrm>
            <a:off x="2558935" y="2648956"/>
            <a:ext cx="255228" cy="2028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61%</a:t>
            </a:r>
          </a:p>
        </p:txBody>
      </p:sp>
      <p:sp>
        <p:nvSpPr>
          <p:cNvPr id="196" name="TextBox 195">
            <a:extLst>
              <a:ext uri="{FF2B5EF4-FFF2-40B4-BE49-F238E27FC236}">
                <a16:creationId xmlns:a16="http://schemas.microsoft.com/office/drawing/2014/main" id="{9DF52CA7-200B-4EF5-A851-7831B1591120}"/>
              </a:ext>
            </a:extLst>
          </p:cNvPr>
          <p:cNvSpPr txBox="1"/>
          <p:nvPr/>
        </p:nvSpPr>
        <p:spPr>
          <a:xfrm>
            <a:off x="2203914" y="1488922"/>
            <a:ext cx="1296000" cy="57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solidFill>
                  <a:srgbClr val="000000"/>
                </a:solidFill>
                <a:latin typeface="Montserrat"/>
              </a:rPr>
              <a:t>o</a:t>
            </a: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verall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lang="en-AU" sz="900" b="1" dirty="0">
                <a:solidFill>
                  <a:srgbClr val="000000"/>
                </a:solidFill>
                <a:latin typeface="Montserrat"/>
              </a:rPr>
              <a:t>p</a:t>
            </a: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rocess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lang="en-AU" sz="900" b="1" dirty="0">
                <a:solidFill>
                  <a:srgbClr val="000000"/>
                </a:solidFill>
                <a:latin typeface="Montserrat"/>
              </a:rPr>
              <a:t>e</a:t>
            </a: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fficiency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/>
            </a:r>
            <a:b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(average)</a:t>
            </a:r>
            <a:r>
              <a:rPr kumimoji="0" lang="en-AU" sz="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</a:t>
            </a:r>
          </a:p>
        </p:txBody>
      </p:sp>
      <p:sp>
        <p:nvSpPr>
          <p:cNvPr id="198" name="TextBox 197">
            <a:extLst>
              <a:ext uri="{FF2B5EF4-FFF2-40B4-BE49-F238E27FC236}">
                <a16:creationId xmlns:a16="http://schemas.microsoft.com/office/drawing/2014/main" id="{B12D5DDF-4DFC-4563-9C93-5C11F78A63B1}"/>
              </a:ext>
            </a:extLst>
          </p:cNvPr>
          <p:cNvSpPr txBox="1"/>
          <p:nvPr/>
        </p:nvSpPr>
        <p:spPr>
          <a:xfrm>
            <a:off x="6731186" y="1512642"/>
            <a:ext cx="1296000" cy="57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solidFill>
                  <a:srgbClr val="000000"/>
                </a:solidFill>
                <a:latin typeface="Montserrat"/>
              </a:rPr>
              <a:t>n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umber </a:t>
            </a:r>
            <a:b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of 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interfaces </a:t>
            </a:r>
            <a:b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per process</a:t>
            </a:r>
            <a:b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(average)</a:t>
            </a:r>
            <a:r>
              <a:rPr kumimoji="0" lang="en-AU" sz="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AB68B93-3772-4DBA-AE90-8B911B667924}"/>
              </a:ext>
            </a:extLst>
          </p:cNvPr>
          <p:cNvSpPr txBox="1"/>
          <p:nvPr/>
        </p:nvSpPr>
        <p:spPr>
          <a:xfrm>
            <a:off x="7053652" y="2438962"/>
            <a:ext cx="684196" cy="270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5</a:t>
            </a:r>
          </a:p>
        </p:txBody>
      </p:sp>
      <p:sp>
        <p:nvSpPr>
          <p:cNvPr id="197" name="TextBox 196">
            <a:extLst>
              <a:ext uri="{FF2B5EF4-FFF2-40B4-BE49-F238E27FC236}">
                <a16:creationId xmlns:a16="http://schemas.microsoft.com/office/drawing/2014/main" id="{11C7FE52-FC1C-48FE-8348-F820D0C01095}"/>
              </a:ext>
            </a:extLst>
          </p:cNvPr>
          <p:cNvSpPr txBox="1"/>
          <p:nvPr/>
        </p:nvSpPr>
        <p:spPr>
          <a:xfrm>
            <a:off x="3637443" y="1481861"/>
            <a:ext cx="1296000" cy="57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solidFill>
                  <a:srgbClr val="000000"/>
                </a:solidFill>
                <a:latin typeface="Montserrat"/>
              </a:rPr>
              <a:t>n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umber 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of steps </a:t>
            </a:r>
            <a:b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per process </a:t>
            </a:r>
            <a:b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(average)</a:t>
            </a:r>
            <a:r>
              <a:rPr kumimoji="0" lang="en-AU" sz="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199" name="TextBox 198">
            <a:extLst>
              <a:ext uri="{FF2B5EF4-FFF2-40B4-BE49-F238E27FC236}">
                <a16:creationId xmlns:a16="http://schemas.microsoft.com/office/drawing/2014/main" id="{AE3F3F69-F282-4CF6-BAEA-69857B7A508E}"/>
              </a:ext>
            </a:extLst>
          </p:cNvPr>
          <p:cNvSpPr txBox="1"/>
          <p:nvPr/>
        </p:nvSpPr>
        <p:spPr>
          <a:xfrm>
            <a:off x="3960591" y="2122502"/>
            <a:ext cx="684196" cy="270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21</a:t>
            </a:r>
          </a:p>
        </p:txBody>
      </p:sp>
      <p:pic>
        <p:nvPicPr>
          <p:cNvPr id="201" name="Graphic 200" descr="Gears">
            <a:extLst>
              <a:ext uri="{FF2B5EF4-FFF2-40B4-BE49-F238E27FC236}">
                <a16:creationId xmlns:a16="http://schemas.microsoft.com/office/drawing/2014/main" id="{02B1C8F7-0081-459C-B4C3-555C8211F192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45523" y="2381296"/>
            <a:ext cx="252000" cy="252000"/>
          </a:xfrm>
          <a:prstGeom prst="rect">
            <a:avLst/>
          </a:prstGeom>
          <a:noFill/>
        </p:spPr>
      </p:pic>
      <p:pic>
        <p:nvPicPr>
          <p:cNvPr id="202" name="Graphic 201" descr="Sign language">
            <a:extLst>
              <a:ext uri="{FF2B5EF4-FFF2-40B4-BE49-F238E27FC236}">
                <a16:creationId xmlns:a16="http://schemas.microsoft.com/office/drawing/2014/main" id="{CD7701D8-745A-4643-977C-ED002CB8EEA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893558" y="2381296"/>
            <a:ext cx="252000" cy="252000"/>
          </a:xfrm>
          <a:prstGeom prst="rect">
            <a:avLst/>
          </a:prstGeom>
          <a:noFill/>
        </p:spPr>
      </p:pic>
      <p:sp>
        <p:nvSpPr>
          <p:cNvPr id="203" name="TextBox 202">
            <a:extLst>
              <a:ext uri="{FF2B5EF4-FFF2-40B4-BE49-F238E27FC236}">
                <a16:creationId xmlns:a16="http://schemas.microsoft.com/office/drawing/2014/main" id="{250D3D02-1DF4-40FE-8BD4-267816D18CBE}"/>
              </a:ext>
            </a:extLst>
          </p:cNvPr>
          <p:cNvSpPr txBox="1"/>
          <p:nvPr/>
        </p:nvSpPr>
        <p:spPr>
          <a:xfrm>
            <a:off x="3895356" y="2648956"/>
            <a:ext cx="252333" cy="137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noProof="0" dirty="0" smtClean="0">
                <a:solidFill>
                  <a:srgbClr val="D70C3D"/>
                </a:solidFill>
                <a:latin typeface="Montserrat"/>
              </a:rPr>
              <a:t>33%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D70C3D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5606C905-89BE-45CD-8CF4-6A9790858AFB}"/>
              </a:ext>
            </a:extLst>
          </p:cNvPr>
          <p:cNvSpPr txBox="1"/>
          <p:nvPr/>
        </p:nvSpPr>
        <p:spPr>
          <a:xfrm>
            <a:off x="4483919" y="2648956"/>
            <a:ext cx="186283" cy="137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0%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19233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05" name="Graphic 204" descr="Laptop">
            <a:extLst>
              <a:ext uri="{FF2B5EF4-FFF2-40B4-BE49-F238E27FC236}">
                <a16:creationId xmlns:a16="http://schemas.microsoft.com/office/drawing/2014/main" id="{FF79F5B6-192A-442A-9AA9-63C3A30B4653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189935" y="2394072"/>
            <a:ext cx="252000" cy="252000"/>
          </a:xfrm>
          <a:prstGeom prst="rect">
            <a:avLst/>
          </a:prstGeom>
          <a:noFill/>
        </p:spPr>
      </p:pic>
      <p:sp>
        <p:nvSpPr>
          <p:cNvPr id="206" name="TextBox 205">
            <a:extLst>
              <a:ext uri="{FF2B5EF4-FFF2-40B4-BE49-F238E27FC236}">
                <a16:creationId xmlns:a16="http://schemas.microsoft.com/office/drawing/2014/main" id="{CF91D704-1692-42B8-A09E-25EFBCA889CE}"/>
              </a:ext>
            </a:extLst>
          </p:cNvPr>
          <p:cNvSpPr txBox="1"/>
          <p:nvPr/>
        </p:nvSpPr>
        <p:spPr>
          <a:xfrm>
            <a:off x="4160429" y="2648956"/>
            <a:ext cx="281506" cy="1263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67%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4" name="TextBox 213">
            <a:extLst>
              <a:ext uri="{FF2B5EF4-FFF2-40B4-BE49-F238E27FC236}">
                <a16:creationId xmlns:a16="http://schemas.microsoft.com/office/drawing/2014/main" id="{4AB17294-41A6-4B1A-850F-7EACE0CAABEA}"/>
              </a:ext>
            </a:extLst>
          </p:cNvPr>
          <p:cNvSpPr txBox="1"/>
          <p:nvPr/>
        </p:nvSpPr>
        <p:spPr>
          <a:xfrm>
            <a:off x="5324827" y="1497381"/>
            <a:ext cx="1296000" cy="57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solidFill>
                  <a:srgbClr val="000000"/>
                </a:solidFill>
                <a:latin typeface="Montserrat"/>
              </a:rPr>
              <a:t>n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umber 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of steps in </a:t>
            </a:r>
            <a:r>
              <a:rPr lang="en-US" sz="900" b="1" dirty="0">
                <a:solidFill>
                  <a:srgbClr val="000000"/>
                </a:solidFill>
                <a:latin typeface="Montserrat"/>
              </a:rPr>
              <a:t>p</a:t>
            </a:r>
            <a:r>
              <a:rPr kumimoji="0" lang="en-US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rincipal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,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school executive </a:t>
            </a:r>
            <a:r>
              <a:rPr kumimoji="0" lang="en-US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&amp; </a:t>
            </a:r>
            <a:r>
              <a:rPr kumimoji="0" lang="en-US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teacher recruitment process </a:t>
            </a:r>
            <a:r>
              <a:rPr kumimoji="0" lang="en-AU" sz="9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</a:t>
            </a:r>
            <a:endParaRPr kumimoji="0" lang="en-US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15" name="TextBox 214">
            <a:extLst>
              <a:ext uri="{FF2B5EF4-FFF2-40B4-BE49-F238E27FC236}">
                <a16:creationId xmlns:a16="http://schemas.microsoft.com/office/drawing/2014/main" id="{DD470AC7-236D-4255-A05C-A4A30B798D98}"/>
              </a:ext>
            </a:extLst>
          </p:cNvPr>
          <p:cNvSpPr txBox="1"/>
          <p:nvPr/>
        </p:nvSpPr>
        <p:spPr>
          <a:xfrm>
            <a:off x="5632926" y="2122502"/>
            <a:ext cx="684196" cy="270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77</a:t>
            </a:r>
          </a:p>
        </p:txBody>
      </p:sp>
      <p:pic>
        <p:nvPicPr>
          <p:cNvPr id="217" name="Graphic 216" descr="Gears">
            <a:extLst>
              <a:ext uri="{FF2B5EF4-FFF2-40B4-BE49-F238E27FC236}">
                <a16:creationId xmlns:a16="http://schemas.microsoft.com/office/drawing/2014/main" id="{7EC7C262-DC2A-4725-834B-31A732349CE8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091569" y="2381296"/>
            <a:ext cx="252000" cy="252000"/>
          </a:xfrm>
          <a:prstGeom prst="rect">
            <a:avLst/>
          </a:prstGeom>
          <a:noFill/>
        </p:spPr>
      </p:pic>
      <p:pic>
        <p:nvPicPr>
          <p:cNvPr id="218" name="Graphic 217" descr="Sign language">
            <a:extLst>
              <a:ext uri="{FF2B5EF4-FFF2-40B4-BE49-F238E27FC236}">
                <a16:creationId xmlns:a16="http://schemas.microsoft.com/office/drawing/2014/main" id="{1FA8511F-E95B-4E9A-B167-AD6CEE2C2E53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57168" y="2381296"/>
            <a:ext cx="252000" cy="252000"/>
          </a:xfrm>
          <a:prstGeom prst="rect">
            <a:avLst/>
          </a:prstGeom>
          <a:noFill/>
        </p:spPr>
      </p:pic>
      <p:sp>
        <p:nvSpPr>
          <p:cNvPr id="219" name="TextBox 218">
            <a:extLst>
              <a:ext uri="{FF2B5EF4-FFF2-40B4-BE49-F238E27FC236}">
                <a16:creationId xmlns:a16="http://schemas.microsoft.com/office/drawing/2014/main" id="{21EC4A87-162F-4760-98B1-4440982B87ED}"/>
              </a:ext>
            </a:extLst>
          </p:cNvPr>
          <p:cNvSpPr txBox="1"/>
          <p:nvPr/>
        </p:nvSpPr>
        <p:spPr>
          <a:xfrm>
            <a:off x="5555807" y="2648956"/>
            <a:ext cx="252333" cy="137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0C3D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21%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D70C3D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D284AB2F-35FD-4028-BF67-42D371968EBE}"/>
              </a:ext>
            </a:extLst>
          </p:cNvPr>
          <p:cNvSpPr txBox="1"/>
          <p:nvPr/>
        </p:nvSpPr>
        <p:spPr>
          <a:xfrm>
            <a:off x="6142484" y="2648956"/>
            <a:ext cx="186283" cy="137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0%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19233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21" name="Graphic 220" descr="Laptop">
            <a:extLst>
              <a:ext uri="{FF2B5EF4-FFF2-40B4-BE49-F238E27FC236}">
                <a16:creationId xmlns:a16="http://schemas.microsoft.com/office/drawing/2014/main" id="{A4E739C5-71CC-4237-98CA-8D4601FB07CD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39059" y="2381296"/>
            <a:ext cx="252000" cy="252000"/>
          </a:xfrm>
          <a:prstGeom prst="rect">
            <a:avLst/>
          </a:prstGeom>
          <a:noFill/>
        </p:spPr>
      </p:pic>
      <p:sp>
        <p:nvSpPr>
          <p:cNvPr id="222" name="TextBox 221">
            <a:extLst>
              <a:ext uri="{FF2B5EF4-FFF2-40B4-BE49-F238E27FC236}">
                <a16:creationId xmlns:a16="http://schemas.microsoft.com/office/drawing/2014/main" id="{C866CB36-0B41-460B-AC94-F2725F5BFFA9}"/>
              </a:ext>
            </a:extLst>
          </p:cNvPr>
          <p:cNvSpPr txBox="1"/>
          <p:nvPr/>
        </p:nvSpPr>
        <p:spPr>
          <a:xfrm>
            <a:off x="5856084" y="2651633"/>
            <a:ext cx="304808" cy="13525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79%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3" name="TextBox 222">
            <a:extLst>
              <a:ext uri="{FF2B5EF4-FFF2-40B4-BE49-F238E27FC236}">
                <a16:creationId xmlns:a16="http://schemas.microsoft.com/office/drawing/2014/main" id="{B22143C3-B7BA-4C16-ADAB-E3ADD0602B60}"/>
              </a:ext>
            </a:extLst>
          </p:cNvPr>
          <p:cNvSpPr txBox="1"/>
          <p:nvPr/>
        </p:nvSpPr>
        <p:spPr>
          <a:xfrm>
            <a:off x="8373795" y="1531186"/>
            <a:ext cx="1296000" cy="57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solidFill>
                  <a:srgbClr val="000000"/>
                </a:solidFill>
                <a:latin typeface="Montserrat"/>
              </a:rPr>
              <a:t>p</a:t>
            </a: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ositions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filled </a:t>
            </a:r>
            <a:b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in 2018 </a:t>
            </a:r>
            <a:b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(permanent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) </a:t>
            </a:r>
            <a:r>
              <a:rPr kumimoji="0" lang="en-AU" sz="9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2</a:t>
            </a:r>
            <a:endParaRPr kumimoji="0" lang="en-AU" sz="900" b="1" i="0" u="none" strike="noStrike" kern="120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4" name="TextBox 223">
            <a:extLst>
              <a:ext uri="{FF2B5EF4-FFF2-40B4-BE49-F238E27FC236}">
                <a16:creationId xmlns:a16="http://schemas.microsoft.com/office/drawing/2014/main" id="{D66A68B6-7E68-45FF-80C1-DEC99B6B30E8}"/>
              </a:ext>
            </a:extLst>
          </p:cNvPr>
          <p:cNvSpPr txBox="1"/>
          <p:nvPr/>
        </p:nvSpPr>
        <p:spPr>
          <a:xfrm>
            <a:off x="8789646" y="2394992"/>
            <a:ext cx="684196" cy="270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5,241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67F1289-79EF-4066-A751-18C20A854225}"/>
              </a:ext>
            </a:extLst>
          </p:cNvPr>
          <p:cNvSpPr txBox="1"/>
          <p:nvPr/>
        </p:nvSpPr>
        <p:spPr>
          <a:xfrm>
            <a:off x="8373795" y="2059486"/>
            <a:ext cx="1405323" cy="240661"/>
          </a:xfrm>
          <a:prstGeom prst="rect">
            <a:avLst/>
          </a:prstGeom>
          <a:noFill/>
          <a:ln w="3175">
            <a:noFill/>
          </a:ln>
        </p:spPr>
        <p:txBody>
          <a:bodyPr wrap="square" lIns="36000" tIns="36000" rIns="36000" bIns="36000" numCol="1" rtlCol="0" anchor="ctr">
            <a:noAutofit/>
          </a:bodyPr>
          <a:lstStyle/>
          <a:p>
            <a:pPr marR="0" lvl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Teachers   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3,334</a:t>
            </a:r>
            <a:r>
              <a:rPr kumimoji="0" lang="en-AU" sz="7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GSEs</a:t>
            </a:r>
            <a:r>
              <a:rPr lang="en-AU" sz="700" dirty="0" smtClean="0">
                <a:solidFill>
                  <a:srgbClr val="000000"/>
                </a:solidFill>
                <a:latin typeface="Montserrat"/>
              </a:rPr>
              <a:t>    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1,178</a:t>
            </a:r>
          </a:p>
          <a:p>
            <a:pPr marR="0" lvl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SASS   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          713</a:t>
            </a:r>
            <a:r>
              <a:rPr lang="en-AU" sz="700" dirty="0">
                <a:solidFill>
                  <a:srgbClr val="000000"/>
                </a:solidFill>
                <a:latin typeface="Montserrat"/>
              </a:rPr>
              <a:t> </a:t>
            </a:r>
            <a:r>
              <a:rPr lang="en-AU" sz="700" dirty="0" smtClean="0">
                <a:solidFill>
                  <a:srgbClr val="000000"/>
                </a:solidFill>
                <a:latin typeface="Montserrat"/>
              </a:rPr>
              <a:t>   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PSSE        </a:t>
            </a: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16</a:t>
            </a:r>
          </a:p>
        </p:txBody>
      </p:sp>
      <p:sp>
        <p:nvSpPr>
          <p:cNvPr id="225" name="TextBox 224">
            <a:extLst>
              <a:ext uri="{FF2B5EF4-FFF2-40B4-BE49-F238E27FC236}">
                <a16:creationId xmlns:a16="http://schemas.microsoft.com/office/drawing/2014/main" id="{2E727886-791E-438C-A8F4-BB6122E198CE}"/>
              </a:ext>
            </a:extLst>
          </p:cNvPr>
          <p:cNvSpPr txBox="1"/>
          <p:nvPr/>
        </p:nvSpPr>
        <p:spPr>
          <a:xfrm>
            <a:off x="10058937" y="1572804"/>
            <a:ext cx="1296000" cy="576000"/>
          </a:xfrm>
          <a:prstGeom prst="rect">
            <a:avLst/>
          </a:prstGeom>
          <a:noFill/>
        </p:spPr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>
                <a:solidFill>
                  <a:srgbClr val="000000"/>
                </a:solidFill>
                <a:latin typeface="Montserrat"/>
              </a:rPr>
              <a:t>a</a:t>
            </a:r>
            <a:r>
              <a:rPr kumimoji="0" lang="en-AU" sz="9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verage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</a:t>
            </a: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time </a:t>
            </a:r>
            <a:b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to fill a teacher </a:t>
            </a:r>
            <a:b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</a:b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position</a:t>
            </a:r>
            <a:r>
              <a:rPr kumimoji="0" lang="en-AU" sz="900" b="1" i="0" u="none" strike="noStrike" kern="120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 2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E2E73840-DB58-4F5F-8842-E11137627ECE}"/>
              </a:ext>
            </a:extLst>
          </p:cNvPr>
          <p:cNvSpPr txBox="1"/>
          <p:nvPr/>
        </p:nvSpPr>
        <p:spPr>
          <a:xfrm>
            <a:off x="10523067" y="2416315"/>
            <a:ext cx="1031768" cy="306071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10 weeks</a:t>
            </a:r>
          </a:p>
        </p:txBody>
      </p:sp>
      <p:sp>
        <p:nvSpPr>
          <p:cNvPr id="229" name="Rectangle: Rounded Corners 228">
            <a:extLst>
              <a:ext uri="{FF2B5EF4-FFF2-40B4-BE49-F238E27FC236}">
                <a16:creationId xmlns:a16="http://schemas.microsoft.com/office/drawing/2014/main" id="{7FE09917-29FF-47F5-8F6F-66895B342DC0}"/>
              </a:ext>
            </a:extLst>
          </p:cNvPr>
          <p:cNvSpPr/>
          <p:nvPr/>
        </p:nvSpPr>
        <p:spPr>
          <a:xfrm>
            <a:off x="3012009" y="6063681"/>
            <a:ext cx="1441264" cy="784246"/>
          </a:xfrm>
          <a:prstGeom prst="roundRect">
            <a:avLst/>
          </a:prstGeom>
          <a:noFill/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2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err="1">
              <a:ln>
                <a:noFill/>
              </a:ln>
              <a:solidFill>
                <a:srgbClr val="385E9D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grpSp>
        <p:nvGrpSpPr>
          <p:cNvPr id="4" name="Group 3"/>
          <p:cNvGrpSpPr/>
          <p:nvPr/>
        </p:nvGrpSpPr>
        <p:grpSpPr>
          <a:xfrm>
            <a:off x="1532051" y="6089355"/>
            <a:ext cx="1351003" cy="570484"/>
            <a:chOff x="10490006" y="336479"/>
            <a:chExt cx="1351003" cy="570484"/>
          </a:xfrm>
        </p:grpSpPr>
        <p:grpSp>
          <p:nvGrpSpPr>
            <p:cNvPr id="230" name="Group 229">
              <a:extLst>
                <a:ext uri="{FF2B5EF4-FFF2-40B4-BE49-F238E27FC236}">
                  <a16:creationId xmlns:a16="http://schemas.microsoft.com/office/drawing/2014/main" id="{20EEFD5F-0232-4325-9C7E-6CF35315EC48}"/>
                </a:ext>
              </a:extLst>
            </p:cNvPr>
            <p:cNvGrpSpPr/>
            <p:nvPr/>
          </p:nvGrpSpPr>
          <p:grpSpPr>
            <a:xfrm>
              <a:off x="10490006" y="479449"/>
              <a:ext cx="1351003" cy="427514"/>
              <a:chOff x="9345506" y="868961"/>
              <a:chExt cx="1263925" cy="427514"/>
            </a:xfrm>
          </p:grpSpPr>
          <p:pic>
            <p:nvPicPr>
              <p:cNvPr id="232" name="Graphic 231" descr="Gears">
                <a:extLst>
                  <a:ext uri="{FF2B5EF4-FFF2-40B4-BE49-F238E27FC236}">
                    <a16:creationId xmlns:a16="http://schemas.microsoft.com/office/drawing/2014/main" id="{C76D2D93-03F6-4096-AFF0-B3D3CF9E399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5"/>
                  </a:ext>
                </a:extLst>
              </a:blip>
              <a:stretch>
                <a:fillRect/>
              </a:stretch>
            </p:blipFill>
            <p:spPr>
              <a:xfrm>
                <a:off x="10285143" y="887982"/>
                <a:ext cx="180000" cy="180000"/>
              </a:xfrm>
              <a:prstGeom prst="rect">
                <a:avLst/>
              </a:prstGeom>
            </p:spPr>
          </p:pic>
          <p:pic>
            <p:nvPicPr>
              <p:cNvPr id="233" name="Graphic 232" descr="Sign language">
                <a:extLst>
                  <a:ext uri="{FF2B5EF4-FFF2-40B4-BE49-F238E27FC236}">
                    <a16:creationId xmlns:a16="http://schemas.microsoft.com/office/drawing/2014/main" id="{B714A326-6ACD-4F84-9531-6C714175D46C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hqprint"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7"/>
                  </a:ext>
                </a:extLst>
              </a:blip>
              <a:stretch>
                <a:fillRect/>
              </a:stretch>
            </p:blipFill>
            <p:spPr>
              <a:xfrm>
                <a:off x="9414587" y="879864"/>
                <a:ext cx="180000" cy="180000"/>
              </a:xfrm>
              <a:prstGeom prst="rect">
                <a:avLst/>
              </a:prstGeom>
            </p:spPr>
          </p:pic>
          <p:sp>
            <p:nvSpPr>
              <p:cNvPr id="234" name="TextBox 233">
                <a:extLst>
                  <a:ext uri="{FF2B5EF4-FFF2-40B4-BE49-F238E27FC236}">
                    <a16:creationId xmlns:a16="http://schemas.microsoft.com/office/drawing/2014/main" id="{5481D8FB-E8DA-48EF-A1CF-C6E893EA0B6E}"/>
                  </a:ext>
                </a:extLst>
              </p:cNvPr>
              <p:cNvSpPr txBox="1"/>
              <p:nvPr/>
            </p:nvSpPr>
            <p:spPr>
              <a:xfrm>
                <a:off x="9345506" y="1063531"/>
                <a:ext cx="392265" cy="18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l" defTabSz="4571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700" dirty="0">
                    <a:solidFill>
                      <a:srgbClr val="D70C3D"/>
                    </a:solidFill>
                    <a:latin typeface="Montserrat"/>
                  </a:rPr>
                  <a:t>f</a:t>
                </a:r>
                <a:r>
                  <a:rPr kumimoji="0" lang="en-AU" sz="7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D70C3D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ully</a:t>
                </a:r>
                <a:r>
                  <a:rPr kumimoji="0" lang="en-AU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D70C3D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 manual</a:t>
                </a:r>
                <a:endParaRPr kumimoji="0" lang="en-AU" sz="1000" b="0" i="0" u="none" strike="noStrike" kern="1200" cap="none" spc="0" normalizeH="0" baseline="0" noProof="0" dirty="0">
                  <a:ln>
                    <a:noFill/>
                  </a:ln>
                  <a:solidFill>
                    <a:srgbClr val="D70C3D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sp>
            <p:nvSpPr>
              <p:cNvPr id="235" name="TextBox 234">
                <a:extLst>
                  <a:ext uri="{FF2B5EF4-FFF2-40B4-BE49-F238E27FC236}">
                    <a16:creationId xmlns:a16="http://schemas.microsoft.com/office/drawing/2014/main" id="{9BCFE387-4C2B-427E-A163-CF6259AF99A2}"/>
                  </a:ext>
                </a:extLst>
              </p:cNvPr>
              <p:cNvSpPr txBox="1"/>
              <p:nvPr/>
            </p:nvSpPr>
            <p:spPr>
              <a:xfrm>
                <a:off x="10094912" y="1065893"/>
                <a:ext cx="514519" cy="180000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r" defTabSz="4571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700" dirty="0">
                    <a:solidFill>
                      <a:srgbClr val="19233E"/>
                    </a:solidFill>
                    <a:latin typeface="Montserrat"/>
                  </a:rPr>
                  <a:t>a</a:t>
                </a:r>
                <a:r>
                  <a:rPr kumimoji="0" lang="en-AU" sz="7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19233E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utomated</a:t>
                </a:r>
                <a:endParaRPr kumimoji="0" lang="en-AU" sz="800" b="0" i="0" u="none" strike="noStrike" kern="1200" cap="none" spc="0" normalizeH="0" baseline="0" noProof="0" dirty="0">
                  <a:ln>
                    <a:noFill/>
                  </a:ln>
                  <a:solidFill>
                    <a:srgbClr val="19233E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  <p:pic>
            <p:nvPicPr>
              <p:cNvPr id="236" name="Graphic 235" descr="Laptop">
                <a:extLst>
                  <a:ext uri="{FF2B5EF4-FFF2-40B4-BE49-F238E27FC236}">
                    <a16:creationId xmlns:a16="http://schemas.microsoft.com/office/drawing/2014/main" id="{CD1F4AC6-80D5-4758-BF86-02CA78F54EB3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hqprint">
                <a:biLevel thresh="75000"/>
                <a:extLst>
                  <a:ext uri="{28A0092B-C50C-407E-A947-70E740481C1C}">
                    <a14:useLocalDpi xmlns:a14="http://schemas.microsoft.com/office/drawing/2010/main" val="0"/>
                  </a:ext>
                  <a:ext uri="{96DAC541-7B7A-43D3-8B79-37D633B846F1}">
                    <asvg:svgBlip xmlns:asvg="http://schemas.microsoft.com/office/drawing/2016/SVG/main" xmlns="" r:embed="rId9"/>
                  </a:ext>
                </a:extLst>
              </a:blip>
              <a:stretch>
                <a:fillRect/>
              </a:stretch>
            </p:blipFill>
            <p:spPr>
              <a:xfrm>
                <a:off x="9805567" y="868961"/>
                <a:ext cx="180000" cy="180000"/>
              </a:xfrm>
              <a:prstGeom prst="rect">
                <a:avLst/>
              </a:prstGeom>
            </p:spPr>
          </p:pic>
          <p:sp>
            <p:nvSpPr>
              <p:cNvPr id="237" name="TextBox 236">
                <a:extLst>
                  <a:ext uri="{FF2B5EF4-FFF2-40B4-BE49-F238E27FC236}">
                    <a16:creationId xmlns:a16="http://schemas.microsoft.com/office/drawing/2014/main" id="{332B6FCE-FBA2-4332-8A80-77EFF34094D8}"/>
                  </a:ext>
                </a:extLst>
              </p:cNvPr>
              <p:cNvSpPr txBox="1"/>
              <p:nvPr/>
            </p:nvSpPr>
            <p:spPr>
              <a:xfrm>
                <a:off x="9584532" y="1048961"/>
                <a:ext cx="637519" cy="247514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noAutofit/>
              </a:bodyPr>
              <a:lstStyle/>
              <a:p>
                <a:pPr marL="0" marR="0" lvl="0" indent="0" algn="ctr" defTabSz="457173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r>
                  <a:rPr lang="en-AU" sz="700" dirty="0">
                    <a:solidFill>
                      <a:srgbClr val="000000"/>
                    </a:solidFill>
                    <a:latin typeface="Montserrat"/>
                  </a:rPr>
                  <a:t>p</a:t>
                </a:r>
                <a:r>
                  <a:rPr kumimoji="0" lang="en-AU" sz="7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artially</a:t>
                </a:r>
                <a:r>
                  <a:rPr kumimoji="0" lang="en-AU" sz="700" b="0" i="0" u="none" strike="noStrike" kern="1200" cap="none" spc="0" normalizeH="0" baseline="0" noProof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 </a:t>
                </a:r>
                <a:r>
                  <a:rPr lang="en-AU" sz="700" dirty="0">
                    <a:solidFill>
                      <a:srgbClr val="000000"/>
                    </a:solidFill>
                    <a:latin typeface="Montserrat"/>
                  </a:rPr>
                  <a:t>m</a:t>
                </a:r>
                <a:r>
                  <a:rPr kumimoji="0" lang="en-AU" sz="700" b="0" i="0" u="none" strike="noStrike" kern="1200" cap="none" spc="0" normalizeH="0" baseline="0" noProof="0" dirty="0" err="1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Montserrat"/>
                    <a:ea typeface="+mn-ea"/>
                    <a:cs typeface="+mn-cs"/>
                  </a:rPr>
                  <a:t>anual</a:t>
                </a:r>
                <a:endParaRPr kumimoji="0" lang="en-AU" sz="700" b="0" i="0" u="none" strike="noStrike" kern="120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endParaRPr>
              </a:p>
            </p:txBody>
          </p:sp>
        </p:grpSp>
        <p:sp>
          <p:nvSpPr>
            <p:cNvPr id="231" name="TextBox 230">
              <a:extLst>
                <a:ext uri="{FF2B5EF4-FFF2-40B4-BE49-F238E27FC236}">
                  <a16:creationId xmlns:a16="http://schemas.microsoft.com/office/drawing/2014/main" id="{7E0B930A-122B-4C77-8F68-3677084AAB6D}"/>
                </a:ext>
              </a:extLst>
            </p:cNvPr>
            <p:cNvSpPr txBox="1"/>
            <p:nvPr/>
          </p:nvSpPr>
          <p:spPr>
            <a:xfrm>
              <a:off x="10691924" y="336479"/>
              <a:ext cx="735017" cy="1888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noAutofit/>
            </a:bodyPr>
            <a:lstStyle/>
            <a:p>
              <a:pPr marL="0" marR="0" lvl="0" indent="0" algn="ctr" defTabSz="457173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AU" sz="800" b="1" i="0" u="none" strike="noStrike" kern="1200" cap="none" spc="-30" normalizeH="0" baseline="0" noProof="0" dirty="0" smtClean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Montserrat"/>
                  <a:ea typeface="+mn-ea"/>
                  <a:cs typeface="+mn-cs"/>
                </a:rPr>
                <a:t>Legend</a:t>
              </a:r>
              <a:endParaRPr kumimoji="0" lang="en-AU" sz="800" b="0" i="0" u="none" strike="noStrike" kern="1200" cap="none" spc="-3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endParaRPr>
            </a:p>
          </p:txBody>
        </p:sp>
      </p:grpSp>
      <p:sp>
        <p:nvSpPr>
          <p:cNvPr id="239" name="Rectangle: Rounded Corners 238">
            <a:extLst>
              <a:ext uri="{FF2B5EF4-FFF2-40B4-BE49-F238E27FC236}">
                <a16:creationId xmlns:a16="http://schemas.microsoft.com/office/drawing/2014/main" id="{9BE7133B-02F4-41D5-95C1-5113AEEB1EA5}"/>
              </a:ext>
            </a:extLst>
          </p:cNvPr>
          <p:cNvSpPr/>
          <p:nvPr/>
        </p:nvSpPr>
        <p:spPr>
          <a:xfrm>
            <a:off x="2412994" y="5134378"/>
            <a:ext cx="8390218" cy="862090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67" name="Graphic 266" descr="Gears">
            <a:extLst>
              <a:ext uri="{FF2B5EF4-FFF2-40B4-BE49-F238E27FC236}">
                <a16:creationId xmlns:a16="http://schemas.microsoft.com/office/drawing/2014/main" id="{FE7AF922-3622-41F2-A4ED-0A1D3AC4867F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2806720" y="5532460"/>
            <a:ext cx="234852" cy="252000"/>
          </a:xfrm>
          <a:prstGeom prst="rect">
            <a:avLst/>
          </a:prstGeom>
          <a:noFill/>
        </p:spPr>
      </p:pic>
      <p:pic>
        <p:nvPicPr>
          <p:cNvPr id="268" name="Graphic 267" descr="Sign language">
            <a:extLst>
              <a:ext uri="{FF2B5EF4-FFF2-40B4-BE49-F238E27FC236}">
                <a16:creationId xmlns:a16="http://schemas.microsoft.com/office/drawing/2014/main" id="{9E97CCD3-1607-48DA-AD37-12B3C4CD7236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2219093" y="5532460"/>
            <a:ext cx="234852" cy="252000"/>
          </a:xfrm>
          <a:prstGeom prst="rect">
            <a:avLst/>
          </a:prstGeom>
          <a:noFill/>
        </p:spPr>
      </p:pic>
      <p:sp>
        <p:nvSpPr>
          <p:cNvPr id="269" name="TextBox 268">
            <a:extLst>
              <a:ext uri="{FF2B5EF4-FFF2-40B4-BE49-F238E27FC236}">
                <a16:creationId xmlns:a16="http://schemas.microsoft.com/office/drawing/2014/main" id="{883670D2-B165-41B0-82C9-D71E2DDF0787}"/>
              </a:ext>
            </a:extLst>
          </p:cNvPr>
          <p:cNvSpPr txBox="1"/>
          <p:nvPr/>
        </p:nvSpPr>
        <p:spPr>
          <a:xfrm>
            <a:off x="2236965" y="5795672"/>
            <a:ext cx="345725" cy="2028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D70C3D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5%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8904623B-8FA3-4F71-B1E4-96E233EF70FA}"/>
              </a:ext>
            </a:extLst>
          </p:cNvPr>
          <p:cNvSpPr txBox="1"/>
          <p:nvPr/>
        </p:nvSpPr>
        <p:spPr>
          <a:xfrm>
            <a:off x="2759032" y="5795672"/>
            <a:ext cx="345323" cy="2028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33</a:t>
            </a: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% </a:t>
            </a:r>
            <a:r>
              <a:rPr kumimoji="0" lang="en-AU" sz="900" b="1" i="0" u="none" strike="noStrike" kern="1200" cap="none" spc="0" normalizeH="0" baseline="3000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</a:t>
            </a:r>
            <a:endParaRPr kumimoji="0" lang="en-AU" sz="900" b="1" i="0" u="none" strike="noStrike" kern="1200" cap="none" spc="0" normalizeH="0" baseline="30000" noProof="0" dirty="0">
              <a:ln>
                <a:noFill/>
              </a:ln>
              <a:solidFill>
                <a:srgbClr val="19233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71" name="Graphic 270" descr="Laptop">
            <a:extLst>
              <a:ext uri="{FF2B5EF4-FFF2-40B4-BE49-F238E27FC236}">
                <a16:creationId xmlns:a16="http://schemas.microsoft.com/office/drawing/2014/main" id="{9F1135E5-FAD5-427C-9807-18B1917041A1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2499958" y="5532460"/>
            <a:ext cx="234852" cy="252000"/>
          </a:xfrm>
          <a:prstGeom prst="rect">
            <a:avLst/>
          </a:prstGeom>
          <a:noFill/>
        </p:spPr>
      </p:pic>
      <p:sp>
        <p:nvSpPr>
          <p:cNvPr id="272" name="TextBox 271">
            <a:extLst>
              <a:ext uri="{FF2B5EF4-FFF2-40B4-BE49-F238E27FC236}">
                <a16:creationId xmlns:a16="http://schemas.microsoft.com/office/drawing/2014/main" id="{6F9B59D2-E445-47E3-83BE-AA5A6BED29EF}"/>
              </a:ext>
            </a:extLst>
          </p:cNvPr>
          <p:cNvSpPr txBox="1"/>
          <p:nvPr/>
        </p:nvSpPr>
        <p:spPr>
          <a:xfrm>
            <a:off x="2466372" y="5795672"/>
            <a:ext cx="255228" cy="202862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62%</a:t>
            </a:r>
          </a:p>
        </p:txBody>
      </p:sp>
      <p:sp>
        <p:nvSpPr>
          <p:cNvPr id="243" name="TextBox 242">
            <a:extLst>
              <a:ext uri="{FF2B5EF4-FFF2-40B4-BE49-F238E27FC236}">
                <a16:creationId xmlns:a16="http://schemas.microsoft.com/office/drawing/2014/main" id="{A403A08A-44DB-4A05-8A42-A9386DD3657B}"/>
              </a:ext>
            </a:extLst>
          </p:cNvPr>
          <p:cNvSpPr txBox="1"/>
          <p:nvPr/>
        </p:nvSpPr>
        <p:spPr>
          <a:xfrm>
            <a:off x="7053652" y="5569187"/>
            <a:ext cx="684196" cy="270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1</a:t>
            </a:r>
          </a:p>
        </p:txBody>
      </p:sp>
      <p:sp>
        <p:nvSpPr>
          <p:cNvPr id="245" name="TextBox 244">
            <a:extLst>
              <a:ext uri="{FF2B5EF4-FFF2-40B4-BE49-F238E27FC236}">
                <a16:creationId xmlns:a16="http://schemas.microsoft.com/office/drawing/2014/main" id="{D615F8A1-C006-4DEB-80B4-B17050AF3142}"/>
              </a:ext>
            </a:extLst>
          </p:cNvPr>
          <p:cNvSpPr txBox="1"/>
          <p:nvPr/>
        </p:nvSpPr>
        <p:spPr>
          <a:xfrm>
            <a:off x="4024073" y="5943675"/>
            <a:ext cx="684196" cy="270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8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61" name="Graphic 260" descr="Gears">
            <a:extLst>
              <a:ext uri="{FF2B5EF4-FFF2-40B4-BE49-F238E27FC236}">
                <a16:creationId xmlns:a16="http://schemas.microsoft.com/office/drawing/2014/main" id="{8C91E3DE-F4C7-4858-BBAB-9F9CF0EF7DD6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4496185" y="5532460"/>
            <a:ext cx="252000" cy="252000"/>
          </a:xfrm>
          <a:prstGeom prst="rect">
            <a:avLst/>
          </a:prstGeom>
          <a:noFill/>
        </p:spPr>
      </p:pic>
      <p:pic>
        <p:nvPicPr>
          <p:cNvPr id="262" name="Graphic 261" descr="Sign language">
            <a:extLst>
              <a:ext uri="{FF2B5EF4-FFF2-40B4-BE49-F238E27FC236}">
                <a16:creationId xmlns:a16="http://schemas.microsoft.com/office/drawing/2014/main" id="{51077105-3713-46DD-ADB1-688421812AFE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944220" y="5532460"/>
            <a:ext cx="252000" cy="252000"/>
          </a:xfrm>
          <a:prstGeom prst="rect">
            <a:avLst/>
          </a:prstGeom>
          <a:noFill/>
        </p:spPr>
      </p:pic>
      <p:sp>
        <p:nvSpPr>
          <p:cNvPr id="263" name="TextBox 262">
            <a:extLst>
              <a:ext uri="{FF2B5EF4-FFF2-40B4-BE49-F238E27FC236}">
                <a16:creationId xmlns:a16="http://schemas.microsoft.com/office/drawing/2014/main" id="{C2ED5DC8-6BF9-4912-B96B-56B3F5188737}"/>
              </a:ext>
            </a:extLst>
          </p:cNvPr>
          <p:cNvSpPr txBox="1"/>
          <p:nvPr/>
        </p:nvSpPr>
        <p:spPr>
          <a:xfrm>
            <a:off x="3967422" y="5795672"/>
            <a:ext cx="252333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D70C3D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8%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D70C3D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64" name="TextBox 263">
            <a:extLst>
              <a:ext uri="{FF2B5EF4-FFF2-40B4-BE49-F238E27FC236}">
                <a16:creationId xmlns:a16="http://schemas.microsoft.com/office/drawing/2014/main" id="{16353ACD-D304-42EE-A78D-DA508641E96D}"/>
              </a:ext>
            </a:extLst>
          </p:cNvPr>
          <p:cNvSpPr txBox="1"/>
          <p:nvPr/>
        </p:nvSpPr>
        <p:spPr>
          <a:xfrm>
            <a:off x="4482381" y="5795672"/>
            <a:ext cx="318660" cy="155177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19233E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33%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19233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65" name="Graphic 264" descr="Laptop">
            <a:extLst>
              <a:ext uri="{FF2B5EF4-FFF2-40B4-BE49-F238E27FC236}">
                <a16:creationId xmlns:a16="http://schemas.microsoft.com/office/drawing/2014/main" id="{064E1D1E-E2D7-48A1-94CD-347A061C851F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4226111" y="5532460"/>
            <a:ext cx="252000" cy="252000"/>
          </a:xfrm>
          <a:prstGeom prst="rect">
            <a:avLst/>
          </a:prstGeom>
          <a:noFill/>
        </p:spPr>
      </p:pic>
      <p:sp>
        <p:nvSpPr>
          <p:cNvPr id="266" name="TextBox 265">
            <a:extLst>
              <a:ext uri="{FF2B5EF4-FFF2-40B4-BE49-F238E27FC236}">
                <a16:creationId xmlns:a16="http://schemas.microsoft.com/office/drawing/2014/main" id="{C244F5C9-847D-4305-B72A-5CA1E5D976E0}"/>
              </a:ext>
            </a:extLst>
          </p:cNvPr>
          <p:cNvSpPr txBox="1"/>
          <p:nvPr/>
        </p:nvSpPr>
        <p:spPr>
          <a:xfrm>
            <a:off x="4228499" y="5795672"/>
            <a:ext cx="271358" cy="18000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9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59%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48" name="TextBox 247">
            <a:extLst>
              <a:ext uri="{FF2B5EF4-FFF2-40B4-BE49-F238E27FC236}">
                <a16:creationId xmlns:a16="http://schemas.microsoft.com/office/drawing/2014/main" id="{4856C5D1-3C46-483B-A826-5E812BA3FABA}"/>
              </a:ext>
            </a:extLst>
          </p:cNvPr>
          <p:cNvSpPr txBox="1"/>
          <p:nvPr/>
        </p:nvSpPr>
        <p:spPr>
          <a:xfrm>
            <a:off x="5661720" y="5987368"/>
            <a:ext cx="684196" cy="270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400" b="1" dirty="0">
                <a:solidFill>
                  <a:srgbClr val="000000"/>
                </a:solidFill>
                <a:latin typeface="Montserrat"/>
              </a:rPr>
              <a:t>3</a:t>
            </a:r>
            <a:r>
              <a:rPr kumimoji="0" lang="en-AU" sz="14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0</a:t>
            </a:r>
            <a:endParaRPr kumimoji="0" lang="en-AU" sz="14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55" name="Graphic 254" descr="Gears">
            <a:extLst>
              <a:ext uri="{FF2B5EF4-FFF2-40B4-BE49-F238E27FC236}">
                <a16:creationId xmlns:a16="http://schemas.microsoft.com/office/drawing/2014/main" id="{23918D18-1BF7-42E9-9EBC-FE0E23040670}"/>
              </a:ext>
            </a:extLst>
          </p:cNvPr>
          <p:cNvPicPr>
            <a:picLocks noChangeAspect="1"/>
          </p:cNvPicPr>
          <p:nvPr/>
        </p:nvPicPr>
        <p:blipFill>
          <a:blip r:embed="rId4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120071" y="5532460"/>
            <a:ext cx="252000" cy="252000"/>
          </a:xfrm>
          <a:prstGeom prst="rect">
            <a:avLst/>
          </a:prstGeom>
          <a:noFill/>
        </p:spPr>
      </p:pic>
      <p:pic>
        <p:nvPicPr>
          <p:cNvPr id="256" name="Graphic 255" descr="Sign language">
            <a:extLst>
              <a:ext uri="{FF2B5EF4-FFF2-40B4-BE49-F238E27FC236}">
                <a16:creationId xmlns:a16="http://schemas.microsoft.com/office/drawing/2014/main" id="{B0F22B58-A49F-4354-8855-FA41D290101B}"/>
              </a:ext>
            </a:extLst>
          </p:cNvPr>
          <p:cNvPicPr>
            <a:picLocks noChangeAspect="1"/>
          </p:cNvPicPr>
          <p:nvPr/>
        </p:nvPicPr>
        <p:blipFill>
          <a:blip r:embed="rId6" cstate="hq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68106" y="5532460"/>
            <a:ext cx="252000" cy="252000"/>
          </a:xfrm>
          <a:prstGeom prst="rect">
            <a:avLst/>
          </a:prstGeom>
          <a:noFill/>
        </p:spPr>
      </p:pic>
      <p:sp>
        <p:nvSpPr>
          <p:cNvPr id="257" name="TextBox 256">
            <a:extLst>
              <a:ext uri="{FF2B5EF4-FFF2-40B4-BE49-F238E27FC236}">
                <a16:creationId xmlns:a16="http://schemas.microsoft.com/office/drawing/2014/main" id="{87D22C71-3198-462A-AAE8-6EC1231BE453}"/>
              </a:ext>
            </a:extLst>
          </p:cNvPr>
          <p:cNvSpPr txBox="1"/>
          <p:nvPr/>
        </p:nvSpPr>
        <p:spPr>
          <a:xfrm>
            <a:off x="5567810" y="5795672"/>
            <a:ext cx="252333" cy="13798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 smtClean="0">
                <a:solidFill>
                  <a:srgbClr val="D70C3D"/>
                </a:solidFill>
                <a:latin typeface="Montserrat"/>
              </a:rPr>
              <a:t>10%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D70C3D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8" name="TextBox 257">
            <a:extLst>
              <a:ext uri="{FF2B5EF4-FFF2-40B4-BE49-F238E27FC236}">
                <a16:creationId xmlns:a16="http://schemas.microsoft.com/office/drawing/2014/main" id="{39B45E7C-EACD-415B-B249-7BBCB0A8F86A}"/>
              </a:ext>
            </a:extLst>
          </p:cNvPr>
          <p:cNvSpPr txBox="1"/>
          <p:nvPr/>
        </p:nvSpPr>
        <p:spPr>
          <a:xfrm>
            <a:off x="6060740" y="5795672"/>
            <a:ext cx="337217" cy="89024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 smtClean="0">
                <a:solidFill>
                  <a:srgbClr val="19233E"/>
                </a:solidFill>
                <a:latin typeface="Montserrat"/>
              </a:rPr>
              <a:t>40%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19233E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pic>
        <p:nvPicPr>
          <p:cNvPr id="259" name="Graphic 258" descr="Laptop">
            <a:extLst>
              <a:ext uri="{FF2B5EF4-FFF2-40B4-BE49-F238E27FC236}">
                <a16:creationId xmlns:a16="http://schemas.microsoft.com/office/drawing/2014/main" id="{E92C1EA7-7D42-44DA-869E-6D6BFC96F51A}"/>
              </a:ext>
            </a:extLst>
          </p:cNvPr>
          <p:cNvPicPr>
            <a:picLocks noChangeAspect="1"/>
          </p:cNvPicPr>
          <p:nvPr/>
        </p:nvPicPr>
        <p:blipFill>
          <a:blip r:embed="rId8" cstate="hqprint">
            <a:biLevel thresh="75000"/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849997" y="5532460"/>
            <a:ext cx="252000" cy="252000"/>
          </a:xfrm>
          <a:prstGeom prst="rect">
            <a:avLst/>
          </a:prstGeom>
          <a:noFill/>
        </p:spPr>
      </p:pic>
      <p:sp>
        <p:nvSpPr>
          <p:cNvPr id="260" name="TextBox 259">
            <a:extLst>
              <a:ext uri="{FF2B5EF4-FFF2-40B4-BE49-F238E27FC236}">
                <a16:creationId xmlns:a16="http://schemas.microsoft.com/office/drawing/2014/main" id="{389E6062-C681-4FB9-ABB6-4C23821E46CA}"/>
              </a:ext>
            </a:extLst>
          </p:cNvPr>
          <p:cNvSpPr txBox="1"/>
          <p:nvPr/>
        </p:nvSpPr>
        <p:spPr>
          <a:xfrm>
            <a:off x="5850925" y="5795672"/>
            <a:ext cx="250060" cy="10567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b="1" dirty="0" smtClean="0">
                <a:solidFill>
                  <a:srgbClr val="000000"/>
                </a:solidFill>
                <a:latin typeface="Montserrat"/>
              </a:rPr>
              <a:t>50%</a:t>
            </a:r>
            <a:endParaRPr kumimoji="0" lang="en-AU" sz="9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1" name="TextBox 250">
            <a:extLst>
              <a:ext uri="{FF2B5EF4-FFF2-40B4-BE49-F238E27FC236}">
                <a16:creationId xmlns:a16="http://schemas.microsoft.com/office/drawing/2014/main" id="{C3114FB6-4E20-4213-8FDA-CB52EEB3DA64}"/>
              </a:ext>
            </a:extLst>
          </p:cNvPr>
          <p:cNvSpPr txBox="1"/>
          <p:nvPr/>
        </p:nvSpPr>
        <p:spPr>
          <a:xfrm>
            <a:off x="8858237" y="5569187"/>
            <a:ext cx="900720" cy="27012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200" b="1" dirty="0" smtClean="0">
                <a:solidFill>
                  <a:srgbClr val="000000"/>
                </a:solidFill>
                <a:latin typeface="Montserrat"/>
              </a:rPr>
              <a:t>25% increase in capacity</a:t>
            </a:r>
            <a:endParaRPr kumimoji="0" lang="en-AU" sz="12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CC80D7D9-7B4D-4C6A-9787-21891C0D323B}"/>
              </a:ext>
            </a:extLst>
          </p:cNvPr>
          <p:cNvSpPr txBox="1"/>
          <p:nvPr/>
        </p:nvSpPr>
        <p:spPr>
          <a:xfrm>
            <a:off x="10523067" y="5569187"/>
            <a:ext cx="911829" cy="215273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6 weeks</a:t>
            </a:r>
          </a:p>
        </p:txBody>
      </p:sp>
      <p:sp>
        <p:nvSpPr>
          <p:cNvPr id="5" name="Arrow: Down 4">
            <a:extLst>
              <a:ext uri="{FF2B5EF4-FFF2-40B4-BE49-F238E27FC236}">
                <a16:creationId xmlns:a16="http://schemas.microsoft.com/office/drawing/2014/main" id="{291DD707-8A19-4F2C-A5E3-781761C2C96A}"/>
              </a:ext>
            </a:extLst>
          </p:cNvPr>
          <p:cNvSpPr/>
          <p:nvPr/>
        </p:nvSpPr>
        <p:spPr>
          <a:xfrm>
            <a:off x="1443911" y="2442247"/>
            <a:ext cx="676555" cy="3382838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273" name="Arrow: Down 272">
            <a:extLst>
              <a:ext uri="{FF2B5EF4-FFF2-40B4-BE49-F238E27FC236}">
                <a16:creationId xmlns:a16="http://schemas.microsoft.com/office/drawing/2014/main" id="{9E4DEB3F-D45E-46EB-8832-D5F23A4E4520}"/>
              </a:ext>
            </a:extLst>
          </p:cNvPr>
          <p:cNvSpPr/>
          <p:nvPr/>
        </p:nvSpPr>
        <p:spPr>
          <a:xfrm>
            <a:off x="3111206" y="2420008"/>
            <a:ext cx="676555" cy="3382838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274" name="Arrow: Down 273">
            <a:extLst>
              <a:ext uri="{FF2B5EF4-FFF2-40B4-BE49-F238E27FC236}">
                <a16:creationId xmlns:a16="http://schemas.microsoft.com/office/drawing/2014/main" id="{7A08E35A-6F8A-4AB9-96D4-0FA7A4C5B292}"/>
              </a:ext>
            </a:extLst>
          </p:cNvPr>
          <p:cNvSpPr/>
          <p:nvPr/>
        </p:nvSpPr>
        <p:spPr>
          <a:xfrm>
            <a:off x="4778501" y="2420008"/>
            <a:ext cx="676555" cy="3382838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275" name="Arrow: Down 274">
            <a:extLst>
              <a:ext uri="{FF2B5EF4-FFF2-40B4-BE49-F238E27FC236}">
                <a16:creationId xmlns:a16="http://schemas.microsoft.com/office/drawing/2014/main" id="{1D35EA92-9651-42D4-A461-3F3C809263C6}"/>
              </a:ext>
            </a:extLst>
          </p:cNvPr>
          <p:cNvSpPr/>
          <p:nvPr/>
        </p:nvSpPr>
        <p:spPr>
          <a:xfrm>
            <a:off x="6445796" y="2448150"/>
            <a:ext cx="676555" cy="3382838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276" name="Arrow: Down 275">
            <a:extLst>
              <a:ext uri="{FF2B5EF4-FFF2-40B4-BE49-F238E27FC236}">
                <a16:creationId xmlns:a16="http://schemas.microsoft.com/office/drawing/2014/main" id="{A0356DAC-41A8-4801-9E96-07C00C8C67BD}"/>
              </a:ext>
            </a:extLst>
          </p:cNvPr>
          <p:cNvSpPr/>
          <p:nvPr/>
        </p:nvSpPr>
        <p:spPr>
          <a:xfrm>
            <a:off x="8113091" y="2422351"/>
            <a:ext cx="676555" cy="3382838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277" name="Arrow: Down 276">
            <a:extLst>
              <a:ext uri="{FF2B5EF4-FFF2-40B4-BE49-F238E27FC236}">
                <a16:creationId xmlns:a16="http://schemas.microsoft.com/office/drawing/2014/main" id="{809EBF9F-1267-4D01-8746-2E7D1FCE9D97}"/>
              </a:ext>
            </a:extLst>
          </p:cNvPr>
          <p:cNvSpPr/>
          <p:nvPr/>
        </p:nvSpPr>
        <p:spPr>
          <a:xfrm>
            <a:off x="9780388" y="2435750"/>
            <a:ext cx="676555" cy="3382838"/>
          </a:xfrm>
          <a:prstGeom prst="curvedRightArrow">
            <a:avLst/>
          </a:prstGeom>
          <a:solidFill>
            <a:srgbClr val="4FDD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err="1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F93FE64B-4B58-49D1-882E-7E7D679B3A3D}"/>
              </a:ext>
            </a:extLst>
          </p:cNvPr>
          <p:cNvSpPr txBox="1"/>
          <p:nvPr/>
        </p:nvSpPr>
        <p:spPr>
          <a:xfrm>
            <a:off x="190348" y="2026772"/>
            <a:ext cx="1228037" cy="682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NOW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400" name="TextBox 399">
            <a:extLst>
              <a:ext uri="{FF2B5EF4-FFF2-40B4-BE49-F238E27FC236}">
                <a16:creationId xmlns:a16="http://schemas.microsoft.com/office/drawing/2014/main" id="{1DDDC722-4781-421E-A29E-E65979080E17}"/>
              </a:ext>
            </a:extLst>
          </p:cNvPr>
          <p:cNvSpPr txBox="1"/>
          <p:nvPr/>
        </p:nvSpPr>
        <p:spPr>
          <a:xfrm>
            <a:off x="175385" y="4850142"/>
            <a:ext cx="1228037" cy="68231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wrap="square" lIns="0" tIns="0" rIns="0" bIns="0" rtlCol="0" anchor="ctr"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1200" b="0" i="0" u="none" strike="noStrike" kern="1200" cap="none" spc="0" normalizeH="0" baseline="0" noProof="0" dirty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WHERE WE WANT TO BE *</a:t>
            </a:r>
            <a:endParaRPr kumimoji="0" lang="en-AU" sz="12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F897C57F-0582-484A-9292-AAD7F7CB6349}"/>
              </a:ext>
            </a:extLst>
          </p:cNvPr>
          <p:cNvSpPr/>
          <p:nvPr/>
        </p:nvSpPr>
        <p:spPr>
          <a:xfrm>
            <a:off x="1684462" y="2858093"/>
            <a:ext cx="1355376" cy="7606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h</a:t>
            </a: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igh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level of manual activity = increased recruitment time and increased errors</a:t>
            </a:r>
          </a:p>
        </p:txBody>
      </p:sp>
      <p:sp>
        <p:nvSpPr>
          <p:cNvPr id="405" name="Rectangle: Rounded Corners 404">
            <a:extLst>
              <a:ext uri="{FF2B5EF4-FFF2-40B4-BE49-F238E27FC236}">
                <a16:creationId xmlns:a16="http://schemas.microsoft.com/office/drawing/2014/main" id="{62FD7802-E53D-4241-93C5-5511A4021A74}"/>
              </a:ext>
            </a:extLst>
          </p:cNvPr>
          <p:cNvSpPr/>
          <p:nvPr/>
        </p:nvSpPr>
        <p:spPr>
          <a:xfrm>
            <a:off x="3334247" y="2858093"/>
            <a:ext cx="1355376" cy="7606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c</a:t>
            </a: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omplex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processes with a high reliance on manual steps</a:t>
            </a:r>
          </a:p>
        </p:txBody>
      </p:sp>
      <p:sp>
        <p:nvSpPr>
          <p:cNvPr id="406" name="Rectangle: Rounded Corners 405">
            <a:extLst>
              <a:ext uri="{FF2B5EF4-FFF2-40B4-BE49-F238E27FC236}">
                <a16:creationId xmlns:a16="http://schemas.microsoft.com/office/drawing/2014/main" id="{8C04FC97-62A1-4BE5-A94F-D662C3DAA821}"/>
              </a:ext>
            </a:extLst>
          </p:cNvPr>
          <p:cNvSpPr/>
          <p:nvPr/>
        </p:nvSpPr>
        <p:spPr>
          <a:xfrm>
            <a:off x="4984031" y="2858093"/>
            <a:ext cx="1525888" cy="7606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d</a:t>
            </a: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isparate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and duplicated processes, e.g. 3 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separate recruitment</a:t>
            </a:r>
            <a:r>
              <a:rPr kumimoji="0" lang="en-AU" sz="900" b="0" i="0" u="none" strike="noStrike" kern="1200" cap="none" spc="0" normalizeH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processes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19233E">
                  <a:lumMod val="90000"/>
                  <a:lumOff val="10000"/>
                </a:srgbClr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407" name="Rectangle: Rounded Corners 406">
            <a:extLst>
              <a:ext uri="{FF2B5EF4-FFF2-40B4-BE49-F238E27FC236}">
                <a16:creationId xmlns:a16="http://schemas.microsoft.com/office/drawing/2014/main" id="{87E91953-E669-440D-AB8F-5A4CA096E6CD}"/>
              </a:ext>
            </a:extLst>
          </p:cNvPr>
          <p:cNvSpPr/>
          <p:nvPr/>
        </p:nvSpPr>
        <p:spPr>
          <a:xfrm>
            <a:off x="6667776" y="2858093"/>
            <a:ext cx="1519995" cy="7606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s</a:t>
            </a: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wivel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-chair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processing requires 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data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entry 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across multiple systems via 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disparate user interfaces</a:t>
            </a:r>
          </a:p>
        </p:txBody>
      </p:sp>
      <p:sp>
        <p:nvSpPr>
          <p:cNvPr id="408" name="Rectangle: Rounded Corners 407">
            <a:extLst>
              <a:ext uri="{FF2B5EF4-FFF2-40B4-BE49-F238E27FC236}">
                <a16:creationId xmlns:a16="http://schemas.microsoft.com/office/drawing/2014/main" id="{2870A235-38A3-452F-A937-4AE5C01CB57B}"/>
              </a:ext>
            </a:extLst>
          </p:cNvPr>
          <p:cNvSpPr/>
          <p:nvPr/>
        </p:nvSpPr>
        <p:spPr>
          <a:xfrm>
            <a:off x="8283602" y="2858093"/>
            <a:ext cx="1496784" cy="7606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h</a:t>
            </a: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igh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demand 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for</a:t>
            </a:r>
            <a:r>
              <a:rPr lang="en-AU" sz="900" noProof="0" dirty="0" smtClean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 r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ecruitment services </a:t>
            </a:r>
          </a:p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AU" sz="900" dirty="0">
              <a:solidFill>
                <a:srgbClr val="19233E">
                  <a:lumMod val="90000"/>
                  <a:lumOff val="10000"/>
                </a:srgbClr>
              </a:solidFill>
              <a:latin typeface="Montserrat Medium"/>
            </a:endParaRPr>
          </a:p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v</a:t>
            </a: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olume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and 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variance</a:t>
            </a:r>
            <a:b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</a:b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= complexity</a:t>
            </a:r>
          </a:p>
        </p:txBody>
      </p:sp>
      <p:sp>
        <p:nvSpPr>
          <p:cNvPr id="409" name="Rectangle: Rounded Corners 408">
            <a:extLst>
              <a:ext uri="{FF2B5EF4-FFF2-40B4-BE49-F238E27FC236}">
                <a16:creationId xmlns:a16="http://schemas.microsoft.com/office/drawing/2014/main" id="{2EDBBBE6-BA92-4584-AF11-3062DEED5059}"/>
              </a:ext>
            </a:extLst>
          </p:cNvPr>
          <p:cNvSpPr/>
          <p:nvPr/>
        </p:nvSpPr>
        <p:spPr>
          <a:xfrm>
            <a:off x="10005683" y="2858093"/>
            <a:ext cx="1355376" cy="760697"/>
          </a:xfrm>
          <a:prstGeom prst="round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0" rIns="36000" bIns="0" numCol="1" spcCol="0" rtlCol="0" fromWordArt="0" anchor="b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a</a:t>
            </a: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verage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time 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/>
            </a:r>
            <a:b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</a:b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to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fill a 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teacher position = </a:t>
            </a:r>
            <a:r>
              <a:rPr kumimoji="0" lang="en-AU" sz="900" b="0" i="0" u="none" strike="noStrike" kern="1200" cap="none" spc="0" normalizeH="0" baseline="0" noProof="0" dirty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approx. 1 school term</a:t>
            </a:r>
          </a:p>
        </p:txBody>
      </p:sp>
      <p:sp>
        <p:nvSpPr>
          <p:cNvPr id="410" name="Rectangle: Rounded Corners 409">
            <a:extLst>
              <a:ext uri="{FF2B5EF4-FFF2-40B4-BE49-F238E27FC236}">
                <a16:creationId xmlns:a16="http://schemas.microsoft.com/office/drawing/2014/main" id="{62438DD3-C835-487F-BD73-3C5798A6113F}"/>
              </a:ext>
            </a:extLst>
          </p:cNvPr>
          <p:cNvSpPr/>
          <p:nvPr/>
        </p:nvSpPr>
        <p:spPr>
          <a:xfrm>
            <a:off x="1548325" y="4194073"/>
            <a:ext cx="1456819" cy="10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i</a:t>
            </a:r>
            <a:r>
              <a:rPr kumimoji="0" lang="en-AU" sz="9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ncreased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automation will drive efficiency gains and prepare the department</a:t>
            </a:r>
            <a:r>
              <a:rPr kumimoji="0" lang="en-AU" sz="900" b="0" i="0" u="none" strike="noStrike" kern="1200" cap="none" spc="0" normalizeH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 for predicted </a:t>
            </a:r>
            <a:r>
              <a:rPr lang="en-AU" sz="900" dirty="0" smtClean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growth in </a:t>
            </a:r>
            <a:r>
              <a:rPr kumimoji="0" lang="en-AU" sz="900" b="0" i="0" u="none" strike="noStrike" kern="1200" cap="none" spc="0" normalizeH="0" baseline="0" noProof="0" dirty="0" smtClean="0">
                <a:ln>
                  <a:noFill/>
                </a:ln>
                <a:solidFill>
                  <a:srgbClr val="19233E">
                    <a:lumMod val="90000"/>
                    <a:lumOff val="10000"/>
                  </a:srgbClr>
                </a:solidFill>
                <a:effectLst/>
                <a:uLnTx/>
                <a:uFillTx/>
                <a:latin typeface="Montserrat Medium"/>
                <a:ea typeface="+mn-ea"/>
                <a:cs typeface="+mn-cs"/>
              </a:rPr>
              <a:t>demand for services</a:t>
            </a:r>
            <a:endParaRPr kumimoji="0" lang="en-AU" sz="900" b="0" i="0" u="none" strike="noStrike" kern="1200" cap="none" spc="0" normalizeH="0" baseline="0" noProof="0" dirty="0">
              <a:ln>
                <a:noFill/>
              </a:ln>
              <a:solidFill>
                <a:srgbClr val="19233E">
                  <a:lumMod val="90000"/>
                  <a:lumOff val="10000"/>
                </a:srgbClr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411" name="Rectangle: Rounded Corners 410">
            <a:extLst>
              <a:ext uri="{FF2B5EF4-FFF2-40B4-BE49-F238E27FC236}">
                <a16:creationId xmlns:a16="http://schemas.microsoft.com/office/drawing/2014/main" id="{BF83D3BA-0E56-4037-B15F-EEC2132C1649}"/>
              </a:ext>
            </a:extLst>
          </p:cNvPr>
          <p:cNvSpPr/>
          <p:nvPr/>
        </p:nvSpPr>
        <p:spPr>
          <a:xfrm>
            <a:off x="4944587" y="4194073"/>
            <a:ext cx="1441062" cy="10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lvl="0" algn="ctr"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</a:rPr>
              <a:t>s</a:t>
            </a:r>
            <a:r>
              <a:rPr lang="en-AU" sz="900" dirty="0" smtClean="0">
                <a:solidFill>
                  <a:srgbClr val="19233E">
                    <a:lumMod val="90000"/>
                    <a:lumOff val="10000"/>
                  </a:srgbClr>
                </a:solidFill>
              </a:rPr>
              <a:t>chools </a:t>
            </a: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</a:rPr>
              <a:t>will see a substantial reduction in how long it takes to recruit </a:t>
            </a:r>
            <a:r>
              <a:rPr lang="en-AU" sz="900" dirty="0" smtClean="0">
                <a:solidFill>
                  <a:srgbClr val="19233E">
                    <a:lumMod val="90000"/>
                    <a:lumOff val="10000"/>
                  </a:srgbClr>
                </a:solidFill>
              </a:rPr>
              <a:t>staff across all hiring categories, particularly teacher recruitment</a:t>
            </a:r>
            <a:endParaRPr lang="en-AU" sz="900" dirty="0">
              <a:solidFill>
                <a:srgbClr val="19233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13" name="Rectangle: Rounded Corners 412">
            <a:extLst>
              <a:ext uri="{FF2B5EF4-FFF2-40B4-BE49-F238E27FC236}">
                <a16:creationId xmlns:a16="http://schemas.microsoft.com/office/drawing/2014/main" id="{D3F99727-F237-4381-A66E-DCD8B73B8662}"/>
              </a:ext>
            </a:extLst>
          </p:cNvPr>
          <p:cNvSpPr/>
          <p:nvPr/>
        </p:nvSpPr>
        <p:spPr>
          <a:xfrm>
            <a:off x="3148798" y="4194073"/>
            <a:ext cx="1655771" cy="10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</a:rPr>
              <a:t>i</a:t>
            </a:r>
            <a:r>
              <a:rPr lang="en-AU" sz="900" dirty="0" smtClean="0">
                <a:solidFill>
                  <a:srgbClr val="19233E">
                    <a:lumMod val="90000"/>
                    <a:lumOff val="10000"/>
                  </a:srgbClr>
                </a:solidFill>
              </a:rPr>
              <a:t>ntuitive and functional workflows will allow for easy tracking of requests and integrated views </a:t>
            </a: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</a:rPr>
              <a:t>of budget allocations, entitlements and vacancies</a:t>
            </a:r>
          </a:p>
          <a:p>
            <a:pPr algn="ctr">
              <a:defRPr/>
            </a:pPr>
            <a:endParaRPr lang="en-AU" sz="900" dirty="0">
              <a:solidFill>
                <a:srgbClr val="19233E">
                  <a:lumMod val="90000"/>
                  <a:lumOff val="10000"/>
                </a:srgbClr>
              </a:solidFill>
            </a:endParaRPr>
          </a:p>
        </p:txBody>
      </p:sp>
      <p:sp>
        <p:nvSpPr>
          <p:cNvPr id="414" name="Rectangle: Rounded Corners 413">
            <a:extLst>
              <a:ext uri="{FF2B5EF4-FFF2-40B4-BE49-F238E27FC236}">
                <a16:creationId xmlns:a16="http://schemas.microsoft.com/office/drawing/2014/main" id="{CE574DB1-CCFA-4738-A04E-B365C5ADCC8A}"/>
              </a:ext>
            </a:extLst>
          </p:cNvPr>
          <p:cNvSpPr/>
          <p:nvPr/>
        </p:nvSpPr>
        <p:spPr>
          <a:xfrm>
            <a:off x="8234425" y="4194073"/>
            <a:ext cx="1546751" cy="1080000"/>
          </a:xfrm>
          <a:prstGeom prst="rect">
            <a:avLst/>
          </a:prstGeom>
          <a:noFill/>
          <a:ln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36000" tIns="36000" rIns="36000" bIns="36000" numCol="1" spcCol="0" rtlCol="0" fromWordArt="0" anchor="t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c</a:t>
            </a:r>
            <a:r>
              <a:rPr lang="en-AU" sz="900" dirty="0" smtClean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apacity to recruit estimated to grow by 10</a:t>
            </a: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% </a:t>
            </a:r>
            <a:r>
              <a:rPr lang="en-AU" sz="900" dirty="0" smtClean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in the first 12 months after new systems &amp; processes are implemented, building to </a:t>
            </a: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25</a:t>
            </a:r>
            <a:r>
              <a:rPr lang="en-AU" sz="900" dirty="0" smtClean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% after 6 </a:t>
            </a: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years  </a:t>
            </a:r>
          </a:p>
        </p:txBody>
      </p:sp>
      <p:sp>
        <p:nvSpPr>
          <p:cNvPr id="416" name="TextBox 415">
            <a:extLst>
              <a:ext uri="{FF2B5EF4-FFF2-40B4-BE49-F238E27FC236}">
                <a16:creationId xmlns:a16="http://schemas.microsoft.com/office/drawing/2014/main" id="{E637A185-7EA7-4CDB-8C04-6F1EFF95DC58}"/>
              </a:ext>
            </a:extLst>
          </p:cNvPr>
          <p:cNvSpPr txBox="1"/>
          <p:nvPr/>
        </p:nvSpPr>
        <p:spPr>
          <a:xfrm>
            <a:off x="291398" y="5606888"/>
            <a:ext cx="1312154" cy="269698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*proposed </a:t>
            </a:r>
            <a:r>
              <a:rPr kumimoji="0" lang="en-AU" sz="7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aspirational targets for </a:t>
            </a:r>
            <a:r>
              <a:rPr kumimoji="0" lang="en-AU" sz="7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Montserrat"/>
                <a:ea typeface="+mn-ea"/>
                <a:cs typeface="+mn-cs"/>
              </a:rPr>
              <a:t>future state</a:t>
            </a:r>
            <a:endParaRPr kumimoji="0" lang="en-AU" sz="6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Montserrat"/>
              <a:ea typeface="+mn-ea"/>
              <a:cs typeface="+mn-cs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350163" y="6042847"/>
            <a:ext cx="1695795" cy="676180"/>
          </a:xfrm>
          <a:prstGeom prst="rect">
            <a:avLst/>
          </a:prstGeom>
          <a:noFill/>
          <a:ln w="3175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marL="0" marR="0" lvl="0" indent="0" algn="ctr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AU" sz="2000" b="0" i="0" u="none" strike="noStrike" kern="1200" cap="none" spc="0" normalizeH="0" baseline="0" noProof="0" dirty="0" err="1" smtClean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Montserrat Medium"/>
              <a:ea typeface="+mn-ea"/>
              <a:cs typeface="+mn-cs"/>
            </a:endParaRPr>
          </a:p>
        </p:txBody>
      </p:sp>
      <p:sp>
        <p:nvSpPr>
          <p:cNvPr id="93" name="Rectangle 92"/>
          <p:cNvSpPr/>
          <p:nvPr/>
        </p:nvSpPr>
        <p:spPr>
          <a:xfrm>
            <a:off x="6456712" y="4194073"/>
            <a:ext cx="1697100" cy="765200"/>
          </a:xfrm>
          <a:prstGeom prst="rect">
            <a:avLst/>
          </a:prstGeom>
        </p:spPr>
        <p:txBody>
          <a:bodyPr wrap="square" lIns="36000" tIns="36000" rIns="36000" bIns="36000" anchor="t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AU" sz="900" dirty="0" smtClean="0">
                <a:solidFill>
                  <a:srgbClr val="19233E">
                    <a:lumMod val="90000"/>
                    <a:lumOff val="10000"/>
                  </a:srgbClr>
                </a:solidFill>
              </a:rPr>
              <a:t>a single, easy to use interface will reduce the need for repeat data entry and manual handovers </a:t>
            </a: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</a:rPr>
              <a:t>across datasets</a:t>
            </a:r>
          </a:p>
        </p:txBody>
      </p:sp>
      <p:sp>
        <p:nvSpPr>
          <p:cNvPr id="94" name="TextBox 93">
            <a:extLst>
              <a:ext uri="{FF2B5EF4-FFF2-40B4-BE49-F238E27FC236}">
                <a16:creationId xmlns:a16="http://schemas.microsoft.com/office/drawing/2014/main" id="{C3114FB6-4E20-4213-8FDA-CB52EEB3DA64}"/>
              </a:ext>
            </a:extLst>
          </p:cNvPr>
          <p:cNvSpPr txBox="1"/>
          <p:nvPr/>
        </p:nvSpPr>
        <p:spPr>
          <a:xfrm>
            <a:off x="9904302" y="4194073"/>
            <a:ext cx="1556171" cy="1080000"/>
          </a:xfrm>
          <a:prstGeom prst="rect">
            <a:avLst/>
          </a:prstGeom>
          <a:noFill/>
        </p:spPr>
        <p:txBody>
          <a:bodyPr wrap="square" lIns="36000" tIns="36000" rIns="36000" bIns="36000" rtlCol="0" anchor="t">
            <a:noAutofit/>
          </a:bodyPr>
          <a:lstStyle/>
          <a:p>
            <a:pPr algn="ctr">
              <a:defRPr/>
            </a:pP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e</a:t>
            </a:r>
            <a:r>
              <a:rPr lang="en-AU" sz="900" dirty="0" smtClean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fficiency gains will return time to schools and corporate service areas, allowing resources to be allocated to higher </a:t>
            </a:r>
            <a:r>
              <a:rPr lang="en-AU" sz="900" dirty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value </a:t>
            </a:r>
            <a:r>
              <a:rPr lang="en-AU" sz="900" dirty="0" smtClean="0">
                <a:solidFill>
                  <a:srgbClr val="19233E">
                    <a:lumMod val="90000"/>
                    <a:lumOff val="10000"/>
                  </a:srgbClr>
                </a:solidFill>
                <a:latin typeface="Montserrat Medium"/>
              </a:rPr>
              <a:t>activities</a:t>
            </a:r>
            <a:endParaRPr lang="en-AU" sz="900" dirty="0">
              <a:solidFill>
                <a:srgbClr val="19233E">
                  <a:lumMod val="90000"/>
                  <a:lumOff val="10000"/>
                </a:srgbClr>
              </a:solidFill>
              <a:latin typeface="Montserrat Medium"/>
            </a:endParaRPr>
          </a:p>
        </p:txBody>
      </p:sp>
      <p:sp>
        <p:nvSpPr>
          <p:cNvPr id="96" name="TextBox 95"/>
          <p:cNvSpPr txBox="1"/>
          <p:nvPr/>
        </p:nvSpPr>
        <p:spPr>
          <a:xfrm>
            <a:off x="289266" y="1130063"/>
            <a:ext cx="11419762" cy="365760"/>
          </a:xfrm>
          <a:prstGeom prst="rect">
            <a:avLst/>
          </a:prstGeom>
          <a:noFill/>
        </p:spPr>
        <p:txBody>
          <a:bodyPr wrap="square" lIns="0" tIns="0" rIns="0" bIns="0" rtlCol="0">
            <a:noAutofit/>
          </a:bodyPr>
          <a:lstStyle/>
          <a:p>
            <a:pPr marL="0" marR="0" lvl="0" indent="0" algn="l" defTabSz="457173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AU" sz="1600" b="1" dirty="0" smtClean="0">
                <a:solidFill>
                  <a:srgbClr val="9D2235"/>
                </a:solidFill>
                <a:latin typeface="Montserrat SemiBold" panose="00000700000000000000" pitchFamily="2" charset="0"/>
              </a:rPr>
              <a:t>We have set 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aspirational targets </a:t>
            </a:r>
            <a:r>
              <a:rPr lang="en-AU" sz="1600" b="1" dirty="0" smtClean="0">
                <a:solidFill>
                  <a:srgbClr val="9D2235"/>
                </a:solidFill>
                <a:latin typeface="Montserrat SemiBold" panose="00000700000000000000" pitchFamily="2" charset="0"/>
              </a:rPr>
              <a:t>−</a:t>
            </a:r>
            <a:r>
              <a:rPr kumimoji="0" lang="en-AU" sz="1600" b="1" i="0" u="none" strike="noStrike" kern="1200" cap="none" spc="0" normalizeH="0" baseline="0" noProof="0" dirty="0" smtClean="0">
                <a:ln>
                  <a:noFill/>
                </a:ln>
                <a:solidFill>
                  <a:srgbClr val="9D2235"/>
                </a:solidFill>
                <a:effectLst/>
                <a:uLnTx/>
                <a:uFillTx/>
                <a:latin typeface="Montserrat SemiBold" panose="00000700000000000000" pitchFamily="2" charset="0"/>
              </a:rPr>
              <a:t> these may change as we learn more</a:t>
            </a:r>
            <a:endParaRPr kumimoji="0" lang="en-AU" sz="1600" b="1" i="0" u="none" strike="noStrike" kern="1200" cap="none" spc="0" normalizeH="0" baseline="0" noProof="0" dirty="0">
              <a:ln>
                <a:noFill/>
              </a:ln>
              <a:solidFill>
                <a:srgbClr val="9D2235"/>
              </a:solidFill>
              <a:effectLst/>
              <a:uLnTx/>
              <a:uFillTx/>
              <a:latin typeface="Montserrat SemiBold" panose="00000700000000000000" pitchFamily="2" charset="0"/>
            </a:endParaRPr>
          </a:p>
        </p:txBody>
      </p:sp>
      <p:sp>
        <p:nvSpPr>
          <p:cNvPr id="95" name="Footer Placeholder 3">
            <a:extLst>
              <a:ext uri="{FF2B5EF4-FFF2-40B4-BE49-F238E27FC236}">
                <a16:creationId xmlns:a16="http://schemas.microsoft.com/office/drawing/2014/main" id="{A39B51D2-7FE2-E74F-B12C-4953FC72FC52}"/>
              </a:ext>
            </a:extLst>
          </p:cNvPr>
          <p:cNvSpPr txBox="1">
            <a:spLocks/>
          </p:cNvSpPr>
          <p:nvPr/>
        </p:nvSpPr>
        <p:spPr>
          <a:xfrm>
            <a:off x="242263" y="6389079"/>
            <a:ext cx="747351" cy="274728"/>
          </a:xfrm>
          <a:prstGeom prst="rect">
            <a:avLst/>
          </a:prstGeom>
        </p:spPr>
        <p:txBody>
          <a:bodyPr vert="horz" lIns="0" tIns="0" rIns="0" bIns="0" rtlCol="0" anchor="b" anchorCtr="0"/>
          <a:lstStyle>
            <a:defPPr>
              <a:defRPr lang="en-US"/>
            </a:defPPr>
            <a:lvl1pPr marL="0" algn="l" defTabSz="457173" rtl="0" eaLnBrk="1" latinLnBrk="0" hangingPunct="1">
              <a:defRPr sz="1200" b="0" i="0" kern="1200">
                <a:solidFill>
                  <a:schemeClr val="tx2"/>
                </a:solidFill>
                <a:latin typeface="Montserrat Light" pitchFamily="2" charset="77"/>
                <a:ea typeface="+mn-ea"/>
                <a:cs typeface="+mn-cs"/>
              </a:defRPr>
            </a:lvl1pPr>
            <a:lvl2pPr marL="457173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347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520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69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5866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041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214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388" algn="l" defTabSz="457173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dirty="0" smtClean="0">
                <a:solidFill>
                  <a:srgbClr val="19233E"/>
                </a:solidFill>
              </a:rPr>
              <a:t>Page 7</a:t>
            </a:r>
            <a:endParaRPr lang="en-US" dirty="0">
              <a:solidFill>
                <a:srgbClr val="19233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55146254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" name="Picture 11"/>
          <p:cNvPicPr>
            <a:picLocks noGrp="1"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6" t="261" r="28194" b="-261"/>
          <a:stretch>
            <a:fillRect/>
          </a:stretch>
        </p:blipFill>
        <p:spPr bwMode="auto">
          <a:xfrm>
            <a:off x="-1" y="0"/>
            <a:ext cx="6100203" cy="6859155"/>
          </a:xfrm>
          <a:prstGeom prst="rect">
            <a:avLst/>
          </a:prstGeom>
          <a:blipFill dpi="0" rotWithShape="0">
            <a:blip r:embed="rId4"/>
            <a:srcRect l="12506" t="261" r="28194" b="-261"/>
            <a:tile tx="0" ty="0" sx="100000" sy="100000" flip="none" algn="tl"/>
          </a:blipFill>
          <a:ln>
            <a:noFill/>
          </a:ln>
          <a:extLs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400000"/>
                <a:headEnd/>
                <a:tailEnd/>
              </a14:hiddenLine>
            </a:ext>
          </a:extLst>
        </p:spPr>
      </p:pic>
      <p:sp>
        <p:nvSpPr>
          <p:cNvPr id="37" name="Rectangle 36"/>
          <p:cNvSpPr/>
          <p:nvPr/>
        </p:nvSpPr>
        <p:spPr>
          <a:xfrm>
            <a:off x="5632450" y="-16137"/>
            <a:ext cx="6683375" cy="6858000"/>
          </a:xfrm>
          <a:prstGeom prst="rect">
            <a:avLst/>
          </a:prstGeom>
          <a:solidFill>
            <a:srgbClr val="4ABDC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AU" dirty="0">
              <a:solidFill>
                <a:prstClr val="white"/>
              </a:solidFill>
            </a:endParaRPr>
          </a:p>
        </p:txBody>
      </p:sp>
      <p:grpSp>
        <p:nvGrpSpPr>
          <p:cNvPr id="38" name="Group 1"/>
          <p:cNvGrpSpPr>
            <a:grpSpLocks/>
          </p:cNvGrpSpPr>
          <p:nvPr/>
        </p:nvGrpSpPr>
        <p:grpSpPr bwMode="auto">
          <a:xfrm>
            <a:off x="5727701" y="-38968"/>
            <a:ext cx="6464300" cy="6610323"/>
            <a:chOff x="5005866" y="712529"/>
            <a:chExt cx="7490533" cy="6306873"/>
          </a:xfrm>
        </p:grpSpPr>
        <p:sp>
          <p:nvSpPr>
            <p:cNvPr id="39" name="Rectangle 38"/>
            <p:cNvSpPr/>
            <p:nvPr/>
          </p:nvSpPr>
          <p:spPr>
            <a:xfrm>
              <a:off x="5005866" y="1404853"/>
              <a:ext cx="7490533" cy="561454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lvl="2" indent="-285750" defTabSz="412750">
                <a:lnSpc>
                  <a:spcPct val="120000"/>
                </a:lnSpc>
                <a:spcAft>
                  <a:spcPts val="1200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300" dirty="0" smtClean="0">
                  <a:solidFill>
                    <a:srgbClr val="19233E"/>
                  </a:solidFill>
                </a:rPr>
                <a:t>A detailed assessment of our current state operations have been  finalised and we have validated that</a:t>
              </a:r>
            </a:p>
            <a:p>
              <a:pPr marL="742923" lvl="3" indent="-285750" defTabSz="412750">
                <a:lnSpc>
                  <a:spcPct val="120000"/>
                </a:lnSpc>
                <a:spcAft>
                  <a:spcPts val="1200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300" dirty="0" smtClean="0">
                  <a:solidFill>
                    <a:srgbClr val="19233E"/>
                  </a:solidFill>
                </a:rPr>
                <a:t>there </a:t>
              </a:r>
              <a:r>
                <a:rPr lang="en-AU" sz="1300" dirty="0">
                  <a:solidFill>
                    <a:srgbClr val="19233E"/>
                  </a:solidFill>
                </a:rPr>
                <a:t>is high </a:t>
              </a:r>
              <a:r>
                <a:rPr lang="en-AU" sz="1300" dirty="0" smtClean="0">
                  <a:solidFill>
                    <a:srgbClr val="19233E"/>
                  </a:solidFill>
                </a:rPr>
                <a:t>complexity with processes, systems ageing and no </a:t>
              </a:r>
              <a:r>
                <a:rPr lang="en-AU" sz="1300" dirty="0">
                  <a:solidFill>
                    <a:srgbClr val="19233E"/>
                  </a:solidFill>
                </a:rPr>
                <a:t>longer fit for purpose</a:t>
              </a:r>
            </a:p>
            <a:p>
              <a:pPr marL="285750" indent="-285750" defTabSz="412750">
                <a:lnSpc>
                  <a:spcPct val="120000"/>
                </a:lnSpc>
                <a:spcAft>
                  <a:spcPts val="1200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300" dirty="0">
                  <a:solidFill>
                    <a:srgbClr val="19233E"/>
                  </a:solidFill>
                </a:rPr>
                <a:t>Over the next two years we will work to transform a wide range of HR services, including:</a:t>
              </a:r>
            </a:p>
            <a:p>
              <a:pPr marL="573741" lvl="2" indent="-285750" defTabSz="412750">
                <a:lnSpc>
                  <a:spcPct val="120000"/>
                </a:lnSpc>
                <a:spcAft>
                  <a:spcPts val="1200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300" dirty="0">
                  <a:solidFill>
                    <a:srgbClr val="19233E"/>
                  </a:solidFill>
                </a:rPr>
                <a:t>workforce planning, organisation management, recruitment, </a:t>
              </a:r>
              <a:r>
                <a:rPr lang="en-AU" sz="1300" dirty="0" smtClean="0">
                  <a:solidFill>
                    <a:srgbClr val="19233E"/>
                  </a:solidFill>
                </a:rPr>
                <a:t>onboarding.</a:t>
              </a:r>
              <a:endParaRPr lang="en-AU" sz="1300" dirty="0">
                <a:solidFill>
                  <a:srgbClr val="19233E"/>
                </a:solidFill>
              </a:endParaRPr>
            </a:p>
            <a:p>
              <a:pPr marL="285750" lvl="2" indent="-285750" defTabSz="412750">
                <a:lnSpc>
                  <a:spcPct val="120000"/>
                </a:lnSpc>
                <a:spcAft>
                  <a:spcPts val="1200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300" dirty="0">
                  <a:solidFill>
                    <a:srgbClr val="19233E"/>
                  </a:solidFill>
                </a:rPr>
                <a:t>Improved HCM services will benefit school budget &amp; hiring managers and corporate staff supporting them</a:t>
              </a:r>
            </a:p>
            <a:p>
              <a:pPr marL="285750" lvl="2" indent="-285750" defTabSz="412750">
                <a:lnSpc>
                  <a:spcPct val="120000"/>
                </a:lnSpc>
                <a:spcAft>
                  <a:spcPts val="1200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300" dirty="0" smtClean="0">
                  <a:solidFill>
                    <a:srgbClr val="19233E"/>
                  </a:solidFill>
                </a:rPr>
                <a:t>2 PPA </a:t>
              </a:r>
              <a:r>
                <a:rPr lang="en-AU" sz="1300" dirty="0">
                  <a:solidFill>
                    <a:srgbClr val="19233E"/>
                  </a:solidFill>
                </a:rPr>
                <a:t>&amp; 2 </a:t>
              </a:r>
              <a:r>
                <a:rPr lang="en-AU" sz="1300" dirty="0" smtClean="0">
                  <a:solidFill>
                    <a:srgbClr val="19233E"/>
                  </a:solidFill>
                </a:rPr>
                <a:t>SPC endorsed </a:t>
              </a:r>
              <a:r>
                <a:rPr lang="en-AU" sz="1300" dirty="0">
                  <a:solidFill>
                    <a:srgbClr val="19233E"/>
                  </a:solidFill>
                </a:rPr>
                <a:t>Principals are working </a:t>
              </a:r>
              <a:r>
                <a:rPr lang="en-AU" sz="1300" dirty="0" smtClean="0">
                  <a:solidFill>
                    <a:srgbClr val="19233E"/>
                  </a:solidFill>
                </a:rPr>
                <a:t>full-time in </a:t>
              </a:r>
              <a:r>
                <a:rPr lang="en-AU" sz="1300" dirty="0">
                  <a:solidFill>
                    <a:srgbClr val="19233E"/>
                  </a:solidFill>
                </a:rPr>
                <a:t>the HCM </a:t>
              </a:r>
              <a:r>
                <a:rPr lang="en-AU" sz="1300" dirty="0" smtClean="0">
                  <a:solidFill>
                    <a:srgbClr val="19233E"/>
                  </a:solidFill>
                </a:rPr>
                <a:t>Program</a:t>
              </a:r>
            </a:p>
            <a:p>
              <a:pPr marL="285750" lvl="2" indent="-285750" defTabSz="412750">
                <a:lnSpc>
                  <a:spcPct val="120000"/>
                </a:lnSpc>
                <a:spcAft>
                  <a:spcPts val="1200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300" dirty="0" smtClean="0">
                  <a:solidFill>
                    <a:srgbClr val="19233E"/>
                  </a:solidFill>
                </a:rPr>
                <a:t>Change </a:t>
              </a:r>
              <a:r>
                <a:rPr lang="en-AU" sz="1300" dirty="0">
                  <a:solidFill>
                    <a:srgbClr val="19233E"/>
                  </a:solidFill>
                </a:rPr>
                <a:t>impact to schools will be minimised, where possible, schools will be deployed to only once.  No change to schools before July </a:t>
              </a:r>
              <a:r>
                <a:rPr lang="en-AU" sz="1300" dirty="0" smtClean="0">
                  <a:solidFill>
                    <a:srgbClr val="19233E"/>
                  </a:solidFill>
                </a:rPr>
                <a:t>2020</a:t>
              </a:r>
            </a:p>
            <a:p>
              <a:pPr marL="285750" lvl="2" indent="-285750" defTabSz="412750">
                <a:lnSpc>
                  <a:spcPct val="120000"/>
                </a:lnSpc>
                <a:spcAft>
                  <a:spcPts val="1200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300" dirty="0" smtClean="0">
                  <a:solidFill>
                    <a:srgbClr val="19233E"/>
                  </a:solidFill>
                </a:rPr>
                <a:t>School-Centric Testing will follow the traditional User Acceptance Testing (UAT), putting </a:t>
              </a:r>
              <a:r>
                <a:rPr lang="en-AU" sz="1300" smtClean="0">
                  <a:solidFill>
                    <a:srgbClr val="19233E"/>
                  </a:solidFill>
                </a:rPr>
                <a:t>Schools </a:t>
              </a:r>
              <a:r>
                <a:rPr lang="en-AU" sz="1300" smtClean="0">
                  <a:solidFill>
                    <a:srgbClr val="19233E"/>
                  </a:solidFill>
                </a:rPr>
                <a:t>at </a:t>
              </a:r>
              <a:r>
                <a:rPr lang="en-AU" sz="1300" dirty="0" smtClean="0">
                  <a:solidFill>
                    <a:srgbClr val="19233E"/>
                  </a:solidFill>
                </a:rPr>
                <a:t>the centre of the Go Live decision </a:t>
              </a:r>
              <a:endParaRPr lang="en-AU" sz="1300" dirty="0">
                <a:solidFill>
                  <a:srgbClr val="19233E"/>
                </a:solidFill>
              </a:endParaRPr>
            </a:p>
            <a:p>
              <a:pPr marL="342900" lvl="2" indent="-342900" defTabSz="412750">
                <a:lnSpc>
                  <a:spcPct val="120000"/>
                </a:lnSpc>
                <a:spcAft>
                  <a:spcPts val="1200"/>
                </a:spcAft>
                <a:buClr>
                  <a:prstClr val="white"/>
                </a:buClr>
                <a:buSzPct val="120000"/>
                <a:buFont typeface="Wingdings" panose="05000000000000000000" pitchFamily="2" charset="2"/>
                <a:buChar char="ü"/>
                <a:defRPr/>
              </a:pPr>
              <a:r>
                <a:rPr lang="en-AU" sz="1300" dirty="0" smtClean="0">
                  <a:solidFill>
                    <a:srgbClr val="19233E"/>
                  </a:solidFill>
                </a:rPr>
                <a:t>Invitations to 9 sessions issued to </a:t>
              </a:r>
              <a:r>
                <a:rPr lang="en-AU" sz="1300" dirty="0">
                  <a:solidFill>
                    <a:srgbClr val="19233E"/>
                  </a:solidFill>
                </a:rPr>
                <a:t>visit the HCM Program Collaboration Area in Parramatta </a:t>
              </a:r>
              <a:r>
                <a:rPr lang="en-AU" sz="1300" dirty="0" smtClean="0">
                  <a:solidFill>
                    <a:srgbClr val="19233E"/>
                  </a:solidFill>
                </a:rPr>
                <a:t>running during June 2019 to </a:t>
              </a:r>
              <a:r>
                <a:rPr lang="en-AU" sz="1300" dirty="0">
                  <a:solidFill>
                    <a:srgbClr val="19233E"/>
                  </a:solidFill>
                </a:rPr>
                <a:t>experience and validate the Current State process </a:t>
              </a:r>
              <a:r>
                <a:rPr lang="en-AU" sz="1300" dirty="0" smtClean="0">
                  <a:solidFill>
                    <a:srgbClr val="19233E"/>
                  </a:solidFill>
                </a:rPr>
                <a:t>reality</a:t>
              </a:r>
              <a:endParaRPr lang="en-AU" sz="1300" dirty="0">
                <a:solidFill>
                  <a:srgbClr val="19233E"/>
                </a:solidFill>
              </a:endParaRPr>
            </a:p>
          </p:txBody>
        </p:sp>
        <p:sp>
          <p:nvSpPr>
            <p:cNvPr id="40" name="TextBox 39"/>
            <p:cNvSpPr txBox="1"/>
            <p:nvPr/>
          </p:nvSpPr>
          <p:spPr>
            <a:xfrm>
              <a:off x="5090483" y="712529"/>
              <a:ext cx="7179758" cy="753697"/>
            </a:xfrm>
            <a:prstGeom prst="rect">
              <a:avLst/>
            </a:prstGeom>
            <a:noFill/>
            <a:ln w="76200" cap="flat">
              <a:noFill/>
              <a:miter lim="400000"/>
            </a:ln>
            <a:effectLst/>
            <a:sp3d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none"/>
          </p:style>
          <p:txBody>
            <a:bodyPr spcFirstLastPara="1" lIns="25400" tIns="25400" rIns="25400" bIns="25400" spcCol="38100" anchor="ctr">
              <a:spAutoFit/>
            </a:bodyPr>
            <a:lstStyle/>
            <a:p>
              <a:pPr algn="ctr" defTabSz="412750" eaLnBrk="1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AU" sz="4000" b="1" kern="0" dirty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Key </a:t>
              </a:r>
              <a:r>
                <a:rPr lang="en-AU" sz="4000" b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HCM </a:t>
              </a:r>
              <a:r>
                <a:rPr lang="en-AU" sz="4000" b="1" kern="0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takeaways</a:t>
              </a:r>
              <a:r>
                <a:rPr lang="en-AU" sz="4000" b="1" kern="0" dirty="0" smtClean="0">
                  <a:solidFill>
                    <a:prstClr val="white"/>
                  </a:solidFill>
                  <a:latin typeface="Arial" panose="020B0604020202020204" pitchFamily="34" charset="0"/>
                  <a:cs typeface="Arial" panose="020B0604020202020204" pitchFamily="34" charset="0"/>
                  <a:sym typeface="Helvetica Light"/>
                </a:rPr>
                <a:t> </a:t>
              </a:r>
              <a:endParaRPr lang="en-AU" sz="4000" b="1" kern="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  <a:sym typeface="Helvetica Ligh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522038589"/>
      </p:ext>
    </p:extLst>
  </p:cSld>
  <p:clrMapOvr>
    <a:masterClrMapping/>
  </p:clrMapOvr>
  <p:transition>
    <p:fade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UNDODONOTDELETE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VGfytPKcQxy.Dv9epdvp7Q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hinkcellActiveDocDoNotDelete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THINKCELLSHAPEDONOTDELETE" val="tZj38p25cS0q0qAvxAqIQqg"/>
</p:tagLst>
</file>

<file path=ppt/theme/theme1.xml><?xml version="1.0" encoding="utf-8"?>
<a:theme xmlns:a="http://schemas.openxmlformats.org/drawingml/2006/main" name="Office Theme">
  <a:themeElements>
    <a:clrScheme name="Custom 10">
      <a:dk1>
        <a:srgbClr val="000000"/>
      </a:dk1>
      <a:lt1>
        <a:srgbClr val="FFFFFF"/>
      </a:lt1>
      <a:dk2>
        <a:srgbClr val="19233E"/>
      </a:dk2>
      <a:lt2>
        <a:srgbClr val="E6E7EA"/>
      </a:lt2>
      <a:accent1>
        <a:srgbClr val="19233E"/>
      </a:accent1>
      <a:accent2>
        <a:srgbClr val="385E9D"/>
      </a:accent2>
      <a:accent3>
        <a:srgbClr val="6CACE4"/>
      </a:accent3>
      <a:accent4>
        <a:srgbClr val="C6DAE7"/>
      </a:accent4>
      <a:accent5>
        <a:srgbClr val="D70C3D"/>
      </a:accent5>
      <a:accent6>
        <a:srgbClr val="E56A54"/>
      </a:accent6>
      <a:hlink>
        <a:srgbClr val="0070C0"/>
      </a:hlink>
      <a:folHlink>
        <a:srgbClr val="002060"/>
      </a:folHlink>
    </a:clrScheme>
    <a:fontScheme name="Department of Education Font Collection FA1">
      <a:majorFont>
        <a:latin typeface="Montserrat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1" id="{129BCC9B-FF0F-42CC-B0B7-C6A3498753AD}" vid="{CE406EF9-F565-489A-AA42-84D45F8B4991}"/>
    </a:ext>
  </a:extLst>
</a:theme>
</file>

<file path=ppt/theme/theme2.xml><?xml version="1.0" encoding="utf-8"?>
<a:theme xmlns:a="http://schemas.openxmlformats.org/drawingml/2006/main" name="2_Office Theme">
  <a:themeElements>
    <a:clrScheme name="Custom 2">
      <a:dk1>
        <a:srgbClr val="000000"/>
      </a:dk1>
      <a:lt1>
        <a:srgbClr val="FFFFFF"/>
      </a:lt1>
      <a:dk2>
        <a:srgbClr val="19233E"/>
      </a:dk2>
      <a:lt2>
        <a:srgbClr val="E6E7EA"/>
      </a:lt2>
      <a:accent1>
        <a:srgbClr val="19233E"/>
      </a:accent1>
      <a:accent2>
        <a:srgbClr val="385E9D"/>
      </a:accent2>
      <a:accent3>
        <a:srgbClr val="6CACE4"/>
      </a:accent3>
      <a:accent4>
        <a:srgbClr val="C6DAE7"/>
      </a:accent4>
      <a:accent5>
        <a:srgbClr val="D70C3D"/>
      </a:accent5>
      <a:accent6>
        <a:srgbClr val="E56A54"/>
      </a:accent6>
      <a:hlink>
        <a:srgbClr val="7030A0"/>
      </a:hlink>
      <a:folHlink>
        <a:srgbClr val="D70C3D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3_Office Theme">
  <a:themeElements>
    <a:clrScheme name="Blue Warm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4A66AC"/>
      </a:accent1>
      <a:accent2>
        <a:srgbClr val="629DD1"/>
      </a:accent2>
      <a:accent3>
        <a:srgbClr val="297FD5"/>
      </a:accent3>
      <a:accent4>
        <a:srgbClr val="7F8FA9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1_Office Theme">
  <a:themeElements>
    <a:clrScheme name="Department of Education Colour FA1">
      <a:dk1>
        <a:srgbClr val="000000"/>
      </a:dk1>
      <a:lt1>
        <a:srgbClr val="FFFFFF"/>
      </a:lt1>
      <a:dk2>
        <a:srgbClr val="19233E"/>
      </a:dk2>
      <a:lt2>
        <a:srgbClr val="E6E7EA"/>
      </a:lt2>
      <a:accent1>
        <a:srgbClr val="19233E"/>
      </a:accent1>
      <a:accent2>
        <a:srgbClr val="385E9D"/>
      </a:accent2>
      <a:accent3>
        <a:srgbClr val="6CACE4"/>
      </a:accent3>
      <a:accent4>
        <a:srgbClr val="C6DAE7"/>
      </a:accent4>
      <a:accent5>
        <a:srgbClr val="D70C3D"/>
      </a:accent5>
      <a:accent6>
        <a:srgbClr val="E56A54"/>
      </a:accent6>
      <a:hlink>
        <a:srgbClr val="D70C3D"/>
      </a:hlink>
      <a:folHlink>
        <a:srgbClr val="D70C3D"/>
      </a:folHlink>
    </a:clrScheme>
    <a:fontScheme name="Department of Education Font Collection FA1">
      <a:majorFont>
        <a:latin typeface="Montserrat"/>
        <a:ea typeface=""/>
        <a:cs typeface=""/>
      </a:majorFont>
      <a:minorFont>
        <a:latin typeface="Montserrat Medium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5"/>
        </a:solidFill>
        <a:ln>
          <a:noFill/>
        </a:ln>
      </a:spPr>
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<a:prstTxWarp prst="textNoShape">
          <a:avLst/>
        </a:prstTxWarp>
        <a:noAutofit/>
      </a:bodyPr>
      <a:lstStyle>
        <a:defPPr algn="ctr">
          <a:defRPr sz="2000"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tIns="0" rIns="0" bIns="0" rtlCol="0">
        <a:noAutofit/>
      </a:bodyPr>
      <a:lstStyle>
        <a:defPPr algn="l">
          <a:defRPr sz="1400" dirty="0" err="1" smtClean="0"/>
        </a:defPPr>
      </a:lstStyle>
    </a:txDef>
  </a:objectDefaults>
  <a:extraClrSchemeLst/>
  <a:custClrLst>
    <a:custClr name="Corporate 1">
      <a:srgbClr val="19233E"/>
    </a:custClr>
    <a:custClr name="Corporate 2">
      <a:srgbClr val="D70C3D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BLANK">
      <a:srgbClr val="FFFFFF"/>
    </a:custClr>
    <a:custClr name="Teachers/Parents 1">
      <a:srgbClr val="1D428A"/>
    </a:custClr>
    <a:custClr name="Teachers/Parents 2">
      <a:srgbClr val="385E9D"/>
    </a:custClr>
    <a:custClr name="Teachers/Parents 3">
      <a:srgbClr val="407EC9"/>
    </a:custClr>
    <a:custClr name="Teachers/Parents 4">
      <a:srgbClr val="6CACE4"/>
    </a:custClr>
    <a:custClr name="Teachers/Parents 5">
      <a:srgbClr val="C8C9C7"/>
    </a:custClr>
    <a:custClr name="Teachers/Parents 6">
      <a:srgbClr val="E6E7EA"/>
    </a:custClr>
    <a:custClr name="Teachers/Parents 7">
      <a:srgbClr val="9D2235"/>
    </a:custClr>
    <a:custClr name="BLANK">
      <a:srgbClr val="FFFFFF"/>
    </a:custClr>
    <a:custClr name="BLANK">
      <a:srgbClr val="FFFFFF"/>
    </a:custClr>
    <a:custClr name="BLANK">
      <a:srgbClr val="FFFFFF"/>
    </a:custClr>
    <a:custClr name="Students 1">
      <a:srgbClr val="A4C8E1"/>
    </a:custClr>
    <a:custClr name="Students 2">
      <a:srgbClr val="C6DAE7"/>
    </a:custClr>
    <a:custClr name="Students 3">
      <a:srgbClr val="E56A54"/>
    </a:custClr>
    <a:custClr name="Students 4">
      <a:srgbClr val="E9C4C7"/>
    </a:custClr>
  </a:custClrLst>
  <a:extLst>
    <a:ext uri="{05A4C25C-085E-4340-85A3-A5531E510DB2}">
      <thm15:themeFamily xmlns:thm15="http://schemas.microsoft.com/office/thememl/2012/main" name="Presentation1" id="{129BCC9B-FF0F-42CC-B0B7-C6A3498753AD}" vid="{CE406EF9-F565-489A-AA42-84D45F8B4991}"/>
    </a:ext>
  </a:extLst>
</a:theme>
</file>

<file path=ppt/theme/theme5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C08F160AC9763448A6741108C6A4E48B" ma:contentTypeVersion="8" ma:contentTypeDescription="Create a new document." ma:contentTypeScope="" ma:versionID="16b452088fb47a16dbd7a671e44afd38">
  <xsd:schema xmlns:xsd="http://www.w3.org/2001/XMLSchema" xmlns:xs="http://www.w3.org/2001/XMLSchema" xmlns:p="http://schemas.microsoft.com/office/2006/metadata/properties" xmlns:ns2="00cec629-558b-400b-91e6-d8a5b58ad7f3" xmlns:ns3="0da02cfc-d280-44e3-92ea-94d0c7288d2c" targetNamespace="http://schemas.microsoft.com/office/2006/metadata/properties" ma:root="true" ma:fieldsID="a374f235341a5829e28e8919ee42df1a" ns2:_="" ns3:_="">
    <xsd:import namespace="00cec629-558b-400b-91e6-d8a5b58ad7f3"/>
    <xsd:import namespace="0da02cfc-d280-44e3-92ea-94d0c7288d2c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Tags" minOccurs="0"/>
                <xsd:element ref="ns2:MediaServiceOCR" minOccurs="0"/>
                <xsd:element ref="ns2:MediaServiceDateTaken" minOccurs="0"/>
                <xsd:element ref="ns2:MediaServiceLocation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0cec629-558b-400b-91e6-d8a5b58ad7f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0" nillable="true" ma:displayName="MediaServiceAutoTags" ma:internalName="MediaServiceAutoTags" ma:readOnly="true">
      <xsd:simpleType>
        <xsd:restriction base="dms:Text"/>
      </xsd:simpleType>
    </xsd:element>
    <xsd:element name="MediaServiceOCR" ma:index="11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3" nillable="true" ma:displayName="Location" ma:internalName="MediaServiceLocatio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da02cfc-d280-44e3-92ea-94d0c7288d2c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BD7F40D9-08CF-4D11-9194-3445DD784C16}">
  <ds:schemaRefs>
    <ds:schemaRef ds:uri="http://schemas.openxmlformats.org/package/2006/metadata/core-properties"/>
    <ds:schemaRef ds:uri="http://purl.org/dc/dcmitype/"/>
    <ds:schemaRef ds:uri="http://schemas.microsoft.com/office/2006/documentManagement/types"/>
    <ds:schemaRef ds:uri="http://schemas.microsoft.com/office/infopath/2007/PartnerControls"/>
    <ds:schemaRef ds:uri="http://purl.org/dc/elements/1.1/"/>
    <ds:schemaRef ds:uri="http://schemas.microsoft.com/office/2006/metadata/properties"/>
    <ds:schemaRef ds:uri="d0aa347d-a995-439f-9b62-0ba8952d1918"/>
    <ds:schemaRef ds:uri="http://purl.org/dc/terms/"/>
    <ds:schemaRef ds:uri="1567fc2d-6a08-422c-8f37-acb536cedb1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EEE4088B-8D33-4E79-A555-7E13AD8C696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AB6F8DA3-62B6-42E2-B645-C823BB6170EB}"/>
</file>

<file path=customXml/itemProps4.xml><?xml version="1.0" encoding="utf-8"?>
<ds:datastoreItem xmlns:ds="http://schemas.openxmlformats.org/officeDocument/2006/customXml" ds:itemID="{C085748E-AC43-4FB8-869F-11D7179FC57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914</Words>
  <Application>Microsoft Office PowerPoint</Application>
  <PresentationFormat>Widescreen</PresentationFormat>
  <Paragraphs>193</Paragraphs>
  <Slides>8</Slides>
  <Notes>3</Notes>
  <HiddenSlides>0</HiddenSlides>
  <MMClips>0</MMClips>
  <ScaleCrop>false</ScaleCrop>
  <HeadingPairs>
    <vt:vector size="8" baseType="variant">
      <vt:variant>
        <vt:lpstr>Fonts Used</vt:lpstr>
      </vt:variant>
      <vt:variant>
        <vt:i4>10</vt:i4>
      </vt:variant>
      <vt:variant>
        <vt:lpstr>Theme</vt:lpstr>
      </vt:variant>
      <vt:variant>
        <vt:i4>4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23" baseType="lpstr">
      <vt:lpstr>Arial</vt:lpstr>
      <vt:lpstr>Calibri</vt:lpstr>
      <vt:lpstr>Helvetica Light</vt:lpstr>
      <vt:lpstr>Monaco</vt:lpstr>
      <vt:lpstr>Montserrat</vt:lpstr>
      <vt:lpstr>Montserrat Light</vt:lpstr>
      <vt:lpstr>Montserrat Medium</vt:lpstr>
      <vt:lpstr>Montserrat SemiBold</vt:lpstr>
      <vt:lpstr>System Font Regular</vt:lpstr>
      <vt:lpstr>Wingdings</vt:lpstr>
      <vt:lpstr>Office Theme</vt:lpstr>
      <vt:lpstr>2_Office Theme</vt:lpstr>
      <vt:lpstr>3_Office Theme</vt:lpstr>
      <vt:lpstr>1_Office Theme</vt:lpstr>
      <vt:lpstr>think-cell Slide</vt:lpstr>
      <vt:lpstr>Human Capital Management (HCM)   Program Update</vt:lpstr>
      <vt:lpstr>What is human capital management?</vt:lpstr>
      <vt:lpstr>The case for change</vt:lpstr>
      <vt:lpstr>What will the program deliver for schools?</vt:lpstr>
      <vt:lpstr>What will be implemented?</vt:lpstr>
      <vt:lpstr>Pain points</vt:lpstr>
      <vt:lpstr>What are our targets?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HCM Program Update</dc:title>
  <dc:creator/>
  <cp:lastModifiedBy/>
  <cp:revision>33</cp:revision>
  <dcterms:created xsi:type="dcterms:W3CDTF">2019-01-31T21:10:43Z</dcterms:created>
  <dcterms:modified xsi:type="dcterms:W3CDTF">2019-06-12T04:59:13Z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0x010100C08F160AC9763448A6741108C6A4E48B</vt:lpwstr>
  </property>
  <property fmtid="{D5CDD505-2E9C-101B-9397-08002B2CF9AE}" pid="3" name="_dlc_DocIdItemGuid">
    <vt:lpwstr>cccd3a9a-4a6d-4d96-8d3c-53bf648d0219</vt:lpwstr>
  </property>
</Properties>
</file>