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8" r:id="rId4"/>
    <p:sldMasterId id="2147483689" r:id="rId5"/>
    <p:sldMasterId id="2147483696" r:id="rId6"/>
  </p:sldMasterIdLst>
  <p:notesMasterIdLst>
    <p:notesMasterId r:id="rId35"/>
  </p:notesMasterIdLst>
  <p:handoutMasterIdLst>
    <p:handoutMasterId r:id="rId36"/>
  </p:handoutMasterIdLst>
  <p:sldIdLst>
    <p:sldId id="262" r:id="rId7"/>
    <p:sldId id="322" r:id="rId8"/>
    <p:sldId id="323" r:id="rId9"/>
    <p:sldId id="324" r:id="rId10"/>
    <p:sldId id="325" r:id="rId11"/>
    <p:sldId id="326" r:id="rId12"/>
    <p:sldId id="327" r:id="rId13"/>
    <p:sldId id="328" r:id="rId14"/>
    <p:sldId id="280" r:id="rId15"/>
    <p:sldId id="301" r:id="rId16"/>
    <p:sldId id="316" r:id="rId17"/>
    <p:sldId id="342" r:id="rId18"/>
    <p:sldId id="318" r:id="rId19"/>
    <p:sldId id="320" r:id="rId20"/>
    <p:sldId id="281" r:id="rId21"/>
    <p:sldId id="307" r:id="rId22"/>
    <p:sldId id="321" r:id="rId23"/>
    <p:sldId id="336" r:id="rId24"/>
    <p:sldId id="329" r:id="rId25"/>
    <p:sldId id="330" r:id="rId26"/>
    <p:sldId id="331" r:id="rId27"/>
    <p:sldId id="337" r:id="rId28"/>
    <p:sldId id="332" r:id="rId29"/>
    <p:sldId id="333" r:id="rId30"/>
    <p:sldId id="334" r:id="rId31"/>
    <p:sldId id="335" r:id="rId32"/>
    <p:sldId id="341" r:id="rId33"/>
    <p:sldId id="340" r:id="rId34"/>
  </p:sldIdLst>
  <p:sldSz cx="12192000" cy="6858000"/>
  <p:notesSz cx="6805613" cy="9939338"/>
  <p:custDataLst>
    <p:tags r:id="rId37"/>
  </p:custData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2"/>
            <p14:sldId id="322"/>
          </p14:sldIdLst>
        </p14:section>
        <p14:section name="Untitled Section" id="{E692F0D5-EA9B-4406-AB66-3C5B99683D81}">
          <p14:sldIdLst>
            <p14:sldId id="323"/>
            <p14:sldId id="324"/>
            <p14:sldId id="325"/>
            <p14:sldId id="326"/>
            <p14:sldId id="327"/>
            <p14:sldId id="328"/>
          </p14:sldIdLst>
        </p14:section>
        <p14:section name="Untitled Section" id="{A09543E6-2FD9-4DE6-B460-F70C0B707666}">
          <p14:sldIdLst>
            <p14:sldId id="280"/>
            <p14:sldId id="301"/>
            <p14:sldId id="316"/>
            <p14:sldId id="342"/>
            <p14:sldId id="318"/>
            <p14:sldId id="320"/>
            <p14:sldId id="281"/>
            <p14:sldId id="307"/>
            <p14:sldId id="321"/>
          </p14:sldIdLst>
        </p14:section>
        <p14:section name="Untitled Section" id="{AEF45C64-EC12-4D6D-A486-9BE07D9B726A}">
          <p14:sldIdLst>
            <p14:sldId id="336"/>
            <p14:sldId id="329"/>
            <p14:sldId id="330"/>
            <p14:sldId id="331"/>
          </p14:sldIdLst>
        </p14:section>
        <p14:section name="Untitled Section" id="{2B131919-D0AC-4180-85A5-89CDCC2EBE60}">
          <p14:sldIdLst>
            <p14:sldId id="337"/>
            <p14:sldId id="332"/>
            <p14:sldId id="333"/>
            <p14:sldId id="334"/>
            <p14:sldId id="335"/>
            <p14:sldId id="341"/>
            <p14:sldId id="340"/>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9"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37"/>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5" autoAdjust="0"/>
    <p:restoredTop sz="59130" autoAdjust="0"/>
  </p:normalViewPr>
  <p:slideViewPr>
    <p:cSldViewPr snapToGrid="0" showGuides="1">
      <p:cViewPr varScale="1">
        <p:scale>
          <a:sx n="81" d="100"/>
          <a:sy n="81" d="100"/>
        </p:scale>
        <p:origin x="30" y="-453"/>
      </p:cViewPr>
      <p:guideLst>
        <p:guide orient="horz" pos="1842"/>
        <p:guide orient="horz" pos="3280"/>
        <p:guide orient="horz" pos="2228"/>
        <p:guide orient="horz" pos="2614"/>
        <p:guide pos="3812"/>
        <p:guide orient="horz" pos="1579"/>
        <p:guide orient="horz" pos="1616"/>
        <p:guide pos="1300"/>
        <p:guide pos="3407"/>
        <p:guide pos="2361"/>
      </p:guideLst>
    </p:cSldViewPr>
  </p:slideViewPr>
  <p:notesTextViewPr>
    <p:cViewPr>
      <p:scale>
        <a:sx n="3" d="2"/>
        <a:sy n="3" d="2"/>
      </p:scale>
      <p:origin x="0" y="0"/>
    </p:cViewPr>
  </p:notesTextViewPr>
  <p:notesViewPr>
    <p:cSldViewPr snapToGrid="0">
      <p:cViewPr varScale="1">
        <p:scale>
          <a:sx n="120" d="100"/>
          <a:sy n="120" d="100"/>
        </p:scale>
        <p:origin x="23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8C770-0227-4C46-BACB-C1D3E80F57F6}" type="doc">
      <dgm:prSet loTypeId="urn:microsoft.com/office/officeart/2005/8/layout/chevron1" loCatId="process" qsTypeId="urn:microsoft.com/office/officeart/2005/8/quickstyle/simple1" qsCatId="simple" csTypeId="urn:microsoft.com/office/officeart/2005/8/colors/accent1_2" csCatId="accent1" phldr="1"/>
      <dgm:spPr/>
    </dgm:pt>
    <dgm:pt modelId="{E04E08DC-EF3C-4D6E-802D-E1D317315775}">
      <dgm:prSet phldrT="[Text]"/>
      <dgm:spPr/>
      <dgm:t>
        <a:bodyPr/>
        <a:lstStyle/>
        <a:p>
          <a:r>
            <a:rPr lang="en-US" dirty="0" smtClean="0">
              <a:latin typeface="Arial" panose="020B0604020202020204" pitchFamily="34" charset="0"/>
              <a:cs typeface="Arial" panose="020B0604020202020204" pitchFamily="34" charset="0"/>
            </a:rPr>
            <a:t>Gather evidence</a:t>
          </a:r>
          <a:endParaRPr lang="en-US" dirty="0">
            <a:latin typeface="Arial" panose="020B0604020202020204" pitchFamily="34" charset="0"/>
            <a:cs typeface="Arial" panose="020B0604020202020204" pitchFamily="34" charset="0"/>
          </a:endParaRPr>
        </a:p>
      </dgm:t>
    </dgm:pt>
    <dgm:pt modelId="{C2B90170-D23A-4AD4-9569-290ADF264FE4}" type="parTrans" cxnId="{655022DA-2008-4522-80A9-B7C938B210F9}">
      <dgm:prSet/>
      <dgm:spPr/>
      <dgm:t>
        <a:bodyPr/>
        <a:lstStyle/>
        <a:p>
          <a:endParaRPr lang="en-US"/>
        </a:p>
      </dgm:t>
    </dgm:pt>
    <dgm:pt modelId="{02C7ACFE-258E-43CF-B954-CCBC7F4D7C5C}" type="sibTrans" cxnId="{655022DA-2008-4522-80A9-B7C938B210F9}">
      <dgm:prSet/>
      <dgm:spPr/>
      <dgm:t>
        <a:bodyPr/>
        <a:lstStyle/>
        <a:p>
          <a:endParaRPr lang="en-US"/>
        </a:p>
      </dgm:t>
    </dgm:pt>
    <dgm:pt modelId="{1B87605B-4C5F-4C9E-8909-AA8175448418}">
      <dgm:prSet phldrT="[Text]"/>
      <dgm:spPr/>
      <dgm:t>
        <a:bodyPr/>
        <a:lstStyle/>
        <a:p>
          <a:r>
            <a:rPr lang="en-US" dirty="0" smtClean="0">
              <a:latin typeface="Arial" panose="020B0604020202020204" pitchFamily="34" charset="0"/>
              <a:cs typeface="Arial" panose="020B0604020202020204" pitchFamily="34" charset="0"/>
            </a:rPr>
            <a:t>Formulate recommendations</a:t>
          </a:r>
          <a:endParaRPr lang="en-US" dirty="0">
            <a:latin typeface="Arial" panose="020B0604020202020204" pitchFamily="34" charset="0"/>
            <a:cs typeface="Arial" panose="020B0604020202020204" pitchFamily="34" charset="0"/>
          </a:endParaRPr>
        </a:p>
      </dgm:t>
    </dgm:pt>
    <dgm:pt modelId="{A9829F82-3333-45B4-8EE3-B46E0B231EC6}" type="parTrans" cxnId="{E08AAD15-476A-4964-AFA1-2BFFF3FDA6BA}">
      <dgm:prSet/>
      <dgm:spPr/>
      <dgm:t>
        <a:bodyPr/>
        <a:lstStyle/>
        <a:p>
          <a:endParaRPr lang="en-US"/>
        </a:p>
      </dgm:t>
    </dgm:pt>
    <dgm:pt modelId="{F46CD4AA-816D-423B-967A-C5AC0E4D9D26}" type="sibTrans" cxnId="{E08AAD15-476A-4964-AFA1-2BFFF3FDA6BA}">
      <dgm:prSet/>
      <dgm:spPr/>
      <dgm:t>
        <a:bodyPr/>
        <a:lstStyle/>
        <a:p>
          <a:endParaRPr lang="en-US"/>
        </a:p>
      </dgm:t>
    </dgm:pt>
    <dgm:pt modelId="{F4F4E3F0-08F3-4565-A60A-7B74A50F5940}">
      <dgm:prSet phldrT="[Text]"/>
      <dgm:spPr/>
      <dgm:t>
        <a:bodyPr/>
        <a:lstStyle/>
        <a:p>
          <a:r>
            <a:rPr lang="en-US" dirty="0" smtClean="0">
              <a:latin typeface="Arial" panose="020B0604020202020204" pitchFamily="34" charset="0"/>
              <a:cs typeface="Arial" panose="020B0604020202020204" pitchFamily="34" charset="0"/>
            </a:rPr>
            <a:t>Test &amp; reset</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Upscale &amp; expand</a:t>
          </a:r>
          <a:endParaRPr lang="en-US" dirty="0">
            <a:latin typeface="Arial" panose="020B0604020202020204" pitchFamily="34" charset="0"/>
            <a:cs typeface="Arial" panose="020B0604020202020204" pitchFamily="34" charset="0"/>
          </a:endParaRPr>
        </a:p>
      </dgm:t>
    </dgm:pt>
    <dgm:pt modelId="{F2242007-E252-4E2D-9FB3-6E94E4A54CA9}" type="parTrans" cxnId="{DB038990-304C-4FDF-B251-292FBCB8583C}">
      <dgm:prSet/>
      <dgm:spPr/>
      <dgm:t>
        <a:bodyPr/>
        <a:lstStyle/>
        <a:p>
          <a:endParaRPr lang="en-US"/>
        </a:p>
      </dgm:t>
    </dgm:pt>
    <dgm:pt modelId="{B83E80F3-04AB-445B-81ED-193EDEFB9322}" type="sibTrans" cxnId="{DB038990-304C-4FDF-B251-292FBCB8583C}">
      <dgm:prSet/>
      <dgm:spPr/>
      <dgm:t>
        <a:bodyPr/>
        <a:lstStyle/>
        <a:p>
          <a:endParaRPr lang="en-US"/>
        </a:p>
      </dgm:t>
    </dgm:pt>
    <dgm:pt modelId="{60118153-F904-4FCD-B956-B6BC10552E12}" type="pres">
      <dgm:prSet presAssocID="{60F8C770-0227-4C46-BACB-C1D3E80F57F6}" presName="Name0" presStyleCnt="0">
        <dgm:presLayoutVars>
          <dgm:dir/>
          <dgm:animLvl val="lvl"/>
          <dgm:resizeHandles val="exact"/>
        </dgm:presLayoutVars>
      </dgm:prSet>
      <dgm:spPr/>
    </dgm:pt>
    <dgm:pt modelId="{A8CB9625-309C-4C7D-8BAE-16E89624BB20}" type="pres">
      <dgm:prSet presAssocID="{E04E08DC-EF3C-4D6E-802D-E1D317315775}" presName="parTxOnly" presStyleLbl="node1" presStyleIdx="0" presStyleCnt="3">
        <dgm:presLayoutVars>
          <dgm:chMax val="0"/>
          <dgm:chPref val="0"/>
          <dgm:bulletEnabled val="1"/>
        </dgm:presLayoutVars>
      </dgm:prSet>
      <dgm:spPr/>
      <dgm:t>
        <a:bodyPr/>
        <a:lstStyle/>
        <a:p>
          <a:endParaRPr lang="en-US"/>
        </a:p>
      </dgm:t>
    </dgm:pt>
    <dgm:pt modelId="{87B8F5D9-2D9F-41A6-B00C-6E3D898B9FC0}" type="pres">
      <dgm:prSet presAssocID="{02C7ACFE-258E-43CF-B954-CCBC7F4D7C5C}" presName="parTxOnlySpace" presStyleCnt="0"/>
      <dgm:spPr/>
    </dgm:pt>
    <dgm:pt modelId="{B3FED4DD-F235-4E8E-AF14-B905D3C680D7}" type="pres">
      <dgm:prSet presAssocID="{1B87605B-4C5F-4C9E-8909-AA8175448418}" presName="parTxOnly" presStyleLbl="node1" presStyleIdx="1" presStyleCnt="3">
        <dgm:presLayoutVars>
          <dgm:chMax val="0"/>
          <dgm:chPref val="0"/>
          <dgm:bulletEnabled val="1"/>
        </dgm:presLayoutVars>
      </dgm:prSet>
      <dgm:spPr/>
      <dgm:t>
        <a:bodyPr/>
        <a:lstStyle/>
        <a:p>
          <a:endParaRPr lang="en-US"/>
        </a:p>
      </dgm:t>
    </dgm:pt>
    <dgm:pt modelId="{296F17DD-A285-4944-B2B3-D378595F5BDD}" type="pres">
      <dgm:prSet presAssocID="{F46CD4AA-816D-423B-967A-C5AC0E4D9D26}" presName="parTxOnlySpace" presStyleCnt="0"/>
      <dgm:spPr/>
    </dgm:pt>
    <dgm:pt modelId="{E7950FB0-1FBA-4395-9028-CD27DC1BAA6D}" type="pres">
      <dgm:prSet presAssocID="{F4F4E3F0-08F3-4565-A60A-7B74A50F5940}" presName="parTxOnly" presStyleLbl="node1" presStyleIdx="2" presStyleCnt="3">
        <dgm:presLayoutVars>
          <dgm:chMax val="0"/>
          <dgm:chPref val="0"/>
          <dgm:bulletEnabled val="1"/>
        </dgm:presLayoutVars>
      </dgm:prSet>
      <dgm:spPr/>
      <dgm:t>
        <a:bodyPr/>
        <a:lstStyle/>
        <a:p>
          <a:endParaRPr lang="en-US"/>
        </a:p>
      </dgm:t>
    </dgm:pt>
  </dgm:ptLst>
  <dgm:cxnLst>
    <dgm:cxn modelId="{573F6A92-DFAC-4960-9C05-543B011374AD}" type="presOf" srcId="{F4F4E3F0-08F3-4565-A60A-7B74A50F5940}" destId="{E7950FB0-1FBA-4395-9028-CD27DC1BAA6D}" srcOrd="0" destOrd="0" presId="urn:microsoft.com/office/officeart/2005/8/layout/chevron1"/>
    <dgm:cxn modelId="{795FB7F2-611A-49DB-9965-9F41EAD03881}" type="presOf" srcId="{60F8C770-0227-4C46-BACB-C1D3E80F57F6}" destId="{60118153-F904-4FCD-B956-B6BC10552E12}" srcOrd="0" destOrd="0" presId="urn:microsoft.com/office/officeart/2005/8/layout/chevron1"/>
    <dgm:cxn modelId="{655022DA-2008-4522-80A9-B7C938B210F9}" srcId="{60F8C770-0227-4C46-BACB-C1D3E80F57F6}" destId="{E04E08DC-EF3C-4D6E-802D-E1D317315775}" srcOrd="0" destOrd="0" parTransId="{C2B90170-D23A-4AD4-9569-290ADF264FE4}" sibTransId="{02C7ACFE-258E-43CF-B954-CCBC7F4D7C5C}"/>
    <dgm:cxn modelId="{E08AAD15-476A-4964-AFA1-2BFFF3FDA6BA}" srcId="{60F8C770-0227-4C46-BACB-C1D3E80F57F6}" destId="{1B87605B-4C5F-4C9E-8909-AA8175448418}" srcOrd="1" destOrd="0" parTransId="{A9829F82-3333-45B4-8EE3-B46E0B231EC6}" sibTransId="{F46CD4AA-816D-423B-967A-C5AC0E4D9D26}"/>
    <dgm:cxn modelId="{8723D178-5ED8-4F5A-85C6-87271793A310}" type="presOf" srcId="{1B87605B-4C5F-4C9E-8909-AA8175448418}" destId="{B3FED4DD-F235-4E8E-AF14-B905D3C680D7}" srcOrd="0" destOrd="0" presId="urn:microsoft.com/office/officeart/2005/8/layout/chevron1"/>
    <dgm:cxn modelId="{94E96D2B-BCA1-4BF3-9866-2000CBD6219A}" type="presOf" srcId="{E04E08DC-EF3C-4D6E-802D-E1D317315775}" destId="{A8CB9625-309C-4C7D-8BAE-16E89624BB20}" srcOrd="0" destOrd="0" presId="urn:microsoft.com/office/officeart/2005/8/layout/chevron1"/>
    <dgm:cxn modelId="{DB038990-304C-4FDF-B251-292FBCB8583C}" srcId="{60F8C770-0227-4C46-BACB-C1D3E80F57F6}" destId="{F4F4E3F0-08F3-4565-A60A-7B74A50F5940}" srcOrd="2" destOrd="0" parTransId="{F2242007-E252-4E2D-9FB3-6E94E4A54CA9}" sibTransId="{B83E80F3-04AB-445B-81ED-193EDEFB9322}"/>
    <dgm:cxn modelId="{B4C88CFE-D653-4CD5-8382-F06F273DAAD8}" type="presParOf" srcId="{60118153-F904-4FCD-B956-B6BC10552E12}" destId="{A8CB9625-309C-4C7D-8BAE-16E89624BB20}" srcOrd="0" destOrd="0" presId="urn:microsoft.com/office/officeart/2005/8/layout/chevron1"/>
    <dgm:cxn modelId="{A8A55E1C-CEA2-4519-B1DB-3EDDBD2A6329}" type="presParOf" srcId="{60118153-F904-4FCD-B956-B6BC10552E12}" destId="{87B8F5D9-2D9F-41A6-B00C-6E3D898B9FC0}" srcOrd="1" destOrd="0" presId="urn:microsoft.com/office/officeart/2005/8/layout/chevron1"/>
    <dgm:cxn modelId="{836886F1-96C1-46BA-9504-527ACD146F20}" type="presParOf" srcId="{60118153-F904-4FCD-B956-B6BC10552E12}" destId="{B3FED4DD-F235-4E8E-AF14-B905D3C680D7}" srcOrd="2" destOrd="0" presId="urn:microsoft.com/office/officeart/2005/8/layout/chevron1"/>
    <dgm:cxn modelId="{9A5A3ED0-5826-431D-B535-03AED6150E11}" type="presParOf" srcId="{60118153-F904-4FCD-B956-B6BC10552E12}" destId="{296F17DD-A285-4944-B2B3-D378595F5BDD}" srcOrd="3" destOrd="0" presId="urn:microsoft.com/office/officeart/2005/8/layout/chevron1"/>
    <dgm:cxn modelId="{36FC4E71-9DE6-4597-A3C7-3880540123EE}" type="presParOf" srcId="{60118153-F904-4FCD-B956-B6BC10552E12}" destId="{E7950FB0-1FBA-4395-9028-CD27DC1BAA6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B9625-309C-4C7D-8BAE-16E89624BB20}">
      <dsp:nvSpPr>
        <dsp:cNvPr id="0" name=""/>
        <dsp:cNvSpPr/>
      </dsp:nvSpPr>
      <dsp:spPr>
        <a:xfrm>
          <a:off x="2936" y="1463354"/>
          <a:ext cx="3578066" cy="14312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Gather evidence</a:t>
          </a:r>
          <a:endParaRPr lang="en-US" sz="2000" kern="1200" dirty="0">
            <a:latin typeface="Arial" panose="020B0604020202020204" pitchFamily="34" charset="0"/>
            <a:cs typeface="Arial" panose="020B0604020202020204" pitchFamily="34" charset="0"/>
          </a:endParaRPr>
        </a:p>
      </dsp:txBody>
      <dsp:txXfrm>
        <a:off x="718549" y="1463354"/>
        <a:ext cx="2146840" cy="1431226"/>
      </dsp:txXfrm>
    </dsp:sp>
    <dsp:sp modelId="{B3FED4DD-F235-4E8E-AF14-B905D3C680D7}">
      <dsp:nvSpPr>
        <dsp:cNvPr id="0" name=""/>
        <dsp:cNvSpPr/>
      </dsp:nvSpPr>
      <dsp:spPr>
        <a:xfrm>
          <a:off x="3223197" y="1463354"/>
          <a:ext cx="3578066" cy="14312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Formulate recommendations</a:t>
          </a:r>
          <a:endParaRPr lang="en-US" sz="2000" kern="1200" dirty="0">
            <a:latin typeface="Arial" panose="020B0604020202020204" pitchFamily="34" charset="0"/>
            <a:cs typeface="Arial" panose="020B0604020202020204" pitchFamily="34" charset="0"/>
          </a:endParaRPr>
        </a:p>
      </dsp:txBody>
      <dsp:txXfrm>
        <a:off x="3938810" y="1463354"/>
        <a:ext cx="2146840" cy="1431226"/>
      </dsp:txXfrm>
    </dsp:sp>
    <dsp:sp modelId="{E7950FB0-1FBA-4395-9028-CD27DC1BAA6D}">
      <dsp:nvSpPr>
        <dsp:cNvPr id="0" name=""/>
        <dsp:cNvSpPr/>
      </dsp:nvSpPr>
      <dsp:spPr>
        <a:xfrm>
          <a:off x="6443457" y="1463354"/>
          <a:ext cx="3578066" cy="14312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Test &amp; reset</a:t>
          </a:r>
          <a:br>
            <a:rPr lang="en-US" sz="2000" kern="1200" dirty="0" smtClean="0">
              <a:latin typeface="Arial" panose="020B0604020202020204" pitchFamily="34" charset="0"/>
              <a:cs typeface="Arial" panose="020B0604020202020204" pitchFamily="34" charset="0"/>
            </a:rPr>
          </a:br>
          <a:r>
            <a:rPr lang="en-US" sz="2000" kern="1200" dirty="0" smtClean="0">
              <a:latin typeface="Arial" panose="020B0604020202020204" pitchFamily="34" charset="0"/>
              <a:cs typeface="Arial" panose="020B0604020202020204" pitchFamily="34" charset="0"/>
            </a:rPr>
            <a:t>Upscale &amp; expand</a:t>
          </a:r>
          <a:endParaRPr lang="en-US" sz="2000" kern="1200" dirty="0">
            <a:latin typeface="Arial" panose="020B0604020202020204" pitchFamily="34" charset="0"/>
            <a:cs typeface="Arial" panose="020B0604020202020204" pitchFamily="34" charset="0"/>
          </a:endParaRPr>
        </a:p>
      </dsp:txBody>
      <dsp:txXfrm>
        <a:off x="7159070" y="1463354"/>
        <a:ext cx="2146840" cy="14312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9268"/>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sz="quarter" idx="1"/>
          </p:nvPr>
        </p:nvSpPr>
        <p:spPr>
          <a:xfrm>
            <a:off x="3855334" y="1"/>
            <a:ext cx="2949099" cy="499268"/>
          </a:xfrm>
          <a:prstGeom prst="rect">
            <a:avLst/>
          </a:prstGeom>
        </p:spPr>
        <p:txBody>
          <a:bodyPr vert="horz" lIns="91432" tIns="45716" rIns="91432" bIns="45716" rtlCol="0"/>
          <a:lstStyle>
            <a:lvl1pPr algn="r">
              <a:defRPr sz="1200"/>
            </a:lvl1pPr>
          </a:lstStyle>
          <a:p>
            <a:fld id="{2B186FB7-8198-2C41-9C7F-A67099EBC713}" type="datetimeFigureOut">
              <a:rPr lang="en-US" smtClean="0"/>
              <a:t>6/13/2019</a:t>
            </a:fld>
            <a:endParaRPr lang="en-US" dirty="0"/>
          </a:p>
        </p:txBody>
      </p:sp>
      <p:sp>
        <p:nvSpPr>
          <p:cNvPr id="4" name="Footer Placeholder 3"/>
          <p:cNvSpPr>
            <a:spLocks noGrp="1"/>
          </p:cNvSpPr>
          <p:nvPr>
            <p:ph type="ftr" sz="quarter" idx="2"/>
          </p:nvPr>
        </p:nvSpPr>
        <p:spPr>
          <a:xfrm>
            <a:off x="1" y="9440073"/>
            <a:ext cx="2949099" cy="499267"/>
          </a:xfrm>
          <a:prstGeom prst="rect">
            <a:avLst/>
          </a:prstGeom>
        </p:spPr>
        <p:txBody>
          <a:bodyPr vert="horz" lIns="91432" tIns="45716" rIns="91432"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5334" y="9440073"/>
            <a:ext cx="2949099" cy="499267"/>
          </a:xfrm>
          <a:prstGeom prst="rect">
            <a:avLst/>
          </a:prstGeom>
        </p:spPr>
        <p:txBody>
          <a:bodyPr vert="horz" lIns="91432" tIns="45716" rIns="91432" bIns="45716"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099" cy="498693"/>
          </a:xfrm>
          <a:prstGeom prst="rect">
            <a:avLst/>
          </a:prstGeom>
        </p:spPr>
        <p:txBody>
          <a:bodyPr vert="horz" lIns="91432" tIns="45716" rIns="91432" bIns="45716" rtlCol="0"/>
          <a:lstStyle>
            <a:lvl1pPr algn="l">
              <a:defRPr sz="1200"/>
            </a:lvl1pPr>
          </a:lstStyle>
          <a:p>
            <a:endParaRPr lang="en-AU" dirty="0"/>
          </a:p>
        </p:txBody>
      </p:sp>
      <p:sp>
        <p:nvSpPr>
          <p:cNvPr id="3" name="Date Placeholder 2"/>
          <p:cNvSpPr>
            <a:spLocks noGrp="1"/>
          </p:cNvSpPr>
          <p:nvPr>
            <p:ph type="dt" idx="1"/>
          </p:nvPr>
        </p:nvSpPr>
        <p:spPr>
          <a:xfrm>
            <a:off x="3854940" y="2"/>
            <a:ext cx="2949099" cy="498693"/>
          </a:xfrm>
          <a:prstGeom prst="rect">
            <a:avLst/>
          </a:prstGeom>
        </p:spPr>
        <p:txBody>
          <a:bodyPr vert="horz" lIns="91432" tIns="45716" rIns="91432" bIns="45716" rtlCol="0"/>
          <a:lstStyle>
            <a:lvl1pPr algn="r">
              <a:defRPr sz="1200"/>
            </a:lvl1pPr>
          </a:lstStyle>
          <a:p>
            <a:fld id="{5832F91E-6BD3-4F0D-9CA3-7829EAE64D63}" type="datetimeFigureOut">
              <a:rPr lang="en-AU" smtClean="0"/>
              <a:t>13/06/2019</a:t>
            </a:fld>
            <a:endParaRPr lang="en-AU" dirty="0"/>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32" tIns="45716" rIns="91432" bIns="45716" rtlCol="0" anchor="ctr"/>
          <a:lstStyle/>
          <a:p>
            <a:endParaRPr lang="en-AU" dirty="0"/>
          </a:p>
        </p:txBody>
      </p:sp>
      <p:sp>
        <p:nvSpPr>
          <p:cNvPr id="5" name="Notes Placeholder 4"/>
          <p:cNvSpPr>
            <a:spLocks noGrp="1"/>
          </p:cNvSpPr>
          <p:nvPr>
            <p:ph type="body" sz="quarter" idx="3"/>
          </p:nvPr>
        </p:nvSpPr>
        <p:spPr>
          <a:xfrm>
            <a:off x="680562" y="4783306"/>
            <a:ext cx="5444490" cy="3913615"/>
          </a:xfrm>
          <a:prstGeom prst="rect">
            <a:avLst/>
          </a:prstGeom>
        </p:spPr>
        <p:txBody>
          <a:bodyPr vert="horz" lIns="91432" tIns="45716" rIns="91432"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7"/>
            <a:ext cx="2949099" cy="498692"/>
          </a:xfrm>
          <a:prstGeom prst="rect">
            <a:avLst/>
          </a:prstGeom>
        </p:spPr>
        <p:txBody>
          <a:bodyPr vert="horz" lIns="91432" tIns="45716" rIns="91432" bIns="45716"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4940" y="9440647"/>
            <a:ext cx="2949099" cy="498692"/>
          </a:xfrm>
          <a:prstGeom prst="rect">
            <a:avLst/>
          </a:prstGeom>
        </p:spPr>
        <p:txBody>
          <a:bodyPr vert="horz" lIns="91432" tIns="45716" rIns="91432" bIns="45716"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nsw.gov.au/teaching-and-learning/high-potential-and-gifted-studen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70119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has been a focus through the project on improving the syllabus implementation and</a:t>
            </a:r>
            <a:r>
              <a:rPr lang="en-AU" baseline="0" dirty="0" smtClean="0"/>
              <a:t> support for n</a:t>
            </a:r>
            <a:r>
              <a:rPr lang="en-AU" dirty="0" smtClean="0"/>
              <a:t>ew syllabus</a:t>
            </a:r>
          </a:p>
          <a:p>
            <a:r>
              <a:rPr lang="en-AU" dirty="0" smtClean="0"/>
              <a:t>For primary schools in 2018,</a:t>
            </a:r>
            <a:r>
              <a:rPr lang="en-AU" baseline="0" dirty="0" smtClean="0"/>
              <a:t> 2019 and 2020 this is:</a:t>
            </a:r>
          </a:p>
          <a:p>
            <a:endParaRPr lang="en-AU" baseline="0" dirty="0" smtClean="0"/>
          </a:p>
          <a:p>
            <a:r>
              <a:rPr lang="en-AU" baseline="0" dirty="0" smtClean="0"/>
              <a:t>SciTech</a:t>
            </a:r>
          </a:p>
          <a:p>
            <a:r>
              <a:rPr lang="en-AU" baseline="0" dirty="0" smtClean="0"/>
              <a:t>PDHPE</a:t>
            </a:r>
          </a:p>
          <a:p>
            <a:r>
              <a:rPr lang="en-AU" baseline="0" dirty="0" smtClean="0"/>
              <a:t>Languages</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289158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2018 we provide</a:t>
            </a:r>
          </a:p>
          <a:p>
            <a:pPr marL="165621" indent="-165621">
              <a:buFont typeface="Arial" panose="020B0604020202020204" pitchFamily="34" charset="0"/>
              <a:buChar char="•"/>
            </a:pPr>
            <a:r>
              <a:rPr lang="en-AU" dirty="0" smtClean="0"/>
              <a:t>Face to Face learning for</a:t>
            </a:r>
            <a:r>
              <a:rPr lang="en-AU" baseline="0" dirty="0" smtClean="0"/>
              <a:t> a </a:t>
            </a:r>
            <a:r>
              <a:rPr lang="en-AU" dirty="0" smtClean="0"/>
              <a:t>total of 4 983 participants</a:t>
            </a:r>
          </a:p>
          <a:p>
            <a:pPr marL="165621" indent="-165621">
              <a:buFont typeface="Arial" panose="020B0604020202020204" pitchFamily="34" charset="0"/>
              <a:buChar char="•"/>
            </a:pPr>
            <a:r>
              <a:rPr lang="en-AU" dirty="0" smtClean="0"/>
              <a:t>Our E Learning has</a:t>
            </a:r>
            <a:r>
              <a:rPr lang="en-AU" baseline="0" dirty="0" smtClean="0"/>
              <a:t> been viewed over </a:t>
            </a:r>
            <a:r>
              <a:rPr lang="en-AU" dirty="0" smtClean="0"/>
              <a:t>39 066 times</a:t>
            </a:r>
          </a:p>
          <a:p>
            <a:pPr marL="165621" indent="-165621">
              <a:buFont typeface="Arial" panose="020B0604020202020204" pitchFamily="34" charset="0"/>
              <a:buChar char="•"/>
            </a:pPr>
            <a:endParaRPr lang="en-AU" dirty="0" smtClean="0"/>
          </a:p>
          <a:p>
            <a:r>
              <a:rPr lang="en-AU" dirty="0" smtClean="0"/>
              <a:t>We</a:t>
            </a:r>
            <a:r>
              <a:rPr lang="en-AU" baseline="0" dirty="0" smtClean="0"/>
              <a:t> have committed to increasing the quantity of offering, the numbers of people with expertise to deliver the PL and the breadth and quality of the offerings for all schools</a:t>
            </a:r>
            <a:endParaRPr lang="en-AU" dirty="0" smtClean="0"/>
          </a:p>
        </p:txBody>
      </p:sp>
    </p:spTree>
    <p:extLst>
      <p:ext uri="{BB962C8B-B14F-4D97-AF65-F5344CB8AC3E}">
        <p14:creationId xmlns:p14="http://schemas.microsoft.com/office/powerpoint/2010/main" val="93550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far this year we have focussed our attention on the mandatory syllabus implementation</a:t>
            </a:r>
          </a:p>
          <a:p>
            <a:endParaRPr lang="en-AU" dirty="0" smtClean="0"/>
          </a:p>
          <a:p>
            <a:r>
              <a:rPr lang="en-AU" dirty="0" smtClean="0"/>
              <a:t>Supporting the implementation</a:t>
            </a:r>
            <a:r>
              <a:rPr lang="en-AU" baseline="0" dirty="0" smtClean="0"/>
              <a:t> of the SciTech syllabus this year</a:t>
            </a:r>
          </a:p>
          <a:p>
            <a:endParaRPr lang="en-AU" baseline="0" dirty="0" smtClean="0"/>
          </a:p>
          <a:p>
            <a:r>
              <a:rPr lang="en-AU" baseline="0" dirty="0" smtClean="0"/>
              <a:t>And getting ready for the PDHPE syllabus in 2020</a:t>
            </a:r>
            <a:endParaRPr lang="en-AU" dirty="0" smtClean="0"/>
          </a:p>
          <a:p>
            <a:endParaRPr lang="en-AU" dirty="0"/>
          </a:p>
        </p:txBody>
      </p:sp>
    </p:spTree>
    <p:extLst>
      <p:ext uri="{BB962C8B-B14F-4D97-AF65-F5344CB8AC3E}">
        <p14:creationId xmlns:p14="http://schemas.microsoft.com/office/powerpoint/2010/main" val="422587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continue to evaluate</a:t>
            </a:r>
            <a:r>
              <a:rPr lang="en-AU" baseline="0" dirty="0" smtClean="0"/>
              <a:t> all our offerings exposing the </a:t>
            </a:r>
          </a:p>
          <a:p>
            <a:endParaRPr lang="en-AU" baseline="0" dirty="0" smtClean="0"/>
          </a:p>
          <a:p>
            <a:r>
              <a:rPr lang="en-AU" b="1" baseline="0" dirty="0" smtClean="0"/>
              <a:t>QUALITY AND IMPACT  -</a:t>
            </a:r>
          </a:p>
          <a:p>
            <a:r>
              <a:rPr lang="en-AU" baseline="0" dirty="0" smtClean="0"/>
              <a:t>HOW WELL DOES UNDERSTANDING BUILD</a:t>
            </a:r>
          </a:p>
          <a:p>
            <a:r>
              <a:rPr lang="en-AU" baseline="0" dirty="0" smtClean="0"/>
              <a:t>HOW LIKLEY ARE YOU TO USE YOUR LEARNING BACK AT SCHOOL</a:t>
            </a:r>
            <a:endParaRPr lang="en-AU" dirty="0" smtClean="0"/>
          </a:p>
          <a:p>
            <a:endParaRPr lang="en-AU" dirty="0"/>
          </a:p>
        </p:txBody>
      </p:sp>
    </p:spTree>
    <p:extLst>
      <p:ext uri="{BB962C8B-B14F-4D97-AF65-F5344CB8AC3E}">
        <p14:creationId xmlns:p14="http://schemas.microsoft.com/office/powerpoint/2010/main" val="3822491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3259"/>
            <a:r>
              <a:rPr lang="en-AU" dirty="0" smtClean="0"/>
              <a:t>Over the rest of 2019 we are focussing on</a:t>
            </a:r>
          </a:p>
          <a:p>
            <a:endParaRPr lang="en-AU" dirty="0"/>
          </a:p>
        </p:txBody>
      </p:sp>
    </p:spTree>
    <p:extLst>
      <p:ext uri="{BB962C8B-B14F-4D97-AF65-F5344CB8AC3E}">
        <p14:creationId xmlns:p14="http://schemas.microsoft.com/office/powerpoint/2010/main" val="280967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The four contexts allows us to think abut the way our work supports schools as they move across the four contexts that define growing syllabus/curriculum knowledge and expertise</a:t>
            </a:r>
          </a:p>
          <a:p>
            <a:endParaRPr lang="en-AU" baseline="0" dirty="0" smtClean="0"/>
          </a:p>
          <a:p>
            <a:r>
              <a:rPr lang="en-AU" baseline="0" dirty="0" smtClean="0"/>
              <a:t>For new syllabus we are currently working in the first two contexts – acknowledging that this is where most schools are</a:t>
            </a:r>
          </a:p>
          <a:p>
            <a:endParaRPr lang="en-AU" baseline="0" dirty="0" smtClean="0"/>
          </a:p>
        </p:txBody>
      </p:sp>
      <p:sp>
        <p:nvSpPr>
          <p:cNvPr id="4" name="Slide Number Placeholder 3"/>
          <p:cNvSpPr>
            <a:spLocks noGrp="1"/>
          </p:cNvSpPr>
          <p:nvPr>
            <p:ph type="sldNum" sz="quarter" idx="10"/>
          </p:nvPr>
        </p:nvSpPr>
        <p:spPr/>
        <p:txBody>
          <a:bodyPr/>
          <a:lstStyle/>
          <a:p>
            <a:pPr defTabSz="914314">
              <a:defRPr/>
            </a:pPr>
            <a:fld id="{F973BBBF-581F-4940-A7A5-9C2BCD7F277D}" type="slidenum">
              <a:rPr lang="en-AU">
                <a:solidFill>
                  <a:prstClr val="black"/>
                </a:solidFill>
                <a:latin typeface="Calibri" panose="020F0502020204030204"/>
              </a:rPr>
              <a:pPr defTabSz="914314">
                <a:defRPr/>
              </a:pPr>
              <a:t>15</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256820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3259"/>
            <a:r>
              <a:rPr lang="en-AU" dirty="0" smtClean="0"/>
              <a:t>We have made our context easily</a:t>
            </a:r>
            <a:r>
              <a:rPr lang="en-AU" baseline="0" dirty="0" smtClean="0"/>
              <a:t> accessible</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16</a:t>
            </a:fld>
            <a:endParaRPr lang="en-AU" dirty="0"/>
          </a:p>
        </p:txBody>
      </p:sp>
    </p:spTree>
    <p:extLst>
      <p:ext uri="{BB962C8B-B14F-4D97-AF65-F5344CB8AC3E}">
        <p14:creationId xmlns:p14="http://schemas.microsoft.com/office/powerpoint/2010/main" val="1450724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our</a:t>
            </a:r>
            <a:r>
              <a:rPr lang="en-AU" baseline="0" dirty="0" smtClean="0"/>
              <a:t> learning is consistently updated and available</a:t>
            </a:r>
          </a:p>
          <a:p>
            <a:endParaRPr lang="en-AU" baseline="0" dirty="0" smtClean="0"/>
          </a:p>
          <a:p>
            <a:r>
              <a:rPr lang="en-AU" baseline="0" dirty="0" smtClean="0"/>
              <a:t>A ONE STOP SHOP FOR ACCESS TO LEARNING AND RESOURCES</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17</a:t>
            </a:fld>
            <a:endParaRPr lang="en-AU" dirty="0"/>
          </a:p>
        </p:txBody>
      </p:sp>
    </p:spTree>
    <p:extLst>
      <p:ext uri="{BB962C8B-B14F-4D97-AF65-F5344CB8AC3E}">
        <p14:creationId xmlns:p14="http://schemas.microsoft.com/office/powerpoint/2010/main" val="1160432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18</a:t>
            </a:fld>
            <a:endParaRPr lang="en-AU" dirty="0"/>
          </a:p>
        </p:txBody>
      </p:sp>
    </p:spTree>
    <p:extLst>
      <p:ext uri="{BB962C8B-B14F-4D97-AF65-F5344CB8AC3E}">
        <p14:creationId xmlns:p14="http://schemas.microsoft.com/office/powerpoint/2010/main" val="220360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19</a:t>
            </a:fld>
            <a:endParaRPr lang="en-AU" dirty="0"/>
          </a:p>
        </p:txBody>
      </p:sp>
    </p:spTree>
    <p:extLst>
      <p:ext uri="{BB962C8B-B14F-4D97-AF65-F5344CB8AC3E}">
        <p14:creationId xmlns:p14="http://schemas.microsoft.com/office/powerpoint/2010/main" val="7483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279661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In phase one, curriculum advisors from Learning and Teaching and School Services are working with 30 metropolitan and non-metropolitan networks to:</a:t>
            </a:r>
          </a:p>
          <a:p>
            <a:r>
              <a:rPr lang="en-AU" baseline="0" dirty="0" smtClean="0"/>
              <a:t>-provide specialised curriculum support based on the identified needs of the network</a:t>
            </a:r>
          </a:p>
          <a:p>
            <a:r>
              <a:rPr lang="en-AU" baseline="0" dirty="0" smtClean="0"/>
              <a:t>-observe and record network practices</a:t>
            </a:r>
          </a:p>
          <a:p>
            <a:r>
              <a:rPr lang="en-AU" baseline="0" dirty="0" smtClean="0"/>
              <a:t>-seek to understand the level of support and resourcing that was required during the establishment, growth and embedding of the network and its subsequent sustainability</a:t>
            </a:r>
          </a:p>
          <a:p>
            <a:r>
              <a:rPr lang="en-AU" baseline="0" dirty="0" smtClean="0"/>
              <a:t>-gather data and report back to Learning and Teaching.</a:t>
            </a:r>
          </a:p>
          <a:p>
            <a:endParaRPr lang="en-AU" baseline="0" dirty="0" smtClean="0"/>
          </a:p>
          <a:p>
            <a:r>
              <a:rPr lang="en-AU" baseline="0" dirty="0" smtClean="0"/>
              <a:t>Future support for new and existing networks will be based on current research and evidence gathered from the networks project. Phase two will focus on the development of draft guidelines and a range of support materials. </a:t>
            </a:r>
          </a:p>
          <a:p>
            <a:endParaRPr lang="en-AU" baseline="0" dirty="0" smtClean="0"/>
          </a:p>
          <a:p>
            <a:r>
              <a:rPr lang="en-AU" baseline="0" dirty="0" smtClean="0"/>
              <a:t>Phase three will be an opportunity to trial the draft guidelines and support materials in the establishment of new networks and the enhancement of existing networks. </a:t>
            </a:r>
          </a:p>
          <a:p>
            <a:endParaRPr lang="en-AU" baseline="0" dirty="0" smtClean="0"/>
          </a:p>
          <a:p>
            <a:r>
              <a:rPr lang="en-AU" baseline="0" dirty="0" smtClean="0"/>
              <a:t>2019</a:t>
            </a:r>
          </a:p>
          <a:p>
            <a:r>
              <a:rPr lang="en-AU" baseline="0" dirty="0" smtClean="0"/>
              <a:t>Term 1</a:t>
            </a:r>
          </a:p>
          <a:p>
            <a:pPr marL="285723" indent="-106353">
              <a:buFont typeface="Arial" panose="020B0604020202020204" pitchFamily="34" charset="0"/>
              <a:buChar char="•"/>
            </a:pPr>
            <a:r>
              <a:rPr lang="en-AU" dirty="0">
                <a:solidFill>
                  <a:srgbClr val="19233E"/>
                </a:solidFill>
              </a:rPr>
              <a:t>30 networks identified</a:t>
            </a:r>
          </a:p>
          <a:p>
            <a:pPr marL="285723" indent="-106353">
              <a:buFont typeface="Arial" panose="020B0604020202020204" pitchFamily="34" charset="0"/>
              <a:buChar char="•"/>
            </a:pPr>
            <a:r>
              <a:rPr lang="en-AU" dirty="0">
                <a:solidFill>
                  <a:srgbClr val="19233E"/>
                </a:solidFill>
              </a:rPr>
              <a:t>Project leadership group established</a:t>
            </a:r>
          </a:p>
          <a:p>
            <a:r>
              <a:rPr lang="en-AU" baseline="0" dirty="0" smtClean="0"/>
              <a:t>Term 2</a:t>
            </a:r>
          </a:p>
          <a:p>
            <a:pPr marL="285723" indent="-106353">
              <a:buFont typeface="Arial" panose="020B0604020202020204" pitchFamily="34" charset="0"/>
              <a:buChar char="•"/>
            </a:pPr>
            <a:r>
              <a:rPr lang="en-AU" dirty="0">
                <a:solidFill>
                  <a:srgbClr val="19233E"/>
                </a:solidFill>
              </a:rPr>
              <a:t>Grants to identified networks</a:t>
            </a:r>
          </a:p>
          <a:p>
            <a:pPr marL="285723" indent="-106353">
              <a:buFont typeface="Arial" panose="020B0604020202020204" pitchFamily="34" charset="0"/>
              <a:buChar char="•"/>
            </a:pPr>
            <a:r>
              <a:rPr lang="en-AU" dirty="0">
                <a:solidFill>
                  <a:srgbClr val="19233E"/>
                </a:solidFill>
              </a:rPr>
              <a:t>Literature review</a:t>
            </a:r>
          </a:p>
          <a:p>
            <a:pPr marL="285723" indent="-106353">
              <a:buFont typeface="Arial" panose="020B0604020202020204" pitchFamily="34" charset="0"/>
              <a:buChar char="•"/>
            </a:pPr>
            <a:r>
              <a:rPr lang="en-AU" dirty="0">
                <a:solidFill>
                  <a:srgbClr val="19233E"/>
                </a:solidFill>
              </a:rPr>
              <a:t>Focus groups</a:t>
            </a:r>
          </a:p>
          <a:p>
            <a:pPr marL="285723" indent="-106353">
              <a:buFont typeface="Arial" panose="020B0604020202020204" pitchFamily="34" charset="0"/>
              <a:buChar char="•"/>
            </a:pPr>
            <a:r>
              <a:rPr lang="en-AU" dirty="0">
                <a:solidFill>
                  <a:srgbClr val="19233E"/>
                </a:solidFill>
              </a:rPr>
              <a:t>Develop network self-assessment process</a:t>
            </a:r>
          </a:p>
          <a:p>
            <a:r>
              <a:rPr lang="en-AU" baseline="0" dirty="0" smtClean="0"/>
              <a:t>Term 3</a:t>
            </a:r>
          </a:p>
          <a:p>
            <a:pPr marL="285723" indent="-106353">
              <a:buFont typeface="Arial" panose="020B0604020202020204" pitchFamily="34" charset="0"/>
              <a:buChar char="•"/>
            </a:pPr>
            <a:r>
              <a:rPr lang="en-AU" dirty="0">
                <a:solidFill>
                  <a:srgbClr val="19233E"/>
                </a:solidFill>
              </a:rPr>
              <a:t>Trial network self-assessment process</a:t>
            </a:r>
          </a:p>
          <a:p>
            <a:pPr marL="285723" indent="-106353">
              <a:buFont typeface="Arial" panose="020B0604020202020204" pitchFamily="34" charset="0"/>
              <a:buChar char="•"/>
            </a:pPr>
            <a:r>
              <a:rPr lang="en-AU" dirty="0">
                <a:solidFill>
                  <a:srgbClr val="19233E"/>
                </a:solidFill>
              </a:rPr>
              <a:t>Develop support materials and professional learning for network leads</a:t>
            </a:r>
          </a:p>
          <a:p>
            <a:pPr marL="285723" indent="-106353">
              <a:buFont typeface="Arial" panose="020B0604020202020204" pitchFamily="34" charset="0"/>
              <a:buChar char="•"/>
            </a:pPr>
            <a:r>
              <a:rPr lang="en-AU" dirty="0">
                <a:solidFill>
                  <a:srgbClr val="19233E"/>
                </a:solidFill>
              </a:rPr>
              <a:t>Analysis of data gathered from networks</a:t>
            </a:r>
          </a:p>
          <a:p>
            <a:r>
              <a:rPr lang="en-AU" baseline="0" dirty="0" smtClean="0"/>
              <a:t>Term 4</a:t>
            </a:r>
          </a:p>
          <a:p>
            <a:pPr marL="285723" indent="-106353">
              <a:buFont typeface="Arial" panose="020B0604020202020204" pitchFamily="34" charset="0"/>
              <a:buChar char="•"/>
            </a:pPr>
            <a:r>
              <a:rPr lang="en-AU" dirty="0">
                <a:solidFill>
                  <a:srgbClr val="19233E"/>
                </a:solidFill>
              </a:rPr>
              <a:t>Develop draft network guidelines</a:t>
            </a:r>
          </a:p>
          <a:p>
            <a:pPr marL="285723" indent="-106353">
              <a:buFont typeface="Arial" panose="020B0604020202020204" pitchFamily="34" charset="0"/>
              <a:buChar char="•"/>
            </a:pPr>
            <a:r>
              <a:rPr lang="en-AU" dirty="0">
                <a:solidFill>
                  <a:srgbClr val="19233E"/>
                </a:solidFill>
              </a:rPr>
              <a:t>EOI process for establishing new networks or enhancing existing networks</a:t>
            </a:r>
          </a:p>
          <a:p>
            <a:pPr marL="285723" indent="-106353">
              <a:buFont typeface="Arial" panose="020B0604020202020204" pitchFamily="34" charset="0"/>
              <a:buChar char="•"/>
            </a:pPr>
            <a:r>
              <a:rPr lang="en-AU" dirty="0">
                <a:solidFill>
                  <a:srgbClr val="19233E"/>
                </a:solidFill>
              </a:rPr>
              <a:t>Seeding grants</a:t>
            </a:r>
          </a:p>
          <a:p>
            <a:r>
              <a:rPr lang="en-AU" baseline="0" dirty="0" smtClean="0"/>
              <a:t>2020</a:t>
            </a:r>
          </a:p>
          <a:p>
            <a:pPr marL="285723" indent="-106353">
              <a:buFont typeface="Arial" panose="020B0604020202020204" pitchFamily="34" charset="0"/>
              <a:buChar char="•"/>
            </a:pPr>
            <a:r>
              <a:rPr lang="en-AU" dirty="0">
                <a:solidFill>
                  <a:srgbClr val="19233E"/>
                </a:solidFill>
              </a:rPr>
              <a:t>Participating networks trial guidelines and support materials</a:t>
            </a:r>
          </a:p>
          <a:p>
            <a:pPr marL="285723" indent="-106353">
              <a:buFont typeface="Arial" panose="020B0604020202020204" pitchFamily="34" charset="0"/>
              <a:buChar char="•"/>
            </a:pPr>
            <a:r>
              <a:rPr lang="en-AU" dirty="0">
                <a:solidFill>
                  <a:srgbClr val="19233E"/>
                </a:solidFill>
              </a:rPr>
              <a:t>Ongoing PL provided for network leads</a:t>
            </a:r>
          </a:p>
          <a:p>
            <a:pPr marL="285723" indent="-106353">
              <a:buFont typeface="Arial" panose="020B0604020202020204" pitchFamily="34" charset="0"/>
              <a:buChar char="•"/>
            </a:pPr>
            <a:r>
              <a:rPr lang="en-AU" dirty="0">
                <a:solidFill>
                  <a:srgbClr val="19233E"/>
                </a:solidFill>
              </a:rPr>
              <a:t>Guidelines reviewed based on trial materials</a:t>
            </a:r>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20</a:t>
            </a:fld>
            <a:endParaRPr lang="en-AU" dirty="0"/>
          </a:p>
        </p:txBody>
      </p:sp>
    </p:spTree>
    <p:extLst>
      <p:ext uri="{BB962C8B-B14F-4D97-AF65-F5344CB8AC3E}">
        <p14:creationId xmlns:p14="http://schemas.microsoft.com/office/powerpoint/2010/main" val="623196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3" indent="-285723">
              <a:buFont typeface="Arial" panose="020B0604020202020204" pitchFamily="34" charset="0"/>
              <a:buChar char="•"/>
            </a:pPr>
            <a:r>
              <a:rPr lang="en-AU" dirty="0" smtClean="0"/>
              <a:t>We are currently working with and learning from 30 metropolitan and non-metropolitan networks across NSW.</a:t>
            </a:r>
          </a:p>
          <a:p>
            <a:endParaRPr lang="en-AU" dirty="0" smtClean="0"/>
          </a:p>
          <a:p>
            <a:pPr marL="285723" indent="-285723">
              <a:buFont typeface="Arial" panose="020B0604020202020204" pitchFamily="34" charset="0"/>
              <a:buChar char="•"/>
            </a:pPr>
            <a:r>
              <a:rPr lang="en-AU" dirty="0" smtClean="0"/>
              <a:t>One Primary Principal and one Secondary Principal join the project next week as Principals in Residence. </a:t>
            </a:r>
          </a:p>
          <a:p>
            <a:pPr marL="285723" indent="-285723">
              <a:buFont typeface="Arial" panose="020B0604020202020204" pitchFamily="34" charset="0"/>
              <a:buChar char="•"/>
            </a:pPr>
            <a:endParaRPr lang="en-AU" dirty="0" smtClean="0"/>
          </a:p>
          <a:p>
            <a:pPr marL="285723" indent="-285723">
              <a:buFont typeface="Arial" panose="020B0604020202020204" pitchFamily="34" charset="0"/>
              <a:buChar char="•"/>
            </a:pPr>
            <a:r>
              <a:rPr lang="en-AU" dirty="0" smtClean="0"/>
              <a:t>The Principals in Residence will work closely with networks to learn how they operate, how teachers are supported and what networks need to thrive.</a:t>
            </a:r>
          </a:p>
          <a:p>
            <a:pPr marL="285723" indent="-285723">
              <a:buFont typeface="Arial" panose="020B0604020202020204" pitchFamily="34" charset="0"/>
              <a:buChar char="•"/>
            </a:pPr>
            <a:endParaRPr lang="en-AU" dirty="0" smtClean="0"/>
          </a:p>
          <a:p>
            <a:pPr marL="285723" indent="-285723">
              <a:buFont typeface="Arial" panose="020B0604020202020204" pitchFamily="34" charset="0"/>
              <a:buChar char="•"/>
            </a:pPr>
            <a:r>
              <a:rPr lang="en-AU" dirty="0" smtClean="0"/>
              <a:t>The</a:t>
            </a:r>
            <a:r>
              <a:rPr lang="en-AU" baseline="0" dirty="0" smtClean="0"/>
              <a:t> Principals in residence will work closely with network leaders, Learning and Teaching Advisors and School services advisors.</a:t>
            </a:r>
            <a:endParaRPr lang="en-AU" dirty="0" smtClean="0"/>
          </a:p>
          <a:p>
            <a:endParaRPr lang="en-AU" dirty="0" smtClean="0"/>
          </a:p>
          <a:p>
            <a:pPr marL="285723" indent="-285723">
              <a:buFont typeface="Arial" panose="020B0604020202020204" pitchFamily="34" charset="0"/>
              <a:buChar char="•"/>
            </a:pPr>
            <a:r>
              <a:rPr lang="en-AU" dirty="0" smtClean="0"/>
              <a:t>Information gathered from networks will inform the design and delivery of support to new and existing networks  across NSW.</a:t>
            </a:r>
          </a:p>
          <a:p>
            <a:pPr>
              <a:lnSpc>
                <a:spcPct val="107000"/>
              </a:lnSpc>
              <a:spcAft>
                <a:spcPts val="80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dirty="0">
                <a:latin typeface="Calibri" panose="020F0502020204030204" pitchFamily="34" charset="0"/>
                <a:ea typeface="Calibri" panose="020F0502020204030204" pitchFamily="34" charset="0"/>
                <a:cs typeface="Times New Roman" panose="02020603050405020304" pitchFamily="18" charset="0"/>
              </a:rPr>
              <a:t>More detail</a:t>
            </a:r>
          </a:p>
          <a:p>
            <a:pPr>
              <a:lnSpc>
                <a:spcPct val="107000"/>
              </a:lnSpc>
              <a:spcAft>
                <a:spcPts val="800"/>
              </a:spcAft>
            </a:pPr>
            <a:r>
              <a:rPr lang="en-AU" dirty="0">
                <a:latin typeface="Calibri" panose="020F0502020204030204" pitchFamily="34" charset="0"/>
                <a:ea typeface="Calibri" panose="020F0502020204030204" pitchFamily="34" charset="0"/>
                <a:cs typeface="Times New Roman" panose="02020603050405020304" pitchFamily="18" charset="0"/>
              </a:rPr>
              <a:t>Secondary curriculum advisors from TAS, Mathematics, science, English, HSIE (History and Geography), PDHPE and creative arts are working with a metropolitan and non-metropolitan network. This includes rural and remote networks in rural south of the state, and west operational directorates. </a:t>
            </a:r>
          </a:p>
          <a:p>
            <a:pPr>
              <a:lnSpc>
                <a:spcPct val="107000"/>
              </a:lnSpc>
              <a:spcAft>
                <a:spcPts val="80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dirty="0">
                <a:latin typeface="Calibri" panose="020F0502020204030204" pitchFamily="34" charset="0"/>
                <a:ea typeface="Calibri" panose="020F0502020204030204" pitchFamily="34" charset="0"/>
                <a:cs typeface="Times New Roman" panose="02020603050405020304" pitchFamily="18" charset="0"/>
              </a:rPr>
              <a:t>In primary curriculum, English, mathematics, science and technology and PDHPE are working with metropolitan and non-metropolitan networks. This includes collaborating with the distance education network school of the air. </a:t>
            </a:r>
          </a:p>
          <a:p>
            <a:pPr>
              <a:lnSpc>
                <a:spcPct val="107000"/>
              </a:lnSpc>
              <a:spcAft>
                <a:spcPts val="80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dirty="0">
                <a:latin typeface="Calibri" panose="020F0502020204030204" pitchFamily="34" charset="0"/>
                <a:ea typeface="Calibri" panose="020F0502020204030204" pitchFamily="34" charset="0"/>
                <a:cs typeface="Times New Roman" panose="02020603050405020304" pitchFamily="18" charset="0"/>
              </a:rPr>
              <a:t>Networks often comprise large numbers of schools spread well beyond the geographic centre.</a:t>
            </a:r>
          </a:p>
          <a:p>
            <a:pPr>
              <a:lnSpc>
                <a:spcPct val="107000"/>
              </a:lnSpc>
              <a:spcAft>
                <a:spcPts val="80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pPr algn="l"/>
            <a:r>
              <a:rPr lang="en-AU" dirty="0"/>
              <a:t>The Orange Small Schools Association comprises eleven small schools within an 80 kilometre radius of Orange, representing approximately 700 students.</a:t>
            </a:r>
          </a:p>
          <a:p>
            <a:pPr algn="l"/>
            <a:endParaRPr lang="en-AU" dirty="0"/>
          </a:p>
          <a:p>
            <a:pPr algn="l"/>
            <a:r>
              <a:rPr lang="en-AU" dirty="0"/>
              <a:t>The One Schools network  comprises 17 mostly one teacher primary schools from Lithgow, Moree, Cowra, Queanbeyan, Lismore, Orange and surrounding districts.</a:t>
            </a:r>
          </a:p>
          <a:p>
            <a:pPr algn="l"/>
            <a:endParaRPr lang="en-AU" dirty="0"/>
          </a:p>
          <a:p>
            <a:r>
              <a:rPr lang="en-AU" dirty="0"/>
              <a:t>The Curriculum Network Illawarra includes 17 local high schools from Bulli down to Kiama that regularly meet across and within key learning areas.</a:t>
            </a:r>
          </a:p>
          <a:p>
            <a:pPr>
              <a:lnSpc>
                <a:spcPct val="107000"/>
              </a:lnSpc>
              <a:spcAft>
                <a:spcPts val="800"/>
              </a:spcAft>
            </a:pP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21</a:t>
            </a:fld>
            <a:endParaRPr lang="en-AU" dirty="0"/>
          </a:p>
        </p:txBody>
      </p:sp>
    </p:spTree>
    <p:extLst>
      <p:ext uri="{BB962C8B-B14F-4D97-AF65-F5344CB8AC3E}">
        <p14:creationId xmlns:p14="http://schemas.microsoft.com/office/powerpoint/2010/main" val="3264050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22</a:t>
            </a:fld>
            <a:endParaRPr lang="en-AU" dirty="0"/>
          </a:p>
        </p:txBody>
      </p:sp>
    </p:spTree>
    <p:extLst>
      <p:ext uri="{BB962C8B-B14F-4D97-AF65-F5344CB8AC3E}">
        <p14:creationId xmlns:p14="http://schemas.microsoft.com/office/powerpoint/2010/main" val="1632408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8" indent="-342868">
              <a:buFont typeface="Arial" panose="020B0604020202020204" pitchFamily="34" charset="0"/>
              <a:buChar char="•"/>
            </a:pPr>
            <a:r>
              <a:rPr lang="en-US" dirty="0">
                <a:solidFill>
                  <a:schemeClr val="tx2"/>
                </a:solidFill>
              </a:rPr>
              <a:t>Rapid diagnostic – testing with schools what is working and what needs more support.</a:t>
            </a:r>
          </a:p>
          <a:p>
            <a:pPr marL="342868" indent="-342868">
              <a:buFont typeface="Arial" panose="020B0604020202020204" pitchFamily="34" charset="0"/>
              <a:buChar char="•"/>
            </a:pPr>
            <a:endParaRPr lang="en-US" dirty="0">
              <a:solidFill>
                <a:schemeClr val="tx2"/>
              </a:solidFill>
            </a:endParaRPr>
          </a:p>
          <a:p>
            <a:pPr marL="342868" indent="-342868">
              <a:buFont typeface="Arial" panose="020B0604020202020204" pitchFamily="34" charset="0"/>
              <a:buChar char="•"/>
            </a:pPr>
            <a:r>
              <a:rPr lang="en-US" dirty="0">
                <a:solidFill>
                  <a:schemeClr val="tx2"/>
                </a:solidFill>
              </a:rPr>
              <a:t>Schools revealed the learning progressions impacted their understanding of literacy and numeracy positively. The progressions gave teachers confidence, they encouraged collaborations and helped teachers priorities their teaching.</a:t>
            </a:r>
          </a:p>
          <a:p>
            <a:pPr marL="342868" indent="-342868">
              <a:buFont typeface="Arial" panose="020B0604020202020204" pitchFamily="34" charset="0"/>
              <a:buChar char="•"/>
            </a:pPr>
            <a:endParaRPr lang="en-US" dirty="0">
              <a:solidFill>
                <a:schemeClr val="tx2"/>
              </a:solidFill>
            </a:endParaRPr>
          </a:p>
          <a:p>
            <a:pPr marL="342868" indent="-342868">
              <a:buFont typeface="Arial" panose="020B0604020202020204" pitchFamily="34" charset="0"/>
              <a:buChar char="•"/>
            </a:pPr>
            <a:r>
              <a:rPr lang="en-US" dirty="0">
                <a:solidFill>
                  <a:schemeClr val="tx2"/>
                </a:solidFill>
              </a:rPr>
              <a:t>The detail of the learning progressions helped teachers </a:t>
            </a:r>
            <a:r>
              <a:rPr lang="en-US" b="1" dirty="0">
                <a:solidFill>
                  <a:schemeClr val="tx2"/>
                </a:solidFill>
              </a:rPr>
              <a:t>identify student needs</a:t>
            </a:r>
            <a:r>
              <a:rPr lang="en-US" dirty="0">
                <a:solidFill>
                  <a:schemeClr val="tx2"/>
                </a:solidFill>
              </a:rPr>
              <a:t> as it </a:t>
            </a:r>
            <a:r>
              <a:rPr lang="en-US" b="1" dirty="0">
                <a:solidFill>
                  <a:schemeClr val="tx2"/>
                </a:solidFill>
              </a:rPr>
              <a:t>lists observable </a:t>
            </a:r>
            <a:r>
              <a:rPr lang="en-US" b="1" dirty="0" err="1">
                <a:solidFill>
                  <a:schemeClr val="tx2"/>
                </a:solidFill>
              </a:rPr>
              <a:t>behaviours</a:t>
            </a:r>
            <a:endParaRPr lang="en-US" b="1" dirty="0">
              <a:solidFill>
                <a:schemeClr val="tx2"/>
              </a:solidFill>
            </a:endParaRPr>
          </a:p>
          <a:p>
            <a:pPr marL="342868" indent="-342868">
              <a:buFont typeface="Arial" panose="020B0604020202020204" pitchFamily="34" charset="0"/>
              <a:buChar char="•"/>
            </a:pPr>
            <a:r>
              <a:rPr lang="en-US" dirty="0">
                <a:solidFill>
                  <a:schemeClr val="tx2"/>
                </a:solidFill>
              </a:rPr>
              <a:t>Identifying student needs helped </a:t>
            </a:r>
            <a:r>
              <a:rPr lang="en-US" b="1" dirty="0">
                <a:solidFill>
                  <a:schemeClr val="tx2"/>
                </a:solidFill>
              </a:rPr>
              <a:t>teachers focus on specific areas </a:t>
            </a:r>
            <a:r>
              <a:rPr lang="en-US" dirty="0">
                <a:solidFill>
                  <a:schemeClr val="tx2"/>
                </a:solidFill>
              </a:rPr>
              <a:t>and </a:t>
            </a:r>
            <a:r>
              <a:rPr lang="en-US" b="1" dirty="0">
                <a:solidFill>
                  <a:schemeClr val="tx2"/>
                </a:solidFill>
              </a:rPr>
              <a:t>inform their practice</a:t>
            </a:r>
          </a:p>
          <a:p>
            <a:endParaRPr lang="en-AU" dirty="0" smtClean="0"/>
          </a:p>
          <a:p>
            <a:endParaRPr lang="en-AU" dirty="0" smtClean="0"/>
          </a:p>
          <a:p>
            <a:r>
              <a:rPr lang="en-AU" dirty="0" smtClean="0"/>
              <a:t>Where literacy and numeracy progressions were helping teachers, it was evident that the school had strong leadership practices in place. There was strong instructional support either from LANSAs or ILs/exec………this leadership enabled</a:t>
            </a:r>
            <a:r>
              <a:rPr lang="en-AU" baseline="0" dirty="0" smtClean="0"/>
              <a:t> teachers to bridge the understandings about literacy and numeracy development into classroom practice.</a:t>
            </a:r>
          </a:p>
          <a:p>
            <a:endParaRPr lang="en-AU" baseline="0" dirty="0" smtClean="0"/>
          </a:p>
          <a:p>
            <a:r>
              <a:rPr lang="en-AU" baseline="0" dirty="0" smtClean="0"/>
              <a:t>We also found – the power of the learning progressions is the detail, but at the same time the detail can make it harder for teachers to manage and navigate the progressions.</a:t>
            </a:r>
          </a:p>
          <a:p>
            <a:endParaRPr lang="en-AU" baseline="0" dirty="0" smtClean="0"/>
          </a:p>
          <a:p>
            <a:r>
              <a:rPr lang="en-AU" baseline="0" dirty="0" smtClean="0"/>
              <a:t>As a result we are working to develop a literacy and numeracy resources and support (pathway) for our DELs and PSLs, to help them support you.</a:t>
            </a:r>
          </a:p>
          <a:p>
            <a:r>
              <a:rPr lang="en-AU" baseline="0" dirty="0" smtClean="0"/>
              <a:t>We are clarifying the roles and responsibilities of the LANSAs to make it clearer for schools to know how to get support.</a:t>
            </a:r>
          </a:p>
          <a:p>
            <a:r>
              <a:rPr lang="en-AU" baseline="0" dirty="0" smtClean="0"/>
              <a:t>We are working on PLAN2 to make it more user friendly – including the development of focus areas and templates that can be shared.</a:t>
            </a:r>
          </a:p>
          <a:p>
            <a:r>
              <a:rPr lang="en-AU" baseline="0" dirty="0" smtClean="0"/>
              <a:t>We are working to deliver diagnostic assessments that can be used on-demand that will help teachers validate their decisions and prioritise their teaching.</a:t>
            </a:r>
            <a:endParaRPr lang="en-AU" dirty="0"/>
          </a:p>
        </p:txBody>
      </p:sp>
      <p:sp>
        <p:nvSpPr>
          <p:cNvPr id="4" name="Slide Number Placeholder 3"/>
          <p:cNvSpPr>
            <a:spLocks noGrp="1"/>
          </p:cNvSpPr>
          <p:nvPr>
            <p:ph type="sldNum" sz="quarter" idx="10"/>
          </p:nvPr>
        </p:nvSpPr>
        <p:spPr/>
        <p:txBody>
          <a:bodyPr/>
          <a:lstStyle/>
          <a:p>
            <a:pPr defTabSz="457131">
              <a:defRPr/>
            </a:pPr>
            <a:fld id="{D09C5488-DD16-4714-9519-7BE21BA11D4E}" type="slidenum">
              <a:rPr lang="en-AU">
                <a:solidFill>
                  <a:prstClr val="black"/>
                </a:solidFill>
                <a:latin typeface="Calibri" panose="020F0502020204030204"/>
              </a:rPr>
              <a:pPr defTabSz="457131">
                <a:defRPr/>
              </a:pPr>
              <a:t>23</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2486172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a:t>
            </a:r>
            <a:r>
              <a:rPr lang="en-AU" baseline="0" dirty="0" smtClean="0"/>
              <a:t> are making sure that all schools can access resources used by </a:t>
            </a:r>
            <a:r>
              <a:rPr lang="en-AU" baseline="0" dirty="0" err="1" smtClean="0"/>
              <a:t>EAfS</a:t>
            </a:r>
            <a:r>
              <a:rPr lang="en-AU" baseline="0" dirty="0" smtClean="0"/>
              <a:t> by developing a new EAFS </a:t>
            </a:r>
            <a:r>
              <a:rPr lang="en-AU" baseline="0" dirty="0" err="1" smtClean="0"/>
              <a:t>wevsite</a:t>
            </a:r>
            <a:r>
              <a:rPr lang="en-AU" baseline="0" dirty="0" smtClean="0"/>
              <a:t> that is part of the literacy and numeracy website. Resources will be behind the portal and available to all schools.</a:t>
            </a:r>
          </a:p>
          <a:p>
            <a:endParaRPr lang="en-AU" baseline="0" dirty="0" smtClean="0"/>
          </a:p>
          <a:p>
            <a:r>
              <a:rPr lang="en-AU" baseline="0" dirty="0" smtClean="0"/>
              <a:t>We provide a lot of professional learning for our instructional leaders. We plan to strengthen that PL by providing the ILs with online learning/resources they can use to follow up and implement strategies in schools with teachers.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defTabSz="457131">
              <a:defRPr/>
            </a:pPr>
            <a:fld id="{D09C5488-DD16-4714-9519-7BE21BA11D4E}" type="slidenum">
              <a:rPr lang="en-AU">
                <a:solidFill>
                  <a:prstClr val="black"/>
                </a:solidFill>
                <a:latin typeface="Calibri" panose="020F0502020204030204"/>
              </a:rPr>
              <a:pPr defTabSz="457131">
                <a:defRPr/>
              </a:pPr>
              <a:t>24</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3867635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457131">
              <a:defRPr/>
            </a:pPr>
            <a:fld id="{D09C5488-DD16-4714-9519-7BE21BA11D4E}" type="slidenum">
              <a:rPr lang="en-AU">
                <a:solidFill>
                  <a:prstClr val="black"/>
                </a:solidFill>
                <a:latin typeface="Calibri" panose="020F0502020204030204"/>
              </a:rPr>
              <a:pPr defTabSz="457131">
                <a:defRPr/>
              </a:pPr>
              <a:t>25</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3110551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26</a:t>
            </a:fld>
            <a:endParaRPr lang="en-AU" dirty="0"/>
          </a:p>
        </p:txBody>
      </p:sp>
    </p:spTree>
    <p:extLst>
      <p:ext uri="{BB962C8B-B14F-4D97-AF65-F5344CB8AC3E}">
        <p14:creationId xmlns:p14="http://schemas.microsoft.com/office/powerpoint/2010/main" val="3060294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defTabSz="457131">
              <a:defRPr/>
            </a:pPr>
            <a:fld id="{D09C5488-DD16-4714-9519-7BE21BA11D4E}" type="slidenum">
              <a:rPr lang="en-AU">
                <a:solidFill>
                  <a:prstClr val="black"/>
                </a:solidFill>
                <a:latin typeface="Calibri" panose="020F0502020204030204"/>
              </a:rPr>
              <a:pPr defTabSz="457131">
                <a:defRPr/>
              </a:pPr>
              <a:t>27</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3814421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28</a:t>
            </a:fld>
            <a:endParaRPr lang="en-AU" dirty="0"/>
          </a:p>
        </p:txBody>
      </p:sp>
    </p:spTree>
    <p:extLst>
      <p:ext uri="{BB962C8B-B14F-4D97-AF65-F5344CB8AC3E}">
        <p14:creationId xmlns:p14="http://schemas.microsoft.com/office/powerpoint/2010/main" val="253132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lnSpc>
                <a:spcPct val="90000"/>
              </a:lnSpc>
              <a:buSzPts val="1800"/>
              <a:buFont typeface="Arial" panose="020B0604020202020204" pitchFamily="34" charset="0"/>
              <a:buChar char="•"/>
            </a:pPr>
            <a:r>
              <a:rPr lang="en-AU" sz="1000" b="1" dirty="0"/>
              <a:t>Policy announced by the Premier and Minister on 4 June 2019. </a:t>
            </a:r>
          </a:p>
          <a:p>
            <a:pPr marL="171434" indent="-171434">
              <a:lnSpc>
                <a:spcPct val="90000"/>
              </a:lnSpc>
              <a:buSzPts val="1800"/>
              <a:buFont typeface="Arial" panose="020B0604020202020204" pitchFamily="34" charset="0"/>
              <a:buChar char="•"/>
            </a:pPr>
            <a:r>
              <a:rPr lang="en-AU" sz="1000" b="1" dirty="0"/>
              <a:t>Departmental announcement by Deputy Secretaries on 7 June 2019.</a:t>
            </a:r>
          </a:p>
          <a:p>
            <a:pPr marL="171434" indent="-171434">
              <a:lnSpc>
                <a:spcPct val="90000"/>
              </a:lnSpc>
              <a:buSzPts val="1800"/>
              <a:buFont typeface="Arial" panose="020B0604020202020204" pitchFamily="34" charset="0"/>
              <a:buChar char="•"/>
            </a:pPr>
            <a:r>
              <a:rPr lang="en-AU" sz="1000" b="1" dirty="0"/>
              <a:t>Significant media and social media coverage (Sydney Morning Herald, ABC radio, RN, the Sun Herald)</a:t>
            </a:r>
          </a:p>
          <a:p>
            <a:pPr>
              <a:lnSpc>
                <a:spcPct val="90000"/>
              </a:lnSpc>
              <a:buSzPts val="1800"/>
            </a:pPr>
            <a:r>
              <a:rPr lang="en-AU" sz="1000" b="1" dirty="0"/>
              <a:t>A </a:t>
            </a:r>
            <a:r>
              <a:rPr lang="en-AU" sz="1000" b="1" dirty="0"/>
              <a:t>policy for all schools P-12</a:t>
            </a:r>
          </a:p>
          <a:p>
            <a:pPr marL="628592" lvl="1" indent="-171434" defTabSz="914314">
              <a:lnSpc>
                <a:spcPct val="90000"/>
              </a:lnSpc>
              <a:spcBef>
                <a:spcPts val="260"/>
              </a:spcBef>
              <a:buSzPts val="1600"/>
              <a:buFont typeface="Arial,Sans-Serif"/>
              <a:buChar char="•"/>
            </a:pPr>
            <a:r>
              <a:rPr lang="en-AU" sz="1000" dirty="0">
                <a:solidFill>
                  <a:srgbClr val="1D4289"/>
                </a:solidFill>
              </a:rPr>
              <a:t>All schools  DoE - from early childhood to the HSC across all domains</a:t>
            </a:r>
          </a:p>
          <a:p>
            <a:pPr marL="628592" lvl="1" indent="-171434" defTabSz="914314">
              <a:lnSpc>
                <a:spcPct val="90000"/>
              </a:lnSpc>
              <a:spcBef>
                <a:spcPts val="260"/>
              </a:spcBef>
              <a:buSzPts val="1600"/>
              <a:buFont typeface="Arial,Sans-Serif"/>
              <a:buChar char="•"/>
            </a:pPr>
            <a:r>
              <a:rPr lang="en-AU" sz="1000" dirty="0">
                <a:solidFill>
                  <a:srgbClr val="1D4289"/>
                </a:solidFill>
              </a:rPr>
              <a:t>Part of our core business, not an extra.</a:t>
            </a:r>
          </a:p>
          <a:p>
            <a:pPr marL="628592" lvl="1" indent="-171434" defTabSz="914314">
              <a:lnSpc>
                <a:spcPct val="90000"/>
              </a:lnSpc>
              <a:spcBef>
                <a:spcPts val="260"/>
              </a:spcBef>
              <a:buSzPts val="1600"/>
              <a:buFont typeface="Arial,Sans-Serif"/>
              <a:buChar char="•"/>
            </a:pPr>
            <a:r>
              <a:rPr lang="en-AU" sz="1000" dirty="0">
                <a:solidFill>
                  <a:srgbClr val="1D4289"/>
                </a:solidFill>
              </a:rPr>
              <a:t>This policy is about enhancing the work schools are already expected to do each and every day for their students.</a:t>
            </a:r>
          </a:p>
          <a:p>
            <a:pPr marL="628592" lvl="1" indent="-171434">
              <a:buFont typeface="Arial,Sans-Serif"/>
              <a:buChar char="•"/>
            </a:pPr>
            <a:r>
              <a:rPr lang="en-AU" sz="1000" dirty="0">
                <a:solidFill>
                  <a:srgbClr val="1D4289"/>
                </a:solidFill>
              </a:rPr>
              <a:t>Education Act – every student has the right to achieve their educational potential. (Education Act NSW 1990).</a:t>
            </a:r>
          </a:p>
          <a:p>
            <a:pPr marL="628592" lvl="1" indent="-171434">
              <a:buFont typeface="Arial,Sans-Serif"/>
              <a:buChar char="•"/>
            </a:pPr>
            <a:r>
              <a:rPr lang="en-AU" sz="1000" dirty="0">
                <a:solidFill>
                  <a:srgbClr val="1D4289"/>
                </a:solidFill>
              </a:rPr>
              <a:t>Every student known, valued and cared for (NSW DoE strategic plan 2018-2022)</a:t>
            </a:r>
          </a:p>
          <a:p>
            <a:pPr marL="628592" lvl="1" indent="-171434">
              <a:buFont typeface="Arial,Sans-Serif"/>
              <a:buChar char="•"/>
            </a:pPr>
            <a:r>
              <a:rPr lang="en-AU" sz="1000" dirty="0">
                <a:solidFill>
                  <a:srgbClr val="1D4289"/>
                </a:solidFill>
              </a:rPr>
              <a:t>Every child has the right to learn to their fullest capability (Disability Strategy 2019)</a:t>
            </a:r>
          </a:p>
          <a:p>
            <a:pPr marL="628592" lvl="1" indent="-171434">
              <a:buFont typeface="Arial,Sans-Serif"/>
              <a:buChar char="•"/>
            </a:pPr>
            <a:r>
              <a:rPr lang="en-AU" sz="1000" dirty="0">
                <a:solidFill>
                  <a:srgbClr val="1D4289"/>
                </a:solidFill>
              </a:rPr>
              <a:t>Disability Discrimination Act (Commonwealth) 1992 and Disability Standards for Education (Commonwealth) 2005 - </a:t>
            </a:r>
            <a:r>
              <a:rPr lang="en-AU" sz="1000" dirty="0"/>
              <a:t>High potential and gifted students can also have disability. Although these students have an advanced learning potential by definition, their disability can make it more challenging for them to achieve as highly. A high potential and gifted student with disability is entitled by policy and legislation to participate in their education on the same basis as a similar high potential and gifted student without disability</a:t>
            </a:r>
            <a:r>
              <a:rPr lang="en-AU" sz="1000" dirty="0"/>
              <a:t>.</a:t>
            </a:r>
            <a:endParaRPr lang="en-AU" sz="1000" i="1" dirty="0">
              <a:solidFill>
                <a:srgbClr val="1D4289"/>
              </a:solidFill>
            </a:endParaRPr>
          </a:p>
          <a:p>
            <a:pPr marL="0" lvl="3" defTabSz="914314">
              <a:lnSpc>
                <a:spcPct val="90000"/>
              </a:lnSpc>
              <a:spcBef>
                <a:spcPts val="260"/>
              </a:spcBef>
              <a:buSzPts val="1800"/>
            </a:pPr>
            <a:r>
              <a:rPr lang="en-AU" sz="1000" b="1" dirty="0"/>
              <a:t>Equity and excellence</a:t>
            </a:r>
          </a:p>
          <a:p>
            <a:pPr marL="521921" lvl="3">
              <a:spcBef>
                <a:spcPts val="228"/>
              </a:spcBef>
              <a:buSzPts val="1400"/>
              <a:buFont typeface="Arial"/>
              <a:buChar char="•"/>
            </a:pPr>
            <a:r>
              <a:rPr lang="en-AU" sz="1000" dirty="0">
                <a:solidFill>
                  <a:srgbClr val="1D4289"/>
                </a:solidFill>
              </a:rPr>
              <a:t>This is an equity-focused policy</a:t>
            </a:r>
          </a:p>
          <a:p>
            <a:pPr marL="521921" lvl="3">
              <a:spcBef>
                <a:spcPts val="228"/>
              </a:spcBef>
              <a:buSzPts val="1400"/>
              <a:buFont typeface="Arial"/>
              <a:buChar char="•"/>
            </a:pPr>
            <a:r>
              <a:rPr lang="en-AU" sz="1000" dirty="0">
                <a:solidFill>
                  <a:srgbClr val="1D4289"/>
                </a:solidFill>
              </a:rPr>
              <a:t>We should recognise that department schools have a much stronger representation of disadvantaged groups </a:t>
            </a:r>
          </a:p>
          <a:p>
            <a:pPr marL="522338" lvl="3">
              <a:spcBef>
                <a:spcPts val="228"/>
              </a:spcBef>
              <a:buSzPts val="1400"/>
              <a:buFont typeface="Arial"/>
              <a:buChar char="•"/>
            </a:pPr>
            <a:r>
              <a:rPr lang="en-AU" sz="1000" dirty="0">
                <a:solidFill>
                  <a:srgbClr val="1D4289"/>
                </a:solidFill>
              </a:rPr>
              <a:t>Students from these groups therefore rely more heavily on public schools to provide opportunities to learn and to develop their talent</a:t>
            </a:r>
          </a:p>
          <a:p>
            <a:pPr marL="521921" lvl="3">
              <a:spcBef>
                <a:spcPts val="228"/>
              </a:spcBef>
              <a:buSzPts val="1400"/>
              <a:buFont typeface="Arial"/>
              <a:buChar char="•"/>
            </a:pPr>
            <a:r>
              <a:rPr lang="en-AU" sz="1000" dirty="0">
                <a:solidFill>
                  <a:srgbClr val="1D4289"/>
                </a:solidFill>
              </a:rPr>
              <a:t> Changed processes for funding of schools may provide additional targeted resourcing</a:t>
            </a:r>
          </a:p>
          <a:p>
            <a:pPr marL="521921" lvl="3">
              <a:spcBef>
                <a:spcPts val="228"/>
              </a:spcBef>
              <a:buSzPts val="1400"/>
              <a:buFont typeface="Arial"/>
              <a:buChar char="•"/>
            </a:pPr>
            <a:r>
              <a:rPr lang="en-AU" sz="1000" dirty="0">
                <a:solidFill>
                  <a:srgbClr val="1D4289"/>
                </a:solidFill>
              </a:rPr>
              <a:t> W</a:t>
            </a:r>
            <a:r>
              <a:rPr lang="en-AU" sz="1000" dirty="0"/>
              <a:t>e were very </a:t>
            </a:r>
            <a:r>
              <a:rPr lang="en-AU" sz="1000" b="1" dirty="0"/>
              <a:t>conscious of the excellence gaps </a:t>
            </a:r>
            <a:r>
              <a:rPr lang="en-AU" sz="1000" dirty="0"/>
              <a:t>and inequities that we observe, including those for rural and remote students, students with disability and other equity groups.</a:t>
            </a:r>
          </a:p>
          <a:p>
            <a:pPr marL="0" lvl="1">
              <a:buSzPts val="1500"/>
            </a:pPr>
            <a:r>
              <a:rPr lang="en-AU" sz="1000" b="1" dirty="0"/>
              <a:t>Inclusive </a:t>
            </a:r>
            <a:r>
              <a:rPr lang="en-AU" sz="1000" b="1" dirty="0"/>
              <a:t>and stronger support for diversity</a:t>
            </a:r>
          </a:p>
          <a:p>
            <a:pPr marL="521921" lvl="3">
              <a:spcBef>
                <a:spcPts val="228"/>
              </a:spcBef>
              <a:buSzPts val="1400"/>
              <a:buFont typeface="Arial"/>
              <a:buChar char="•"/>
            </a:pPr>
            <a:r>
              <a:rPr lang="en-AU" sz="1000" dirty="0">
                <a:solidFill>
                  <a:srgbClr val="1D4289"/>
                </a:solidFill>
              </a:rPr>
              <a:t>Students with disability, regional, rural, and remote students; Aboriginal students; English-language learners, refugees, and culturally diverse students </a:t>
            </a:r>
            <a:r>
              <a:rPr lang="en-AU" sz="1000" dirty="0" err="1">
                <a:solidFill>
                  <a:srgbClr val="1D4289"/>
                </a:solidFill>
              </a:rPr>
              <a:t>etc</a:t>
            </a:r>
            <a:r>
              <a:rPr lang="en-AU" sz="1000" dirty="0">
                <a:solidFill>
                  <a:srgbClr val="1D4289"/>
                </a:solidFill>
              </a:rPr>
              <a:t> </a:t>
            </a:r>
          </a:p>
          <a:p>
            <a:pPr marL="521921" lvl="3" indent="-228579">
              <a:spcBef>
                <a:spcPts val="228"/>
              </a:spcBef>
              <a:buClr>
                <a:srgbClr val="000000"/>
              </a:buClr>
              <a:buSzPts val="1400"/>
              <a:buFont typeface="Arial"/>
              <a:buChar char="•"/>
              <a:defRPr/>
            </a:pPr>
            <a:r>
              <a:rPr lang="en-AU" sz="1000" b="1" dirty="0">
                <a:solidFill>
                  <a:srgbClr val="1D4289"/>
                </a:solidFill>
              </a:rPr>
              <a:t>Not using the term twice exceptional (2e) </a:t>
            </a:r>
            <a:r>
              <a:rPr lang="en-AU" sz="1000" dirty="0">
                <a:solidFill>
                  <a:srgbClr val="1D4289"/>
                </a:solidFill>
              </a:rPr>
              <a:t>as in the 2004 policy but instead, </a:t>
            </a:r>
            <a:r>
              <a:rPr lang="en-AU" sz="1000" b="1" dirty="0">
                <a:solidFill>
                  <a:srgbClr val="1D4289"/>
                </a:solidFill>
              </a:rPr>
              <a:t>students with disability </a:t>
            </a:r>
            <a:r>
              <a:rPr lang="en-AU" sz="1000" dirty="0">
                <a:solidFill>
                  <a:srgbClr val="1D4289"/>
                </a:solidFill>
              </a:rPr>
              <a:t>– this is strategic as it means that In planning the needs of these students should be considered within the disability discrimination act and standards. </a:t>
            </a:r>
          </a:p>
          <a:p>
            <a:pPr marL="521921" lvl="3" indent="-228579">
              <a:spcBef>
                <a:spcPts val="228"/>
              </a:spcBef>
              <a:buClr>
                <a:srgbClr val="000000"/>
              </a:buClr>
              <a:buSzPts val="1400"/>
              <a:buFont typeface="Arial"/>
              <a:buChar char="•"/>
              <a:defRPr/>
            </a:pPr>
            <a:r>
              <a:rPr lang="en-AU" sz="1000" dirty="0">
                <a:solidFill>
                  <a:srgbClr val="1D4289"/>
                </a:solidFill>
              </a:rPr>
              <a:t>Note that the term 2e is generally used in International literature, particularly American research as the term “exceptionalities” is more frequently used in their educational system.</a:t>
            </a:r>
          </a:p>
          <a:p>
            <a:pPr marL="521921" lvl="3" indent="-228579">
              <a:spcBef>
                <a:spcPts val="228"/>
              </a:spcBef>
              <a:buClr>
                <a:srgbClr val="000000"/>
              </a:buClr>
              <a:buSzPts val="1400"/>
              <a:buFont typeface="Arial"/>
              <a:buChar char="•"/>
              <a:defRPr/>
            </a:pPr>
            <a:r>
              <a:rPr lang="en-AU" sz="1000" dirty="0">
                <a:solidFill>
                  <a:srgbClr val="1D4289"/>
                </a:solidFill>
              </a:rPr>
              <a:t>Schools will be expected to recognise students’ advanced learning potential regardless of their disability and realise requirements under legislation require that either adjustments or interventions must be put into place.</a:t>
            </a:r>
          </a:p>
          <a:p>
            <a:pPr marL="0" lvl="1" defTabSz="914314">
              <a:spcBef>
                <a:spcPts val="228"/>
              </a:spcBef>
              <a:buClr>
                <a:srgbClr val="000000"/>
              </a:buClr>
              <a:buSzPts val="1500"/>
              <a:defRPr/>
            </a:pPr>
            <a:r>
              <a:rPr lang="en-AU" sz="1000" b="1" dirty="0"/>
              <a:t>Alignment </a:t>
            </a:r>
            <a:r>
              <a:rPr lang="en-AU" sz="1000" b="1" dirty="0"/>
              <a:t>with departmental policy developments</a:t>
            </a:r>
          </a:p>
          <a:p>
            <a:pPr marL="171434" indent="-171434" defTabSz="914314">
              <a:buClr>
                <a:srgbClr val="000000"/>
              </a:buClr>
              <a:buSzPts val="1400"/>
              <a:buFont typeface="Arial" panose="020B0604020202020204" pitchFamily="34" charset="0"/>
              <a:buChar char="•"/>
              <a:defRPr/>
            </a:pPr>
            <a:r>
              <a:rPr lang="en-AU" sz="1000" dirty="0">
                <a:solidFill>
                  <a:srgbClr val="1D4289"/>
                </a:solidFill>
              </a:rPr>
              <a:t>The policy itself shows clear alignment with other departmental reforms, policies and frameworks, including the wellbeing framework (see policy statement point 1.5) and the school excellence framework (see policy statement point 1.7). </a:t>
            </a:r>
          </a:p>
          <a:p>
            <a:pPr marL="171434" indent="-171434" defTabSz="914314">
              <a:buClr>
                <a:srgbClr val="000000"/>
              </a:buClr>
              <a:buSzPts val="1400"/>
              <a:buFont typeface="Arial" panose="020B0604020202020204" pitchFamily="34" charset="0"/>
              <a:buChar char="•"/>
              <a:defRPr/>
            </a:pPr>
            <a:r>
              <a:rPr lang="en-AU" sz="1000" dirty="0">
                <a:solidFill>
                  <a:srgbClr val="1D4289"/>
                </a:solidFill>
              </a:rPr>
              <a:t>This has been a deliberate act to show schools that this policy aligns with the work they already do. </a:t>
            </a:r>
          </a:p>
          <a:p>
            <a:pPr marL="171434" indent="-171434" defTabSz="914314">
              <a:buClr>
                <a:srgbClr val="000000"/>
              </a:buClr>
              <a:buSzPts val="1400"/>
              <a:buFont typeface="Arial" panose="020B0604020202020204" pitchFamily="34" charset="0"/>
              <a:buChar char="•"/>
              <a:defRPr/>
            </a:pPr>
            <a:r>
              <a:rPr lang="en-AU" sz="1000" dirty="0">
                <a:solidFill>
                  <a:srgbClr val="1D4289"/>
                </a:solidFill>
              </a:rPr>
              <a:t>The policy should be read in conjunction with a range of other policies, frameworks and documents:</a:t>
            </a:r>
          </a:p>
          <a:p>
            <a:pPr marL="628592" lvl="1" indent="-171434" fontAlgn="base">
              <a:buFont typeface="Arial" panose="020B0604020202020204" pitchFamily="34" charset="0"/>
              <a:buChar char="•"/>
            </a:pPr>
            <a:r>
              <a:rPr lang="en-AU" sz="1000" i="1" u="sng" dirty="0"/>
              <a:t>Aboriginal Education Policy and Turning Policy into Action</a:t>
            </a:r>
          </a:p>
          <a:p>
            <a:pPr marL="628592" lvl="1" indent="-171434" fontAlgn="base">
              <a:buFont typeface="Arial" panose="020B0604020202020204" pitchFamily="34" charset="0"/>
              <a:buChar char="•"/>
            </a:pPr>
            <a:r>
              <a:rPr lang="en-AU" sz="1000" i="1" u="sng" dirty="0"/>
              <a:t>Anti-Racism Policy</a:t>
            </a:r>
          </a:p>
          <a:p>
            <a:pPr marL="628592" lvl="1" indent="-171434" fontAlgn="base">
              <a:buFont typeface="Arial" panose="020B0604020202020204" pitchFamily="34" charset="0"/>
              <a:buChar char="•"/>
            </a:pPr>
            <a:r>
              <a:rPr lang="en-AU" sz="1000" i="1" u="sng" dirty="0"/>
              <a:t>Assisting Students with Learning Difficulties</a:t>
            </a:r>
          </a:p>
          <a:p>
            <a:pPr marL="628592" lvl="1" indent="-171434" fontAlgn="base">
              <a:buFont typeface="Arial" panose="020B0604020202020204" pitchFamily="34" charset="0"/>
              <a:buChar char="•"/>
            </a:pPr>
            <a:r>
              <a:rPr lang="en-AU" sz="1000" i="1" u="sng" dirty="0"/>
              <a:t>Curriculum planning and programming, assessing and reporting to parents K-12</a:t>
            </a:r>
          </a:p>
          <a:p>
            <a:pPr marL="628592" lvl="1" indent="-171434" fontAlgn="base">
              <a:buFont typeface="Arial" panose="020B0604020202020204" pitchFamily="34" charset="0"/>
              <a:buChar char="•"/>
            </a:pPr>
            <a:r>
              <a:rPr lang="en-AU" sz="1000" i="1" u="sng" dirty="0"/>
              <a:t>Disability Inclusion Action Plan 2016 – 2020</a:t>
            </a:r>
          </a:p>
          <a:p>
            <a:pPr marL="628592" lvl="1" indent="-171434" fontAlgn="base">
              <a:buFont typeface="Arial" panose="020B0604020202020204" pitchFamily="34" charset="0"/>
              <a:buChar char="•"/>
            </a:pPr>
            <a:r>
              <a:rPr lang="en-AU" sz="1000" i="1" u="sng" dirty="0"/>
              <a:t>Leading and Managing the School</a:t>
            </a:r>
          </a:p>
          <a:p>
            <a:pPr marL="628592" lvl="1" indent="-171434" fontAlgn="base">
              <a:buFont typeface="Arial" panose="020B0604020202020204" pitchFamily="34" charset="0"/>
              <a:buChar char="•"/>
            </a:pPr>
            <a:r>
              <a:rPr lang="en-AU" sz="1000" i="1" u="sng" dirty="0"/>
              <a:t>Mentoring Students Policy</a:t>
            </a:r>
          </a:p>
          <a:p>
            <a:pPr marL="628592" lvl="1" indent="-171434" fontAlgn="base">
              <a:buFont typeface="Arial" panose="020B0604020202020204" pitchFamily="34" charset="0"/>
              <a:buChar char="•"/>
            </a:pPr>
            <a:r>
              <a:rPr lang="en-AU" sz="1000" i="1" u="sng" dirty="0"/>
              <a:t>Multicultural Education Policy</a:t>
            </a:r>
          </a:p>
          <a:p>
            <a:pPr marL="628592" lvl="1" indent="-171434" fontAlgn="base">
              <a:buFont typeface="Arial" panose="020B0604020202020204" pitchFamily="34" charset="0"/>
              <a:buChar char="•"/>
            </a:pPr>
            <a:r>
              <a:rPr lang="en-AU" sz="1000" i="1" u="sng" dirty="0"/>
              <a:t>Professional Learning Policy for Schools</a:t>
            </a:r>
          </a:p>
          <a:p>
            <a:pPr marL="628592" lvl="1" indent="-171434" fontAlgn="base">
              <a:buFont typeface="Arial" panose="020B0604020202020204" pitchFamily="34" charset="0"/>
              <a:buChar char="•"/>
            </a:pPr>
            <a:r>
              <a:rPr lang="en-AU" sz="1000" i="1" u="sng" dirty="0"/>
              <a:t>Psychological Tests Policy</a:t>
            </a:r>
          </a:p>
          <a:p>
            <a:pPr marL="628592" lvl="1" indent="-171434" fontAlgn="base">
              <a:buFont typeface="Arial" panose="020B0604020202020204" pitchFamily="34" charset="0"/>
              <a:buChar char="•"/>
            </a:pPr>
            <a:r>
              <a:rPr lang="en-AU" sz="1000" i="1" u="sng" dirty="0"/>
              <a:t>School Excellence Policy and School Excellence Framework</a:t>
            </a:r>
          </a:p>
          <a:p>
            <a:pPr marL="628592" lvl="1" indent="-171434" fontAlgn="base">
              <a:buFont typeface="Arial" panose="020B0604020202020204" pitchFamily="34" charset="0"/>
              <a:buChar char="•"/>
            </a:pPr>
            <a:r>
              <a:rPr lang="en-AU" sz="1000" i="1" u="sng" dirty="0"/>
              <a:t>Selective High School and Opportunity Class Placement Policy</a:t>
            </a:r>
          </a:p>
          <a:p>
            <a:pPr marL="628592" lvl="1" indent="-171434" fontAlgn="base">
              <a:buFont typeface="Arial" panose="020B0604020202020204" pitchFamily="34" charset="0"/>
              <a:buChar char="•"/>
            </a:pPr>
            <a:r>
              <a:rPr lang="en-AU" sz="1000" i="1" u="sng" dirty="0"/>
              <a:t>Student Welfare Policy and Wellbeing Framework</a:t>
            </a:r>
          </a:p>
          <a:p>
            <a:pPr marL="628592" lvl="1" indent="-171434" fontAlgn="base">
              <a:buFont typeface="Arial" panose="020B0604020202020204" pitchFamily="34" charset="0"/>
              <a:buChar char="•"/>
            </a:pPr>
            <a:r>
              <a:rPr lang="en-AU" sz="1000" i="1" u="sng" dirty="0"/>
              <a:t>Workplace Learning for Secondary Students in Government Schools</a:t>
            </a:r>
          </a:p>
          <a:p>
            <a:pPr marL="628592" lvl="1" indent="-171434" fontAlgn="base">
              <a:buFont typeface="Arial" panose="020B0604020202020204" pitchFamily="34" charset="0"/>
              <a:buChar char="•"/>
            </a:pPr>
            <a:r>
              <a:rPr lang="en-AU" sz="1000" i="1" u="sng" dirty="0"/>
              <a:t>Australian Professional Teaching Standards (AITSL)</a:t>
            </a:r>
          </a:p>
          <a:p>
            <a:pPr marL="628592" lvl="1" indent="-171434" fontAlgn="base">
              <a:buFont typeface="Arial" panose="020B0604020202020204" pitchFamily="34" charset="0"/>
              <a:buChar char="•"/>
            </a:pPr>
            <a:r>
              <a:rPr lang="en-AU" sz="1000" i="1" u="sng" dirty="0"/>
              <a:t>Guidelines for Accelerated Progression (NESA)</a:t>
            </a:r>
          </a:p>
          <a:p>
            <a:endParaRPr lang="en-AU" dirty="0"/>
          </a:p>
        </p:txBody>
      </p:sp>
      <p:sp>
        <p:nvSpPr>
          <p:cNvPr id="4" name="Slide Number Placeholder 3"/>
          <p:cNvSpPr>
            <a:spLocks noGrp="1"/>
          </p:cNvSpPr>
          <p:nvPr>
            <p:ph type="sldNum" sz="quarter" idx="10"/>
          </p:nvPr>
        </p:nvSpPr>
        <p:spPr/>
        <p:txBody>
          <a:bodyPr/>
          <a:lstStyle/>
          <a:p>
            <a:pPr defTabSz="457131">
              <a:defRPr/>
            </a:pPr>
            <a:fld id="{D09C5488-DD16-4714-9519-7BE21BA11D4E}" type="slidenum">
              <a:rPr lang="en-AU">
                <a:solidFill>
                  <a:prstClr val="black"/>
                </a:solidFill>
                <a:latin typeface="Calibri" panose="020F0502020204030204"/>
              </a:rPr>
              <a:pPr defTabSz="457131">
                <a:defRPr/>
              </a:pPr>
              <a:t>3</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14834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SzPts val="1800"/>
            </a:pPr>
            <a:r>
              <a:rPr lang="en-AU" sz="1000" b="1" dirty="0"/>
              <a:t>Across all domains of potential</a:t>
            </a:r>
          </a:p>
          <a:p>
            <a:pPr marL="171434" indent="-171434" defTabSz="914314">
              <a:lnSpc>
                <a:spcPct val="90000"/>
              </a:lnSpc>
              <a:buSzPts val="1800"/>
              <a:buFont typeface="Arial" panose="020B0604020202020204" pitchFamily="34" charset="0"/>
              <a:buChar char="•"/>
              <a:defRPr/>
            </a:pPr>
            <a:r>
              <a:rPr lang="en-AU" sz="1000" dirty="0">
                <a:cs typeface="Calibri"/>
              </a:rPr>
              <a:t>While the 2004 policy refers to an earlier version of Gagne’s differentiated model of giftedness and talent which clearly identifies the four domains of potential, consultation feedback from 2017-2019 indicated that schools understood the focus of the policy was on the intellectual domain. This was reinforced by the professional learning and support materials.</a:t>
            </a:r>
          </a:p>
          <a:p>
            <a:pPr marL="171434" indent="-171434" defTabSz="914314">
              <a:lnSpc>
                <a:spcPct val="90000"/>
              </a:lnSpc>
              <a:buSzPts val="1800"/>
              <a:buFont typeface="Arial" panose="020B0604020202020204" pitchFamily="34" charset="0"/>
              <a:buChar char="•"/>
              <a:defRPr/>
            </a:pPr>
            <a:r>
              <a:rPr lang="en-AU" sz="1000" dirty="0">
                <a:cs typeface="Calibri"/>
              </a:rPr>
              <a:t>This policy makes very clear and explicit reference to the four domains of potential. We currently have a literature review prepared by CESE focusing on the intellectual domain called “Revisiting Gifted Education”. This review ‘revisits’ the research with a particular focus on new research since 2004 within this domain. </a:t>
            </a:r>
          </a:p>
          <a:p>
            <a:pPr>
              <a:lnSpc>
                <a:spcPct val="90000"/>
              </a:lnSpc>
              <a:buSzPts val="1800"/>
            </a:pPr>
            <a:r>
              <a:rPr lang="en-AU" sz="1000" b="1" dirty="0"/>
              <a:t>Stronger </a:t>
            </a:r>
            <a:r>
              <a:rPr lang="en-AU" sz="1000" b="1" dirty="0"/>
              <a:t>inclusion of specialist settings in the policy</a:t>
            </a:r>
          </a:p>
          <a:p>
            <a:pPr marL="171434" indent="-171434">
              <a:buClr>
                <a:schemeClr val="dk1"/>
              </a:buClr>
              <a:buSzPts val="1200"/>
              <a:buFont typeface="Arial" panose="020B0604020202020204" pitchFamily="34" charset="0"/>
              <a:buChar char="•"/>
            </a:pPr>
            <a:r>
              <a:rPr lang="en-AU" sz="1000" dirty="0">
                <a:solidFill>
                  <a:schemeClr val="dk1"/>
                </a:solidFill>
                <a:ea typeface="Calibri"/>
                <a:cs typeface="Calibri"/>
                <a:sym typeface="Calibri"/>
              </a:rPr>
              <a:t>This policy recognises for the first time that specialist high schools such as sports, design, creative and performing arts and the Conservatorium – are talent development centres that specialise in their particular domain.</a:t>
            </a:r>
          </a:p>
          <a:p>
            <a:pPr marL="171434" indent="-171434">
              <a:buClr>
                <a:schemeClr val="dk1"/>
              </a:buClr>
              <a:buSzPts val="1200"/>
              <a:buFont typeface="Arial" panose="020B0604020202020204" pitchFamily="34" charset="0"/>
              <a:buChar char="•"/>
            </a:pPr>
            <a:r>
              <a:rPr lang="en-AU" sz="1000" dirty="0">
                <a:solidFill>
                  <a:schemeClr val="dk1"/>
                </a:solidFill>
                <a:cs typeface="Calibri"/>
                <a:sym typeface="Calibri"/>
              </a:rPr>
              <a:t>Specialist settings also include </a:t>
            </a:r>
            <a:r>
              <a:rPr lang="en-AU" sz="1000" dirty="0">
                <a:solidFill>
                  <a:srgbClr val="1D4289"/>
                </a:solidFill>
              </a:rPr>
              <a:t>Selective High Schools &amp; classes, opportunity classes, representative programs and initiatives, arts, sports and leadership.</a:t>
            </a:r>
          </a:p>
          <a:p>
            <a:pPr>
              <a:lnSpc>
                <a:spcPct val="90000"/>
              </a:lnSpc>
              <a:buSzPts val="1800"/>
            </a:pPr>
            <a:r>
              <a:rPr lang="en-AU" sz="1000" b="1" dirty="0"/>
              <a:t>Potential </a:t>
            </a:r>
            <a:r>
              <a:rPr lang="en-AU" sz="1000" b="1" dirty="0"/>
              <a:t>on a continuum</a:t>
            </a:r>
          </a:p>
          <a:p>
            <a:pPr marL="171434" indent="-171434" defTabSz="914314">
              <a:lnSpc>
                <a:spcPct val="90000"/>
              </a:lnSpc>
              <a:buSzPts val="1800"/>
              <a:buFont typeface="Arial" panose="020B0604020202020204" pitchFamily="34" charset="0"/>
              <a:buChar char="•"/>
              <a:defRPr/>
            </a:pPr>
            <a:r>
              <a:rPr lang="en-AU" sz="1000" dirty="0">
                <a:cs typeface="Calibri"/>
              </a:rPr>
              <a:t>Potential</a:t>
            </a:r>
            <a:r>
              <a:rPr lang="en-AU" sz="1000" dirty="0"/>
              <a:t> as a continuum in each domain. Every student has the potential to learn and we know that some students in one or more of the domains can learn more quickly and easily than their peers. The policy describes these students as high potential and represents a broader range of students requiring additional challenge in our schools. Within the high potential group are sub-groups of students who have the capacity to learn more readily than their age peers – firstly those who are described as gifted and then those who are described as highly gifted. </a:t>
            </a:r>
          </a:p>
          <a:p>
            <a:pPr marL="171434" indent="-171434" defTabSz="914314">
              <a:lnSpc>
                <a:spcPct val="90000"/>
              </a:lnSpc>
              <a:buSzPts val="1800"/>
              <a:buFont typeface="Arial" panose="020B0604020202020204" pitchFamily="34" charset="0"/>
              <a:buChar char="•"/>
              <a:defRPr/>
            </a:pPr>
            <a:r>
              <a:rPr lang="en-AU" sz="1000" dirty="0"/>
              <a:t>The inclusion of ‘gifted students’ reflects the comprehensive body of research which exists in gifted education to best support the talent development of these students.</a:t>
            </a:r>
          </a:p>
          <a:p>
            <a:pPr marL="171434" indent="-171434" defTabSz="914314">
              <a:lnSpc>
                <a:spcPct val="90000"/>
              </a:lnSpc>
              <a:buSzPts val="1800"/>
              <a:buFont typeface="Arial" panose="020B0604020202020204" pitchFamily="34" charset="0"/>
              <a:buChar char="•"/>
              <a:defRPr/>
            </a:pPr>
            <a:r>
              <a:rPr lang="en-AU" sz="1000" dirty="0"/>
              <a:t>The inclusion of ‘highly gifted’ reflects the research that indicates there are students whose potential to learn in a particular domain vastly exceeds that of their same age peers. For these students in particular we need to consider how we can provide sufficiently supportive conditions in public schools to allow them to explore this extraordinary potential. </a:t>
            </a:r>
          </a:p>
          <a:p>
            <a:pPr marL="171434" indent="-171434" defTabSz="914314">
              <a:lnSpc>
                <a:spcPct val="90000"/>
              </a:lnSpc>
              <a:buSzPts val="1800"/>
              <a:buFont typeface="Arial" panose="020B0604020202020204" pitchFamily="34" charset="0"/>
              <a:buChar char="•"/>
              <a:defRPr/>
            </a:pPr>
            <a:r>
              <a:rPr lang="en-AU" sz="1000" i="1" dirty="0"/>
              <a:t>High </a:t>
            </a:r>
            <a:r>
              <a:rPr lang="en-AU" sz="1000" i="1" dirty="0"/>
              <a:t>potential students: Those students whose potential </a:t>
            </a:r>
            <a:r>
              <a:rPr lang="en-AU" sz="1000" b="1" i="1" dirty="0"/>
              <a:t>exceeds</a:t>
            </a:r>
            <a:r>
              <a:rPr lang="en-AU" sz="1000" i="1" dirty="0"/>
              <a:t> that of their same age peers in one or more domains: intellectual, creative, social-emotional and physical.</a:t>
            </a:r>
          </a:p>
          <a:p>
            <a:pPr marL="171434" indent="-171434" defTabSz="914314">
              <a:lnSpc>
                <a:spcPct val="90000"/>
              </a:lnSpc>
              <a:buSzPts val="1800"/>
              <a:buFont typeface="Arial" panose="020B0604020202020204" pitchFamily="34" charset="0"/>
              <a:buChar char="•"/>
              <a:defRPr/>
            </a:pPr>
            <a:r>
              <a:rPr lang="en-AU" sz="1000" i="1" dirty="0"/>
              <a:t>Gifted students: Those students whose potential </a:t>
            </a:r>
            <a:r>
              <a:rPr lang="en-AU" sz="1000" b="1" i="1" dirty="0"/>
              <a:t>significantly</a:t>
            </a:r>
            <a:r>
              <a:rPr lang="en-AU" sz="1000" i="1" dirty="0"/>
              <a:t> </a:t>
            </a:r>
            <a:r>
              <a:rPr lang="en-AU" sz="1000" b="1" i="1" dirty="0"/>
              <a:t>exceeds</a:t>
            </a:r>
            <a:r>
              <a:rPr lang="en-AU" sz="1000" i="1" dirty="0"/>
              <a:t> that of their same age peers in one or more domains: intellectual, creative, social-emotional and physical. </a:t>
            </a:r>
          </a:p>
          <a:p>
            <a:pPr marL="171434" indent="-171434" defTabSz="914314">
              <a:lnSpc>
                <a:spcPct val="90000"/>
              </a:lnSpc>
              <a:buSzPts val="1800"/>
              <a:buFont typeface="Arial" panose="020B0604020202020204" pitchFamily="34" charset="0"/>
              <a:buChar char="•"/>
              <a:defRPr/>
            </a:pPr>
            <a:r>
              <a:rPr lang="en-AU" sz="1000" i="1" dirty="0"/>
              <a:t>Highly gifted students: Those students whose potential </a:t>
            </a:r>
            <a:r>
              <a:rPr lang="en-AU" sz="1000" b="1" i="1" dirty="0"/>
              <a:t>vastly</a:t>
            </a:r>
            <a:r>
              <a:rPr lang="en-AU" sz="1000" i="1" dirty="0"/>
              <a:t> </a:t>
            </a:r>
            <a:r>
              <a:rPr lang="en-AU" sz="1000" b="1" i="1" dirty="0"/>
              <a:t>exceeds</a:t>
            </a:r>
            <a:r>
              <a:rPr lang="en-AU" sz="1000" i="1" dirty="0"/>
              <a:t> that of their same age peers in one or more domains: intellectual, creative, social-emotional and physical.</a:t>
            </a:r>
          </a:p>
          <a:p>
            <a:pPr marL="171434" indent="-171434" defTabSz="914314">
              <a:lnSpc>
                <a:spcPct val="90000"/>
              </a:lnSpc>
              <a:buSzPts val="1800"/>
              <a:buFont typeface="Arial" panose="020B0604020202020204" pitchFamily="34" charset="0"/>
              <a:buChar char="•"/>
              <a:defRPr/>
            </a:pPr>
            <a:r>
              <a:rPr lang="en-AU" sz="1000" dirty="0"/>
              <a:t>Potential </a:t>
            </a:r>
            <a:r>
              <a:rPr lang="en-AU" sz="1000" dirty="0"/>
              <a:t>refers to a student’s innate ability in one or more domains and shouldn’t be confused with their final attainment after talent development, i.e. high performance.</a:t>
            </a:r>
          </a:p>
          <a:p>
            <a:pPr marL="171434" indent="-171434" defTabSz="914314">
              <a:lnSpc>
                <a:spcPct val="90000"/>
              </a:lnSpc>
              <a:buSzPts val="1800"/>
              <a:buFont typeface="Arial" panose="020B0604020202020204" pitchFamily="34" charset="0"/>
              <a:buChar char="•"/>
              <a:defRPr/>
            </a:pPr>
            <a:r>
              <a:rPr lang="en-AU" sz="1000" dirty="0">
                <a:cs typeface="Calibri"/>
              </a:rPr>
              <a:t>By focusing on potential first rather than performance this policy places greater focus on supporting students, especially those in disadvantaged groups to develop their talent and move towards achieving their educational potential. </a:t>
            </a:r>
          </a:p>
          <a:p>
            <a:pPr marL="171434" indent="-171434" defTabSz="914314">
              <a:lnSpc>
                <a:spcPct val="90000"/>
              </a:lnSpc>
              <a:buSzPts val="1800"/>
              <a:buFont typeface="Arial" panose="020B0604020202020204" pitchFamily="34" charset="0"/>
              <a:buChar char="•"/>
              <a:defRPr/>
            </a:pPr>
            <a:r>
              <a:rPr lang="en-AU" sz="1000" dirty="0">
                <a:cs typeface="Calibri"/>
              </a:rPr>
              <a:t>This supports the research showing up to 57% of high potential and gifted students underachieve in the intellectual domain and the significant excellence gaps that exist between students from high and those from low SES backgrounds.</a:t>
            </a:r>
          </a:p>
          <a:p>
            <a:pPr>
              <a:lnSpc>
                <a:spcPct val="90000"/>
              </a:lnSpc>
              <a:buSzPts val="1800"/>
            </a:pPr>
            <a:r>
              <a:rPr lang="en-AU" sz="1000" b="1" dirty="0"/>
              <a:t>Strengthened </a:t>
            </a:r>
            <a:r>
              <a:rPr lang="en-AU" sz="1000" b="1" dirty="0"/>
              <a:t>support for acceleration and advanced learning pathways</a:t>
            </a:r>
          </a:p>
          <a:p>
            <a:pPr marL="171434" indent="-171434" defTabSz="914314">
              <a:lnSpc>
                <a:spcPct val="90000"/>
              </a:lnSpc>
              <a:buSzPts val="1800"/>
              <a:buFont typeface="Arial" panose="020B0604020202020204" pitchFamily="34" charset="0"/>
              <a:buChar char="•"/>
              <a:defRPr/>
            </a:pPr>
            <a:r>
              <a:rPr lang="en-AU" sz="1000" dirty="0">
                <a:cs typeface="Calibri"/>
                <a:sym typeface="Calibri"/>
              </a:rPr>
              <a:t>The election commitment made by the Baird government in 2015 states:  </a:t>
            </a:r>
          </a:p>
          <a:p>
            <a:pPr lvl="1" defTabSz="914314">
              <a:lnSpc>
                <a:spcPct val="90000"/>
              </a:lnSpc>
              <a:buSzPts val="1800"/>
              <a:defRPr/>
            </a:pPr>
            <a:r>
              <a:rPr lang="en-AU" sz="1000" dirty="0" smtClean="0">
                <a:cs typeface="Calibri"/>
                <a:sym typeface="Calibri"/>
              </a:rPr>
              <a:t>"...</a:t>
            </a:r>
            <a:r>
              <a:rPr lang="en-AU" sz="1000" dirty="0">
                <a:cs typeface="Calibri"/>
                <a:sym typeface="Calibri"/>
              </a:rPr>
              <a:t>develop partnerships with universities, training organisations, business and industry to mentor and stretch high ability students, with school students with high ability able to study tertiary subjects while at school.”</a:t>
            </a:r>
          </a:p>
          <a:p>
            <a:pPr marL="171434" indent="-171434" defTabSz="914314">
              <a:lnSpc>
                <a:spcPct val="90000"/>
              </a:lnSpc>
              <a:buSzPts val="1800"/>
              <a:buFont typeface="Arial" panose="020B0604020202020204" pitchFamily="34" charset="0"/>
              <a:buChar char="•"/>
              <a:defRPr/>
            </a:pPr>
            <a:r>
              <a:rPr lang="en-AU" sz="1000" dirty="0" smtClean="0">
                <a:cs typeface="Calibri"/>
                <a:sym typeface="Calibri"/>
              </a:rPr>
              <a:t>The </a:t>
            </a:r>
            <a:r>
              <a:rPr lang="en-AU" sz="1000" dirty="0">
                <a:cs typeface="Calibri"/>
                <a:sym typeface="Calibri"/>
              </a:rPr>
              <a:t>benefits of acceleration are overwhelmingly supported in the research and include academic, social and personal benefits for students when well implemented.</a:t>
            </a:r>
          </a:p>
          <a:p>
            <a:pPr marL="171434" indent="-171434" defTabSz="914314">
              <a:lnSpc>
                <a:spcPct val="90000"/>
              </a:lnSpc>
              <a:buSzPts val="1800"/>
              <a:buFont typeface="Arial" panose="020B0604020202020204" pitchFamily="34" charset="0"/>
              <a:buChar char="•"/>
              <a:defRPr/>
            </a:pPr>
            <a:r>
              <a:rPr lang="en-AU" sz="1000" dirty="0">
                <a:cs typeface="Calibri"/>
                <a:sym typeface="Calibri"/>
              </a:rPr>
              <a:t>Acceleration, despite having one of the strongest evidence bases in education, is still underutilised</a:t>
            </a:r>
            <a:endParaRPr lang="en-AU" sz="1000" dirty="0">
              <a:cs typeface="Calibri"/>
            </a:endParaRPr>
          </a:p>
          <a:p>
            <a:pPr marL="171434" indent="-171434" defTabSz="914314">
              <a:lnSpc>
                <a:spcPct val="90000"/>
              </a:lnSpc>
              <a:buSzPts val="1800"/>
              <a:buFont typeface="Arial" panose="020B0604020202020204" pitchFamily="34" charset="0"/>
              <a:buChar char="•"/>
              <a:defRPr/>
            </a:pPr>
            <a:r>
              <a:rPr lang="en-AU" sz="1000" dirty="0">
                <a:cs typeface="Calibri"/>
              </a:rPr>
              <a:t>This policy has strengthened guidelines for acceleration and advanced learning pathways</a:t>
            </a:r>
          </a:p>
          <a:p>
            <a:pPr marL="171434" indent="-171434" defTabSz="914314">
              <a:lnSpc>
                <a:spcPct val="90000"/>
              </a:lnSpc>
              <a:buSzPts val="1800"/>
              <a:buFont typeface="Arial" panose="020B0604020202020204" pitchFamily="34" charset="0"/>
              <a:buChar char="•"/>
              <a:defRPr/>
            </a:pPr>
            <a:r>
              <a:rPr lang="en-AU" sz="1000" dirty="0">
                <a:cs typeface="Calibri"/>
              </a:rPr>
              <a:t>Finding solutions to overcome barriers between levels of schooling</a:t>
            </a:r>
          </a:p>
          <a:p>
            <a:pPr defTabSz="914314">
              <a:lnSpc>
                <a:spcPct val="90000"/>
              </a:lnSpc>
              <a:buSzPts val="1800"/>
              <a:defRPr/>
            </a:pPr>
            <a:r>
              <a:rPr lang="en-AU" sz="900" u="sng" dirty="0">
                <a:cs typeface="Calibri"/>
              </a:rPr>
              <a:t>Key </a:t>
            </a:r>
            <a:r>
              <a:rPr lang="en-AU" sz="900" u="sng" dirty="0">
                <a:cs typeface="Calibri"/>
              </a:rPr>
              <a:t>Research</a:t>
            </a:r>
          </a:p>
          <a:p>
            <a:pPr marL="171434" indent="-171434" defTabSz="914314">
              <a:lnSpc>
                <a:spcPct val="90000"/>
              </a:lnSpc>
              <a:buSzPts val="1800"/>
              <a:buFont typeface="Arial" panose="020B0604020202020204" pitchFamily="34" charset="0"/>
              <a:buChar char="•"/>
              <a:defRPr/>
            </a:pPr>
            <a:r>
              <a:rPr lang="en-AU" sz="900" dirty="0">
                <a:cs typeface="Calibri"/>
              </a:rPr>
              <a:t>Acceleration is considered one of the most effective educational interventions available to gifted students (Rogers 2007, 2015). </a:t>
            </a:r>
          </a:p>
          <a:p>
            <a:pPr marL="171434" indent="-171434" defTabSz="914314">
              <a:lnSpc>
                <a:spcPct val="90000"/>
              </a:lnSpc>
              <a:buSzPts val="1800"/>
              <a:buFont typeface="Arial" panose="020B0604020202020204" pitchFamily="34" charset="0"/>
              <a:buChar char="•"/>
              <a:defRPr/>
            </a:pPr>
            <a:r>
              <a:rPr lang="en-AU" sz="900" dirty="0">
                <a:cs typeface="Calibri"/>
              </a:rPr>
              <a:t>Repeated meta-analyses and systematic reviews of the research evidence on acceleration across a vast diversity of educational settings and contexts have shown that all forms of acceleration offer significant learning benefits for gifted students (</a:t>
            </a:r>
            <a:r>
              <a:rPr lang="en-AU" sz="900" dirty="0" err="1">
                <a:cs typeface="Calibri"/>
              </a:rPr>
              <a:t>Kulik</a:t>
            </a:r>
            <a:r>
              <a:rPr lang="en-AU" sz="900" dirty="0">
                <a:cs typeface="Calibri"/>
              </a:rPr>
              <a:t> 2003; </a:t>
            </a:r>
            <a:r>
              <a:rPr lang="en-AU" sz="900" dirty="0" err="1">
                <a:cs typeface="Calibri"/>
              </a:rPr>
              <a:t>Steenbergen</a:t>
            </a:r>
            <a:r>
              <a:rPr lang="en-AU" sz="900" dirty="0">
                <a:cs typeface="Calibri"/>
              </a:rPr>
              <a:t>-Hu and Moon 2011; </a:t>
            </a:r>
            <a:r>
              <a:rPr lang="en-AU" sz="900" dirty="0" err="1">
                <a:cs typeface="Calibri"/>
              </a:rPr>
              <a:t>Steenbergen</a:t>
            </a:r>
            <a:r>
              <a:rPr lang="en-AU" sz="900" dirty="0">
                <a:cs typeface="Calibri"/>
              </a:rPr>
              <a:t>-Hu, </a:t>
            </a:r>
            <a:r>
              <a:rPr lang="en-AU" sz="900" dirty="0" err="1">
                <a:cs typeface="Calibri"/>
              </a:rPr>
              <a:t>Makel</a:t>
            </a:r>
            <a:r>
              <a:rPr lang="en-AU" sz="900" dirty="0">
                <a:cs typeface="Calibri"/>
              </a:rPr>
              <a:t>, </a:t>
            </a:r>
            <a:r>
              <a:rPr lang="en-AU" sz="900" dirty="0" err="1">
                <a:cs typeface="Calibri"/>
              </a:rPr>
              <a:t>Olszewski-Kubilius</a:t>
            </a:r>
            <a:r>
              <a:rPr lang="en-AU" sz="900" dirty="0">
                <a:cs typeface="Calibri"/>
              </a:rPr>
              <a:t> 2016; Warne 2017). </a:t>
            </a:r>
          </a:p>
          <a:p>
            <a:pPr marL="171434" indent="-171434" defTabSz="914314">
              <a:lnSpc>
                <a:spcPct val="90000"/>
              </a:lnSpc>
              <a:buSzPts val="1800"/>
              <a:buFont typeface="Arial" panose="020B0604020202020204" pitchFamily="34" charset="0"/>
              <a:buChar char="•"/>
              <a:defRPr/>
            </a:pPr>
            <a:r>
              <a:rPr lang="en-AU" sz="900" dirty="0">
                <a:cs typeface="Calibri"/>
              </a:rPr>
              <a:t>The effect size of acceleration on learning growth has been estimated at between +0.72 and +1.62 standard deviations of learning growth, placing acceleration among the more effective educational practices (</a:t>
            </a:r>
            <a:r>
              <a:rPr lang="en-AU" sz="900" dirty="0" err="1">
                <a:cs typeface="Calibri"/>
              </a:rPr>
              <a:t>Steenbergen</a:t>
            </a:r>
            <a:r>
              <a:rPr lang="en-AU" sz="900" dirty="0">
                <a:cs typeface="Calibri"/>
              </a:rPr>
              <a:t>-Hu, </a:t>
            </a:r>
            <a:r>
              <a:rPr lang="en-AU" sz="900" dirty="0" err="1">
                <a:cs typeface="Calibri"/>
              </a:rPr>
              <a:t>Makel</a:t>
            </a:r>
            <a:r>
              <a:rPr lang="en-AU" sz="900" dirty="0">
                <a:cs typeface="Calibri"/>
              </a:rPr>
              <a:t>, </a:t>
            </a:r>
            <a:r>
              <a:rPr lang="en-AU" sz="900" dirty="0" err="1">
                <a:cs typeface="Calibri"/>
              </a:rPr>
              <a:t>Olszewski-Kubilius</a:t>
            </a:r>
            <a:r>
              <a:rPr lang="en-AU" sz="900" dirty="0">
                <a:cs typeface="Calibri"/>
              </a:rPr>
              <a:t> 2016). These findings have been consistent across students from diverse backgrounds (Lee et al. 2010). </a:t>
            </a:r>
          </a:p>
          <a:p>
            <a:pPr marL="171434" indent="-171434" defTabSz="914314">
              <a:lnSpc>
                <a:spcPct val="90000"/>
              </a:lnSpc>
              <a:buSzPts val="1800"/>
              <a:buFont typeface="Arial" panose="020B0604020202020204" pitchFamily="34" charset="0"/>
              <a:buChar char="•"/>
              <a:defRPr/>
            </a:pPr>
            <a:r>
              <a:rPr lang="en-AU" sz="900" dirty="0">
                <a:cs typeface="Calibri"/>
              </a:rPr>
              <a:t>Early entry to school and radical acceleration, are also supported by the literature (Gross 2006; Rogers 2015).</a:t>
            </a:r>
          </a:p>
          <a:p>
            <a:pPr defTabSz="914314">
              <a:lnSpc>
                <a:spcPct val="90000"/>
              </a:lnSpc>
              <a:buSzPts val="1800"/>
              <a:defRPr/>
            </a:pPr>
            <a:r>
              <a:rPr lang="en-AU" sz="900" u="sng" dirty="0">
                <a:cs typeface="Calibri"/>
              </a:rPr>
              <a:t>References</a:t>
            </a:r>
            <a:endParaRPr lang="en-AU" sz="900" u="sng" dirty="0">
              <a:cs typeface="Calibri"/>
            </a:endParaRPr>
          </a:p>
          <a:p>
            <a:pPr marL="171434" indent="-171434" defTabSz="914314">
              <a:lnSpc>
                <a:spcPct val="90000"/>
              </a:lnSpc>
              <a:buSzPts val="1800"/>
              <a:buFont typeface="Arial" panose="020B0604020202020204" pitchFamily="34" charset="0"/>
              <a:buChar char="•"/>
              <a:defRPr/>
            </a:pPr>
            <a:r>
              <a:rPr lang="en-AU" sz="900" dirty="0">
                <a:cs typeface="Calibri"/>
              </a:rPr>
              <a:t>Gross, M 2006, ‘Exceptionally gifted children: long term outcomes of academic acceleration and non-acceleration’, Journal for the Education of the Gifted, vol. 29, no. 4, pp. 404-429.  </a:t>
            </a:r>
          </a:p>
          <a:p>
            <a:pPr marL="171434" indent="-171434" defTabSz="914314">
              <a:lnSpc>
                <a:spcPct val="90000"/>
              </a:lnSpc>
              <a:buSzPts val="1800"/>
              <a:buFont typeface="Arial" panose="020B0604020202020204" pitchFamily="34" charset="0"/>
              <a:buChar char="•"/>
              <a:defRPr/>
            </a:pPr>
            <a:r>
              <a:rPr lang="en-AU" sz="900" dirty="0" err="1">
                <a:cs typeface="Calibri"/>
              </a:rPr>
              <a:t>Kulik</a:t>
            </a:r>
            <a:r>
              <a:rPr lang="en-AU" sz="900" dirty="0">
                <a:cs typeface="Calibri"/>
              </a:rPr>
              <a:t>, J 2003, ‘Meta-analytic studies of acceleration’, in </a:t>
            </a:r>
            <a:r>
              <a:rPr lang="en-AU" sz="900" dirty="0" err="1">
                <a:cs typeface="Calibri"/>
              </a:rPr>
              <a:t>Colangelo</a:t>
            </a:r>
            <a:r>
              <a:rPr lang="en-AU" sz="900" dirty="0">
                <a:cs typeface="Calibri"/>
              </a:rPr>
              <a:t>, N, </a:t>
            </a:r>
            <a:r>
              <a:rPr lang="en-AU" sz="900" dirty="0" err="1">
                <a:cs typeface="Calibri"/>
              </a:rPr>
              <a:t>Assouline</a:t>
            </a:r>
            <a:r>
              <a:rPr lang="en-AU" sz="900" dirty="0">
                <a:cs typeface="Calibri"/>
              </a:rPr>
              <a:t>, S and Gross, M (</a:t>
            </a:r>
            <a:r>
              <a:rPr lang="en-AU" sz="900" dirty="0" err="1">
                <a:cs typeface="Calibri"/>
              </a:rPr>
              <a:t>eds</a:t>
            </a:r>
            <a:r>
              <a:rPr lang="en-AU" sz="900" dirty="0">
                <a:cs typeface="Calibri"/>
              </a:rPr>
              <a:t>), A nation deceived: How schools hold back America’s brightest students: The Templeton National Report on Acceleration, </a:t>
            </a:r>
            <a:r>
              <a:rPr lang="en-AU" sz="900" dirty="0" err="1">
                <a:cs typeface="Calibri"/>
              </a:rPr>
              <a:t>Vols</a:t>
            </a:r>
            <a:r>
              <a:rPr lang="en-AU" sz="900" dirty="0">
                <a:cs typeface="Calibri"/>
              </a:rPr>
              <a:t> 1 &amp; 2, Belin-Blank </a:t>
            </a:r>
            <a:r>
              <a:rPr lang="en-AU" sz="900" dirty="0" err="1">
                <a:cs typeface="Calibri"/>
              </a:rPr>
              <a:t>Center</a:t>
            </a:r>
            <a:r>
              <a:rPr lang="en-AU" sz="900" dirty="0">
                <a:cs typeface="Calibri"/>
              </a:rPr>
              <a:t> for Gifted Education and Talent Development, Iowa City, IA. </a:t>
            </a:r>
          </a:p>
          <a:p>
            <a:pPr marL="171434" indent="-171434" defTabSz="914314">
              <a:lnSpc>
                <a:spcPct val="90000"/>
              </a:lnSpc>
              <a:buSzPts val="1800"/>
              <a:buFont typeface="Arial" panose="020B0604020202020204" pitchFamily="34" charset="0"/>
              <a:buChar char="•"/>
              <a:defRPr/>
            </a:pPr>
            <a:r>
              <a:rPr lang="en-AU" sz="900" dirty="0">
                <a:cs typeface="Calibri"/>
              </a:rPr>
              <a:t>Lee S-Y, </a:t>
            </a:r>
            <a:r>
              <a:rPr lang="en-AU" sz="900" dirty="0" err="1">
                <a:cs typeface="Calibri"/>
              </a:rPr>
              <a:t>Olszewski-Kubilius</a:t>
            </a:r>
            <a:r>
              <a:rPr lang="en-AU" sz="900" dirty="0">
                <a:cs typeface="Calibri"/>
              </a:rPr>
              <a:t> P, </a:t>
            </a:r>
            <a:r>
              <a:rPr lang="en-AU" sz="900" dirty="0" err="1">
                <a:cs typeface="Calibri"/>
              </a:rPr>
              <a:t>Peternel</a:t>
            </a:r>
            <a:r>
              <a:rPr lang="en-AU" sz="900" dirty="0">
                <a:cs typeface="Calibri"/>
              </a:rPr>
              <a:t> G 2010, ‘The efficacy of academic acceleration for gifted minority students’, Gifted Child Quarterly, vol. 54, no. 3, pp. 189-208</a:t>
            </a:r>
          </a:p>
          <a:p>
            <a:pPr marL="171434" indent="-171434" defTabSz="914314">
              <a:lnSpc>
                <a:spcPct val="90000"/>
              </a:lnSpc>
              <a:buSzPts val="1800"/>
              <a:buFont typeface="Arial" panose="020B0604020202020204" pitchFamily="34" charset="0"/>
              <a:buChar char="•"/>
              <a:defRPr/>
            </a:pPr>
            <a:r>
              <a:rPr lang="en-AU" sz="900" dirty="0">
                <a:cs typeface="Calibri"/>
              </a:rPr>
              <a:t>Rogers, K 2007, ‘Lessons learned about educating the gifted and talented: A synthesis of the research on educational practice’, Gifted Child Quarterly, vol. 51, no. 4, pp.382-396.</a:t>
            </a:r>
          </a:p>
          <a:p>
            <a:pPr marL="171434" indent="-171434" defTabSz="914314">
              <a:lnSpc>
                <a:spcPct val="90000"/>
              </a:lnSpc>
              <a:buSzPts val="1800"/>
              <a:buFont typeface="Arial" panose="020B0604020202020204" pitchFamily="34" charset="0"/>
              <a:buChar char="•"/>
              <a:defRPr/>
            </a:pPr>
            <a:r>
              <a:rPr lang="en-AU" sz="900" dirty="0">
                <a:cs typeface="Calibri"/>
              </a:rPr>
              <a:t>Rogers, K, 2015, ‘Academic effects research synthesis’, in S </a:t>
            </a:r>
            <a:r>
              <a:rPr lang="en-AU" sz="900" dirty="0" err="1">
                <a:cs typeface="Calibri"/>
              </a:rPr>
              <a:t>Assouline</a:t>
            </a:r>
            <a:r>
              <a:rPr lang="en-AU" sz="900" dirty="0">
                <a:cs typeface="Calibri"/>
              </a:rPr>
              <a:t>, N </a:t>
            </a:r>
            <a:r>
              <a:rPr lang="en-AU" sz="900" dirty="0" err="1">
                <a:cs typeface="Calibri"/>
              </a:rPr>
              <a:t>Colangelo</a:t>
            </a:r>
            <a:r>
              <a:rPr lang="en-AU" sz="900" dirty="0">
                <a:cs typeface="Calibri"/>
              </a:rPr>
              <a:t>, J </a:t>
            </a:r>
            <a:r>
              <a:rPr lang="en-AU" sz="900" dirty="0" err="1">
                <a:cs typeface="Calibri"/>
              </a:rPr>
              <a:t>VanTassel-Baska</a:t>
            </a:r>
            <a:r>
              <a:rPr lang="en-AU" sz="900" dirty="0">
                <a:cs typeface="Calibri"/>
              </a:rPr>
              <a:t> &amp; A </a:t>
            </a:r>
            <a:r>
              <a:rPr lang="en-AU" sz="900" dirty="0" err="1">
                <a:cs typeface="Calibri"/>
              </a:rPr>
              <a:t>Lupkowski-Shoplik</a:t>
            </a:r>
            <a:r>
              <a:rPr lang="en-AU" sz="900" dirty="0">
                <a:cs typeface="Calibri"/>
              </a:rPr>
              <a:t> (</a:t>
            </a:r>
            <a:r>
              <a:rPr lang="en-AU" sz="900" dirty="0" err="1">
                <a:cs typeface="Calibri"/>
              </a:rPr>
              <a:t>eds</a:t>
            </a:r>
            <a:r>
              <a:rPr lang="en-AU" sz="900" dirty="0">
                <a:cs typeface="Calibri"/>
              </a:rPr>
              <a:t>), A nation empowered: Evidence trumps the excuses holding back America’s brightest students, The Connie Belin &amp; Jacqueline N. Blank International Centre for Gifted Education and Talent Development, Iowa City, IA, pp. 19-30. </a:t>
            </a:r>
          </a:p>
          <a:p>
            <a:pPr marL="171434" indent="-171434" defTabSz="914314">
              <a:lnSpc>
                <a:spcPct val="90000"/>
              </a:lnSpc>
              <a:buSzPts val="1800"/>
              <a:buFont typeface="Arial" panose="020B0604020202020204" pitchFamily="34" charset="0"/>
              <a:buChar char="•"/>
              <a:defRPr/>
            </a:pPr>
            <a:r>
              <a:rPr lang="en-AU" sz="900" dirty="0" err="1">
                <a:cs typeface="Calibri"/>
              </a:rPr>
              <a:t>Steenbergen</a:t>
            </a:r>
            <a:r>
              <a:rPr lang="en-AU" sz="900" dirty="0">
                <a:cs typeface="Calibri"/>
              </a:rPr>
              <a:t>-Hu, S &amp; Moon, S 2011, ‘The effects of acceleration on high-ability learners: A meta-analysis’, Gifted Child Quarterly, vol. 55, no. 1, pp. 39-53.</a:t>
            </a:r>
          </a:p>
          <a:p>
            <a:pPr marL="171434" indent="-171434" defTabSz="914314">
              <a:lnSpc>
                <a:spcPct val="90000"/>
              </a:lnSpc>
              <a:buSzPts val="1800"/>
              <a:buFont typeface="Arial" panose="020B0604020202020204" pitchFamily="34" charset="0"/>
              <a:buChar char="•"/>
              <a:defRPr/>
            </a:pPr>
            <a:r>
              <a:rPr lang="en-AU" sz="900" dirty="0" err="1">
                <a:cs typeface="Calibri"/>
              </a:rPr>
              <a:t>Steenbergen</a:t>
            </a:r>
            <a:r>
              <a:rPr lang="en-AU" sz="900" dirty="0">
                <a:cs typeface="Calibri"/>
              </a:rPr>
              <a:t>-Hu, S, </a:t>
            </a:r>
            <a:r>
              <a:rPr lang="en-AU" sz="900" dirty="0" err="1">
                <a:cs typeface="Calibri"/>
              </a:rPr>
              <a:t>Makel</a:t>
            </a:r>
            <a:r>
              <a:rPr lang="en-AU" sz="900" dirty="0">
                <a:cs typeface="Calibri"/>
              </a:rPr>
              <a:t>, M, </a:t>
            </a:r>
            <a:r>
              <a:rPr lang="en-AU" sz="900" dirty="0" err="1">
                <a:cs typeface="Calibri"/>
              </a:rPr>
              <a:t>Olszewski-Kubilius</a:t>
            </a:r>
            <a:r>
              <a:rPr lang="en-AU" sz="900" dirty="0">
                <a:cs typeface="Calibri"/>
              </a:rPr>
              <a:t>, P 2016, ‘What one hundred years of research says about the effects of ability grouping and acceleration on K-12 students’ academic achievement: findings of two second-order meta-analyses’, Review of Educational Research, vol. 86, no. 4, pp. 849-899.</a:t>
            </a:r>
          </a:p>
          <a:p>
            <a:pPr marL="171434" indent="-171434" defTabSz="914314">
              <a:lnSpc>
                <a:spcPct val="90000"/>
              </a:lnSpc>
              <a:buSzPts val="1800"/>
              <a:buFont typeface="Arial" panose="020B0604020202020204" pitchFamily="34" charset="0"/>
              <a:buChar char="•"/>
              <a:defRPr/>
            </a:pPr>
            <a:r>
              <a:rPr lang="en-AU" sz="900" dirty="0">
                <a:cs typeface="Calibri"/>
              </a:rPr>
              <a:t>Warne, R 2017, ‘Possible economic benefits of full-grade acceleration’, Journal of School Psychology, vol. 65, pp. 54-68.</a:t>
            </a:r>
          </a:p>
          <a:p>
            <a:endParaRPr lang="en-AU" sz="1000" dirty="0"/>
          </a:p>
        </p:txBody>
      </p:sp>
      <p:sp>
        <p:nvSpPr>
          <p:cNvPr id="4" name="Slide Number Placeholder 3"/>
          <p:cNvSpPr>
            <a:spLocks noGrp="1"/>
          </p:cNvSpPr>
          <p:nvPr>
            <p:ph type="sldNum" sz="quarter" idx="10"/>
          </p:nvPr>
        </p:nvSpPr>
        <p:spPr/>
        <p:txBody>
          <a:bodyPr/>
          <a:lstStyle/>
          <a:p>
            <a:pPr defTabSz="457131">
              <a:defRPr/>
            </a:pPr>
            <a:fld id="{D09C5488-DD16-4714-9519-7BE21BA11D4E}" type="slidenum">
              <a:rPr lang="en-AU">
                <a:solidFill>
                  <a:prstClr val="black"/>
                </a:solidFill>
                <a:latin typeface="Calibri" panose="020F0502020204030204"/>
              </a:rPr>
              <a:pPr defTabSz="457131">
                <a:defRPr/>
              </a:pPr>
              <a:t>4</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402124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When we began the development of the policy, we were provided very few instructions: the policy had to –</a:t>
            </a:r>
          </a:p>
          <a:p>
            <a:pPr marL="171434" indent="-171434">
              <a:buFont typeface="Arial" panose="020B0604020202020204" pitchFamily="34" charset="0"/>
              <a:buChar char="•"/>
            </a:pPr>
            <a:r>
              <a:rPr lang="en-AU" sz="1000" dirty="0"/>
              <a:t>Accommodate the election commitment</a:t>
            </a:r>
            <a:endParaRPr lang="en-AU" sz="1000" dirty="0">
              <a:cs typeface="Calibri"/>
            </a:endParaRPr>
          </a:p>
          <a:p>
            <a:pPr marL="171434" indent="-171434">
              <a:buFont typeface="Arial" panose="020B0604020202020204" pitchFamily="34" charset="0"/>
              <a:buChar char="•"/>
            </a:pPr>
            <a:r>
              <a:rPr lang="en-AU" sz="1000" dirty="0"/>
              <a:t>Take into consideration research since 2004</a:t>
            </a:r>
            <a:endParaRPr lang="en-AU" sz="1000" dirty="0">
              <a:cs typeface="Calibri"/>
            </a:endParaRPr>
          </a:p>
          <a:p>
            <a:pPr marL="171434" indent="-171434">
              <a:buFont typeface="Arial" panose="020B0604020202020204" pitchFamily="34" charset="0"/>
              <a:buChar char="•"/>
            </a:pPr>
            <a:r>
              <a:rPr lang="en-AU" sz="1000" dirty="0"/>
              <a:t>Be original</a:t>
            </a:r>
            <a:endParaRPr lang="en-AU" sz="1000" dirty="0">
              <a:cs typeface="Calibri"/>
            </a:endParaRPr>
          </a:p>
          <a:p>
            <a:pPr marL="171434" indent="-171434">
              <a:buFont typeface="Arial" panose="020B0604020202020204" pitchFamily="34" charset="0"/>
              <a:buChar char="•"/>
            </a:pPr>
            <a:r>
              <a:rPr lang="en-AU" sz="1000" dirty="0"/>
              <a:t>As a result we sought the advice of many stakeholders, seeking their perspectives and professional views.</a:t>
            </a:r>
            <a:endParaRPr lang="en-AU" sz="1000" dirty="0">
              <a:cs typeface="Calibri"/>
            </a:endParaRPr>
          </a:p>
          <a:p>
            <a:pPr marL="171434" indent="-171434">
              <a:buFont typeface="Arial" panose="020B0604020202020204" pitchFamily="34" charset="0"/>
              <a:buChar char="•"/>
            </a:pPr>
            <a:r>
              <a:rPr lang="en-AU" sz="1000" dirty="0"/>
              <a:t>Over the last 26 months more than 50 consultations, involving more than 250 people have occurred representing PPA, SPC, NSWTF, P&amp;C, academics, principals, teachers, department executive directors, directors, departmental representatives and school based gifted and talented coordinators.</a:t>
            </a:r>
            <a:endParaRPr lang="en-AU" sz="1000" dirty="0">
              <a:cs typeface="Calibri"/>
            </a:endParaRPr>
          </a:p>
          <a:p>
            <a:r>
              <a:rPr lang="en-AU" sz="1000" b="1" dirty="0" smtClean="0"/>
              <a:t>This </a:t>
            </a:r>
            <a:r>
              <a:rPr lang="en-AU" sz="1000" b="1" dirty="0"/>
              <a:t>policy is one of the department’s most consulted policies across a range of key stakeholders.</a:t>
            </a:r>
          </a:p>
          <a:p>
            <a:pPr marL="171434" indent="-171434">
              <a:buSzPts val="1800"/>
              <a:buFont typeface="Arial" panose="020B0604020202020204" pitchFamily="34" charset="0"/>
              <a:buChar char="•"/>
            </a:pPr>
            <a:r>
              <a:rPr lang="en-AU" sz="1000" dirty="0"/>
              <a:t>Analysis </a:t>
            </a:r>
            <a:r>
              <a:rPr lang="en-AU" sz="1000" dirty="0"/>
              <a:t>of student achievement data, findings of the literature review “Revisiting Gifted Education” along with the consultation and fieldwork with stakeholders contributed to the policy development.</a:t>
            </a:r>
          </a:p>
          <a:p>
            <a:pPr>
              <a:buSzPts val="1800"/>
            </a:pPr>
            <a:r>
              <a:rPr lang="en-AU" sz="1000" b="1" dirty="0"/>
              <a:t>Further </a:t>
            </a:r>
            <a:r>
              <a:rPr lang="en-AU" sz="1000" b="1" dirty="0"/>
              <a:t>consultation on professional learning design and development</a:t>
            </a:r>
          </a:p>
          <a:p>
            <a:pPr marL="171434" indent="-171434">
              <a:buFont typeface="Arial" panose="020B0604020202020204" pitchFamily="34" charset="0"/>
              <a:buChar char="•"/>
            </a:pPr>
            <a:r>
              <a:rPr lang="en-AU" sz="1000" dirty="0"/>
              <a:t>Since </a:t>
            </a:r>
            <a:r>
              <a:rPr lang="en-AU" sz="1000" dirty="0"/>
              <a:t>the original consultations a further 35 consultation sessions have been held between December 2017 and March 2018. </a:t>
            </a:r>
          </a:p>
          <a:p>
            <a:pPr marL="171434" indent="-171434">
              <a:buFont typeface="Arial" panose="020B0604020202020204" pitchFamily="34" charset="0"/>
              <a:buChar char="•"/>
            </a:pPr>
            <a:r>
              <a:rPr lang="en-AU" sz="1000" dirty="0"/>
              <a:t>These have included more than 140 people: PPA and SPC, NSWTF, parent and community groups, NESA, DELs, curriculum advisors, principals and school leaders, teachers and academics</a:t>
            </a:r>
          </a:p>
          <a:p>
            <a:pPr marL="171434" indent="-171434">
              <a:buFont typeface="Arial" panose="020B0604020202020204" pitchFamily="34" charset="0"/>
              <a:buChar char="•"/>
            </a:pPr>
            <a:r>
              <a:rPr lang="en-AU" sz="1000" dirty="0"/>
              <a:t>These consultations have supported and advised on the structure, depth and breadth of professional development. </a:t>
            </a:r>
          </a:p>
          <a:p>
            <a:pPr marL="171434" indent="-171434">
              <a:buFont typeface="Arial" panose="020B0604020202020204" pitchFamily="34" charset="0"/>
              <a:buChar char="•"/>
            </a:pPr>
            <a:r>
              <a:rPr lang="en-AU" sz="1000" dirty="0"/>
              <a:t>A serious attempt has been made to identify the needs of professional colleagues across diverse sites and responsibility levels within the department.</a:t>
            </a:r>
          </a:p>
          <a:p>
            <a:pPr marL="171434" indent="-171434">
              <a:buFont typeface="Arial" panose="020B0604020202020204" pitchFamily="34" charset="0"/>
              <a:buChar char="•"/>
            </a:pPr>
            <a:r>
              <a:rPr lang="en-AU" sz="1000" dirty="0"/>
              <a:t>The professional learning has been designed and developed through consultation and informed by the research of Helen Timperley, Frances Whalan, Michael </a:t>
            </a:r>
            <a:r>
              <a:rPr lang="en-AU" sz="1000" dirty="0" err="1"/>
              <a:t>Fullan</a:t>
            </a:r>
            <a:r>
              <a:rPr lang="en-AU" sz="1000" dirty="0"/>
              <a:t>, Andy Hargreaves, Thomas </a:t>
            </a:r>
            <a:r>
              <a:rPr lang="en-AU" sz="1000" dirty="0" err="1"/>
              <a:t>Guskey</a:t>
            </a:r>
            <a:r>
              <a:rPr lang="en-AU" sz="1000" dirty="0"/>
              <a:t>, Steven </a:t>
            </a:r>
            <a:r>
              <a:rPr lang="en-AU" sz="1000" dirty="0" err="1"/>
              <a:t>Dinham</a:t>
            </a:r>
            <a:r>
              <a:rPr lang="en-AU" sz="1000" dirty="0"/>
              <a:t> and outstanding research syntheses such as that completed for CESE by Paul Brock in 2015 entitled “Which forms of professional development improve student outcomes?”</a:t>
            </a:r>
          </a:p>
          <a:p>
            <a:pPr>
              <a:buSzPts val="1800"/>
            </a:pPr>
            <a:r>
              <a:rPr lang="en-AU" sz="1000" u="sng" dirty="0" smtClean="0">
                <a:latin typeface="Arial Narrow" panose="020B0606020202030204" pitchFamily="34" charset="0"/>
              </a:rPr>
              <a:t>Research</a:t>
            </a:r>
            <a:endParaRPr lang="en-AU" sz="1000" u="sng" dirty="0">
              <a:latin typeface="Arial Narrow" panose="020B0606020202030204" pitchFamily="34" charset="0"/>
            </a:endParaRPr>
          </a:p>
          <a:p>
            <a:r>
              <a:rPr lang="en-AU" sz="1000" u="sng" dirty="0">
                <a:latin typeface="Arial Narrow" panose="020B0606020202030204" pitchFamily="34" charset="0"/>
              </a:rPr>
              <a:t>Enhancing progress and achievement for HPG students</a:t>
            </a:r>
            <a:endParaRPr lang="en-AU" sz="1000" dirty="0">
              <a:latin typeface="Arial Narrow" panose="020B0606020202030204" pitchFamily="34" charset="0"/>
            </a:endParaRPr>
          </a:p>
          <a:p>
            <a:pPr fontAlgn="base"/>
            <a:r>
              <a:rPr lang="en-AU" sz="1000" dirty="0">
                <a:latin typeface="Arial Narrow" panose="020B0606020202030204" pitchFamily="34" charset="0"/>
              </a:rPr>
              <a:t>Teachers </a:t>
            </a:r>
            <a:r>
              <a:rPr lang="en-AU" sz="1000" dirty="0">
                <a:latin typeface="Arial Narrow" panose="020B0606020202030204" pitchFamily="34" charset="0"/>
              </a:rPr>
              <a:t>who have completed specialised training or advanced studies in high potential and gifted education:</a:t>
            </a:r>
          </a:p>
          <a:p>
            <a:pPr marL="171434" indent="-171434" fontAlgn="base">
              <a:buFont typeface="Arial" panose="020B0604020202020204" pitchFamily="34" charset="0"/>
              <a:buChar char="•"/>
            </a:pPr>
            <a:r>
              <a:rPr lang="en-AU" sz="1000" dirty="0">
                <a:latin typeface="Arial Narrow" panose="020B0606020202030204" pitchFamily="34" charset="0"/>
              </a:rPr>
              <a:t>Utilise more effective strategies (Gross, 1997)</a:t>
            </a:r>
          </a:p>
          <a:p>
            <a:pPr marL="171434" indent="-171434" fontAlgn="base">
              <a:buFont typeface="Arial" panose="020B0604020202020204" pitchFamily="34" charset="0"/>
              <a:buChar char="•"/>
            </a:pPr>
            <a:r>
              <a:rPr lang="en-AU" sz="1000" dirty="0">
                <a:latin typeface="Arial Narrow" panose="020B0606020202030204" pitchFamily="34" charset="0"/>
              </a:rPr>
              <a:t>Demonstrate substantial improvement in student outcomes (</a:t>
            </a:r>
            <a:r>
              <a:rPr lang="en-AU" sz="1000" dirty="0" err="1">
                <a:latin typeface="Arial Narrow" panose="020B0606020202030204" pitchFamily="34" charset="0"/>
              </a:rPr>
              <a:t>VanTassel-Baska</a:t>
            </a:r>
            <a:r>
              <a:rPr lang="en-AU" sz="1000" dirty="0">
                <a:latin typeface="Arial Narrow" panose="020B0606020202030204" pitchFamily="34" charset="0"/>
              </a:rPr>
              <a:t> &amp; </a:t>
            </a:r>
            <a:r>
              <a:rPr lang="en-AU" sz="1000" dirty="0" err="1">
                <a:latin typeface="Arial Narrow" panose="020B0606020202030204" pitchFamily="34" charset="0"/>
              </a:rPr>
              <a:t>Stambaugh</a:t>
            </a:r>
            <a:r>
              <a:rPr lang="en-AU" sz="1000" dirty="0">
                <a:latin typeface="Arial Narrow" panose="020B0606020202030204" pitchFamily="34" charset="0"/>
              </a:rPr>
              <a:t>, 2005)</a:t>
            </a:r>
          </a:p>
          <a:p>
            <a:pPr marL="171434" indent="-171434" fontAlgn="base">
              <a:buFont typeface="Arial" panose="020B0604020202020204" pitchFamily="34" charset="0"/>
              <a:buChar char="•"/>
            </a:pPr>
            <a:r>
              <a:rPr lang="en-AU" sz="1000" dirty="0">
                <a:latin typeface="Arial Narrow" panose="020B0606020202030204" pitchFamily="34" charset="0"/>
              </a:rPr>
              <a:t>Are recognised by HPG students who appreciate the efficacy of upskilled teachers (</a:t>
            </a:r>
            <a:r>
              <a:rPr lang="en-AU" sz="1000" dirty="0" err="1">
                <a:latin typeface="Arial Narrow" panose="020B0606020202030204" pitchFamily="34" charset="0"/>
              </a:rPr>
              <a:t>Tischler</a:t>
            </a:r>
            <a:r>
              <a:rPr lang="en-AU" sz="1000" dirty="0">
                <a:latin typeface="Arial Narrow" panose="020B0606020202030204" pitchFamily="34" charset="0"/>
              </a:rPr>
              <a:t> &amp; </a:t>
            </a:r>
            <a:r>
              <a:rPr lang="en-AU" sz="1000" dirty="0" err="1">
                <a:latin typeface="Arial Narrow" panose="020B0606020202030204" pitchFamily="34" charset="0"/>
              </a:rPr>
              <a:t>Vialle</a:t>
            </a:r>
            <a:r>
              <a:rPr lang="en-AU" sz="1000" dirty="0">
                <a:latin typeface="Arial Narrow" panose="020B0606020202030204" pitchFamily="34" charset="0"/>
              </a:rPr>
              <a:t>, 2009).</a:t>
            </a:r>
          </a:p>
          <a:p>
            <a:pPr marL="171434" indent="-171434" fontAlgn="base">
              <a:buFont typeface="Arial" panose="020B0604020202020204" pitchFamily="34" charset="0"/>
              <a:buChar char="•"/>
            </a:pPr>
            <a:r>
              <a:rPr lang="en-AU" sz="1000" dirty="0">
                <a:latin typeface="Arial Narrow" panose="020B0606020202030204" pitchFamily="34" charset="0"/>
              </a:rPr>
              <a:t>Hold higher expectations of their students, especially at low SES schools (Garret et al 2015)</a:t>
            </a:r>
          </a:p>
          <a:p>
            <a:pPr marL="171434" indent="-171434" fontAlgn="base">
              <a:buFont typeface="Arial" panose="020B0604020202020204" pitchFamily="34" charset="0"/>
              <a:buChar char="•"/>
            </a:pPr>
            <a:r>
              <a:rPr lang="en-AU" sz="1000" dirty="0">
                <a:latin typeface="Arial Narrow" panose="020B0606020202030204" pitchFamily="34" charset="0"/>
              </a:rPr>
              <a:t>Implement specialised practices more effectively including differentiation, assessment, grouping, identification and acceleration (Rowley 2012). </a:t>
            </a:r>
          </a:p>
          <a:p>
            <a:pPr fontAlgn="base"/>
            <a:r>
              <a:rPr lang="en-AU" sz="1000" dirty="0">
                <a:latin typeface="Arial Narrow" panose="020B0606020202030204" pitchFamily="34" charset="0"/>
              </a:rPr>
              <a:t>Connecting </a:t>
            </a:r>
            <a:r>
              <a:rPr lang="en-AU" sz="1000" dirty="0">
                <a:latin typeface="Arial Narrow" panose="020B0606020202030204" pitchFamily="34" charset="0"/>
              </a:rPr>
              <a:t>teacher skill to student outcomes:</a:t>
            </a:r>
          </a:p>
          <a:p>
            <a:pPr marL="171434" indent="-171434" fontAlgn="base">
              <a:buFont typeface="Arial" panose="020B0604020202020204" pitchFamily="34" charset="0"/>
              <a:buChar char="•"/>
            </a:pPr>
            <a:r>
              <a:rPr lang="en-AU" sz="1000" dirty="0">
                <a:latin typeface="Arial Narrow" panose="020B0606020202030204" pitchFamily="34" charset="0"/>
              </a:rPr>
              <a:t>Teachers with competence in the use of advanced teaching skills, such as using formative assessment data to inform differentiation and lesson planning</a:t>
            </a:r>
          </a:p>
          <a:p>
            <a:pPr marL="171434" indent="-171434">
              <a:buFont typeface="Arial" panose="020B0604020202020204" pitchFamily="34" charset="0"/>
              <a:buChar char="•"/>
            </a:pPr>
            <a:r>
              <a:rPr lang="en-AU" sz="1000" dirty="0">
                <a:latin typeface="Arial Narrow" panose="020B0606020202030204" pitchFamily="34" charset="0"/>
              </a:rPr>
              <a:t>Direct link between the use of these strategies and improved academic and social outcomes for high potential and gifted students (Benny &amp; Blonder 2016)</a:t>
            </a:r>
            <a:endParaRPr lang="en-AU" sz="1000" u="sng" dirty="0">
              <a:latin typeface="Arial Narrow" panose="020B0606020202030204" pitchFamily="34" charset="0"/>
            </a:endParaRPr>
          </a:p>
          <a:p>
            <a:pPr>
              <a:buSzPts val="1800"/>
            </a:pPr>
            <a:r>
              <a:rPr lang="en-AU" sz="900" u="sng" dirty="0" smtClean="0">
                <a:latin typeface="Arial Narrow" panose="020B0606020202030204" pitchFamily="34" charset="0"/>
              </a:rPr>
              <a:t>References </a:t>
            </a:r>
            <a:r>
              <a:rPr lang="en-AU" sz="900" u="sng" dirty="0">
                <a:latin typeface="Arial Narrow" panose="020B0606020202030204" pitchFamily="34" charset="0"/>
              </a:rPr>
              <a:t>for the importance and impact of PL in HPG education</a:t>
            </a:r>
          </a:p>
          <a:p>
            <a:pPr marL="171434" indent="-171434">
              <a:buSzPts val="1800"/>
              <a:buFont typeface="Arial" panose="020B0604020202020204" pitchFamily="34" charset="0"/>
              <a:buChar char="•"/>
            </a:pPr>
            <a:r>
              <a:rPr lang="en-AU" sz="900" dirty="0">
                <a:latin typeface="Arial Narrow" panose="020B0606020202030204" pitchFamily="34" charset="0"/>
              </a:rPr>
              <a:t>Benny, N, &amp; Blonder, R 2016, ‘Factors that promote/inhibit teaching gifted students in a regular class: Results from a professional development program for chemistry teachers’, Education Research International, vol. 2016, article ID 2742905, pp. 1-12. </a:t>
            </a:r>
          </a:p>
          <a:p>
            <a:pPr marL="171434" indent="-171434">
              <a:buSzPts val="1800"/>
              <a:buFont typeface="Arial" panose="020B0604020202020204" pitchFamily="34" charset="0"/>
              <a:buChar char="•"/>
            </a:pPr>
            <a:r>
              <a:rPr lang="en-AU" sz="900" dirty="0">
                <a:latin typeface="Arial Narrow" panose="020B0606020202030204" pitchFamily="34" charset="0"/>
              </a:rPr>
              <a:t>Finn, C, &amp; Wright, B 2015, Failing our brightest kids: The global challenge of education high-ability students, Harvard Education Press, Boston, MA.</a:t>
            </a:r>
          </a:p>
          <a:p>
            <a:pPr marL="171434" indent="-171434">
              <a:buSzPts val="1800"/>
              <a:buFont typeface="Arial" panose="020B0604020202020204" pitchFamily="34" charset="0"/>
              <a:buChar char="•"/>
            </a:pPr>
            <a:r>
              <a:rPr lang="en-AU" sz="900" dirty="0">
                <a:latin typeface="Arial Narrow" panose="020B0606020202030204" pitchFamily="34" charset="0"/>
              </a:rPr>
              <a:t>Garrett, L, </a:t>
            </a:r>
            <a:r>
              <a:rPr lang="en-AU" sz="900" dirty="0" err="1">
                <a:latin typeface="Arial Narrow" panose="020B0606020202030204" pitchFamily="34" charset="0"/>
              </a:rPr>
              <a:t>Rubie</a:t>
            </a:r>
            <a:r>
              <a:rPr lang="en-AU" sz="900" dirty="0">
                <a:latin typeface="Arial Narrow" panose="020B0606020202030204" pitchFamily="34" charset="0"/>
              </a:rPr>
              <a:t>-Davies, C, </a:t>
            </a:r>
            <a:r>
              <a:rPr lang="en-AU" sz="900" dirty="0" err="1">
                <a:latin typeface="Arial Narrow" panose="020B0606020202030204" pitchFamily="34" charset="0"/>
              </a:rPr>
              <a:t>Alansari</a:t>
            </a:r>
            <a:r>
              <a:rPr lang="en-AU" sz="900" dirty="0">
                <a:latin typeface="Arial Narrow" panose="020B0606020202030204" pitchFamily="34" charset="0"/>
              </a:rPr>
              <a:t>, M, Peterson, E &amp; Flint, A 2015, ‘Missing out’? The potential consequences of inaccurate teacher expectations on young gifted readers’ achievement outcomes, The New Zealand Journal of Gifted Education, vol. 19, no. 1.</a:t>
            </a:r>
          </a:p>
          <a:p>
            <a:pPr marL="171434" indent="-171434">
              <a:buSzPts val="1800"/>
              <a:buFont typeface="Arial" panose="020B0604020202020204" pitchFamily="34" charset="0"/>
              <a:buChar char="•"/>
            </a:pPr>
            <a:r>
              <a:rPr lang="en-AU" sz="900" dirty="0">
                <a:latin typeface="Arial Narrow" panose="020B0606020202030204" pitchFamily="34" charset="0"/>
              </a:rPr>
              <a:t>Gross, M 2004, Exceptionally Gifted Children, 2nd </a:t>
            </a:r>
            <a:r>
              <a:rPr lang="en-AU" sz="900" dirty="0" err="1">
                <a:latin typeface="Arial Narrow" panose="020B0606020202030204" pitchFamily="34" charset="0"/>
              </a:rPr>
              <a:t>edn</a:t>
            </a:r>
            <a:r>
              <a:rPr lang="en-AU" sz="900" dirty="0">
                <a:latin typeface="Arial Narrow" panose="020B0606020202030204" pitchFamily="34" charset="0"/>
              </a:rPr>
              <a:t>, Routledge </a:t>
            </a:r>
            <a:r>
              <a:rPr lang="en-AU" sz="900" dirty="0" err="1">
                <a:latin typeface="Arial Narrow" panose="020B0606020202030204" pitchFamily="34" charset="0"/>
              </a:rPr>
              <a:t>Falmer</a:t>
            </a:r>
            <a:r>
              <a:rPr lang="en-AU" sz="900" dirty="0">
                <a:latin typeface="Arial Narrow" panose="020B0606020202030204" pitchFamily="34" charset="0"/>
              </a:rPr>
              <a:t>, London.</a:t>
            </a:r>
          </a:p>
          <a:p>
            <a:pPr marL="171434" indent="-171434">
              <a:buSzPts val="1800"/>
              <a:buFont typeface="Arial" panose="020B0604020202020204" pitchFamily="34" charset="0"/>
              <a:buChar char="•"/>
            </a:pPr>
            <a:r>
              <a:rPr lang="en-AU" sz="900" dirty="0">
                <a:latin typeface="Arial Narrow" panose="020B0606020202030204" pitchFamily="34" charset="0"/>
              </a:rPr>
              <a:t>Gross, M 1997b, ‘Changing teacher attitudes towards gifted children: An early and essential step’, in J Chan, R Li &amp; J </a:t>
            </a:r>
            <a:r>
              <a:rPr lang="en-AU" sz="900" dirty="0" err="1">
                <a:latin typeface="Arial Narrow" panose="020B0606020202030204" pitchFamily="34" charset="0"/>
              </a:rPr>
              <a:t>Spinks</a:t>
            </a:r>
            <a:r>
              <a:rPr lang="en-AU" sz="900" dirty="0">
                <a:latin typeface="Arial Narrow" panose="020B0606020202030204" pitchFamily="34" charset="0"/>
              </a:rPr>
              <a:t> (eds.), Maximizing potential: Lengthening and strengthening our stride (pp. 3-22), The University of Hong Kong Social Sciences Research Centre, Hong Kong.</a:t>
            </a:r>
          </a:p>
          <a:p>
            <a:pPr marL="171434" indent="-171434">
              <a:buSzPts val="1800"/>
              <a:buFont typeface="Arial" panose="020B0604020202020204" pitchFamily="34" charset="0"/>
              <a:buChar char="•"/>
            </a:pPr>
            <a:r>
              <a:rPr lang="en-AU" sz="900" dirty="0">
                <a:latin typeface="Arial Narrow" panose="020B0606020202030204" pitchFamily="34" charset="0"/>
              </a:rPr>
              <a:t>Henderson, L &amp; Jarvis, J 2016, ‘The gifted dimension of the Australian Professional Standards for Teachers: Implications for professional learning’, Australian Journal of Teacher Education, vol. 41, no. 4, pp. 60-83.</a:t>
            </a:r>
          </a:p>
          <a:p>
            <a:pPr marL="171434" indent="-171434">
              <a:buSzPts val="1800"/>
              <a:buFont typeface="Arial" panose="020B0604020202020204" pitchFamily="34" charset="0"/>
              <a:buChar char="•"/>
            </a:pPr>
            <a:r>
              <a:rPr lang="en-AU" sz="900" dirty="0">
                <a:latin typeface="Arial Narrow" panose="020B0606020202030204" pitchFamily="34" charset="0"/>
              </a:rPr>
              <a:t>Rowley, J 2012, ‘Professional development needs of teachers to identify and cater for gifted students’, Australasian Journal of Gifted Education, vol. 21, no. 2, pp. 75-80. </a:t>
            </a:r>
          </a:p>
          <a:p>
            <a:pPr marL="171434" indent="-171434">
              <a:buSzPts val="1800"/>
              <a:buFont typeface="Arial" panose="020B0604020202020204" pitchFamily="34" charset="0"/>
              <a:buChar char="•"/>
            </a:pPr>
            <a:r>
              <a:rPr lang="en-AU" sz="900" dirty="0" err="1">
                <a:latin typeface="Arial Narrow" panose="020B0606020202030204" pitchFamily="34" charset="0"/>
              </a:rPr>
              <a:t>VanTassel-Baska</a:t>
            </a:r>
            <a:r>
              <a:rPr lang="en-AU" sz="900" dirty="0">
                <a:latin typeface="Arial Narrow" panose="020B0606020202030204" pitchFamily="34" charset="0"/>
              </a:rPr>
              <a:t>, J, &amp; </a:t>
            </a:r>
            <a:r>
              <a:rPr lang="en-AU" sz="900" dirty="0" err="1">
                <a:latin typeface="Arial Narrow" panose="020B0606020202030204" pitchFamily="34" charset="0"/>
              </a:rPr>
              <a:t>Stambaugh</a:t>
            </a:r>
            <a:r>
              <a:rPr lang="en-AU" sz="900" dirty="0">
                <a:latin typeface="Arial Narrow" panose="020B0606020202030204" pitchFamily="34" charset="0"/>
              </a:rPr>
              <a:t>, T 2005, ‘Challenges and possibilities for serving gifted learners in the regular classroom’. Theory Into Practice, vol. 44, no. 3, pp. 211–217.</a:t>
            </a:r>
          </a:p>
          <a:p>
            <a:pPr marL="171434" indent="-171434">
              <a:buSzPts val="1800"/>
              <a:buFont typeface="Arial" panose="020B0604020202020204" pitchFamily="34" charset="0"/>
              <a:buChar char="•"/>
            </a:pPr>
            <a:r>
              <a:rPr lang="en-AU" sz="900" dirty="0" err="1">
                <a:latin typeface="Arial Narrow" panose="020B0606020202030204" pitchFamily="34" charset="0"/>
              </a:rPr>
              <a:t>Vialle</a:t>
            </a:r>
            <a:r>
              <a:rPr lang="en-AU" sz="900" dirty="0">
                <a:latin typeface="Arial Narrow" panose="020B0606020202030204" pitchFamily="34" charset="0"/>
              </a:rPr>
              <a:t>, W &amp; </a:t>
            </a:r>
            <a:r>
              <a:rPr lang="en-AU" sz="900" dirty="0" err="1">
                <a:latin typeface="Arial Narrow" panose="020B0606020202030204" pitchFamily="34" charset="0"/>
              </a:rPr>
              <a:t>Tischler</a:t>
            </a:r>
            <a:r>
              <a:rPr lang="en-AU" sz="900" dirty="0">
                <a:latin typeface="Arial Narrow" panose="020B0606020202030204" pitchFamily="34" charset="0"/>
              </a:rPr>
              <a:t>, K, 2009, ‘Gifted students’ perceptions of the characteristics of effective teachers’, in D Wood (ed.), The gifted challenge: Challenging the gifted, Merrylands, NSW, pp. 115–124.</a:t>
            </a:r>
          </a:p>
          <a:p>
            <a:pPr>
              <a:buSzPts val="1800"/>
            </a:pPr>
            <a:r>
              <a:rPr lang="en-AU" sz="900" u="sng" dirty="0">
                <a:latin typeface="Arial Narrow" panose="020B0606020202030204" pitchFamily="34" charset="0"/>
              </a:rPr>
              <a:t>References </a:t>
            </a:r>
            <a:r>
              <a:rPr lang="en-AU" sz="900" u="sng" dirty="0">
                <a:latin typeface="Arial Narrow" panose="020B0606020202030204" pitchFamily="34" charset="0"/>
              </a:rPr>
              <a:t>for evidence-based PL and educational change</a:t>
            </a:r>
          </a:p>
          <a:p>
            <a:pPr marL="171434" indent="-171434">
              <a:buSzPts val="1800"/>
              <a:buFont typeface="Arial" panose="020B0604020202020204" pitchFamily="34" charset="0"/>
              <a:buChar char="•"/>
            </a:pPr>
            <a:r>
              <a:rPr lang="en-AU" sz="900" dirty="0">
                <a:latin typeface="Arial Narrow" panose="020B0606020202030204" pitchFamily="34" charset="0"/>
              </a:rPr>
              <a:t>CESE (2015). 6 Effective Practices in High Growth Schools, Learning Curve Issue 8, NSW Department of Education</a:t>
            </a:r>
          </a:p>
          <a:p>
            <a:pPr marL="171434" indent="-171434">
              <a:buSzPts val="1800"/>
              <a:buFont typeface="Arial" panose="020B0604020202020204" pitchFamily="34" charset="0"/>
              <a:buChar char="•"/>
            </a:pPr>
            <a:r>
              <a:rPr lang="en-AU" sz="900" dirty="0" err="1">
                <a:latin typeface="Arial Narrow" panose="020B0606020202030204" pitchFamily="34" charset="0"/>
              </a:rPr>
              <a:t>Dinham</a:t>
            </a:r>
            <a:r>
              <a:rPr lang="en-AU" sz="900" dirty="0">
                <a:latin typeface="Arial Narrow" panose="020B0606020202030204" pitchFamily="34" charset="0"/>
              </a:rPr>
              <a:t>, S. (2016). Leading learning and teaching. ACER (Australian Council for Educational Research)</a:t>
            </a:r>
          </a:p>
          <a:p>
            <a:pPr marL="171434" indent="-171434">
              <a:buSzPts val="1800"/>
              <a:buFont typeface="Arial" panose="020B0604020202020204" pitchFamily="34" charset="0"/>
              <a:buChar char="•"/>
            </a:pPr>
            <a:r>
              <a:rPr lang="en-AU" sz="900" dirty="0" err="1">
                <a:latin typeface="Arial Narrow" panose="020B0606020202030204" pitchFamily="34" charset="0"/>
              </a:rPr>
              <a:t>Fullan</a:t>
            </a:r>
            <a:r>
              <a:rPr lang="en-AU" sz="900" dirty="0">
                <a:latin typeface="Arial Narrow" panose="020B0606020202030204" pitchFamily="34" charset="0"/>
              </a:rPr>
              <a:t>, M. and Quinn, J. (2015). Coherence – the right drivers in action for schools, districts, and systems. Sage Publications Inc. </a:t>
            </a:r>
          </a:p>
          <a:p>
            <a:pPr marL="171434" indent="-171434">
              <a:buSzPts val="1800"/>
              <a:buFont typeface="Arial" panose="020B0604020202020204" pitchFamily="34" charset="0"/>
              <a:buChar char="•"/>
            </a:pPr>
            <a:r>
              <a:rPr lang="en-AU" sz="900" dirty="0" err="1">
                <a:latin typeface="Arial Narrow" panose="020B0606020202030204" pitchFamily="34" charset="0"/>
              </a:rPr>
              <a:t>Fullan</a:t>
            </a:r>
            <a:r>
              <a:rPr lang="en-AU" sz="900" dirty="0">
                <a:latin typeface="Arial Narrow" panose="020B0606020202030204" pitchFamily="34" charset="0"/>
              </a:rPr>
              <a:t>, M. (2001). Leading in a culture of change. </a:t>
            </a:r>
            <a:r>
              <a:rPr lang="en-AU" sz="900" dirty="0" err="1">
                <a:latin typeface="Arial Narrow" panose="020B0606020202030204" pitchFamily="34" charset="0"/>
              </a:rPr>
              <a:t>Jossey</a:t>
            </a:r>
            <a:r>
              <a:rPr lang="en-AU" sz="900" dirty="0">
                <a:latin typeface="Arial Narrow" panose="020B0606020202030204" pitchFamily="34" charset="0"/>
              </a:rPr>
              <a:t>-BASS: San Francisco</a:t>
            </a:r>
          </a:p>
          <a:p>
            <a:pPr marL="171434" indent="-171434">
              <a:buSzPts val="1800"/>
              <a:buFont typeface="Arial" panose="020B0604020202020204" pitchFamily="34" charset="0"/>
              <a:buChar char="•"/>
            </a:pPr>
            <a:r>
              <a:rPr lang="en-AU" sz="900" dirty="0" err="1">
                <a:latin typeface="Arial Narrow" panose="020B0606020202030204" pitchFamily="34" charset="0"/>
              </a:rPr>
              <a:t>Fullan</a:t>
            </a:r>
            <a:r>
              <a:rPr lang="en-AU" sz="900" dirty="0">
                <a:latin typeface="Arial Narrow" panose="020B0606020202030204" pitchFamily="34" charset="0"/>
              </a:rPr>
              <a:t>, M. and Hargraves, A (1991, 1998, 1998). What’s worth fighting for? Working together for your school, Toronto, Ontario. </a:t>
            </a:r>
          </a:p>
          <a:p>
            <a:pPr marL="171434" indent="-171434">
              <a:buSzPts val="1800"/>
              <a:buFont typeface="Arial" panose="020B0604020202020204" pitchFamily="34" charset="0"/>
              <a:buChar char="•"/>
            </a:pPr>
            <a:r>
              <a:rPr lang="en-AU" sz="900" dirty="0" err="1">
                <a:latin typeface="Arial Narrow" panose="020B0606020202030204" pitchFamily="34" charset="0"/>
              </a:rPr>
              <a:t>Guskey</a:t>
            </a:r>
            <a:r>
              <a:rPr lang="en-AU" sz="900" dirty="0">
                <a:latin typeface="Arial Narrow" panose="020B0606020202030204" pitchFamily="34" charset="0"/>
              </a:rPr>
              <a:t>, (2002). Professional development and teacher change. Teachers and teaching, Theory and Practice (8), 381-391.</a:t>
            </a:r>
          </a:p>
          <a:p>
            <a:pPr marL="171434" indent="-171434">
              <a:buSzPts val="1800"/>
              <a:buFont typeface="Arial" panose="020B0604020202020204" pitchFamily="34" charset="0"/>
              <a:buChar char="•"/>
            </a:pPr>
            <a:r>
              <a:rPr lang="en-AU" sz="900" dirty="0">
                <a:latin typeface="Arial Narrow" panose="020B0606020202030204" pitchFamily="34" charset="0"/>
              </a:rPr>
              <a:t>Hargreaves, A and </a:t>
            </a:r>
            <a:r>
              <a:rPr lang="en-AU" sz="900" dirty="0" err="1">
                <a:latin typeface="Arial Narrow" panose="020B0606020202030204" pitchFamily="34" charset="0"/>
              </a:rPr>
              <a:t>Fullan</a:t>
            </a:r>
            <a:r>
              <a:rPr lang="en-AU" sz="900" dirty="0">
                <a:latin typeface="Arial Narrow" panose="020B0606020202030204" pitchFamily="34" charset="0"/>
              </a:rPr>
              <a:t>, M (2012). Professional capital: transforming teaching in every school. New York, Teachers College Press.</a:t>
            </a:r>
          </a:p>
          <a:p>
            <a:pPr marL="171434" indent="-171434">
              <a:buSzPts val="1800"/>
              <a:buFont typeface="Arial" panose="020B0604020202020204" pitchFamily="34" charset="0"/>
              <a:buChar char="•"/>
            </a:pPr>
            <a:r>
              <a:rPr lang="en-AU" sz="900" dirty="0">
                <a:latin typeface="Arial Narrow" panose="020B0606020202030204" pitchFamily="34" charset="0"/>
              </a:rPr>
              <a:t>Hattie, J. Visible Learning - http://www.evidencebasedteaching.org.au/hatties-2017-updated-list/</a:t>
            </a:r>
          </a:p>
          <a:p>
            <a:pPr marL="171434" indent="-171434">
              <a:buSzPts val="1800"/>
              <a:buFont typeface="Arial" panose="020B0604020202020204" pitchFamily="34" charset="0"/>
              <a:buChar char="•"/>
            </a:pPr>
            <a:r>
              <a:rPr lang="en-AU" sz="900" dirty="0">
                <a:latin typeface="Arial Narrow" panose="020B0606020202030204" pitchFamily="34" charset="0"/>
              </a:rPr>
              <a:t>Knowles, M (1988). The Adult Learner: a neglected species. Houston, Texas, Gulf Publishing Company.</a:t>
            </a:r>
          </a:p>
          <a:p>
            <a:pPr marL="171434" indent="-171434">
              <a:buSzPts val="1800"/>
              <a:buFont typeface="Arial" panose="020B0604020202020204" pitchFamily="34" charset="0"/>
              <a:buChar char="•"/>
            </a:pPr>
            <a:r>
              <a:rPr lang="en-AU" sz="900" dirty="0">
                <a:latin typeface="Arial Narrow" panose="020B0606020202030204" pitchFamily="34" charset="0"/>
              </a:rPr>
              <a:t>Sinek, S (2009). Start With Why: How Great Leaders Inspire Everyone to Take Action. Penguin Putman Inc.</a:t>
            </a:r>
          </a:p>
          <a:p>
            <a:pPr marL="171434" indent="-171434">
              <a:buSzPts val="1800"/>
              <a:buFont typeface="Arial" panose="020B0604020202020204" pitchFamily="34" charset="0"/>
              <a:buChar char="•"/>
            </a:pPr>
            <a:r>
              <a:rPr lang="en-AU" sz="900" dirty="0">
                <a:latin typeface="Arial Narrow" panose="020B0606020202030204" pitchFamily="34" charset="0"/>
              </a:rPr>
              <a:t>Timperley, H (2011). Realizing the power of professional learning. Open University Press, Berkshire.</a:t>
            </a:r>
          </a:p>
          <a:p>
            <a:pPr marL="171434" indent="-171434">
              <a:buSzPts val="1800"/>
              <a:buFont typeface="Arial" panose="020B0604020202020204" pitchFamily="34" charset="0"/>
              <a:buChar char="•"/>
            </a:pPr>
            <a:r>
              <a:rPr lang="en-AU" sz="900" dirty="0">
                <a:latin typeface="Arial Narrow" panose="020B0606020202030204" pitchFamily="34" charset="0"/>
              </a:rPr>
              <a:t>Timperley, H (2008). Teacher professional learning and development. Education Practices Series 1-18, Bureau of Education.</a:t>
            </a:r>
          </a:p>
          <a:p>
            <a:pPr marL="171434" indent="-171434">
              <a:buSzPts val="1800"/>
              <a:buFont typeface="Arial" panose="020B0604020202020204" pitchFamily="34" charset="0"/>
              <a:buChar char="•"/>
            </a:pPr>
            <a:r>
              <a:rPr lang="en-AU" sz="900" dirty="0">
                <a:latin typeface="Arial Narrow" panose="020B0606020202030204" pitchFamily="34" charset="0"/>
              </a:rPr>
              <a:t>Whalan, F (2012). Collective responsibility: redefining what falls between the cracks for school reform. Rotterdam, Boston, </a:t>
            </a:r>
            <a:r>
              <a:rPr lang="en-AU" sz="900" dirty="0" err="1">
                <a:latin typeface="Arial Narrow" panose="020B0606020202030204" pitchFamily="34" charset="0"/>
              </a:rPr>
              <a:t>Tapei</a:t>
            </a:r>
            <a:r>
              <a:rPr lang="en-AU" sz="900" dirty="0">
                <a:latin typeface="Arial Narrow" panose="020B0606020202030204" pitchFamily="34" charset="0"/>
              </a:rPr>
              <a:t>, Sense Publishers.</a:t>
            </a:r>
          </a:p>
        </p:txBody>
      </p:sp>
      <p:sp>
        <p:nvSpPr>
          <p:cNvPr id="4" name="Slide Number Placeholder 3"/>
          <p:cNvSpPr>
            <a:spLocks noGrp="1"/>
          </p:cNvSpPr>
          <p:nvPr>
            <p:ph type="sldNum" sz="quarter" idx="10"/>
          </p:nvPr>
        </p:nvSpPr>
        <p:spPr/>
        <p:txBody>
          <a:bodyPr/>
          <a:lstStyle/>
          <a:p>
            <a:pPr defTabSz="457131">
              <a:defRPr/>
            </a:pPr>
            <a:fld id="{D09C5488-DD16-4714-9519-7BE21BA11D4E}" type="slidenum">
              <a:rPr lang="en-AU">
                <a:solidFill>
                  <a:prstClr val="black"/>
                </a:solidFill>
                <a:latin typeface="Calibri" panose="020F0502020204030204"/>
              </a:rPr>
              <a:pPr defTabSz="457131">
                <a:defRPr/>
              </a:pPr>
              <a:t>5</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311646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dirty="0"/>
              <a:t>Overview of professional learning</a:t>
            </a:r>
          </a:p>
          <a:p>
            <a:pPr marL="171434" indent="-171434">
              <a:buFont typeface="Arial" panose="020B0604020202020204" pitchFamily="34" charset="0"/>
              <a:buChar char="•"/>
            </a:pPr>
            <a:r>
              <a:rPr lang="en-AU" sz="1000" dirty="0"/>
              <a:t>High potential and gifted education is a highly technical and specialist area.</a:t>
            </a:r>
          </a:p>
          <a:p>
            <a:pPr marL="171434" indent="-171434">
              <a:buFont typeface="Arial" panose="020B0604020202020204" pitchFamily="34" charset="0"/>
              <a:buChar char="•"/>
            </a:pPr>
            <a:r>
              <a:rPr lang="en-AU" sz="1000" dirty="0"/>
              <a:t>Most teachers have no pre-service teacher education preparation for gifted education. </a:t>
            </a:r>
          </a:p>
          <a:p>
            <a:pPr marL="171434" indent="-171434">
              <a:buFont typeface="Arial" panose="020B0604020202020204" pitchFamily="34" charset="0"/>
              <a:buChar char="•"/>
            </a:pPr>
            <a:r>
              <a:rPr lang="en-AU" sz="1000" dirty="0"/>
              <a:t>The research supports specialist training for better implementation and student results.</a:t>
            </a:r>
          </a:p>
          <a:p>
            <a:pPr marL="171434" indent="-171434">
              <a:buFont typeface="Arial" panose="020B0604020202020204" pitchFamily="34" charset="0"/>
              <a:buChar char="•"/>
            </a:pPr>
            <a:r>
              <a:rPr lang="en-AU" sz="1000" dirty="0"/>
              <a:t>There is a body of research that can guide practitioners to more effectively cater for the needs of high potential and gifted students, especially those from disadvantaged backgrounds. </a:t>
            </a:r>
          </a:p>
          <a:p>
            <a:pPr marL="171434" indent="-171434">
              <a:buFont typeface="Arial" panose="020B0604020202020204" pitchFamily="34" charset="0"/>
              <a:buChar char="•"/>
            </a:pPr>
            <a:r>
              <a:rPr lang="en-AU" sz="1000" dirty="0"/>
              <a:t>Professional learning has been developed according to a framework that is theoretically consistent with the Schools Excellence Framework.</a:t>
            </a:r>
          </a:p>
          <a:p>
            <a:pPr marL="171434" indent="-171434">
              <a:buFont typeface="Arial" panose="020B0604020202020204" pitchFamily="34" charset="0"/>
              <a:buChar char="•"/>
            </a:pPr>
            <a:r>
              <a:rPr lang="en-AU" sz="1000" dirty="0"/>
              <a:t>The professional learning plan demonstrates increasing complexity of ideas and approaches and is described in four tiers.</a:t>
            </a:r>
          </a:p>
          <a:p>
            <a:pPr fontAlgn="base"/>
            <a:endParaRPr lang="en-AU" sz="1000" b="1" dirty="0"/>
          </a:p>
          <a:p>
            <a:pPr fontAlgn="base"/>
            <a:r>
              <a:rPr lang="en-AU" sz="1000" b="1" dirty="0"/>
              <a:t>TIER 1</a:t>
            </a:r>
            <a:r>
              <a:rPr lang="en-AU" sz="1000" dirty="0"/>
              <a:t>: Orientation - Familiarisation and Planning (2019-2020). </a:t>
            </a:r>
          </a:p>
          <a:p>
            <a:pPr fontAlgn="base"/>
            <a:r>
              <a:rPr lang="en-AU" sz="1000" dirty="0"/>
              <a:t>Participants will examine the literature review, Revisiting Gifted Education (CESE), trend data for student acquisition of skills and knowledge, and the policy. Priority will be given to planning strategies for implementation in schools.</a:t>
            </a:r>
          </a:p>
          <a:p>
            <a:pPr fontAlgn="base"/>
            <a:r>
              <a:rPr lang="en-AU" sz="1000" dirty="0"/>
              <a:t>The target audience and projected timeframes are:</a:t>
            </a:r>
          </a:p>
          <a:p>
            <a:pPr marL="171434" indent="-171434" fontAlgn="base">
              <a:buFont typeface="Arial" panose="020B0604020202020204" pitchFamily="34" charset="0"/>
              <a:buChar char="•"/>
            </a:pPr>
            <a:r>
              <a:rPr lang="en-AU" sz="1000" dirty="0"/>
              <a:t>DELs, Principals and school leaders – T3-T4, 2019</a:t>
            </a:r>
          </a:p>
          <a:p>
            <a:pPr marL="171434" indent="-171434" fontAlgn="base">
              <a:buFont typeface="Arial" panose="020B0604020202020204" pitchFamily="34" charset="0"/>
              <a:buChar char="•"/>
            </a:pPr>
            <a:r>
              <a:rPr lang="en-AU" sz="1000" dirty="0"/>
              <a:t>Teachers – T1-T2, 2020</a:t>
            </a:r>
          </a:p>
          <a:p>
            <a:pPr fontAlgn="base"/>
            <a:r>
              <a:rPr lang="en-AU" sz="1000" dirty="0"/>
              <a:t>This module has been successfully quality assured.</a:t>
            </a:r>
          </a:p>
          <a:p>
            <a:pPr fontAlgn="base"/>
            <a:endParaRPr lang="en-AU" sz="1000" dirty="0"/>
          </a:p>
          <a:p>
            <a:pPr fontAlgn="base"/>
            <a:r>
              <a:rPr lang="en-AU" sz="1000" b="1" dirty="0"/>
              <a:t>TIER 2</a:t>
            </a:r>
            <a:r>
              <a:rPr lang="en-AU" sz="1000" dirty="0"/>
              <a:t>: Delivering - Core Modules. </a:t>
            </a:r>
          </a:p>
          <a:p>
            <a:pPr fontAlgn="base"/>
            <a:r>
              <a:rPr lang="en-AU" sz="1000" dirty="0"/>
              <a:t>A series of core modules in development address topics such as: The Characteristics of High Potential and Gifted Learners, Talent Development, Advanced Pathways and Underachievement.</a:t>
            </a:r>
          </a:p>
          <a:p>
            <a:pPr fontAlgn="base"/>
            <a:r>
              <a:rPr lang="en-AU" sz="1000" dirty="0"/>
              <a:t>The target audience and projected timeframes are: </a:t>
            </a:r>
          </a:p>
          <a:p>
            <a:pPr marL="171434" indent="-171434" fontAlgn="base">
              <a:buFont typeface="Arial" panose="020B0604020202020204" pitchFamily="34" charset="0"/>
              <a:buChar char="•"/>
            </a:pPr>
            <a:r>
              <a:rPr lang="en-AU" sz="1000" dirty="0"/>
              <a:t>Leaders – T4, 2019</a:t>
            </a:r>
          </a:p>
          <a:p>
            <a:pPr marL="171434" indent="-171434" fontAlgn="base">
              <a:buFont typeface="Arial" panose="020B0604020202020204" pitchFamily="34" charset="0"/>
              <a:buChar char="•"/>
            </a:pPr>
            <a:r>
              <a:rPr lang="en-AU" sz="1000" dirty="0"/>
              <a:t>Teachers – 2020</a:t>
            </a:r>
          </a:p>
          <a:p>
            <a:pPr fontAlgn="base"/>
            <a:r>
              <a:rPr lang="en-AU" sz="1000" dirty="0"/>
              <a:t>        </a:t>
            </a:r>
          </a:p>
          <a:p>
            <a:pPr fontAlgn="base"/>
            <a:r>
              <a:rPr lang="en-AU" sz="1000" b="1" dirty="0"/>
              <a:t>TIER 3</a:t>
            </a:r>
            <a:r>
              <a:rPr lang="en-AU" sz="1000" dirty="0"/>
              <a:t>: Sustaining and Growing – Specialisation Modules. </a:t>
            </a:r>
          </a:p>
          <a:p>
            <a:pPr fontAlgn="base"/>
            <a:r>
              <a:rPr lang="en-AU" sz="1000" dirty="0"/>
              <a:t>Specialisation models include Gifted Learners with Disability, Addressing Disadvantage, Gifted Learners at Risk, Working with Aboriginal Communities.</a:t>
            </a:r>
          </a:p>
          <a:p>
            <a:pPr fontAlgn="base"/>
            <a:r>
              <a:rPr lang="en-AU" sz="1000" dirty="0"/>
              <a:t>The target audience and projected timeframes are:</a:t>
            </a:r>
          </a:p>
          <a:p>
            <a:pPr marL="171434" indent="-171434" fontAlgn="base">
              <a:buFont typeface="Arial" panose="020B0604020202020204" pitchFamily="34" charset="0"/>
              <a:buChar char="•"/>
            </a:pPr>
            <a:r>
              <a:rPr lang="en-AU" sz="1000" dirty="0"/>
              <a:t>Leaders – Semester 2, 2020</a:t>
            </a:r>
          </a:p>
          <a:p>
            <a:pPr marL="171434" indent="-171434" fontAlgn="base">
              <a:buFont typeface="Arial" panose="020B0604020202020204" pitchFamily="34" charset="0"/>
              <a:buChar char="•"/>
            </a:pPr>
            <a:r>
              <a:rPr lang="en-AU" sz="1000" dirty="0"/>
              <a:t>Teachers –2021</a:t>
            </a:r>
          </a:p>
          <a:p>
            <a:pPr fontAlgn="base"/>
            <a:endParaRPr lang="en-AU" sz="1000" dirty="0"/>
          </a:p>
          <a:p>
            <a:pPr fontAlgn="base"/>
            <a:r>
              <a:rPr lang="en-AU" sz="1000" b="1" dirty="0"/>
              <a:t>TIER 4</a:t>
            </a:r>
            <a:r>
              <a:rPr lang="en-AU" sz="1000" dirty="0"/>
              <a:t>: Excelling</a:t>
            </a:r>
          </a:p>
          <a:p>
            <a:pPr fontAlgn="base"/>
            <a:r>
              <a:rPr lang="en-AU" sz="1000" dirty="0"/>
              <a:t>2022 onwards</a:t>
            </a:r>
          </a:p>
          <a:p>
            <a:pPr fontAlgn="base"/>
            <a:r>
              <a:rPr lang="en-AU" sz="1000" i="1" dirty="0"/>
              <a:t>Under Construction.</a:t>
            </a:r>
          </a:p>
          <a:p>
            <a:endParaRPr lang="en-AU" sz="1000" dirty="0"/>
          </a:p>
          <a:p>
            <a:pPr marL="171434" indent="-171434">
              <a:buFont typeface="Arial" panose="020B0604020202020204" pitchFamily="34" charset="0"/>
              <a:buChar char="•"/>
            </a:pPr>
            <a:r>
              <a:rPr lang="en-AU" sz="1000" dirty="0"/>
              <a:t>Schools would have the option to commence the implementation of the policy in 2020.</a:t>
            </a:r>
          </a:p>
          <a:p>
            <a:pPr marL="171434" indent="-171434">
              <a:buFont typeface="Arial" panose="020B0604020202020204" pitchFamily="34" charset="0"/>
              <a:buChar char="•"/>
            </a:pPr>
            <a:r>
              <a:rPr lang="en-AU" sz="1000" dirty="0"/>
              <a:t>Mandatory policy implementation would commence in 2021. </a:t>
            </a:r>
          </a:p>
        </p:txBody>
      </p:sp>
      <p:sp>
        <p:nvSpPr>
          <p:cNvPr id="4" name="Slide Number Placeholder 3"/>
          <p:cNvSpPr>
            <a:spLocks noGrp="1"/>
          </p:cNvSpPr>
          <p:nvPr>
            <p:ph type="sldNum" sz="quarter" idx="10"/>
          </p:nvPr>
        </p:nvSpPr>
        <p:spPr/>
        <p:txBody>
          <a:bodyPr/>
          <a:lstStyle/>
          <a:p>
            <a:pPr defTabSz="457131">
              <a:defRPr/>
            </a:pPr>
            <a:fld id="{D09C5488-DD16-4714-9519-7BE21BA11D4E}" type="slidenum">
              <a:rPr lang="en-AU">
                <a:solidFill>
                  <a:prstClr val="black"/>
                </a:solidFill>
                <a:latin typeface="Calibri" panose="020F0502020204030204"/>
              </a:rPr>
              <a:pPr defTabSz="457131">
                <a:defRPr/>
              </a:pPr>
              <a:t>6</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15756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defTabSz="914262">
              <a:buFont typeface="Arial" panose="020B0604020202020204" pitchFamily="34" charset="0"/>
              <a:buChar char="•"/>
              <a:defRPr/>
            </a:pPr>
            <a:r>
              <a:rPr lang="en-AU" sz="1000" dirty="0"/>
              <a:t>A temporary webpage has been created, which houses the policy, the literature review and Q&amp;A: </a:t>
            </a:r>
            <a:r>
              <a:rPr lang="en-AU" sz="1000" u="sng" dirty="0">
                <a:solidFill>
                  <a:srgbClr val="1F497D"/>
                </a:solidFill>
                <a:latin typeface="Calibri" panose="020F0502020204030204" pitchFamily="34" charset="0"/>
                <a:ea typeface="Calibri" panose="020F0502020204030204" pitchFamily="34" charset="0"/>
                <a:hlinkClick r:id="rId3"/>
              </a:rPr>
              <a:t>https://education.nsw.gov.au/teaching-and-learning/high-potential-and-gifted-students</a:t>
            </a:r>
            <a:endParaRPr lang="en-AU" sz="1000" dirty="0"/>
          </a:p>
          <a:p>
            <a:pPr marL="171434" indent="-171434">
              <a:buFont typeface="Arial" panose="020B0604020202020204" pitchFamily="34" charset="0"/>
              <a:buChar char="•"/>
            </a:pPr>
            <a:r>
              <a:rPr lang="en-AU" sz="1000" dirty="0"/>
              <a:t>The vision is for an engaging and evolving webpage which is densely populated at time of release. </a:t>
            </a:r>
          </a:p>
          <a:p>
            <a:pPr marL="171434" indent="-171434">
              <a:buFont typeface="Arial" panose="020B0604020202020204" pitchFamily="34" charset="0"/>
              <a:buChar char="•"/>
            </a:pPr>
            <a:r>
              <a:rPr lang="en-AU" sz="1000" dirty="0"/>
              <a:t>Significant work on the design of the webpage before launch will ensure an intuitive, streamlined and engaging experiences for users. </a:t>
            </a:r>
          </a:p>
          <a:p>
            <a:pPr marL="171434" indent="-171434">
              <a:buFont typeface="Arial" panose="020B0604020202020204" pitchFamily="34" charset="0"/>
              <a:buChar char="•"/>
            </a:pPr>
            <a:r>
              <a:rPr lang="en-AU" sz="1000" dirty="0"/>
              <a:t>Various visuals will provide a textured experience, including infographics, ‘key message’ videos, photos and text.  </a:t>
            </a:r>
          </a:p>
          <a:p>
            <a:pPr marL="171434" indent="-171434">
              <a:buFont typeface="Arial" panose="020B0604020202020204" pitchFamily="34" charset="0"/>
              <a:buChar char="•"/>
            </a:pPr>
            <a:r>
              <a:rPr lang="en-AU" sz="1000" dirty="0"/>
              <a:t>The webpage will house the:</a:t>
            </a:r>
          </a:p>
          <a:p>
            <a:pPr marL="628592" lvl="1" indent="-171434">
              <a:buFont typeface="Arial" panose="020B0604020202020204" pitchFamily="34" charset="0"/>
              <a:buChar char="•"/>
            </a:pPr>
            <a:r>
              <a:rPr lang="en-AU" sz="1000" dirty="0"/>
              <a:t>Policy and research including:</a:t>
            </a:r>
          </a:p>
          <a:p>
            <a:pPr marL="1085748" lvl="2" indent="-171434">
              <a:buFont typeface="Arial" panose="020B0604020202020204" pitchFamily="34" charset="0"/>
              <a:buChar char="•"/>
            </a:pPr>
            <a:r>
              <a:rPr lang="en-AU" sz="1000" dirty="0"/>
              <a:t>The HPGE Policy</a:t>
            </a:r>
          </a:p>
          <a:p>
            <a:pPr marL="1085748" lvl="2" indent="-171434">
              <a:buFont typeface="Arial" panose="020B0604020202020204" pitchFamily="34" charset="0"/>
              <a:buChar char="•"/>
            </a:pPr>
            <a:r>
              <a:rPr lang="en-AU" sz="1000" dirty="0"/>
              <a:t>The legislation</a:t>
            </a:r>
          </a:p>
          <a:p>
            <a:pPr marL="1085748" lvl="2" indent="-171434">
              <a:buFont typeface="Arial" panose="020B0604020202020204" pitchFamily="34" charset="0"/>
              <a:buChar char="•"/>
            </a:pPr>
            <a:r>
              <a:rPr lang="en-AU" sz="1000" dirty="0"/>
              <a:t>Associated policies and frameworks</a:t>
            </a:r>
          </a:p>
          <a:p>
            <a:pPr marL="1085748" lvl="2" indent="-171434">
              <a:buFont typeface="Arial" panose="020B0604020202020204" pitchFamily="34" charset="0"/>
              <a:buChar char="•"/>
            </a:pPr>
            <a:r>
              <a:rPr lang="en-AU" sz="1000" dirty="0"/>
              <a:t>Research</a:t>
            </a:r>
          </a:p>
          <a:p>
            <a:pPr marL="1085748" lvl="2" indent="-171434">
              <a:buFont typeface="Arial" panose="020B0604020202020204" pitchFamily="34" charset="0"/>
              <a:buChar char="•"/>
            </a:pPr>
            <a:r>
              <a:rPr lang="en-AU" sz="1000" dirty="0"/>
              <a:t>The Secretary’s message</a:t>
            </a:r>
          </a:p>
          <a:p>
            <a:pPr marL="628592" lvl="1" indent="-171434">
              <a:buFont typeface="Arial" panose="020B0604020202020204" pitchFamily="34" charset="0"/>
              <a:buChar char="•"/>
            </a:pPr>
            <a:r>
              <a:rPr lang="en-AU" sz="1000" dirty="0"/>
              <a:t>Advice for educators including:</a:t>
            </a:r>
          </a:p>
          <a:p>
            <a:pPr marL="1085748" lvl="2" indent="-171434">
              <a:buFont typeface="Arial" panose="020B0604020202020204" pitchFamily="34" charset="0"/>
              <a:buChar char="•"/>
            </a:pPr>
            <a:r>
              <a:rPr lang="en-AU" sz="1000" dirty="0"/>
              <a:t>the Implementation Advice for Schools</a:t>
            </a:r>
          </a:p>
          <a:p>
            <a:pPr marL="1085748" lvl="2" indent="-171434">
              <a:buFont typeface="Arial" panose="020B0604020202020204" pitchFamily="34" charset="0"/>
              <a:buChar char="•"/>
            </a:pPr>
            <a:r>
              <a:rPr lang="en-AU" sz="1000" dirty="0"/>
              <a:t>The professional learning plan</a:t>
            </a:r>
          </a:p>
          <a:p>
            <a:pPr marL="1085748" lvl="2" indent="-171434">
              <a:buFont typeface="Arial" panose="020B0604020202020204" pitchFamily="34" charset="0"/>
              <a:buChar char="•"/>
            </a:pPr>
            <a:r>
              <a:rPr lang="en-AU" sz="1000" dirty="0"/>
              <a:t>The key actions to support schools to implement the policy</a:t>
            </a:r>
          </a:p>
          <a:p>
            <a:pPr marL="1085748" lvl="2" indent="-171434">
              <a:buFont typeface="Arial" panose="020B0604020202020204" pitchFamily="34" charset="0"/>
              <a:buChar char="•"/>
            </a:pPr>
            <a:r>
              <a:rPr lang="en-AU" sz="1000" dirty="0"/>
              <a:t>Resources (link to curriculum advice and sample units/ programs, </a:t>
            </a:r>
            <a:r>
              <a:rPr lang="en-AU" sz="1000" dirty="0" err="1"/>
              <a:t>etc</a:t>
            </a:r>
            <a:r>
              <a:rPr lang="en-AU" sz="1000" dirty="0"/>
              <a:t>)</a:t>
            </a:r>
          </a:p>
          <a:p>
            <a:pPr marL="628592" lvl="1" indent="-171434" defTabSz="914314">
              <a:buFont typeface="Arial" panose="020B0604020202020204" pitchFamily="34" charset="0"/>
              <a:buChar char="•"/>
              <a:defRPr/>
            </a:pPr>
            <a:r>
              <a:rPr lang="en-AU" sz="1000" dirty="0"/>
              <a:t>Advice for parents and carers including:</a:t>
            </a:r>
          </a:p>
          <a:p>
            <a:pPr marL="1085748" lvl="2" indent="-171434" defTabSz="914314">
              <a:buFont typeface="Arial" panose="020B0604020202020204" pitchFamily="34" charset="0"/>
              <a:buChar char="•"/>
              <a:defRPr/>
            </a:pPr>
            <a:r>
              <a:rPr lang="en-AU" sz="1000" dirty="0"/>
              <a:t>Advice on communicating with schools</a:t>
            </a:r>
          </a:p>
          <a:p>
            <a:pPr marL="1085748" lvl="2" indent="-171434" defTabSz="914314">
              <a:buFont typeface="Arial" panose="020B0604020202020204" pitchFamily="34" charset="0"/>
              <a:buChar char="•"/>
              <a:defRPr/>
            </a:pPr>
            <a:r>
              <a:rPr lang="en-AU" sz="1000" dirty="0"/>
              <a:t>A link to the High Performing Students Unit</a:t>
            </a:r>
          </a:p>
          <a:p>
            <a:pPr marL="1085748" lvl="2" indent="-171434" defTabSz="914314">
              <a:buFont typeface="Arial" panose="020B0604020202020204" pitchFamily="34" charset="0"/>
              <a:buChar char="•"/>
              <a:defRPr/>
            </a:pPr>
            <a:r>
              <a:rPr lang="en-AU" sz="1000" dirty="0"/>
              <a:t>Parent support groups</a:t>
            </a:r>
          </a:p>
          <a:p>
            <a:pPr marL="613063" lvl="1" indent="-171434">
              <a:buFont typeface="Arial" panose="020B0604020202020204" pitchFamily="34" charset="0"/>
              <a:buChar char="•"/>
            </a:pPr>
            <a:r>
              <a:rPr lang="en-AU" sz="1000" dirty="0"/>
              <a:t>Short teasers on key ideas in the policy will include:</a:t>
            </a:r>
          </a:p>
          <a:p>
            <a:pPr marL="1085748" lvl="2" indent="-171434">
              <a:buFont typeface="Arial" panose="020B0604020202020204" pitchFamily="34" charset="0"/>
              <a:buChar char="•"/>
            </a:pPr>
            <a:r>
              <a:rPr lang="en-AU" sz="1000" dirty="0"/>
              <a:t>Definitions of HPG students across all domains </a:t>
            </a:r>
          </a:p>
          <a:p>
            <a:pPr marL="1085748" lvl="2" indent="-171434">
              <a:buFont typeface="Arial" panose="020B0604020202020204" pitchFamily="34" charset="0"/>
              <a:buChar char="•"/>
            </a:pPr>
            <a:r>
              <a:rPr lang="en-AU" sz="1000" dirty="0"/>
              <a:t>Talent development unpacked</a:t>
            </a:r>
          </a:p>
          <a:p>
            <a:pPr marL="1085748" lvl="2" indent="-171434">
              <a:buFont typeface="Arial" panose="020B0604020202020204" pitchFamily="34" charset="0"/>
              <a:buChar char="•"/>
            </a:pPr>
            <a:r>
              <a:rPr lang="en-AU" sz="1000" dirty="0"/>
              <a:t>Guiding principles of the policy</a:t>
            </a:r>
          </a:p>
          <a:p>
            <a:pPr marL="1085748" lvl="2" indent="-171434">
              <a:buFont typeface="Arial" panose="020B0604020202020204" pitchFamily="34" charset="0"/>
              <a:buChar char="•"/>
            </a:pPr>
            <a:r>
              <a:rPr lang="en-AU" sz="1000" dirty="0"/>
              <a:t>Diversity of HPGS</a:t>
            </a:r>
          </a:p>
          <a:p>
            <a:pPr marL="1085748" lvl="2" indent="-171434">
              <a:buFont typeface="Arial" panose="020B0604020202020204" pitchFamily="34" charset="0"/>
              <a:buChar char="•"/>
            </a:pPr>
            <a:r>
              <a:rPr lang="en-AU" sz="1000" dirty="0"/>
              <a:t>5 key actions</a:t>
            </a:r>
          </a:p>
          <a:p>
            <a:pPr marL="1085748" lvl="2" indent="-171434">
              <a:buFont typeface="Arial" panose="020B0604020202020204" pitchFamily="34" charset="0"/>
              <a:buChar char="•"/>
            </a:pPr>
            <a:r>
              <a:rPr lang="en-AU" sz="1000" dirty="0"/>
              <a:t>Learning characteristics of HPG students</a:t>
            </a:r>
          </a:p>
          <a:p>
            <a:pPr marL="1085748" lvl="2" indent="-171434">
              <a:buFont typeface="Arial" panose="020B0604020202020204" pitchFamily="34" charset="0"/>
              <a:buChar char="•"/>
            </a:pPr>
            <a:r>
              <a:rPr lang="en-AU" sz="1000" dirty="0"/>
              <a:t>HPG students in rural and remote areas</a:t>
            </a:r>
          </a:p>
          <a:p>
            <a:endParaRPr lang="en-AU" sz="1000" dirty="0"/>
          </a:p>
        </p:txBody>
      </p:sp>
      <p:sp>
        <p:nvSpPr>
          <p:cNvPr id="4" name="Slide Number Placeholder 3"/>
          <p:cNvSpPr>
            <a:spLocks noGrp="1"/>
          </p:cNvSpPr>
          <p:nvPr>
            <p:ph type="sldNum" sz="quarter" idx="10"/>
          </p:nvPr>
        </p:nvSpPr>
        <p:spPr/>
        <p:txBody>
          <a:bodyPr/>
          <a:lstStyle/>
          <a:p>
            <a:pPr defTabSz="457131">
              <a:defRPr/>
            </a:pPr>
            <a:fld id="{D09C5488-DD16-4714-9519-7BE21BA11D4E}" type="slidenum">
              <a:rPr lang="en-AU">
                <a:solidFill>
                  <a:prstClr val="black"/>
                </a:solidFill>
                <a:latin typeface="Calibri" panose="020F0502020204030204"/>
              </a:rPr>
              <a:pPr defTabSz="457131">
                <a:defRPr/>
              </a:pPr>
              <a:t>7</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2672983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t>
            </a:r>
            <a:r>
              <a:rPr lang="en-AU" dirty="0" err="1" smtClean="0"/>
              <a:t>webcontent</a:t>
            </a:r>
            <a:r>
              <a:rPr lang="en-AU" dirty="0" smtClean="0"/>
              <a:t> has been organised under 5 iterative key actions.  </a:t>
            </a:r>
          </a:p>
          <a:p>
            <a:r>
              <a:rPr lang="en-AU" dirty="0" smtClean="0"/>
              <a:t>The key actions are a scaffold for schools to implement</a:t>
            </a:r>
            <a:r>
              <a:rPr lang="en-AU" baseline="0" dirty="0" smtClean="0"/>
              <a:t> </a:t>
            </a:r>
            <a:r>
              <a:rPr lang="en-AU" baseline="0" smtClean="0"/>
              <a:t>the policy:</a:t>
            </a:r>
          </a:p>
          <a:p>
            <a:endParaRPr lang="en-AU" baseline="0" dirty="0" smtClean="0"/>
          </a:p>
          <a:p>
            <a:pPr marL="171434" indent="-171434">
              <a:buFont typeface="Arial" panose="020B0604020202020204" pitchFamily="34" charset="0"/>
              <a:buChar char="•"/>
            </a:pPr>
            <a:r>
              <a:rPr lang="en-AU" dirty="0" smtClean="0"/>
              <a:t>evaluate school procedures, programs and practices and student growth and achievement to inform school planning and policy implementation.</a:t>
            </a:r>
          </a:p>
          <a:p>
            <a:pPr marL="171434" indent="-171434">
              <a:buFont typeface="Arial" panose="020B0604020202020204" pitchFamily="34" charset="0"/>
              <a:buChar char="•"/>
            </a:pPr>
            <a:r>
              <a:rPr lang="en-AU" dirty="0" smtClean="0"/>
              <a:t>assess and identify the specific learning needs of all high potential, gifted and highly gifted students.</a:t>
            </a:r>
          </a:p>
          <a:p>
            <a:pPr marL="171434" indent="-171434">
              <a:buFont typeface="Arial" panose="020B0604020202020204" pitchFamily="34" charset="0"/>
              <a:buChar char="•"/>
            </a:pPr>
            <a:r>
              <a:rPr lang="en-AU" dirty="0" smtClean="0"/>
              <a:t>implement evidence-based procedures, programs and practices that meet the learning and wellbeing needs of high potential and gifted students and facilitate talent development.</a:t>
            </a:r>
          </a:p>
          <a:p>
            <a:pPr marL="171434" indent="-171434">
              <a:buFont typeface="Arial" panose="020B0604020202020204" pitchFamily="34" charset="0"/>
              <a:buChar char="•"/>
            </a:pPr>
            <a:r>
              <a:rPr lang="en-AU" dirty="0" smtClean="0"/>
              <a:t>collaborate with families, school communities and the wider community to enhance growth and achievement for all high potential and gifted students.</a:t>
            </a:r>
          </a:p>
          <a:p>
            <a:pPr marL="171434" indent="-171434">
              <a:buFont typeface="Arial" panose="020B0604020202020204" pitchFamily="34" charset="0"/>
              <a:buChar char="•"/>
            </a:pPr>
            <a:r>
              <a:rPr lang="en-AU" dirty="0" smtClean="0"/>
              <a:t>build teacher and leadership capacity through engagement with quality research and ongoing professional learning  on effective practices to improve growth and achievement for all high potential and gifted students.</a:t>
            </a:r>
          </a:p>
          <a:p>
            <a:endParaRPr lang="en-AU" dirty="0" smtClean="0"/>
          </a:p>
          <a:p>
            <a:pPr marL="171434" indent="-171434">
              <a:buFont typeface="Arial" panose="020B0604020202020204" pitchFamily="34" charset="0"/>
              <a:buChar char="•"/>
            </a:pPr>
            <a:r>
              <a:rPr lang="en-AU" dirty="0" smtClean="0"/>
              <a:t>The </a:t>
            </a:r>
            <a:r>
              <a:rPr lang="en-AU" b="1" dirty="0" smtClean="0"/>
              <a:t>evaluate</a:t>
            </a:r>
            <a:r>
              <a:rPr lang="en-AU" dirty="0" smtClean="0"/>
              <a:t> key action content includes explicit links to relevant parts of the SEF V2, relevant policies and resources, and general information about evaluating student progress (growth, achievement, engagement and wellbeing).</a:t>
            </a:r>
          </a:p>
          <a:p>
            <a:pPr marL="171434" indent="-171434">
              <a:buFont typeface="Arial" panose="020B0604020202020204" pitchFamily="34" charset="0"/>
              <a:buChar char="•"/>
            </a:pPr>
            <a:r>
              <a:rPr lang="en-AU" dirty="0" smtClean="0"/>
              <a:t>The </a:t>
            </a:r>
            <a:r>
              <a:rPr lang="en-AU" b="1" dirty="0" smtClean="0"/>
              <a:t>assess and identify </a:t>
            </a:r>
            <a:r>
              <a:rPr lang="en-AU" dirty="0" smtClean="0"/>
              <a:t>key action content includes advice for schools on formative assessment, assessment and identification practices and catering</a:t>
            </a:r>
            <a:r>
              <a:rPr lang="en-AU" baseline="0" dirty="0" smtClean="0"/>
              <a:t> for the needs of HPG students from diverse backgrounds. </a:t>
            </a:r>
          </a:p>
          <a:p>
            <a:pPr marL="171434" indent="-171434">
              <a:buFont typeface="Arial" panose="020B0604020202020204" pitchFamily="34" charset="0"/>
              <a:buChar char="•"/>
            </a:pPr>
            <a:r>
              <a:rPr lang="en-AU" baseline="0" dirty="0" smtClean="0"/>
              <a:t>The </a:t>
            </a:r>
            <a:r>
              <a:rPr lang="en-AU" b="1" baseline="0" dirty="0" smtClean="0"/>
              <a:t>implement</a:t>
            </a:r>
            <a:r>
              <a:rPr lang="en-AU" baseline="0" dirty="0" smtClean="0"/>
              <a:t> key action organises advice under the concept of talent development, and includes creative and critical thinking, differentiation, grouping and extension, enrichment and extra-curricular programs, advanced learning pathways including acceleration and social emotional development and learning. </a:t>
            </a:r>
          </a:p>
          <a:p>
            <a:pPr marL="171434" indent="-171434">
              <a:buFont typeface="Arial" panose="020B0604020202020204" pitchFamily="34" charset="0"/>
              <a:buChar char="•"/>
            </a:pPr>
            <a:r>
              <a:rPr lang="en-AU" dirty="0" smtClean="0"/>
              <a:t>The </a:t>
            </a:r>
            <a:r>
              <a:rPr lang="en-AU" b="1" dirty="0" smtClean="0"/>
              <a:t>collaborate</a:t>
            </a:r>
            <a:r>
              <a:rPr lang="en-AU" dirty="0" smtClean="0"/>
              <a:t> key action provides advice on building collaborative practice,</a:t>
            </a:r>
            <a:r>
              <a:rPr lang="en-AU" baseline="0" dirty="0" smtClean="0"/>
              <a:t> as well as staff, family and community collaboration. </a:t>
            </a:r>
          </a:p>
          <a:p>
            <a:pPr marL="171434" indent="-171434">
              <a:buFont typeface="Arial" panose="020B0604020202020204" pitchFamily="34" charset="0"/>
              <a:buChar char="•"/>
            </a:pPr>
            <a:r>
              <a:rPr lang="en-AU" baseline="0" dirty="0" smtClean="0"/>
              <a:t>The </a:t>
            </a:r>
            <a:r>
              <a:rPr lang="en-AU" b="1" baseline="0" dirty="0" smtClean="0"/>
              <a:t>build teacher and leadership capacity </a:t>
            </a:r>
            <a:r>
              <a:rPr lang="en-AU" baseline="0" dirty="0" smtClean="0"/>
              <a:t>key action provides advice on professional learning. </a:t>
            </a:r>
            <a:endParaRPr lang="en-AU" dirty="0"/>
          </a:p>
        </p:txBody>
      </p:sp>
      <p:sp>
        <p:nvSpPr>
          <p:cNvPr id="4" name="Slide Number Placeholder 3"/>
          <p:cNvSpPr>
            <a:spLocks noGrp="1"/>
          </p:cNvSpPr>
          <p:nvPr>
            <p:ph type="sldNum" sz="quarter" idx="10"/>
          </p:nvPr>
        </p:nvSpPr>
        <p:spPr/>
        <p:txBody>
          <a:bodyPr/>
          <a:lstStyle/>
          <a:p>
            <a:pPr defTabSz="457131">
              <a:defRPr/>
            </a:pPr>
            <a:fld id="{D09C5488-DD16-4714-9519-7BE21BA11D4E}" type="slidenum">
              <a:rPr lang="en-AU">
                <a:solidFill>
                  <a:prstClr val="black"/>
                </a:solidFill>
                <a:latin typeface="Calibri" panose="020F0502020204030204"/>
              </a:rPr>
              <a:pPr defTabSz="457131">
                <a:defRPr/>
              </a:pPr>
              <a:t>8</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1539142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3681536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grpSp>
        <p:nvGrpSpPr>
          <p:cNvPr id="21"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16229" y="5920817"/>
            <a:ext cx="605979" cy="640512"/>
            <a:chOff x="1841" y="2"/>
            <a:chExt cx="4000" cy="4318"/>
          </a:xfrm>
          <a:solidFill>
            <a:schemeClr val="bg1"/>
          </a:solidFill>
        </p:grpSpPr>
        <p:sp>
          <p:nvSpPr>
            <p:cNvPr id="22"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23"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16229" y="2823581"/>
            <a:ext cx="4636033" cy="1107996"/>
          </a:xfrm>
        </p:spPr>
        <p:txBody>
          <a:bodyPr anchor="b">
            <a:noAutofit/>
          </a:bodyPr>
          <a:lstStyle>
            <a:lvl1pPr>
              <a:lnSpc>
                <a:spcPct val="90000"/>
              </a:lnSpc>
              <a:defRPr sz="4000">
                <a:solidFill>
                  <a:schemeClr val="bg1"/>
                </a:solidFill>
                <a:latin typeface="Century Gothic" panose="020B0502020202020204" pitchFamily="34" charset="0"/>
              </a:defRPr>
            </a:lvl1pPr>
          </a:lstStyle>
          <a:p>
            <a:r>
              <a:rPr lang="en-US" dirty="0"/>
              <a:t>Divider title goes here</a:t>
            </a:r>
            <a:endParaRPr lang="en-AU" dirty="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16229" y="4048755"/>
            <a:ext cx="4636034" cy="276999"/>
          </a:xfrm>
        </p:spPr>
        <p:txBody>
          <a:bodyPr wrap="square">
            <a:noAutofit/>
          </a:bodyPr>
          <a:lstStyle>
            <a:lvl1pPr>
              <a:defRPr sz="1800" b="0" i="0">
                <a:solidFill>
                  <a:schemeClr val="bg1"/>
                </a:solidFill>
                <a:latin typeface="Century Gothic" panose="020B0502020202020204" pitchFamily="34" charset="0"/>
              </a:defRPr>
            </a:lvl1pPr>
            <a:lvl2pPr marL="0" indent="0">
              <a:buNone/>
              <a:defRPr/>
            </a:lvl2pPr>
          </a:lstStyle>
          <a:p>
            <a:pPr lvl="0"/>
            <a:r>
              <a:rPr lang="en-US" dirty="0"/>
              <a:t>Subtitle goes here</a:t>
            </a:r>
          </a:p>
        </p:txBody>
      </p:sp>
      <p:grpSp>
        <p:nvGrpSpPr>
          <p:cNvPr id="18" name="Group 17">
            <a:extLst>
              <a:ext uri="{FF2B5EF4-FFF2-40B4-BE49-F238E27FC236}">
                <a16:creationId xmlns:a16="http://schemas.microsoft.com/office/drawing/2014/main" id="{36487694-BCE5-40E5-957D-41D10B21C04A}"/>
              </a:ext>
            </a:extLst>
          </p:cNvPr>
          <p:cNvGrpSpPr/>
          <p:nvPr userDrawn="1"/>
        </p:nvGrpSpPr>
        <p:grpSpPr>
          <a:xfrm>
            <a:off x="337062" y="365496"/>
            <a:ext cx="2306816" cy="184666"/>
            <a:chOff x="446350" y="402893"/>
            <a:chExt cx="2489809" cy="203560"/>
          </a:xfrm>
        </p:grpSpPr>
        <p:cxnSp>
          <p:nvCxnSpPr>
            <p:cNvPr id="19" name="Straight Connector 18">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524310" y="402893"/>
              <a:ext cx="2411849" cy="203560"/>
            </a:xfrm>
            <a:prstGeom prst="rect">
              <a:avLst/>
            </a:prstGeom>
            <a:noFill/>
          </p:spPr>
          <p:txBody>
            <a:bodyPr wrap="none" lIns="0" tIns="0" rIns="0" bIns="0" rtlCol="0">
              <a:spAutoFit/>
            </a:bodyPr>
            <a:lstStyle/>
            <a:p>
              <a:r>
                <a:rPr lang="en-AU" sz="1200" b="1" i="0" dirty="0">
                  <a:solidFill>
                    <a:schemeClr val="bg1"/>
                  </a:solidFill>
                  <a:latin typeface="Arial" panose="020B0604020202020204" pitchFamily="34" charset="0"/>
                  <a:cs typeface="Arial" panose="020B0604020202020204" pitchFamily="34" charset="0"/>
                </a:rPr>
                <a:t>NSW Department of Education</a:t>
              </a: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8420312" y="3970808"/>
            <a:ext cx="5359994" cy="529203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0309" y="-494504"/>
            <a:ext cx="2507194" cy="2476431"/>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591" y="5750759"/>
            <a:ext cx="2776797" cy="2741869"/>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86990" y="-2681427"/>
            <a:ext cx="4904299" cy="4842121"/>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umn Content">
    <p:bg>
      <p:bgPr>
        <a:solidFill>
          <a:srgbClr val="D0E8F9"/>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AU"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89203" y="1175567"/>
            <a:ext cx="11433980"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89203" y="1881187"/>
            <a:ext cx="1140699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32" name="Group 31">
            <a:extLst>
              <a:ext uri="{FF2B5EF4-FFF2-40B4-BE49-F238E27FC236}">
                <a16:creationId xmlns:a16="http://schemas.microsoft.com/office/drawing/2014/main" id="{29C2C0D5-A346-2643-9D8C-8C22D5D50C6E}"/>
              </a:ext>
            </a:extLst>
          </p:cNvPr>
          <p:cNvGrpSpPr/>
          <p:nvPr userDrawn="1"/>
        </p:nvGrpSpPr>
        <p:grpSpPr>
          <a:xfrm>
            <a:off x="414846" y="365496"/>
            <a:ext cx="2321883" cy="184666"/>
            <a:chOff x="446350" y="402893"/>
            <a:chExt cx="2036183" cy="203560"/>
          </a:xfrm>
        </p:grpSpPr>
        <p:cxnSp>
          <p:nvCxnSpPr>
            <p:cNvPr id="33" name="Straight Connector 32">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74AE827-7224-224D-825A-55775AA3B745}"/>
                </a:ext>
              </a:extLst>
            </p:cNvPr>
            <p:cNvSpPr txBox="1"/>
            <p:nvPr userDrawn="1"/>
          </p:nvSpPr>
          <p:spPr>
            <a:xfrm>
              <a:off x="524310" y="402893"/>
              <a:ext cx="1958223" cy="203560"/>
            </a:xfrm>
            <a:prstGeom prst="rect">
              <a:avLst/>
            </a:prstGeom>
            <a:noFill/>
          </p:spPr>
          <p:txBody>
            <a:bodyPr wrap="none" lIns="0" tIns="0" rIns="0" bIns="0" rtlCol="0">
              <a:spAutoFit/>
            </a:bodyPr>
            <a:lstStyle/>
            <a:p>
              <a:r>
                <a:rPr lang="en-AU" sz="1200" b="1" i="0" dirty="0">
                  <a:solidFill>
                    <a:schemeClr val="tx2"/>
                  </a:solidFill>
                  <a:latin typeface="Arial" panose="020B0604020202020204" pitchFamily="34" charset="0"/>
                  <a:cs typeface="Arial" panose="020B0604020202020204" pitchFamily="34" charset="0"/>
                </a:rPr>
                <a:t>NSW Department of Education</a:t>
              </a:r>
            </a:p>
          </p:txBody>
        </p:sp>
      </p:gr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7173961" y="5712680"/>
            <a:ext cx="3753946" cy="3011410"/>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609" y="6102408"/>
            <a:ext cx="2432176"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37285" y="-2861078"/>
            <a:ext cx="4400219" cy="3529851"/>
          </a:xfrm>
          <a:prstGeom prst="rect">
            <a:avLst/>
          </a:prstGeom>
        </p:spPr>
      </p:pic>
      <p:grpSp>
        <p:nvGrpSpPr>
          <p:cNvPr id="12"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11295136" y="6128859"/>
            <a:ext cx="507663" cy="435982"/>
            <a:chOff x="1841" y="2"/>
            <a:chExt cx="4000" cy="4318"/>
          </a:xfrm>
        </p:grpSpPr>
        <p:sp>
          <p:nvSpPr>
            <p:cNvPr id="13"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14"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Tree>
    <p:extLst>
      <p:ext uri="{BB962C8B-B14F-4D97-AF65-F5344CB8AC3E}">
        <p14:creationId xmlns:p14="http://schemas.microsoft.com/office/powerpoint/2010/main" val="1759490577"/>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1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AU" dirty="0"/>
          </a:p>
        </p:txBody>
      </p:sp>
      <p:sp>
        <p:nvSpPr>
          <p:cNvPr id="20"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89203" y="1175567"/>
            <a:ext cx="11433980"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89205"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297844"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43" name="Group 42">
            <a:extLst>
              <a:ext uri="{FF2B5EF4-FFF2-40B4-BE49-F238E27FC236}">
                <a16:creationId xmlns:a16="http://schemas.microsoft.com/office/drawing/2014/main" id="{0C291F29-2F98-BD4D-B042-0C72D579864D}"/>
              </a:ext>
            </a:extLst>
          </p:cNvPr>
          <p:cNvGrpSpPr/>
          <p:nvPr userDrawn="1"/>
        </p:nvGrpSpPr>
        <p:grpSpPr>
          <a:xfrm>
            <a:off x="414846" y="365496"/>
            <a:ext cx="2321883" cy="184666"/>
            <a:chOff x="446350" y="402893"/>
            <a:chExt cx="2036183" cy="203560"/>
          </a:xfrm>
        </p:grpSpPr>
        <p:cxnSp>
          <p:nvCxnSpPr>
            <p:cNvPr id="44" name="Straight Connector 43">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A29AAED-C026-A74D-986A-D99794BFEDDD}"/>
                </a:ext>
              </a:extLst>
            </p:cNvPr>
            <p:cNvSpPr txBox="1"/>
            <p:nvPr userDrawn="1"/>
          </p:nvSpPr>
          <p:spPr>
            <a:xfrm>
              <a:off x="524310" y="402893"/>
              <a:ext cx="1958223" cy="203560"/>
            </a:xfrm>
            <a:prstGeom prst="rect">
              <a:avLst/>
            </a:prstGeom>
            <a:noFill/>
          </p:spPr>
          <p:txBody>
            <a:bodyPr wrap="none" lIns="0" tIns="0" rIns="0" bIns="0" rtlCol="0">
              <a:spAutoFit/>
            </a:bodyPr>
            <a:lstStyle/>
            <a:p>
              <a:r>
                <a:rPr lang="en-AU" sz="1200" b="1" i="0" dirty="0">
                  <a:solidFill>
                    <a:schemeClr val="tx2"/>
                  </a:solidFill>
                  <a:latin typeface="Arial" panose="020B0604020202020204" pitchFamily="34" charset="0"/>
                  <a:cs typeface="Arial" panose="020B0604020202020204" pitchFamily="34" charset="0"/>
                </a:rPr>
                <a:t>NSW Department of Education</a:t>
              </a:r>
            </a:p>
          </p:txBody>
        </p:sp>
      </p:gr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6554" y="6136263"/>
            <a:ext cx="3848889" cy="3087886"/>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39098" y="-1479217"/>
            <a:ext cx="3164112" cy="219268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1960009" y="1796956"/>
            <a:ext cx="5238106" cy="4202003"/>
          </a:xfrm>
          <a:prstGeom prst="rect">
            <a:avLst/>
          </a:prstGeom>
        </p:spPr>
      </p:pic>
    </p:spTree>
    <p:extLst>
      <p:ext uri="{BB962C8B-B14F-4D97-AF65-F5344CB8AC3E}">
        <p14:creationId xmlns:p14="http://schemas.microsoft.com/office/powerpoint/2010/main" val="937054318"/>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E0209DAC-2CDA-1542-A91A-6D9037024692}"/>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rgbClr val="19233E"/>
                </a:solidFill>
              </a:defRPr>
            </a:lvl1pPr>
          </a:lstStyle>
          <a:p>
            <a:r>
              <a:rPr lang="en-US"/>
              <a:t>Click to edit Master title style</a:t>
            </a:r>
            <a:endParaRPr lang="en-AU" dirty="0"/>
          </a:p>
        </p:txBody>
      </p:sp>
      <p:sp>
        <p:nvSpPr>
          <p:cNvPr id="12" name="Text Placeholder 2078">
            <a:extLst>
              <a:ext uri="{FF2B5EF4-FFF2-40B4-BE49-F238E27FC236}">
                <a16:creationId xmlns:a16="http://schemas.microsoft.com/office/drawing/2014/main" id="{9E9DA5A4-1A7E-2548-AD67-C81E6E9C254E}"/>
              </a:ext>
            </a:extLst>
          </p:cNvPr>
          <p:cNvSpPr>
            <a:spLocks noGrp="1"/>
          </p:cNvSpPr>
          <p:nvPr>
            <p:ph type="body" sz="quarter" idx="24" hasCustomPrompt="1"/>
          </p:nvPr>
        </p:nvSpPr>
        <p:spPr>
          <a:xfrm>
            <a:off x="389203" y="1175567"/>
            <a:ext cx="11433980"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89205"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297844"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13" name="Group 12">
            <a:extLst>
              <a:ext uri="{FF2B5EF4-FFF2-40B4-BE49-F238E27FC236}">
                <a16:creationId xmlns:a16="http://schemas.microsoft.com/office/drawing/2014/main" id="{E4A2B057-D6A1-C14A-AAC3-464F4406A251}"/>
              </a:ext>
            </a:extLst>
          </p:cNvPr>
          <p:cNvGrpSpPr/>
          <p:nvPr userDrawn="1"/>
        </p:nvGrpSpPr>
        <p:grpSpPr>
          <a:xfrm>
            <a:off x="414846" y="365496"/>
            <a:ext cx="2321883" cy="184666"/>
            <a:chOff x="446350" y="402893"/>
            <a:chExt cx="2036183" cy="203560"/>
          </a:xfrm>
        </p:grpSpPr>
        <p:cxnSp>
          <p:nvCxnSpPr>
            <p:cNvPr id="14" name="Straight Connector 13">
              <a:extLst>
                <a:ext uri="{FF2B5EF4-FFF2-40B4-BE49-F238E27FC236}">
                  <a16:creationId xmlns:a16="http://schemas.microsoft.com/office/drawing/2014/main" id="{5F2D107B-3615-B049-BF4B-150EC0FCDA7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A59B52-EAD6-654A-9660-263545E42B74}"/>
                </a:ext>
              </a:extLst>
            </p:cNvPr>
            <p:cNvSpPr txBox="1"/>
            <p:nvPr userDrawn="1"/>
          </p:nvSpPr>
          <p:spPr>
            <a:xfrm>
              <a:off x="524310" y="402893"/>
              <a:ext cx="1958223" cy="203560"/>
            </a:xfrm>
            <a:prstGeom prst="rect">
              <a:avLst/>
            </a:prstGeom>
            <a:noFill/>
          </p:spPr>
          <p:txBody>
            <a:bodyPr wrap="none" lIns="0" tIns="0" rIns="0" bIns="0" rtlCol="0">
              <a:spAutoFit/>
            </a:bodyPr>
            <a:lstStyle/>
            <a:p>
              <a:r>
                <a:rPr lang="en-AU" sz="1200" b="1" i="0" dirty="0">
                  <a:solidFill>
                    <a:schemeClr val="tx2"/>
                  </a:solidFill>
                  <a:latin typeface="Arial" panose="020B0604020202020204" pitchFamily="34" charset="0"/>
                  <a:cs typeface="Arial" panose="020B0604020202020204" pitchFamily="34" charset="0"/>
                </a:rPr>
                <a:t>NSW Department of Education</a:t>
              </a:r>
            </a:p>
          </p:txBody>
        </p:sp>
      </p:gr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8402" y="6048759"/>
            <a:ext cx="2458884" cy="197271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2678" y="6048759"/>
            <a:ext cx="2885009" cy="2314351"/>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0669087" y="-1974475"/>
            <a:ext cx="3768745" cy="3023283"/>
          </a:xfrm>
          <a:prstGeom prst="rect">
            <a:avLst/>
          </a:prstGeom>
        </p:spPr>
      </p:pic>
    </p:spTree>
    <p:extLst>
      <p:ext uri="{BB962C8B-B14F-4D97-AF65-F5344CB8AC3E}">
        <p14:creationId xmlns:p14="http://schemas.microsoft.com/office/powerpoint/2010/main" val="1051951046"/>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grpSp>
        <p:nvGrpSpPr>
          <p:cNvPr id="21"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16229" y="5920817"/>
            <a:ext cx="605979" cy="640512"/>
            <a:chOff x="1841" y="2"/>
            <a:chExt cx="4000" cy="4318"/>
          </a:xfrm>
          <a:solidFill>
            <a:schemeClr val="bg1"/>
          </a:solidFill>
        </p:grpSpPr>
        <p:sp>
          <p:nvSpPr>
            <p:cNvPr id="22"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23"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16229"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16229" y="4048755"/>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grpSp>
        <p:nvGrpSpPr>
          <p:cNvPr id="18" name="Group 17">
            <a:extLst>
              <a:ext uri="{FF2B5EF4-FFF2-40B4-BE49-F238E27FC236}">
                <a16:creationId xmlns:a16="http://schemas.microsoft.com/office/drawing/2014/main" id="{36487694-BCE5-40E5-957D-41D10B21C04A}"/>
              </a:ext>
            </a:extLst>
          </p:cNvPr>
          <p:cNvGrpSpPr/>
          <p:nvPr userDrawn="1"/>
        </p:nvGrpSpPr>
        <p:grpSpPr>
          <a:xfrm>
            <a:off x="337062" y="365496"/>
            <a:ext cx="2305214" cy="184666"/>
            <a:chOff x="446350" y="402893"/>
            <a:chExt cx="2488080" cy="203560"/>
          </a:xfrm>
        </p:grpSpPr>
        <p:cxnSp>
          <p:nvCxnSpPr>
            <p:cNvPr id="19" name="Straight Connector 18">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524310" y="402893"/>
              <a:ext cx="2410120" cy="203560"/>
            </a:xfrm>
            <a:prstGeom prst="rect">
              <a:avLst/>
            </a:prstGeom>
            <a:noFill/>
          </p:spPr>
          <p:txBody>
            <a:bodyPr wrap="none" lIns="0" tIns="0" rIns="0" bIns="0" rtlCol="0">
              <a:spAutoFit/>
            </a:bodyPr>
            <a:lstStyle/>
            <a:p>
              <a:r>
                <a:rPr lang="en-AU" sz="1200" b="1" i="0" dirty="0">
                  <a:solidFill>
                    <a:schemeClr val="bg1"/>
                  </a:solidFill>
                  <a:latin typeface="Arial" panose="020B0604020202020204" pitchFamily="34" charset="0"/>
                  <a:cs typeface="Arial" panose="020B0604020202020204" pitchFamily="34" charset="0"/>
                </a:rPr>
                <a:t>NSW Department of Education</a:t>
              </a: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8420312" y="3970808"/>
            <a:ext cx="5359994" cy="529203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0309" y="-494504"/>
            <a:ext cx="2507194" cy="2476431"/>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591" y="5750759"/>
            <a:ext cx="2776797" cy="2741869"/>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86990" y="-2681427"/>
            <a:ext cx="4904299" cy="4842121"/>
          </a:xfrm>
          <a:prstGeom prst="rect">
            <a:avLst/>
          </a:prstGeom>
        </p:spPr>
      </p:pic>
    </p:spTree>
    <p:extLst>
      <p:ext uri="{BB962C8B-B14F-4D97-AF65-F5344CB8AC3E}">
        <p14:creationId xmlns:p14="http://schemas.microsoft.com/office/powerpoint/2010/main" val="145816875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19233E"/>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11454912" y="6124026"/>
            <a:ext cx="407671" cy="430903"/>
            <a:chOff x="1841" y="2"/>
            <a:chExt cx="4000" cy="4318"/>
          </a:xfrm>
          <a:solidFill>
            <a:schemeClr val="bg1"/>
          </a:solidFill>
        </p:grpSpPr>
        <p:sp>
          <p:nvSpPr>
            <p:cNvPr id="24"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25"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bg1"/>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16228" y="668773"/>
            <a:ext cx="4637507" cy="498470"/>
          </a:xfrm>
        </p:spPr>
        <p:txBody>
          <a:bodyPr>
            <a:noAutofit/>
          </a:bodyPr>
          <a:lstStyle>
            <a:lvl1pPr>
              <a:defRPr>
                <a:solidFill>
                  <a:schemeClr val="bg1"/>
                </a:solidFill>
              </a:defRPr>
            </a:lvl1pPr>
          </a:lstStyle>
          <a:p>
            <a:r>
              <a:rPr lang="en-US" dirty="0"/>
              <a:t>Agenda slide</a:t>
            </a:r>
            <a:endParaRPr lang="en-AU" dirty="0"/>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16228" y="1175566"/>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28" name="Content Placeholder 4"/>
          <p:cNvSpPr>
            <a:spLocks noGrp="1"/>
          </p:cNvSpPr>
          <p:nvPr>
            <p:ph sz="quarter" idx="18" hasCustomPrompt="1"/>
          </p:nvPr>
        </p:nvSpPr>
        <p:spPr>
          <a:xfrm>
            <a:off x="315913" y="1881188"/>
            <a:ext cx="11546670" cy="4030662"/>
          </a:xfrm>
        </p:spPr>
        <p:txBody>
          <a:bodyPr/>
          <a:lstStyle>
            <a:lvl1pPr marL="0" marR="0" indent="0" algn="l" defTabSz="914374" rtl="0" eaLnBrk="1" fontAlgn="auto" latinLnBrk="0" hangingPunct="1">
              <a:lnSpc>
                <a:spcPct val="120000"/>
              </a:lnSpc>
              <a:spcBef>
                <a:spcPts val="0"/>
              </a:spcBef>
              <a:spcAft>
                <a:spcPts val="800"/>
              </a:spcAft>
              <a:buClrTx/>
              <a:buSzTx/>
              <a:buFont typeface="Arial" charset="0"/>
              <a:buNone/>
              <a:tabLst/>
              <a:defRPr>
                <a:solidFill>
                  <a:schemeClr val="bg1"/>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bg1"/>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bg1"/>
                </a:solidFill>
              </a:defRPr>
            </a:lvl4pPr>
            <a:lvl5pPr>
              <a:defRPr>
                <a:solidFill>
                  <a:schemeClr val="bg1"/>
                </a:solidFill>
              </a:defRPr>
            </a:lvl5pPr>
          </a:lstStyle>
          <a:p>
            <a:pPr lvl="0"/>
            <a:r>
              <a:rPr lang="en-US" dirty="0" smtClean="0"/>
              <a:t>Montserrat Medium Point Size 14</a:t>
            </a:r>
          </a:p>
          <a:p>
            <a:pPr lvl="1"/>
            <a:r>
              <a:rPr lang="en-US" dirty="0" smtClean="0"/>
              <a:t>Montserrat Medium Point Size 14</a:t>
            </a:r>
          </a:p>
          <a:p>
            <a:pPr lvl="2"/>
            <a:r>
              <a:rPr lang="en-US" dirty="0" smtClean="0"/>
              <a:t>Montserrat Medium Point Size 12</a:t>
            </a:r>
          </a:p>
          <a:p>
            <a:pPr lvl="3"/>
            <a:r>
              <a:rPr lang="en-US" dirty="0" smtClean="0"/>
              <a:t>Montserrat Light Point Size 12</a:t>
            </a:r>
          </a:p>
        </p:txBody>
      </p:sp>
      <p:grpSp>
        <p:nvGrpSpPr>
          <p:cNvPr id="17" name="Group 16">
            <a:extLst>
              <a:ext uri="{FF2B5EF4-FFF2-40B4-BE49-F238E27FC236}">
                <a16:creationId xmlns:a16="http://schemas.microsoft.com/office/drawing/2014/main" id="{77346632-EFE4-F840-8F92-83FA6363A404}"/>
              </a:ext>
            </a:extLst>
          </p:cNvPr>
          <p:cNvGrpSpPr/>
          <p:nvPr userDrawn="1"/>
        </p:nvGrpSpPr>
        <p:grpSpPr>
          <a:xfrm>
            <a:off x="337062" y="365496"/>
            <a:ext cx="2305214" cy="184666"/>
            <a:chOff x="446350" y="402893"/>
            <a:chExt cx="2488080" cy="203560"/>
          </a:xfrm>
        </p:grpSpPr>
        <p:cxnSp>
          <p:nvCxnSpPr>
            <p:cNvPr id="21" name="Straight Connector 20">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524310" y="402893"/>
              <a:ext cx="2410120" cy="203560"/>
            </a:xfrm>
            <a:prstGeom prst="rect">
              <a:avLst/>
            </a:prstGeom>
            <a:noFill/>
          </p:spPr>
          <p:txBody>
            <a:bodyPr wrap="none" lIns="0" tIns="0" rIns="0" bIns="0" rtlCol="0">
              <a:spAutoFit/>
            </a:bodyPr>
            <a:lstStyle/>
            <a:p>
              <a:r>
                <a:rPr lang="en-AU" sz="1200" b="1" i="0" dirty="0">
                  <a:solidFill>
                    <a:schemeClr val="bg1"/>
                  </a:solidFill>
                  <a:latin typeface="Arial" panose="020B0604020202020204" pitchFamily="34" charset="0"/>
                  <a:cs typeface="Arial" panose="020B0604020202020204" pitchFamily="34" charset="0"/>
                </a:rPr>
                <a:t>NSW Department of Education</a:t>
              </a:r>
            </a:p>
          </p:txBody>
        </p:sp>
      </p:gr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2918" y="-721654"/>
            <a:ext cx="2251386" cy="222306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701" y="-3650494"/>
            <a:ext cx="4904299" cy="4842121"/>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7893282" y="6073210"/>
            <a:ext cx="2618969" cy="2585765"/>
          </a:xfrm>
          <a:prstGeom prst="rect">
            <a:avLst/>
          </a:prstGeom>
        </p:spPr>
      </p:pic>
      <p:pic>
        <p:nvPicPr>
          <p:cNvPr id="34" name="Picture 33"/>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873717" y="6213283"/>
            <a:ext cx="1744423" cy="1723019"/>
          </a:xfrm>
          <a:prstGeom prst="rect">
            <a:avLst/>
          </a:prstGeom>
        </p:spPr>
      </p:pic>
    </p:spTree>
    <p:extLst>
      <p:ext uri="{BB962C8B-B14F-4D97-AF65-F5344CB8AC3E}">
        <p14:creationId xmlns:p14="http://schemas.microsoft.com/office/powerpoint/2010/main" val="12456360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 Content">
    <p:bg>
      <p:bgPr>
        <a:solidFill>
          <a:schemeClr val="bg1"/>
        </a:solidFill>
        <a:effectLst/>
      </p:bgPr>
    </p:bg>
    <p:spTree>
      <p:nvGrpSpPr>
        <p:cNvPr id="1" name=""/>
        <p:cNvGrpSpPr/>
        <p:nvPr/>
      </p:nvGrpSpPr>
      <p:grpSpPr>
        <a:xfrm>
          <a:off x="0" y="0"/>
          <a:ext cx="0" cy="0"/>
          <a:chOff x="0" y="0"/>
          <a:chExt cx="0" cy="0"/>
        </a:xfrm>
      </p:grpSpPr>
      <p:sp>
        <p:nvSpPr>
          <p:cNvPr id="31"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7"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83026"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7" y="1175566"/>
            <a:ext cx="11503535"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26"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7" y="1881187"/>
            <a:ext cx="1147638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305214" cy="184666"/>
            <a:chOff x="446350" y="402893"/>
            <a:chExt cx="2488080"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410120" cy="203560"/>
            </a:xfrm>
            <a:prstGeom prst="rect">
              <a:avLst/>
            </a:prstGeom>
            <a:noFill/>
          </p:spPr>
          <p:txBody>
            <a:bodyPr wrap="none" lIns="0" tIns="0" rIns="0" bIns="0" rtlCol="0">
              <a:spAutoFit/>
            </a:bodyPr>
            <a:lstStyle/>
            <a:p>
              <a:r>
                <a:rPr lang="en-AU" sz="1200" b="1" i="0" dirty="0">
                  <a:solidFill>
                    <a:schemeClr val="tx2"/>
                  </a:solidFill>
                  <a:latin typeface="Arial" panose="020B0604020202020204" pitchFamily="34" charset="0"/>
                  <a:cs typeface="Arial" panose="020B0604020202020204" pitchFamily="34" charset="0"/>
                </a:rPr>
                <a:t>NSW Department of Education</a:t>
              </a:r>
            </a:p>
          </p:txBody>
        </p:sp>
      </p:grpSp>
      <p:grpSp>
        <p:nvGrpSpPr>
          <p:cNvPr id="39" name="Group 4">
            <a:extLst>
              <a:ext uri="{FF2B5EF4-FFF2-40B4-BE49-F238E27FC236}">
                <a16:creationId xmlns:a16="http://schemas.microsoft.com/office/drawing/2014/main" id="{0D0A281D-98B7-2F4B-9C53-6977F980F5D4}"/>
              </a:ext>
            </a:extLst>
          </p:cNvPr>
          <p:cNvGrpSpPr>
            <a:grpSpLocks noChangeAspect="1"/>
          </p:cNvGrpSpPr>
          <p:nvPr userDrawn="1"/>
        </p:nvGrpSpPr>
        <p:grpSpPr bwMode="auto">
          <a:xfrm>
            <a:off x="10702893" y="-578855"/>
            <a:ext cx="1041395" cy="1021289"/>
            <a:chOff x="2737" y="1746"/>
            <a:chExt cx="1266" cy="1268"/>
          </a:xfrm>
        </p:grpSpPr>
        <p:sp>
          <p:nvSpPr>
            <p:cNvPr id="40" name="Freeform 39">
              <a:extLst>
                <a:ext uri="{FF2B5EF4-FFF2-40B4-BE49-F238E27FC236}">
                  <a16:creationId xmlns:a16="http://schemas.microsoft.com/office/drawing/2014/main" id="{B8068435-172B-564C-87DC-CACBBFDFC5F2}"/>
                </a:ext>
              </a:extLst>
            </p:cNvPr>
            <p:cNvSpPr>
              <a:spLocks/>
            </p:cNvSpPr>
            <p:nvPr userDrawn="1"/>
          </p:nvSpPr>
          <p:spPr bwMode="auto">
            <a:xfrm>
              <a:off x="3434" y="17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41" name="Freeform 40">
              <a:extLst>
                <a:ext uri="{FF2B5EF4-FFF2-40B4-BE49-F238E27FC236}">
                  <a16:creationId xmlns:a16="http://schemas.microsoft.com/office/drawing/2014/main" id="{6080AE25-9CAA-BA4E-9B1B-239D14230208}"/>
                </a:ext>
              </a:extLst>
            </p:cNvPr>
            <p:cNvSpPr>
              <a:spLocks/>
            </p:cNvSpPr>
            <p:nvPr userDrawn="1"/>
          </p:nvSpPr>
          <p:spPr bwMode="auto">
            <a:xfrm>
              <a:off x="2737" y="1746"/>
              <a:ext cx="1266" cy="1268"/>
            </a:xfrm>
            <a:custGeom>
              <a:avLst/>
              <a:gdLst>
                <a:gd name="T0" fmla="*/ 518 w 534"/>
                <a:gd name="T1" fmla="*/ 190 h 536"/>
                <a:gd name="T2" fmla="*/ 510 w 534"/>
                <a:gd name="T3" fmla="*/ 163 h 536"/>
                <a:gd name="T4" fmla="*/ 499 w 534"/>
                <a:gd name="T5" fmla="*/ 140 h 536"/>
                <a:gd name="T6" fmla="*/ 488 w 534"/>
                <a:gd name="T7" fmla="*/ 117 h 536"/>
                <a:gd name="T8" fmla="*/ 471 w 534"/>
                <a:gd name="T9" fmla="*/ 96 h 536"/>
                <a:gd name="T10" fmla="*/ 463 w 534"/>
                <a:gd name="T11" fmla="*/ 86 h 536"/>
                <a:gd name="T12" fmla="*/ 442 w 534"/>
                <a:gd name="T13" fmla="*/ 64 h 536"/>
                <a:gd name="T14" fmla="*/ 427 w 534"/>
                <a:gd name="T15" fmla="*/ 56 h 536"/>
                <a:gd name="T16" fmla="*/ 406 w 534"/>
                <a:gd name="T17" fmla="*/ 41 h 536"/>
                <a:gd name="T18" fmla="*/ 386 w 534"/>
                <a:gd name="T19" fmla="*/ 32 h 536"/>
                <a:gd name="T20" fmla="*/ 361 w 534"/>
                <a:gd name="T21" fmla="*/ 19 h 536"/>
                <a:gd name="T22" fmla="*/ 349 w 534"/>
                <a:gd name="T23" fmla="*/ 15 h 536"/>
                <a:gd name="T24" fmla="*/ 335 w 534"/>
                <a:gd name="T25" fmla="*/ 9 h 536"/>
                <a:gd name="T26" fmla="*/ 301 w 534"/>
                <a:gd name="T27" fmla="*/ 5 h 536"/>
                <a:gd name="T28" fmla="*/ 277 w 534"/>
                <a:gd name="T29" fmla="*/ 3 h 536"/>
                <a:gd name="T30" fmla="*/ 322 w 534"/>
                <a:gd name="T31" fmla="*/ 6 h 536"/>
                <a:gd name="T32" fmla="*/ 294 w 534"/>
                <a:gd name="T33" fmla="*/ 0 h 536"/>
                <a:gd name="T34" fmla="*/ 251 w 534"/>
                <a:gd name="T35" fmla="*/ 0 h 536"/>
                <a:gd name="T36" fmla="*/ 223 w 534"/>
                <a:gd name="T37" fmla="*/ 3 h 536"/>
                <a:gd name="T38" fmla="*/ 153 w 534"/>
                <a:gd name="T39" fmla="*/ 26 h 536"/>
                <a:gd name="T40" fmla="*/ 141 w 534"/>
                <a:gd name="T41" fmla="*/ 32 h 536"/>
                <a:gd name="T42" fmla="*/ 109 w 534"/>
                <a:gd name="T43" fmla="*/ 52 h 536"/>
                <a:gd name="T44" fmla="*/ 89 w 534"/>
                <a:gd name="T45" fmla="*/ 65 h 536"/>
                <a:gd name="T46" fmla="*/ 77 w 534"/>
                <a:gd name="T47" fmla="*/ 77 h 536"/>
                <a:gd name="T48" fmla="*/ 70 w 534"/>
                <a:gd name="T49" fmla="*/ 90 h 536"/>
                <a:gd name="T50" fmla="*/ 57 w 534"/>
                <a:gd name="T51" fmla="*/ 106 h 536"/>
                <a:gd name="T52" fmla="*/ 44 w 534"/>
                <a:gd name="T53" fmla="*/ 125 h 536"/>
                <a:gd name="T54" fmla="*/ 20 w 534"/>
                <a:gd name="T55" fmla="*/ 170 h 536"/>
                <a:gd name="T56" fmla="*/ 13 w 534"/>
                <a:gd name="T57" fmla="*/ 188 h 536"/>
                <a:gd name="T58" fmla="*/ 8 w 534"/>
                <a:gd name="T59" fmla="*/ 202 h 536"/>
                <a:gd name="T60" fmla="*/ 3 w 534"/>
                <a:gd name="T61" fmla="*/ 220 h 536"/>
                <a:gd name="T62" fmla="*/ 4 w 534"/>
                <a:gd name="T63" fmla="*/ 236 h 536"/>
                <a:gd name="T64" fmla="*/ 2 w 534"/>
                <a:gd name="T65" fmla="*/ 254 h 536"/>
                <a:gd name="T66" fmla="*/ 1 w 534"/>
                <a:gd name="T67" fmla="*/ 271 h 536"/>
                <a:gd name="T68" fmla="*/ 2 w 534"/>
                <a:gd name="T69" fmla="*/ 288 h 536"/>
                <a:gd name="T70" fmla="*/ 6 w 534"/>
                <a:gd name="T71" fmla="*/ 324 h 536"/>
                <a:gd name="T72" fmla="*/ 12 w 534"/>
                <a:gd name="T73" fmla="*/ 348 h 536"/>
                <a:gd name="T74" fmla="*/ 28 w 534"/>
                <a:gd name="T75" fmla="*/ 387 h 536"/>
                <a:gd name="T76" fmla="*/ 48 w 534"/>
                <a:gd name="T77" fmla="*/ 423 h 536"/>
                <a:gd name="T78" fmla="*/ 90 w 534"/>
                <a:gd name="T79" fmla="*/ 468 h 536"/>
                <a:gd name="T80" fmla="*/ 119 w 534"/>
                <a:gd name="T81" fmla="*/ 492 h 536"/>
                <a:gd name="T82" fmla="*/ 154 w 534"/>
                <a:gd name="T83" fmla="*/ 510 h 536"/>
                <a:gd name="T84" fmla="*/ 197 w 534"/>
                <a:gd name="T85" fmla="*/ 526 h 536"/>
                <a:gd name="T86" fmla="*/ 227 w 534"/>
                <a:gd name="T87" fmla="*/ 534 h 536"/>
                <a:gd name="T88" fmla="*/ 238 w 534"/>
                <a:gd name="T89" fmla="*/ 534 h 536"/>
                <a:gd name="T90" fmla="*/ 272 w 534"/>
                <a:gd name="T91" fmla="*/ 536 h 536"/>
                <a:gd name="T92" fmla="*/ 336 w 534"/>
                <a:gd name="T93" fmla="*/ 529 h 536"/>
                <a:gd name="T94" fmla="*/ 362 w 534"/>
                <a:gd name="T95" fmla="*/ 519 h 536"/>
                <a:gd name="T96" fmla="*/ 462 w 534"/>
                <a:gd name="T97" fmla="*/ 454 h 536"/>
                <a:gd name="T98" fmla="*/ 491 w 534"/>
                <a:gd name="T99" fmla="*/ 418 h 536"/>
                <a:gd name="T100" fmla="*/ 515 w 534"/>
                <a:gd name="T101" fmla="*/ 372 h 536"/>
                <a:gd name="T102" fmla="*/ 524 w 534"/>
                <a:gd name="T103" fmla="*/ 347 h 536"/>
                <a:gd name="T104" fmla="*/ 531 w 534"/>
                <a:gd name="T105" fmla="*/ 319 h 536"/>
                <a:gd name="T106" fmla="*/ 531 w 534"/>
                <a:gd name="T107" fmla="*/ 26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4" h="536">
                  <a:moveTo>
                    <a:pt x="531" y="268"/>
                  </a:moveTo>
                  <a:cubicBezTo>
                    <a:pt x="530" y="268"/>
                    <a:pt x="530" y="269"/>
                    <a:pt x="530" y="269"/>
                  </a:cubicBezTo>
                  <a:cubicBezTo>
                    <a:pt x="530" y="269"/>
                    <a:pt x="530" y="268"/>
                    <a:pt x="530" y="268"/>
                  </a:cubicBezTo>
                  <a:cubicBezTo>
                    <a:pt x="530" y="241"/>
                    <a:pt x="526" y="215"/>
                    <a:pt x="518" y="190"/>
                  </a:cubicBezTo>
                  <a:cubicBezTo>
                    <a:pt x="518" y="190"/>
                    <a:pt x="518" y="190"/>
                    <a:pt x="518" y="190"/>
                  </a:cubicBezTo>
                  <a:cubicBezTo>
                    <a:pt x="517" y="188"/>
                    <a:pt x="517" y="186"/>
                    <a:pt x="516" y="184"/>
                  </a:cubicBezTo>
                  <a:cubicBezTo>
                    <a:pt x="516" y="182"/>
                    <a:pt x="515" y="179"/>
                    <a:pt x="515" y="177"/>
                  </a:cubicBezTo>
                  <a:cubicBezTo>
                    <a:pt x="514" y="175"/>
                    <a:pt x="513" y="173"/>
                    <a:pt x="513" y="171"/>
                  </a:cubicBezTo>
                  <a:cubicBezTo>
                    <a:pt x="512" y="169"/>
                    <a:pt x="512" y="168"/>
                    <a:pt x="511" y="166"/>
                  </a:cubicBezTo>
                  <a:cubicBezTo>
                    <a:pt x="511" y="165"/>
                    <a:pt x="510" y="163"/>
                    <a:pt x="510" y="163"/>
                  </a:cubicBezTo>
                  <a:cubicBezTo>
                    <a:pt x="509" y="161"/>
                    <a:pt x="509" y="159"/>
                    <a:pt x="508" y="157"/>
                  </a:cubicBezTo>
                  <a:cubicBezTo>
                    <a:pt x="507" y="155"/>
                    <a:pt x="506" y="154"/>
                    <a:pt x="505" y="152"/>
                  </a:cubicBezTo>
                  <a:cubicBezTo>
                    <a:pt x="504" y="150"/>
                    <a:pt x="503" y="148"/>
                    <a:pt x="502" y="146"/>
                  </a:cubicBezTo>
                  <a:cubicBezTo>
                    <a:pt x="501" y="145"/>
                    <a:pt x="501" y="144"/>
                    <a:pt x="500" y="143"/>
                  </a:cubicBezTo>
                  <a:cubicBezTo>
                    <a:pt x="500" y="142"/>
                    <a:pt x="499" y="141"/>
                    <a:pt x="499" y="140"/>
                  </a:cubicBezTo>
                  <a:cubicBezTo>
                    <a:pt x="492" y="127"/>
                    <a:pt x="496" y="133"/>
                    <a:pt x="493" y="127"/>
                  </a:cubicBezTo>
                  <a:cubicBezTo>
                    <a:pt x="488" y="119"/>
                    <a:pt x="493" y="129"/>
                    <a:pt x="491" y="126"/>
                  </a:cubicBezTo>
                  <a:cubicBezTo>
                    <a:pt x="489" y="121"/>
                    <a:pt x="489" y="121"/>
                    <a:pt x="489" y="121"/>
                  </a:cubicBezTo>
                  <a:cubicBezTo>
                    <a:pt x="488" y="119"/>
                    <a:pt x="487" y="118"/>
                    <a:pt x="486" y="116"/>
                  </a:cubicBezTo>
                  <a:cubicBezTo>
                    <a:pt x="490" y="121"/>
                    <a:pt x="488" y="118"/>
                    <a:pt x="488" y="117"/>
                  </a:cubicBezTo>
                  <a:cubicBezTo>
                    <a:pt x="486" y="115"/>
                    <a:pt x="485" y="113"/>
                    <a:pt x="483" y="111"/>
                  </a:cubicBezTo>
                  <a:cubicBezTo>
                    <a:pt x="483" y="109"/>
                    <a:pt x="482" y="108"/>
                    <a:pt x="481" y="107"/>
                  </a:cubicBezTo>
                  <a:cubicBezTo>
                    <a:pt x="480" y="106"/>
                    <a:pt x="479" y="105"/>
                    <a:pt x="479" y="104"/>
                  </a:cubicBezTo>
                  <a:cubicBezTo>
                    <a:pt x="477" y="102"/>
                    <a:pt x="476" y="100"/>
                    <a:pt x="474" y="98"/>
                  </a:cubicBezTo>
                  <a:cubicBezTo>
                    <a:pt x="473" y="97"/>
                    <a:pt x="472" y="96"/>
                    <a:pt x="471" y="96"/>
                  </a:cubicBezTo>
                  <a:cubicBezTo>
                    <a:pt x="469" y="93"/>
                    <a:pt x="468" y="91"/>
                    <a:pt x="467" y="90"/>
                  </a:cubicBezTo>
                  <a:cubicBezTo>
                    <a:pt x="465" y="88"/>
                    <a:pt x="465" y="87"/>
                    <a:pt x="464" y="86"/>
                  </a:cubicBezTo>
                  <a:cubicBezTo>
                    <a:pt x="463" y="84"/>
                    <a:pt x="462" y="83"/>
                    <a:pt x="460" y="81"/>
                  </a:cubicBezTo>
                  <a:cubicBezTo>
                    <a:pt x="461" y="83"/>
                    <a:pt x="463" y="86"/>
                    <a:pt x="463" y="86"/>
                  </a:cubicBezTo>
                  <a:cubicBezTo>
                    <a:pt x="460" y="82"/>
                    <a:pt x="461" y="84"/>
                    <a:pt x="463" y="86"/>
                  </a:cubicBezTo>
                  <a:cubicBezTo>
                    <a:pt x="462" y="85"/>
                    <a:pt x="461" y="84"/>
                    <a:pt x="460" y="83"/>
                  </a:cubicBezTo>
                  <a:cubicBezTo>
                    <a:pt x="459" y="82"/>
                    <a:pt x="457" y="80"/>
                    <a:pt x="456" y="79"/>
                  </a:cubicBezTo>
                  <a:cubicBezTo>
                    <a:pt x="455" y="77"/>
                    <a:pt x="453" y="76"/>
                    <a:pt x="451" y="74"/>
                  </a:cubicBezTo>
                  <a:cubicBezTo>
                    <a:pt x="450" y="72"/>
                    <a:pt x="448" y="70"/>
                    <a:pt x="446" y="69"/>
                  </a:cubicBezTo>
                  <a:cubicBezTo>
                    <a:pt x="445" y="67"/>
                    <a:pt x="443" y="66"/>
                    <a:pt x="442" y="64"/>
                  </a:cubicBezTo>
                  <a:cubicBezTo>
                    <a:pt x="441" y="63"/>
                    <a:pt x="440" y="63"/>
                    <a:pt x="439" y="62"/>
                  </a:cubicBezTo>
                  <a:cubicBezTo>
                    <a:pt x="439" y="61"/>
                    <a:pt x="438" y="61"/>
                    <a:pt x="437" y="60"/>
                  </a:cubicBezTo>
                  <a:cubicBezTo>
                    <a:pt x="435" y="58"/>
                    <a:pt x="433" y="57"/>
                    <a:pt x="432" y="57"/>
                  </a:cubicBezTo>
                  <a:cubicBezTo>
                    <a:pt x="432" y="57"/>
                    <a:pt x="432" y="57"/>
                    <a:pt x="432" y="57"/>
                  </a:cubicBezTo>
                  <a:cubicBezTo>
                    <a:pt x="430" y="56"/>
                    <a:pt x="432" y="59"/>
                    <a:pt x="427" y="56"/>
                  </a:cubicBezTo>
                  <a:cubicBezTo>
                    <a:pt x="424" y="54"/>
                    <a:pt x="424" y="54"/>
                    <a:pt x="424" y="54"/>
                  </a:cubicBezTo>
                  <a:cubicBezTo>
                    <a:pt x="420" y="51"/>
                    <a:pt x="420" y="51"/>
                    <a:pt x="420" y="51"/>
                  </a:cubicBezTo>
                  <a:cubicBezTo>
                    <a:pt x="417" y="49"/>
                    <a:pt x="419" y="49"/>
                    <a:pt x="419" y="49"/>
                  </a:cubicBezTo>
                  <a:cubicBezTo>
                    <a:pt x="417" y="48"/>
                    <a:pt x="415" y="47"/>
                    <a:pt x="413" y="46"/>
                  </a:cubicBezTo>
                  <a:cubicBezTo>
                    <a:pt x="410" y="44"/>
                    <a:pt x="408" y="43"/>
                    <a:pt x="406" y="41"/>
                  </a:cubicBezTo>
                  <a:cubicBezTo>
                    <a:pt x="401" y="38"/>
                    <a:pt x="396" y="35"/>
                    <a:pt x="391" y="33"/>
                  </a:cubicBezTo>
                  <a:cubicBezTo>
                    <a:pt x="393" y="34"/>
                    <a:pt x="394" y="35"/>
                    <a:pt x="396" y="37"/>
                  </a:cubicBezTo>
                  <a:cubicBezTo>
                    <a:pt x="400" y="41"/>
                    <a:pt x="400" y="41"/>
                    <a:pt x="400" y="41"/>
                  </a:cubicBezTo>
                  <a:cubicBezTo>
                    <a:pt x="398" y="40"/>
                    <a:pt x="396" y="38"/>
                    <a:pt x="393" y="37"/>
                  </a:cubicBezTo>
                  <a:cubicBezTo>
                    <a:pt x="391" y="35"/>
                    <a:pt x="389" y="34"/>
                    <a:pt x="386" y="32"/>
                  </a:cubicBezTo>
                  <a:cubicBezTo>
                    <a:pt x="384" y="31"/>
                    <a:pt x="382" y="30"/>
                    <a:pt x="380" y="29"/>
                  </a:cubicBezTo>
                  <a:cubicBezTo>
                    <a:pt x="378" y="28"/>
                    <a:pt x="377" y="28"/>
                    <a:pt x="376" y="28"/>
                  </a:cubicBezTo>
                  <a:cubicBezTo>
                    <a:pt x="375" y="27"/>
                    <a:pt x="373" y="26"/>
                    <a:pt x="372" y="25"/>
                  </a:cubicBezTo>
                  <a:cubicBezTo>
                    <a:pt x="368" y="22"/>
                    <a:pt x="365" y="21"/>
                    <a:pt x="363" y="20"/>
                  </a:cubicBezTo>
                  <a:cubicBezTo>
                    <a:pt x="362" y="20"/>
                    <a:pt x="361" y="20"/>
                    <a:pt x="361" y="19"/>
                  </a:cubicBezTo>
                  <a:cubicBezTo>
                    <a:pt x="360" y="19"/>
                    <a:pt x="359" y="19"/>
                    <a:pt x="359" y="19"/>
                  </a:cubicBezTo>
                  <a:cubicBezTo>
                    <a:pt x="357" y="19"/>
                    <a:pt x="357" y="19"/>
                    <a:pt x="353" y="18"/>
                  </a:cubicBezTo>
                  <a:cubicBezTo>
                    <a:pt x="349" y="16"/>
                    <a:pt x="349" y="16"/>
                    <a:pt x="349" y="16"/>
                  </a:cubicBezTo>
                  <a:cubicBezTo>
                    <a:pt x="348" y="15"/>
                    <a:pt x="346" y="15"/>
                    <a:pt x="345" y="14"/>
                  </a:cubicBezTo>
                  <a:cubicBezTo>
                    <a:pt x="346" y="14"/>
                    <a:pt x="348" y="15"/>
                    <a:pt x="349" y="15"/>
                  </a:cubicBezTo>
                  <a:cubicBezTo>
                    <a:pt x="354" y="17"/>
                    <a:pt x="354" y="17"/>
                    <a:pt x="354" y="17"/>
                  </a:cubicBezTo>
                  <a:cubicBezTo>
                    <a:pt x="351" y="16"/>
                    <a:pt x="350" y="15"/>
                    <a:pt x="348" y="14"/>
                  </a:cubicBezTo>
                  <a:cubicBezTo>
                    <a:pt x="346" y="14"/>
                    <a:pt x="345" y="13"/>
                    <a:pt x="344" y="13"/>
                  </a:cubicBezTo>
                  <a:cubicBezTo>
                    <a:pt x="341" y="12"/>
                    <a:pt x="338" y="11"/>
                    <a:pt x="335" y="9"/>
                  </a:cubicBezTo>
                  <a:cubicBezTo>
                    <a:pt x="335" y="9"/>
                    <a:pt x="335" y="9"/>
                    <a:pt x="335" y="9"/>
                  </a:cubicBezTo>
                  <a:cubicBezTo>
                    <a:pt x="335" y="10"/>
                    <a:pt x="336" y="10"/>
                    <a:pt x="336" y="10"/>
                  </a:cubicBezTo>
                  <a:cubicBezTo>
                    <a:pt x="334" y="9"/>
                    <a:pt x="334" y="9"/>
                    <a:pt x="334" y="9"/>
                  </a:cubicBezTo>
                  <a:cubicBezTo>
                    <a:pt x="333" y="10"/>
                    <a:pt x="328" y="9"/>
                    <a:pt x="322" y="8"/>
                  </a:cubicBezTo>
                  <a:cubicBezTo>
                    <a:pt x="318" y="7"/>
                    <a:pt x="314" y="6"/>
                    <a:pt x="309" y="6"/>
                  </a:cubicBezTo>
                  <a:cubicBezTo>
                    <a:pt x="307" y="5"/>
                    <a:pt x="304" y="5"/>
                    <a:pt x="301" y="5"/>
                  </a:cubicBezTo>
                  <a:cubicBezTo>
                    <a:pt x="300" y="4"/>
                    <a:pt x="298" y="4"/>
                    <a:pt x="297" y="4"/>
                  </a:cubicBezTo>
                  <a:cubicBezTo>
                    <a:pt x="295" y="3"/>
                    <a:pt x="294" y="3"/>
                    <a:pt x="292" y="3"/>
                  </a:cubicBezTo>
                  <a:cubicBezTo>
                    <a:pt x="288" y="4"/>
                    <a:pt x="288" y="4"/>
                    <a:pt x="288" y="4"/>
                  </a:cubicBezTo>
                  <a:cubicBezTo>
                    <a:pt x="286" y="4"/>
                    <a:pt x="285" y="3"/>
                    <a:pt x="283" y="3"/>
                  </a:cubicBezTo>
                  <a:cubicBezTo>
                    <a:pt x="277" y="3"/>
                    <a:pt x="277" y="3"/>
                    <a:pt x="277" y="3"/>
                  </a:cubicBezTo>
                  <a:cubicBezTo>
                    <a:pt x="277" y="2"/>
                    <a:pt x="277" y="2"/>
                    <a:pt x="277" y="2"/>
                  </a:cubicBezTo>
                  <a:cubicBezTo>
                    <a:pt x="283" y="2"/>
                    <a:pt x="290" y="2"/>
                    <a:pt x="298" y="3"/>
                  </a:cubicBezTo>
                  <a:cubicBezTo>
                    <a:pt x="302" y="3"/>
                    <a:pt x="307" y="4"/>
                    <a:pt x="311" y="4"/>
                  </a:cubicBezTo>
                  <a:cubicBezTo>
                    <a:pt x="315" y="5"/>
                    <a:pt x="318" y="6"/>
                    <a:pt x="322" y="6"/>
                  </a:cubicBezTo>
                  <a:cubicBezTo>
                    <a:pt x="322" y="6"/>
                    <a:pt x="322" y="6"/>
                    <a:pt x="322" y="6"/>
                  </a:cubicBezTo>
                  <a:cubicBezTo>
                    <a:pt x="318" y="5"/>
                    <a:pt x="314" y="4"/>
                    <a:pt x="310" y="4"/>
                  </a:cubicBezTo>
                  <a:cubicBezTo>
                    <a:pt x="306" y="3"/>
                    <a:pt x="302" y="3"/>
                    <a:pt x="299" y="3"/>
                  </a:cubicBezTo>
                  <a:cubicBezTo>
                    <a:pt x="299" y="3"/>
                    <a:pt x="298" y="2"/>
                    <a:pt x="297" y="2"/>
                  </a:cubicBezTo>
                  <a:cubicBezTo>
                    <a:pt x="296" y="2"/>
                    <a:pt x="295" y="2"/>
                    <a:pt x="294" y="1"/>
                  </a:cubicBezTo>
                  <a:cubicBezTo>
                    <a:pt x="293" y="1"/>
                    <a:pt x="293" y="1"/>
                    <a:pt x="294" y="0"/>
                  </a:cubicBezTo>
                  <a:cubicBezTo>
                    <a:pt x="290" y="1"/>
                    <a:pt x="290" y="1"/>
                    <a:pt x="290" y="1"/>
                  </a:cubicBezTo>
                  <a:cubicBezTo>
                    <a:pt x="283" y="0"/>
                    <a:pt x="278" y="0"/>
                    <a:pt x="274" y="0"/>
                  </a:cubicBezTo>
                  <a:cubicBezTo>
                    <a:pt x="269" y="0"/>
                    <a:pt x="266" y="0"/>
                    <a:pt x="262" y="0"/>
                  </a:cubicBezTo>
                  <a:cubicBezTo>
                    <a:pt x="261" y="0"/>
                    <a:pt x="259" y="0"/>
                    <a:pt x="257" y="0"/>
                  </a:cubicBezTo>
                  <a:cubicBezTo>
                    <a:pt x="255" y="0"/>
                    <a:pt x="253" y="0"/>
                    <a:pt x="251" y="0"/>
                  </a:cubicBezTo>
                  <a:cubicBezTo>
                    <a:pt x="248" y="1"/>
                    <a:pt x="246" y="1"/>
                    <a:pt x="243" y="1"/>
                  </a:cubicBezTo>
                  <a:cubicBezTo>
                    <a:pt x="240" y="1"/>
                    <a:pt x="237" y="1"/>
                    <a:pt x="234" y="2"/>
                  </a:cubicBezTo>
                  <a:cubicBezTo>
                    <a:pt x="236" y="2"/>
                    <a:pt x="236" y="2"/>
                    <a:pt x="236" y="2"/>
                  </a:cubicBezTo>
                  <a:cubicBezTo>
                    <a:pt x="233" y="2"/>
                    <a:pt x="231" y="3"/>
                    <a:pt x="228" y="3"/>
                  </a:cubicBezTo>
                  <a:cubicBezTo>
                    <a:pt x="226" y="3"/>
                    <a:pt x="224" y="4"/>
                    <a:pt x="223" y="3"/>
                  </a:cubicBezTo>
                  <a:cubicBezTo>
                    <a:pt x="206" y="6"/>
                    <a:pt x="189" y="11"/>
                    <a:pt x="178" y="13"/>
                  </a:cubicBezTo>
                  <a:cubicBezTo>
                    <a:pt x="177" y="14"/>
                    <a:pt x="177" y="15"/>
                    <a:pt x="176" y="15"/>
                  </a:cubicBezTo>
                  <a:cubicBezTo>
                    <a:pt x="173" y="16"/>
                    <a:pt x="167" y="17"/>
                    <a:pt x="166" y="19"/>
                  </a:cubicBezTo>
                  <a:cubicBezTo>
                    <a:pt x="164" y="20"/>
                    <a:pt x="161" y="21"/>
                    <a:pt x="159" y="23"/>
                  </a:cubicBezTo>
                  <a:cubicBezTo>
                    <a:pt x="157" y="24"/>
                    <a:pt x="155" y="25"/>
                    <a:pt x="153" y="26"/>
                  </a:cubicBezTo>
                  <a:cubicBezTo>
                    <a:pt x="151" y="27"/>
                    <a:pt x="149" y="28"/>
                    <a:pt x="147" y="29"/>
                  </a:cubicBezTo>
                  <a:cubicBezTo>
                    <a:pt x="147" y="29"/>
                    <a:pt x="147" y="29"/>
                    <a:pt x="147" y="29"/>
                  </a:cubicBezTo>
                  <a:cubicBezTo>
                    <a:pt x="146" y="29"/>
                    <a:pt x="146" y="29"/>
                    <a:pt x="146" y="29"/>
                  </a:cubicBezTo>
                  <a:cubicBezTo>
                    <a:pt x="146" y="29"/>
                    <a:pt x="146" y="29"/>
                    <a:pt x="146" y="29"/>
                  </a:cubicBezTo>
                  <a:cubicBezTo>
                    <a:pt x="141" y="31"/>
                    <a:pt x="141" y="32"/>
                    <a:pt x="141" y="32"/>
                  </a:cubicBezTo>
                  <a:cubicBezTo>
                    <a:pt x="141" y="32"/>
                    <a:pt x="140" y="33"/>
                    <a:pt x="135" y="35"/>
                  </a:cubicBezTo>
                  <a:cubicBezTo>
                    <a:pt x="133" y="36"/>
                    <a:pt x="132" y="37"/>
                    <a:pt x="131" y="38"/>
                  </a:cubicBezTo>
                  <a:cubicBezTo>
                    <a:pt x="130" y="39"/>
                    <a:pt x="129" y="41"/>
                    <a:pt x="126" y="42"/>
                  </a:cubicBezTo>
                  <a:cubicBezTo>
                    <a:pt x="120" y="44"/>
                    <a:pt x="120" y="44"/>
                    <a:pt x="120" y="44"/>
                  </a:cubicBezTo>
                  <a:cubicBezTo>
                    <a:pt x="115" y="47"/>
                    <a:pt x="112" y="49"/>
                    <a:pt x="109" y="52"/>
                  </a:cubicBezTo>
                  <a:cubicBezTo>
                    <a:pt x="108" y="53"/>
                    <a:pt x="106" y="55"/>
                    <a:pt x="104" y="56"/>
                  </a:cubicBezTo>
                  <a:cubicBezTo>
                    <a:pt x="103" y="57"/>
                    <a:pt x="102" y="58"/>
                    <a:pt x="101" y="59"/>
                  </a:cubicBezTo>
                  <a:cubicBezTo>
                    <a:pt x="100" y="60"/>
                    <a:pt x="99" y="60"/>
                    <a:pt x="99" y="61"/>
                  </a:cubicBezTo>
                  <a:cubicBezTo>
                    <a:pt x="98" y="61"/>
                    <a:pt x="97" y="62"/>
                    <a:pt x="96" y="63"/>
                  </a:cubicBezTo>
                  <a:cubicBezTo>
                    <a:pt x="90" y="67"/>
                    <a:pt x="86" y="69"/>
                    <a:pt x="89" y="65"/>
                  </a:cubicBezTo>
                  <a:cubicBezTo>
                    <a:pt x="87" y="68"/>
                    <a:pt x="87" y="68"/>
                    <a:pt x="86" y="69"/>
                  </a:cubicBezTo>
                  <a:cubicBezTo>
                    <a:pt x="85" y="70"/>
                    <a:pt x="84" y="71"/>
                    <a:pt x="81" y="75"/>
                  </a:cubicBezTo>
                  <a:cubicBezTo>
                    <a:pt x="80" y="75"/>
                    <a:pt x="80" y="74"/>
                    <a:pt x="81" y="73"/>
                  </a:cubicBezTo>
                  <a:cubicBezTo>
                    <a:pt x="80" y="74"/>
                    <a:pt x="79" y="75"/>
                    <a:pt x="78" y="76"/>
                  </a:cubicBezTo>
                  <a:cubicBezTo>
                    <a:pt x="77" y="76"/>
                    <a:pt x="77" y="77"/>
                    <a:pt x="77" y="77"/>
                  </a:cubicBezTo>
                  <a:cubicBezTo>
                    <a:pt x="76" y="78"/>
                    <a:pt x="76" y="79"/>
                    <a:pt x="73" y="81"/>
                  </a:cubicBezTo>
                  <a:cubicBezTo>
                    <a:pt x="73" y="83"/>
                    <a:pt x="73" y="86"/>
                    <a:pt x="72" y="88"/>
                  </a:cubicBezTo>
                  <a:cubicBezTo>
                    <a:pt x="74" y="86"/>
                    <a:pt x="74" y="86"/>
                    <a:pt x="74" y="86"/>
                  </a:cubicBezTo>
                  <a:cubicBezTo>
                    <a:pt x="73" y="87"/>
                    <a:pt x="72" y="88"/>
                    <a:pt x="72" y="88"/>
                  </a:cubicBezTo>
                  <a:cubicBezTo>
                    <a:pt x="71" y="89"/>
                    <a:pt x="71" y="90"/>
                    <a:pt x="70" y="90"/>
                  </a:cubicBezTo>
                  <a:cubicBezTo>
                    <a:pt x="69" y="92"/>
                    <a:pt x="68" y="93"/>
                    <a:pt x="67" y="95"/>
                  </a:cubicBezTo>
                  <a:cubicBezTo>
                    <a:pt x="66" y="96"/>
                    <a:pt x="65" y="97"/>
                    <a:pt x="63" y="99"/>
                  </a:cubicBezTo>
                  <a:cubicBezTo>
                    <a:pt x="62" y="100"/>
                    <a:pt x="61" y="102"/>
                    <a:pt x="60" y="103"/>
                  </a:cubicBezTo>
                  <a:cubicBezTo>
                    <a:pt x="59" y="103"/>
                    <a:pt x="59" y="103"/>
                    <a:pt x="59" y="103"/>
                  </a:cubicBezTo>
                  <a:cubicBezTo>
                    <a:pt x="57" y="106"/>
                    <a:pt x="57" y="106"/>
                    <a:pt x="57" y="106"/>
                  </a:cubicBezTo>
                  <a:cubicBezTo>
                    <a:pt x="56" y="107"/>
                    <a:pt x="55" y="108"/>
                    <a:pt x="54" y="109"/>
                  </a:cubicBezTo>
                  <a:cubicBezTo>
                    <a:pt x="53" y="109"/>
                    <a:pt x="53" y="109"/>
                    <a:pt x="53" y="109"/>
                  </a:cubicBezTo>
                  <a:cubicBezTo>
                    <a:pt x="51" y="113"/>
                    <a:pt x="49" y="116"/>
                    <a:pt x="47" y="119"/>
                  </a:cubicBezTo>
                  <a:cubicBezTo>
                    <a:pt x="48" y="118"/>
                    <a:pt x="48" y="118"/>
                    <a:pt x="48" y="118"/>
                  </a:cubicBezTo>
                  <a:cubicBezTo>
                    <a:pt x="47" y="119"/>
                    <a:pt x="46" y="122"/>
                    <a:pt x="44" y="125"/>
                  </a:cubicBezTo>
                  <a:cubicBezTo>
                    <a:pt x="43" y="126"/>
                    <a:pt x="42" y="128"/>
                    <a:pt x="41" y="129"/>
                  </a:cubicBezTo>
                  <a:cubicBezTo>
                    <a:pt x="40" y="130"/>
                    <a:pt x="39" y="132"/>
                    <a:pt x="39" y="133"/>
                  </a:cubicBezTo>
                  <a:cubicBezTo>
                    <a:pt x="38" y="132"/>
                    <a:pt x="38" y="132"/>
                    <a:pt x="38" y="132"/>
                  </a:cubicBezTo>
                  <a:cubicBezTo>
                    <a:pt x="30" y="145"/>
                    <a:pt x="26" y="156"/>
                    <a:pt x="20" y="173"/>
                  </a:cubicBezTo>
                  <a:cubicBezTo>
                    <a:pt x="20" y="170"/>
                    <a:pt x="20" y="170"/>
                    <a:pt x="20" y="170"/>
                  </a:cubicBezTo>
                  <a:cubicBezTo>
                    <a:pt x="18" y="173"/>
                    <a:pt x="18" y="173"/>
                    <a:pt x="19" y="174"/>
                  </a:cubicBezTo>
                  <a:cubicBezTo>
                    <a:pt x="19" y="175"/>
                    <a:pt x="19" y="175"/>
                    <a:pt x="17" y="179"/>
                  </a:cubicBezTo>
                  <a:cubicBezTo>
                    <a:pt x="16" y="179"/>
                    <a:pt x="16" y="179"/>
                    <a:pt x="16" y="179"/>
                  </a:cubicBezTo>
                  <a:cubicBezTo>
                    <a:pt x="16" y="182"/>
                    <a:pt x="15" y="184"/>
                    <a:pt x="14" y="185"/>
                  </a:cubicBezTo>
                  <a:cubicBezTo>
                    <a:pt x="14" y="186"/>
                    <a:pt x="14" y="187"/>
                    <a:pt x="13" y="188"/>
                  </a:cubicBezTo>
                  <a:cubicBezTo>
                    <a:pt x="13" y="188"/>
                    <a:pt x="12" y="189"/>
                    <a:pt x="12" y="190"/>
                  </a:cubicBezTo>
                  <a:cubicBezTo>
                    <a:pt x="14" y="189"/>
                    <a:pt x="14" y="189"/>
                    <a:pt x="14" y="189"/>
                  </a:cubicBezTo>
                  <a:cubicBezTo>
                    <a:pt x="11" y="196"/>
                    <a:pt x="11" y="196"/>
                    <a:pt x="11" y="196"/>
                  </a:cubicBezTo>
                  <a:cubicBezTo>
                    <a:pt x="10" y="198"/>
                    <a:pt x="10" y="200"/>
                    <a:pt x="9" y="201"/>
                  </a:cubicBezTo>
                  <a:cubicBezTo>
                    <a:pt x="9" y="201"/>
                    <a:pt x="9" y="202"/>
                    <a:pt x="8" y="202"/>
                  </a:cubicBezTo>
                  <a:cubicBezTo>
                    <a:pt x="8" y="202"/>
                    <a:pt x="8" y="200"/>
                    <a:pt x="8" y="200"/>
                  </a:cubicBezTo>
                  <a:cubicBezTo>
                    <a:pt x="7" y="202"/>
                    <a:pt x="7" y="204"/>
                    <a:pt x="7" y="206"/>
                  </a:cubicBezTo>
                  <a:cubicBezTo>
                    <a:pt x="6" y="207"/>
                    <a:pt x="6" y="207"/>
                    <a:pt x="6" y="207"/>
                  </a:cubicBezTo>
                  <a:cubicBezTo>
                    <a:pt x="6" y="212"/>
                    <a:pt x="4" y="211"/>
                    <a:pt x="4" y="219"/>
                  </a:cubicBezTo>
                  <a:cubicBezTo>
                    <a:pt x="3" y="220"/>
                    <a:pt x="3" y="218"/>
                    <a:pt x="3" y="220"/>
                  </a:cubicBezTo>
                  <a:cubicBezTo>
                    <a:pt x="2" y="227"/>
                    <a:pt x="2" y="227"/>
                    <a:pt x="2" y="227"/>
                  </a:cubicBezTo>
                  <a:cubicBezTo>
                    <a:pt x="2" y="233"/>
                    <a:pt x="2" y="233"/>
                    <a:pt x="2" y="233"/>
                  </a:cubicBezTo>
                  <a:cubicBezTo>
                    <a:pt x="3" y="231"/>
                    <a:pt x="3" y="228"/>
                    <a:pt x="3" y="225"/>
                  </a:cubicBezTo>
                  <a:cubicBezTo>
                    <a:pt x="4" y="227"/>
                    <a:pt x="4" y="227"/>
                    <a:pt x="4" y="227"/>
                  </a:cubicBezTo>
                  <a:cubicBezTo>
                    <a:pt x="4" y="231"/>
                    <a:pt x="4" y="233"/>
                    <a:pt x="4" y="236"/>
                  </a:cubicBezTo>
                  <a:cubicBezTo>
                    <a:pt x="3" y="238"/>
                    <a:pt x="3" y="240"/>
                    <a:pt x="3" y="243"/>
                  </a:cubicBezTo>
                  <a:cubicBezTo>
                    <a:pt x="3" y="242"/>
                    <a:pt x="2" y="240"/>
                    <a:pt x="2" y="239"/>
                  </a:cubicBezTo>
                  <a:cubicBezTo>
                    <a:pt x="2" y="244"/>
                    <a:pt x="2" y="246"/>
                    <a:pt x="2" y="248"/>
                  </a:cubicBezTo>
                  <a:cubicBezTo>
                    <a:pt x="1" y="250"/>
                    <a:pt x="1" y="252"/>
                    <a:pt x="1" y="254"/>
                  </a:cubicBezTo>
                  <a:cubicBezTo>
                    <a:pt x="1" y="253"/>
                    <a:pt x="2" y="250"/>
                    <a:pt x="2" y="254"/>
                  </a:cubicBezTo>
                  <a:cubicBezTo>
                    <a:pt x="2" y="257"/>
                    <a:pt x="1" y="255"/>
                    <a:pt x="1" y="258"/>
                  </a:cubicBezTo>
                  <a:cubicBezTo>
                    <a:pt x="1" y="258"/>
                    <a:pt x="2" y="260"/>
                    <a:pt x="2" y="263"/>
                  </a:cubicBezTo>
                  <a:cubicBezTo>
                    <a:pt x="2" y="264"/>
                    <a:pt x="2" y="265"/>
                    <a:pt x="2" y="267"/>
                  </a:cubicBezTo>
                  <a:cubicBezTo>
                    <a:pt x="2" y="268"/>
                    <a:pt x="2" y="270"/>
                    <a:pt x="2" y="272"/>
                  </a:cubicBezTo>
                  <a:cubicBezTo>
                    <a:pt x="2" y="271"/>
                    <a:pt x="1" y="271"/>
                    <a:pt x="1" y="271"/>
                  </a:cubicBezTo>
                  <a:cubicBezTo>
                    <a:pt x="2" y="272"/>
                    <a:pt x="2" y="273"/>
                    <a:pt x="2" y="276"/>
                  </a:cubicBezTo>
                  <a:cubicBezTo>
                    <a:pt x="0" y="274"/>
                    <a:pt x="0" y="274"/>
                    <a:pt x="0" y="274"/>
                  </a:cubicBezTo>
                  <a:cubicBezTo>
                    <a:pt x="2" y="280"/>
                    <a:pt x="2" y="280"/>
                    <a:pt x="2" y="280"/>
                  </a:cubicBezTo>
                  <a:cubicBezTo>
                    <a:pt x="2" y="281"/>
                    <a:pt x="2" y="283"/>
                    <a:pt x="2" y="285"/>
                  </a:cubicBezTo>
                  <a:cubicBezTo>
                    <a:pt x="2" y="287"/>
                    <a:pt x="2" y="288"/>
                    <a:pt x="2" y="288"/>
                  </a:cubicBezTo>
                  <a:cubicBezTo>
                    <a:pt x="2" y="286"/>
                    <a:pt x="2" y="286"/>
                    <a:pt x="2" y="286"/>
                  </a:cubicBezTo>
                  <a:cubicBezTo>
                    <a:pt x="2" y="295"/>
                    <a:pt x="3" y="303"/>
                    <a:pt x="4" y="312"/>
                  </a:cubicBezTo>
                  <a:cubicBezTo>
                    <a:pt x="3" y="313"/>
                    <a:pt x="3" y="313"/>
                    <a:pt x="3" y="313"/>
                  </a:cubicBezTo>
                  <a:cubicBezTo>
                    <a:pt x="4" y="314"/>
                    <a:pt x="5" y="317"/>
                    <a:pt x="5" y="320"/>
                  </a:cubicBezTo>
                  <a:cubicBezTo>
                    <a:pt x="5" y="322"/>
                    <a:pt x="6" y="323"/>
                    <a:pt x="6" y="324"/>
                  </a:cubicBezTo>
                  <a:cubicBezTo>
                    <a:pt x="6" y="325"/>
                    <a:pt x="7" y="326"/>
                    <a:pt x="7" y="326"/>
                  </a:cubicBezTo>
                  <a:cubicBezTo>
                    <a:pt x="7" y="327"/>
                    <a:pt x="7" y="329"/>
                    <a:pt x="8" y="331"/>
                  </a:cubicBezTo>
                  <a:cubicBezTo>
                    <a:pt x="8" y="333"/>
                    <a:pt x="9" y="335"/>
                    <a:pt x="9" y="337"/>
                  </a:cubicBezTo>
                  <a:cubicBezTo>
                    <a:pt x="11" y="340"/>
                    <a:pt x="11" y="343"/>
                    <a:pt x="10" y="342"/>
                  </a:cubicBezTo>
                  <a:cubicBezTo>
                    <a:pt x="10" y="344"/>
                    <a:pt x="11" y="346"/>
                    <a:pt x="12" y="348"/>
                  </a:cubicBezTo>
                  <a:cubicBezTo>
                    <a:pt x="12" y="350"/>
                    <a:pt x="13" y="352"/>
                    <a:pt x="14" y="353"/>
                  </a:cubicBezTo>
                  <a:cubicBezTo>
                    <a:pt x="15" y="357"/>
                    <a:pt x="16" y="360"/>
                    <a:pt x="18" y="363"/>
                  </a:cubicBezTo>
                  <a:cubicBezTo>
                    <a:pt x="19" y="367"/>
                    <a:pt x="21" y="370"/>
                    <a:pt x="22" y="374"/>
                  </a:cubicBezTo>
                  <a:cubicBezTo>
                    <a:pt x="23" y="376"/>
                    <a:pt x="24" y="378"/>
                    <a:pt x="25" y="380"/>
                  </a:cubicBezTo>
                  <a:cubicBezTo>
                    <a:pt x="26" y="382"/>
                    <a:pt x="27" y="384"/>
                    <a:pt x="28" y="387"/>
                  </a:cubicBezTo>
                  <a:cubicBezTo>
                    <a:pt x="29" y="390"/>
                    <a:pt x="32" y="397"/>
                    <a:pt x="35" y="404"/>
                  </a:cubicBezTo>
                  <a:cubicBezTo>
                    <a:pt x="36" y="405"/>
                    <a:pt x="37" y="407"/>
                    <a:pt x="38" y="409"/>
                  </a:cubicBezTo>
                  <a:cubicBezTo>
                    <a:pt x="40" y="410"/>
                    <a:pt x="41" y="412"/>
                    <a:pt x="42" y="414"/>
                  </a:cubicBezTo>
                  <a:cubicBezTo>
                    <a:pt x="43" y="416"/>
                    <a:pt x="44" y="417"/>
                    <a:pt x="45" y="419"/>
                  </a:cubicBezTo>
                  <a:cubicBezTo>
                    <a:pt x="46" y="420"/>
                    <a:pt x="47" y="422"/>
                    <a:pt x="48" y="423"/>
                  </a:cubicBezTo>
                  <a:cubicBezTo>
                    <a:pt x="56" y="434"/>
                    <a:pt x="63" y="442"/>
                    <a:pt x="71" y="450"/>
                  </a:cubicBezTo>
                  <a:cubicBezTo>
                    <a:pt x="73" y="452"/>
                    <a:pt x="75" y="454"/>
                    <a:pt x="77" y="456"/>
                  </a:cubicBezTo>
                  <a:cubicBezTo>
                    <a:pt x="78" y="457"/>
                    <a:pt x="79" y="458"/>
                    <a:pt x="80" y="459"/>
                  </a:cubicBezTo>
                  <a:cubicBezTo>
                    <a:pt x="81" y="460"/>
                    <a:pt x="82" y="461"/>
                    <a:pt x="83" y="462"/>
                  </a:cubicBezTo>
                  <a:cubicBezTo>
                    <a:pt x="85" y="464"/>
                    <a:pt x="87" y="466"/>
                    <a:pt x="90" y="468"/>
                  </a:cubicBezTo>
                  <a:cubicBezTo>
                    <a:pt x="92" y="470"/>
                    <a:pt x="94" y="472"/>
                    <a:pt x="97" y="474"/>
                  </a:cubicBezTo>
                  <a:cubicBezTo>
                    <a:pt x="98" y="476"/>
                    <a:pt x="100" y="477"/>
                    <a:pt x="102" y="478"/>
                  </a:cubicBezTo>
                  <a:cubicBezTo>
                    <a:pt x="103" y="480"/>
                    <a:pt x="105" y="482"/>
                    <a:pt x="107" y="483"/>
                  </a:cubicBezTo>
                  <a:cubicBezTo>
                    <a:pt x="109" y="485"/>
                    <a:pt x="111" y="486"/>
                    <a:pt x="113" y="487"/>
                  </a:cubicBezTo>
                  <a:cubicBezTo>
                    <a:pt x="115" y="489"/>
                    <a:pt x="117" y="490"/>
                    <a:pt x="119" y="492"/>
                  </a:cubicBezTo>
                  <a:cubicBezTo>
                    <a:pt x="122" y="493"/>
                    <a:pt x="124" y="494"/>
                    <a:pt x="126" y="496"/>
                  </a:cubicBezTo>
                  <a:cubicBezTo>
                    <a:pt x="128" y="497"/>
                    <a:pt x="131" y="498"/>
                    <a:pt x="133" y="499"/>
                  </a:cubicBezTo>
                  <a:cubicBezTo>
                    <a:pt x="137" y="502"/>
                    <a:pt x="141" y="504"/>
                    <a:pt x="145" y="507"/>
                  </a:cubicBezTo>
                  <a:cubicBezTo>
                    <a:pt x="150" y="508"/>
                    <a:pt x="150" y="508"/>
                    <a:pt x="150" y="508"/>
                  </a:cubicBezTo>
                  <a:cubicBezTo>
                    <a:pt x="151" y="509"/>
                    <a:pt x="152" y="510"/>
                    <a:pt x="154" y="510"/>
                  </a:cubicBezTo>
                  <a:cubicBezTo>
                    <a:pt x="155" y="511"/>
                    <a:pt x="157" y="512"/>
                    <a:pt x="158" y="513"/>
                  </a:cubicBezTo>
                  <a:cubicBezTo>
                    <a:pt x="161" y="514"/>
                    <a:pt x="165" y="516"/>
                    <a:pt x="169" y="517"/>
                  </a:cubicBezTo>
                  <a:cubicBezTo>
                    <a:pt x="176" y="520"/>
                    <a:pt x="184" y="523"/>
                    <a:pt x="192" y="526"/>
                  </a:cubicBezTo>
                  <a:cubicBezTo>
                    <a:pt x="196" y="527"/>
                    <a:pt x="198" y="527"/>
                    <a:pt x="199" y="527"/>
                  </a:cubicBezTo>
                  <a:cubicBezTo>
                    <a:pt x="198" y="527"/>
                    <a:pt x="197" y="527"/>
                    <a:pt x="197" y="526"/>
                  </a:cubicBezTo>
                  <a:cubicBezTo>
                    <a:pt x="199" y="527"/>
                    <a:pt x="202" y="528"/>
                    <a:pt x="205" y="528"/>
                  </a:cubicBezTo>
                  <a:cubicBezTo>
                    <a:pt x="208" y="529"/>
                    <a:pt x="210" y="530"/>
                    <a:pt x="209" y="530"/>
                  </a:cubicBezTo>
                  <a:cubicBezTo>
                    <a:pt x="208" y="530"/>
                    <a:pt x="208" y="530"/>
                    <a:pt x="208" y="530"/>
                  </a:cubicBezTo>
                  <a:cubicBezTo>
                    <a:pt x="208" y="531"/>
                    <a:pt x="211" y="531"/>
                    <a:pt x="215" y="532"/>
                  </a:cubicBezTo>
                  <a:cubicBezTo>
                    <a:pt x="220" y="533"/>
                    <a:pt x="225" y="533"/>
                    <a:pt x="227" y="534"/>
                  </a:cubicBezTo>
                  <a:cubicBezTo>
                    <a:pt x="225" y="533"/>
                    <a:pt x="225" y="533"/>
                    <a:pt x="225" y="533"/>
                  </a:cubicBezTo>
                  <a:cubicBezTo>
                    <a:pt x="229" y="533"/>
                    <a:pt x="229" y="533"/>
                    <a:pt x="229" y="533"/>
                  </a:cubicBezTo>
                  <a:cubicBezTo>
                    <a:pt x="233" y="534"/>
                    <a:pt x="233" y="534"/>
                    <a:pt x="233" y="534"/>
                  </a:cubicBezTo>
                  <a:cubicBezTo>
                    <a:pt x="231" y="534"/>
                    <a:pt x="231" y="534"/>
                    <a:pt x="231" y="534"/>
                  </a:cubicBezTo>
                  <a:cubicBezTo>
                    <a:pt x="233" y="534"/>
                    <a:pt x="236" y="534"/>
                    <a:pt x="238" y="534"/>
                  </a:cubicBezTo>
                  <a:cubicBezTo>
                    <a:pt x="240" y="535"/>
                    <a:pt x="242" y="535"/>
                    <a:pt x="244" y="535"/>
                  </a:cubicBezTo>
                  <a:cubicBezTo>
                    <a:pt x="249" y="535"/>
                    <a:pt x="252" y="535"/>
                    <a:pt x="256" y="535"/>
                  </a:cubicBezTo>
                  <a:cubicBezTo>
                    <a:pt x="260" y="536"/>
                    <a:pt x="264" y="536"/>
                    <a:pt x="267" y="536"/>
                  </a:cubicBezTo>
                  <a:cubicBezTo>
                    <a:pt x="268" y="536"/>
                    <a:pt x="269" y="536"/>
                    <a:pt x="270" y="536"/>
                  </a:cubicBezTo>
                  <a:cubicBezTo>
                    <a:pt x="271" y="536"/>
                    <a:pt x="271" y="536"/>
                    <a:pt x="272" y="536"/>
                  </a:cubicBezTo>
                  <a:cubicBezTo>
                    <a:pt x="274" y="536"/>
                    <a:pt x="276" y="536"/>
                    <a:pt x="277" y="536"/>
                  </a:cubicBezTo>
                  <a:cubicBezTo>
                    <a:pt x="291" y="536"/>
                    <a:pt x="304" y="535"/>
                    <a:pt x="322" y="530"/>
                  </a:cubicBezTo>
                  <a:cubicBezTo>
                    <a:pt x="320" y="531"/>
                    <a:pt x="321" y="531"/>
                    <a:pt x="324" y="530"/>
                  </a:cubicBezTo>
                  <a:cubicBezTo>
                    <a:pt x="326" y="530"/>
                    <a:pt x="329" y="529"/>
                    <a:pt x="329" y="530"/>
                  </a:cubicBezTo>
                  <a:cubicBezTo>
                    <a:pt x="332" y="530"/>
                    <a:pt x="334" y="529"/>
                    <a:pt x="336" y="529"/>
                  </a:cubicBezTo>
                  <a:cubicBezTo>
                    <a:pt x="338" y="528"/>
                    <a:pt x="340" y="528"/>
                    <a:pt x="342" y="527"/>
                  </a:cubicBezTo>
                  <a:cubicBezTo>
                    <a:pt x="346" y="525"/>
                    <a:pt x="349" y="524"/>
                    <a:pt x="352" y="522"/>
                  </a:cubicBezTo>
                  <a:cubicBezTo>
                    <a:pt x="352" y="522"/>
                    <a:pt x="352" y="522"/>
                    <a:pt x="353" y="522"/>
                  </a:cubicBezTo>
                  <a:cubicBezTo>
                    <a:pt x="359" y="520"/>
                    <a:pt x="359" y="520"/>
                    <a:pt x="359" y="520"/>
                  </a:cubicBezTo>
                  <a:cubicBezTo>
                    <a:pt x="360" y="519"/>
                    <a:pt x="361" y="519"/>
                    <a:pt x="362" y="519"/>
                  </a:cubicBezTo>
                  <a:cubicBezTo>
                    <a:pt x="365" y="518"/>
                    <a:pt x="365" y="518"/>
                    <a:pt x="365" y="518"/>
                  </a:cubicBezTo>
                  <a:cubicBezTo>
                    <a:pt x="359" y="522"/>
                    <a:pt x="373" y="513"/>
                    <a:pt x="367" y="517"/>
                  </a:cubicBezTo>
                  <a:cubicBezTo>
                    <a:pt x="383" y="511"/>
                    <a:pt x="401" y="503"/>
                    <a:pt x="417" y="491"/>
                  </a:cubicBezTo>
                  <a:cubicBezTo>
                    <a:pt x="434" y="480"/>
                    <a:pt x="450" y="467"/>
                    <a:pt x="464" y="453"/>
                  </a:cubicBezTo>
                  <a:cubicBezTo>
                    <a:pt x="462" y="454"/>
                    <a:pt x="462" y="454"/>
                    <a:pt x="462" y="454"/>
                  </a:cubicBezTo>
                  <a:cubicBezTo>
                    <a:pt x="464" y="452"/>
                    <a:pt x="466" y="450"/>
                    <a:pt x="468" y="448"/>
                  </a:cubicBezTo>
                  <a:cubicBezTo>
                    <a:pt x="469" y="446"/>
                    <a:pt x="471" y="444"/>
                    <a:pt x="473" y="442"/>
                  </a:cubicBezTo>
                  <a:cubicBezTo>
                    <a:pt x="476" y="438"/>
                    <a:pt x="479" y="434"/>
                    <a:pt x="482" y="431"/>
                  </a:cubicBezTo>
                  <a:cubicBezTo>
                    <a:pt x="485" y="429"/>
                    <a:pt x="487" y="425"/>
                    <a:pt x="488" y="422"/>
                  </a:cubicBezTo>
                  <a:cubicBezTo>
                    <a:pt x="489" y="420"/>
                    <a:pt x="490" y="419"/>
                    <a:pt x="491" y="418"/>
                  </a:cubicBezTo>
                  <a:cubicBezTo>
                    <a:pt x="491" y="416"/>
                    <a:pt x="492" y="415"/>
                    <a:pt x="492" y="415"/>
                  </a:cubicBezTo>
                  <a:cubicBezTo>
                    <a:pt x="494" y="411"/>
                    <a:pt x="496" y="408"/>
                    <a:pt x="498" y="406"/>
                  </a:cubicBezTo>
                  <a:cubicBezTo>
                    <a:pt x="499" y="404"/>
                    <a:pt x="500" y="403"/>
                    <a:pt x="499" y="405"/>
                  </a:cubicBezTo>
                  <a:cubicBezTo>
                    <a:pt x="503" y="397"/>
                    <a:pt x="506" y="389"/>
                    <a:pt x="512" y="378"/>
                  </a:cubicBezTo>
                  <a:cubicBezTo>
                    <a:pt x="512" y="378"/>
                    <a:pt x="514" y="375"/>
                    <a:pt x="515" y="372"/>
                  </a:cubicBezTo>
                  <a:cubicBezTo>
                    <a:pt x="516" y="369"/>
                    <a:pt x="517" y="365"/>
                    <a:pt x="519" y="362"/>
                  </a:cubicBezTo>
                  <a:cubicBezTo>
                    <a:pt x="519" y="360"/>
                    <a:pt x="520" y="358"/>
                    <a:pt x="520" y="356"/>
                  </a:cubicBezTo>
                  <a:cubicBezTo>
                    <a:pt x="521" y="354"/>
                    <a:pt x="521" y="353"/>
                    <a:pt x="522" y="351"/>
                  </a:cubicBezTo>
                  <a:cubicBezTo>
                    <a:pt x="523" y="349"/>
                    <a:pt x="523" y="347"/>
                    <a:pt x="524" y="347"/>
                  </a:cubicBezTo>
                  <a:cubicBezTo>
                    <a:pt x="524" y="347"/>
                    <a:pt x="524" y="347"/>
                    <a:pt x="524" y="347"/>
                  </a:cubicBezTo>
                  <a:cubicBezTo>
                    <a:pt x="525" y="343"/>
                    <a:pt x="526" y="340"/>
                    <a:pt x="527" y="336"/>
                  </a:cubicBezTo>
                  <a:cubicBezTo>
                    <a:pt x="528" y="334"/>
                    <a:pt x="528" y="332"/>
                    <a:pt x="529" y="330"/>
                  </a:cubicBezTo>
                  <a:cubicBezTo>
                    <a:pt x="529" y="328"/>
                    <a:pt x="529" y="327"/>
                    <a:pt x="530" y="325"/>
                  </a:cubicBezTo>
                  <a:cubicBezTo>
                    <a:pt x="530" y="324"/>
                    <a:pt x="530" y="323"/>
                    <a:pt x="530" y="322"/>
                  </a:cubicBezTo>
                  <a:cubicBezTo>
                    <a:pt x="531" y="321"/>
                    <a:pt x="531" y="320"/>
                    <a:pt x="531" y="319"/>
                  </a:cubicBezTo>
                  <a:cubicBezTo>
                    <a:pt x="531" y="317"/>
                    <a:pt x="531" y="315"/>
                    <a:pt x="532" y="313"/>
                  </a:cubicBezTo>
                  <a:cubicBezTo>
                    <a:pt x="532" y="311"/>
                    <a:pt x="533" y="309"/>
                    <a:pt x="533" y="307"/>
                  </a:cubicBezTo>
                  <a:cubicBezTo>
                    <a:pt x="533" y="305"/>
                    <a:pt x="534" y="303"/>
                    <a:pt x="534" y="301"/>
                  </a:cubicBezTo>
                  <a:cubicBezTo>
                    <a:pt x="534" y="301"/>
                    <a:pt x="534" y="301"/>
                    <a:pt x="534" y="302"/>
                  </a:cubicBezTo>
                  <a:cubicBezTo>
                    <a:pt x="534" y="290"/>
                    <a:pt x="532" y="279"/>
                    <a:pt x="531" y="268"/>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6403015" y="5547923"/>
            <a:ext cx="4380320" cy="432478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5406" y="-4070793"/>
            <a:ext cx="4904299" cy="4842121"/>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80035" y="6201091"/>
            <a:ext cx="3930903" cy="3881458"/>
          </a:xfrm>
          <a:prstGeom prst="rect">
            <a:avLst/>
          </a:prstGeom>
        </p:spPr>
      </p:pic>
    </p:spTree>
    <p:extLst>
      <p:ext uri="{BB962C8B-B14F-4D97-AF65-F5344CB8AC3E}">
        <p14:creationId xmlns:p14="http://schemas.microsoft.com/office/powerpoint/2010/main" val="12500740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3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32"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39"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33"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34"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35" name="Group 34">
            <a:extLst>
              <a:ext uri="{FF2B5EF4-FFF2-40B4-BE49-F238E27FC236}">
                <a16:creationId xmlns:a16="http://schemas.microsoft.com/office/drawing/2014/main" id="{0C291F29-2F98-BD4D-B042-0C72D579864D}"/>
              </a:ext>
            </a:extLst>
          </p:cNvPr>
          <p:cNvGrpSpPr/>
          <p:nvPr userDrawn="1"/>
        </p:nvGrpSpPr>
        <p:grpSpPr>
          <a:xfrm>
            <a:off x="337062" y="365496"/>
            <a:ext cx="2305214" cy="184666"/>
            <a:chOff x="446350" y="402893"/>
            <a:chExt cx="2488080" cy="203560"/>
          </a:xfrm>
        </p:grpSpPr>
        <p:cxnSp>
          <p:nvCxnSpPr>
            <p:cNvPr id="36" name="Straight Connector 35">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29AAED-C026-A74D-986A-D99794BFEDDD}"/>
                </a:ext>
              </a:extLst>
            </p:cNvPr>
            <p:cNvSpPr txBox="1"/>
            <p:nvPr userDrawn="1"/>
          </p:nvSpPr>
          <p:spPr>
            <a:xfrm>
              <a:off x="524310" y="402893"/>
              <a:ext cx="2410120" cy="203560"/>
            </a:xfrm>
            <a:prstGeom prst="rect">
              <a:avLst/>
            </a:prstGeom>
            <a:noFill/>
          </p:spPr>
          <p:txBody>
            <a:bodyPr wrap="none" lIns="0" tIns="0" rIns="0" bIns="0" rtlCol="0">
              <a:spAutoFit/>
            </a:bodyPr>
            <a:lstStyle/>
            <a:p>
              <a:r>
                <a:rPr lang="en-AU" sz="1200" b="1" i="0" dirty="0">
                  <a:solidFill>
                    <a:schemeClr val="tx2"/>
                  </a:solidFill>
                  <a:latin typeface="Arial" panose="020B0604020202020204" pitchFamily="34" charset="0"/>
                  <a:cs typeface="Arial" panose="020B0604020202020204" pitchFamily="34" charset="0"/>
                </a:rPr>
                <a:t>NSW Department of Education</a:t>
              </a:r>
            </a:p>
          </p:txBody>
        </p: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7200" y="6148455"/>
            <a:ext cx="3127222" cy="3087886"/>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7607" y="-1960600"/>
            <a:ext cx="3188786" cy="2719736"/>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1882841" y="813080"/>
            <a:ext cx="5359994" cy="5292039"/>
          </a:xfrm>
          <a:prstGeom prst="rect">
            <a:avLst/>
          </a:prstGeom>
        </p:spPr>
      </p:pic>
    </p:spTree>
    <p:extLst>
      <p:ext uri="{BB962C8B-B14F-4D97-AF65-F5344CB8AC3E}">
        <p14:creationId xmlns:p14="http://schemas.microsoft.com/office/powerpoint/2010/main" val="29727951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22"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6"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23"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18"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19" name="Group 18">
            <a:extLst>
              <a:ext uri="{FF2B5EF4-FFF2-40B4-BE49-F238E27FC236}">
                <a16:creationId xmlns:a16="http://schemas.microsoft.com/office/drawing/2014/main" id="{0C291F29-2F98-BD4D-B042-0C72D579864D}"/>
              </a:ext>
            </a:extLst>
          </p:cNvPr>
          <p:cNvGrpSpPr/>
          <p:nvPr userDrawn="1"/>
        </p:nvGrpSpPr>
        <p:grpSpPr>
          <a:xfrm>
            <a:off x="337062" y="365496"/>
            <a:ext cx="2305214" cy="184666"/>
            <a:chOff x="446350" y="402893"/>
            <a:chExt cx="2488080" cy="203560"/>
          </a:xfrm>
        </p:grpSpPr>
        <p:cxnSp>
          <p:nvCxnSpPr>
            <p:cNvPr id="20" name="Straight Connector 19">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524310" y="402893"/>
              <a:ext cx="2410120" cy="203560"/>
            </a:xfrm>
            <a:prstGeom prst="rect">
              <a:avLst/>
            </a:prstGeom>
            <a:noFill/>
          </p:spPr>
          <p:txBody>
            <a:bodyPr wrap="none" lIns="0" tIns="0" rIns="0" bIns="0" rtlCol="0">
              <a:spAutoFit/>
            </a:bodyPr>
            <a:lstStyle/>
            <a:p>
              <a:r>
                <a:rPr lang="en-AU" sz="1200" b="1" i="0" dirty="0">
                  <a:solidFill>
                    <a:schemeClr val="tx2"/>
                  </a:solidFill>
                  <a:latin typeface="Arial" panose="020B0604020202020204" pitchFamily="34" charset="0"/>
                  <a:cs typeface="Arial" panose="020B0604020202020204" pitchFamily="34" charset="0"/>
                </a:rPr>
                <a:t>NSW Department of Education</a:t>
              </a:r>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9818" y="6124071"/>
            <a:ext cx="2354603" cy="232498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3981" y="6340442"/>
            <a:ext cx="2344070" cy="2314351"/>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0778787" y="-1972415"/>
            <a:ext cx="3062105" cy="3023283"/>
          </a:xfrm>
          <a:prstGeom prst="rect">
            <a:avLst/>
          </a:prstGeom>
        </p:spPr>
      </p:pic>
    </p:spTree>
    <p:extLst>
      <p:ext uri="{BB962C8B-B14F-4D97-AF65-F5344CB8AC3E}">
        <p14:creationId xmlns:p14="http://schemas.microsoft.com/office/powerpoint/2010/main" val="301778593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19233E"/>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11454912" y="6124026"/>
            <a:ext cx="407671" cy="430903"/>
            <a:chOff x="1841" y="2"/>
            <a:chExt cx="4000" cy="4318"/>
          </a:xfrm>
          <a:solidFill>
            <a:schemeClr val="bg1"/>
          </a:solidFill>
        </p:grpSpPr>
        <p:sp>
          <p:nvSpPr>
            <p:cNvPr id="24"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latin typeface="Century Gothic" panose="020B0502020202020204" pitchFamily="34" charset="0"/>
              </a:endParaRPr>
            </a:p>
          </p:txBody>
        </p:sp>
        <p:sp>
          <p:nvSpPr>
            <p:cNvPr id="25"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latin typeface="Century Gothic" panose="020B0502020202020204" pitchFamily="34" charset="0"/>
              </a:endParaRPr>
            </a:p>
          </p:txBody>
        </p:sp>
      </p:grpSp>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bg1"/>
                </a:solidFill>
                <a:latin typeface="Century Gothic" panose="020B0502020202020204" pitchFamily="34" charset="0"/>
              </a:defRPr>
            </a:lvl1pPr>
          </a:lstStyle>
          <a:p>
            <a:fld id="{A5EE41D2-1363-44B9-81EC-F061B95A69AB}" type="slidenum">
              <a:rPr lang="en-US" smtClean="0"/>
              <a:pPr/>
              <a:t>‹#›</a:t>
            </a:fld>
            <a:endParaRPr lang="en-US" dirty="0"/>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16228" y="668773"/>
            <a:ext cx="4637507" cy="498470"/>
          </a:xfrm>
        </p:spPr>
        <p:txBody>
          <a:bodyPr>
            <a:noAutofit/>
          </a:bodyPr>
          <a:lstStyle>
            <a:lvl1pPr>
              <a:defRPr>
                <a:solidFill>
                  <a:schemeClr val="bg1"/>
                </a:solidFill>
                <a:latin typeface="Century Gothic" panose="020B0502020202020204" pitchFamily="34" charset="0"/>
              </a:defRPr>
            </a:lvl1pPr>
          </a:lstStyle>
          <a:p>
            <a:r>
              <a:rPr lang="en-US" dirty="0"/>
              <a:t>Agenda slide</a:t>
            </a:r>
            <a:endParaRPr lang="en-AU" dirty="0"/>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16228" y="1175566"/>
            <a:ext cx="4636034" cy="276999"/>
          </a:xfrm>
        </p:spPr>
        <p:txBody>
          <a:bodyPr wrap="square">
            <a:noAutofit/>
          </a:bodyPr>
          <a:lstStyle>
            <a:lvl1pPr>
              <a:defRPr sz="1800" b="0" i="0">
                <a:solidFill>
                  <a:schemeClr val="bg1"/>
                </a:solidFill>
                <a:latin typeface="Century Gothic" panose="020B0502020202020204" pitchFamily="34" charset="0"/>
              </a:defRPr>
            </a:lvl1pPr>
            <a:lvl2pPr marL="0" indent="0">
              <a:buNone/>
              <a:defRPr/>
            </a:lvl2pPr>
          </a:lstStyle>
          <a:p>
            <a:pPr lvl="0"/>
            <a:r>
              <a:rPr lang="en-US" dirty="0"/>
              <a:t>Subtitle goes here</a:t>
            </a:r>
          </a:p>
        </p:txBody>
      </p:sp>
      <p:sp>
        <p:nvSpPr>
          <p:cNvPr id="28" name="Content Placeholder 4"/>
          <p:cNvSpPr>
            <a:spLocks noGrp="1"/>
          </p:cNvSpPr>
          <p:nvPr>
            <p:ph sz="quarter" idx="18" hasCustomPrompt="1"/>
          </p:nvPr>
        </p:nvSpPr>
        <p:spPr>
          <a:xfrm>
            <a:off x="315913" y="1881188"/>
            <a:ext cx="11546670" cy="4030662"/>
          </a:xfrm>
        </p:spPr>
        <p:txBody>
          <a:bodyPr/>
          <a:lstStyle>
            <a:lvl1pPr marL="0" marR="0" indent="0" algn="l" defTabSz="914374" rtl="0" eaLnBrk="1" fontAlgn="auto" latinLnBrk="0" hangingPunct="1">
              <a:lnSpc>
                <a:spcPct val="120000"/>
              </a:lnSpc>
              <a:spcBef>
                <a:spcPts val="0"/>
              </a:spcBef>
              <a:spcAft>
                <a:spcPts val="800"/>
              </a:spcAft>
              <a:buClrTx/>
              <a:buSzTx/>
              <a:buFont typeface="Arial" charset="0"/>
              <a:buNone/>
              <a:tabLst/>
              <a:defRPr>
                <a:solidFill>
                  <a:schemeClr val="bg1"/>
                </a:solidFill>
                <a:latin typeface="Century Gothic" panose="020B0502020202020204" pitchFamily="34" charset="0"/>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latin typeface="Century Gothic" panose="020B0502020202020204" pitchFamily="34" charset="0"/>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bg1"/>
                </a:solidFill>
                <a:latin typeface="Century Gothic" panose="020B0502020202020204" pitchFamily="34" charset="0"/>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bg1"/>
                </a:solidFill>
                <a:latin typeface="Century Gothic" panose="020B0502020202020204" pitchFamily="34" charset="0"/>
              </a:defRPr>
            </a:lvl4pPr>
            <a:lvl5pPr>
              <a:defRPr>
                <a:solidFill>
                  <a:schemeClr val="bg1"/>
                </a:solidFill>
              </a:defRPr>
            </a:lvl5pPr>
          </a:lstStyle>
          <a:p>
            <a:pPr lvl="0"/>
            <a:r>
              <a:rPr lang="en-US" dirty="0" smtClean="0"/>
              <a:t>Montserrat Medium Point Size 14</a:t>
            </a:r>
          </a:p>
          <a:p>
            <a:pPr lvl="1"/>
            <a:r>
              <a:rPr lang="en-US" dirty="0" smtClean="0"/>
              <a:t>Montserrat Medium Point Size 14</a:t>
            </a:r>
          </a:p>
          <a:p>
            <a:pPr lvl="2"/>
            <a:r>
              <a:rPr lang="en-US" dirty="0" smtClean="0"/>
              <a:t>Montserrat Medium Point Size 12</a:t>
            </a:r>
          </a:p>
          <a:p>
            <a:pPr lvl="3"/>
            <a:r>
              <a:rPr lang="en-US" dirty="0" smtClean="0"/>
              <a:t>Montserrat Light Point Size 12</a:t>
            </a:r>
          </a:p>
        </p:txBody>
      </p:sp>
      <p:grpSp>
        <p:nvGrpSpPr>
          <p:cNvPr id="17" name="Group 16">
            <a:extLst>
              <a:ext uri="{FF2B5EF4-FFF2-40B4-BE49-F238E27FC236}">
                <a16:creationId xmlns:a16="http://schemas.microsoft.com/office/drawing/2014/main" id="{77346632-EFE4-F840-8F92-83FA6363A404}"/>
              </a:ext>
            </a:extLst>
          </p:cNvPr>
          <p:cNvGrpSpPr/>
          <p:nvPr userDrawn="1"/>
        </p:nvGrpSpPr>
        <p:grpSpPr>
          <a:xfrm>
            <a:off x="337062" y="365496"/>
            <a:ext cx="2306816" cy="184666"/>
            <a:chOff x="446350" y="402893"/>
            <a:chExt cx="2489809" cy="203560"/>
          </a:xfrm>
        </p:grpSpPr>
        <p:cxnSp>
          <p:nvCxnSpPr>
            <p:cNvPr id="21" name="Straight Connector 20">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524310" y="402893"/>
              <a:ext cx="2411849" cy="203560"/>
            </a:xfrm>
            <a:prstGeom prst="rect">
              <a:avLst/>
            </a:prstGeom>
            <a:noFill/>
          </p:spPr>
          <p:txBody>
            <a:bodyPr wrap="none" lIns="0" tIns="0" rIns="0" bIns="0" rtlCol="0">
              <a:spAutoFit/>
            </a:bodyPr>
            <a:lstStyle/>
            <a:p>
              <a:r>
                <a:rPr lang="en-AU" sz="1200" b="1" i="0" dirty="0">
                  <a:solidFill>
                    <a:schemeClr val="bg1"/>
                  </a:solidFill>
                  <a:latin typeface="Arial" panose="020B0604020202020204" pitchFamily="34" charset="0"/>
                  <a:cs typeface="Arial" panose="020B0604020202020204" pitchFamily="34" charset="0"/>
                </a:rPr>
                <a:t>NSW Department of Education</a:t>
              </a:r>
            </a:p>
          </p:txBody>
        </p:sp>
      </p:gr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2918" y="-721654"/>
            <a:ext cx="2251386" cy="222306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701" y="-3650494"/>
            <a:ext cx="4904299" cy="4842121"/>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7893282" y="6073210"/>
            <a:ext cx="2618969" cy="2585765"/>
          </a:xfrm>
          <a:prstGeom prst="rect">
            <a:avLst/>
          </a:prstGeom>
        </p:spPr>
      </p:pic>
      <p:pic>
        <p:nvPicPr>
          <p:cNvPr id="34" name="Picture 33"/>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873717" y="6213283"/>
            <a:ext cx="1744423" cy="1723019"/>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umn Content">
    <p:bg>
      <p:bgPr>
        <a:solidFill>
          <a:schemeClr val="bg1"/>
        </a:solidFill>
        <a:effectLst/>
      </p:bgPr>
    </p:bg>
    <p:spTree>
      <p:nvGrpSpPr>
        <p:cNvPr id="1" name=""/>
        <p:cNvGrpSpPr/>
        <p:nvPr/>
      </p:nvGrpSpPr>
      <p:grpSpPr>
        <a:xfrm>
          <a:off x="0" y="0"/>
          <a:ext cx="0" cy="0"/>
          <a:chOff x="0" y="0"/>
          <a:chExt cx="0" cy="0"/>
        </a:xfrm>
      </p:grpSpPr>
      <p:sp>
        <p:nvSpPr>
          <p:cNvPr id="31"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Century Gothic" panose="020B0502020202020204" pitchFamily="34" charset="0"/>
              </a:defRPr>
            </a:lvl1pPr>
          </a:lstStyle>
          <a:p>
            <a:fld id="{45665594-9D19-4725-B6F1-F59E45C83DAA}" type="slidenum">
              <a:rPr lang="en-US" smtClean="0"/>
              <a:pPr/>
              <a:t>‹#›</a:t>
            </a:fld>
            <a:endParaRPr lang="en-US" dirty="0"/>
          </a:p>
        </p:txBody>
      </p:sp>
      <p:sp>
        <p:nvSpPr>
          <p:cNvPr id="27"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83026" cy="498470"/>
          </a:xfrm>
        </p:spPr>
        <p:txBody>
          <a:bodyPr>
            <a:noAutofit/>
          </a:bodyPr>
          <a:lstStyle>
            <a:lvl1pPr>
              <a:defRPr>
                <a:solidFill>
                  <a:schemeClr val="tx2"/>
                </a:solidFill>
                <a:latin typeface="Century Gothic" panose="020B0502020202020204" pitchFamily="34" charset="0"/>
              </a:defRPr>
            </a:lvl1pPr>
          </a:lstStyle>
          <a:p>
            <a:r>
              <a:rPr lang="en-US" dirty="0" smtClean="0"/>
              <a:t>Click to edit Master title style</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7" y="1175566"/>
            <a:ext cx="11503535" cy="276999"/>
          </a:xfrm>
        </p:spPr>
        <p:txBody>
          <a:bodyPr wrap="square">
            <a:noAutofit/>
          </a:bodyPr>
          <a:lstStyle>
            <a:lvl1pPr>
              <a:defRPr sz="1800" b="0" i="0">
                <a:solidFill>
                  <a:schemeClr val="accent5"/>
                </a:solidFill>
                <a:latin typeface="Century Gothic" panose="020B0502020202020204" pitchFamily="34" charset="0"/>
              </a:defRPr>
            </a:lvl1pPr>
            <a:lvl2pPr marL="0" indent="0">
              <a:buNone/>
              <a:defRPr/>
            </a:lvl2pPr>
          </a:lstStyle>
          <a:p>
            <a:pPr lvl="0"/>
            <a:r>
              <a:rPr lang="en-US" dirty="0"/>
              <a:t>Subtitle goes here</a:t>
            </a:r>
          </a:p>
        </p:txBody>
      </p:sp>
      <p:sp>
        <p:nvSpPr>
          <p:cNvPr id="26"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7" y="1881187"/>
            <a:ext cx="1147638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latin typeface="Century Gothic" panose="020B0502020202020204" pitchFamily="34" charset="0"/>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latin typeface="Century Gothic" panose="020B0502020202020204" pitchFamily="34" charset="0"/>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latin typeface="Century Gothic" panose="020B0502020202020204" pitchFamily="34" charset="0"/>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latin typeface="Century Gothic" panose="020B0502020202020204" pitchFamily="34" charset="0"/>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306816" cy="184666"/>
            <a:chOff x="446350" y="402893"/>
            <a:chExt cx="2489809"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411849" cy="203560"/>
            </a:xfrm>
            <a:prstGeom prst="rect">
              <a:avLst/>
            </a:prstGeom>
            <a:noFill/>
          </p:spPr>
          <p:txBody>
            <a:bodyPr wrap="none" lIns="0" tIns="0" rIns="0" bIns="0" rtlCol="0">
              <a:spAutoFit/>
            </a:bodyPr>
            <a:lstStyle/>
            <a:p>
              <a:r>
                <a:rPr lang="en-AU" sz="1200" b="1" i="0" dirty="0">
                  <a:solidFill>
                    <a:schemeClr val="tx2"/>
                  </a:solidFill>
                  <a:latin typeface="Arial" panose="020B0604020202020204" pitchFamily="34" charset="0"/>
                  <a:cs typeface="Arial" panose="020B0604020202020204" pitchFamily="34" charset="0"/>
                </a:rPr>
                <a:t>NSW Department of Education</a:t>
              </a:r>
            </a:p>
          </p:txBody>
        </p:sp>
      </p:grpSp>
      <p:grpSp>
        <p:nvGrpSpPr>
          <p:cNvPr id="39" name="Group 4">
            <a:extLst>
              <a:ext uri="{FF2B5EF4-FFF2-40B4-BE49-F238E27FC236}">
                <a16:creationId xmlns:a16="http://schemas.microsoft.com/office/drawing/2014/main" id="{0D0A281D-98B7-2F4B-9C53-6977F980F5D4}"/>
              </a:ext>
            </a:extLst>
          </p:cNvPr>
          <p:cNvGrpSpPr>
            <a:grpSpLocks noChangeAspect="1"/>
          </p:cNvGrpSpPr>
          <p:nvPr userDrawn="1"/>
        </p:nvGrpSpPr>
        <p:grpSpPr bwMode="auto">
          <a:xfrm>
            <a:off x="10702893" y="-578855"/>
            <a:ext cx="1041395" cy="1021289"/>
            <a:chOff x="2737" y="1746"/>
            <a:chExt cx="1266" cy="1268"/>
          </a:xfrm>
        </p:grpSpPr>
        <p:sp>
          <p:nvSpPr>
            <p:cNvPr id="40" name="Freeform 39">
              <a:extLst>
                <a:ext uri="{FF2B5EF4-FFF2-40B4-BE49-F238E27FC236}">
                  <a16:creationId xmlns:a16="http://schemas.microsoft.com/office/drawing/2014/main" id="{B8068435-172B-564C-87DC-CACBBFDFC5F2}"/>
                </a:ext>
              </a:extLst>
            </p:cNvPr>
            <p:cNvSpPr>
              <a:spLocks/>
            </p:cNvSpPr>
            <p:nvPr userDrawn="1"/>
          </p:nvSpPr>
          <p:spPr bwMode="auto">
            <a:xfrm>
              <a:off x="3434" y="17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41" name="Freeform 40">
              <a:extLst>
                <a:ext uri="{FF2B5EF4-FFF2-40B4-BE49-F238E27FC236}">
                  <a16:creationId xmlns:a16="http://schemas.microsoft.com/office/drawing/2014/main" id="{6080AE25-9CAA-BA4E-9B1B-239D14230208}"/>
                </a:ext>
              </a:extLst>
            </p:cNvPr>
            <p:cNvSpPr>
              <a:spLocks/>
            </p:cNvSpPr>
            <p:nvPr userDrawn="1"/>
          </p:nvSpPr>
          <p:spPr bwMode="auto">
            <a:xfrm>
              <a:off x="2737" y="1746"/>
              <a:ext cx="1266" cy="1268"/>
            </a:xfrm>
            <a:custGeom>
              <a:avLst/>
              <a:gdLst>
                <a:gd name="T0" fmla="*/ 518 w 534"/>
                <a:gd name="T1" fmla="*/ 190 h 536"/>
                <a:gd name="T2" fmla="*/ 510 w 534"/>
                <a:gd name="T3" fmla="*/ 163 h 536"/>
                <a:gd name="T4" fmla="*/ 499 w 534"/>
                <a:gd name="T5" fmla="*/ 140 h 536"/>
                <a:gd name="T6" fmla="*/ 488 w 534"/>
                <a:gd name="T7" fmla="*/ 117 h 536"/>
                <a:gd name="T8" fmla="*/ 471 w 534"/>
                <a:gd name="T9" fmla="*/ 96 h 536"/>
                <a:gd name="T10" fmla="*/ 463 w 534"/>
                <a:gd name="T11" fmla="*/ 86 h 536"/>
                <a:gd name="T12" fmla="*/ 442 w 534"/>
                <a:gd name="T13" fmla="*/ 64 h 536"/>
                <a:gd name="T14" fmla="*/ 427 w 534"/>
                <a:gd name="T15" fmla="*/ 56 h 536"/>
                <a:gd name="T16" fmla="*/ 406 w 534"/>
                <a:gd name="T17" fmla="*/ 41 h 536"/>
                <a:gd name="T18" fmla="*/ 386 w 534"/>
                <a:gd name="T19" fmla="*/ 32 h 536"/>
                <a:gd name="T20" fmla="*/ 361 w 534"/>
                <a:gd name="T21" fmla="*/ 19 h 536"/>
                <a:gd name="T22" fmla="*/ 349 w 534"/>
                <a:gd name="T23" fmla="*/ 15 h 536"/>
                <a:gd name="T24" fmla="*/ 335 w 534"/>
                <a:gd name="T25" fmla="*/ 9 h 536"/>
                <a:gd name="T26" fmla="*/ 301 w 534"/>
                <a:gd name="T27" fmla="*/ 5 h 536"/>
                <a:gd name="T28" fmla="*/ 277 w 534"/>
                <a:gd name="T29" fmla="*/ 3 h 536"/>
                <a:gd name="T30" fmla="*/ 322 w 534"/>
                <a:gd name="T31" fmla="*/ 6 h 536"/>
                <a:gd name="T32" fmla="*/ 294 w 534"/>
                <a:gd name="T33" fmla="*/ 0 h 536"/>
                <a:gd name="T34" fmla="*/ 251 w 534"/>
                <a:gd name="T35" fmla="*/ 0 h 536"/>
                <a:gd name="T36" fmla="*/ 223 w 534"/>
                <a:gd name="T37" fmla="*/ 3 h 536"/>
                <a:gd name="T38" fmla="*/ 153 w 534"/>
                <a:gd name="T39" fmla="*/ 26 h 536"/>
                <a:gd name="T40" fmla="*/ 141 w 534"/>
                <a:gd name="T41" fmla="*/ 32 h 536"/>
                <a:gd name="T42" fmla="*/ 109 w 534"/>
                <a:gd name="T43" fmla="*/ 52 h 536"/>
                <a:gd name="T44" fmla="*/ 89 w 534"/>
                <a:gd name="T45" fmla="*/ 65 h 536"/>
                <a:gd name="T46" fmla="*/ 77 w 534"/>
                <a:gd name="T47" fmla="*/ 77 h 536"/>
                <a:gd name="T48" fmla="*/ 70 w 534"/>
                <a:gd name="T49" fmla="*/ 90 h 536"/>
                <a:gd name="T50" fmla="*/ 57 w 534"/>
                <a:gd name="T51" fmla="*/ 106 h 536"/>
                <a:gd name="T52" fmla="*/ 44 w 534"/>
                <a:gd name="T53" fmla="*/ 125 h 536"/>
                <a:gd name="T54" fmla="*/ 20 w 534"/>
                <a:gd name="T55" fmla="*/ 170 h 536"/>
                <a:gd name="T56" fmla="*/ 13 w 534"/>
                <a:gd name="T57" fmla="*/ 188 h 536"/>
                <a:gd name="T58" fmla="*/ 8 w 534"/>
                <a:gd name="T59" fmla="*/ 202 h 536"/>
                <a:gd name="T60" fmla="*/ 3 w 534"/>
                <a:gd name="T61" fmla="*/ 220 h 536"/>
                <a:gd name="T62" fmla="*/ 4 w 534"/>
                <a:gd name="T63" fmla="*/ 236 h 536"/>
                <a:gd name="T64" fmla="*/ 2 w 534"/>
                <a:gd name="T65" fmla="*/ 254 h 536"/>
                <a:gd name="T66" fmla="*/ 1 w 534"/>
                <a:gd name="T67" fmla="*/ 271 h 536"/>
                <a:gd name="T68" fmla="*/ 2 w 534"/>
                <a:gd name="T69" fmla="*/ 288 h 536"/>
                <a:gd name="T70" fmla="*/ 6 w 534"/>
                <a:gd name="T71" fmla="*/ 324 h 536"/>
                <a:gd name="T72" fmla="*/ 12 w 534"/>
                <a:gd name="T73" fmla="*/ 348 h 536"/>
                <a:gd name="T74" fmla="*/ 28 w 534"/>
                <a:gd name="T75" fmla="*/ 387 h 536"/>
                <a:gd name="T76" fmla="*/ 48 w 534"/>
                <a:gd name="T77" fmla="*/ 423 h 536"/>
                <a:gd name="T78" fmla="*/ 90 w 534"/>
                <a:gd name="T79" fmla="*/ 468 h 536"/>
                <a:gd name="T80" fmla="*/ 119 w 534"/>
                <a:gd name="T81" fmla="*/ 492 h 536"/>
                <a:gd name="T82" fmla="*/ 154 w 534"/>
                <a:gd name="T83" fmla="*/ 510 h 536"/>
                <a:gd name="T84" fmla="*/ 197 w 534"/>
                <a:gd name="T85" fmla="*/ 526 h 536"/>
                <a:gd name="T86" fmla="*/ 227 w 534"/>
                <a:gd name="T87" fmla="*/ 534 h 536"/>
                <a:gd name="T88" fmla="*/ 238 w 534"/>
                <a:gd name="T89" fmla="*/ 534 h 536"/>
                <a:gd name="T90" fmla="*/ 272 w 534"/>
                <a:gd name="T91" fmla="*/ 536 h 536"/>
                <a:gd name="T92" fmla="*/ 336 w 534"/>
                <a:gd name="T93" fmla="*/ 529 h 536"/>
                <a:gd name="T94" fmla="*/ 362 w 534"/>
                <a:gd name="T95" fmla="*/ 519 h 536"/>
                <a:gd name="T96" fmla="*/ 462 w 534"/>
                <a:gd name="T97" fmla="*/ 454 h 536"/>
                <a:gd name="T98" fmla="*/ 491 w 534"/>
                <a:gd name="T99" fmla="*/ 418 h 536"/>
                <a:gd name="T100" fmla="*/ 515 w 534"/>
                <a:gd name="T101" fmla="*/ 372 h 536"/>
                <a:gd name="T102" fmla="*/ 524 w 534"/>
                <a:gd name="T103" fmla="*/ 347 h 536"/>
                <a:gd name="T104" fmla="*/ 531 w 534"/>
                <a:gd name="T105" fmla="*/ 319 h 536"/>
                <a:gd name="T106" fmla="*/ 531 w 534"/>
                <a:gd name="T107" fmla="*/ 26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4" h="536">
                  <a:moveTo>
                    <a:pt x="531" y="268"/>
                  </a:moveTo>
                  <a:cubicBezTo>
                    <a:pt x="530" y="268"/>
                    <a:pt x="530" y="269"/>
                    <a:pt x="530" y="269"/>
                  </a:cubicBezTo>
                  <a:cubicBezTo>
                    <a:pt x="530" y="269"/>
                    <a:pt x="530" y="268"/>
                    <a:pt x="530" y="268"/>
                  </a:cubicBezTo>
                  <a:cubicBezTo>
                    <a:pt x="530" y="241"/>
                    <a:pt x="526" y="215"/>
                    <a:pt x="518" y="190"/>
                  </a:cubicBezTo>
                  <a:cubicBezTo>
                    <a:pt x="518" y="190"/>
                    <a:pt x="518" y="190"/>
                    <a:pt x="518" y="190"/>
                  </a:cubicBezTo>
                  <a:cubicBezTo>
                    <a:pt x="517" y="188"/>
                    <a:pt x="517" y="186"/>
                    <a:pt x="516" y="184"/>
                  </a:cubicBezTo>
                  <a:cubicBezTo>
                    <a:pt x="516" y="182"/>
                    <a:pt x="515" y="179"/>
                    <a:pt x="515" y="177"/>
                  </a:cubicBezTo>
                  <a:cubicBezTo>
                    <a:pt x="514" y="175"/>
                    <a:pt x="513" y="173"/>
                    <a:pt x="513" y="171"/>
                  </a:cubicBezTo>
                  <a:cubicBezTo>
                    <a:pt x="512" y="169"/>
                    <a:pt x="512" y="168"/>
                    <a:pt x="511" y="166"/>
                  </a:cubicBezTo>
                  <a:cubicBezTo>
                    <a:pt x="511" y="165"/>
                    <a:pt x="510" y="163"/>
                    <a:pt x="510" y="163"/>
                  </a:cubicBezTo>
                  <a:cubicBezTo>
                    <a:pt x="509" y="161"/>
                    <a:pt x="509" y="159"/>
                    <a:pt x="508" y="157"/>
                  </a:cubicBezTo>
                  <a:cubicBezTo>
                    <a:pt x="507" y="155"/>
                    <a:pt x="506" y="154"/>
                    <a:pt x="505" y="152"/>
                  </a:cubicBezTo>
                  <a:cubicBezTo>
                    <a:pt x="504" y="150"/>
                    <a:pt x="503" y="148"/>
                    <a:pt x="502" y="146"/>
                  </a:cubicBezTo>
                  <a:cubicBezTo>
                    <a:pt x="501" y="145"/>
                    <a:pt x="501" y="144"/>
                    <a:pt x="500" y="143"/>
                  </a:cubicBezTo>
                  <a:cubicBezTo>
                    <a:pt x="500" y="142"/>
                    <a:pt x="499" y="141"/>
                    <a:pt x="499" y="140"/>
                  </a:cubicBezTo>
                  <a:cubicBezTo>
                    <a:pt x="492" y="127"/>
                    <a:pt x="496" y="133"/>
                    <a:pt x="493" y="127"/>
                  </a:cubicBezTo>
                  <a:cubicBezTo>
                    <a:pt x="488" y="119"/>
                    <a:pt x="493" y="129"/>
                    <a:pt x="491" y="126"/>
                  </a:cubicBezTo>
                  <a:cubicBezTo>
                    <a:pt x="489" y="121"/>
                    <a:pt x="489" y="121"/>
                    <a:pt x="489" y="121"/>
                  </a:cubicBezTo>
                  <a:cubicBezTo>
                    <a:pt x="488" y="119"/>
                    <a:pt x="487" y="118"/>
                    <a:pt x="486" y="116"/>
                  </a:cubicBezTo>
                  <a:cubicBezTo>
                    <a:pt x="490" y="121"/>
                    <a:pt x="488" y="118"/>
                    <a:pt x="488" y="117"/>
                  </a:cubicBezTo>
                  <a:cubicBezTo>
                    <a:pt x="486" y="115"/>
                    <a:pt x="485" y="113"/>
                    <a:pt x="483" y="111"/>
                  </a:cubicBezTo>
                  <a:cubicBezTo>
                    <a:pt x="483" y="109"/>
                    <a:pt x="482" y="108"/>
                    <a:pt x="481" y="107"/>
                  </a:cubicBezTo>
                  <a:cubicBezTo>
                    <a:pt x="480" y="106"/>
                    <a:pt x="479" y="105"/>
                    <a:pt x="479" y="104"/>
                  </a:cubicBezTo>
                  <a:cubicBezTo>
                    <a:pt x="477" y="102"/>
                    <a:pt x="476" y="100"/>
                    <a:pt x="474" y="98"/>
                  </a:cubicBezTo>
                  <a:cubicBezTo>
                    <a:pt x="473" y="97"/>
                    <a:pt x="472" y="96"/>
                    <a:pt x="471" y="96"/>
                  </a:cubicBezTo>
                  <a:cubicBezTo>
                    <a:pt x="469" y="93"/>
                    <a:pt x="468" y="91"/>
                    <a:pt x="467" y="90"/>
                  </a:cubicBezTo>
                  <a:cubicBezTo>
                    <a:pt x="465" y="88"/>
                    <a:pt x="465" y="87"/>
                    <a:pt x="464" y="86"/>
                  </a:cubicBezTo>
                  <a:cubicBezTo>
                    <a:pt x="463" y="84"/>
                    <a:pt x="462" y="83"/>
                    <a:pt x="460" y="81"/>
                  </a:cubicBezTo>
                  <a:cubicBezTo>
                    <a:pt x="461" y="83"/>
                    <a:pt x="463" y="86"/>
                    <a:pt x="463" y="86"/>
                  </a:cubicBezTo>
                  <a:cubicBezTo>
                    <a:pt x="460" y="82"/>
                    <a:pt x="461" y="84"/>
                    <a:pt x="463" y="86"/>
                  </a:cubicBezTo>
                  <a:cubicBezTo>
                    <a:pt x="462" y="85"/>
                    <a:pt x="461" y="84"/>
                    <a:pt x="460" y="83"/>
                  </a:cubicBezTo>
                  <a:cubicBezTo>
                    <a:pt x="459" y="82"/>
                    <a:pt x="457" y="80"/>
                    <a:pt x="456" y="79"/>
                  </a:cubicBezTo>
                  <a:cubicBezTo>
                    <a:pt x="455" y="77"/>
                    <a:pt x="453" y="76"/>
                    <a:pt x="451" y="74"/>
                  </a:cubicBezTo>
                  <a:cubicBezTo>
                    <a:pt x="450" y="72"/>
                    <a:pt x="448" y="70"/>
                    <a:pt x="446" y="69"/>
                  </a:cubicBezTo>
                  <a:cubicBezTo>
                    <a:pt x="445" y="67"/>
                    <a:pt x="443" y="66"/>
                    <a:pt x="442" y="64"/>
                  </a:cubicBezTo>
                  <a:cubicBezTo>
                    <a:pt x="441" y="63"/>
                    <a:pt x="440" y="63"/>
                    <a:pt x="439" y="62"/>
                  </a:cubicBezTo>
                  <a:cubicBezTo>
                    <a:pt x="439" y="61"/>
                    <a:pt x="438" y="61"/>
                    <a:pt x="437" y="60"/>
                  </a:cubicBezTo>
                  <a:cubicBezTo>
                    <a:pt x="435" y="58"/>
                    <a:pt x="433" y="57"/>
                    <a:pt x="432" y="57"/>
                  </a:cubicBezTo>
                  <a:cubicBezTo>
                    <a:pt x="432" y="57"/>
                    <a:pt x="432" y="57"/>
                    <a:pt x="432" y="57"/>
                  </a:cubicBezTo>
                  <a:cubicBezTo>
                    <a:pt x="430" y="56"/>
                    <a:pt x="432" y="59"/>
                    <a:pt x="427" y="56"/>
                  </a:cubicBezTo>
                  <a:cubicBezTo>
                    <a:pt x="424" y="54"/>
                    <a:pt x="424" y="54"/>
                    <a:pt x="424" y="54"/>
                  </a:cubicBezTo>
                  <a:cubicBezTo>
                    <a:pt x="420" y="51"/>
                    <a:pt x="420" y="51"/>
                    <a:pt x="420" y="51"/>
                  </a:cubicBezTo>
                  <a:cubicBezTo>
                    <a:pt x="417" y="49"/>
                    <a:pt x="419" y="49"/>
                    <a:pt x="419" y="49"/>
                  </a:cubicBezTo>
                  <a:cubicBezTo>
                    <a:pt x="417" y="48"/>
                    <a:pt x="415" y="47"/>
                    <a:pt x="413" y="46"/>
                  </a:cubicBezTo>
                  <a:cubicBezTo>
                    <a:pt x="410" y="44"/>
                    <a:pt x="408" y="43"/>
                    <a:pt x="406" y="41"/>
                  </a:cubicBezTo>
                  <a:cubicBezTo>
                    <a:pt x="401" y="38"/>
                    <a:pt x="396" y="35"/>
                    <a:pt x="391" y="33"/>
                  </a:cubicBezTo>
                  <a:cubicBezTo>
                    <a:pt x="393" y="34"/>
                    <a:pt x="394" y="35"/>
                    <a:pt x="396" y="37"/>
                  </a:cubicBezTo>
                  <a:cubicBezTo>
                    <a:pt x="400" y="41"/>
                    <a:pt x="400" y="41"/>
                    <a:pt x="400" y="41"/>
                  </a:cubicBezTo>
                  <a:cubicBezTo>
                    <a:pt x="398" y="40"/>
                    <a:pt x="396" y="38"/>
                    <a:pt x="393" y="37"/>
                  </a:cubicBezTo>
                  <a:cubicBezTo>
                    <a:pt x="391" y="35"/>
                    <a:pt x="389" y="34"/>
                    <a:pt x="386" y="32"/>
                  </a:cubicBezTo>
                  <a:cubicBezTo>
                    <a:pt x="384" y="31"/>
                    <a:pt x="382" y="30"/>
                    <a:pt x="380" y="29"/>
                  </a:cubicBezTo>
                  <a:cubicBezTo>
                    <a:pt x="378" y="28"/>
                    <a:pt x="377" y="28"/>
                    <a:pt x="376" y="28"/>
                  </a:cubicBezTo>
                  <a:cubicBezTo>
                    <a:pt x="375" y="27"/>
                    <a:pt x="373" y="26"/>
                    <a:pt x="372" y="25"/>
                  </a:cubicBezTo>
                  <a:cubicBezTo>
                    <a:pt x="368" y="22"/>
                    <a:pt x="365" y="21"/>
                    <a:pt x="363" y="20"/>
                  </a:cubicBezTo>
                  <a:cubicBezTo>
                    <a:pt x="362" y="20"/>
                    <a:pt x="361" y="20"/>
                    <a:pt x="361" y="19"/>
                  </a:cubicBezTo>
                  <a:cubicBezTo>
                    <a:pt x="360" y="19"/>
                    <a:pt x="359" y="19"/>
                    <a:pt x="359" y="19"/>
                  </a:cubicBezTo>
                  <a:cubicBezTo>
                    <a:pt x="357" y="19"/>
                    <a:pt x="357" y="19"/>
                    <a:pt x="353" y="18"/>
                  </a:cubicBezTo>
                  <a:cubicBezTo>
                    <a:pt x="349" y="16"/>
                    <a:pt x="349" y="16"/>
                    <a:pt x="349" y="16"/>
                  </a:cubicBezTo>
                  <a:cubicBezTo>
                    <a:pt x="348" y="15"/>
                    <a:pt x="346" y="15"/>
                    <a:pt x="345" y="14"/>
                  </a:cubicBezTo>
                  <a:cubicBezTo>
                    <a:pt x="346" y="14"/>
                    <a:pt x="348" y="15"/>
                    <a:pt x="349" y="15"/>
                  </a:cubicBezTo>
                  <a:cubicBezTo>
                    <a:pt x="354" y="17"/>
                    <a:pt x="354" y="17"/>
                    <a:pt x="354" y="17"/>
                  </a:cubicBezTo>
                  <a:cubicBezTo>
                    <a:pt x="351" y="16"/>
                    <a:pt x="350" y="15"/>
                    <a:pt x="348" y="14"/>
                  </a:cubicBezTo>
                  <a:cubicBezTo>
                    <a:pt x="346" y="14"/>
                    <a:pt x="345" y="13"/>
                    <a:pt x="344" y="13"/>
                  </a:cubicBezTo>
                  <a:cubicBezTo>
                    <a:pt x="341" y="12"/>
                    <a:pt x="338" y="11"/>
                    <a:pt x="335" y="9"/>
                  </a:cubicBezTo>
                  <a:cubicBezTo>
                    <a:pt x="335" y="9"/>
                    <a:pt x="335" y="9"/>
                    <a:pt x="335" y="9"/>
                  </a:cubicBezTo>
                  <a:cubicBezTo>
                    <a:pt x="335" y="10"/>
                    <a:pt x="336" y="10"/>
                    <a:pt x="336" y="10"/>
                  </a:cubicBezTo>
                  <a:cubicBezTo>
                    <a:pt x="334" y="9"/>
                    <a:pt x="334" y="9"/>
                    <a:pt x="334" y="9"/>
                  </a:cubicBezTo>
                  <a:cubicBezTo>
                    <a:pt x="333" y="10"/>
                    <a:pt x="328" y="9"/>
                    <a:pt x="322" y="8"/>
                  </a:cubicBezTo>
                  <a:cubicBezTo>
                    <a:pt x="318" y="7"/>
                    <a:pt x="314" y="6"/>
                    <a:pt x="309" y="6"/>
                  </a:cubicBezTo>
                  <a:cubicBezTo>
                    <a:pt x="307" y="5"/>
                    <a:pt x="304" y="5"/>
                    <a:pt x="301" y="5"/>
                  </a:cubicBezTo>
                  <a:cubicBezTo>
                    <a:pt x="300" y="4"/>
                    <a:pt x="298" y="4"/>
                    <a:pt x="297" y="4"/>
                  </a:cubicBezTo>
                  <a:cubicBezTo>
                    <a:pt x="295" y="3"/>
                    <a:pt x="294" y="3"/>
                    <a:pt x="292" y="3"/>
                  </a:cubicBezTo>
                  <a:cubicBezTo>
                    <a:pt x="288" y="4"/>
                    <a:pt x="288" y="4"/>
                    <a:pt x="288" y="4"/>
                  </a:cubicBezTo>
                  <a:cubicBezTo>
                    <a:pt x="286" y="4"/>
                    <a:pt x="285" y="3"/>
                    <a:pt x="283" y="3"/>
                  </a:cubicBezTo>
                  <a:cubicBezTo>
                    <a:pt x="277" y="3"/>
                    <a:pt x="277" y="3"/>
                    <a:pt x="277" y="3"/>
                  </a:cubicBezTo>
                  <a:cubicBezTo>
                    <a:pt x="277" y="2"/>
                    <a:pt x="277" y="2"/>
                    <a:pt x="277" y="2"/>
                  </a:cubicBezTo>
                  <a:cubicBezTo>
                    <a:pt x="283" y="2"/>
                    <a:pt x="290" y="2"/>
                    <a:pt x="298" y="3"/>
                  </a:cubicBezTo>
                  <a:cubicBezTo>
                    <a:pt x="302" y="3"/>
                    <a:pt x="307" y="4"/>
                    <a:pt x="311" y="4"/>
                  </a:cubicBezTo>
                  <a:cubicBezTo>
                    <a:pt x="315" y="5"/>
                    <a:pt x="318" y="6"/>
                    <a:pt x="322" y="6"/>
                  </a:cubicBezTo>
                  <a:cubicBezTo>
                    <a:pt x="322" y="6"/>
                    <a:pt x="322" y="6"/>
                    <a:pt x="322" y="6"/>
                  </a:cubicBezTo>
                  <a:cubicBezTo>
                    <a:pt x="318" y="5"/>
                    <a:pt x="314" y="4"/>
                    <a:pt x="310" y="4"/>
                  </a:cubicBezTo>
                  <a:cubicBezTo>
                    <a:pt x="306" y="3"/>
                    <a:pt x="302" y="3"/>
                    <a:pt x="299" y="3"/>
                  </a:cubicBezTo>
                  <a:cubicBezTo>
                    <a:pt x="299" y="3"/>
                    <a:pt x="298" y="2"/>
                    <a:pt x="297" y="2"/>
                  </a:cubicBezTo>
                  <a:cubicBezTo>
                    <a:pt x="296" y="2"/>
                    <a:pt x="295" y="2"/>
                    <a:pt x="294" y="1"/>
                  </a:cubicBezTo>
                  <a:cubicBezTo>
                    <a:pt x="293" y="1"/>
                    <a:pt x="293" y="1"/>
                    <a:pt x="294" y="0"/>
                  </a:cubicBezTo>
                  <a:cubicBezTo>
                    <a:pt x="290" y="1"/>
                    <a:pt x="290" y="1"/>
                    <a:pt x="290" y="1"/>
                  </a:cubicBezTo>
                  <a:cubicBezTo>
                    <a:pt x="283" y="0"/>
                    <a:pt x="278" y="0"/>
                    <a:pt x="274" y="0"/>
                  </a:cubicBezTo>
                  <a:cubicBezTo>
                    <a:pt x="269" y="0"/>
                    <a:pt x="266" y="0"/>
                    <a:pt x="262" y="0"/>
                  </a:cubicBezTo>
                  <a:cubicBezTo>
                    <a:pt x="261" y="0"/>
                    <a:pt x="259" y="0"/>
                    <a:pt x="257" y="0"/>
                  </a:cubicBezTo>
                  <a:cubicBezTo>
                    <a:pt x="255" y="0"/>
                    <a:pt x="253" y="0"/>
                    <a:pt x="251" y="0"/>
                  </a:cubicBezTo>
                  <a:cubicBezTo>
                    <a:pt x="248" y="1"/>
                    <a:pt x="246" y="1"/>
                    <a:pt x="243" y="1"/>
                  </a:cubicBezTo>
                  <a:cubicBezTo>
                    <a:pt x="240" y="1"/>
                    <a:pt x="237" y="1"/>
                    <a:pt x="234" y="2"/>
                  </a:cubicBezTo>
                  <a:cubicBezTo>
                    <a:pt x="236" y="2"/>
                    <a:pt x="236" y="2"/>
                    <a:pt x="236" y="2"/>
                  </a:cubicBezTo>
                  <a:cubicBezTo>
                    <a:pt x="233" y="2"/>
                    <a:pt x="231" y="3"/>
                    <a:pt x="228" y="3"/>
                  </a:cubicBezTo>
                  <a:cubicBezTo>
                    <a:pt x="226" y="3"/>
                    <a:pt x="224" y="4"/>
                    <a:pt x="223" y="3"/>
                  </a:cubicBezTo>
                  <a:cubicBezTo>
                    <a:pt x="206" y="6"/>
                    <a:pt x="189" y="11"/>
                    <a:pt x="178" y="13"/>
                  </a:cubicBezTo>
                  <a:cubicBezTo>
                    <a:pt x="177" y="14"/>
                    <a:pt x="177" y="15"/>
                    <a:pt x="176" y="15"/>
                  </a:cubicBezTo>
                  <a:cubicBezTo>
                    <a:pt x="173" y="16"/>
                    <a:pt x="167" y="17"/>
                    <a:pt x="166" y="19"/>
                  </a:cubicBezTo>
                  <a:cubicBezTo>
                    <a:pt x="164" y="20"/>
                    <a:pt x="161" y="21"/>
                    <a:pt x="159" y="23"/>
                  </a:cubicBezTo>
                  <a:cubicBezTo>
                    <a:pt x="157" y="24"/>
                    <a:pt x="155" y="25"/>
                    <a:pt x="153" y="26"/>
                  </a:cubicBezTo>
                  <a:cubicBezTo>
                    <a:pt x="151" y="27"/>
                    <a:pt x="149" y="28"/>
                    <a:pt x="147" y="29"/>
                  </a:cubicBezTo>
                  <a:cubicBezTo>
                    <a:pt x="147" y="29"/>
                    <a:pt x="147" y="29"/>
                    <a:pt x="147" y="29"/>
                  </a:cubicBezTo>
                  <a:cubicBezTo>
                    <a:pt x="146" y="29"/>
                    <a:pt x="146" y="29"/>
                    <a:pt x="146" y="29"/>
                  </a:cubicBezTo>
                  <a:cubicBezTo>
                    <a:pt x="146" y="29"/>
                    <a:pt x="146" y="29"/>
                    <a:pt x="146" y="29"/>
                  </a:cubicBezTo>
                  <a:cubicBezTo>
                    <a:pt x="141" y="31"/>
                    <a:pt x="141" y="32"/>
                    <a:pt x="141" y="32"/>
                  </a:cubicBezTo>
                  <a:cubicBezTo>
                    <a:pt x="141" y="32"/>
                    <a:pt x="140" y="33"/>
                    <a:pt x="135" y="35"/>
                  </a:cubicBezTo>
                  <a:cubicBezTo>
                    <a:pt x="133" y="36"/>
                    <a:pt x="132" y="37"/>
                    <a:pt x="131" y="38"/>
                  </a:cubicBezTo>
                  <a:cubicBezTo>
                    <a:pt x="130" y="39"/>
                    <a:pt x="129" y="41"/>
                    <a:pt x="126" y="42"/>
                  </a:cubicBezTo>
                  <a:cubicBezTo>
                    <a:pt x="120" y="44"/>
                    <a:pt x="120" y="44"/>
                    <a:pt x="120" y="44"/>
                  </a:cubicBezTo>
                  <a:cubicBezTo>
                    <a:pt x="115" y="47"/>
                    <a:pt x="112" y="49"/>
                    <a:pt x="109" y="52"/>
                  </a:cubicBezTo>
                  <a:cubicBezTo>
                    <a:pt x="108" y="53"/>
                    <a:pt x="106" y="55"/>
                    <a:pt x="104" y="56"/>
                  </a:cubicBezTo>
                  <a:cubicBezTo>
                    <a:pt x="103" y="57"/>
                    <a:pt x="102" y="58"/>
                    <a:pt x="101" y="59"/>
                  </a:cubicBezTo>
                  <a:cubicBezTo>
                    <a:pt x="100" y="60"/>
                    <a:pt x="99" y="60"/>
                    <a:pt x="99" y="61"/>
                  </a:cubicBezTo>
                  <a:cubicBezTo>
                    <a:pt x="98" y="61"/>
                    <a:pt x="97" y="62"/>
                    <a:pt x="96" y="63"/>
                  </a:cubicBezTo>
                  <a:cubicBezTo>
                    <a:pt x="90" y="67"/>
                    <a:pt x="86" y="69"/>
                    <a:pt x="89" y="65"/>
                  </a:cubicBezTo>
                  <a:cubicBezTo>
                    <a:pt x="87" y="68"/>
                    <a:pt x="87" y="68"/>
                    <a:pt x="86" y="69"/>
                  </a:cubicBezTo>
                  <a:cubicBezTo>
                    <a:pt x="85" y="70"/>
                    <a:pt x="84" y="71"/>
                    <a:pt x="81" y="75"/>
                  </a:cubicBezTo>
                  <a:cubicBezTo>
                    <a:pt x="80" y="75"/>
                    <a:pt x="80" y="74"/>
                    <a:pt x="81" y="73"/>
                  </a:cubicBezTo>
                  <a:cubicBezTo>
                    <a:pt x="80" y="74"/>
                    <a:pt x="79" y="75"/>
                    <a:pt x="78" y="76"/>
                  </a:cubicBezTo>
                  <a:cubicBezTo>
                    <a:pt x="77" y="76"/>
                    <a:pt x="77" y="77"/>
                    <a:pt x="77" y="77"/>
                  </a:cubicBezTo>
                  <a:cubicBezTo>
                    <a:pt x="76" y="78"/>
                    <a:pt x="76" y="79"/>
                    <a:pt x="73" y="81"/>
                  </a:cubicBezTo>
                  <a:cubicBezTo>
                    <a:pt x="73" y="83"/>
                    <a:pt x="73" y="86"/>
                    <a:pt x="72" y="88"/>
                  </a:cubicBezTo>
                  <a:cubicBezTo>
                    <a:pt x="74" y="86"/>
                    <a:pt x="74" y="86"/>
                    <a:pt x="74" y="86"/>
                  </a:cubicBezTo>
                  <a:cubicBezTo>
                    <a:pt x="73" y="87"/>
                    <a:pt x="72" y="88"/>
                    <a:pt x="72" y="88"/>
                  </a:cubicBezTo>
                  <a:cubicBezTo>
                    <a:pt x="71" y="89"/>
                    <a:pt x="71" y="90"/>
                    <a:pt x="70" y="90"/>
                  </a:cubicBezTo>
                  <a:cubicBezTo>
                    <a:pt x="69" y="92"/>
                    <a:pt x="68" y="93"/>
                    <a:pt x="67" y="95"/>
                  </a:cubicBezTo>
                  <a:cubicBezTo>
                    <a:pt x="66" y="96"/>
                    <a:pt x="65" y="97"/>
                    <a:pt x="63" y="99"/>
                  </a:cubicBezTo>
                  <a:cubicBezTo>
                    <a:pt x="62" y="100"/>
                    <a:pt x="61" y="102"/>
                    <a:pt x="60" y="103"/>
                  </a:cubicBezTo>
                  <a:cubicBezTo>
                    <a:pt x="59" y="103"/>
                    <a:pt x="59" y="103"/>
                    <a:pt x="59" y="103"/>
                  </a:cubicBezTo>
                  <a:cubicBezTo>
                    <a:pt x="57" y="106"/>
                    <a:pt x="57" y="106"/>
                    <a:pt x="57" y="106"/>
                  </a:cubicBezTo>
                  <a:cubicBezTo>
                    <a:pt x="56" y="107"/>
                    <a:pt x="55" y="108"/>
                    <a:pt x="54" y="109"/>
                  </a:cubicBezTo>
                  <a:cubicBezTo>
                    <a:pt x="53" y="109"/>
                    <a:pt x="53" y="109"/>
                    <a:pt x="53" y="109"/>
                  </a:cubicBezTo>
                  <a:cubicBezTo>
                    <a:pt x="51" y="113"/>
                    <a:pt x="49" y="116"/>
                    <a:pt x="47" y="119"/>
                  </a:cubicBezTo>
                  <a:cubicBezTo>
                    <a:pt x="48" y="118"/>
                    <a:pt x="48" y="118"/>
                    <a:pt x="48" y="118"/>
                  </a:cubicBezTo>
                  <a:cubicBezTo>
                    <a:pt x="47" y="119"/>
                    <a:pt x="46" y="122"/>
                    <a:pt x="44" y="125"/>
                  </a:cubicBezTo>
                  <a:cubicBezTo>
                    <a:pt x="43" y="126"/>
                    <a:pt x="42" y="128"/>
                    <a:pt x="41" y="129"/>
                  </a:cubicBezTo>
                  <a:cubicBezTo>
                    <a:pt x="40" y="130"/>
                    <a:pt x="39" y="132"/>
                    <a:pt x="39" y="133"/>
                  </a:cubicBezTo>
                  <a:cubicBezTo>
                    <a:pt x="38" y="132"/>
                    <a:pt x="38" y="132"/>
                    <a:pt x="38" y="132"/>
                  </a:cubicBezTo>
                  <a:cubicBezTo>
                    <a:pt x="30" y="145"/>
                    <a:pt x="26" y="156"/>
                    <a:pt x="20" y="173"/>
                  </a:cubicBezTo>
                  <a:cubicBezTo>
                    <a:pt x="20" y="170"/>
                    <a:pt x="20" y="170"/>
                    <a:pt x="20" y="170"/>
                  </a:cubicBezTo>
                  <a:cubicBezTo>
                    <a:pt x="18" y="173"/>
                    <a:pt x="18" y="173"/>
                    <a:pt x="19" y="174"/>
                  </a:cubicBezTo>
                  <a:cubicBezTo>
                    <a:pt x="19" y="175"/>
                    <a:pt x="19" y="175"/>
                    <a:pt x="17" y="179"/>
                  </a:cubicBezTo>
                  <a:cubicBezTo>
                    <a:pt x="16" y="179"/>
                    <a:pt x="16" y="179"/>
                    <a:pt x="16" y="179"/>
                  </a:cubicBezTo>
                  <a:cubicBezTo>
                    <a:pt x="16" y="182"/>
                    <a:pt x="15" y="184"/>
                    <a:pt x="14" y="185"/>
                  </a:cubicBezTo>
                  <a:cubicBezTo>
                    <a:pt x="14" y="186"/>
                    <a:pt x="14" y="187"/>
                    <a:pt x="13" y="188"/>
                  </a:cubicBezTo>
                  <a:cubicBezTo>
                    <a:pt x="13" y="188"/>
                    <a:pt x="12" y="189"/>
                    <a:pt x="12" y="190"/>
                  </a:cubicBezTo>
                  <a:cubicBezTo>
                    <a:pt x="14" y="189"/>
                    <a:pt x="14" y="189"/>
                    <a:pt x="14" y="189"/>
                  </a:cubicBezTo>
                  <a:cubicBezTo>
                    <a:pt x="11" y="196"/>
                    <a:pt x="11" y="196"/>
                    <a:pt x="11" y="196"/>
                  </a:cubicBezTo>
                  <a:cubicBezTo>
                    <a:pt x="10" y="198"/>
                    <a:pt x="10" y="200"/>
                    <a:pt x="9" y="201"/>
                  </a:cubicBezTo>
                  <a:cubicBezTo>
                    <a:pt x="9" y="201"/>
                    <a:pt x="9" y="202"/>
                    <a:pt x="8" y="202"/>
                  </a:cubicBezTo>
                  <a:cubicBezTo>
                    <a:pt x="8" y="202"/>
                    <a:pt x="8" y="200"/>
                    <a:pt x="8" y="200"/>
                  </a:cubicBezTo>
                  <a:cubicBezTo>
                    <a:pt x="7" y="202"/>
                    <a:pt x="7" y="204"/>
                    <a:pt x="7" y="206"/>
                  </a:cubicBezTo>
                  <a:cubicBezTo>
                    <a:pt x="6" y="207"/>
                    <a:pt x="6" y="207"/>
                    <a:pt x="6" y="207"/>
                  </a:cubicBezTo>
                  <a:cubicBezTo>
                    <a:pt x="6" y="212"/>
                    <a:pt x="4" y="211"/>
                    <a:pt x="4" y="219"/>
                  </a:cubicBezTo>
                  <a:cubicBezTo>
                    <a:pt x="3" y="220"/>
                    <a:pt x="3" y="218"/>
                    <a:pt x="3" y="220"/>
                  </a:cubicBezTo>
                  <a:cubicBezTo>
                    <a:pt x="2" y="227"/>
                    <a:pt x="2" y="227"/>
                    <a:pt x="2" y="227"/>
                  </a:cubicBezTo>
                  <a:cubicBezTo>
                    <a:pt x="2" y="233"/>
                    <a:pt x="2" y="233"/>
                    <a:pt x="2" y="233"/>
                  </a:cubicBezTo>
                  <a:cubicBezTo>
                    <a:pt x="3" y="231"/>
                    <a:pt x="3" y="228"/>
                    <a:pt x="3" y="225"/>
                  </a:cubicBezTo>
                  <a:cubicBezTo>
                    <a:pt x="4" y="227"/>
                    <a:pt x="4" y="227"/>
                    <a:pt x="4" y="227"/>
                  </a:cubicBezTo>
                  <a:cubicBezTo>
                    <a:pt x="4" y="231"/>
                    <a:pt x="4" y="233"/>
                    <a:pt x="4" y="236"/>
                  </a:cubicBezTo>
                  <a:cubicBezTo>
                    <a:pt x="3" y="238"/>
                    <a:pt x="3" y="240"/>
                    <a:pt x="3" y="243"/>
                  </a:cubicBezTo>
                  <a:cubicBezTo>
                    <a:pt x="3" y="242"/>
                    <a:pt x="2" y="240"/>
                    <a:pt x="2" y="239"/>
                  </a:cubicBezTo>
                  <a:cubicBezTo>
                    <a:pt x="2" y="244"/>
                    <a:pt x="2" y="246"/>
                    <a:pt x="2" y="248"/>
                  </a:cubicBezTo>
                  <a:cubicBezTo>
                    <a:pt x="1" y="250"/>
                    <a:pt x="1" y="252"/>
                    <a:pt x="1" y="254"/>
                  </a:cubicBezTo>
                  <a:cubicBezTo>
                    <a:pt x="1" y="253"/>
                    <a:pt x="2" y="250"/>
                    <a:pt x="2" y="254"/>
                  </a:cubicBezTo>
                  <a:cubicBezTo>
                    <a:pt x="2" y="257"/>
                    <a:pt x="1" y="255"/>
                    <a:pt x="1" y="258"/>
                  </a:cubicBezTo>
                  <a:cubicBezTo>
                    <a:pt x="1" y="258"/>
                    <a:pt x="2" y="260"/>
                    <a:pt x="2" y="263"/>
                  </a:cubicBezTo>
                  <a:cubicBezTo>
                    <a:pt x="2" y="264"/>
                    <a:pt x="2" y="265"/>
                    <a:pt x="2" y="267"/>
                  </a:cubicBezTo>
                  <a:cubicBezTo>
                    <a:pt x="2" y="268"/>
                    <a:pt x="2" y="270"/>
                    <a:pt x="2" y="272"/>
                  </a:cubicBezTo>
                  <a:cubicBezTo>
                    <a:pt x="2" y="271"/>
                    <a:pt x="1" y="271"/>
                    <a:pt x="1" y="271"/>
                  </a:cubicBezTo>
                  <a:cubicBezTo>
                    <a:pt x="2" y="272"/>
                    <a:pt x="2" y="273"/>
                    <a:pt x="2" y="276"/>
                  </a:cubicBezTo>
                  <a:cubicBezTo>
                    <a:pt x="0" y="274"/>
                    <a:pt x="0" y="274"/>
                    <a:pt x="0" y="274"/>
                  </a:cubicBezTo>
                  <a:cubicBezTo>
                    <a:pt x="2" y="280"/>
                    <a:pt x="2" y="280"/>
                    <a:pt x="2" y="280"/>
                  </a:cubicBezTo>
                  <a:cubicBezTo>
                    <a:pt x="2" y="281"/>
                    <a:pt x="2" y="283"/>
                    <a:pt x="2" y="285"/>
                  </a:cubicBezTo>
                  <a:cubicBezTo>
                    <a:pt x="2" y="287"/>
                    <a:pt x="2" y="288"/>
                    <a:pt x="2" y="288"/>
                  </a:cubicBezTo>
                  <a:cubicBezTo>
                    <a:pt x="2" y="286"/>
                    <a:pt x="2" y="286"/>
                    <a:pt x="2" y="286"/>
                  </a:cubicBezTo>
                  <a:cubicBezTo>
                    <a:pt x="2" y="295"/>
                    <a:pt x="3" y="303"/>
                    <a:pt x="4" y="312"/>
                  </a:cubicBezTo>
                  <a:cubicBezTo>
                    <a:pt x="3" y="313"/>
                    <a:pt x="3" y="313"/>
                    <a:pt x="3" y="313"/>
                  </a:cubicBezTo>
                  <a:cubicBezTo>
                    <a:pt x="4" y="314"/>
                    <a:pt x="5" y="317"/>
                    <a:pt x="5" y="320"/>
                  </a:cubicBezTo>
                  <a:cubicBezTo>
                    <a:pt x="5" y="322"/>
                    <a:pt x="6" y="323"/>
                    <a:pt x="6" y="324"/>
                  </a:cubicBezTo>
                  <a:cubicBezTo>
                    <a:pt x="6" y="325"/>
                    <a:pt x="7" y="326"/>
                    <a:pt x="7" y="326"/>
                  </a:cubicBezTo>
                  <a:cubicBezTo>
                    <a:pt x="7" y="327"/>
                    <a:pt x="7" y="329"/>
                    <a:pt x="8" y="331"/>
                  </a:cubicBezTo>
                  <a:cubicBezTo>
                    <a:pt x="8" y="333"/>
                    <a:pt x="9" y="335"/>
                    <a:pt x="9" y="337"/>
                  </a:cubicBezTo>
                  <a:cubicBezTo>
                    <a:pt x="11" y="340"/>
                    <a:pt x="11" y="343"/>
                    <a:pt x="10" y="342"/>
                  </a:cubicBezTo>
                  <a:cubicBezTo>
                    <a:pt x="10" y="344"/>
                    <a:pt x="11" y="346"/>
                    <a:pt x="12" y="348"/>
                  </a:cubicBezTo>
                  <a:cubicBezTo>
                    <a:pt x="12" y="350"/>
                    <a:pt x="13" y="352"/>
                    <a:pt x="14" y="353"/>
                  </a:cubicBezTo>
                  <a:cubicBezTo>
                    <a:pt x="15" y="357"/>
                    <a:pt x="16" y="360"/>
                    <a:pt x="18" y="363"/>
                  </a:cubicBezTo>
                  <a:cubicBezTo>
                    <a:pt x="19" y="367"/>
                    <a:pt x="21" y="370"/>
                    <a:pt x="22" y="374"/>
                  </a:cubicBezTo>
                  <a:cubicBezTo>
                    <a:pt x="23" y="376"/>
                    <a:pt x="24" y="378"/>
                    <a:pt x="25" y="380"/>
                  </a:cubicBezTo>
                  <a:cubicBezTo>
                    <a:pt x="26" y="382"/>
                    <a:pt x="27" y="384"/>
                    <a:pt x="28" y="387"/>
                  </a:cubicBezTo>
                  <a:cubicBezTo>
                    <a:pt x="29" y="390"/>
                    <a:pt x="32" y="397"/>
                    <a:pt x="35" y="404"/>
                  </a:cubicBezTo>
                  <a:cubicBezTo>
                    <a:pt x="36" y="405"/>
                    <a:pt x="37" y="407"/>
                    <a:pt x="38" y="409"/>
                  </a:cubicBezTo>
                  <a:cubicBezTo>
                    <a:pt x="40" y="410"/>
                    <a:pt x="41" y="412"/>
                    <a:pt x="42" y="414"/>
                  </a:cubicBezTo>
                  <a:cubicBezTo>
                    <a:pt x="43" y="416"/>
                    <a:pt x="44" y="417"/>
                    <a:pt x="45" y="419"/>
                  </a:cubicBezTo>
                  <a:cubicBezTo>
                    <a:pt x="46" y="420"/>
                    <a:pt x="47" y="422"/>
                    <a:pt x="48" y="423"/>
                  </a:cubicBezTo>
                  <a:cubicBezTo>
                    <a:pt x="56" y="434"/>
                    <a:pt x="63" y="442"/>
                    <a:pt x="71" y="450"/>
                  </a:cubicBezTo>
                  <a:cubicBezTo>
                    <a:pt x="73" y="452"/>
                    <a:pt x="75" y="454"/>
                    <a:pt x="77" y="456"/>
                  </a:cubicBezTo>
                  <a:cubicBezTo>
                    <a:pt x="78" y="457"/>
                    <a:pt x="79" y="458"/>
                    <a:pt x="80" y="459"/>
                  </a:cubicBezTo>
                  <a:cubicBezTo>
                    <a:pt x="81" y="460"/>
                    <a:pt x="82" y="461"/>
                    <a:pt x="83" y="462"/>
                  </a:cubicBezTo>
                  <a:cubicBezTo>
                    <a:pt x="85" y="464"/>
                    <a:pt x="87" y="466"/>
                    <a:pt x="90" y="468"/>
                  </a:cubicBezTo>
                  <a:cubicBezTo>
                    <a:pt x="92" y="470"/>
                    <a:pt x="94" y="472"/>
                    <a:pt x="97" y="474"/>
                  </a:cubicBezTo>
                  <a:cubicBezTo>
                    <a:pt x="98" y="476"/>
                    <a:pt x="100" y="477"/>
                    <a:pt x="102" y="478"/>
                  </a:cubicBezTo>
                  <a:cubicBezTo>
                    <a:pt x="103" y="480"/>
                    <a:pt x="105" y="482"/>
                    <a:pt x="107" y="483"/>
                  </a:cubicBezTo>
                  <a:cubicBezTo>
                    <a:pt x="109" y="485"/>
                    <a:pt x="111" y="486"/>
                    <a:pt x="113" y="487"/>
                  </a:cubicBezTo>
                  <a:cubicBezTo>
                    <a:pt x="115" y="489"/>
                    <a:pt x="117" y="490"/>
                    <a:pt x="119" y="492"/>
                  </a:cubicBezTo>
                  <a:cubicBezTo>
                    <a:pt x="122" y="493"/>
                    <a:pt x="124" y="494"/>
                    <a:pt x="126" y="496"/>
                  </a:cubicBezTo>
                  <a:cubicBezTo>
                    <a:pt x="128" y="497"/>
                    <a:pt x="131" y="498"/>
                    <a:pt x="133" y="499"/>
                  </a:cubicBezTo>
                  <a:cubicBezTo>
                    <a:pt x="137" y="502"/>
                    <a:pt x="141" y="504"/>
                    <a:pt x="145" y="507"/>
                  </a:cubicBezTo>
                  <a:cubicBezTo>
                    <a:pt x="150" y="508"/>
                    <a:pt x="150" y="508"/>
                    <a:pt x="150" y="508"/>
                  </a:cubicBezTo>
                  <a:cubicBezTo>
                    <a:pt x="151" y="509"/>
                    <a:pt x="152" y="510"/>
                    <a:pt x="154" y="510"/>
                  </a:cubicBezTo>
                  <a:cubicBezTo>
                    <a:pt x="155" y="511"/>
                    <a:pt x="157" y="512"/>
                    <a:pt x="158" y="513"/>
                  </a:cubicBezTo>
                  <a:cubicBezTo>
                    <a:pt x="161" y="514"/>
                    <a:pt x="165" y="516"/>
                    <a:pt x="169" y="517"/>
                  </a:cubicBezTo>
                  <a:cubicBezTo>
                    <a:pt x="176" y="520"/>
                    <a:pt x="184" y="523"/>
                    <a:pt x="192" y="526"/>
                  </a:cubicBezTo>
                  <a:cubicBezTo>
                    <a:pt x="196" y="527"/>
                    <a:pt x="198" y="527"/>
                    <a:pt x="199" y="527"/>
                  </a:cubicBezTo>
                  <a:cubicBezTo>
                    <a:pt x="198" y="527"/>
                    <a:pt x="197" y="527"/>
                    <a:pt x="197" y="526"/>
                  </a:cubicBezTo>
                  <a:cubicBezTo>
                    <a:pt x="199" y="527"/>
                    <a:pt x="202" y="528"/>
                    <a:pt x="205" y="528"/>
                  </a:cubicBezTo>
                  <a:cubicBezTo>
                    <a:pt x="208" y="529"/>
                    <a:pt x="210" y="530"/>
                    <a:pt x="209" y="530"/>
                  </a:cubicBezTo>
                  <a:cubicBezTo>
                    <a:pt x="208" y="530"/>
                    <a:pt x="208" y="530"/>
                    <a:pt x="208" y="530"/>
                  </a:cubicBezTo>
                  <a:cubicBezTo>
                    <a:pt x="208" y="531"/>
                    <a:pt x="211" y="531"/>
                    <a:pt x="215" y="532"/>
                  </a:cubicBezTo>
                  <a:cubicBezTo>
                    <a:pt x="220" y="533"/>
                    <a:pt x="225" y="533"/>
                    <a:pt x="227" y="534"/>
                  </a:cubicBezTo>
                  <a:cubicBezTo>
                    <a:pt x="225" y="533"/>
                    <a:pt x="225" y="533"/>
                    <a:pt x="225" y="533"/>
                  </a:cubicBezTo>
                  <a:cubicBezTo>
                    <a:pt x="229" y="533"/>
                    <a:pt x="229" y="533"/>
                    <a:pt x="229" y="533"/>
                  </a:cubicBezTo>
                  <a:cubicBezTo>
                    <a:pt x="233" y="534"/>
                    <a:pt x="233" y="534"/>
                    <a:pt x="233" y="534"/>
                  </a:cubicBezTo>
                  <a:cubicBezTo>
                    <a:pt x="231" y="534"/>
                    <a:pt x="231" y="534"/>
                    <a:pt x="231" y="534"/>
                  </a:cubicBezTo>
                  <a:cubicBezTo>
                    <a:pt x="233" y="534"/>
                    <a:pt x="236" y="534"/>
                    <a:pt x="238" y="534"/>
                  </a:cubicBezTo>
                  <a:cubicBezTo>
                    <a:pt x="240" y="535"/>
                    <a:pt x="242" y="535"/>
                    <a:pt x="244" y="535"/>
                  </a:cubicBezTo>
                  <a:cubicBezTo>
                    <a:pt x="249" y="535"/>
                    <a:pt x="252" y="535"/>
                    <a:pt x="256" y="535"/>
                  </a:cubicBezTo>
                  <a:cubicBezTo>
                    <a:pt x="260" y="536"/>
                    <a:pt x="264" y="536"/>
                    <a:pt x="267" y="536"/>
                  </a:cubicBezTo>
                  <a:cubicBezTo>
                    <a:pt x="268" y="536"/>
                    <a:pt x="269" y="536"/>
                    <a:pt x="270" y="536"/>
                  </a:cubicBezTo>
                  <a:cubicBezTo>
                    <a:pt x="271" y="536"/>
                    <a:pt x="271" y="536"/>
                    <a:pt x="272" y="536"/>
                  </a:cubicBezTo>
                  <a:cubicBezTo>
                    <a:pt x="274" y="536"/>
                    <a:pt x="276" y="536"/>
                    <a:pt x="277" y="536"/>
                  </a:cubicBezTo>
                  <a:cubicBezTo>
                    <a:pt x="291" y="536"/>
                    <a:pt x="304" y="535"/>
                    <a:pt x="322" y="530"/>
                  </a:cubicBezTo>
                  <a:cubicBezTo>
                    <a:pt x="320" y="531"/>
                    <a:pt x="321" y="531"/>
                    <a:pt x="324" y="530"/>
                  </a:cubicBezTo>
                  <a:cubicBezTo>
                    <a:pt x="326" y="530"/>
                    <a:pt x="329" y="529"/>
                    <a:pt x="329" y="530"/>
                  </a:cubicBezTo>
                  <a:cubicBezTo>
                    <a:pt x="332" y="530"/>
                    <a:pt x="334" y="529"/>
                    <a:pt x="336" y="529"/>
                  </a:cubicBezTo>
                  <a:cubicBezTo>
                    <a:pt x="338" y="528"/>
                    <a:pt x="340" y="528"/>
                    <a:pt x="342" y="527"/>
                  </a:cubicBezTo>
                  <a:cubicBezTo>
                    <a:pt x="346" y="525"/>
                    <a:pt x="349" y="524"/>
                    <a:pt x="352" y="522"/>
                  </a:cubicBezTo>
                  <a:cubicBezTo>
                    <a:pt x="352" y="522"/>
                    <a:pt x="352" y="522"/>
                    <a:pt x="353" y="522"/>
                  </a:cubicBezTo>
                  <a:cubicBezTo>
                    <a:pt x="359" y="520"/>
                    <a:pt x="359" y="520"/>
                    <a:pt x="359" y="520"/>
                  </a:cubicBezTo>
                  <a:cubicBezTo>
                    <a:pt x="360" y="519"/>
                    <a:pt x="361" y="519"/>
                    <a:pt x="362" y="519"/>
                  </a:cubicBezTo>
                  <a:cubicBezTo>
                    <a:pt x="365" y="518"/>
                    <a:pt x="365" y="518"/>
                    <a:pt x="365" y="518"/>
                  </a:cubicBezTo>
                  <a:cubicBezTo>
                    <a:pt x="359" y="522"/>
                    <a:pt x="373" y="513"/>
                    <a:pt x="367" y="517"/>
                  </a:cubicBezTo>
                  <a:cubicBezTo>
                    <a:pt x="383" y="511"/>
                    <a:pt x="401" y="503"/>
                    <a:pt x="417" y="491"/>
                  </a:cubicBezTo>
                  <a:cubicBezTo>
                    <a:pt x="434" y="480"/>
                    <a:pt x="450" y="467"/>
                    <a:pt x="464" y="453"/>
                  </a:cubicBezTo>
                  <a:cubicBezTo>
                    <a:pt x="462" y="454"/>
                    <a:pt x="462" y="454"/>
                    <a:pt x="462" y="454"/>
                  </a:cubicBezTo>
                  <a:cubicBezTo>
                    <a:pt x="464" y="452"/>
                    <a:pt x="466" y="450"/>
                    <a:pt x="468" y="448"/>
                  </a:cubicBezTo>
                  <a:cubicBezTo>
                    <a:pt x="469" y="446"/>
                    <a:pt x="471" y="444"/>
                    <a:pt x="473" y="442"/>
                  </a:cubicBezTo>
                  <a:cubicBezTo>
                    <a:pt x="476" y="438"/>
                    <a:pt x="479" y="434"/>
                    <a:pt x="482" y="431"/>
                  </a:cubicBezTo>
                  <a:cubicBezTo>
                    <a:pt x="485" y="429"/>
                    <a:pt x="487" y="425"/>
                    <a:pt x="488" y="422"/>
                  </a:cubicBezTo>
                  <a:cubicBezTo>
                    <a:pt x="489" y="420"/>
                    <a:pt x="490" y="419"/>
                    <a:pt x="491" y="418"/>
                  </a:cubicBezTo>
                  <a:cubicBezTo>
                    <a:pt x="491" y="416"/>
                    <a:pt x="492" y="415"/>
                    <a:pt x="492" y="415"/>
                  </a:cubicBezTo>
                  <a:cubicBezTo>
                    <a:pt x="494" y="411"/>
                    <a:pt x="496" y="408"/>
                    <a:pt x="498" y="406"/>
                  </a:cubicBezTo>
                  <a:cubicBezTo>
                    <a:pt x="499" y="404"/>
                    <a:pt x="500" y="403"/>
                    <a:pt x="499" y="405"/>
                  </a:cubicBezTo>
                  <a:cubicBezTo>
                    <a:pt x="503" y="397"/>
                    <a:pt x="506" y="389"/>
                    <a:pt x="512" y="378"/>
                  </a:cubicBezTo>
                  <a:cubicBezTo>
                    <a:pt x="512" y="378"/>
                    <a:pt x="514" y="375"/>
                    <a:pt x="515" y="372"/>
                  </a:cubicBezTo>
                  <a:cubicBezTo>
                    <a:pt x="516" y="369"/>
                    <a:pt x="517" y="365"/>
                    <a:pt x="519" y="362"/>
                  </a:cubicBezTo>
                  <a:cubicBezTo>
                    <a:pt x="519" y="360"/>
                    <a:pt x="520" y="358"/>
                    <a:pt x="520" y="356"/>
                  </a:cubicBezTo>
                  <a:cubicBezTo>
                    <a:pt x="521" y="354"/>
                    <a:pt x="521" y="353"/>
                    <a:pt x="522" y="351"/>
                  </a:cubicBezTo>
                  <a:cubicBezTo>
                    <a:pt x="523" y="349"/>
                    <a:pt x="523" y="347"/>
                    <a:pt x="524" y="347"/>
                  </a:cubicBezTo>
                  <a:cubicBezTo>
                    <a:pt x="524" y="347"/>
                    <a:pt x="524" y="347"/>
                    <a:pt x="524" y="347"/>
                  </a:cubicBezTo>
                  <a:cubicBezTo>
                    <a:pt x="525" y="343"/>
                    <a:pt x="526" y="340"/>
                    <a:pt x="527" y="336"/>
                  </a:cubicBezTo>
                  <a:cubicBezTo>
                    <a:pt x="528" y="334"/>
                    <a:pt x="528" y="332"/>
                    <a:pt x="529" y="330"/>
                  </a:cubicBezTo>
                  <a:cubicBezTo>
                    <a:pt x="529" y="328"/>
                    <a:pt x="529" y="327"/>
                    <a:pt x="530" y="325"/>
                  </a:cubicBezTo>
                  <a:cubicBezTo>
                    <a:pt x="530" y="324"/>
                    <a:pt x="530" y="323"/>
                    <a:pt x="530" y="322"/>
                  </a:cubicBezTo>
                  <a:cubicBezTo>
                    <a:pt x="531" y="321"/>
                    <a:pt x="531" y="320"/>
                    <a:pt x="531" y="319"/>
                  </a:cubicBezTo>
                  <a:cubicBezTo>
                    <a:pt x="531" y="317"/>
                    <a:pt x="531" y="315"/>
                    <a:pt x="532" y="313"/>
                  </a:cubicBezTo>
                  <a:cubicBezTo>
                    <a:pt x="532" y="311"/>
                    <a:pt x="533" y="309"/>
                    <a:pt x="533" y="307"/>
                  </a:cubicBezTo>
                  <a:cubicBezTo>
                    <a:pt x="533" y="305"/>
                    <a:pt x="534" y="303"/>
                    <a:pt x="534" y="301"/>
                  </a:cubicBezTo>
                  <a:cubicBezTo>
                    <a:pt x="534" y="301"/>
                    <a:pt x="534" y="301"/>
                    <a:pt x="534" y="302"/>
                  </a:cubicBezTo>
                  <a:cubicBezTo>
                    <a:pt x="534" y="290"/>
                    <a:pt x="532" y="279"/>
                    <a:pt x="531" y="268"/>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6403015" y="5547923"/>
            <a:ext cx="4380320" cy="432478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5406" y="-4070793"/>
            <a:ext cx="4904299" cy="4842121"/>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80035" y="6201091"/>
            <a:ext cx="3930903" cy="3881458"/>
          </a:xfrm>
          <a:prstGeom prst="rect">
            <a:avLst/>
          </a:prstGeom>
        </p:spPr>
      </p:pic>
    </p:spTree>
    <p:extLst>
      <p:ext uri="{BB962C8B-B14F-4D97-AF65-F5344CB8AC3E}">
        <p14:creationId xmlns:p14="http://schemas.microsoft.com/office/powerpoint/2010/main" val="216768601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3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Century Gothic" panose="020B0502020202020204" pitchFamily="34" charset="0"/>
              </a:defRPr>
            </a:lvl1pPr>
          </a:lstStyle>
          <a:p>
            <a:fld id="{5C6AE2A4-6639-47E4-8684-F026590FE558}" type="slidenum">
              <a:rPr lang="en-US" smtClean="0"/>
              <a:pPr/>
              <a:t>‹#›</a:t>
            </a:fld>
            <a:endParaRPr lang="en-US" dirty="0"/>
          </a:p>
        </p:txBody>
      </p:sp>
      <p:sp>
        <p:nvSpPr>
          <p:cNvPr id="32"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latin typeface="Century Gothic" panose="020B0502020202020204" pitchFamily="34" charset="0"/>
              </a:defRPr>
            </a:lvl1pPr>
          </a:lstStyle>
          <a:p>
            <a:r>
              <a:rPr lang="en-US" smtClean="0"/>
              <a:t>Click to edit Master title style</a:t>
            </a:r>
            <a:endParaRPr lang="en-AU" dirty="0"/>
          </a:p>
        </p:txBody>
      </p:sp>
      <p:sp>
        <p:nvSpPr>
          <p:cNvPr id="39"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Century Gothic" panose="020B0502020202020204" pitchFamily="34" charset="0"/>
              </a:defRPr>
            </a:lvl1pPr>
            <a:lvl2pPr marL="0" indent="0">
              <a:buNone/>
              <a:defRPr/>
            </a:lvl2pPr>
          </a:lstStyle>
          <a:p>
            <a:pPr lvl="0"/>
            <a:r>
              <a:rPr lang="en-US" dirty="0"/>
              <a:t>Subtitle goes here</a:t>
            </a:r>
          </a:p>
        </p:txBody>
      </p:sp>
      <p:sp>
        <p:nvSpPr>
          <p:cNvPr id="33"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latin typeface="Century Gothic" panose="020B0502020202020204" pitchFamily="34" charset="0"/>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latin typeface="Century Gothic" panose="020B0502020202020204" pitchFamily="34" charset="0"/>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latin typeface="Century Gothic" panose="020B0502020202020204" pitchFamily="34" charset="0"/>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latin typeface="Century Gothic" panose="020B0502020202020204" pitchFamily="34" charset="0"/>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34"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latin typeface="Century Gothic" panose="020B0502020202020204" pitchFamily="34" charset="0"/>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latin typeface="Century Gothic" panose="020B0502020202020204" pitchFamily="34" charset="0"/>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latin typeface="Century Gothic" panose="020B0502020202020204" pitchFamily="34" charset="0"/>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latin typeface="Century Gothic" panose="020B0502020202020204" pitchFamily="34" charset="0"/>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35" name="Group 34">
            <a:extLst>
              <a:ext uri="{FF2B5EF4-FFF2-40B4-BE49-F238E27FC236}">
                <a16:creationId xmlns:a16="http://schemas.microsoft.com/office/drawing/2014/main" id="{0C291F29-2F98-BD4D-B042-0C72D579864D}"/>
              </a:ext>
            </a:extLst>
          </p:cNvPr>
          <p:cNvGrpSpPr/>
          <p:nvPr userDrawn="1"/>
        </p:nvGrpSpPr>
        <p:grpSpPr>
          <a:xfrm>
            <a:off x="337062" y="365496"/>
            <a:ext cx="2306816" cy="184666"/>
            <a:chOff x="446350" y="402893"/>
            <a:chExt cx="2489809" cy="203560"/>
          </a:xfrm>
        </p:grpSpPr>
        <p:cxnSp>
          <p:nvCxnSpPr>
            <p:cNvPr id="36" name="Straight Connector 35">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29AAED-C026-A74D-986A-D99794BFEDDD}"/>
                </a:ext>
              </a:extLst>
            </p:cNvPr>
            <p:cNvSpPr txBox="1"/>
            <p:nvPr userDrawn="1"/>
          </p:nvSpPr>
          <p:spPr>
            <a:xfrm>
              <a:off x="524310" y="402893"/>
              <a:ext cx="2411849" cy="203560"/>
            </a:xfrm>
            <a:prstGeom prst="rect">
              <a:avLst/>
            </a:prstGeom>
            <a:noFill/>
          </p:spPr>
          <p:txBody>
            <a:bodyPr wrap="none" lIns="0" tIns="0" rIns="0" bIns="0" rtlCol="0">
              <a:spAutoFit/>
            </a:bodyPr>
            <a:lstStyle/>
            <a:p>
              <a:r>
                <a:rPr lang="en-AU" sz="1200" b="1" i="0" dirty="0">
                  <a:solidFill>
                    <a:schemeClr val="tx2"/>
                  </a:solidFill>
                  <a:latin typeface="Arial" panose="020B0604020202020204" pitchFamily="34" charset="0"/>
                  <a:cs typeface="Arial" panose="020B0604020202020204" pitchFamily="34" charset="0"/>
                </a:rPr>
                <a:t>NSW Department of Education</a:t>
              </a:r>
            </a:p>
          </p:txBody>
        </p: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7200" y="6148455"/>
            <a:ext cx="3127222" cy="3087886"/>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7607" y="-1960600"/>
            <a:ext cx="3188786" cy="2719736"/>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1882841" y="813080"/>
            <a:ext cx="5359994" cy="5292039"/>
          </a:xfrm>
          <a:prstGeom prst="rect">
            <a:avLst/>
          </a:prstGeom>
        </p:spPr>
      </p:pic>
    </p:spTree>
    <p:extLst>
      <p:ext uri="{BB962C8B-B14F-4D97-AF65-F5344CB8AC3E}">
        <p14:creationId xmlns:p14="http://schemas.microsoft.com/office/powerpoint/2010/main" val="345810331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22"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Century Gothic" panose="020B0502020202020204" pitchFamily="34" charset="0"/>
              </a:defRPr>
            </a:lvl1pPr>
          </a:lstStyle>
          <a:p>
            <a:fld id="{4E8D8D35-C2CE-473C-903D-750B3BB2D0D7}" type="slidenum">
              <a:rPr lang="en-US" smtClean="0"/>
              <a:pPr/>
              <a:t>‹#›</a:t>
            </a:fld>
            <a:endParaRPr lang="en-US" dirty="0"/>
          </a:p>
        </p:txBody>
      </p:sp>
      <p:sp>
        <p:nvSpPr>
          <p:cNvPr id="16"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latin typeface="Century Gothic" panose="020B0502020202020204" pitchFamily="34" charset="0"/>
              </a:defRPr>
            </a:lvl1pPr>
          </a:lstStyle>
          <a:p>
            <a:r>
              <a:rPr lang="en-US" smtClean="0"/>
              <a:t>Click to edit Master title style</a:t>
            </a:r>
            <a:endParaRPr lang="en-AU" dirty="0"/>
          </a:p>
        </p:txBody>
      </p:sp>
      <p:sp>
        <p:nvSpPr>
          <p:cNvPr id="23"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Century Gothic" panose="020B0502020202020204" pitchFamily="34" charset="0"/>
              </a:defRPr>
            </a:lvl1pPr>
            <a:lvl2pPr marL="0" indent="0">
              <a:buNone/>
              <a:defRPr/>
            </a:lvl2pPr>
          </a:lstStyle>
          <a:p>
            <a:pPr lvl="0"/>
            <a:r>
              <a:rPr lang="en-US" dirty="0"/>
              <a:t>Subtitle goes here</a:t>
            </a:r>
          </a:p>
        </p:txBody>
      </p:sp>
      <p:sp>
        <p:nvSpPr>
          <p:cNvPr id="17"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latin typeface="Century Gothic" panose="020B0502020202020204" pitchFamily="34" charset="0"/>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latin typeface="Century Gothic" panose="020B0502020202020204" pitchFamily="34" charset="0"/>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latin typeface="Century Gothic" panose="020B0502020202020204" pitchFamily="34" charset="0"/>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latin typeface="Century Gothic" panose="020B0502020202020204" pitchFamily="34" charset="0"/>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18"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latin typeface="Century Gothic" panose="020B0502020202020204" pitchFamily="34" charset="0"/>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latin typeface="Century Gothic" panose="020B0502020202020204" pitchFamily="34" charset="0"/>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latin typeface="Century Gothic" panose="020B0502020202020204" pitchFamily="34" charset="0"/>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latin typeface="Century Gothic" panose="020B0502020202020204" pitchFamily="34" charset="0"/>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19" name="Group 18">
            <a:extLst>
              <a:ext uri="{FF2B5EF4-FFF2-40B4-BE49-F238E27FC236}">
                <a16:creationId xmlns:a16="http://schemas.microsoft.com/office/drawing/2014/main" id="{0C291F29-2F98-BD4D-B042-0C72D579864D}"/>
              </a:ext>
            </a:extLst>
          </p:cNvPr>
          <p:cNvGrpSpPr/>
          <p:nvPr userDrawn="1"/>
        </p:nvGrpSpPr>
        <p:grpSpPr>
          <a:xfrm>
            <a:off x="337062" y="365496"/>
            <a:ext cx="2306816" cy="184666"/>
            <a:chOff x="446350" y="402893"/>
            <a:chExt cx="2489809" cy="203560"/>
          </a:xfrm>
        </p:grpSpPr>
        <p:cxnSp>
          <p:nvCxnSpPr>
            <p:cNvPr id="20" name="Straight Connector 19">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524310" y="402893"/>
              <a:ext cx="2411849" cy="203560"/>
            </a:xfrm>
            <a:prstGeom prst="rect">
              <a:avLst/>
            </a:prstGeom>
            <a:noFill/>
          </p:spPr>
          <p:txBody>
            <a:bodyPr wrap="none" lIns="0" tIns="0" rIns="0" bIns="0" rtlCol="0">
              <a:spAutoFit/>
            </a:bodyPr>
            <a:lstStyle/>
            <a:p>
              <a:r>
                <a:rPr lang="en-AU" sz="1200" b="1" i="0" dirty="0">
                  <a:solidFill>
                    <a:schemeClr val="tx2"/>
                  </a:solidFill>
                  <a:latin typeface="Arial" panose="020B0604020202020204" pitchFamily="34" charset="0"/>
                  <a:cs typeface="Arial" panose="020B0604020202020204" pitchFamily="34" charset="0"/>
                </a:rPr>
                <a:t>NSW Department of Education</a:t>
              </a:r>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9818" y="6124071"/>
            <a:ext cx="2354603" cy="232498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3981" y="6340442"/>
            <a:ext cx="2344070" cy="2314351"/>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0778787" y="-1972415"/>
            <a:ext cx="3062105" cy="3023283"/>
          </a:xfrm>
          <a:prstGeom prst="rect">
            <a:avLst/>
          </a:prstGeom>
        </p:spPr>
      </p:pic>
    </p:spTree>
    <p:extLst>
      <p:ext uri="{BB962C8B-B14F-4D97-AF65-F5344CB8AC3E}">
        <p14:creationId xmlns:p14="http://schemas.microsoft.com/office/powerpoint/2010/main" val="12792886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356659"/>
            <a:ext cx="11041227" cy="946116"/>
          </a:xfrm>
        </p:spPr>
        <p:txBody>
          <a:bodyPr/>
          <a:lstStyle>
            <a:lvl1pPr>
              <a:defRPr>
                <a:latin typeface="Century Gothic" panose="020B0502020202020204" pitchFamily="34" charset="0"/>
              </a:defRPr>
            </a:lvl1pPr>
          </a:lstStyle>
          <a:p>
            <a:r>
              <a:rPr lang="en-US"/>
              <a:t>Click to edit Master title style</a:t>
            </a:r>
            <a:endParaRPr lang="en-AU"/>
          </a:p>
        </p:txBody>
      </p:sp>
      <p:sp>
        <p:nvSpPr>
          <p:cNvPr id="3" name="Content Placeholder 2"/>
          <p:cNvSpPr>
            <a:spLocks noGrp="1"/>
          </p:cNvSpPr>
          <p:nvPr>
            <p:ph idx="1"/>
          </p:nvPr>
        </p:nvSpPr>
        <p:spPr>
          <a:xfrm>
            <a:off x="527381" y="1600201"/>
            <a:ext cx="11041227" cy="4709119"/>
          </a:xfrm>
        </p:spPr>
        <p:txBody>
          <a:bodyPr>
            <a:normAutofit/>
          </a:bodyPr>
          <a:lstStyle>
            <a:lvl1pPr>
              <a:defRPr sz="1467">
                <a:latin typeface="Century Gothic" panose="020B0502020202020204" pitchFamily="34" charset="0"/>
              </a:defRPr>
            </a:lvl1pPr>
            <a:lvl2pPr>
              <a:defRPr sz="1333">
                <a:latin typeface="Century Gothic" panose="020B0502020202020204" pitchFamily="34" charset="0"/>
              </a:defRPr>
            </a:lvl2pPr>
            <a:lvl3pPr>
              <a:defRPr sz="1333">
                <a:latin typeface="Century Gothic" panose="020B0502020202020204" pitchFamily="34" charset="0"/>
              </a:defRPr>
            </a:lvl3pPr>
            <a:lvl4pPr>
              <a:defRPr sz="1200">
                <a:latin typeface="Century Gothic" panose="020B0502020202020204" pitchFamily="34" charset="0"/>
              </a:defRPr>
            </a:lvl4pPr>
            <a:lvl5pPr>
              <a:defRPr sz="12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lvl1pPr>
              <a:defRPr>
                <a:latin typeface="Century Gothic" panose="020B0502020202020204" pitchFamily="34" charset="0"/>
              </a:defRPr>
            </a:lvl1pPr>
          </a:lstStyle>
          <a:p>
            <a:fld id="{C90C96D7-E81F-4CDC-BAA0-44E2906D2D30}" type="slidenum">
              <a:rPr lang="en-AU" smtClean="0"/>
              <a:pPr/>
              <a:t>‹#›</a:t>
            </a:fld>
            <a:endParaRPr lang="en-AU" dirty="0"/>
          </a:p>
        </p:txBody>
      </p:sp>
      <p:sp>
        <p:nvSpPr>
          <p:cNvPr id="6" name="Slide Number Placeholder 5"/>
          <p:cNvSpPr>
            <a:spLocks noGrp="1"/>
          </p:cNvSpPr>
          <p:nvPr>
            <p:ph type="sldNum" sz="quarter" idx="12"/>
          </p:nvPr>
        </p:nvSpPr>
        <p:spPr/>
        <p:txBody>
          <a:bodyPr/>
          <a:lstStyle/>
          <a:p>
            <a:endParaRPr lang="en-AU" dirty="0"/>
          </a:p>
        </p:txBody>
      </p:sp>
    </p:spTree>
    <p:extLst>
      <p:ext uri="{BB962C8B-B14F-4D97-AF65-F5344CB8AC3E}">
        <p14:creationId xmlns:p14="http://schemas.microsoft.com/office/powerpoint/2010/main" val="312168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6" y="-52248"/>
            <a:ext cx="12213809" cy="7021286"/>
          </a:xfrm>
          <a:prstGeom prst="rect">
            <a:avLst/>
          </a:prstGeom>
        </p:spPr>
      </p:pic>
      <p:sp>
        <p:nvSpPr>
          <p:cNvPr id="9"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89205" y="2823581"/>
            <a:ext cx="5705887" cy="1107996"/>
          </a:xfrm>
        </p:spPr>
        <p:txBody>
          <a:bodyPr anchor="b">
            <a:noAutofit/>
          </a:bodyPr>
          <a:lstStyle>
            <a:lvl1pPr>
              <a:lnSpc>
                <a:spcPct val="90000"/>
              </a:lnSpc>
              <a:defRPr sz="4000">
                <a:solidFill>
                  <a:schemeClr val="accent1"/>
                </a:solidFill>
              </a:defRPr>
            </a:lvl1pPr>
          </a:lstStyle>
          <a:p>
            <a:r>
              <a:rPr lang="en-US" dirty="0"/>
              <a:t>Divider title goes here</a:t>
            </a:r>
            <a:endParaRPr lang="en-AU" dirty="0"/>
          </a:p>
        </p:txBody>
      </p:sp>
      <p:sp>
        <p:nvSpPr>
          <p:cNvPr id="16"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89205" y="4048756"/>
            <a:ext cx="5705888"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grpSp>
        <p:nvGrpSpPr>
          <p:cNvPr id="43" name="Group 42">
            <a:extLst>
              <a:ext uri="{FF2B5EF4-FFF2-40B4-BE49-F238E27FC236}">
                <a16:creationId xmlns:a16="http://schemas.microsoft.com/office/drawing/2014/main" id="{36487694-BCE5-40E5-957D-41D10B21C04A}"/>
              </a:ext>
            </a:extLst>
          </p:cNvPr>
          <p:cNvGrpSpPr/>
          <p:nvPr userDrawn="1"/>
        </p:nvGrpSpPr>
        <p:grpSpPr>
          <a:xfrm>
            <a:off x="414846" y="365496"/>
            <a:ext cx="2321883" cy="184666"/>
            <a:chOff x="446350" y="402893"/>
            <a:chExt cx="2036183" cy="203560"/>
          </a:xfrm>
        </p:grpSpPr>
        <p:cxnSp>
          <p:nvCxnSpPr>
            <p:cNvPr id="2076" name="Straight Connector 2075">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77" name="TextBox 2076">
              <a:extLst>
                <a:ext uri="{FF2B5EF4-FFF2-40B4-BE49-F238E27FC236}">
                  <a16:creationId xmlns:a16="http://schemas.microsoft.com/office/drawing/2014/main" id="{1875D8F5-C831-4AC7-AE09-4DA65EE17051}"/>
                </a:ext>
              </a:extLst>
            </p:cNvPr>
            <p:cNvSpPr txBox="1"/>
            <p:nvPr userDrawn="1"/>
          </p:nvSpPr>
          <p:spPr>
            <a:xfrm>
              <a:off x="524310" y="402893"/>
              <a:ext cx="1958223" cy="203560"/>
            </a:xfrm>
            <a:prstGeom prst="rect">
              <a:avLst/>
            </a:prstGeom>
            <a:noFill/>
          </p:spPr>
          <p:txBody>
            <a:bodyPr wrap="none" lIns="0" tIns="0" rIns="0" bIns="0" rtlCol="0">
              <a:spAutoFit/>
            </a:bodyPr>
            <a:lstStyle/>
            <a:p>
              <a:r>
                <a:rPr lang="en-AU" sz="1200" b="1" i="0" dirty="0">
                  <a:solidFill>
                    <a:schemeClr val="accent1"/>
                  </a:solidFill>
                  <a:latin typeface="Arial" panose="020B0604020202020204" pitchFamily="34" charset="0"/>
                  <a:cs typeface="Arial" panose="020B0604020202020204" pitchFamily="34" charset="0"/>
                </a:rPr>
                <a:t>NSW Department of Education</a:t>
              </a:r>
            </a:p>
          </p:txBody>
        </p:sp>
      </p:grpSp>
      <p:grpSp>
        <p:nvGrpSpPr>
          <p:cNvPr id="20"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11295136" y="6128859"/>
            <a:ext cx="507663" cy="435982"/>
            <a:chOff x="1841" y="2"/>
            <a:chExt cx="4000" cy="4318"/>
          </a:xfrm>
        </p:grpSpPr>
        <p:sp>
          <p:nvSpPr>
            <p:cNvPr id="21"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22"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Tree>
    <p:extLst>
      <p:ext uri="{BB962C8B-B14F-4D97-AF65-F5344CB8AC3E}">
        <p14:creationId xmlns:p14="http://schemas.microsoft.com/office/powerpoint/2010/main" val="278422767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Blue">
    <p:bg>
      <p:bgPr>
        <a:solidFill>
          <a:schemeClr val="tx2"/>
        </a:solidFill>
        <a:effectLst/>
      </p:bgPr>
    </p:bg>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89206" y="5920817"/>
            <a:ext cx="745820" cy="640512"/>
            <a:chOff x="1841" y="2"/>
            <a:chExt cx="4000" cy="4318"/>
          </a:xfrm>
          <a:solidFill>
            <a:schemeClr val="bg1"/>
          </a:solidFill>
        </p:grpSpPr>
        <p:sp>
          <p:nvSpPr>
            <p:cNvPr id="40"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44"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9"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89205" y="2823581"/>
            <a:ext cx="5705887"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sp>
        <p:nvSpPr>
          <p:cNvPr id="16"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89205" y="4048756"/>
            <a:ext cx="5705888"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grpSp>
        <p:nvGrpSpPr>
          <p:cNvPr id="43" name="Group 42">
            <a:extLst>
              <a:ext uri="{FF2B5EF4-FFF2-40B4-BE49-F238E27FC236}">
                <a16:creationId xmlns:a16="http://schemas.microsoft.com/office/drawing/2014/main" id="{36487694-BCE5-40E5-957D-41D10B21C04A}"/>
              </a:ext>
            </a:extLst>
          </p:cNvPr>
          <p:cNvGrpSpPr/>
          <p:nvPr userDrawn="1"/>
        </p:nvGrpSpPr>
        <p:grpSpPr>
          <a:xfrm>
            <a:off x="414846" y="365496"/>
            <a:ext cx="2599202" cy="184666"/>
            <a:chOff x="446350" y="402893"/>
            <a:chExt cx="2279379" cy="203560"/>
          </a:xfrm>
        </p:grpSpPr>
        <p:cxnSp>
          <p:nvCxnSpPr>
            <p:cNvPr id="2076" name="Straight Connector 2075">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77" name="TextBox 2076">
              <a:extLst>
                <a:ext uri="{FF2B5EF4-FFF2-40B4-BE49-F238E27FC236}">
                  <a16:creationId xmlns:a16="http://schemas.microsoft.com/office/drawing/2014/main" id="{1875D8F5-C831-4AC7-AE09-4DA65EE17051}"/>
                </a:ext>
              </a:extLst>
            </p:cNvPr>
            <p:cNvSpPr txBox="1"/>
            <p:nvPr userDrawn="1"/>
          </p:nvSpPr>
          <p:spPr>
            <a:xfrm>
              <a:off x="524310" y="402893"/>
              <a:ext cx="2201419"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8879910" y="4639129"/>
            <a:ext cx="5531973" cy="443774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7376" y="-488814"/>
            <a:ext cx="2589249" cy="207795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6343" y="5568612"/>
            <a:ext cx="3033253" cy="2433518"/>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42970" y="-2074979"/>
            <a:ext cx="4567591" cy="3664117"/>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20" y="-5381"/>
            <a:ext cx="12198620" cy="7012555"/>
          </a:xfrm>
          <a:prstGeom prst="rect">
            <a:avLst/>
          </a:prstGeom>
        </p:spPr>
      </p:pic>
    </p:spTree>
    <p:extLst>
      <p:ext uri="{BB962C8B-B14F-4D97-AF65-F5344CB8AC3E}">
        <p14:creationId xmlns:p14="http://schemas.microsoft.com/office/powerpoint/2010/main" val="1487101142"/>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19233E"/>
        </a:solidFill>
        <a:effectLst/>
      </p:bgPr>
    </p:bg>
    <p:spTree>
      <p:nvGrpSpPr>
        <p:cNvPr id="1" name=""/>
        <p:cNvGrpSpPr/>
        <p:nvPr/>
      </p:nvGrpSpPr>
      <p:grpSpPr>
        <a:xfrm>
          <a:off x="0" y="0"/>
          <a:ext cx="0" cy="0"/>
          <a:chOff x="0" y="0"/>
          <a:chExt cx="0" cy="0"/>
        </a:xfrm>
      </p:grpSpPr>
      <p:grpSp>
        <p:nvGrpSpPr>
          <p:cNvPr id="36"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11305735" y="6124027"/>
            <a:ext cx="501749" cy="430903"/>
            <a:chOff x="1841" y="2"/>
            <a:chExt cx="4000" cy="4318"/>
          </a:xfrm>
          <a:solidFill>
            <a:schemeClr val="bg1"/>
          </a:solidFill>
        </p:grpSpPr>
        <p:sp>
          <p:nvSpPr>
            <p:cNvPr id="37"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38"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39"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bg1"/>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89204" y="668773"/>
            <a:ext cx="5707701" cy="498470"/>
          </a:xfrm>
        </p:spPr>
        <p:txBody>
          <a:bodyPr>
            <a:noAutofit/>
          </a:bodyPr>
          <a:lstStyle>
            <a:lvl1pPr>
              <a:defRPr>
                <a:solidFill>
                  <a:schemeClr val="bg1"/>
                </a:solidFill>
              </a:defRPr>
            </a:lvl1pPr>
          </a:lstStyle>
          <a:p>
            <a:r>
              <a:rPr lang="en-US" dirty="0"/>
              <a:t>Agenda slide</a:t>
            </a:r>
            <a:endParaRPr lang="en-AU" dirty="0"/>
          </a:p>
        </p:txBody>
      </p:sp>
      <p:sp>
        <p:nvSpPr>
          <p:cNvPr id="32"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89204" y="1175567"/>
            <a:ext cx="5705888"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44" name="Content Placeholder 4"/>
          <p:cNvSpPr>
            <a:spLocks noGrp="1"/>
          </p:cNvSpPr>
          <p:nvPr>
            <p:ph sz="quarter" idx="18" hasCustomPrompt="1"/>
          </p:nvPr>
        </p:nvSpPr>
        <p:spPr>
          <a:xfrm>
            <a:off x="388817" y="1881188"/>
            <a:ext cx="11406554" cy="4030662"/>
          </a:xfrm>
        </p:spPr>
        <p:txBody>
          <a:bodyPr/>
          <a:lstStyle>
            <a:lvl1pPr marL="0" marR="0" indent="0" algn="l" defTabSz="914374" rtl="0" eaLnBrk="1" fontAlgn="auto" latinLnBrk="0" hangingPunct="1">
              <a:lnSpc>
                <a:spcPct val="120000"/>
              </a:lnSpc>
              <a:spcBef>
                <a:spcPts val="0"/>
              </a:spcBef>
              <a:spcAft>
                <a:spcPts val="800"/>
              </a:spcAft>
              <a:buClrTx/>
              <a:buSzTx/>
              <a:buFont typeface="Arial" charset="0"/>
              <a:buNone/>
              <a:tabLst/>
              <a:defRPr>
                <a:solidFill>
                  <a:schemeClr val="bg1"/>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bg1"/>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bg1"/>
                </a:solidFill>
              </a:defRPr>
            </a:lvl4pPr>
            <a:lvl5pPr>
              <a:defRPr>
                <a:solidFill>
                  <a:schemeClr val="bg1"/>
                </a:solidFill>
              </a:defRPr>
            </a:lvl5pPr>
          </a:lstStyle>
          <a:p>
            <a:pPr lvl="0"/>
            <a:r>
              <a:rPr lang="en-US" dirty="0"/>
              <a:t>Montserrat Medium Point Size 14</a:t>
            </a:r>
          </a:p>
          <a:p>
            <a:pPr lvl="1"/>
            <a:r>
              <a:rPr lang="en-US" dirty="0"/>
              <a:t>Montserrat Medium Point Size 14</a:t>
            </a:r>
          </a:p>
          <a:p>
            <a:pPr lvl="2"/>
            <a:r>
              <a:rPr lang="en-US" dirty="0"/>
              <a:t>Montserrat Medium Point Size 12</a:t>
            </a:r>
          </a:p>
          <a:p>
            <a:pPr lvl="3"/>
            <a:r>
              <a:rPr lang="en-US" dirty="0"/>
              <a:t>Montserrat Light Point Size 12</a:t>
            </a:r>
          </a:p>
        </p:txBody>
      </p:sp>
      <p:grpSp>
        <p:nvGrpSpPr>
          <p:cNvPr id="18" name="Group 17">
            <a:extLst>
              <a:ext uri="{FF2B5EF4-FFF2-40B4-BE49-F238E27FC236}">
                <a16:creationId xmlns:a16="http://schemas.microsoft.com/office/drawing/2014/main" id="{77346632-EFE4-F840-8F92-83FA6363A404}"/>
              </a:ext>
            </a:extLst>
          </p:cNvPr>
          <p:cNvGrpSpPr/>
          <p:nvPr userDrawn="1"/>
        </p:nvGrpSpPr>
        <p:grpSpPr>
          <a:xfrm>
            <a:off x="414846" y="365496"/>
            <a:ext cx="2321883" cy="184666"/>
            <a:chOff x="446350" y="402893"/>
            <a:chExt cx="2036183" cy="203560"/>
          </a:xfrm>
        </p:grpSpPr>
        <p:cxnSp>
          <p:nvCxnSpPr>
            <p:cNvPr id="19" name="Straight Connector 18">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385F729-539D-F848-B304-C18B0623A65C}"/>
                </a:ext>
              </a:extLst>
            </p:cNvPr>
            <p:cNvSpPr txBox="1"/>
            <p:nvPr userDrawn="1"/>
          </p:nvSpPr>
          <p:spPr>
            <a:xfrm>
              <a:off x="524310" y="402893"/>
              <a:ext cx="1958223" cy="203560"/>
            </a:xfrm>
            <a:prstGeom prst="rect">
              <a:avLst/>
            </a:prstGeom>
            <a:noFill/>
          </p:spPr>
          <p:txBody>
            <a:bodyPr wrap="none" lIns="0" tIns="0" rIns="0" bIns="0" rtlCol="0">
              <a:spAutoFit/>
            </a:bodyPr>
            <a:lstStyle/>
            <a:p>
              <a:r>
                <a:rPr lang="en-AU" sz="1200" b="1" i="0" dirty="0">
                  <a:solidFill>
                    <a:schemeClr val="bg1"/>
                  </a:solidFill>
                  <a:latin typeface="Arial" panose="020B0604020202020204" pitchFamily="34" charset="0"/>
                  <a:cs typeface="Arial" panose="020B0604020202020204" pitchFamily="34" charset="0"/>
                </a:rPr>
                <a:t>NSW Department of Education</a:t>
              </a: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6919194" y="5781661"/>
            <a:ext cx="4204401" cy="3372767"/>
          </a:xfrm>
          <a:prstGeom prst="rect">
            <a:avLst/>
          </a:prstGeom>
        </p:spPr>
      </p:pic>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32812" y="6188900"/>
            <a:ext cx="1446433" cy="1160807"/>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3917" y="-777322"/>
            <a:ext cx="2619178" cy="2101314"/>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4678" y="-2675411"/>
            <a:ext cx="4721057" cy="3787227"/>
          </a:xfrm>
          <a:prstGeom prst="rect">
            <a:avLst/>
          </a:prstGeom>
        </p:spPr>
      </p:pic>
    </p:spTree>
    <p:extLst>
      <p:ext uri="{BB962C8B-B14F-4D97-AF65-F5344CB8AC3E}">
        <p14:creationId xmlns:p14="http://schemas.microsoft.com/office/powerpoint/2010/main" val="1085688633"/>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11316155" y="6128859"/>
            <a:ext cx="412476" cy="435982"/>
            <a:chOff x="1841" y="2"/>
            <a:chExt cx="4000" cy="4318"/>
          </a:xfrm>
        </p:grpSpPr>
        <p:sp>
          <p:nvSpPr>
            <p:cNvPr id="17"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18"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19" name="Footer Placeholder 3">
            <a:extLst>
              <a:ext uri="{FF2B5EF4-FFF2-40B4-BE49-F238E27FC236}">
                <a16:creationId xmlns:a16="http://schemas.microsoft.com/office/drawing/2014/main" id="{A39B51D2-7FE2-E74F-B12C-4953FC72FC5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fld id="{5A160AAA-03BB-42E6-8F5A-7069391626B6}" type="slidenum">
              <a:rPr lang="en-US" smtClean="0"/>
              <a:pPr/>
              <a:t>‹#›</a:t>
            </a:fld>
            <a:endParaRPr lang="en-US" dirty="0"/>
          </a:p>
        </p:txBody>
      </p:sp>
      <p:sp>
        <p:nvSpPr>
          <p:cNvPr id="15" name="Text Placeholder 2"/>
          <p:cNvSpPr>
            <a:spLocks noGrp="1"/>
          </p:cNvSpPr>
          <p:nvPr>
            <p:ph type="body" idx="1"/>
          </p:nvPr>
        </p:nvSpPr>
        <p:spPr>
          <a:xfrm>
            <a:off x="316228" y="1689105"/>
            <a:ext cx="11497399" cy="4131467"/>
          </a:xfrm>
          <a:prstGeom prst="rect">
            <a:avLst/>
          </a:prstGeom>
        </p:spPr>
        <p:txBody>
          <a:bodyPr vert="horz" lIns="0" tIns="0" rIns="0" bIns="0" rtlCol="0">
            <a:noAutofit/>
          </a:bodyPr>
          <a:lstStyle/>
          <a:p>
            <a:pPr lvl="0"/>
            <a:r>
              <a:rPr lang="en-US" dirty="0"/>
              <a:t>Montserrat Medium Point Size 14</a:t>
            </a:r>
          </a:p>
          <a:p>
            <a:pPr lvl="1"/>
            <a:r>
              <a:rPr lang="en-US" dirty="0"/>
              <a:t>Montserrat Medium Point Size 14</a:t>
            </a:r>
          </a:p>
          <a:p>
            <a:pPr lvl="2"/>
            <a:r>
              <a:rPr lang="en-US" dirty="0"/>
              <a:t>Montserrat Medium Point Size 12</a:t>
            </a:r>
          </a:p>
          <a:p>
            <a:pPr lvl="3"/>
            <a:r>
              <a:rPr lang="en-US" dirty="0"/>
              <a:t>Montserrat Light Point Size 12</a:t>
            </a:r>
          </a:p>
        </p:txBody>
      </p:sp>
      <p:sp>
        <p:nvSpPr>
          <p:cNvPr id="14" name="Title Placeholder 1"/>
          <p:cNvSpPr>
            <a:spLocks noGrp="1"/>
          </p:cNvSpPr>
          <p:nvPr>
            <p:ph type="title"/>
          </p:nvPr>
        </p:nvSpPr>
        <p:spPr>
          <a:xfrm>
            <a:off x="316228" y="684539"/>
            <a:ext cx="11497401"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0" r:id="rId3"/>
    <p:sldLayoutId id="2147483671" r:id="rId4"/>
    <p:sldLayoutId id="2147483687" r:id="rId5"/>
    <p:sldLayoutId id="2147483688" r:id="rId6"/>
  </p:sldLayoutIdLst>
  <p:transition>
    <p:fade/>
  </p:transition>
  <p:timing>
    <p:tnLst>
      <p:par>
        <p:cTn id="1" dur="indefinite" restart="never" nodeType="tmRoot"/>
      </p:par>
    </p:tnLst>
  </p:timing>
  <p:hf hdr="0" dt="0"/>
  <p:txStyles>
    <p:titleStyle>
      <a:lvl1pPr algn="l" defTabSz="685798" rtl="0" eaLnBrk="1" latinLnBrk="0" hangingPunct="1">
        <a:lnSpc>
          <a:spcPct val="90000"/>
        </a:lnSpc>
        <a:spcBef>
          <a:spcPct val="0"/>
        </a:spcBef>
        <a:buNone/>
        <a:defRPr sz="3600" b="1" i="0" u="none" kern="1200">
          <a:solidFill>
            <a:schemeClr val="tx2"/>
          </a:solidFill>
          <a:latin typeface="Century Gothic" panose="020B0502020202020204" pitchFamily="34" charset="0"/>
          <a:ea typeface="+mj-ea"/>
          <a:cs typeface="+mj-cs"/>
        </a:defRPr>
      </a:lvl1pPr>
    </p:titleStyle>
    <p:bodyStyle>
      <a:lvl1pPr marL="0" indent="0" algn="l" defTabSz="685798" rtl="0" eaLnBrk="1" latinLnBrk="0" hangingPunct="1">
        <a:lnSpc>
          <a:spcPct val="120000"/>
        </a:lnSpc>
        <a:spcBef>
          <a:spcPts val="0"/>
        </a:spcBef>
        <a:spcAft>
          <a:spcPts val="600"/>
        </a:spcAft>
        <a:buFont typeface="Arial" panose="020B0604020202020204" pitchFamily="34" charset="0"/>
        <a:buNone/>
        <a:defRPr sz="1400" kern="1200">
          <a:solidFill>
            <a:schemeClr val="tx1"/>
          </a:solidFill>
          <a:latin typeface="Century Gothic" panose="020B0502020202020204" pitchFamily="34" charset="0"/>
          <a:ea typeface="+mn-ea"/>
          <a:cs typeface="+mn-cs"/>
        </a:defRPr>
      </a:lvl1pPr>
      <a:lvl2pPr marL="107999" indent="-107999" algn="l" defTabSz="685798" rtl="0" eaLnBrk="1" latinLnBrk="0" hangingPunct="1">
        <a:lnSpc>
          <a:spcPct val="120000"/>
        </a:lnSpc>
        <a:spcBef>
          <a:spcPts val="0"/>
        </a:spcBef>
        <a:spcAft>
          <a:spcPts val="600"/>
        </a:spcAft>
        <a:buFont typeface="Arial" panose="020B0604020202020204" pitchFamily="34" charset="0"/>
        <a:buChar char="•"/>
        <a:defRPr sz="1400" kern="1200">
          <a:solidFill>
            <a:schemeClr val="tx1"/>
          </a:solidFill>
          <a:latin typeface="Century Gothic" panose="020B0502020202020204" pitchFamily="34" charset="0"/>
          <a:ea typeface="+mn-ea"/>
          <a:cs typeface="+mn-cs"/>
        </a:defRPr>
      </a:lvl2pPr>
      <a:lvl3pPr marL="215999" indent="-107999" algn="l" defTabSz="685798" rtl="0" eaLnBrk="1" latinLnBrk="0" hangingPunct="1">
        <a:lnSpc>
          <a:spcPct val="120000"/>
        </a:lnSpc>
        <a:spcBef>
          <a:spcPts val="0"/>
        </a:spcBef>
        <a:spcAft>
          <a:spcPts val="600"/>
        </a:spcAft>
        <a:buFont typeface="Monaco" pitchFamily="2" charset="77"/>
        <a:buChar char="⎼"/>
        <a:defRPr sz="1200" kern="1200">
          <a:solidFill>
            <a:schemeClr val="tx1"/>
          </a:solidFill>
          <a:latin typeface="Century Gothic" panose="020B0502020202020204" pitchFamily="34" charset="0"/>
          <a:ea typeface="+mn-ea"/>
          <a:cs typeface="+mn-cs"/>
        </a:defRPr>
      </a:lvl3pPr>
      <a:lvl4pPr marL="323999" indent="-107999" algn="l" defTabSz="685798" rtl="0" eaLnBrk="1" latinLnBrk="0" hangingPunct="1">
        <a:lnSpc>
          <a:spcPct val="120000"/>
        </a:lnSpc>
        <a:spcBef>
          <a:spcPts val="0"/>
        </a:spcBef>
        <a:spcAft>
          <a:spcPts val="600"/>
        </a:spcAft>
        <a:buFont typeface="System Font Regular"/>
        <a:buChar char="»"/>
        <a:defRPr sz="1200" b="0" i="0" kern="1200">
          <a:solidFill>
            <a:schemeClr val="tx1"/>
          </a:solidFill>
          <a:latin typeface="Century Gothic" panose="020B0502020202020204" pitchFamily="34" charset="0"/>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1"/>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245"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33" userDrawn="1">
          <p15:clr>
            <a:srgbClr val="F26B43"/>
          </p15:clr>
        </p15:guide>
        <p15:guide id="34" orient="horz" pos="663"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185"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76" y="-52248"/>
            <a:ext cx="12213809" cy="7021286"/>
          </a:xfrm>
          <a:prstGeom prst="rect">
            <a:avLst/>
          </a:prstGeom>
        </p:spPr>
      </p:pic>
      <p:sp>
        <p:nvSpPr>
          <p:cNvPr id="4" name="Footer Placeholder 3">
            <a:extLst>
              <a:ext uri="{FF2B5EF4-FFF2-40B4-BE49-F238E27FC236}">
                <a16:creationId xmlns:a16="http://schemas.microsoft.com/office/drawing/2014/main" id="{A39B51D2-7FE2-E74F-B12C-4953FC72FC52}"/>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3" name="Text Placeholder 2"/>
          <p:cNvSpPr>
            <a:spLocks noGrp="1"/>
          </p:cNvSpPr>
          <p:nvPr>
            <p:ph type="body" idx="1"/>
          </p:nvPr>
        </p:nvSpPr>
        <p:spPr>
          <a:xfrm>
            <a:off x="389205" y="1689106"/>
            <a:ext cx="11413593" cy="4131467"/>
          </a:xfrm>
          <a:prstGeom prst="rect">
            <a:avLst/>
          </a:prstGeom>
        </p:spPr>
        <p:txBody>
          <a:bodyPr vert="horz" lIns="0" tIns="0" rIns="0" bIns="0" rtlCol="0">
            <a:noAutofit/>
          </a:bodyPr>
          <a:lstStyle/>
          <a:p>
            <a:pPr lvl="0"/>
            <a:r>
              <a:rPr lang="en-US" dirty="0"/>
              <a:t>Montserrat Medium Point Size 14</a:t>
            </a:r>
          </a:p>
          <a:p>
            <a:pPr lvl="1"/>
            <a:r>
              <a:rPr lang="en-US" dirty="0"/>
              <a:t>Montserrat Medium Point Size 14</a:t>
            </a:r>
          </a:p>
          <a:p>
            <a:pPr lvl="2"/>
            <a:r>
              <a:rPr lang="en-US" dirty="0"/>
              <a:t>Montserrat Medium Point Size 12</a:t>
            </a:r>
          </a:p>
          <a:p>
            <a:pPr lvl="3"/>
            <a:r>
              <a:rPr lang="en-US" dirty="0"/>
              <a:t>Montserrat Light Point Size 12</a:t>
            </a:r>
          </a:p>
        </p:txBody>
      </p:sp>
      <p:sp>
        <p:nvSpPr>
          <p:cNvPr id="2" name="Title Placeholder 1"/>
          <p:cNvSpPr>
            <a:spLocks noGrp="1"/>
          </p:cNvSpPr>
          <p:nvPr>
            <p:ph type="title"/>
          </p:nvPr>
        </p:nvSpPr>
        <p:spPr>
          <a:xfrm>
            <a:off x="389204" y="668773"/>
            <a:ext cx="11413595" cy="498470"/>
          </a:xfrm>
          <a:prstGeom prst="rect">
            <a:avLst/>
          </a:prstGeom>
        </p:spPr>
        <p:txBody>
          <a:bodyPr vert="horz" wrap="square" lIns="0" tIns="0" rIns="0" bIns="0" rtlCol="0" anchor="ctr">
            <a:noAutofit/>
          </a:bodyPr>
          <a:lstStyle/>
          <a:p>
            <a:r>
              <a:rPr lang="en-US" dirty="0"/>
              <a:t>Click to edit Master title style</a:t>
            </a:r>
          </a:p>
        </p:txBody>
      </p:sp>
      <p:grpSp>
        <p:nvGrpSpPr>
          <p:cNvPr id="67"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11295136" y="6128859"/>
            <a:ext cx="507663" cy="435982"/>
            <a:chOff x="1841" y="2"/>
            <a:chExt cx="4000" cy="4318"/>
          </a:xfrm>
        </p:grpSpPr>
        <p:sp>
          <p:nvSpPr>
            <p:cNvPr id="68"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69"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Tree>
    <p:extLst>
      <p:ext uri="{BB962C8B-B14F-4D97-AF65-F5344CB8AC3E}">
        <p14:creationId xmlns:p14="http://schemas.microsoft.com/office/powerpoint/2010/main" val="2637723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ransition>
    <p:fade/>
  </p:transition>
  <p:txStyles>
    <p:titleStyle>
      <a:lvl1pPr algn="l" defTabSz="914374" rtl="0" eaLnBrk="1" latinLnBrk="0" hangingPunct="1">
        <a:lnSpc>
          <a:spcPct val="90000"/>
        </a:lnSpc>
        <a:spcBef>
          <a:spcPct val="0"/>
        </a:spcBef>
        <a:buNone/>
        <a:defRPr sz="3599" b="1" i="0" kern="1200">
          <a:solidFill>
            <a:schemeClr val="tx2"/>
          </a:solidFill>
          <a:latin typeface="Montserrat" pitchFamily="2" charset="77"/>
          <a:ea typeface="+mj-ea"/>
          <a:cs typeface="+mj-cs"/>
        </a:defRPr>
      </a:lvl1pPr>
    </p:titleStyle>
    <p:bodyStyle>
      <a:lvl1pPr marL="0" indent="0" algn="l" defTabSz="914374" rtl="0" eaLnBrk="1" latinLnBrk="0" hangingPunct="1">
        <a:lnSpc>
          <a:spcPct val="120000"/>
        </a:lnSpc>
        <a:spcBef>
          <a:spcPts val="0"/>
        </a:spcBef>
        <a:spcAft>
          <a:spcPts val="800"/>
        </a:spcAft>
        <a:buFont typeface="Arial" panose="020B0604020202020204" pitchFamily="34" charset="0"/>
        <a:buNone/>
        <a:defRPr sz="1400" kern="1200">
          <a:solidFill>
            <a:schemeClr val="tx1"/>
          </a:solidFill>
          <a:latin typeface="Montserrat Medium" pitchFamily="2" charset="77"/>
          <a:ea typeface="+mn-ea"/>
          <a:cs typeface="+mn-cs"/>
        </a:defRPr>
      </a:lvl1pPr>
      <a:lvl2pPr marL="143996" indent="-143996" algn="l" defTabSz="914374" rtl="0" eaLnBrk="1" latinLnBrk="0" hangingPunct="1">
        <a:lnSpc>
          <a:spcPct val="12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1" indent="-143996" algn="l" defTabSz="914374" rtl="0" eaLnBrk="1" latinLnBrk="0" hangingPunct="1">
        <a:lnSpc>
          <a:spcPct val="120000"/>
        </a:lnSpc>
        <a:spcBef>
          <a:spcPts val="0"/>
        </a:spcBef>
        <a:spcAft>
          <a:spcPts val="800"/>
        </a:spcAft>
        <a:buFont typeface="Monaco" pitchFamily="2" charset="77"/>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20000"/>
        </a:lnSpc>
        <a:spcBef>
          <a:spcPts val="0"/>
        </a:spcBef>
        <a:spcAft>
          <a:spcPts val="800"/>
        </a:spcAft>
        <a:buFont typeface="System Font Regular"/>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8" algn="l" defTabSz="914374" rtl="0" eaLnBrk="1" latinLnBrk="0" hangingPunct="1">
        <a:defRPr sz="1800" kern="1200">
          <a:solidFill>
            <a:schemeClr val="tx1"/>
          </a:solidFill>
          <a:latin typeface="+mn-lt"/>
          <a:ea typeface="+mn-ea"/>
          <a:cs typeface="+mn-cs"/>
        </a:defRPr>
      </a:lvl5pPr>
      <a:lvl6pPr marL="2285935"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9" algn="l" defTabSz="914374" rtl="0" eaLnBrk="1" latinLnBrk="0" hangingPunct="1">
        <a:defRPr sz="1800" kern="1200">
          <a:solidFill>
            <a:schemeClr val="tx1"/>
          </a:solidFill>
          <a:latin typeface="+mn-lt"/>
          <a:ea typeface="+mn-ea"/>
          <a:cs typeface="+mn-cs"/>
        </a:defRPr>
      </a:lvl8pPr>
      <a:lvl9pPr marL="3657496" algn="l" defTabSz="91437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99">
          <p15:clr>
            <a:srgbClr val="F26B43"/>
          </p15:clr>
        </p15:guide>
        <p15:guide id="20" pos="3120">
          <p15:clr>
            <a:srgbClr val="F26B43"/>
          </p15:clr>
        </p15:guide>
        <p15:guide id="21" pos="6041">
          <p15:clr>
            <a:srgbClr val="F26B43"/>
          </p15:clr>
        </p15:guide>
        <p15:guide id="22" orient="horz" pos="249">
          <p15:clr>
            <a:srgbClr val="F26B43"/>
          </p15:clr>
        </p15:guide>
        <p15:guide id="23" orient="horz" pos="4133">
          <p15:clr>
            <a:srgbClr val="F26B43"/>
          </p15:clr>
        </p15:guide>
        <p15:guide id="34" orient="horz" pos="663">
          <p15:clr>
            <a:srgbClr val="FBAE40"/>
          </p15:clr>
        </p15:guide>
        <p15:guide id="35" orient="horz" pos="867">
          <p15:clr>
            <a:srgbClr val="FBAE40"/>
          </p15:clr>
        </p15:guide>
        <p15:guide id="36" orient="horz" pos="1049">
          <p15:clr>
            <a:srgbClr val="FBAE40"/>
          </p15:clr>
        </p15:guide>
        <p15:guide id="37" pos="686">
          <p15:clr>
            <a:srgbClr val="FDE53C"/>
          </p15:clr>
        </p15:guide>
        <p15:guide id="38" pos="1172">
          <p15:clr>
            <a:srgbClr val="FDE53C"/>
          </p15:clr>
        </p15:guide>
        <p15:guide id="39" pos="1659">
          <p15:clr>
            <a:srgbClr val="FDE53C"/>
          </p15:clr>
        </p15:guide>
        <p15:guide id="40" pos="2146">
          <p15:clr>
            <a:srgbClr val="FDE53C"/>
          </p15:clr>
        </p15:guide>
        <p15:guide id="41" pos="2633">
          <p15:clr>
            <a:srgbClr val="FDE53C"/>
          </p15:clr>
        </p15:guide>
        <p15:guide id="42" pos="3606">
          <p15:clr>
            <a:srgbClr val="FDE53C"/>
          </p15:clr>
        </p15:guide>
        <p15:guide id="43" pos="4093">
          <p15:clr>
            <a:srgbClr val="FDE53C"/>
          </p15:clr>
        </p15:guide>
        <p15:guide id="44" pos="4580">
          <p15:clr>
            <a:srgbClr val="FDE53C"/>
          </p15:clr>
        </p15:guide>
        <p15:guide id="45" pos="5067">
          <p15:clr>
            <a:srgbClr val="FDE53C"/>
          </p15:clr>
        </p15:guide>
        <p15:guide id="46" pos="5553">
          <p15:clr>
            <a:srgbClr val="FDE53C"/>
          </p15:clr>
        </p15:guide>
        <p15:guide id="47" orient="horz" pos="1185">
          <p15:clr>
            <a:srgbClr val="FBAE4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11316155" y="6128859"/>
            <a:ext cx="412476" cy="435982"/>
            <a:chOff x="1841" y="2"/>
            <a:chExt cx="4000" cy="4318"/>
          </a:xfrm>
        </p:grpSpPr>
        <p:sp>
          <p:nvSpPr>
            <p:cNvPr id="17"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18"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19" name="Footer Placeholder 3">
            <a:extLst>
              <a:ext uri="{FF2B5EF4-FFF2-40B4-BE49-F238E27FC236}">
                <a16:creationId xmlns:a16="http://schemas.microsoft.com/office/drawing/2014/main" id="{A39B51D2-7FE2-E74F-B12C-4953FC72FC5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5" name="Text Placeholder 2"/>
          <p:cNvSpPr>
            <a:spLocks noGrp="1"/>
          </p:cNvSpPr>
          <p:nvPr>
            <p:ph type="body" idx="1"/>
          </p:nvPr>
        </p:nvSpPr>
        <p:spPr>
          <a:xfrm>
            <a:off x="316228" y="1689105"/>
            <a:ext cx="11497399" cy="4131467"/>
          </a:xfrm>
          <a:prstGeom prst="rect">
            <a:avLst/>
          </a:prstGeom>
        </p:spPr>
        <p:txBody>
          <a:bodyPr vert="horz" lIns="0" tIns="0" rIns="0" bIns="0" rtlCol="0">
            <a:noAutofit/>
          </a:bodyPr>
          <a:lstStyle/>
          <a:p>
            <a:pPr lvl="0"/>
            <a:r>
              <a:rPr lang="en-US" dirty="0"/>
              <a:t>Montserrat Medium Point Size 14</a:t>
            </a:r>
          </a:p>
          <a:p>
            <a:pPr lvl="1"/>
            <a:r>
              <a:rPr lang="en-US" dirty="0"/>
              <a:t>Montserrat Medium Point Size 14</a:t>
            </a:r>
          </a:p>
          <a:p>
            <a:pPr lvl="2"/>
            <a:r>
              <a:rPr lang="en-US" dirty="0"/>
              <a:t>Montserrat Medium Point Size 12</a:t>
            </a:r>
          </a:p>
          <a:p>
            <a:pPr lvl="3"/>
            <a:r>
              <a:rPr lang="en-US" dirty="0"/>
              <a:t>Montserrat Light Point Size 12</a:t>
            </a:r>
          </a:p>
        </p:txBody>
      </p:sp>
      <p:sp>
        <p:nvSpPr>
          <p:cNvPr id="14" name="Title Placeholder 1"/>
          <p:cNvSpPr>
            <a:spLocks noGrp="1"/>
          </p:cNvSpPr>
          <p:nvPr>
            <p:ph type="title"/>
          </p:nvPr>
        </p:nvSpPr>
        <p:spPr>
          <a:xfrm>
            <a:off x="316228" y="684539"/>
            <a:ext cx="11497401"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27341639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fade/>
  </p:transition>
  <p:timing>
    <p:tnLst>
      <p:par>
        <p:cTn id="1" dur="indefinite" restart="never" nodeType="tmRoot"/>
      </p:par>
    </p:tnLst>
  </p:timing>
  <p:txStyles>
    <p:titleStyle>
      <a:lvl1pPr algn="l" defTabSz="685798" rtl="0" eaLnBrk="1" latinLnBrk="0" hangingPunct="1">
        <a:lnSpc>
          <a:spcPct val="90000"/>
        </a:lnSpc>
        <a:spcBef>
          <a:spcPct val="0"/>
        </a:spcBef>
        <a:buNone/>
        <a:defRPr sz="3600" b="1" i="0" u="none" kern="1200">
          <a:solidFill>
            <a:schemeClr val="tx2"/>
          </a:solidFill>
          <a:latin typeface="Montserrat" pitchFamily="2" charset="77"/>
          <a:ea typeface="+mj-ea"/>
          <a:cs typeface="+mj-cs"/>
        </a:defRPr>
      </a:lvl1pPr>
    </p:titleStyle>
    <p:bodyStyle>
      <a:lvl1pPr marL="0" indent="0" algn="l" defTabSz="685798" rtl="0" eaLnBrk="1" latinLnBrk="0" hangingPunct="1">
        <a:lnSpc>
          <a:spcPct val="120000"/>
        </a:lnSpc>
        <a:spcBef>
          <a:spcPts val="0"/>
        </a:spcBef>
        <a:spcAft>
          <a:spcPts val="600"/>
        </a:spcAft>
        <a:buFont typeface="Arial" panose="020B0604020202020204" pitchFamily="34" charset="0"/>
        <a:buNone/>
        <a:defRPr sz="1400" kern="1200">
          <a:solidFill>
            <a:schemeClr val="tx1"/>
          </a:solidFill>
          <a:latin typeface="Montserrat Medium" pitchFamily="2" charset="77"/>
          <a:ea typeface="+mn-ea"/>
          <a:cs typeface="+mn-cs"/>
        </a:defRPr>
      </a:lvl1pPr>
      <a:lvl2pPr marL="107999" indent="-107999" algn="l" defTabSz="685798" rtl="0" eaLnBrk="1" latinLnBrk="0" hangingPunct="1">
        <a:lnSpc>
          <a:spcPct val="120000"/>
        </a:lnSpc>
        <a:spcBef>
          <a:spcPts val="0"/>
        </a:spcBef>
        <a:spcAft>
          <a:spcPts val="6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15999" indent="-107999" algn="l" defTabSz="685798" rtl="0" eaLnBrk="1" latinLnBrk="0" hangingPunct="1">
        <a:lnSpc>
          <a:spcPct val="120000"/>
        </a:lnSpc>
        <a:spcBef>
          <a:spcPts val="0"/>
        </a:spcBef>
        <a:spcAft>
          <a:spcPts val="600"/>
        </a:spcAft>
        <a:buFont typeface="Monaco" pitchFamily="2" charset="77"/>
        <a:buChar char="⎼"/>
        <a:defRPr sz="1200" kern="1200">
          <a:solidFill>
            <a:schemeClr val="tx1"/>
          </a:solidFill>
          <a:latin typeface="Montserrat Medium" pitchFamily="2" charset="77"/>
          <a:ea typeface="+mn-ea"/>
          <a:cs typeface="+mn-cs"/>
        </a:defRPr>
      </a:lvl3pPr>
      <a:lvl4pPr marL="323999" indent="-107999" algn="l" defTabSz="685798" rtl="0" eaLnBrk="1" latinLnBrk="0" hangingPunct="1">
        <a:lnSpc>
          <a:spcPct val="120000"/>
        </a:lnSpc>
        <a:spcBef>
          <a:spcPts val="0"/>
        </a:spcBef>
        <a:spcAft>
          <a:spcPts val="600"/>
        </a:spcAft>
        <a:buFont typeface="System Font Regular"/>
        <a:buChar char="»"/>
        <a:defRPr sz="1200" b="0" i="0" kern="1200">
          <a:solidFill>
            <a:schemeClr val="tx1"/>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1"/>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245">
          <p15:clr>
            <a:srgbClr val="F26B43"/>
          </p15:clr>
        </p15:guide>
        <p15:guide id="20" pos="3840">
          <p15:clr>
            <a:srgbClr val="F26B43"/>
          </p15:clr>
        </p15:guide>
        <p15:guide id="21" pos="7435">
          <p15:clr>
            <a:srgbClr val="F26B43"/>
          </p15:clr>
        </p15:guide>
        <p15:guide id="22" orient="horz" pos="249">
          <p15:clr>
            <a:srgbClr val="F26B43"/>
          </p15:clr>
        </p15:guide>
        <p15:guide id="23" orient="horz" pos="4133">
          <p15:clr>
            <a:srgbClr val="F26B43"/>
          </p15:clr>
        </p15:guide>
        <p15:guide id="34" orient="horz" pos="663">
          <p15:clr>
            <a:srgbClr val="FBAE40"/>
          </p15:clr>
        </p15:guide>
        <p15:guide id="35" orient="horz" pos="867">
          <p15:clr>
            <a:srgbClr val="FBAE40"/>
          </p15:clr>
        </p15:guide>
        <p15:guide id="36" orient="horz" pos="1049">
          <p15:clr>
            <a:srgbClr val="FBAE40"/>
          </p15:clr>
        </p15:guide>
        <p15:guide id="37" pos="844">
          <p15:clr>
            <a:srgbClr val="FDE53C"/>
          </p15:clr>
        </p15:guide>
        <p15:guide id="38" pos="1443">
          <p15:clr>
            <a:srgbClr val="FDE53C"/>
          </p15:clr>
        </p15:guide>
        <p15:guide id="39" pos="2043">
          <p15:clr>
            <a:srgbClr val="FDE53C"/>
          </p15:clr>
        </p15:guide>
        <p15:guide id="40" pos="2641">
          <p15:clr>
            <a:srgbClr val="FDE53C"/>
          </p15:clr>
        </p15:guide>
        <p15:guide id="41" pos="3241">
          <p15:clr>
            <a:srgbClr val="FDE53C"/>
          </p15:clr>
        </p15:guide>
        <p15:guide id="42" pos="4439">
          <p15:clr>
            <a:srgbClr val="FDE53C"/>
          </p15:clr>
        </p15:guide>
        <p15:guide id="43" pos="5039">
          <p15:clr>
            <a:srgbClr val="FDE53C"/>
          </p15:clr>
        </p15:guide>
        <p15:guide id="44" pos="5637">
          <p15:clr>
            <a:srgbClr val="FDE53C"/>
          </p15:clr>
        </p15:guide>
        <p15:guide id="45" pos="6236">
          <p15:clr>
            <a:srgbClr val="FDE53C"/>
          </p15:clr>
        </p15:guide>
        <p15:guide id="46" pos="6835">
          <p15:clr>
            <a:srgbClr val="FDE53C"/>
          </p15:clr>
        </p15:guide>
        <p15:guide id="47" orient="horz" pos="1185">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nsw.gov.au/teaching-and-learning/curriculum/key-learning-areas/science/science-syllabus-implementatio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education.nsw.gov.au/teaching-and-learning/curriculum/key-learning-areas/languages/languages-syllabus-implementation#Resources2" TargetMode="External"/><Relationship Id="rId4" Type="http://schemas.openxmlformats.org/officeDocument/2006/relationships/hyperlink" Target="https://education.nsw.gov.au/teaching-and-learning/curriculum/key-learning-areas/pdhpe/pdhpe-syllabus-implement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education.nsw.gov.au/teaching-and-learning/curriculum/key-learning-area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hyperlink" Target="https://education.nsw.gov.au/teaching-and-learning/high-potential-and-gifted-stud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6229" y="2825736"/>
            <a:ext cx="6413910" cy="1107996"/>
          </a:xfrm>
        </p:spPr>
        <p:txBody>
          <a:bodyPr/>
          <a:lstStyle/>
          <a:p>
            <a:r>
              <a:rPr lang="en-US" dirty="0" smtClean="0">
                <a:latin typeface="Arial" panose="020B0604020202020204" pitchFamily="34" charset="0"/>
                <a:cs typeface="Arial" panose="020B0604020202020204" pitchFamily="34" charset="0"/>
              </a:rPr>
              <a:t>Learning and Teaching</a:t>
            </a:r>
            <a:endParaRPr lang="en-US" dirty="0">
              <a:latin typeface="Arial" panose="020B0604020202020204" pitchFamily="34" charset="0"/>
              <a:cs typeface="Arial" panose="020B0604020202020204" pitchFamily="34" charset="0"/>
            </a:endParaRPr>
          </a:p>
        </p:txBody>
      </p:sp>
      <p:sp>
        <p:nvSpPr>
          <p:cNvPr id="6" name="Text Placeholder 4"/>
          <p:cNvSpPr>
            <a:spLocks noGrp="1"/>
          </p:cNvSpPr>
          <p:nvPr>
            <p:ph type="body" sz="quarter" idx="15"/>
          </p:nvPr>
        </p:nvSpPr>
        <p:spPr>
          <a:xfrm>
            <a:off x="316229" y="4072002"/>
            <a:ext cx="4636034" cy="276999"/>
          </a:xfrm>
        </p:spPr>
        <p:txBody>
          <a:bodyPr/>
          <a:lstStyle/>
          <a:p>
            <a:r>
              <a:rPr lang="en-US" dirty="0">
                <a:latin typeface="Arial" panose="020B0604020202020204" pitchFamily="34" charset="0"/>
                <a:cs typeface="Arial" panose="020B0604020202020204" pitchFamily="34" charset="0"/>
              </a:rPr>
              <a:t>2019 Term </a:t>
            </a:r>
            <a:r>
              <a:rPr lang="en-US" dirty="0" smtClean="0">
                <a:latin typeface="Arial" panose="020B0604020202020204" pitchFamily="34" charset="0"/>
                <a:cs typeface="Arial" panose="020B0604020202020204" pitchFamily="34" charset="0"/>
              </a:rPr>
              <a:t>2 Update </a:t>
            </a:r>
          </a:p>
          <a:p>
            <a:r>
              <a:rPr lang="en-US" dirty="0" smtClean="0">
                <a:latin typeface="Arial" panose="020B0604020202020204" pitchFamily="34" charset="0"/>
                <a:cs typeface="Arial" panose="020B0604020202020204" pitchFamily="34" charset="0"/>
              </a:rPr>
              <a:t>NSWPPA State Council meeting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7373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Key messages for syllabus implementation</a:t>
            </a:r>
            <a:endParaRPr lang="en-AU"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5"/>
          </p:nvPr>
        </p:nvSpPr>
        <p:spPr/>
        <p:txBody>
          <a:bodyPr/>
          <a:lstStyle/>
          <a:p>
            <a:endParaRPr lang="en-AU" b="1"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4"/>
          </p:nvPr>
        </p:nvSpPr>
        <p:spPr/>
        <p:txBody>
          <a:bodyPr/>
          <a:lstStyle/>
          <a:p>
            <a:r>
              <a:rPr lang="en-AU" sz="1800" dirty="0" smtClean="0">
                <a:latin typeface="Arial" panose="020B0604020202020204" pitchFamily="34" charset="0"/>
                <a:cs typeface="Arial" panose="020B0604020202020204" pitchFamily="34" charset="0"/>
              </a:rPr>
              <a:t>Primary schools will commence implementing the following syllabuses;</a:t>
            </a:r>
          </a:p>
          <a:p>
            <a:pPr marL="285750" indent="-285750">
              <a:buFont typeface="Arial" panose="020B0604020202020204" pitchFamily="34" charset="0"/>
              <a:buChar char="•"/>
            </a:pPr>
            <a:r>
              <a:rPr lang="en-AU" sz="1800" dirty="0" smtClean="0">
                <a:latin typeface="Arial" panose="020B0604020202020204" pitchFamily="34" charset="0"/>
                <a:cs typeface="Arial" panose="020B0604020202020204" pitchFamily="34" charset="0"/>
                <a:hlinkClick r:id="rId3"/>
              </a:rPr>
              <a:t>Science and Technology K-6</a:t>
            </a:r>
            <a:r>
              <a:rPr lang="en-AU" sz="1800" dirty="0" smtClean="0">
                <a:latin typeface="Arial" panose="020B0604020202020204" pitchFamily="34" charset="0"/>
                <a:cs typeface="Arial" panose="020B0604020202020204" pitchFamily="34" charset="0"/>
              </a:rPr>
              <a:t> </a:t>
            </a:r>
          </a:p>
          <a:p>
            <a:pPr marL="429746" lvl="1" indent="-285750">
              <a:buFont typeface="Montserrat Medium" panose="00000600000000000000" pitchFamily="2" charset="0"/>
              <a:buChar char="‒"/>
            </a:pPr>
            <a:r>
              <a:rPr lang="en-AU" sz="1800" dirty="0" smtClean="0">
                <a:latin typeface="Arial" panose="020B0604020202020204" pitchFamily="34" charset="0"/>
                <a:cs typeface="Arial" panose="020B0604020202020204" pitchFamily="34" charset="0"/>
              </a:rPr>
              <a:t>implementation of new syllabus in all stages</a:t>
            </a:r>
          </a:p>
          <a:p>
            <a:pPr marL="285750" indent="-285750">
              <a:buFont typeface="Arial" panose="020B0604020202020204" pitchFamily="34" charset="0"/>
              <a:buChar char="•"/>
            </a:pPr>
            <a:r>
              <a:rPr lang="en-AU" sz="1800" dirty="0" smtClean="0">
                <a:latin typeface="Arial" panose="020B0604020202020204" pitchFamily="34" charset="0"/>
                <a:cs typeface="Arial" panose="020B0604020202020204" pitchFamily="34" charset="0"/>
                <a:hlinkClick r:id="rId4"/>
              </a:rPr>
              <a:t>PDHPE K-10 </a:t>
            </a:r>
            <a:endParaRPr lang="en-AU" sz="1800" dirty="0">
              <a:latin typeface="Arial" panose="020B0604020202020204" pitchFamily="34" charset="0"/>
              <a:cs typeface="Arial" panose="020B0604020202020204" pitchFamily="34" charset="0"/>
            </a:endParaRPr>
          </a:p>
          <a:p>
            <a:pPr marL="429746" lvl="1" indent="-285750">
              <a:buFont typeface="Montserrat Medium" panose="00000600000000000000" pitchFamily="2" charset="0"/>
              <a:buChar char="‒"/>
            </a:pPr>
            <a:r>
              <a:rPr lang="en-AU" sz="1800" dirty="0" smtClean="0">
                <a:latin typeface="Arial" panose="020B0604020202020204" pitchFamily="34" charset="0"/>
                <a:cs typeface="Arial" panose="020B0604020202020204" pitchFamily="34" charset="0"/>
              </a:rPr>
              <a:t>2019 continue teaching current K-6 syllabus </a:t>
            </a:r>
            <a:r>
              <a:rPr lang="en-AU" sz="1800" b="1" dirty="0" smtClean="0">
                <a:latin typeface="Arial" panose="020B0604020202020204" pitchFamily="34" charset="0"/>
                <a:cs typeface="Arial" panose="020B0604020202020204" pitchFamily="34" charset="0"/>
              </a:rPr>
              <a:t>OR</a:t>
            </a:r>
          </a:p>
          <a:p>
            <a:pPr marL="429746" lvl="1" indent="-285750">
              <a:buFont typeface="Montserrat Medium" panose="00000600000000000000" pitchFamily="2" charset="0"/>
              <a:buChar char="‒"/>
            </a:pPr>
            <a:r>
              <a:rPr lang="en-AU" sz="1800" dirty="0" smtClean="0">
                <a:latin typeface="Arial" panose="020B0604020202020204" pitchFamily="34" charset="0"/>
                <a:cs typeface="Arial" panose="020B0604020202020204" pitchFamily="34" charset="0"/>
              </a:rPr>
              <a:t>implementation of new K-10 syllabus (optional in 2019)</a:t>
            </a:r>
          </a:p>
          <a:p>
            <a:pPr marL="429746" lvl="1" indent="-285750">
              <a:buFont typeface="Montserrat Medium" panose="00000600000000000000" pitchFamily="2" charset="0"/>
              <a:buChar char="‒"/>
            </a:pPr>
            <a:r>
              <a:rPr lang="en-AU" sz="1800" dirty="0" smtClean="0">
                <a:latin typeface="Arial" panose="020B0604020202020204" pitchFamily="34" charset="0"/>
                <a:cs typeface="Arial" panose="020B0604020202020204" pitchFamily="34" charset="0"/>
              </a:rPr>
              <a:t>2020 implementation of new K-10 syllabus in all stages</a:t>
            </a:r>
          </a:p>
          <a:p>
            <a:pPr marL="285750" indent="-285750" algn="just">
              <a:buFont typeface="Arial" panose="020B0604020202020204" pitchFamily="34" charset="0"/>
              <a:buChar char="•"/>
            </a:pPr>
            <a:r>
              <a:rPr lang="en-AU" sz="1800" dirty="0" smtClean="0">
                <a:latin typeface="Arial" panose="020B0604020202020204" pitchFamily="34" charset="0"/>
                <a:cs typeface="Arial" panose="020B0604020202020204" pitchFamily="34" charset="0"/>
                <a:hlinkClick r:id="rId5"/>
              </a:rPr>
              <a:t>Chinese</a:t>
            </a:r>
            <a:r>
              <a:rPr lang="en-AU" sz="1800" dirty="0" smtClean="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hlinkClick r:id="rId5"/>
              </a:rPr>
              <a:t>French</a:t>
            </a:r>
            <a:r>
              <a:rPr lang="en-AU" sz="1800" dirty="0" smtClean="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hlinkClick r:id="rId5"/>
              </a:rPr>
              <a:t>German</a:t>
            </a:r>
            <a:r>
              <a:rPr lang="en-AU" sz="1800" dirty="0" smtClean="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hlinkClick r:id="rId5"/>
              </a:rPr>
              <a:t>Indonesian</a:t>
            </a:r>
            <a:r>
              <a:rPr lang="en-AU" sz="1800" dirty="0" smtClean="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hlinkClick r:id="rId5"/>
              </a:rPr>
              <a:t>Italian</a:t>
            </a:r>
            <a:r>
              <a:rPr lang="en-AU" sz="1800" dirty="0" smtClean="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hlinkClick r:id="rId5"/>
              </a:rPr>
              <a:t>Japanese</a:t>
            </a:r>
            <a:r>
              <a:rPr lang="en-AU" sz="1800" dirty="0" smtClean="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hlinkClick r:id="rId5"/>
              </a:rPr>
              <a:t>Korean</a:t>
            </a:r>
            <a:r>
              <a:rPr lang="en-AU" sz="1800" dirty="0" smtClean="0">
                <a:latin typeface="Arial" panose="020B0604020202020204" pitchFamily="34" charset="0"/>
                <a:cs typeface="Arial" panose="020B0604020202020204" pitchFamily="34" charset="0"/>
              </a:rPr>
              <a:t> and </a:t>
            </a:r>
            <a:r>
              <a:rPr lang="en-AU" sz="1800" dirty="0" smtClean="0">
                <a:latin typeface="Arial" panose="020B0604020202020204" pitchFamily="34" charset="0"/>
                <a:cs typeface="Arial" panose="020B0604020202020204" pitchFamily="34" charset="0"/>
                <a:hlinkClick r:id="rId5"/>
              </a:rPr>
              <a:t>Spanish</a:t>
            </a:r>
            <a:r>
              <a:rPr lang="en-AU" sz="1800" dirty="0" smtClean="0">
                <a:latin typeface="Arial" panose="020B0604020202020204" pitchFamily="34" charset="0"/>
                <a:cs typeface="Arial" panose="020B0604020202020204" pitchFamily="34" charset="0"/>
              </a:rPr>
              <a:t> K-10</a:t>
            </a:r>
          </a:p>
          <a:p>
            <a:pPr marL="429746" lvl="1" indent="-285750" algn="just">
              <a:buFont typeface="Montserrat Medium" panose="00000600000000000000" pitchFamily="2" charset="0"/>
              <a:buChar char="‒"/>
            </a:pPr>
            <a:r>
              <a:rPr lang="en-AU" sz="1800" dirty="0">
                <a:latin typeface="Arial" panose="020B0604020202020204" pitchFamily="34" charset="0"/>
                <a:cs typeface="Arial" panose="020B0604020202020204" pitchFamily="34" charset="0"/>
              </a:rPr>
              <a:t>f</a:t>
            </a:r>
            <a:r>
              <a:rPr lang="en-AU" sz="1800" dirty="0" smtClean="0">
                <a:latin typeface="Arial" panose="020B0604020202020204" pitchFamily="34" charset="0"/>
                <a:cs typeface="Arial" panose="020B0604020202020204" pitchFamily="34" charset="0"/>
              </a:rPr>
              <a:t>or schools implementing a K-6 languages program.</a:t>
            </a:r>
            <a:endParaRPr lang="en-AU" sz="18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p:txBody>
          <a:bodyPr/>
          <a:lstStyle/>
          <a:p>
            <a:fld id="{A07B3C81-91FE-4515-B68D-51DAEA20A939}" type="slidenum">
              <a:rPr lang="en-US" smtClean="0"/>
              <a:t>10</a:t>
            </a:fld>
            <a:endParaRPr lang="en-US" dirty="0"/>
          </a:p>
        </p:txBody>
      </p:sp>
    </p:spTree>
    <p:extLst>
      <p:ext uri="{BB962C8B-B14F-4D97-AF65-F5344CB8AC3E}">
        <p14:creationId xmlns:p14="http://schemas.microsoft.com/office/powerpoint/2010/main" val="42610868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61744" y="579910"/>
            <a:ext cx="10986822" cy="5156636"/>
          </a:xfrm>
          <a:prstGeom prst="rect">
            <a:avLst/>
          </a:prstGeom>
        </p:spPr>
      </p:pic>
      <p:sp>
        <p:nvSpPr>
          <p:cNvPr id="5" name="Title 4"/>
          <p:cNvSpPr>
            <a:spLocks noGrp="1"/>
          </p:cNvSpPr>
          <p:nvPr>
            <p:ph type="title"/>
          </p:nvPr>
        </p:nvSpPr>
        <p:spPr/>
        <p:txBody>
          <a:bodyPr/>
          <a:lstStyle/>
          <a:p>
            <a:r>
              <a:rPr lang="en-AU" dirty="0">
                <a:latin typeface="Arial" panose="020B0604020202020204" pitchFamily="34" charset="0"/>
                <a:cs typeface="Arial" panose="020B0604020202020204" pitchFamily="34" charset="0"/>
              </a:rPr>
              <a:t>2018 curriculum support K-6</a:t>
            </a:r>
          </a:p>
        </p:txBody>
      </p:sp>
      <p:sp>
        <p:nvSpPr>
          <p:cNvPr id="7" name="Text Placeholder 6"/>
          <p:cNvSpPr>
            <a:spLocks noGrp="1"/>
          </p:cNvSpPr>
          <p:nvPr>
            <p:ph type="body" sz="quarter" idx="15"/>
          </p:nvPr>
        </p:nvSpPr>
        <p:spPr/>
        <p:txBody>
          <a:bodyPr/>
          <a:lstStyle/>
          <a:p>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1275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Point Star 1"/>
          <p:cNvSpPr/>
          <p:nvPr/>
        </p:nvSpPr>
        <p:spPr>
          <a:xfrm>
            <a:off x="7071273" y="29731"/>
            <a:ext cx="2185743" cy="1609583"/>
          </a:xfrm>
          <a:prstGeom prst="star10">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000" dirty="0" smtClean="0">
                <a:latin typeface="Arial" panose="020B0604020202020204" pitchFamily="34" charset="0"/>
                <a:cs typeface="Arial" panose="020B0604020202020204" pitchFamily="34" charset="0"/>
              </a:rPr>
              <a:t>17 hours</a:t>
            </a:r>
            <a:r>
              <a:rPr lang="en-AU" sz="2000" dirty="0">
                <a:latin typeface="Arial" panose="020B0604020202020204" pitchFamily="34" charset="0"/>
                <a:cs typeface="Arial" panose="020B0604020202020204" pitchFamily="34" charset="0"/>
              </a:rPr>
              <a:t> </a:t>
            </a:r>
            <a:r>
              <a:rPr lang="en-AU" sz="2000" dirty="0" smtClean="0">
                <a:latin typeface="Arial" panose="020B0604020202020204" pitchFamily="34" charset="0"/>
                <a:cs typeface="Arial" panose="020B0604020202020204" pitchFamily="34" charset="0"/>
              </a:rPr>
              <a:t>of PL (QA)</a:t>
            </a:r>
          </a:p>
        </p:txBody>
      </p:sp>
      <p:sp>
        <p:nvSpPr>
          <p:cNvPr id="6" name="Content Placeholder 5"/>
          <p:cNvSpPr>
            <a:spLocks noGrp="1"/>
          </p:cNvSpPr>
          <p:nvPr>
            <p:ph sz="quarter" idx="14"/>
          </p:nvPr>
        </p:nvSpPr>
        <p:spPr>
          <a:xfrm>
            <a:off x="316227" y="1639314"/>
            <a:ext cx="5611962" cy="4030633"/>
          </a:xfrm>
        </p:spPr>
        <p:txBody>
          <a:bodyPr/>
          <a:lstStyle/>
          <a:p>
            <a:pPr>
              <a:spcBef>
                <a:spcPts val="1200"/>
              </a:spcBef>
            </a:pPr>
            <a:r>
              <a:rPr lang="en-AU" sz="1800" b="1" dirty="0" smtClean="0">
                <a:latin typeface="Arial" panose="020B0604020202020204" pitchFamily="34" charset="0"/>
                <a:cs typeface="Arial" panose="020B0604020202020204" pitchFamily="34" charset="0"/>
              </a:rPr>
              <a:t>Getting to know the PDHPE K-6 syllabus </a:t>
            </a:r>
            <a:br>
              <a:rPr lang="en-AU" sz="1800" b="1" dirty="0" smtClean="0">
                <a:latin typeface="Arial" panose="020B0604020202020204" pitchFamily="34" charset="0"/>
                <a:cs typeface="Arial" panose="020B0604020202020204" pitchFamily="34" charset="0"/>
              </a:rPr>
            </a:br>
            <a:r>
              <a:rPr lang="en-AU" sz="1800" b="1" dirty="0" smtClean="0">
                <a:latin typeface="Arial" panose="020B0604020202020204" pitchFamily="34" charset="0"/>
                <a:cs typeface="Arial" panose="020B0604020202020204" pitchFamily="34" charset="0"/>
              </a:rPr>
              <a:t>(primary) (NR25619)</a:t>
            </a:r>
            <a:br>
              <a:rPr lang="en-AU" sz="1800" b="1"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e-Learning course (1 hour, TIPD)</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255 enrolments</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a:r>
            <a:br>
              <a:rPr lang="en-AU" sz="1800" dirty="0" smtClean="0">
                <a:latin typeface="Arial" panose="020B0604020202020204" pitchFamily="34" charset="0"/>
                <a:cs typeface="Arial" panose="020B0604020202020204" pitchFamily="34" charset="0"/>
              </a:rPr>
            </a:br>
            <a:r>
              <a:rPr lang="en-AU" sz="1800" b="1" dirty="0" smtClean="0">
                <a:latin typeface="Arial" panose="020B0604020202020204" pitchFamily="34" charset="0"/>
                <a:cs typeface="Arial" panose="020B0604020202020204" pitchFamily="34" charset="0"/>
              </a:rPr>
              <a:t>Unpacking the PDHPE K-10 syllabus propositions (primary) (RG04325)</a:t>
            </a:r>
            <a:br>
              <a:rPr lang="en-AU" sz="1800" b="1"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e-Learning course (1 hour, registered)</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2,138 enrolments</a:t>
            </a:r>
            <a:br>
              <a:rPr lang="en-AU" sz="1800" dirty="0" smtClean="0">
                <a:latin typeface="Arial" panose="020B0604020202020204" pitchFamily="34" charset="0"/>
                <a:cs typeface="Arial" panose="020B0604020202020204" pitchFamily="34" charset="0"/>
              </a:rPr>
            </a:br>
            <a:endParaRPr lang="en-AU" sz="1800" dirty="0" smtClean="0">
              <a:latin typeface="Arial" panose="020B0604020202020204" pitchFamily="34" charset="0"/>
              <a:cs typeface="Arial" panose="020B0604020202020204" pitchFamily="34" charset="0"/>
            </a:endParaRPr>
          </a:p>
          <a:p>
            <a:r>
              <a:rPr lang="en-AU" sz="1800" b="1" dirty="0" smtClean="0">
                <a:latin typeface="Arial" panose="020B0604020202020204" pitchFamily="34" charset="0"/>
                <a:cs typeface="Arial" panose="020B0604020202020204" pitchFamily="34" charset="0"/>
              </a:rPr>
              <a:t>Unpacking the PDHPE K-10 syllabus (RG02979)</a:t>
            </a:r>
            <a:r>
              <a:rPr lang="en-AU" sz="1800" dirty="0" smtClean="0">
                <a:latin typeface="Arial" panose="020B0604020202020204" pitchFamily="34" charset="0"/>
                <a:cs typeface="Arial" panose="020B0604020202020204" pitchFamily="34" charset="0"/>
              </a:rPr>
              <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face-to-face workshop (7 hours, registered)</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24 venues</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617 participants</a:t>
            </a:r>
          </a:p>
        </p:txBody>
      </p:sp>
      <p:sp>
        <p:nvSpPr>
          <p:cNvPr id="5" name="Title 4"/>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2019 </a:t>
            </a:r>
            <a:r>
              <a:rPr lang="en-AU" dirty="0">
                <a:latin typeface="Arial" panose="020B0604020202020204" pitchFamily="34" charset="0"/>
                <a:cs typeface="Arial" panose="020B0604020202020204" pitchFamily="34" charset="0"/>
              </a:rPr>
              <a:t>curriculum support K-6</a:t>
            </a:r>
          </a:p>
        </p:txBody>
      </p:sp>
      <p:sp>
        <p:nvSpPr>
          <p:cNvPr id="7" name="Text Placeholder 6"/>
          <p:cNvSpPr>
            <a:spLocks noGrp="1"/>
          </p:cNvSpPr>
          <p:nvPr>
            <p:ph type="body" sz="quarter" idx="15"/>
          </p:nvPr>
        </p:nvSpPr>
        <p:spPr>
          <a:xfrm>
            <a:off x="316227" y="1182877"/>
            <a:ext cx="11503535" cy="276999"/>
          </a:xfrm>
        </p:spPr>
        <p:txBody>
          <a:bodyPr/>
          <a:lstStyle/>
          <a:p>
            <a:r>
              <a:rPr lang="en-AU" dirty="0" smtClean="0">
                <a:latin typeface="Arial" panose="020B0604020202020204" pitchFamily="34" charset="0"/>
                <a:cs typeface="Arial" panose="020B0604020202020204" pitchFamily="34" charset="0"/>
              </a:rPr>
              <a:t>PDHPE </a:t>
            </a:r>
            <a:r>
              <a:rPr lang="en-AU" dirty="0">
                <a:latin typeface="Arial" panose="020B0604020202020204" pitchFamily="34" charset="0"/>
                <a:cs typeface="Arial" panose="020B0604020202020204" pitchFamily="34" charset="0"/>
              </a:rPr>
              <a:t>K-6 and Science and technology </a:t>
            </a:r>
            <a:r>
              <a:rPr lang="en-AU" dirty="0" smtClean="0">
                <a:latin typeface="Arial" panose="020B0604020202020204" pitchFamily="34" charset="0"/>
                <a:cs typeface="Arial" panose="020B0604020202020204" pitchFamily="34" charset="0"/>
              </a:rPr>
              <a:t>K-6</a:t>
            </a:r>
            <a:endParaRPr lang="en-AU" dirty="0">
              <a:latin typeface="Arial" panose="020B0604020202020204" pitchFamily="34" charset="0"/>
              <a:cs typeface="Arial" panose="020B0604020202020204" pitchFamily="34" charset="0"/>
            </a:endParaRPr>
          </a:p>
        </p:txBody>
      </p:sp>
      <p:sp>
        <p:nvSpPr>
          <p:cNvPr id="8" name="Content Placeholder 5"/>
          <p:cNvSpPr txBox="1">
            <a:spLocks/>
          </p:cNvSpPr>
          <p:nvPr/>
        </p:nvSpPr>
        <p:spPr>
          <a:xfrm>
            <a:off x="6549775" y="1639314"/>
            <a:ext cx="5183314" cy="4030633"/>
          </a:xfrm>
          <a:prstGeom prst="rect">
            <a:avLst/>
          </a:prstGeom>
        </p:spPr>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Century Gothic" panose="020B0502020202020204" pitchFamily="34" charset="0"/>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Century Gothic" panose="020B0502020202020204" pitchFamily="34" charset="0"/>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Century Gothic" panose="020B0502020202020204" pitchFamily="34" charset="0"/>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Century Gothic" panose="020B0502020202020204" pitchFamily="34" charset="0"/>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800" b="1" dirty="0" smtClean="0">
                <a:latin typeface="Arial" panose="020B0604020202020204" pitchFamily="34" charset="0"/>
                <a:cs typeface="Arial" panose="020B0604020202020204" pitchFamily="34" charset="0"/>
              </a:rPr>
              <a:t>Implementing the Science and Technology K-6 syllabus (RG04451)</a:t>
            </a:r>
            <a:r>
              <a:rPr lang="en-AU" sz="1800" dirty="0" smtClean="0">
                <a:latin typeface="Arial" panose="020B0604020202020204" pitchFamily="34" charset="0"/>
                <a:cs typeface="Arial" panose="020B0604020202020204" pitchFamily="34" charset="0"/>
              </a:rPr>
              <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face-to-face workshop (5 hours, registered)</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24 venues</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383 enrolments</a:t>
            </a:r>
          </a:p>
          <a:p>
            <a:endParaRPr lang="en-AU" sz="1800" dirty="0" smtClean="0">
              <a:latin typeface="Arial" panose="020B0604020202020204" pitchFamily="34" charset="0"/>
              <a:cs typeface="Arial" panose="020B0604020202020204" pitchFamily="34" charset="0"/>
            </a:endParaRPr>
          </a:p>
          <a:p>
            <a:r>
              <a:rPr lang="en-AU" sz="1800" b="1" dirty="0" smtClean="0">
                <a:latin typeface="Arial" panose="020B0604020202020204" pitchFamily="34" charset="0"/>
                <a:cs typeface="Arial" panose="020B0604020202020204" pitchFamily="34" charset="0"/>
              </a:rPr>
              <a:t>Teaching with the Science and Technology K-6 syllabus (RG04489)</a:t>
            </a:r>
            <a:br>
              <a:rPr lang="en-AU" sz="1800" b="1"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eLearning course</a:t>
            </a:r>
            <a:r>
              <a:rPr lang="en-AU" sz="1800" b="1" dirty="0" smtClean="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rPr>
              <a:t>(3 hours, registered)</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50 enrolments</a:t>
            </a:r>
            <a:endParaRPr lang="en-AU" sz="1800" b="1" dirty="0" smtClean="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4243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Data snapshot</a:t>
            </a:r>
            <a:endParaRPr lang="en-AU"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p:txBody>
          <a:bodyPr/>
          <a:lstStyle/>
          <a:p>
            <a:r>
              <a:rPr lang="en-AU" dirty="0" smtClean="0">
                <a:latin typeface="Arial" panose="020B0604020202020204" pitchFamily="34" charset="0"/>
                <a:cs typeface="Arial" panose="020B0604020202020204" pitchFamily="34" charset="0"/>
              </a:rPr>
              <a:t>Combined evaluations (May 2019)</a:t>
            </a:r>
            <a:endParaRPr lang="en-AU"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quarter" idx="14"/>
          </p:nvPr>
        </p:nvPicPr>
        <p:blipFill>
          <a:blip r:embed="rId3"/>
          <a:stretch>
            <a:fillRect/>
          </a:stretch>
        </p:blipFill>
        <p:spPr>
          <a:xfrm>
            <a:off x="2812454" y="1556723"/>
            <a:ext cx="7289168" cy="4307236"/>
          </a:xfrm>
          <a:prstGeom prst="rect">
            <a:avLst/>
          </a:prstGeom>
        </p:spPr>
      </p:pic>
    </p:spTree>
    <p:extLst>
      <p:ext uri="{BB962C8B-B14F-4D97-AF65-F5344CB8AC3E}">
        <p14:creationId xmlns:p14="http://schemas.microsoft.com/office/powerpoint/2010/main" val="253631795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16227" y="1881188"/>
            <a:ext cx="5246865" cy="2667216"/>
          </a:xfrm>
        </p:spPr>
        <p:txBody>
          <a:bodyPr/>
          <a:lstStyle/>
          <a:p>
            <a:r>
              <a:rPr lang="en-AU" sz="1800" b="1" dirty="0" smtClean="0">
                <a:latin typeface="Arial" panose="020B0604020202020204" pitchFamily="34" charset="0"/>
                <a:cs typeface="Arial" panose="020B0604020202020204" pitchFamily="34" charset="0"/>
              </a:rPr>
              <a:t>Science and technology</a:t>
            </a:r>
            <a:r>
              <a:rPr lang="en-AU" sz="1800" dirty="0" smtClean="0">
                <a:latin typeface="Arial" panose="020B0604020202020204" pitchFamily="34" charset="0"/>
                <a:cs typeface="Arial" panose="020B0604020202020204" pitchFamily="34" charset="0"/>
              </a:rPr>
              <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19 x sample scope and sequence documents</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e-Learning course </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(planning, programming and assessing)</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support for inquiry learning, digital technologies</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units of work</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continued rollout of F2F workshops</a:t>
            </a:r>
            <a:r>
              <a:rPr lang="en-AU" dirty="0" smtClean="0">
                <a:latin typeface="Arial" panose="020B0604020202020204" pitchFamily="34" charset="0"/>
                <a:cs typeface="Arial" panose="020B0604020202020204" pitchFamily="34" charset="0"/>
              </a:rPr>
              <a:t/>
            </a:r>
            <a:br>
              <a:rPr lang="en-AU" dirty="0" smtClean="0">
                <a:latin typeface="Arial" panose="020B0604020202020204" pitchFamily="34" charset="0"/>
                <a:cs typeface="Arial" panose="020B0604020202020204" pitchFamily="34" charset="0"/>
              </a:rPr>
            </a:br>
            <a:endParaRPr lang="en-AU"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Upcoming work</a:t>
            </a:r>
            <a:endParaRPr lang="en-AU"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p:txBody>
          <a:bodyPr/>
          <a:lstStyle/>
          <a:p>
            <a:endParaRPr lang="en-AU" dirty="0">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6214598" y="2004090"/>
            <a:ext cx="5246865" cy="2603305"/>
          </a:xfrm>
          <a:prstGeom prst="rect">
            <a:avLst/>
          </a:prstGeom>
        </p:spPr>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Century Gothic" panose="020B0502020202020204" pitchFamily="34" charset="0"/>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Century Gothic" panose="020B0502020202020204" pitchFamily="34" charset="0"/>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Century Gothic" panose="020B0502020202020204" pitchFamily="34" charset="0"/>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Century Gothic" panose="020B0502020202020204" pitchFamily="34" charset="0"/>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800" b="1" dirty="0" smtClean="0">
                <a:latin typeface="Arial" panose="020B0604020202020204" pitchFamily="34" charset="0"/>
                <a:cs typeface="Arial" panose="020B0604020202020204" pitchFamily="34" charset="0"/>
              </a:rPr>
              <a:t>PDHPE</a:t>
            </a:r>
            <a:r>
              <a:rPr lang="en-AU" sz="1800" dirty="0" smtClean="0">
                <a:latin typeface="Arial" panose="020B0604020202020204" pitchFamily="34" charset="0"/>
                <a:cs typeface="Arial" panose="020B0604020202020204" pitchFamily="34" charset="0"/>
              </a:rPr>
              <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reoffering F2F workshops in Semester 2 (EOI, needs only basis)</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scope and sequence documents </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units of work</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advice for meeting requirements (child protection)</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continued rollout of F2F workshops</a:t>
            </a:r>
          </a:p>
        </p:txBody>
      </p:sp>
      <p:sp>
        <p:nvSpPr>
          <p:cNvPr id="6" name="Content Placeholder 1"/>
          <p:cNvSpPr txBox="1">
            <a:spLocks/>
          </p:cNvSpPr>
          <p:nvPr/>
        </p:nvSpPr>
        <p:spPr>
          <a:xfrm>
            <a:off x="316227" y="4843372"/>
            <a:ext cx="10815856" cy="825908"/>
          </a:xfrm>
          <a:prstGeom prst="rect">
            <a:avLst/>
          </a:prstGeom>
        </p:spPr>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Century Gothic" panose="020B0502020202020204" pitchFamily="34" charset="0"/>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Century Gothic" panose="020B0502020202020204" pitchFamily="34" charset="0"/>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Century Gothic" panose="020B0502020202020204" pitchFamily="34" charset="0"/>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Century Gothic" panose="020B0502020202020204" pitchFamily="34" charset="0"/>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800" b="1" dirty="0" smtClean="0">
                <a:latin typeface="Arial" panose="020B0604020202020204" pitchFamily="34" charset="0"/>
                <a:cs typeface="Arial" panose="020B0604020202020204" pitchFamily="34" charset="0"/>
              </a:rPr>
              <a:t>Primary curriculum</a:t>
            </a:r>
            <a:r>
              <a:rPr lang="en-AU" sz="1800" dirty="0" smtClean="0">
                <a:latin typeface="Arial" panose="020B0604020202020204" pitchFamily="34" charset="0"/>
                <a:cs typeface="Arial" panose="020B0604020202020204" pitchFamily="34" charset="0"/>
              </a:rPr>
              <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advice for schools re: planning, programming and assessment (clarity, consistency)</a:t>
            </a:r>
          </a:p>
        </p:txBody>
      </p:sp>
    </p:spTree>
    <p:extLst>
      <p:ext uri="{BB962C8B-B14F-4D97-AF65-F5344CB8AC3E}">
        <p14:creationId xmlns:p14="http://schemas.microsoft.com/office/powerpoint/2010/main" val="33127882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5418" y="85239"/>
            <a:ext cx="2880000"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AU" sz="1600" b="1" dirty="0">
                <a:solidFill>
                  <a:prstClr val="white"/>
                </a:solidFill>
                <a:latin typeface="Arial" panose="020B0604020202020204" pitchFamily="34" charset="0"/>
                <a:cs typeface="Arial" panose="020B0604020202020204" pitchFamily="34" charset="0"/>
              </a:rPr>
              <a:t>Knowing your syllabus</a:t>
            </a:r>
          </a:p>
        </p:txBody>
      </p:sp>
      <p:sp>
        <p:nvSpPr>
          <p:cNvPr id="10" name="Rectangle 9"/>
          <p:cNvSpPr/>
          <p:nvPr/>
        </p:nvSpPr>
        <p:spPr>
          <a:xfrm>
            <a:off x="3204669" y="85239"/>
            <a:ext cx="2880000" cy="612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defRPr/>
            </a:pPr>
            <a:r>
              <a:rPr lang="en-AU" sz="1600" b="1" dirty="0">
                <a:solidFill>
                  <a:prstClr val="white"/>
                </a:solidFill>
                <a:latin typeface="Arial" panose="020B0604020202020204" pitchFamily="34" charset="0"/>
                <a:cs typeface="Arial" panose="020B0604020202020204" pitchFamily="34" charset="0"/>
              </a:rPr>
              <a:t>Designing programs &amp; assessment</a:t>
            </a:r>
          </a:p>
        </p:txBody>
      </p:sp>
      <p:sp>
        <p:nvSpPr>
          <p:cNvPr id="11" name="Rectangle 10"/>
          <p:cNvSpPr/>
          <p:nvPr/>
        </p:nvSpPr>
        <p:spPr>
          <a:xfrm>
            <a:off x="6167869" y="85239"/>
            <a:ext cx="2880000" cy="612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defRPr/>
            </a:pPr>
            <a:r>
              <a:rPr lang="en-AU" sz="1600" b="1" dirty="0">
                <a:solidFill>
                  <a:schemeClr val="tx2"/>
                </a:solidFill>
                <a:latin typeface="Arial" panose="020B0604020202020204" pitchFamily="34" charset="0"/>
                <a:cs typeface="Arial" panose="020B0604020202020204" pitchFamily="34" charset="0"/>
              </a:rPr>
              <a:t>Enabling high quality practice</a:t>
            </a:r>
          </a:p>
        </p:txBody>
      </p:sp>
      <p:sp>
        <p:nvSpPr>
          <p:cNvPr id="12" name="Rectangle 11"/>
          <p:cNvSpPr/>
          <p:nvPr/>
        </p:nvSpPr>
        <p:spPr>
          <a:xfrm>
            <a:off x="9155728" y="85239"/>
            <a:ext cx="2880000" cy="612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defRPr/>
            </a:pPr>
            <a:r>
              <a:rPr lang="en-AU" sz="1600" b="1" dirty="0">
                <a:solidFill>
                  <a:schemeClr val="tx2"/>
                </a:solidFill>
                <a:latin typeface="Arial" panose="020B0604020202020204" pitchFamily="34" charset="0"/>
                <a:cs typeface="Arial" panose="020B0604020202020204" pitchFamily="34" charset="0"/>
              </a:rPr>
              <a:t>Scaling expertise &amp; innovation</a:t>
            </a:r>
          </a:p>
        </p:txBody>
      </p:sp>
      <p:sp>
        <p:nvSpPr>
          <p:cNvPr id="13" name="Rectangle 12"/>
          <p:cNvSpPr/>
          <p:nvPr/>
        </p:nvSpPr>
        <p:spPr>
          <a:xfrm>
            <a:off x="165418" y="728929"/>
            <a:ext cx="2880000" cy="19520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lstStyle/>
          <a:p>
            <a:pPr defTabSz="1219170">
              <a:defRPr/>
            </a:pPr>
            <a:r>
              <a:rPr lang="en-AU" sz="1400" dirty="0" smtClean="0">
                <a:solidFill>
                  <a:schemeClr val="bg1"/>
                </a:solidFill>
                <a:latin typeface="Arial" panose="020B0604020202020204" pitchFamily="34" charset="0"/>
                <a:cs typeface="Arial" panose="020B0604020202020204" pitchFamily="34" charset="0"/>
              </a:rPr>
              <a:t>Needs</a:t>
            </a:r>
            <a:endParaRPr lang="en-AU" sz="1400" dirty="0">
              <a:solidFill>
                <a:schemeClr val="bg1"/>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bg1"/>
                </a:solidFill>
                <a:latin typeface="Arial" panose="020B0604020202020204" pitchFamily="34" charset="0"/>
                <a:cs typeface="Arial" panose="020B0604020202020204" pitchFamily="34" charset="0"/>
              </a:rPr>
              <a:t>Identification of </a:t>
            </a:r>
            <a:r>
              <a:rPr lang="en-AU" sz="1200" dirty="0" smtClean="0">
                <a:solidFill>
                  <a:schemeClr val="bg1"/>
                </a:solidFill>
                <a:latin typeface="Arial" panose="020B0604020202020204" pitchFamily="34" charset="0"/>
                <a:cs typeface="Arial" panose="020B0604020202020204" pitchFamily="34" charset="0"/>
              </a:rPr>
              <a:t>differences between old and new syllabuses.</a:t>
            </a:r>
            <a:endParaRPr lang="en-AU" sz="1200" dirty="0">
              <a:solidFill>
                <a:schemeClr val="bg1"/>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bg1"/>
                </a:solidFill>
                <a:latin typeface="Arial" panose="020B0604020202020204" pitchFamily="34" charset="0"/>
                <a:cs typeface="Arial" panose="020B0604020202020204" pitchFamily="34" charset="0"/>
              </a:rPr>
              <a:t>Identification of PL and support </a:t>
            </a:r>
            <a:r>
              <a:rPr lang="en-AU" sz="1200" dirty="0" smtClean="0">
                <a:solidFill>
                  <a:schemeClr val="bg1"/>
                </a:solidFill>
                <a:latin typeface="Arial" panose="020B0604020202020204" pitchFamily="34" charset="0"/>
                <a:cs typeface="Arial" panose="020B0604020202020204" pitchFamily="34" charset="0"/>
              </a:rPr>
              <a:t>needs.</a:t>
            </a:r>
            <a:endParaRPr lang="en-AU" sz="1200" dirty="0">
              <a:solidFill>
                <a:schemeClr val="bg1"/>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bg1"/>
                </a:solidFill>
                <a:latin typeface="Arial" panose="020B0604020202020204" pitchFamily="34" charset="0"/>
                <a:cs typeface="Arial" panose="020B0604020202020204" pitchFamily="34" charset="0"/>
              </a:rPr>
              <a:t>Identification and mobilisation of </a:t>
            </a:r>
            <a:r>
              <a:rPr lang="en-AU" sz="1200" dirty="0" smtClean="0">
                <a:solidFill>
                  <a:schemeClr val="bg1"/>
                </a:solidFill>
                <a:latin typeface="Arial" panose="020B0604020202020204" pitchFamily="34" charset="0"/>
                <a:cs typeface="Arial" panose="020B0604020202020204" pitchFamily="34" charset="0"/>
              </a:rPr>
              <a:t>networks.</a:t>
            </a:r>
            <a:endParaRPr lang="en-AU" sz="1200"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174126" y="2712647"/>
            <a:ext cx="2880000" cy="32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lstStyle/>
          <a:p>
            <a:pPr defTabSz="1219170">
              <a:defRPr/>
            </a:pPr>
            <a:r>
              <a:rPr lang="en-AU" sz="1400" dirty="0" smtClean="0">
                <a:solidFill>
                  <a:schemeClr val="bg1"/>
                </a:solidFill>
                <a:latin typeface="Arial" panose="020B0604020202020204" pitchFamily="34" charset="0"/>
                <a:cs typeface="Arial" panose="020B0604020202020204" pitchFamily="34" charset="0"/>
              </a:rPr>
              <a:t>Support</a:t>
            </a:r>
            <a:endParaRPr lang="en-AU" sz="1400" dirty="0">
              <a:solidFill>
                <a:schemeClr val="bg1"/>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bg1"/>
                </a:solidFill>
                <a:latin typeface="Arial" panose="020B0604020202020204" pitchFamily="34" charset="0"/>
                <a:cs typeface="Arial" panose="020B0604020202020204" pitchFamily="34" charset="0"/>
              </a:rPr>
              <a:t>F2F </a:t>
            </a:r>
            <a:r>
              <a:rPr lang="en-AU" sz="1200" dirty="0" smtClean="0">
                <a:solidFill>
                  <a:schemeClr val="bg1"/>
                </a:solidFill>
                <a:latin typeface="Arial" panose="020B0604020202020204" pitchFamily="34" charset="0"/>
                <a:cs typeface="Arial" panose="020B0604020202020204" pitchFamily="34" charset="0"/>
              </a:rPr>
              <a:t>workshops.</a:t>
            </a:r>
            <a:endParaRPr lang="en-AU" sz="1200" dirty="0">
              <a:solidFill>
                <a:schemeClr val="bg1"/>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bg1"/>
                </a:solidFill>
                <a:latin typeface="Arial" panose="020B0604020202020204" pitchFamily="34" charset="0"/>
                <a:cs typeface="Arial" panose="020B0604020202020204" pitchFamily="34" charset="0"/>
              </a:rPr>
              <a:t>Introductory </a:t>
            </a:r>
            <a:r>
              <a:rPr lang="en-AU" sz="1200" dirty="0" smtClean="0">
                <a:solidFill>
                  <a:schemeClr val="bg1"/>
                </a:solidFill>
                <a:latin typeface="Arial" panose="020B0604020202020204" pitchFamily="34" charset="0"/>
                <a:cs typeface="Arial" panose="020B0604020202020204" pitchFamily="34" charset="0"/>
              </a:rPr>
              <a:t>webinars.</a:t>
            </a:r>
            <a:endParaRPr lang="en-AU" sz="1200" dirty="0">
              <a:solidFill>
                <a:schemeClr val="bg1"/>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bg1"/>
                </a:solidFill>
                <a:latin typeface="Arial" panose="020B0604020202020204" pitchFamily="34" charset="0"/>
                <a:cs typeface="Arial" panose="020B0604020202020204" pitchFamily="34" charset="0"/>
              </a:rPr>
              <a:t>Information and advice on compliance, changes, planning and support</a:t>
            </a:r>
          </a:p>
          <a:p>
            <a:pPr marL="838179" lvl="1" indent="-228594" defTabSz="1219170">
              <a:buFont typeface="Courier New" panose="02070309020205020404" pitchFamily="49" charset="0"/>
              <a:buChar char="o"/>
              <a:defRPr/>
            </a:pPr>
            <a:r>
              <a:rPr lang="en-AU" sz="1200" dirty="0">
                <a:solidFill>
                  <a:schemeClr val="bg1"/>
                </a:solidFill>
                <a:latin typeface="Arial" panose="020B0604020202020204" pitchFamily="34" charset="0"/>
                <a:cs typeface="Arial" panose="020B0604020202020204" pitchFamily="34" charset="0"/>
              </a:rPr>
              <a:t>Teachers</a:t>
            </a:r>
          </a:p>
          <a:p>
            <a:pPr marL="838179" lvl="1" indent="-228594" defTabSz="1219170">
              <a:buFont typeface="Courier New" panose="02070309020205020404" pitchFamily="49" charset="0"/>
              <a:buChar char="o"/>
              <a:defRPr/>
            </a:pPr>
            <a:r>
              <a:rPr lang="en-AU" sz="1200" dirty="0">
                <a:solidFill>
                  <a:schemeClr val="bg1"/>
                </a:solidFill>
                <a:latin typeface="Arial" panose="020B0604020202020204" pitchFamily="34" charset="0"/>
                <a:cs typeface="Arial" panose="020B0604020202020204" pitchFamily="34" charset="0"/>
              </a:rPr>
              <a:t>Executive</a:t>
            </a:r>
          </a:p>
          <a:p>
            <a:pPr marL="838179" lvl="1" indent="-228594" defTabSz="1219170">
              <a:buFont typeface="Courier New" panose="02070309020205020404" pitchFamily="49" charset="0"/>
              <a:buChar char="o"/>
              <a:defRPr/>
            </a:pPr>
            <a:r>
              <a:rPr lang="en-AU" sz="1200" dirty="0">
                <a:solidFill>
                  <a:schemeClr val="bg1"/>
                </a:solidFill>
                <a:latin typeface="Arial" panose="020B0604020202020204" pitchFamily="34" charset="0"/>
                <a:cs typeface="Arial" panose="020B0604020202020204" pitchFamily="34" charset="0"/>
              </a:rPr>
              <a:t>Principals</a:t>
            </a:r>
          </a:p>
          <a:p>
            <a:pPr marL="838179" lvl="1" indent="-228594" defTabSz="1219170">
              <a:buFont typeface="Courier New" panose="02070309020205020404" pitchFamily="49" charset="0"/>
              <a:buChar char="o"/>
              <a:defRPr/>
            </a:pPr>
            <a:r>
              <a:rPr lang="en-AU" sz="1200" dirty="0">
                <a:solidFill>
                  <a:schemeClr val="bg1"/>
                </a:solidFill>
                <a:latin typeface="Arial" panose="020B0604020202020204" pitchFamily="34" charset="0"/>
                <a:cs typeface="Arial" panose="020B0604020202020204" pitchFamily="34" charset="0"/>
              </a:rPr>
              <a:t>DELs</a:t>
            </a:r>
          </a:p>
          <a:p>
            <a:pPr marL="838179" lvl="1" indent="-228594" defTabSz="1219170">
              <a:buFont typeface="Courier New" panose="02070309020205020404" pitchFamily="49" charset="0"/>
              <a:buChar char="o"/>
              <a:defRPr/>
            </a:pPr>
            <a:r>
              <a:rPr lang="en-AU" sz="1200" dirty="0">
                <a:solidFill>
                  <a:schemeClr val="bg1"/>
                </a:solidFill>
                <a:latin typeface="Arial" panose="020B0604020202020204" pitchFamily="34" charset="0"/>
                <a:cs typeface="Arial" panose="020B0604020202020204" pitchFamily="34" charset="0"/>
              </a:rPr>
              <a:t>Teams</a:t>
            </a:r>
          </a:p>
          <a:p>
            <a:pPr marL="838179" lvl="1" indent="-228594" defTabSz="1219170">
              <a:buFont typeface="Courier New" panose="02070309020205020404" pitchFamily="49" charset="0"/>
              <a:buChar char="o"/>
              <a:defRPr/>
            </a:pPr>
            <a:r>
              <a:rPr lang="en-AU" sz="1200" dirty="0" smtClean="0">
                <a:solidFill>
                  <a:schemeClr val="bg1"/>
                </a:solidFill>
                <a:latin typeface="Arial" panose="020B0604020202020204" pitchFamily="34" charset="0"/>
                <a:cs typeface="Arial" panose="020B0604020202020204" pitchFamily="34" charset="0"/>
              </a:rPr>
              <a:t>Directorates.</a:t>
            </a:r>
            <a:endParaRPr lang="en-AU" sz="1200" dirty="0">
              <a:solidFill>
                <a:schemeClr val="bg1"/>
              </a:solidFill>
              <a:latin typeface="Arial" panose="020B0604020202020204" pitchFamily="34" charset="0"/>
              <a:cs typeface="Arial" panose="020B0604020202020204" pitchFamily="34" charset="0"/>
            </a:endParaRPr>
          </a:p>
          <a:p>
            <a:pPr marL="838179" lvl="1" indent="-228594" defTabSz="1219170">
              <a:buFont typeface="Arial" panose="020B0604020202020204" pitchFamily="34" charset="0"/>
              <a:buChar char="•"/>
              <a:defRPr/>
            </a:pPr>
            <a:endParaRPr lang="en-AU" sz="1200" dirty="0">
              <a:solidFill>
                <a:srgbClr val="425968"/>
              </a:solidFill>
              <a:latin typeface="Arial" panose="020B0604020202020204" pitchFamily="34" charset="0"/>
              <a:cs typeface="Arial" panose="020B0604020202020204" pitchFamily="34" charset="0"/>
            </a:endParaRPr>
          </a:p>
        </p:txBody>
      </p:sp>
      <p:sp>
        <p:nvSpPr>
          <p:cNvPr id="15" name="Rectangle 14"/>
          <p:cNvSpPr/>
          <p:nvPr/>
        </p:nvSpPr>
        <p:spPr>
          <a:xfrm>
            <a:off x="3204669" y="728929"/>
            <a:ext cx="2880000" cy="195202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lstStyle/>
          <a:p>
            <a:pPr defTabSz="1219170">
              <a:defRPr/>
            </a:pPr>
            <a:r>
              <a:rPr lang="en-AU" sz="1400" dirty="0">
                <a:solidFill>
                  <a:schemeClr val="bg1"/>
                </a:solidFill>
                <a:latin typeface="Arial" panose="020B0604020202020204" pitchFamily="34" charset="0"/>
                <a:cs typeface="Arial" panose="020B0604020202020204" pitchFamily="34" charset="0"/>
              </a:rPr>
              <a:t>Needs</a:t>
            </a:r>
          </a:p>
          <a:p>
            <a:pPr marL="228594" indent="-228594" defTabSz="1219170">
              <a:buFont typeface="Arial" panose="020B0604020202020204" pitchFamily="34" charset="0"/>
              <a:buChar char="•"/>
              <a:defRPr/>
            </a:pPr>
            <a:r>
              <a:rPr lang="en-AU" sz="1200" dirty="0">
                <a:solidFill>
                  <a:schemeClr val="bg1"/>
                </a:solidFill>
                <a:latin typeface="Arial" panose="020B0604020202020204" pitchFamily="34" charset="0"/>
                <a:cs typeface="Arial" panose="020B0604020202020204" pitchFamily="34" charset="0"/>
              </a:rPr>
              <a:t>Scope and </a:t>
            </a:r>
            <a:r>
              <a:rPr lang="en-AU" sz="1200" dirty="0" smtClean="0">
                <a:solidFill>
                  <a:schemeClr val="bg1"/>
                </a:solidFill>
                <a:latin typeface="Arial" panose="020B0604020202020204" pitchFamily="34" charset="0"/>
                <a:cs typeface="Arial" panose="020B0604020202020204" pitchFamily="34" charset="0"/>
              </a:rPr>
              <a:t>sequence </a:t>
            </a:r>
            <a:r>
              <a:rPr lang="en-AU" sz="1200" dirty="0">
                <a:solidFill>
                  <a:schemeClr val="bg1"/>
                </a:solidFill>
                <a:latin typeface="Arial" panose="020B0604020202020204" pitchFamily="34" charset="0"/>
                <a:cs typeface="Arial" panose="020B0604020202020204" pitchFamily="34" charset="0"/>
              </a:rPr>
              <a:t>documents (modelling and joint construction</a:t>
            </a:r>
            <a:r>
              <a:rPr lang="en-AU" sz="1200" dirty="0" smtClean="0">
                <a:solidFill>
                  <a:schemeClr val="bg1"/>
                </a:solidFill>
                <a:latin typeface="Arial" panose="020B0604020202020204" pitchFamily="34" charset="0"/>
                <a:cs typeface="Arial" panose="020B0604020202020204" pitchFamily="34" charset="0"/>
              </a:rPr>
              <a:t>).</a:t>
            </a:r>
            <a:endParaRPr lang="en-AU" sz="1200" dirty="0">
              <a:solidFill>
                <a:schemeClr val="bg1"/>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bg1"/>
                </a:solidFill>
                <a:latin typeface="Arial" panose="020B0604020202020204" pitchFamily="34" charset="0"/>
                <a:cs typeface="Arial" panose="020B0604020202020204" pitchFamily="34" charset="0"/>
              </a:rPr>
              <a:t>Access to resources (units, assessment tasks, deep content and concept tools</a:t>
            </a:r>
            <a:r>
              <a:rPr lang="en-AU" sz="1200" dirty="0" smtClean="0">
                <a:solidFill>
                  <a:schemeClr val="bg1"/>
                </a:solidFill>
                <a:latin typeface="Arial" panose="020B0604020202020204" pitchFamily="34" charset="0"/>
                <a:cs typeface="Arial" panose="020B0604020202020204" pitchFamily="34" charset="0"/>
              </a:rPr>
              <a:t>).</a:t>
            </a:r>
            <a:endParaRPr lang="en-AU" sz="1200" dirty="0">
              <a:solidFill>
                <a:schemeClr val="bg1"/>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bg1"/>
                </a:solidFill>
                <a:latin typeface="Arial" panose="020B0604020202020204" pitchFamily="34" charset="0"/>
                <a:cs typeface="Arial" panose="020B0604020202020204" pitchFamily="34" charset="0"/>
              </a:rPr>
              <a:t>Research/evidence </a:t>
            </a:r>
            <a:r>
              <a:rPr lang="en-AU" sz="1200" dirty="0" smtClean="0">
                <a:solidFill>
                  <a:schemeClr val="bg1"/>
                </a:solidFill>
                <a:latin typeface="Arial" panose="020B0604020202020204" pitchFamily="34" charset="0"/>
                <a:cs typeface="Arial" panose="020B0604020202020204" pitchFamily="34" charset="0"/>
              </a:rPr>
              <a:t>based.</a:t>
            </a:r>
            <a:endParaRPr lang="en-AU"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3204669" y="2712647"/>
            <a:ext cx="2880000" cy="32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lstStyle/>
          <a:p>
            <a:pPr defTabSz="1219170">
              <a:defRPr/>
            </a:pPr>
            <a:r>
              <a:rPr lang="en-AU" sz="1400" dirty="0">
                <a:solidFill>
                  <a:srgbClr val="FFFFFF"/>
                </a:solidFill>
                <a:latin typeface="Arial" panose="020B0604020202020204" pitchFamily="34" charset="0"/>
                <a:cs typeface="Arial" panose="020B0604020202020204" pitchFamily="34" charset="0"/>
              </a:rPr>
              <a:t>Support </a:t>
            </a:r>
            <a:endParaRPr lang="en-AU" sz="1400" dirty="0" smtClean="0">
              <a:solidFill>
                <a:srgbClr val="FFFFFF"/>
              </a:solidFill>
              <a:latin typeface="Arial" panose="020B0604020202020204" pitchFamily="34" charset="0"/>
              <a:cs typeface="Arial" panose="020B0604020202020204" pitchFamily="34" charset="0"/>
            </a:endParaRPr>
          </a:p>
          <a:p>
            <a:pPr marL="171450" indent="-171450" defTabSz="1219170">
              <a:buFont typeface="Arial" panose="020B0604020202020204" pitchFamily="34" charset="0"/>
              <a:buChar char="•"/>
              <a:defRPr/>
            </a:pPr>
            <a:r>
              <a:rPr lang="en-AU" sz="1200" dirty="0" smtClean="0">
                <a:solidFill>
                  <a:schemeClr val="bg1"/>
                </a:solidFill>
                <a:latin typeface="Arial" panose="020B0604020202020204" pitchFamily="34" charset="0"/>
                <a:cs typeface="Arial" panose="020B0604020202020204" pitchFamily="34" charset="0"/>
              </a:rPr>
              <a:t>Co-designed and L&amp;T led, mixed mode and online PL (with SS, experts and networks).</a:t>
            </a:r>
          </a:p>
          <a:p>
            <a:pPr marL="171450" indent="-171450" defTabSz="1219170">
              <a:buFont typeface="Arial" panose="020B0604020202020204" pitchFamily="34" charset="0"/>
              <a:buChar char="•"/>
              <a:defRPr/>
            </a:pPr>
            <a:r>
              <a:rPr lang="en-AU" sz="1200" dirty="0" smtClean="0">
                <a:solidFill>
                  <a:schemeClr val="bg1"/>
                </a:solidFill>
                <a:latin typeface="Arial" panose="020B0604020202020204" pitchFamily="34" charset="0"/>
                <a:cs typeface="Arial" panose="020B0604020202020204" pitchFamily="34" charset="0"/>
              </a:rPr>
              <a:t>Self-directed </a:t>
            </a:r>
            <a:r>
              <a:rPr lang="en-AU" sz="1200" dirty="0">
                <a:solidFill>
                  <a:schemeClr val="bg1"/>
                </a:solidFill>
                <a:latin typeface="Arial" panose="020B0604020202020204" pitchFamily="34" charset="0"/>
                <a:cs typeface="Arial" panose="020B0604020202020204" pitchFamily="34" charset="0"/>
              </a:rPr>
              <a:t>(school, COS, </a:t>
            </a:r>
            <a:r>
              <a:rPr lang="en-AU" sz="1200" dirty="0" smtClean="0">
                <a:solidFill>
                  <a:schemeClr val="bg1"/>
                </a:solidFill>
                <a:latin typeface="Arial" panose="020B0604020202020204" pitchFamily="34" charset="0"/>
                <a:cs typeface="Arial" panose="020B0604020202020204" pitchFamily="34" charset="0"/>
              </a:rPr>
              <a:t>network).</a:t>
            </a:r>
          </a:p>
          <a:p>
            <a:pPr marL="171450" indent="-171450" defTabSz="1219170">
              <a:buFont typeface="Arial" panose="020B0604020202020204" pitchFamily="34" charset="0"/>
              <a:buChar char="•"/>
              <a:defRPr/>
            </a:pPr>
            <a:r>
              <a:rPr lang="en-AU" sz="1200" dirty="0" smtClean="0">
                <a:solidFill>
                  <a:schemeClr val="bg1"/>
                </a:solidFill>
                <a:latin typeface="Arial" panose="020B0604020202020204" pitchFamily="34" charset="0"/>
                <a:cs typeface="Arial" panose="020B0604020202020204" pitchFamily="34" charset="0"/>
              </a:rPr>
              <a:t>Facilitated </a:t>
            </a:r>
            <a:r>
              <a:rPr lang="en-AU" sz="1200" dirty="0">
                <a:solidFill>
                  <a:schemeClr val="bg1"/>
                </a:solidFill>
                <a:latin typeface="Arial" panose="020B0604020202020204" pitchFamily="34" charset="0"/>
                <a:cs typeface="Arial" panose="020B0604020202020204" pitchFamily="34" charset="0"/>
              </a:rPr>
              <a:t>(school, COS, </a:t>
            </a:r>
            <a:r>
              <a:rPr lang="en-AU" sz="1200" dirty="0" smtClean="0">
                <a:solidFill>
                  <a:schemeClr val="bg1"/>
                </a:solidFill>
                <a:latin typeface="Arial" panose="020B0604020202020204" pitchFamily="34" charset="0"/>
                <a:cs typeface="Arial" panose="020B0604020202020204" pitchFamily="34" charset="0"/>
              </a:rPr>
              <a:t>network).</a:t>
            </a:r>
          </a:p>
          <a:p>
            <a:pPr marL="171450" indent="-171450" defTabSz="1219170">
              <a:buFont typeface="Arial" panose="020B0604020202020204" pitchFamily="34" charset="0"/>
              <a:buChar char="•"/>
              <a:defRPr/>
            </a:pPr>
            <a:r>
              <a:rPr lang="en-AU" sz="1200" dirty="0" smtClean="0">
                <a:solidFill>
                  <a:schemeClr val="bg1"/>
                </a:solidFill>
                <a:latin typeface="Arial" panose="020B0604020202020204" pitchFamily="34" charset="0"/>
                <a:cs typeface="Arial" panose="020B0604020202020204" pitchFamily="34" charset="0"/>
              </a:rPr>
              <a:t>Targeted </a:t>
            </a:r>
            <a:r>
              <a:rPr lang="en-AU" sz="1200" dirty="0">
                <a:solidFill>
                  <a:schemeClr val="bg1"/>
                </a:solidFill>
                <a:latin typeface="Arial" panose="020B0604020202020204" pitchFamily="34" charset="0"/>
                <a:cs typeface="Arial" panose="020B0604020202020204" pitchFamily="34" charset="0"/>
              </a:rPr>
              <a:t>PL for new syllabus </a:t>
            </a:r>
            <a:r>
              <a:rPr lang="en-AU" sz="1200" dirty="0" smtClean="0">
                <a:solidFill>
                  <a:schemeClr val="bg1"/>
                </a:solidFill>
                <a:latin typeface="Arial" panose="020B0604020202020204" pitchFamily="34" charset="0"/>
                <a:cs typeface="Arial" panose="020B0604020202020204" pitchFamily="34" charset="0"/>
              </a:rPr>
              <a:t>content.</a:t>
            </a:r>
          </a:p>
          <a:p>
            <a:pPr marL="171450" indent="-171450" defTabSz="1219170">
              <a:buFont typeface="Arial" panose="020B0604020202020204" pitchFamily="34" charset="0"/>
              <a:buChar char="•"/>
              <a:defRPr/>
            </a:pPr>
            <a:r>
              <a:rPr lang="en-AU" sz="1200" dirty="0" smtClean="0">
                <a:solidFill>
                  <a:schemeClr val="bg1"/>
                </a:solidFill>
                <a:latin typeface="Arial" panose="020B0604020202020204" pitchFamily="34" charset="0"/>
                <a:cs typeface="Arial" panose="020B0604020202020204" pitchFamily="34" charset="0"/>
              </a:rPr>
              <a:t>Co-designed </a:t>
            </a:r>
            <a:r>
              <a:rPr lang="en-AU" sz="1200" dirty="0">
                <a:solidFill>
                  <a:schemeClr val="bg1"/>
                </a:solidFill>
                <a:latin typeface="Arial" panose="020B0604020202020204" pitchFamily="34" charset="0"/>
                <a:cs typeface="Arial" panose="020B0604020202020204" pitchFamily="34" charset="0"/>
              </a:rPr>
              <a:t>resources: units (LT/SS), assessments (LT/SS/expert/network), scope &amp; </a:t>
            </a:r>
            <a:r>
              <a:rPr lang="en-AU" sz="1200" dirty="0" smtClean="0">
                <a:solidFill>
                  <a:schemeClr val="bg1"/>
                </a:solidFill>
                <a:latin typeface="Arial" panose="020B0604020202020204" pitchFamily="34" charset="0"/>
                <a:cs typeface="Arial" panose="020B0604020202020204" pitchFamily="34" charset="0"/>
              </a:rPr>
              <a:t>sequences.</a:t>
            </a:r>
          </a:p>
          <a:p>
            <a:pPr marL="171450" indent="-171450" defTabSz="1219170">
              <a:buFont typeface="Arial" panose="020B0604020202020204" pitchFamily="34" charset="0"/>
              <a:buChar char="•"/>
              <a:defRPr/>
            </a:pPr>
            <a:r>
              <a:rPr lang="en-AU" sz="1200" dirty="0" smtClean="0">
                <a:solidFill>
                  <a:schemeClr val="bg1"/>
                </a:solidFill>
                <a:latin typeface="Arial" panose="020B0604020202020204" pitchFamily="34" charset="0"/>
                <a:cs typeface="Arial" panose="020B0604020202020204" pitchFamily="34" charset="0"/>
              </a:rPr>
              <a:t>Co-designed </a:t>
            </a:r>
            <a:r>
              <a:rPr lang="en-AU" sz="1200" dirty="0">
                <a:solidFill>
                  <a:schemeClr val="bg1"/>
                </a:solidFill>
                <a:latin typeface="Arial" panose="020B0604020202020204" pitchFamily="34" charset="0"/>
                <a:cs typeface="Arial" panose="020B0604020202020204" pitchFamily="34" charset="0"/>
              </a:rPr>
              <a:t>and L&amp;T led SS support resource, syllabus specific PL module (LT/SS</a:t>
            </a:r>
            <a:r>
              <a:rPr lang="en-AU" sz="1200" dirty="0" smtClean="0">
                <a:solidFill>
                  <a:schemeClr val="bg1"/>
                </a:solidFill>
                <a:latin typeface="Arial" panose="020B0604020202020204" pitchFamily="34" charset="0"/>
                <a:cs typeface="Arial" panose="020B0604020202020204" pitchFamily="34" charset="0"/>
              </a:rPr>
              <a:t>).</a:t>
            </a:r>
            <a:endParaRPr lang="en-AU" sz="1200" dirty="0">
              <a:solidFill>
                <a:schemeClr val="bg1"/>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endParaRPr lang="en-AU" sz="1200" dirty="0">
              <a:solidFill>
                <a:srgbClr val="425968"/>
              </a:solidFill>
              <a:latin typeface="Arial" panose="020B0604020202020204" pitchFamily="34" charset="0"/>
              <a:cs typeface="Arial" panose="020B0604020202020204" pitchFamily="34" charset="0"/>
            </a:endParaRPr>
          </a:p>
          <a:p>
            <a:pPr marL="838179" lvl="1" indent="-228594" defTabSz="1219170">
              <a:buFont typeface="Arial" panose="020B0604020202020204" pitchFamily="34" charset="0"/>
              <a:buChar char="•"/>
              <a:defRPr/>
            </a:pPr>
            <a:endParaRPr lang="en-AU" sz="1200" dirty="0">
              <a:solidFill>
                <a:srgbClr val="425968"/>
              </a:solidFill>
              <a:latin typeface="Arial" panose="020B0604020202020204" pitchFamily="34" charset="0"/>
              <a:cs typeface="Arial" panose="020B0604020202020204" pitchFamily="34" charset="0"/>
            </a:endParaRPr>
          </a:p>
        </p:txBody>
      </p:sp>
      <p:sp>
        <p:nvSpPr>
          <p:cNvPr id="17" name="Rectangle 16"/>
          <p:cNvSpPr/>
          <p:nvPr/>
        </p:nvSpPr>
        <p:spPr>
          <a:xfrm>
            <a:off x="6167869" y="728929"/>
            <a:ext cx="2880000" cy="195202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lstStyle/>
          <a:p>
            <a:pPr defTabSz="1219170">
              <a:defRPr/>
            </a:pPr>
            <a:r>
              <a:rPr lang="en-AU" sz="1400" dirty="0" smtClean="0">
                <a:solidFill>
                  <a:schemeClr val="tx2"/>
                </a:solidFill>
                <a:latin typeface="Arial" panose="020B0604020202020204" pitchFamily="34" charset="0"/>
                <a:cs typeface="Arial" panose="020B0604020202020204" pitchFamily="34" charset="0"/>
              </a:rPr>
              <a:t>Needs</a:t>
            </a:r>
          </a:p>
          <a:p>
            <a:pPr marL="171450" indent="-171450" defTabSz="1219170">
              <a:buFont typeface="Arial" panose="020B0604020202020204" pitchFamily="34" charset="0"/>
              <a:buChar char="•"/>
              <a:defRPr/>
            </a:pPr>
            <a:r>
              <a:rPr lang="en-AU" sz="1100" dirty="0" smtClean="0">
                <a:solidFill>
                  <a:schemeClr val="tx2"/>
                </a:solidFill>
                <a:latin typeface="Arial" panose="020B0604020202020204" pitchFamily="34" charset="0"/>
                <a:cs typeface="Arial" panose="020B0604020202020204" pitchFamily="34" charset="0"/>
              </a:rPr>
              <a:t>Capacity </a:t>
            </a:r>
            <a:r>
              <a:rPr lang="en-AU" sz="1100" dirty="0">
                <a:solidFill>
                  <a:schemeClr val="tx2"/>
                </a:solidFill>
                <a:latin typeface="Arial" panose="020B0604020202020204" pitchFamily="34" charset="0"/>
                <a:cs typeface="Arial" panose="020B0604020202020204" pitchFamily="34" charset="0"/>
              </a:rPr>
              <a:t>building of all teachers and </a:t>
            </a:r>
            <a:r>
              <a:rPr lang="en-AU" sz="1100" dirty="0" smtClean="0">
                <a:solidFill>
                  <a:schemeClr val="tx2"/>
                </a:solidFill>
                <a:latin typeface="Arial" panose="020B0604020202020204" pitchFamily="34" charset="0"/>
                <a:cs typeface="Arial" panose="020B0604020202020204" pitchFamily="34" charset="0"/>
              </a:rPr>
              <a:t>leaders.</a:t>
            </a:r>
          </a:p>
          <a:p>
            <a:pPr marL="171450" indent="-171450" defTabSz="1219170">
              <a:buFont typeface="Arial" panose="020B0604020202020204" pitchFamily="34" charset="0"/>
              <a:buChar char="•"/>
              <a:defRPr/>
            </a:pPr>
            <a:r>
              <a:rPr lang="en-AU" sz="1100" dirty="0" smtClean="0">
                <a:solidFill>
                  <a:schemeClr val="tx2"/>
                </a:solidFill>
                <a:latin typeface="Arial" panose="020B0604020202020204" pitchFamily="34" charset="0"/>
                <a:cs typeface="Arial" panose="020B0604020202020204" pitchFamily="34" charset="0"/>
              </a:rPr>
              <a:t>Differentiated </a:t>
            </a:r>
            <a:r>
              <a:rPr lang="en-AU" sz="1100" dirty="0">
                <a:solidFill>
                  <a:schemeClr val="tx2"/>
                </a:solidFill>
                <a:latin typeface="Arial" panose="020B0604020202020204" pitchFamily="34" charset="0"/>
                <a:cs typeface="Arial" panose="020B0604020202020204" pitchFamily="34" charset="0"/>
              </a:rPr>
              <a:t>teaching and </a:t>
            </a:r>
            <a:r>
              <a:rPr lang="en-AU" sz="1100" dirty="0" smtClean="0">
                <a:solidFill>
                  <a:schemeClr val="tx2"/>
                </a:solidFill>
                <a:latin typeface="Arial" panose="020B0604020202020204" pitchFamily="34" charset="0"/>
                <a:cs typeface="Arial" panose="020B0604020202020204" pitchFamily="34" charset="0"/>
              </a:rPr>
              <a:t>learning.</a:t>
            </a:r>
          </a:p>
          <a:p>
            <a:pPr marL="171450" indent="-171450" defTabSz="1219170">
              <a:buFont typeface="Arial" panose="020B0604020202020204" pitchFamily="34" charset="0"/>
              <a:buChar char="•"/>
              <a:defRPr/>
            </a:pPr>
            <a:r>
              <a:rPr lang="en-AU" sz="1100" dirty="0" smtClean="0">
                <a:solidFill>
                  <a:schemeClr val="tx2"/>
                </a:solidFill>
                <a:latin typeface="Arial" panose="020B0604020202020204" pitchFamily="34" charset="0"/>
                <a:cs typeface="Arial" panose="020B0604020202020204" pitchFamily="34" charset="0"/>
              </a:rPr>
              <a:t>Evidence </a:t>
            </a:r>
            <a:r>
              <a:rPr lang="en-AU" sz="1100" dirty="0">
                <a:solidFill>
                  <a:schemeClr val="tx2"/>
                </a:solidFill>
                <a:latin typeface="Arial" panose="020B0604020202020204" pitchFamily="34" charset="0"/>
                <a:cs typeface="Arial" panose="020B0604020202020204" pitchFamily="34" charset="0"/>
              </a:rPr>
              <a:t>based high impact teaching and </a:t>
            </a:r>
            <a:r>
              <a:rPr lang="en-AU" sz="1100" dirty="0" smtClean="0">
                <a:solidFill>
                  <a:schemeClr val="tx2"/>
                </a:solidFill>
                <a:latin typeface="Arial" panose="020B0604020202020204" pitchFamily="34" charset="0"/>
                <a:cs typeface="Arial" panose="020B0604020202020204" pitchFamily="34" charset="0"/>
              </a:rPr>
              <a:t>learning.</a:t>
            </a:r>
          </a:p>
          <a:p>
            <a:pPr marL="171450" indent="-171450" defTabSz="1219170">
              <a:buFont typeface="Arial" panose="020B0604020202020204" pitchFamily="34" charset="0"/>
              <a:buChar char="•"/>
              <a:defRPr/>
            </a:pPr>
            <a:r>
              <a:rPr lang="en-AU" sz="1100" dirty="0" smtClean="0">
                <a:solidFill>
                  <a:schemeClr val="tx2"/>
                </a:solidFill>
                <a:latin typeface="Arial" panose="020B0604020202020204" pitchFamily="34" charset="0"/>
                <a:cs typeface="Arial" panose="020B0604020202020204" pitchFamily="34" charset="0"/>
              </a:rPr>
              <a:t>Student </a:t>
            </a:r>
            <a:r>
              <a:rPr lang="en-AU" sz="1100" dirty="0">
                <a:solidFill>
                  <a:schemeClr val="tx2"/>
                </a:solidFill>
                <a:latin typeface="Arial" panose="020B0604020202020204" pitchFamily="34" charset="0"/>
                <a:cs typeface="Arial" panose="020B0604020202020204" pitchFamily="34" charset="0"/>
              </a:rPr>
              <a:t>outcomes </a:t>
            </a:r>
            <a:r>
              <a:rPr lang="en-AU" sz="1100" dirty="0" smtClean="0">
                <a:solidFill>
                  <a:schemeClr val="tx2"/>
                </a:solidFill>
                <a:latin typeface="Arial" panose="020B0604020202020204" pitchFamily="34" charset="0"/>
                <a:cs typeface="Arial" panose="020B0604020202020204" pitchFamily="34" charset="0"/>
              </a:rPr>
              <a:t>focus.</a:t>
            </a:r>
          </a:p>
          <a:p>
            <a:pPr marL="171450" indent="-171450" defTabSz="1219170">
              <a:buFont typeface="Arial" panose="020B0604020202020204" pitchFamily="34" charset="0"/>
              <a:buChar char="•"/>
              <a:defRPr/>
            </a:pPr>
            <a:r>
              <a:rPr lang="en-AU" sz="1100" dirty="0" smtClean="0">
                <a:solidFill>
                  <a:schemeClr val="tx2"/>
                </a:solidFill>
                <a:latin typeface="Arial" panose="020B0604020202020204" pitchFamily="34" charset="0"/>
                <a:cs typeface="Arial" panose="020B0604020202020204" pitchFamily="34" charset="0"/>
              </a:rPr>
              <a:t>Research/evidence based.</a:t>
            </a:r>
          </a:p>
          <a:p>
            <a:pPr marL="171450" indent="-171450" defTabSz="1219170">
              <a:buFont typeface="Arial" panose="020B0604020202020204" pitchFamily="34" charset="0"/>
              <a:buChar char="•"/>
              <a:defRPr/>
            </a:pPr>
            <a:r>
              <a:rPr lang="en-AU" sz="1100" dirty="0" smtClean="0">
                <a:solidFill>
                  <a:schemeClr val="tx2"/>
                </a:solidFill>
                <a:latin typeface="Arial" panose="020B0604020202020204" pitchFamily="34" charset="0"/>
                <a:cs typeface="Arial" panose="020B0604020202020204" pitchFamily="34" charset="0"/>
              </a:rPr>
              <a:t>Repository </a:t>
            </a:r>
            <a:r>
              <a:rPr lang="en-AU" sz="1100" dirty="0">
                <a:solidFill>
                  <a:schemeClr val="tx2"/>
                </a:solidFill>
                <a:latin typeface="Arial" panose="020B0604020202020204" pitchFamily="34" charset="0"/>
                <a:cs typeface="Arial" panose="020B0604020202020204" pitchFamily="34" charset="0"/>
              </a:rPr>
              <a:t>of good practice tools, work samples, </a:t>
            </a:r>
            <a:r>
              <a:rPr lang="en-AU" sz="1100" dirty="0" smtClean="0">
                <a:solidFill>
                  <a:schemeClr val="tx2"/>
                </a:solidFill>
                <a:latin typeface="Arial" panose="020B0604020202020204" pitchFamily="34" charset="0"/>
                <a:cs typeface="Arial" panose="020B0604020202020204" pitchFamily="34" charset="0"/>
              </a:rPr>
              <a:t>etc.</a:t>
            </a:r>
            <a:endParaRPr lang="en-AU" sz="1100" dirty="0">
              <a:solidFill>
                <a:schemeClr val="tx2"/>
              </a:solidFill>
              <a:latin typeface="Arial" panose="020B0604020202020204" pitchFamily="34" charset="0"/>
              <a:cs typeface="Arial" panose="020B0604020202020204" pitchFamily="34" charset="0"/>
            </a:endParaRPr>
          </a:p>
        </p:txBody>
      </p:sp>
      <p:sp>
        <p:nvSpPr>
          <p:cNvPr id="18" name="Rectangle 17"/>
          <p:cNvSpPr/>
          <p:nvPr/>
        </p:nvSpPr>
        <p:spPr>
          <a:xfrm>
            <a:off x="6167869" y="2712647"/>
            <a:ext cx="2880000" cy="32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lstStyle/>
          <a:p>
            <a:pPr defTabSz="1219170">
              <a:defRPr/>
            </a:pPr>
            <a:r>
              <a:rPr lang="en-AU" sz="1400" dirty="0" smtClean="0">
                <a:solidFill>
                  <a:schemeClr val="tx2"/>
                </a:solidFill>
                <a:latin typeface="Arial" panose="020B0604020202020204" pitchFamily="34" charset="0"/>
                <a:cs typeface="Arial" panose="020B0604020202020204" pitchFamily="34" charset="0"/>
              </a:rPr>
              <a:t>Support</a:t>
            </a:r>
            <a:endParaRPr lang="en-AU" sz="1400" dirty="0">
              <a:solidFill>
                <a:schemeClr val="tx2"/>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tx2"/>
                </a:solidFill>
                <a:latin typeface="Arial" panose="020B0604020202020204" pitchFamily="34" charset="0"/>
                <a:cs typeface="Arial" panose="020B0604020202020204" pitchFamily="34" charset="0"/>
              </a:rPr>
              <a:t>Project &amp; action-research </a:t>
            </a:r>
            <a:r>
              <a:rPr lang="en-AU" sz="1200" dirty="0" smtClean="0">
                <a:solidFill>
                  <a:schemeClr val="tx2"/>
                </a:solidFill>
                <a:latin typeface="Arial" panose="020B0604020202020204" pitchFamily="34" charset="0"/>
                <a:cs typeface="Arial" panose="020B0604020202020204" pitchFamily="34" charset="0"/>
              </a:rPr>
              <a:t>initiatives.</a:t>
            </a:r>
            <a:endParaRPr lang="en-AU" sz="1200" dirty="0">
              <a:solidFill>
                <a:schemeClr val="tx2"/>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tx2"/>
                </a:solidFill>
                <a:latin typeface="Arial" panose="020B0604020202020204" pitchFamily="34" charset="0"/>
                <a:cs typeface="Arial" panose="020B0604020202020204" pitchFamily="34" charset="0"/>
              </a:rPr>
              <a:t>Targeted PL for teaching new syllabus content &amp; skills (LT/SS</a:t>
            </a:r>
            <a:r>
              <a:rPr lang="en-AU" sz="1200" dirty="0" smtClean="0">
                <a:solidFill>
                  <a:schemeClr val="tx2"/>
                </a:solidFill>
                <a:latin typeface="Arial" panose="020B0604020202020204" pitchFamily="34" charset="0"/>
                <a:cs typeface="Arial" panose="020B0604020202020204" pitchFamily="34" charset="0"/>
              </a:rPr>
              <a:t>).</a:t>
            </a:r>
            <a:endParaRPr lang="en-AU" sz="1200" dirty="0">
              <a:solidFill>
                <a:schemeClr val="tx2"/>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tx2"/>
                </a:solidFill>
                <a:latin typeface="Arial" panose="020B0604020202020204" pitchFamily="34" charset="0"/>
                <a:cs typeface="Arial" panose="020B0604020202020204" pitchFamily="34" charset="0"/>
              </a:rPr>
              <a:t>Targeted PL for changes in practice and impact in student learning outcomes (LT/SS/CESE</a:t>
            </a:r>
            <a:r>
              <a:rPr lang="en-AU" sz="1200" dirty="0" smtClean="0">
                <a:solidFill>
                  <a:schemeClr val="tx2"/>
                </a:solidFill>
                <a:latin typeface="Arial" panose="020B0604020202020204" pitchFamily="34" charset="0"/>
                <a:cs typeface="Arial" panose="020B0604020202020204" pitchFamily="34" charset="0"/>
              </a:rPr>
              <a:t>).</a:t>
            </a:r>
            <a:endParaRPr lang="en-AU" sz="1200" dirty="0">
              <a:solidFill>
                <a:schemeClr val="tx2"/>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tx2"/>
                </a:solidFill>
                <a:latin typeface="Arial" panose="020B0604020202020204" pitchFamily="34" charset="0"/>
                <a:cs typeface="Arial" panose="020B0604020202020204" pitchFamily="34" charset="0"/>
              </a:rPr>
              <a:t>Executive &amp; principal curriculum leadership toolkit (online/mixed mode</a:t>
            </a:r>
            <a:r>
              <a:rPr lang="en-AU" sz="1200" dirty="0" smtClean="0">
                <a:solidFill>
                  <a:schemeClr val="tx2"/>
                </a:solidFill>
                <a:latin typeface="Arial" panose="020B0604020202020204" pitchFamily="34" charset="0"/>
                <a:cs typeface="Arial" panose="020B0604020202020204" pitchFamily="34" charset="0"/>
              </a:rPr>
              <a:t>).</a:t>
            </a:r>
            <a:endParaRPr lang="en-AU" sz="1200" dirty="0">
              <a:solidFill>
                <a:schemeClr val="tx2"/>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tx2"/>
                </a:solidFill>
                <a:latin typeface="Arial" panose="020B0604020202020204" pitchFamily="34" charset="0"/>
                <a:cs typeface="Arial" panose="020B0604020202020204" pitchFamily="34" charset="0"/>
              </a:rPr>
              <a:t>Facilitate moderation of student work samples for consistency of teacher </a:t>
            </a:r>
            <a:r>
              <a:rPr lang="en-AU" sz="1200" dirty="0" smtClean="0">
                <a:solidFill>
                  <a:schemeClr val="tx2"/>
                </a:solidFill>
                <a:latin typeface="Arial" panose="020B0604020202020204" pitchFamily="34" charset="0"/>
                <a:cs typeface="Arial" panose="020B0604020202020204" pitchFamily="34" charset="0"/>
              </a:rPr>
              <a:t>judgement.</a:t>
            </a:r>
            <a:endParaRPr lang="en-AU" sz="1200" dirty="0">
              <a:solidFill>
                <a:schemeClr val="tx2"/>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endParaRPr lang="en-AU" sz="1200" dirty="0">
              <a:solidFill>
                <a:schemeClr val="tx2"/>
              </a:solidFill>
              <a:latin typeface="Arial" panose="020B0604020202020204" pitchFamily="34" charset="0"/>
              <a:cs typeface="Arial" panose="020B0604020202020204" pitchFamily="34" charset="0"/>
            </a:endParaRPr>
          </a:p>
          <a:p>
            <a:pPr marL="838179" lvl="1" indent="-228594" defTabSz="1219170">
              <a:buFont typeface="Arial" panose="020B0604020202020204" pitchFamily="34" charset="0"/>
              <a:buChar char="•"/>
              <a:defRPr/>
            </a:pPr>
            <a:endParaRPr lang="en-AU" sz="1200" dirty="0">
              <a:solidFill>
                <a:schemeClr val="tx2"/>
              </a:solidFill>
              <a:latin typeface="Arial" panose="020B0604020202020204" pitchFamily="34" charset="0"/>
              <a:cs typeface="Arial" panose="020B0604020202020204" pitchFamily="34" charset="0"/>
            </a:endParaRPr>
          </a:p>
        </p:txBody>
      </p:sp>
      <p:sp>
        <p:nvSpPr>
          <p:cNvPr id="19" name="Rectangle 18"/>
          <p:cNvSpPr/>
          <p:nvPr/>
        </p:nvSpPr>
        <p:spPr>
          <a:xfrm>
            <a:off x="9155728" y="728929"/>
            <a:ext cx="2880000" cy="195202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pPr defTabSz="1219170">
              <a:defRPr/>
            </a:pPr>
            <a:r>
              <a:rPr lang="en-AU" sz="1400" dirty="0" smtClean="0">
                <a:solidFill>
                  <a:schemeClr val="tx2"/>
                </a:solidFill>
                <a:latin typeface="Arial" panose="020B0604020202020204" pitchFamily="34" charset="0"/>
                <a:cs typeface="Arial" panose="020B0604020202020204" pitchFamily="34" charset="0"/>
              </a:rPr>
              <a:t>Needs</a:t>
            </a:r>
            <a:endParaRPr lang="en-AU" sz="1400" dirty="0">
              <a:solidFill>
                <a:schemeClr val="tx2"/>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tx2"/>
                </a:solidFill>
                <a:latin typeface="Arial" panose="020B0604020202020204" pitchFamily="34" charset="0"/>
                <a:cs typeface="Arial" panose="020B0604020202020204" pitchFamily="34" charset="0"/>
              </a:rPr>
              <a:t>Identifying expertise and innovative </a:t>
            </a:r>
            <a:r>
              <a:rPr lang="en-AU" sz="1200" dirty="0" smtClean="0">
                <a:solidFill>
                  <a:schemeClr val="tx2"/>
                </a:solidFill>
                <a:latin typeface="Arial" panose="020B0604020202020204" pitchFamily="34" charset="0"/>
                <a:cs typeface="Arial" panose="020B0604020202020204" pitchFamily="34" charset="0"/>
              </a:rPr>
              <a:t>practice.</a:t>
            </a:r>
            <a:endParaRPr lang="en-AU" sz="1200" dirty="0">
              <a:solidFill>
                <a:schemeClr val="tx2"/>
              </a:solidFill>
              <a:latin typeface="Arial" panose="020B0604020202020204" pitchFamily="34" charset="0"/>
              <a:cs typeface="Arial" panose="020B0604020202020204" pitchFamily="34" charset="0"/>
            </a:endParaRPr>
          </a:p>
          <a:p>
            <a:pPr marL="228594" indent="-228594">
              <a:buFont typeface="Arial" panose="020B0604020202020204" pitchFamily="34" charset="0"/>
              <a:buChar char="•"/>
              <a:defRPr/>
            </a:pPr>
            <a:r>
              <a:rPr lang="en-AU" sz="1200" dirty="0">
                <a:solidFill>
                  <a:schemeClr val="tx2"/>
                </a:solidFill>
                <a:latin typeface="Arial" panose="020B0604020202020204" pitchFamily="34" charset="0"/>
                <a:cs typeface="Arial" panose="020B0604020202020204" pitchFamily="34" charset="0"/>
              </a:rPr>
              <a:t>Ongoing support of schools/COS/networks to scale expertise and </a:t>
            </a:r>
            <a:r>
              <a:rPr lang="en-AU" sz="1200" dirty="0" smtClean="0">
                <a:solidFill>
                  <a:schemeClr val="tx2"/>
                </a:solidFill>
                <a:latin typeface="Arial" panose="020B0604020202020204" pitchFamily="34" charset="0"/>
                <a:cs typeface="Arial" panose="020B0604020202020204" pitchFamily="34" charset="0"/>
              </a:rPr>
              <a:t>practice.</a:t>
            </a:r>
            <a:endParaRPr lang="en-AU" sz="1200" dirty="0">
              <a:solidFill>
                <a:schemeClr val="tx2"/>
              </a:solidFill>
              <a:latin typeface="Arial" panose="020B0604020202020204" pitchFamily="34" charset="0"/>
              <a:cs typeface="Arial" panose="020B0604020202020204" pitchFamily="34" charset="0"/>
            </a:endParaRPr>
          </a:p>
          <a:p>
            <a:pPr marL="228594" indent="-228594">
              <a:buFont typeface="Arial" panose="020B0604020202020204" pitchFamily="34" charset="0"/>
              <a:buChar char="•"/>
              <a:defRPr/>
            </a:pPr>
            <a:r>
              <a:rPr lang="en-AU" sz="1200" dirty="0">
                <a:solidFill>
                  <a:schemeClr val="tx2"/>
                </a:solidFill>
                <a:latin typeface="Arial" panose="020B0604020202020204" pitchFamily="34" charset="0"/>
                <a:cs typeface="Arial" panose="020B0604020202020204" pitchFamily="34" charset="0"/>
              </a:rPr>
              <a:t>Sharing of </a:t>
            </a:r>
            <a:r>
              <a:rPr lang="en-AU" sz="1200" dirty="0" smtClean="0">
                <a:solidFill>
                  <a:schemeClr val="tx2"/>
                </a:solidFill>
                <a:latin typeface="Arial" panose="020B0604020202020204" pitchFamily="34" charset="0"/>
                <a:cs typeface="Arial" panose="020B0604020202020204" pitchFamily="34" charset="0"/>
              </a:rPr>
              <a:t>research/evidence.</a:t>
            </a:r>
            <a:endParaRPr lang="en-AU" sz="12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9155728" y="2712647"/>
            <a:ext cx="2880000" cy="32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pPr defTabSz="1219170">
              <a:defRPr/>
            </a:pPr>
            <a:r>
              <a:rPr lang="en-AU" sz="1400" dirty="0" smtClean="0">
                <a:solidFill>
                  <a:schemeClr val="tx2"/>
                </a:solidFill>
                <a:latin typeface="Arial" panose="020B0604020202020204" pitchFamily="34" charset="0"/>
                <a:cs typeface="Arial" panose="020B0604020202020204" pitchFamily="34" charset="0"/>
              </a:rPr>
              <a:t>Support</a:t>
            </a:r>
          </a:p>
          <a:p>
            <a:pPr marL="228594" indent="-228594" defTabSz="1219170">
              <a:buFont typeface="Arial" panose="020B0604020202020204" pitchFamily="34" charset="0"/>
              <a:buChar char="•"/>
              <a:defRPr/>
            </a:pPr>
            <a:r>
              <a:rPr lang="en-AU" sz="1200" dirty="0" smtClean="0">
                <a:solidFill>
                  <a:schemeClr val="tx2"/>
                </a:solidFill>
                <a:latin typeface="Arial" panose="020B0604020202020204" pitchFamily="34" charset="0"/>
                <a:cs typeface="Arial" panose="020B0604020202020204" pitchFamily="34" charset="0"/>
              </a:rPr>
              <a:t>Piloting </a:t>
            </a:r>
            <a:r>
              <a:rPr lang="en-AU" sz="1200" dirty="0">
                <a:solidFill>
                  <a:schemeClr val="tx2"/>
                </a:solidFill>
                <a:latin typeface="Arial" panose="020B0604020202020204" pitchFamily="34" charset="0"/>
                <a:cs typeface="Arial" panose="020B0604020202020204" pitchFamily="34" charset="0"/>
              </a:rPr>
              <a:t>of shared digital resource and pedagogy </a:t>
            </a:r>
            <a:r>
              <a:rPr lang="en-AU" sz="1200" dirty="0" smtClean="0">
                <a:solidFill>
                  <a:schemeClr val="tx2"/>
                </a:solidFill>
                <a:latin typeface="Arial" panose="020B0604020202020204" pitchFamily="34" charset="0"/>
                <a:cs typeface="Arial" panose="020B0604020202020204" pitchFamily="34" charset="0"/>
              </a:rPr>
              <a:t>space.</a:t>
            </a:r>
            <a:endParaRPr lang="en-AU" sz="1200" dirty="0">
              <a:solidFill>
                <a:schemeClr val="tx2"/>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tx2"/>
                </a:solidFill>
                <a:latin typeface="Arial" panose="020B0604020202020204" pitchFamily="34" charset="0"/>
                <a:cs typeface="Arial" panose="020B0604020202020204" pitchFamily="34" charset="0"/>
              </a:rPr>
              <a:t>Evaluation of pilots by </a:t>
            </a:r>
            <a:r>
              <a:rPr lang="en-AU" sz="1200" dirty="0" smtClean="0">
                <a:solidFill>
                  <a:schemeClr val="tx2"/>
                </a:solidFill>
                <a:latin typeface="Arial" panose="020B0604020202020204" pitchFamily="34" charset="0"/>
                <a:cs typeface="Arial" panose="020B0604020202020204" pitchFamily="34" charset="0"/>
              </a:rPr>
              <a:t>CESE.</a:t>
            </a:r>
            <a:endParaRPr lang="en-AU" sz="1200" dirty="0">
              <a:solidFill>
                <a:schemeClr val="tx2"/>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r>
              <a:rPr lang="en-AU" sz="1200" dirty="0">
                <a:solidFill>
                  <a:schemeClr val="tx2"/>
                </a:solidFill>
                <a:latin typeface="Arial" panose="020B0604020202020204" pitchFamily="34" charset="0"/>
                <a:cs typeface="Arial" panose="020B0604020202020204" pitchFamily="34" charset="0"/>
              </a:rPr>
              <a:t>Publishing and scaling </a:t>
            </a:r>
            <a:r>
              <a:rPr lang="en-AU" sz="1200" dirty="0" smtClean="0">
                <a:solidFill>
                  <a:schemeClr val="tx2"/>
                </a:solidFill>
                <a:latin typeface="Arial" panose="020B0604020202020204" pitchFamily="34" charset="0"/>
                <a:cs typeface="Arial" panose="020B0604020202020204" pitchFamily="34" charset="0"/>
              </a:rPr>
              <a:t>strategies.</a:t>
            </a:r>
            <a:endParaRPr lang="en-AU" sz="1200" dirty="0">
              <a:solidFill>
                <a:schemeClr val="tx2"/>
              </a:solidFill>
              <a:latin typeface="Arial" panose="020B0604020202020204" pitchFamily="34" charset="0"/>
              <a:cs typeface="Arial" panose="020B0604020202020204" pitchFamily="34" charset="0"/>
            </a:endParaRPr>
          </a:p>
          <a:p>
            <a:pPr marL="228594" indent="-228594" defTabSz="1219170">
              <a:buFont typeface="Arial" panose="020B0604020202020204" pitchFamily="34" charset="0"/>
              <a:buChar char="•"/>
              <a:defRPr/>
            </a:pPr>
            <a:endParaRPr lang="en-AU" sz="1200" dirty="0">
              <a:solidFill>
                <a:schemeClr val="tx2"/>
              </a:solidFill>
              <a:latin typeface="Arial" panose="020B0604020202020204" pitchFamily="34" charset="0"/>
              <a:cs typeface="Arial" panose="020B0604020202020204" pitchFamily="34" charset="0"/>
            </a:endParaRPr>
          </a:p>
          <a:p>
            <a:pPr marL="838179" lvl="1" indent="-228594" defTabSz="1219170">
              <a:buFont typeface="Arial" panose="020B0604020202020204" pitchFamily="34" charset="0"/>
              <a:buChar char="•"/>
              <a:defRPr/>
            </a:pPr>
            <a:endParaRPr lang="en-AU" sz="1200" dirty="0">
              <a:solidFill>
                <a:schemeClr val="tx2"/>
              </a:solidFill>
              <a:latin typeface="Arial" panose="020B0604020202020204" pitchFamily="34" charset="0"/>
              <a:cs typeface="Arial" panose="020B0604020202020204" pitchFamily="34" charset="0"/>
            </a:endParaRPr>
          </a:p>
        </p:txBody>
      </p:sp>
      <p:sp>
        <p:nvSpPr>
          <p:cNvPr id="21" name="Left-Right Arrow 20"/>
          <p:cNvSpPr/>
          <p:nvPr/>
        </p:nvSpPr>
        <p:spPr>
          <a:xfrm>
            <a:off x="173277" y="5974572"/>
            <a:ext cx="11845447" cy="582627"/>
          </a:xfrm>
          <a:prstGeom prst="leftRightArrow">
            <a:avLst>
              <a:gd name="adj1" fmla="val 68809"/>
              <a:gd name="adj2" fmla="val 4874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defRPr/>
            </a:pPr>
            <a:r>
              <a:rPr lang="en-AU" sz="1600" dirty="0">
                <a:solidFill>
                  <a:prstClr val="white"/>
                </a:solidFill>
                <a:latin typeface="Arial" panose="020B0604020202020204" pitchFamily="34" charset="0"/>
                <a:cs typeface="Arial" panose="020B0604020202020204" pitchFamily="34" charset="0"/>
              </a:rPr>
              <a:t>In-built quality assurance – evaluation milestones</a:t>
            </a:r>
          </a:p>
        </p:txBody>
      </p:sp>
      <p:sp>
        <p:nvSpPr>
          <p:cNvPr id="2" name="Slide Number Placeholder 1"/>
          <p:cNvSpPr>
            <a:spLocks noGrp="1"/>
          </p:cNvSpPr>
          <p:nvPr>
            <p:ph type="sldNum" sz="quarter" idx="12"/>
          </p:nvPr>
        </p:nvSpPr>
        <p:spPr>
          <a:xfrm>
            <a:off x="0" y="85239"/>
            <a:ext cx="0" cy="612000"/>
          </a:xfrm>
        </p:spPr>
        <p:txBody>
          <a:bodyPr/>
          <a:lstStyle/>
          <a:p>
            <a:r>
              <a:rPr lang="en-AU" dirty="0" smtClean="0">
                <a:solidFill>
                  <a:schemeClr val="bg1"/>
                </a:solidFill>
                <a:latin typeface="Century Gothic" panose="020B0502020202020204" pitchFamily="34" charset="0"/>
              </a:rPr>
              <a:t>.</a:t>
            </a:r>
            <a:endParaRPr lang="en-AU" dirty="0">
              <a:solidFill>
                <a:schemeClr val="bg1"/>
              </a:solidFill>
              <a:latin typeface="Century Gothic" panose="020B0502020202020204" pitchFamily="34" charset="0"/>
            </a:endParaRPr>
          </a:p>
        </p:txBody>
      </p:sp>
      <p:sp>
        <p:nvSpPr>
          <p:cNvPr id="22" name="Footer Placeholder 1"/>
          <p:cNvSpPr txBox="1">
            <a:spLocks/>
          </p:cNvSpPr>
          <p:nvPr/>
        </p:nvSpPr>
        <p:spPr>
          <a:xfrm>
            <a:off x="165418" y="6557199"/>
            <a:ext cx="471172" cy="365125"/>
          </a:xfrm>
          <a:prstGeom prst="rect">
            <a:avLst/>
          </a:prstGeom>
        </p:spPr>
        <p:txBody>
          <a:bodyP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r>
              <a:rPr lang="en-US" sz="1200" dirty="0" smtClean="0">
                <a:latin typeface="Century Gothic" panose="020B0502020202020204" pitchFamily="34" charset="0"/>
              </a:rPr>
              <a:t>14</a:t>
            </a:r>
          </a:p>
        </p:txBody>
      </p:sp>
    </p:spTree>
    <p:extLst>
      <p:ext uri="{BB962C8B-B14F-4D97-AF65-F5344CB8AC3E}">
        <p14:creationId xmlns:p14="http://schemas.microsoft.com/office/powerpoint/2010/main" val="15175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Portal tile for curriculum support</a:t>
            </a:r>
            <a:endParaRPr lang="en-AU"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sz="quarter" idx="14"/>
          </p:nvPr>
        </p:nvPicPr>
        <p:blipFill>
          <a:blip r:embed="rId3"/>
          <a:stretch>
            <a:fillRect/>
          </a:stretch>
        </p:blipFill>
        <p:spPr>
          <a:xfrm>
            <a:off x="2136942" y="1746250"/>
            <a:ext cx="7833979" cy="4165600"/>
          </a:xfrm>
          <a:prstGeom prst="rect">
            <a:avLst/>
          </a:prstGeom>
        </p:spPr>
      </p:pic>
      <p:sp>
        <p:nvSpPr>
          <p:cNvPr id="5" name="Footer Placeholder 4"/>
          <p:cNvSpPr>
            <a:spLocks noGrp="1"/>
          </p:cNvSpPr>
          <p:nvPr>
            <p:ph type="ftr" sz="quarter" idx="3"/>
          </p:nvPr>
        </p:nvSpPr>
        <p:spPr/>
        <p:txBody>
          <a:bodyPr/>
          <a:lstStyle/>
          <a:p>
            <a:fld id="{D013DA04-F7B9-4AC1-8CDF-5D093C9C9D63}" type="slidenum">
              <a:rPr lang="en-US" smtClean="0"/>
              <a:t>16</a:t>
            </a:fld>
            <a:endParaRPr lang="en-US" dirty="0"/>
          </a:p>
        </p:txBody>
      </p:sp>
      <p:sp>
        <p:nvSpPr>
          <p:cNvPr id="7" name="Oval 6"/>
          <p:cNvSpPr/>
          <p:nvPr/>
        </p:nvSpPr>
        <p:spPr>
          <a:xfrm>
            <a:off x="5367528" y="4114800"/>
            <a:ext cx="850392" cy="850392"/>
          </a:xfrm>
          <a:prstGeom prst="ellipse">
            <a:avLst/>
          </a:prstGeom>
          <a:noFill/>
          <a:ln w="38100">
            <a:solidFill>
              <a:srgbClr val="D70C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18390058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45665594-9D19-4725-B6F1-F59E45C83DAA}" type="slidenum">
              <a:rPr lang="en-US" smtClean="0"/>
              <a:pPr/>
              <a:t>17</a:t>
            </a:fld>
            <a:endParaRPr lang="en-US" dirty="0"/>
          </a:p>
        </p:txBody>
      </p:sp>
      <p:sp>
        <p:nvSpPr>
          <p:cNvPr id="3" name="Title 2"/>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Access professional learning and support</a:t>
            </a:r>
            <a:endParaRPr lang="en-AU"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p:txBody>
          <a:bodyPr/>
          <a:lstStyle/>
          <a:p>
            <a:endParaRPr lang="en-AU"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quarter" idx="14"/>
          </p:nvPr>
        </p:nvPicPr>
        <p:blipFill>
          <a:blip r:embed="rId3"/>
          <a:stretch>
            <a:fillRect/>
          </a:stretch>
        </p:blipFill>
        <p:spPr>
          <a:xfrm>
            <a:off x="5021054" y="1595866"/>
            <a:ext cx="4944638" cy="4030662"/>
          </a:xfrm>
          <a:prstGeom prst="rect">
            <a:avLst/>
          </a:prstGeom>
        </p:spPr>
      </p:pic>
      <p:sp>
        <p:nvSpPr>
          <p:cNvPr id="7" name="Rectangle 6"/>
          <p:cNvSpPr/>
          <p:nvPr/>
        </p:nvSpPr>
        <p:spPr>
          <a:xfrm>
            <a:off x="224899" y="1595866"/>
            <a:ext cx="3694176" cy="923330"/>
          </a:xfrm>
          <a:prstGeom prst="rect">
            <a:avLst/>
          </a:prstGeom>
        </p:spPr>
        <p:txBody>
          <a:bodyPr wrap="square">
            <a:spAutoFit/>
          </a:bodyPr>
          <a:lstStyle/>
          <a:p>
            <a:r>
              <a:rPr lang="en-AU" dirty="0">
                <a:latin typeface="Arial" panose="020B0604020202020204" pitchFamily="34" charset="0"/>
                <a:cs typeface="Arial" panose="020B0604020202020204" pitchFamily="34" charset="0"/>
                <a:hlinkClick r:id="rId4"/>
              </a:rPr>
              <a:t>https://education.nsw.gov.au/teaching-and-learning/curriculum/key-learning-areas</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0257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16229" y="2823581"/>
            <a:ext cx="11696157" cy="1107996"/>
          </a:xfrm>
        </p:spPr>
        <p:txBody>
          <a:bodyPr/>
          <a:lstStyle/>
          <a:p>
            <a:r>
              <a:rPr lang="en-AU" dirty="0" smtClean="0">
                <a:latin typeface="Arial" panose="020B0604020202020204" pitchFamily="34" charset="0"/>
                <a:cs typeface="Arial" panose="020B0604020202020204" pitchFamily="34" charset="0"/>
              </a:rPr>
              <a:t>Curriculum networks project</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0586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Curriculum networks project</a:t>
            </a:r>
            <a:endParaRPr lang="en-AU"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4"/>
          </p:nvPr>
        </p:nvSpPr>
        <p:spPr>
          <a:xfrm>
            <a:off x="316228" y="1940182"/>
            <a:ext cx="6084571" cy="4030633"/>
          </a:xfrm>
        </p:spPr>
        <p:txBody>
          <a:bodyPr/>
          <a:lstStyle/>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Gather evidence to provide guidelines for: </a:t>
            </a:r>
          </a:p>
          <a:p>
            <a:pPr marL="573741" lvl="2" indent="-285750"/>
            <a:r>
              <a:rPr lang="en-AU" sz="1600" dirty="0">
                <a:latin typeface="Arial" panose="020B0604020202020204" pitchFamily="34" charset="0"/>
                <a:cs typeface="Arial" panose="020B0604020202020204" pitchFamily="34" charset="0"/>
              </a:rPr>
              <a:t>establishing new networks</a:t>
            </a:r>
          </a:p>
          <a:p>
            <a:pPr marL="573741" lvl="2" indent="-285750"/>
            <a:r>
              <a:rPr lang="en-AU" sz="1600" dirty="0">
                <a:latin typeface="Arial" panose="020B0604020202020204" pitchFamily="34" charset="0"/>
                <a:cs typeface="Arial" panose="020B0604020202020204" pitchFamily="34" charset="0"/>
              </a:rPr>
              <a:t>enhancing existing networks</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Draw on a strong research base</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Improve teacher and principal access to networks</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Provide quality support to network schools</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Focus on improving student  outcomes</a:t>
            </a:r>
          </a:p>
        </p:txBody>
      </p:sp>
      <p:sp>
        <p:nvSpPr>
          <p:cNvPr id="5" name="Text Placeholder 4"/>
          <p:cNvSpPr>
            <a:spLocks noGrp="1"/>
          </p:cNvSpPr>
          <p:nvPr>
            <p:ph type="body" sz="quarter" idx="16"/>
          </p:nvPr>
        </p:nvSpPr>
        <p:spPr>
          <a:xfrm>
            <a:off x="384534" y="1167243"/>
            <a:ext cx="9290109" cy="276999"/>
          </a:xfrm>
        </p:spPr>
        <p:txBody>
          <a:bodyPr/>
          <a:lstStyle/>
          <a:p>
            <a:r>
              <a:rPr lang="en-AU" dirty="0" smtClean="0">
                <a:solidFill>
                  <a:srgbClr val="FF0000"/>
                </a:solidFill>
                <a:latin typeface="Arial" panose="020B0604020202020204" pitchFamily="34" charset="0"/>
                <a:cs typeface="Arial" panose="020B0604020202020204" pitchFamily="34" charset="0"/>
              </a:rPr>
              <a:t>Evidence based – action research</a:t>
            </a:r>
            <a:endParaRPr lang="en-AU"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4023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6591" y="346699"/>
            <a:ext cx="223647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9233E"/>
                </a:solidFill>
                <a:latin typeface="Century Gothic" panose="020B0502020202020204" pitchFamily="34" charset="0"/>
                <a:cs typeface="Ebrima"/>
              </a:rPr>
              <a:t>NSW </a:t>
            </a:r>
            <a:r>
              <a:rPr sz="1200" b="1" spc="-5" dirty="0">
                <a:solidFill>
                  <a:srgbClr val="19233E"/>
                </a:solidFill>
                <a:latin typeface="Century Gothic" panose="020B0502020202020204" pitchFamily="34" charset="0"/>
                <a:cs typeface="Ebrima"/>
              </a:rPr>
              <a:t>Department </a:t>
            </a:r>
            <a:r>
              <a:rPr sz="1200" b="1" dirty="0">
                <a:solidFill>
                  <a:srgbClr val="19233E"/>
                </a:solidFill>
                <a:latin typeface="Century Gothic" panose="020B0502020202020204" pitchFamily="34" charset="0"/>
                <a:cs typeface="Ebrima"/>
              </a:rPr>
              <a:t>of</a:t>
            </a:r>
            <a:r>
              <a:rPr sz="1200" b="1" spc="-70" dirty="0">
                <a:solidFill>
                  <a:srgbClr val="19233E"/>
                </a:solidFill>
                <a:latin typeface="Century Gothic" panose="020B0502020202020204" pitchFamily="34" charset="0"/>
                <a:cs typeface="Ebrima"/>
              </a:rPr>
              <a:t> </a:t>
            </a:r>
            <a:r>
              <a:rPr sz="1200" b="1" spc="-5" dirty="0">
                <a:solidFill>
                  <a:srgbClr val="19233E"/>
                </a:solidFill>
                <a:latin typeface="Century Gothic" panose="020B0502020202020204" pitchFamily="34" charset="0"/>
                <a:cs typeface="Ebrima"/>
              </a:rPr>
              <a:t>Education</a:t>
            </a:r>
            <a:endParaRPr sz="1200">
              <a:latin typeface="Century Gothic" panose="020B0502020202020204" pitchFamily="34" charset="0"/>
              <a:cs typeface="Ebrima"/>
            </a:endParaRPr>
          </a:p>
        </p:txBody>
      </p:sp>
      <p:sp>
        <p:nvSpPr>
          <p:cNvPr id="3" name="object 3"/>
          <p:cNvSpPr/>
          <p:nvPr/>
        </p:nvSpPr>
        <p:spPr>
          <a:xfrm>
            <a:off x="137354" y="6206997"/>
            <a:ext cx="2428239" cy="65100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814815" y="0"/>
            <a:ext cx="1377184" cy="72859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1707417" y="2462811"/>
            <a:ext cx="484582" cy="2325209"/>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327545" y="1400123"/>
            <a:ext cx="10850333" cy="705321"/>
          </a:xfrm>
          <a:prstGeom prst="rect">
            <a:avLst/>
          </a:prstGeom>
          <a:solidFill>
            <a:srgbClr val="D70C3D"/>
          </a:solidFill>
          <a:ln w="12192">
            <a:solidFill>
              <a:srgbClr val="0F172B"/>
            </a:solidFill>
          </a:ln>
        </p:spPr>
        <p:txBody>
          <a:bodyPr vert="horz" wrap="square" lIns="0" tIns="142240" rIns="0" bIns="0" rtlCol="0">
            <a:spAutoFit/>
          </a:bodyPr>
          <a:lstStyle/>
          <a:p>
            <a:pPr algn="ctr">
              <a:lnSpc>
                <a:spcPct val="100000"/>
              </a:lnSpc>
              <a:spcBef>
                <a:spcPts val="1120"/>
              </a:spcBef>
            </a:pPr>
            <a:r>
              <a:rPr sz="1200" b="1" spc="-10" dirty="0">
                <a:solidFill>
                  <a:srgbClr val="FFFFFF"/>
                </a:solidFill>
                <a:latin typeface="Arial" panose="020B0604020202020204" pitchFamily="34" charset="0"/>
                <a:cs typeface="Arial" panose="020B0604020202020204" pitchFamily="34" charset="0"/>
              </a:rPr>
              <a:t>Executive </a:t>
            </a:r>
            <a:r>
              <a:rPr sz="1200" b="1" spc="-5" dirty="0">
                <a:solidFill>
                  <a:srgbClr val="FFFFFF"/>
                </a:solidFill>
                <a:latin typeface="Arial" panose="020B0604020202020204" pitchFamily="34" charset="0"/>
                <a:cs typeface="Arial" panose="020B0604020202020204" pitchFamily="34" charset="0"/>
              </a:rPr>
              <a:t>Director Learning &amp;</a:t>
            </a:r>
            <a:r>
              <a:rPr sz="1200" b="1" spc="25" dirty="0">
                <a:solidFill>
                  <a:srgbClr val="FFFFFF"/>
                </a:solidFill>
                <a:latin typeface="Arial" panose="020B0604020202020204" pitchFamily="34" charset="0"/>
                <a:cs typeface="Arial" panose="020B0604020202020204" pitchFamily="34" charset="0"/>
              </a:rPr>
              <a:t> </a:t>
            </a:r>
            <a:r>
              <a:rPr sz="1200" b="1" spc="-15" dirty="0">
                <a:solidFill>
                  <a:srgbClr val="FFFFFF"/>
                </a:solidFill>
                <a:latin typeface="Arial" panose="020B0604020202020204" pitchFamily="34" charset="0"/>
                <a:cs typeface="Arial" panose="020B0604020202020204" pitchFamily="34" charset="0"/>
              </a:rPr>
              <a:t>Teaching</a:t>
            </a:r>
            <a:endParaRPr sz="1200" dirty="0">
              <a:latin typeface="Arial" panose="020B0604020202020204" pitchFamily="34" charset="0"/>
              <a:cs typeface="Arial" panose="020B0604020202020204" pitchFamily="34" charset="0"/>
            </a:endParaRPr>
          </a:p>
          <a:p>
            <a:pPr>
              <a:lnSpc>
                <a:spcPct val="100000"/>
              </a:lnSpc>
            </a:pPr>
            <a:endParaRPr sz="1250" dirty="0">
              <a:latin typeface="Arial" panose="020B0604020202020204" pitchFamily="34" charset="0"/>
              <a:cs typeface="Arial" panose="020B0604020202020204" pitchFamily="34" charset="0"/>
            </a:endParaRPr>
          </a:p>
          <a:p>
            <a:pPr algn="ctr">
              <a:lnSpc>
                <a:spcPct val="100000"/>
              </a:lnSpc>
            </a:pPr>
            <a:r>
              <a:rPr sz="1200" spc="-5" dirty="0">
                <a:solidFill>
                  <a:srgbClr val="FFFFFF"/>
                </a:solidFill>
                <a:latin typeface="Arial" panose="020B0604020202020204" pitchFamily="34" charset="0"/>
                <a:cs typeface="Arial" panose="020B0604020202020204" pitchFamily="34" charset="0"/>
              </a:rPr>
              <a:t>Cheryl</a:t>
            </a:r>
            <a:r>
              <a:rPr sz="1200" spc="-30" dirty="0">
                <a:solidFill>
                  <a:srgbClr val="FFFFFF"/>
                </a:solidFill>
                <a:latin typeface="Arial" panose="020B0604020202020204" pitchFamily="34" charset="0"/>
                <a:cs typeface="Arial" panose="020B0604020202020204" pitchFamily="34" charset="0"/>
              </a:rPr>
              <a:t> </a:t>
            </a:r>
            <a:r>
              <a:rPr sz="1200" spc="-5" dirty="0">
                <a:solidFill>
                  <a:srgbClr val="FFFFFF"/>
                </a:solidFill>
                <a:latin typeface="Arial" panose="020B0604020202020204" pitchFamily="34" charset="0"/>
                <a:cs typeface="Arial" panose="020B0604020202020204" pitchFamily="34" charset="0"/>
              </a:rPr>
              <a:t>Best</a:t>
            </a:r>
            <a:endParaRPr sz="1200" dirty="0">
              <a:latin typeface="Arial" panose="020B0604020202020204" pitchFamily="34" charset="0"/>
              <a:cs typeface="Arial" panose="020B0604020202020204" pitchFamily="34" charset="0"/>
            </a:endParaRPr>
          </a:p>
        </p:txBody>
      </p:sp>
      <p:sp>
        <p:nvSpPr>
          <p:cNvPr id="7" name="object 7"/>
          <p:cNvSpPr txBox="1"/>
          <p:nvPr/>
        </p:nvSpPr>
        <p:spPr>
          <a:xfrm>
            <a:off x="348018" y="2352539"/>
            <a:ext cx="2109993" cy="866904"/>
          </a:xfrm>
          <a:prstGeom prst="rect">
            <a:avLst/>
          </a:prstGeom>
          <a:solidFill>
            <a:srgbClr val="385E9D"/>
          </a:solidFill>
          <a:ln w="12191">
            <a:solidFill>
              <a:srgbClr val="264372"/>
            </a:solidFill>
          </a:ln>
        </p:spPr>
        <p:txBody>
          <a:bodyPr vert="horz" wrap="square" lIns="0" tIns="43180" rIns="0" bIns="0" rtlCol="0">
            <a:spAutoFit/>
          </a:bodyPr>
          <a:lstStyle/>
          <a:p>
            <a:pPr marL="1270" algn="ctr">
              <a:lnSpc>
                <a:spcPct val="100000"/>
              </a:lnSpc>
              <a:spcBef>
                <a:spcPts val="340"/>
              </a:spcBef>
            </a:pPr>
            <a:r>
              <a:rPr sz="1000" b="1" dirty="0">
                <a:solidFill>
                  <a:srgbClr val="FFFFFF"/>
                </a:solidFill>
                <a:latin typeface="Arial" panose="020B0604020202020204" pitchFamily="34" charset="0"/>
                <a:cs typeface="Arial" panose="020B0604020202020204" pitchFamily="34" charset="0"/>
              </a:rPr>
              <a:t>Director </a:t>
            </a:r>
            <a:r>
              <a:rPr lang="en-AU" sz="1000" b="1" dirty="0">
                <a:solidFill>
                  <a:srgbClr val="FFFFFF"/>
                </a:solidFill>
                <a:latin typeface="Arial" panose="020B0604020202020204" pitchFamily="34" charset="0"/>
                <a:cs typeface="Arial" panose="020B0604020202020204" pitchFamily="34" charset="0"/>
              </a:rPr>
              <a:t/>
            </a:r>
            <a:br>
              <a:rPr lang="en-AU" sz="1000" b="1" dirty="0">
                <a:solidFill>
                  <a:srgbClr val="FFFFFF"/>
                </a:solidFill>
                <a:latin typeface="Arial" panose="020B0604020202020204" pitchFamily="34" charset="0"/>
                <a:cs typeface="Arial" panose="020B0604020202020204" pitchFamily="34" charset="0"/>
              </a:rPr>
            </a:br>
            <a:r>
              <a:rPr sz="1000" b="1" dirty="0" smtClean="0">
                <a:solidFill>
                  <a:srgbClr val="FFFFFF"/>
                </a:solidFill>
                <a:latin typeface="Arial" panose="020B0604020202020204" pitchFamily="34" charset="0"/>
                <a:cs typeface="Arial" panose="020B0604020202020204" pitchFamily="34" charset="0"/>
              </a:rPr>
              <a:t>Arts </a:t>
            </a:r>
            <a:r>
              <a:rPr sz="1000" b="1" spc="-5" dirty="0">
                <a:solidFill>
                  <a:srgbClr val="FFFFFF"/>
                </a:solidFill>
                <a:latin typeface="Arial" panose="020B0604020202020204" pitchFamily="34" charset="0"/>
                <a:cs typeface="Arial" panose="020B0604020202020204" pitchFamily="34" charset="0"/>
              </a:rPr>
              <a:t>Sports </a:t>
            </a:r>
            <a:r>
              <a:rPr sz="1000" b="1" spc="0" dirty="0">
                <a:solidFill>
                  <a:srgbClr val="FFFFFF"/>
                </a:solidFill>
                <a:latin typeface="Arial" panose="020B0604020202020204" pitchFamily="34" charset="0"/>
                <a:cs typeface="Arial" panose="020B0604020202020204" pitchFamily="34" charset="0"/>
              </a:rPr>
              <a:t>&amp;</a:t>
            </a:r>
            <a:r>
              <a:rPr sz="1000" b="1" spc="-110" dirty="0">
                <a:solidFill>
                  <a:srgbClr val="FFFFFF"/>
                </a:solidFill>
                <a:latin typeface="Arial" panose="020B0604020202020204" pitchFamily="34" charset="0"/>
                <a:cs typeface="Arial" panose="020B0604020202020204" pitchFamily="34" charset="0"/>
              </a:rPr>
              <a:t> </a:t>
            </a:r>
            <a:r>
              <a:rPr sz="1000" b="1" dirty="0" smtClean="0">
                <a:solidFill>
                  <a:srgbClr val="FFFFFF"/>
                </a:solidFill>
                <a:latin typeface="Arial" panose="020B0604020202020204" pitchFamily="34" charset="0"/>
                <a:cs typeface="Arial" panose="020B0604020202020204" pitchFamily="34" charset="0"/>
              </a:rPr>
              <a:t>Initiatives</a:t>
            </a:r>
            <a:r>
              <a:rPr lang="en-AU" sz="1000" b="1" dirty="0">
                <a:solidFill>
                  <a:srgbClr val="FFFFFF"/>
                </a:solidFill>
                <a:latin typeface="Arial" panose="020B0604020202020204" pitchFamily="34" charset="0"/>
                <a:cs typeface="Arial" panose="020B0604020202020204" pitchFamily="34" charset="0"/>
              </a:rPr>
              <a:t/>
            </a:r>
            <a:br>
              <a:rPr lang="en-AU" sz="1000" b="1" dirty="0">
                <a:solidFill>
                  <a:srgbClr val="FFFFFF"/>
                </a:solidFill>
                <a:latin typeface="Arial" panose="020B0604020202020204" pitchFamily="34" charset="0"/>
                <a:cs typeface="Arial" panose="020B0604020202020204" pitchFamily="34" charset="0"/>
              </a:rPr>
            </a:br>
            <a:r>
              <a:rPr lang="en-AU" sz="1000" b="1" dirty="0" smtClean="0">
                <a:solidFill>
                  <a:srgbClr val="FFFFFF"/>
                </a:solidFill>
                <a:latin typeface="Arial" panose="020B0604020202020204" pitchFamily="34" charset="0"/>
                <a:cs typeface="Arial" panose="020B0604020202020204" pitchFamily="34" charset="0"/>
              </a:rPr>
              <a:t/>
            </a:r>
            <a:br>
              <a:rPr lang="en-AU" sz="1000" b="1" dirty="0" smtClean="0">
                <a:solidFill>
                  <a:srgbClr val="FFFFFF"/>
                </a:solidFill>
                <a:latin typeface="Arial" panose="020B0604020202020204" pitchFamily="34" charset="0"/>
                <a:cs typeface="Arial" panose="020B0604020202020204" pitchFamily="34" charset="0"/>
              </a:rPr>
            </a:br>
            <a:endParaRPr sz="1100" b="1" dirty="0">
              <a:latin typeface="Arial" panose="020B0604020202020204" pitchFamily="34" charset="0"/>
              <a:cs typeface="Arial" panose="020B0604020202020204" pitchFamily="34" charset="0"/>
            </a:endParaRPr>
          </a:p>
          <a:p>
            <a:pPr algn="ctr">
              <a:lnSpc>
                <a:spcPct val="100000"/>
              </a:lnSpc>
              <a:spcBef>
                <a:spcPts val="340"/>
              </a:spcBef>
            </a:pPr>
            <a:r>
              <a:rPr sz="1000" b="1" spc="-5" dirty="0" smtClean="0">
                <a:solidFill>
                  <a:srgbClr val="FFFFFF"/>
                </a:solidFill>
                <a:latin typeface="Arial" panose="020B0604020202020204" pitchFamily="34" charset="0"/>
                <a:cs typeface="Arial" panose="020B0604020202020204" pitchFamily="34" charset="0"/>
              </a:rPr>
              <a:t>Rosemary</a:t>
            </a:r>
            <a:r>
              <a:rPr sz="1000" b="1" spc="-20" dirty="0" smtClean="0">
                <a:solidFill>
                  <a:srgbClr val="FFFFFF"/>
                </a:solidFill>
                <a:latin typeface="Arial" panose="020B0604020202020204" pitchFamily="34" charset="0"/>
                <a:cs typeface="Arial" panose="020B0604020202020204" pitchFamily="34" charset="0"/>
              </a:rPr>
              <a:t> </a:t>
            </a:r>
            <a:r>
              <a:rPr sz="1000" b="1" spc="0" dirty="0">
                <a:solidFill>
                  <a:srgbClr val="FFFFFF"/>
                </a:solidFill>
                <a:latin typeface="Arial" panose="020B0604020202020204" pitchFamily="34" charset="0"/>
                <a:cs typeface="Arial" panose="020B0604020202020204" pitchFamily="34" charset="0"/>
              </a:rPr>
              <a:t>Davis</a:t>
            </a:r>
            <a:endParaRPr sz="1000" b="1" dirty="0">
              <a:latin typeface="Arial" panose="020B0604020202020204" pitchFamily="34" charset="0"/>
              <a:cs typeface="Arial" panose="020B0604020202020204" pitchFamily="34" charset="0"/>
            </a:endParaRPr>
          </a:p>
        </p:txBody>
      </p:sp>
      <p:sp>
        <p:nvSpPr>
          <p:cNvPr id="8" name="object 8"/>
          <p:cNvSpPr txBox="1"/>
          <p:nvPr/>
        </p:nvSpPr>
        <p:spPr>
          <a:xfrm>
            <a:off x="4733903" y="2355726"/>
            <a:ext cx="2014915" cy="905376"/>
          </a:xfrm>
          <a:prstGeom prst="rect">
            <a:avLst/>
          </a:prstGeom>
          <a:solidFill>
            <a:srgbClr val="385E9D"/>
          </a:solidFill>
          <a:ln w="12192">
            <a:solidFill>
              <a:srgbClr val="264372"/>
            </a:solidFill>
          </a:ln>
        </p:spPr>
        <p:txBody>
          <a:bodyPr vert="horz" wrap="square" lIns="0" tIns="43180" rIns="0" bIns="0" rtlCol="0">
            <a:spAutoFit/>
          </a:bodyPr>
          <a:lstStyle/>
          <a:p>
            <a:pPr algn="ctr">
              <a:lnSpc>
                <a:spcPct val="100000"/>
              </a:lnSpc>
              <a:spcBef>
                <a:spcPts val="340"/>
              </a:spcBef>
            </a:pPr>
            <a:r>
              <a:rPr sz="1000" b="1" dirty="0">
                <a:solidFill>
                  <a:srgbClr val="FFFFFF"/>
                </a:solidFill>
                <a:latin typeface="Arial" panose="020B0604020202020204" pitchFamily="34" charset="0"/>
                <a:cs typeface="Arial" panose="020B0604020202020204" pitchFamily="34" charset="0"/>
              </a:rPr>
              <a:t>Director </a:t>
            </a:r>
            <a:r>
              <a:rPr lang="en-AU" sz="1000" b="1" dirty="0" smtClean="0">
                <a:solidFill>
                  <a:srgbClr val="FFFFFF"/>
                </a:solidFill>
                <a:latin typeface="Arial" panose="020B0604020202020204" pitchFamily="34" charset="0"/>
                <a:cs typeface="Arial" panose="020B0604020202020204" pitchFamily="34" charset="0"/>
              </a:rPr>
              <a:t/>
            </a:r>
            <a:br>
              <a:rPr lang="en-AU" sz="1000" b="1" dirty="0" smtClean="0">
                <a:solidFill>
                  <a:srgbClr val="FFFFFF"/>
                </a:solidFill>
                <a:latin typeface="Arial" panose="020B0604020202020204" pitchFamily="34" charset="0"/>
                <a:cs typeface="Arial" panose="020B0604020202020204" pitchFamily="34" charset="0"/>
              </a:rPr>
            </a:br>
            <a:r>
              <a:rPr sz="1000" b="1" dirty="0" smtClean="0">
                <a:solidFill>
                  <a:srgbClr val="FFFFFF"/>
                </a:solidFill>
                <a:latin typeface="Arial" panose="020B0604020202020204" pitchFamily="34" charset="0"/>
                <a:cs typeface="Arial" panose="020B0604020202020204" pitchFamily="34" charset="0"/>
              </a:rPr>
              <a:t>Literacy </a:t>
            </a:r>
            <a:r>
              <a:rPr sz="1000" b="1" spc="0" dirty="0">
                <a:solidFill>
                  <a:srgbClr val="FFFFFF"/>
                </a:solidFill>
                <a:latin typeface="Arial" panose="020B0604020202020204" pitchFamily="34" charset="0"/>
                <a:cs typeface="Arial" panose="020B0604020202020204" pitchFamily="34" charset="0"/>
              </a:rPr>
              <a:t>&amp;</a:t>
            </a:r>
            <a:r>
              <a:rPr sz="1000" b="1" spc="-105" dirty="0">
                <a:solidFill>
                  <a:srgbClr val="FFFFFF"/>
                </a:solidFill>
                <a:latin typeface="Arial" panose="020B0604020202020204" pitchFamily="34" charset="0"/>
                <a:cs typeface="Arial" panose="020B0604020202020204" pitchFamily="34" charset="0"/>
              </a:rPr>
              <a:t> </a:t>
            </a:r>
            <a:r>
              <a:rPr sz="1000" b="1" dirty="0" smtClean="0">
                <a:solidFill>
                  <a:srgbClr val="FFFFFF"/>
                </a:solidFill>
                <a:latin typeface="Arial" panose="020B0604020202020204" pitchFamily="34" charset="0"/>
                <a:cs typeface="Arial" panose="020B0604020202020204" pitchFamily="34" charset="0"/>
              </a:rPr>
              <a:t>Numeracy</a:t>
            </a:r>
            <a:r>
              <a:rPr lang="en-AU" sz="1000" b="1" dirty="0" smtClean="0">
                <a:solidFill>
                  <a:srgbClr val="FFFFFF"/>
                </a:solidFill>
                <a:latin typeface="Arial" panose="020B0604020202020204" pitchFamily="34" charset="0"/>
                <a:cs typeface="Arial" panose="020B0604020202020204" pitchFamily="34" charset="0"/>
              </a:rPr>
              <a:t/>
            </a:r>
            <a:br>
              <a:rPr lang="en-AU" sz="1000" b="1" dirty="0" smtClean="0">
                <a:solidFill>
                  <a:srgbClr val="FFFFFF"/>
                </a:solidFill>
                <a:latin typeface="Arial" panose="020B0604020202020204" pitchFamily="34" charset="0"/>
                <a:cs typeface="Arial" panose="020B0604020202020204" pitchFamily="34" charset="0"/>
              </a:rPr>
            </a:br>
            <a:endParaRPr sz="1000" b="1" dirty="0">
              <a:latin typeface="Arial" panose="020B0604020202020204" pitchFamily="34" charset="0"/>
              <a:cs typeface="Arial" panose="020B0604020202020204" pitchFamily="34" charset="0"/>
            </a:endParaRPr>
          </a:p>
          <a:p>
            <a:pPr>
              <a:lnSpc>
                <a:spcPct val="100000"/>
              </a:lnSpc>
              <a:spcBef>
                <a:spcPts val="340"/>
              </a:spcBef>
            </a:pPr>
            <a:endParaRPr sz="1100" b="1" dirty="0">
              <a:latin typeface="Arial" panose="020B0604020202020204" pitchFamily="34" charset="0"/>
              <a:cs typeface="Arial" panose="020B0604020202020204" pitchFamily="34" charset="0"/>
            </a:endParaRPr>
          </a:p>
          <a:p>
            <a:pPr algn="ctr">
              <a:lnSpc>
                <a:spcPct val="100000"/>
              </a:lnSpc>
              <a:spcBef>
                <a:spcPts val="340"/>
              </a:spcBef>
            </a:pPr>
            <a:r>
              <a:rPr lang="en-AU" sz="1000" b="1" spc="-5" dirty="0" smtClean="0">
                <a:solidFill>
                  <a:srgbClr val="FFFFFF"/>
                </a:solidFill>
                <a:latin typeface="Arial" panose="020B0604020202020204" pitchFamily="34" charset="0"/>
                <a:cs typeface="Arial" panose="020B0604020202020204" pitchFamily="34" charset="0"/>
              </a:rPr>
              <a:t>Catherine Thomson</a:t>
            </a:r>
            <a:endParaRPr sz="1000" b="1" dirty="0">
              <a:latin typeface="Arial" panose="020B0604020202020204" pitchFamily="34" charset="0"/>
              <a:cs typeface="Arial" panose="020B0604020202020204" pitchFamily="34" charset="0"/>
            </a:endParaRPr>
          </a:p>
        </p:txBody>
      </p:sp>
      <p:sp>
        <p:nvSpPr>
          <p:cNvPr id="9" name="object 9"/>
          <p:cNvSpPr txBox="1"/>
          <p:nvPr/>
        </p:nvSpPr>
        <p:spPr>
          <a:xfrm>
            <a:off x="6889981" y="2364166"/>
            <a:ext cx="2025419" cy="882293"/>
          </a:xfrm>
          <a:prstGeom prst="rect">
            <a:avLst/>
          </a:prstGeom>
          <a:solidFill>
            <a:srgbClr val="385E9D"/>
          </a:solidFill>
          <a:ln w="12192">
            <a:solidFill>
              <a:srgbClr val="264372"/>
            </a:solidFill>
          </a:ln>
        </p:spPr>
        <p:txBody>
          <a:bodyPr vert="horz" wrap="square" lIns="0" tIns="43180" rIns="0" bIns="0" rtlCol="0">
            <a:spAutoFit/>
          </a:bodyPr>
          <a:lstStyle/>
          <a:p>
            <a:pPr algn="ctr">
              <a:lnSpc>
                <a:spcPct val="100000"/>
              </a:lnSpc>
              <a:spcBef>
                <a:spcPts val="340"/>
              </a:spcBef>
            </a:pPr>
            <a:r>
              <a:rPr sz="1000" b="1" dirty="0">
                <a:solidFill>
                  <a:srgbClr val="FFFFFF"/>
                </a:solidFill>
                <a:latin typeface="Arial" panose="020B0604020202020204" pitchFamily="34" charset="0"/>
                <a:cs typeface="Arial" panose="020B0604020202020204" pitchFamily="34" charset="0"/>
              </a:rPr>
              <a:t>Director </a:t>
            </a:r>
            <a:r>
              <a:rPr lang="en-AU" sz="1000" b="1" dirty="0" smtClean="0">
                <a:solidFill>
                  <a:srgbClr val="FFFFFF"/>
                </a:solidFill>
                <a:latin typeface="Arial" panose="020B0604020202020204" pitchFamily="34" charset="0"/>
                <a:cs typeface="Arial" panose="020B0604020202020204" pitchFamily="34" charset="0"/>
              </a:rPr>
              <a:t/>
            </a:r>
            <a:br>
              <a:rPr lang="en-AU" sz="1000" b="1" dirty="0" smtClean="0">
                <a:solidFill>
                  <a:srgbClr val="FFFFFF"/>
                </a:solidFill>
                <a:latin typeface="Arial" panose="020B0604020202020204" pitchFamily="34" charset="0"/>
                <a:cs typeface="Arial" panose="020B0604020202020204" pitchFamily="34" charset="0"/>
              </a:rPr>
            </a:br>
            <a:r>
              <a:rPr sz="1000" b="1" spc="-5" dirty="0" smtClean="0">
                <a:solidFill>
                  <a:srgbClr val="FFFFFF"/>
                </a:solidFill>
                <a:latin typeface="Arial" panose="020B0604020202020204" pitchFamily="34" charset="0"/>
                <a:cs typeface="Arial" panose="020B0604020202020204" pitchFamily="34" charset="0"/>
              </a:rPr>
              <a:t>Secondary</a:t>
            </a:r>
            <a:r>
              <a:rPr sz="1000" b="1" spc="-60" dirty="0" smtClean="0">
                <a:solidFill>
                  <a:srgbClr val="FFFFFF"/>
                </a:solidFill>
                <a:latin typeface="Arial" panose="020B0604020202020204" pitchFamily="34" charset="0"/>
                <a:cs typeface="Arial" panose="020B0604020202020204" pitchFamily="34" charset="0"/>
              </a:rPr>
              <a:t> </a:t>
            </a:r>
            <a:r>
              <a:rPr sz="1000" b="1" spc="-5" dirty="0" smtClean="0">
                <a:solidFill>
                  <a:srgbClr val="FFFFFF"/>
                </a:solidFill>
                <a:latin typeface="Arial" panose="020B0604020202020204" pitchFamily="34" charset="0"/>
                <a:cs typeface="Arial" panose="020B0604020202020204" pitchFamily="34" charset="0"/>
              </a:rPr>
              <a:t>Education</a:t>
            </a:r>
            <a:r>
              <a:rPr lang="en-AU" sz="1000" b="1" spc="-5" dirty="0" smtClean="0">
                <a:solidFill>
                  <a:srgbClr val="FFFFFF"/>
                </a:solidFill>
                <a:latin typeface="Arial" panose="020B0604020202020204" pitchFamily="34" charset="0"/>
                <a:cs typeface="Arial" panose="020B0604020202020204" pitchFamily="34" charset="0"/>
              </a:rPr>
              <a:t/>
            </a:r>
            <a:br>
              <a:rPr lang="en-AU" sz="1000" b="1" spc="-5" dirty="0" smtClean="0">
                <a:solidFill>
                  <a:srgbClr val="FFFFFF"/>
                </a:solidFill>
                <a:latin typeface="Arial" panose="020B0604020202020204" pitchFamily="34" charset="0"/>
                <a:cs typeface="Arial" panose="020B0604020202020204" pitchFamily="34" charset="0"/>
              </a:rPr>
            </a:br>
            <a:endParaRPr sz="1000" b="1" dirty="0">
              <a:latin typeface="Arial" panose="020B0604020202020204" pitchFamily="34" charset="0"/>
              <a:cs typeface="Arial" panose="020B0604020202020204" pitchFamily="34" charset="0"/>
            </a:endParaRPr>
          </a:p>
          <a:p>
            <a:pPr>
              <a:lnSpc>
                <a:spcPct val="100000"/>
              </a:lnSpc>
              <a:spcBef>
                <a:spcPts val="340"/>
              </a:spcBef>
            </a:pPr>
            <a:endParaRPr sz="950" b="1" dirty="0">
              <a:latin typeface="Arial" panose="020B0604020202020204" pitchFamily="34" charset="0"/>
              <a:cs typeface="Arial" panose="020B0604020202020204" pitchFamily="34" charset="0"/>
            </a:endParaRPr>
          </a:p>
          <a:p>
            <a:pPr algn="ctr">
              <a:lnSpc>
                <a:spcPct val="100000"/>
              </a:lnSpc>
              <a:spcBef>
                <a:spcPts val="340"/>
              </a:spcBef>
            </a:pPr>
            <a:r>
              <a:rPr sz="1000" b="1" spc="-5" dirty="0">
                <a:solidFill>
                  <a:srgbClr val="FFFFFF"/>
                </a:solidFill>
                <a:latin typeface="Arial" panose="020B0604020202020204" pitchFamily="34" charset="0"/>
                <a:cs typeface="Arial" panose="020B0604020202020204" pitchFamily="34" charset="0"/>
              </a:rPr>
              <a:t>Deb </a:t>
            </a:r>
            <a:r>
              <a:rPr sz="1000" b="1" dirty="0" smtClean="0">
                <a:solidFill>
                  <a:srgbClr val="FFFFFF"/>
                </a:solidFill>
                <a:latin typeface="Arial" panose="020B0604020202020204" pitchFamily="34" charset="0"/>
                <a:cs typeface="Arial" panose="020B0604020202020204" pitchFamily="34" charset="0"/>
              </a:rPr>
              <a:t>Summerhayes</a:t>
            </a:r>
            <a:endParaRPr sz="1000" b="1" dirty="0">
              <a:latin typeface="Arial" panose="020B0604020202020204" pitchFamily="34" charset="0"/>
              <a:cs typeface="Arial" panose="020B0604020202020204" pitchFamily="34" charset="0"/>
            </a:endParaRPr>
          </a:p>
        </p:txBody>
      </p:sp>
      <p:sp>
        <p:nvSpPr>
          <p:cNvPr id="10" name="object 10"/>
          <p:cNvSpPr txBox="1"/>
          <p:nvPr/>
        </p:nvSpPr>
        <p:spPr>
          <a:xfrm>
            <a:off x="2539281" y="2352539"/>
            <a:ext cx="2068544" cy="889987"/>
          </a:xfrm>
          <a:prstGeom prst="rect">
            <a:avLst/>
          </a:prstGeom>
          <a:solidFill>
            <a:srgbClr val="385E9D"/>
          </a:solidFill>
          <a:ln w="12192">
            <a:solidFill>
              <a:srgbClr val="264372"/>
            </a:solidFill>
          </a:ln>
        </p:spPr>
        <p:txBody>
          <a:bodyPr vert="horz" wrap="square" lIns="0" tIns="43180" rIns="0" bIns="0" rtlCol="0">
            <a:spAutoFit/>
          </a:bodyPr>
          <a:lstStyle/>
          <a:p>
            <a:pPr marL="477520" marR="470534" algn="ctr">
              <a:lnSpc>
                <a:spcPct val="100000"/>
              </a:lnSpc>
              <a:spcBef>
                <a:spcPts val="340"/>
              </a:spcBef>
            </a:pPr>
            <a:r>
              <a:rPr sz="1000" b="1" dirty="0">
                <a:solidFill>
                  <a:srgbClr val="FFFFFF"/>
                </a:solidFill>
                <a:latin typeface="Arial" panose="020B0604020202020204" pitchFamily="34" charset="0"/>
                <a:cs typeface="Arial" panose="020B0604020202020204" pitchFamily="34" charset="0"/>
              </a:rPr>
              <a:t>Director </a:t>
            </a:r>
            <a:r>
              <a:rPr lang="en-AU" sz="1000" b="1" dirty="0" smtClean="0">
                <a:solidFill>
                  <a:srgbClr val="FFFFFF"/>
                </a:solidFill>
                <a:latin typeface="Arial" panose="020B0604020202020204" pitchFamily="34" charset="0"/>
                <a:cs typeface="Arial" panose="020B0604020202020204" pitchFamily="34" charset="0"/>
              </a:rPr>
              <a:t/>
            </a:r>
            <a:br>
              <a:rPr lang="en-AU" sz="1000" b="1" dirty="0" smtClean="0">
                <a:solidFill>
                  <a:srgbClr val="FFFFFF"/>
                </a:solidFill>
                <a:latin typeface="Arial" panose="020B0604020202020204" pitchFamily="34" charset="0"/>
                <a:cs typeface="Arial" panose="020B0604020202020204" pitchFamily="34" charset="0"/>
              </a:rPr>
            </a:br>
            <a:r>
              <a:rPr sz="1000" b="1" dirty="0" smtClean="0">
                <a:solidFill>
                  <a:srgbClr val="FFFFFF"/>
                </a:solidFill>
                <a:latin typeface="Arial" panose="020B0604020202020204" pitchFamily="34" charset="0"/>
                <a:cs typeface="Arial" panose="020B0604020202020204" pitchFamily="34" charset="0"/>
              </a:rPr>
              <a:t>Early</a:t>
            </a:r>
            <a:r>
              <a:rPr lang="en-AU" sz="1000" b="1" dirty="0" smtClean="0">
                <a:solidFill>
                  <a:srgbClr val="FFFFFF"/>
                </a:solidFill>
                <a:latin typeface="Arial" panose="020B0604020202020204" pitchFamily="34" charset="0"/>
                <a:cs typeface="Arial" panose="020B0604020202020204" pitchFamily="34" charset="0"/>
              </a:rPr>
              <a:t> L</a:t>
            </a:r>
            <a:r>
              <a:rPr sz="1000" b="1" spc="-5" dirty="0" smtClean="0">
                <a:solidFill>
                  <a:srgbClr val="FFFFFF"/>
                </a:solidFill>
                <a:latin typeface="Arial" panose="020B0604020202020204" pitchFamily="34" charset="0"/>
                <a:cs typeface="Arial" panose="020B0604020202020204" pitchFamily="34" charset="0"/>
              </a:rPr>
              <a:t>earning</a:t>
            </a:r>
            <a:r>
              <a:rPr sz="1000" b="1" spc="-135" dirty="0" smtClean="0">
                <a:solidFill>
                  <a:srgbClr val="FFFFFF"/>
                </a:solidFill>
                <a:latin typeface="Arial" panose="020B0604020202020204" pitchFamily="34" charset="0"/>
                <a:cs typeface="Arial" panose="020B0604020202020204" pitchFamily="34" charset="0"/>
              </a:rPr>
              <a:t> </a:t>
            </a:r>
            <a:r>
              <a:rPr sz="1000" b="1" spc="0" dirty="0" smtClean="0">
                <a:solidFill>
                  <a:srgbClr val="FFFFFF"/>
                </a:solidFill>
                <a:latin typeface="Arial" panose="020B0604020202020204" pitchFamily="34" charset="0"/>
                <a:cs typeface="Arial" panose="020B0604020202020204" pitchFamily="34" charset="0"/>
              </a:rPr>
              <a:t>&amp;</a:t>
            </a:r>
            <a:r>
              <a:rPr lang="en-AU" sz="1000" b="1" spc="0" dirty="0" smtClean="0">
                <a:solidFill>
                  <a:srgbClr val="FFFFFF"/>
                </a:solidFill>
                <a:latin typeface="Arial" panose="020B0604020202020204" pitchFamily="34" charset="0"/>
                <a:cs typeface="Arial" panose="020B0604020202020204" pitchFamily="34" charset="0"/>
              </a:rPr>
              <a:t> </a:t>
            </a:r>
            <a:r>
              <a:rPr sz="1000" b="1" spc="0" dirty="0" smtClean="0">
                <a:solidFill>
                  <a:srgbClr val="FFFFFF"/>
                </a:solidFill>
                <a:latin typeface="Arial" panose="020B0604020202020204" pitchFamily="34" charset="0"/>
                <a:cs typeface="Arial" panose="020B0604020202020204" pitchFamily="34" charset="0"/>
              </a:rPr>
              <a:t>Primary</a:t>
            </a:r>
            <a:r>
              <a:rPr sz="1000" b="1" spc="-75" dirty="0" smtClean="0">
                <a:solidFill>
                  <a:srgbClr val="FFFFFF"/>
                </a:solidFill>
                <a:latin typeface="Arial" panose="020B0604020202020204" pitchFamily="34" charset="0"/>
                <a:cs typeface="Arial" panose="020B0604020202020204" pitchFamily="34" charset="0"/>
              </a:rPr>
              <a:t> </a:t>
            </a:r>
            <a:r>
              <a:rPr lang="en-AU" sz="1000" b="1" spc="-75" dirty="0" smtClean="0">
                <a:solidFill>
                  <a:srgbClr val="FFFFFF"/>
                </a:solidFill>
                <a:latin typeface="Arial" panose="020B0604020202020204" pitchFamily="34" charset="0"/>
                <a:cs typeface="Arial" panose="020B0604020202020204" pitchFamily="34" charset="0"/>
              </a:rPr>
              <a:t>E</a:t>
            </a:r>
            <a:r>
              <a:rPr sz="1000" b="1" dirty="0" err="1" smtClean="0">
                <a:solidFill>
                  <a:srgbClr val="FFFFFF"/>
                </a:solidFill>
                <a:latin typeface="Arial" panose="020B0604020202020204" pitchFamily="34" charset="0"/>
                <a:cs typeface="Arial" panose="020B0604020202020204" pitchFamily="34" charset="0"/>
              </a:rPr>
              <a:t>ducation</a:t>
            </a:r>
            <a:endParaRPr lang="en-AU" sz="1000" b="1" dirty="0" smtClean="0">
              <a:solidFill>
                <a:srgbClr val="FFFFFF"/>
              </a:solidFill>
              <a:latin typeface="Arial" panose="020B0604020202020204" pitchFamily="34" charset="0"/>
              <a:cs typeface="Arial" panose="020B0604020202020204" pitchFamily="34" charset="0"/>
            </a:endParaRPr>
          </a:p>
          <a:p>
            <a:pPr marL="477520" marR="470534" algn="ctr">
              <a:lnSpc>
                <a:spcPct val="100000"/>
              </a:lnSpc>
              <a:spcBef>
                <a:spcPts val="340"/>
              </a:spcBef>
            </a:pPr>
            <a:endParaRPr sz="1000" b="1" dirty="0">
              <a:latin typeface="Arial" panose="020B0604020202020204" pitchFamily="34" charset="0"/>
              <a:cs typeface="Arial" panose="020B0604020202020204" pitchFamily="34" charset="0"/>
            </a:endParaRPr>
          </a:p>
          <a:p>
            <a:pPr algn="ctr">
              <a:lnSpc>
                <a:spcPct val="100000"/>
              </a:lnSpc>
              <a:spcBef>
                <a:spcPts val="340"/>
              </a:spcBef>
            </a:pPr>
            <a:r>
              <a:rPr lang="en-AU" sz="1000" b="1" dirty="0" smtClean="0">
                <a:solidFill>
                  <a:srgbClr val="FFFFFF"/>
                </a:solidFill>
                <a:latin typeface="Arial" panose="020B0604020202020204" pitchFamily="34" charset="0"/>
                <a:cs typeface="Arial" panose="020B0604020202020204" pitchFamily="34" charset="0"/>
              </a:rPr>
              <a:t>Paul Wood </a:t>
            </a:r>
            <a:endParaRPr sz="1000" b="1" dirty="0">
              <a:latin typeface="Arial" panose="020B0604020202020204" pitchFamily="34" charset="0"/>
              <a:cs typeface="Arial" panose="020B0604020202020204" pitchFamily="34" charset="0"/>
            </a:endParaRPr>
          </a:p>
        </p:txBody>
      </p:sp>
      <p:sp>
        <p:nvSpPr>
          <p:cNvPr id="11" name="object 11"/>
          <p:cNvSpPr txBox="1">
            <a:spLocks noGrp="1"/>
          </p:cNvSpPr>
          <p:nvPr>
            <p:ph type="title"/>
          </p:nvPr>
        </p:nvSpPr>
        <p:spPr>
          <a:xfrm>
            <a:off x="348018" y="989778"/>
            <a:ext cx="10809389" cy="284693"/>
          </a:xfrm>
          <a:prstGeom prst="rect">
            <a:avLst/>
          </a:prstGeom>
          <a:solidFill>
            <a:srgbClr val="19233E"/>
          </a:solidFill>
          <a:ln w="12192">
            <a:solidFill>
              <a:srgbClr val="0F172B"/>
            </a:solidFill>
          </a:ln>
        </p:spPr>
        <p:txBody>
          <a:bodyPr vert="horz" wrap="square" lIns="0" tIns="0" rIns="0" bIns="0" rtlCol="0">
            <a:spAutoFit/>
          </a:bodyPr>
          <a:lstStyle/>
          <a:p>
            <a:pPr algn="ctr">
              <a:lnSpc>
                <a:spcPct val="100000"/>
              </a:lnSpc>
            </a:pPr>
            <a:r>
              <a:rPr lang="en-AU" sz="1850" dirty="0" smtClean="0">
                <a:solidFill>
                  <a:schemeClr val="bg1"/>
                </a:solidFill>
                <a:latin typeface="Arial" panose="020B0604020202020204" pitchFamily="34" charset="0"/>
                <a:cs typeface="Arial" panose="020B0604020202020204" pitchFamily="34" charset="0"/>
              </a:rPr>
              <a:t>Learning and Teaching</a:t>
            </a:r>
            <a:endParaRPr sz="1850" dirty="0">
              <a:solidFill>
                <a:schemeClr val="bg1"/>
              </a:solidFill>
              <a:latin typeface="Arial" panose="020B0604020202020204" pitchFamily="34" charset="0"/>
              <a:cs typeface="Arial" panose="020B0604020202020204" pitchFamily="34" charset="0"/>
            </a:endParaRPr>
          </a:p>
        </p:txBody>
      </p:sp>
      <p:sp>
        <p:nvSpPr>
          <p:cNvPr id="12" name="object 12"/>
          <p:cNvSpPr txBox="1"/>
          <p:nvPr/>
        </p:nvSpPr>
        <p:spPr>
          <a:xfrm>
            <a:off x="2561459" y="3466596"/>
            <a:ext cx="2024189" cy="2835392"/>
          </a:xfrm>
          <a:prstGeom prst="rect">
            <a:avLst/>
          </a:prstGeom>
        </p:spPr>
        <p:txBody>
          <a:bodyPr vert="horz" wrap="square" lIns="0" tIns="13970" rIns="0" bIns="0" rtlCol="0">
            <a:spAutoFit/>
          </a:bodyPr>
          <a:lstStyle/>
          <a:p>
            <a:pPr marL="182880" marR="5080" indent="-170180">
              <a:lnSpc>
                <a:spcPct val="100000"/>
              </a:lnSpc>
              <a:spcBef>
                <a:spcPts val="110"/>
              </a:spcBef>
              <a:buChar char="•"/>
              <a:tabLst>
                <a:tab pos="182880" algn="l"/>
                <a:tab pos="183515" algn="l"/>
              </a:tabLst>
            </a:pPr>
            <a:r>
              <a:rPr lang="en-AU" sz="1000" dirty="0">
                <a:latin typeface="Arial" panose="020B0604020202020204" pitchFamily="34" charset="0"/>
                <a:cs typeface="Arial" panose="020B0604020202020204" pitchFamily="34" charset="0"/>
              </a:rPr>
              <a:t>Provides support and direction on the  provision of curriculum implementation, professional learning and support </a:t>
            </a:r>
            <a:r>
              <a:rPr lang="en-AU" sz="1000" dirty="0" smtClean="0">
                <a:latin typeface="Arial" panose="020B0604020202020204" pitchFamily="34" charset="0"/>
                <a:cs typeface="Arial" panose="020B0604020202020204" pitchFamily="34" charset="0"/>
              </a:rPr>
              <a:t>P-6.</a:t>
            </a:r>
            <a:endParaRPr lang="en-AU" sz="1000" dirty="0">
              <a:latin typeface="Arial" panose="020B0604020202020204" pitchFamily="34" charset="0"/>
              <a:cs typeface="Arial" panose="020B0604020202020204" pitchFamily="34" charset="0"/>
            </a:endParaRPr>
          </a:p>
          <a:p>
            <a:pPr marL="182880" marR="5080" indent="-170180">
              <a:lnSpc>
                <a:spcPct val="100000"/>
              </a:lnSpc>
              <a:spcBef>
                <a:spcPts val="110"/>
              </a:spcBef>
              <a:buChar char="•"/>
              <a:tabLst>
                <a:tab pos="182880" algn="l"/>
                <a:tab pos="183515" algn="l"/>
              </a:tabLst>
            </a:pPr>
            <a:r>
              <a:rPr lang="en-AU" sz="1000" dirty="0">
                <a:latin typeface="Arial" panose="020B0604020202020204" pitchFamily="34" charset="0"/>
                <a:cs typeface="Arial" panose="020B0604020202020204" pitchFamily="34" charset="0"/>
              </a:rPr>
              <a:t>Leads and manages the provision of early </a:t>
            </a:r>
            <a:r>
              <a:rPr lang="en-AU" sz="1000" dirty="0" smtClean="0">
                <a:latin typeface="Arial" panose="020B0604020202020204" pitchFamily="34" charset="0"/>
                <a:cs typeface="Arial" panose="020B0604020202020204" pitchFamily="34" charset="0"/>
              </a:rPr>
              <a:t>learning </a:t>
            </a:r>
            <a:r>
              <a:rPr lang="en-AU" sz="1000" dirty="0">
                <a:latin typeface="Arial" panose="020B0604020202020204" pitchFamily="34" charset="0"/>
                <a:cs typeface="Arial" panose="020B0604020202020204" pitchFamily="34" charset="0"/>
              </a:rPr>
              <a:t>including preschools and transition  from early learning to primary </a:t>
            </a:r>
            <a:r>
              <a:rPr lang="en-AU" sz="1000" dirty="0" smtClean="0">
                <a:latin typeface="Arial" panose="020B0604020202020204" pitchFamily="34" charset="0"/>
                <a:cs typeface="Arial" panose="020B0604020202020204" pitchFamily="34" charset="0"/>
              </a:rPr>
              <a:t>education.</a:t>
            </a:r>
            <a:endParaRPr lang="en-AU" sz="1000" dirty="0">
              <a:latin typeface="Arial" panose="020B0604020202020204" pitchFamily="34" charset="0"/>
              <a:cs typeface="Arial" panose="020B0604020202020204" pitchFamily="34" charset="0"/>
            </a:endParaRPr>
          </a:p>
          <a:p>
            <a:pPr marL="182880" marR="5080" indent="-170180">
              <a:lnSpc>
                <a:spcPct val="100000"/>
              </a:lnSpc>
              <a:spcBef>
                <a:spcPts val="110"/>
              </a:spcBef>
              <a:buChar char="•"/>
              <a:tabLst>
                <a:tab pos="182880" algn="l"/>
                <a:tab pos="183515" algn="l"/>
              </a:tabLst>
            </a:pPr>
            <a:r>
              <a:rPr lang="en-AU" sz="1000" dirty="0">
                <a:latin typeface="Arial" panose="020B0604020202020204" pitchFamily="34" charset="0"/>
                <a:cs typeface="Arial" panose="020B0604020202020204" pitchFamily="34" charset="0"/>
              </a:rPr>
              <a:t>Manages the department's Multicultural </a:t>
            </a:r>
            <a:r>
              <a:rPr lang="en-AU" sz="1000" dirty="0" smtClean="0">
                <a:latin typeface="Arial" panose="020B0604020202020204" pitchFamily="34" charset="0"/>
                <a:cs typeface="Arial" panose="020B0604020202020204" pitchFamily="34" charset="0"/>
              </a:rPr>
              <a:t>Education </a:t>
            </a:r>
            <a:r>
              <a:rPr lang="en-AU" sz="1000" dirty="0">
                <a:latin typeface="Arial" panose="020B0604020202020204" pitchFamily="34" charset="0"/>
                <a:cs typeface="Arial" panose="020B0604020202020204" pitchFamily="34" charset="0"/>
              </a:rPr>
              <a:t>programs (K-12</a:t>
            </a:r>
            <a:r>
              <a:rPr lang="en-AU" sz="1000" dirty="0" smtClean="0">
                <a:latin typeface="Arial" panose="020B0604020202020204" pitchFamily="34" charset="0"/>
                <a:cs typeface="Arial" panose="020B0604020202020204" pitchFamily="34" charset="0"/>
              </a:rPr>
              <a:t>).</a:t>
            </a:r>
            <a:endParaRPr lang="en-AU" sz="1000" dirty="0">
              <a:latin typeface="Arial" panose="020B0604020202020204" pitchFamily="34" charset="0"/>
              <a:cs typeface="Arial" panose="020B0604020202020204" pitchFamily="34" charset="0"/>
            </a:endParaRPr>
          </a:p>
          <a:p>
            <a:pPr marL="182880" marR="5080" indent="-170180">
              <a:lnSpc>
                <a:spcPct val="100000"/>
              </a:lnSpc>
              <a:spcBef>
                <a:spcPts val="110"/>
              </a:spcBef>
              <a:buChar char="•"/>
              <a:tabLst>
                <a:tab pos="182880" algn="l"/>
                <a:tab pos="183515" algn="l"/>
              </a:tabLst>
            </a:pPr>
            <a:r>
              <a:rPr lang="en-AU" sz="1000" dirty="0">
                <a:latin typeface="Arial" panose="020B0604020202020204" pitchFamily="34" charset="0"/>
                <a:cs typeface="Arial" panose="020B0604020202020204" pitchFamily="34" charset="0"/>
              </a:rPr>
              <a:t>Manages the School Community </a:t>
            </a:r>
            <a:r>
              <a:rPr lang="en-AU" sz="1000" dirty="0" smtClean="0">
                <a:latin typeface="Arial" panose="020B0604020202020204" pitchFamily="34" charset="0"/>
                <a:cs typeface="Arial" panose="020B0604020202020204" pitchFamily="34" charset="0"/>
              </a:rPr>
              <a:t>Languages program.</a:t>
            </a:r>
            <a:endParaRPr lang="en-AU" sz="1000" dirty="0">
              <a:latin typeface="Arial" panose="020B0604020202020204" pitchFamily="34" charset="0"/>
              <a:cs typeface="Arial" panose="020B0604020202020204" pitchFamily="34" charset="0"/>
            </a:endParaRPr>
          </a:p>
          <a:p>
            <a:pPr marL="182880" marR="5080" indent="-170180">
              <a:lnSpc>
                <a:spcPct val="100000"/>
              </a:lnSpc>
              <a:spcBef>
                <a:spcPts val="110"/>
              </a:spcBef>
              <a:buChar char="•"/>
              <a:tabLst>
                <a:tab pos="182880" algn="l"/>
                <a:tab pos="183515" algn="l"/>
              </a:tabLst>
            </a:pPr>
            <a:r>
              <a:rPr lang="en-AU" sz="1000" dirty="0">
                <a:latin typeface="Arial" panose="020B0604020202020204" pitchFamily="34" charset="0"/>
                <a:cs typeface="Arial" panose="020B0604020202020204" pitchFamily="34" charset="0"/>
              </a:rPr>
              <a:t>Maintains and builds relationships with all </a:t>
            </a:r>
            <a:r>
              <a:rPr lang="en-AU" sz="1000" dirty="0" smtClean="0">
                <a:latin typeface="Arial" panose="020B0604020202020204" pitchFamily="34" charset="0"/>
                <a:cs typeface="Arial" panose="020B0604020202020204" pitchFamily="34" charset="0"/>
              </a:rPr>
              <a:t>stakeholders </a:t>
            </a:r>
            <a:r>
              <a:rPr lang="en-AU" sz="1000" dirty="0">
                <a:latin typeface="Arial" panose="020B0604020202020204" pitchFamily="34" charset="0"/>
                <a:cs typeface="Arial" panose="020B0604020202020204" pitchFamily="34" charset="0"/>
              </a:rPr>
              <a:t>to achieve better outcomes  for public </a:t>
            </a:r>
            <a:r>
              <a:rPr lang="en-AU" sz="1000" dirty="0" smtClean="0">
                <a:latin typeface="Arial" panose="020B0604020202020204" pitchFamily="34" charset="0"/>
                <a:cs typeface="Arial" panose="020B0604020202020204" pitchFamily="34" charset="0"/>
              </a:rPr>
              <a:t>education.</a:t>
            </a:r>
            <a:endParaRPr lang="en-AU" sz="1000" dirty="0">
              <a:latin typeface="Arial" panose="020B0604020202020204" pitchFamily="34" charset="0"/>
              <a:cs typeface="Arial" panose="020B0604020202020204" pitchFamily="34" charset="0"/>
            </a:endParaRPr>
          </a:p>
        </p:txBody>
      </p:sp>
      <p:sp>
        <p:nvSpPr>
          <p:cNvPr id="13" name="object 13"/>
          <p:cNvSpPr txBox="1"/>
          <p:nvPr/>
        </p:nvSpPr>
        <p:spPr>
          <a:xfrm>
            <a:off x="316229" y="3451395"/>
            <a:ext cx="2116484" cy="2476319"/>
          </a:xfrm>
          <a:prstGeom prst="rect">
            <a:avLst/>
          </a:prstGeom>
        </p:spPr>
        <p:txBody>
          <a:bodyPr vert="horz" wrap="square" lIns="0" tIns="13970" rIns="0" bIns="0" rtlCol="0">
            <a:spAutoFit/>
          </a:bodyPr>
          <a:lstStyle/>
          <a:p>
            <a:pPr marL="182880" marR="175895" indent="-170180">
              <a:lnSpc>
                <a:spcPct val="100000"/>
              </a:lnSpc>
              <a:spcBef>
                <a:spcPts val="110"/>
              </a:spcBef>
              <a:buChar char="•"/>
              <a:tabLst>
                <a:tab pos="182880" algn="l"/>
                <a:tab pos="183515" algn="l"/>
              </a:tabLst>
            </a:pPr>
            <a:r>
              <a:rPr sz="1000" dirty="0">
                <a:latin typeface="Arial" panose="020B0604020202020204" pitchFamily="34" charset="0"/>
                <a:cs typeface="Arial" panose="020B0604020202020204" pitchFamily="34" charset="0"/>
              </a:rPr>
              <a:t>Provides support and direction for </a:t>
            </a:r>
            <a:r>
              <a:rPr sz="1000" spc="0" dirty="0" smtClean="0">
                <a:latin typeface="Arial" panose="020B0604020202020204" pitchFamily="34" charset="0"/>
                <a:cs typeface="Arial" panose="020B0604020202020204" pitchFamily="34" charset="0"/>
              </a:rPr>
              <a:t>the </a:t>
            </a:r>
            <a:r>
              <a:rPr sz="1000" spc="-5" dirty="0">
                <a:latin typeface="Arial" panose="020B0604020202020204" pitchFamily="34" charset="0"/>
                <a:cs typeface="Arial" panose="020B0604020202020204" pitchFamily="34" charset="0"/>
              </a:rPr>
              <a:t>development, </a:t>
            </a:r>
            <a:r>
              <a:rPr sz="1000" dirty="0">
                <a:latin typeface="Arial" panose="020B0604020202020204" pitchFamily="34" charset="0"/>
                <a:cs typeface="Arial" panose="020B0604020202020204" pitchFamily="34" charset="0"/>
              </a:rPr>
              <a:t>implementation and  evaluation</a:t>
            </a:r>
            <a:r>
              <a:rPr sz="1000" spc="-6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of</a:t>
            </a:r>
            <a:r>
              <a:rPr sz="1000" spc="0" dirty="0">
                <a:latin typeface="Arial" panose="020B0604020202020204" pitchFamily="34" charset="0"/>
                <a:cs typeface="Arial" panose="020B0604020202020204" pitchFamily="34" charset="0"/>
              </a:rPr>
              <a:t> major,</a:t>
            </a:r>
            <a:r>
              <a:rPr sz="1000" spc="-7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high</a:t>
            </a:r>
            <a:r>
              <a:rPr sz="1000" spc="-35" dirty="0">
                <a:latin typeface="Arial" panose="020B0604020202020204" pitchFamily="34" charset="0"/>
                <a:cs typeface="Arial" panose="020B0604020202020204" pitchFamily="34" charset="0"/>
              </a:rPr>
              <a:t> </a:t>
            </a:r>
            <a:r>
              <a:rPr sz="1000" spc="0" dirty="0">
                <a:latin typeface="Arial" panose="020B0604020202020204" pitchFamily="34" charset="0"/>
                <a:cs typeface="Arial" panose="020B0604020202020204" pitchFamily="34" charset="0"/>
              </a:rPr>
              <a:t>profile</a:t>
            </a:r>
            <a:r>
              <a:rPr sz="1000" spc="-90" dirty="0">
                <a:latin typeface="Arial" panose="020B0604020202020204" pitchFamily="34" charset="0"/>
                <a:cs typeface="Arial" panose="020B0604020202020204" pitchFamily="34" charset="0"/>
              </a:rPr>
              <a:t> </a:t>
            </a:r>
            <a:r>
              <a:rPr sz="1000" spc="0" dirty="0">
                <a:latin typeface="Arial" panose="020B0604020202020204" pitchFamily="34" charset="0"/>
                <a:cs typeface="Arial" panose="020B0604020202020204" pitchFamily="34" charset="0"/>
              </a:rPr>
              <a:t>arts</a:t>
            </a:r>
            <a:r>
              <a:rPr sz="1000" spc="-3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and  school sport programs, </a:t>
            </a:r>
            <a:r>
              <a:rPr sz="1000" spc="-5" dirty="0">
                <a:latin typeface="Arial" panose="020B0604020202020204" pitchFamily="34" charset="0"/>
                <a:cs typeface="Arial" panose="020B0604020202020204" pitchFamily="34" charset="0"/>
              </a:rPr>
              <a:t>initiatives </a:t>
            </a:r>
            <a:r>
              <a:rPr sz="1000" dirty="0">
                <a:latin typeface="Arial" panose="020B0604020202020204" pitchFamily="34" charset="0"/>
                <a:cs typeface="Arial" panose="020B0604020202020204" pitchFamily="34" charset="0"/>
              </a:rPr>
              <a:t>and </a:t>
            </a:r>
            <a:r>
              <a:rPr sz="1000" spc="-5" dirty="0" smtClean="0">
                <a:latin typeface="Arial" panose="020B0604020202020204" pitchFamily="34" charset="0"/>
                <a:cs typeface="Arial" panose="020B0604020202020204" pitchFamily="34" charset="0"/>
              </a:rPr>
              <a:t>events</a:t>
            </a:r>
            <a:r>
              <a:rPr lang="en-AU" sz="1000" spc="-5"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2880" marR="111760" indent="-170180">
              <a:lnSpc>
                <a:spcPct val="100000"/>
              </a:lnSpc>
              <a:buChar char="•"/>
              <a:tabLst>
                <a:tab pos="182880" algn="l"/>
                <a:tab pos="183515" algn="l"/>
              </a:tabLst>
            </a:pPr>
            <a:r>
              <a:rPr sz="1000" spc="-5" dirty="0">
                <a:latin typeface="Arial" panose="020B0604020202020204" pitchFamily="34" charset="0"/>
                <a:cs typeface="Arial" panose="020B0604020202020204" pitchFamily="34" charset="0"/>
              </a:rPr>
              <a:t>Oversees </a:t>
            </a:r>
            <a:r>
              <a:rPr sz="1000" spc="0" dirty="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operations of </a:t>
            </a:r>
            <a:r>
              <a:rPr sz="1000" spc="0" dirty="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department's Arts and School Sport</a:t>
            </a:r>
            <a:r>
              <a:rPr sz="1000" spc="-145" dirty="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Units</a:t>
            </a:r>
            <a:r>
              <a:rPr lang="en-AU" sz="1000"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3515" marR="5080" indent="-170815">
              <a:lnSpc>
                <a:spcPct val="100000"/>
              </a:lnSpc>
              <a:buChar char="•"/>
              <a:tabLst>
                <a:tab pos="182880" algn="l"/>
                <a:tab pos="184150" algn="l"/>
              </a:tabLst>
            </a:pPr>
            <a:r>
              <a:rPr sz="1000" spc="-5" dirty="0">
                <a:latin typeface="Arial" panose="020B0604020202020204" pitchFamily="34" charset="0"/>
                <a:cs typeface="Arial" panose="020B0604020202020204" pitchFamily="34" charset="0"/>
              </a:rPr>
              <a:t>Manages </a:t>
            </a:r>
            <a:r>
              <a:rPr sz="1000" spc="0" dirty="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department's relationship</a:t>
            </a:r>
            <a:r>
              <a:rPr sz="1000" spc="-14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with </a:t>
            </a:r>
            <a:r>
              <a:rPr sz="1000" spc="0" dirty="0" smtClean="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NSW Conservatoriums' of</a:t>
            </a:r>
            <a:r>
              <a:rPr sz="1000" spc="-155" dirty="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Music</a:t>
            </a:r>
            <a:r>
              <a:rPr lang="en-AU" sz="1000"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3515" marR="108585" indent="-170815">
              <a:lnSpc>
                <a:spcPct val="100000"/>
              </a:lnSpc>
              <a:buChar char="•"/>
              <a:tabLst>
                <a:tab pos="182880" algn="l"/>
                <a:tab pos="184150" algn="l"/>
              </a:tabLst>
            </a:pPr>
            <a:r>
              <a:rPr sz="1000" dirty="0">
                <a:latin typeface="Arial" panose="020B0604020202020204" pitchFamily="34" charset="0"/>
                <a:cs typeface="Arial" panose="020B0604020202020204" pitchFamily="34" charset="0"/>
              </a:rPr>
              <a:t>Maintains and builds relationships</a:t>
            </a:r>
            <a:r>
              <a:rPr sz="1000" spc="-19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with </a:t>
            </a:r>
            <a:r>
              <a:rPr sz="1000" spc="0" dirty="0">
                <a:latin typeface="Arial" panose="020B0604020202020204" pitchFamily="34" charset="0"/>
                <a:cs typeface="Arial" panose="020B0604020202020204" pitchFamily="34" charset="0"/>
              </a:rPr>
              <a:t>all  </a:t>
            </a:r>
            <a:r>
              <a:rPr sz="1000" spc="-5" dirty="0">
                <a:latin typeface="Arial" panose="020B0604020202020204" pitchFamily="34" charset="0"/>
                <a:cs typeface="Arial" panose="020B0604020202020204" pitchFamily="34" charset="0"/>
              </a:rPr>
              <a:t>stakeholders </a:t>
            </a:r>
            <a:r>
              <a:rPr sz="1000" spc="0" dirty="0">
                <a:latin typeface="Arial" panose="020B0604020202020204" pitchFamily="34" charset="0"/>
                <a:cs typeface="Arial" panose="020B0604020202020204" pitchFamily="34" charset="0"/>
              </a:rPr>
              <a:t>to </a:t>
            </a:r>
            <a:r>
              <a:rPr sz="1000" dirty="0">
                <a:latin typeface="Arial" panose="020B0604020202020204" pitchFamily="34" charset="0"/>
                <a:cs typeface="Arial" panose="020B0604020202020204" pitchFamily="34" charset="0"/>
              </a:rPr>
              <a:t>achieve </a:t>
            </a:r>
            <a:r>
              <a:rPr sz="1000" spc="-5" dirty="0">
                <a:latin typeface="Arial" panose="020B0604020202020204" pitchFamily="34" charset="0"/>
                <a:cs typeface="Arial" panose="020B0604020202020204" pitchFamily="34" charset="0"/>
              </a:rPr>
              <a:t>better </a:t>
            </a:r>
            <a:r>
              <a:rPr sz="1000" dirty="0">
                <a:latin typeface="Arial" panose="020B0604020202020204" pitchFamily="34" charset="0"/>
                <a:cs typeface="Arial" panose="020B0604020202020204" pitchFamily="34" charset="0"/>
              </a:rPr>
              <a:t>outcomes  for public</a:t>
            </a:r>
            <a:r>
              <a:rPr sz="1000" spc="-7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education.</a:t>
            </a:r>
          </a:p>
        </p:txBody>
      </p:sp>
      <p:sp>
        <p:nvSpPr>
          <p:cNvPr id="14" name="object 14"/>
          <p:cNvSpPr txBox="1"/>
          <p:nvPr/>
        </p:nvSpPr>
        <p:spPr>
          <a:xfrm>
            <a:off x="4714231" y="3452691"/>
            <a:ext cx="2034588" cy="2784095"/>
          </a:xfrm>
          <a:prstGeom prst="rect">
            <a:avLst/>
          </a:prstGeom>
        </p:spPr>
        <p:txBody>
          <a:bodyPr vert="horz" wrap="square" lIns="0" tIns="13970" rIns="0" bIns="0" rtlCol="0">
            <a:spAutoFit/>
          </a:bodyPr>
          <a:lstStyle/>
          <a:p>
            <a:pPr marL="182880" marR="5080" indent="-170180">
              <a:lnSpc>
                <a:spcPct val="100000"/>
              </a:lnSpc>
              <a:spcBef>
                <a:spcPts val="110"/>
              </a:spcBef>
              <a:buChar char="•"/>
              <a:tabLst>
                <a:tab pos="182880" algn="l"/>
                <a:tab pos="183515" algn="l"/>
              </a:tabLst>
            </a:pPr>
            <a:r>
              <a:rPr sz="1000" dirty="0">
                <a:latin typeface="Arial" panose="020B0604020202020204" pitchFamily="34" charset="0"/>
                <a:cs typeface="Arial" panose="020B0604020202020204" pitchFamily="34" charset="0"/>
              </a:rPr>
              <a:t>Provides support and direction with </a:t>
            </a:r>
            <a:r>
              <a:rPr sz="1000" spc="0" dirty="0">
                <a:latin typeface="Arial" panose="020B0604020202020204" pitchFamily="34" charset="0"/>
                <a:cs typeface="Arial" panose="020B0604020202020204" pitchFamily="34" charset="0"/>
              </a:rPr>
              <a:t>the </a:t>
            </a:r>
            <a:r>
              <a:rPr sz="1000" dirty="0" smtClean="0">
                <a:latin typeface="Arial" panose="020B0604020202020204" pitchFamily="34" charset="0"/>
                <a:cs typeface="Arial" panose="020B0604020202020204" pitchFamily="34" charset="0"/>
              </a:rPr>
              <a:t>implementation </a:t>
            </a:r>
            <a:r>
              <a:rPr sz="1000" dirty="0">
                <a:latin typeface="Arial" panose="020B0604020202020204" pitchFamily="34" charset="0"/>
                <a:cs typeface="Arial" panose="020B0604020202020204" pitchFamily="34" charset="0"/>
              </a:rPr>
              <a:t>of </a:t>
            </a:r>
            <a:r>
              <a:rPr sz="1000" spc="0" dirty="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Literacy and </a:t>
            </a:r>
            <a:r>
              <a:rPr sz="1000" dirty="0" smtClean="0">
                <a:latin typeface="Arial" panose="020B0604020202020204" pitchFamily="34" charset="0"/>
                <a:cs typeface="Arial" panose="020B0604020202020204" pitchFamily="34" charset="0"/>
              </a:rPr>
              <a:t>Numeracy </a:t>
            </a:r>
            <a:r>
              <a:rPr sz="1000" dirty="0">
                <a:latin typeface="Arial" panose="020B0604020202020204" pitchFamily="34" charset="0"/>
                <a:cs typeface="Arial" panose="020B0604020202020204" pitchFamily="34" charset="0"/>
              </a:rPr>
              <a:t>Strategy 2017-2020 across </a:t>
            </a:r>
            <a:r>
              <a:rPr sz="1000" dirty="0" smtClean="0">
                <a:latin typeface="Arial" panose="020B0604020202020204" pitchFamily="34" charset="0"/>
                <a:cs typeface="Arial" panose="020B0604020202020204" pitchFamily="34" charset="0"/>
              </a:rPr>
              <a:t>NSW </a:t>
            </a:r>
            <a:r>
              <a:rPr sz="1000" dirty="0">
                <a:latin typeface="Arial" panose="020B0604020202020204" pitchFamily="34" charset="0"/>
                <a:cs typeface="Arial" panose="020B0604020202020204" pitchFamily="34" charset="0"/>
              </a:rPr>
              <a:t>public schools including</a:t>
            </a:r>
            <a:r>
              <a:rPr sz="1000" spc="-14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responsible  for </a:t>
            </a:r>
            <a:r>
              <a:rPr sz="1000" spc="0" dirty="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implementation of Early Action for </a:t>
            </a:r>
            <a:r>
              <a:rPr sz="1000" dirty="0" smtClean="0">
                <a:latin typeface="Arial" panose="020B0604020202020204" pitchFamily="34" charset="0"/>
                <a:cs typeface="Arial" panose="020B0604020202020204" pitchFamily="34" charset="0"/>
              </a:rPr>
              <a:t>Success</a:t>
            </a:r>
            <a:r>
              <a:rPr lang="en-AU" sz="1000"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2880" marR="220345" indent="-170180">
              <a:lnSpc>
                <a:spcPts val="1080"/>
              </a:lnSpc>
              <a:spcBef>
                <a:spcPts val="35"/>
              </a:spcBef>
              <a:buChar char="•"/>
              <a:tabLst>
                <a:tab pos="182880" algn="l"/>
                <a:tab pos="183515" algn="l"/>
              </a:tabLst>
            </a:pPr>
            <a:r>
              <a:rPr sz="1000" spc="-5" dirty="0">
                <a:latin typeface="Arial" panose="020B0604020202020204" pitchFamily="34" charset="0"/>
                <a:cs typeface="Arial" panose="020B0604020202020204" pitchFamily="34" charset="0"/>
              </a:rPr>
              <a:t>Leads </a:t>
            </a:r>
            <a:r>
              <a:rPr sz="1000" spc="0" dirty="0">
                <a:latin typeface="Arial" panose="020B0604020202020204" pitchFamily="34" charset="0"/>
                <a:cs typeface="Arial" panose="020B0604020202020204" pitchFamily="34" charset="0"/>
              </a:rPr>
              <a:t>the </a:t>
            </a:r>
            <a:r>
              <a:rPr sz="1000" spc="-5" dirty="0">
                <a:latin typeface="Arial" panose="020B0604020202020204" pitchFamily="34" charset="0"/>
                <a:cs typeface="Arial" panose="020B0604020202020204" pitchFamily="34" charset="0"/>
              </a:rPr>
              <a:t>design </a:t>
            </a:r>
            <a:r>
              <a:rPr sz="1000" dirty="0">
                <a:latin typeface="Arial" panose="020B0604020202020204" pitchFamily="34" charset="0"/>
                <a:cs typeface="Arial" panose="020B0604020202020204" pitchFamily="34" charset="0"/>
              </a:rPr>
              <a:t>and </a:t>
            </a:r>
            <a:r>
              <a:rPr sz="1000" spc="-5" dirty="0">
                <a:latin typeface="Arial" panose="020B0604020202020204" pitchFamily="34" charset="0"/>
                <a:cs typeface="Arial" panose="020B0604020202020204" pitchFamily="34" charset="0"/>
              </a:rPr>
              <a:t>development </a:t>
            </a:r>
            <a:r>
              <a:rPr sz="1000" dirty="0" smtClean="0">
                <a:latin typeface="Arial" panose="020B0604020202020204" pitchFamily="34" charset="0"/>
                <a:cs typeface="Arial" panose="020B0604020202020204" pitchFamily="34" charset="0"/>
              </a:rPr>
              <a:t>of </a:t>
            </a:r>
            <a:r>
              <a:rPr sz="1000" dirty="0">
                <a:latin typeface="Arial" panose="020B0604020202020204" pitchFamily="34" charset="0"/>
                <a:cs typeface="Arial" panose="020B0604020202020204" pitchFamily="34" charset="0"/>
              </a:rPr>
              <a:t>professional learning </a:t>
            </a:r>
            <a:r>
              <a:rPr sz="1000" spc="0" dirty="0">
                <a:latin typeface="Arial" panose="020B0604020202020204" pitchFamily="34" charset="0"/>
                <a:cs typeface="Arial" panose="020B0604020202020204" pitchFamily="34" charset="0"/>
              </a:rPr>
              <a:t>in </a:t>
            </a:r>
            <a:r>
              <a:rPr sz="1000" dirty="0">
                <a:latin typeface="Arial" panose="020B0604020202020204" pitchFamily="34" charset="0"/>
                <a:cs typeface="Arial" panose="020B0604020202020204" pitchFamily="34" charset="0"/>
              </a:rPr>
              <a:t>literacy and  numeracy</a:t>
            </a:r>
            <a:r>
              <a:rPr sz="1000" spc="-65" dirty="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K-12</a:t>
            </a:r>
            <a:r>
              <a:rPr lang="en-AU" sz="1000"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2880" marR="29845" indent="-170180">
              <a:lnSpc>
                <a:spcPts val="1080"/>
              </a:lnSpc>
              <a:buChar char="•"/>
              <a:tabLst>
                <a:tab pos="182880" algn="l"/>
                <a:tab pos="183515" algn="l"/>
              </a:tabLst>
            </a:pPr>
            <a:r>
              <a:rPr sz="1000" spc="-5" dirty="0">
                <a:latin typeface="Arial" panose="020B0604020202020204" pitchFamily="34" charset="0"/>
                <a:cs typeface="Arial" panose="020B0604020202020204" pitchFamily="34" charset="0"/>
              </a:rPr>
              <a:t>Manages </a:t>
            </a:r>
            <a:r>
              <a:rPr sz="1000" spc="0" dirty="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provision of teaching and  learning </a:t>
            </a:r>
            <a:r>
              <a:rPr sz="1000" spc="-5" dirty="0">
                <a:latin typeface="Arial" panose="020B0604020202020204" pitchFamily="34" charset="0"/>
                <a:cs typeface="Arial" panose="020B0604020202020204" pitchFamily="34" charset="0"/>
              </a:rPr>
              <a:t>resources </a:t>
            </a:r>
            <a:r>
              <a:rPr sz="1000" spc="0" dirty="0">
                <a:latin typeface="Arial" panose="020B0604020202020204" pitchFamily="34" charset="0"/>
                <a:cs typeface="Arial" panose="020B0604020202020204" pitchFamily="34" charset="0"/>
              </a:rPr>
              <a:t>to </a:t>
            </a:r>
            <a:r>
              <a:rPr sz="1000" dirty="0">
                <a:latin typeface="Arial" panose="020B0604020202020204" pitchFamily="34" charset="0"/>
                <a:cs typeface="Arial" panose="020B0604020202020204" pitchFamily="34" charset="0"/>
              </a:rPr>
              <a:t>support literacy</a:t>
            </a:r>
            <a:r>
              <a:rPr sz="1000" spc="-155" dirty="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and </a:t>
            </a:r>
            <a:r>
              <a:rPr sz="1000" dirty="0">
                <a:latin typeface="Arial" panose="020B0604020202020204" pitchFamily="34" charset="0"/>
                <a:cs typeface="Arial" panose="020B0604020202020204" pitchFamily="34" charset="0"/>
              </a:rPr>
              <a:t>numeracy</a:t>
            </a:r>
            <a:r>
              <a:rPr sz="1000" spc="-65" dirty="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K-12</a:t>
            </a:r>
            <a:r>
              <a:rPr lang="en-AU" sz="1000"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2880" marR="26670" indent="-170180">
              <a:lnSpc>
                <a:spcPts val="1080"/>
              </a:lnSpc>
              <a:buChar char="•"/>
              <a:tabLst>
                <a:tab pos="182880" algn="l"/>
                <a:tab pos="183515" algn="l"/>
              </a:tabLst>
            </a:pPr>
            <a:r>
              <a:rPr sz="1000" dirty="0">
                <a:latin typeface="Arial" panose="020B0604020202020204" pitchFamily="34" charset="0"/>
                <a:cs typeface="Arial" panose="020B0604020202020204" pitchFamily="34" charset="0"/>
              </a:rPr>
              <a:t>Maintains and builds relationships</a:t>
            </a:r>
            <a:r>
              <a:rPr sz="1000" spc="-19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with </a:t>
            </a:r>
            <a:r>
              <a:rPr sz="1000" spc="0" dirty="0">
                <a:latin typeface="Arial" panose="020B0604020202020204" pitchFamily="34" charset="0"/>
                <a:cs typeface="Arial" panose="020B0604020202020204" pitchFamily="34" charset="0"/>
              </a:rPr>
              <a:t>all  </a:t>
            </a:r>
            <a:r>
              <a:rPr sz="1000" spc="-5" dirty="0">
                <a:latin typeface="Arial" panose="020B0604020202020204" pitchFamily="34" charset="0"/>
                <a:cs typeface="Arial" panose="020B0604020202020204" pitchFamily="34" charset="0"/>
              </a:rPr>
              <a:t>stakeholders </a:t>
            </a:r>
            <a:r>
              <a:rPr sz="1000" spc="0" dirty="0">
                <a:latin typeface="Arial" panose="020B0604020202020204" pitchFamily="34" charset="0"/>
                <a:cs typeface="Arial" panose="020B0604020202020204" pitchFamily="34" charset="0"/>
              </a:rPr>
              <a:t>to </a:t>
            </a:r>
            <a:r>
              <a:rPr sz="1000" dirty="0">
                <a:latin typeface="Arial" panose="020B0604020202020204" pitchFamily="34" charset="0"/>
                <a:cs typeface="Arial" panose="020B0604020202020204" pitchFamily="34" charset="0"/>
              </a:rPr>
              <a:t>achieve </a:t>
            </a:r>
            <a:r>
              <a:rPr sz="1000" spc="-5" dirty="0">
                <a:latin typeface="Arial" panose="020B0604020202020204" pitchFamily="34" charset="0"/>
                <a:cs typeface="Arial" panose="020B0604020202020204" pitchFamily="34" charset="0"/>
              </a:rPr>
              <a:t>better </a:t>
            </a:r>
            <a:r>
              <a:rPr sz="1000" dirty="0">
                <a:latin typeface="Arial" panose="020B0604020202020204" pitchFamily="34" charset="0"/>
                <a:cs typeface="Arial" panose="020B0604020202020204" pitchFamily="34" charset="0"/>
              </a:rPr>
              <a:t>outcomes </a:t>
            </a:r>
            <a:r>
              <a:rPr sz="1000" dirty="0" smtClean="0">
                <a:latin typeface="Arial" panose="020B0604020202020204" pitchFamily="34" charset="0"/>
                <a:cs typeface="Arial" panose="020B0604020202020204" pitchFamily="34" charset="0"/>
              </a:rPr>
              <a:t>for </a:t>
            </a:r>
            <a:r>
              <a:rPr sz="1000" dirty="0">
                <a:latin typeface="Arial" panose="020B0604020202020204" pitchFamily="34" charset="0"/>
                <a:cs typeface="Arial" panose="020B0604020202020204" pitchFamily="34" charset="0"/>
              </a:rPr>
              <a:t>public</a:t>
            </a:r>
            <a:r>
              <a:rPr sz="1000" spc="-7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education.</a:t>
            </a:r>
          </a:p>
        </p:txBody>
      </p:sp>
      <p:sp>
        <p:nvSpPr>
          <p:cNvPr id="15" name="object 15"/>
          <p:cNvSpPr txBox="1"/>
          <p:nvPr/>
        </p:nvSpPr>
        <p:spPr>
          <a:xfrm>
            <a:off x="6889981" y="3466596"/>
            <a:ext cx="2025419" cy="2476319"/>
          </a:xfrm>
          <a:prstGeom prst="rect">
            <a:avLst/>
          </a:prstGeom>
        </p:spPr>
        <p:txBody>
          <a:bodyPr vert="horz" wrap="square" lIns="0" tIns="13970" rIns="0" bIns="0" rtlCol="0">
            <a:spAutoFit/>
          </a:bodyPr>
          <a:lstStyle/>
          <a:p>
            <a:pPr marL="182880" marR="7620" indent="-170180">
              <a:lnSpc>
                <a:spcPct val="100000"/>
              </a:lnSpc>
              <a:spcBef>
                <a:spcPts val="110"/>
              </a:spcBef>
              <a:buChar char="•"/>
              <a:tabLst>
                <a:tab pos="182880" algn="l"/>
                <a:tab pos="183515" algn="l"/>
              </a:tabLst>
            </a:pPr>
            <a:r>
              <a:rPr sz="1000" dirty="0">
                <a:latin typeface="Arial" panose="020B0604020202020204" pitchFamily="34" charset="0"/>
                <a:cs typeface="Arial" panose="020B0604020202020204" pitchFamily="34" charset="0"/>
              </a:rPr>
              <a:t>Provides support, </a:t>
            </a:r>
            <a:r>
              <a:rPr sz="1000" dirty="0" smtClean="0">
                <a:latin typeface="Arial" panose="020B0604020202020204" pitchFamily="34" charset="0"/>
                <a:cs typeface="Arial" panose="020B0604020202020204" pitchFamily="34" charset="0"/>
              </a:rPr>
              <a:t>direction</a:t>
            </a:r>
            <a:r>
              <a:rPr lang="en-AU" sz="1000" dirty="0" smtClean="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and advice</a:t>
            </a:r>
            <a:r>
              <a:rPr lang="en-AU" sz="1000" dirty="0" smtClean="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on </a:t>
            </a:r>
            <a:r>
              <a:rPr sz="1000" spc="0" dirty="0" smtClean="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provision of curriculum, planning, </a:t>
            </a:r>
            <a:r>
              <a:rPr sz="1000" dirty="0" smtClean="0">
                <a:latin typeface="Arial" panose="020B0604020202020204" pitchFamily="34" charset="0"/>
                <a:cs typeface="Arial" panose="020B0604020202020204" pitchFamily="34" charset="0"/>
              </a:rPr>
              <a:t>assessment </a:t>
            </a:r>
            <a:r>
              <a:rPr sz="1000" dirty="0">
                <a:latin typeface="Arial" panose="020B0604020202020204" pitchFamily="34" charset="0"/>
                <a:cs typeface="Arial" panose="020B0604020202020204" pitchFamily="34" charset="0"/>
              </a:rPr>
              <a:t>and reporting for students</a:t>
            </a:r>
            <a:r>
              <a:rPr sz="1000" spc="-14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from  </a:t>
            </a:r>
            <a:r>
              <a:rPr sz="1000" dirty="0" smtClean="0">
                <a:latin typeface="Arial" panose="020B0604020202020204" pitchFamily="34" charset="0"/>
                <a:cs typeface="Arial" panose="020B0604020202020204" pitchFamily="34" charset="0"/>
              </a:rPr>
              <a:t>7-12</a:t>
            </a:r>
            <a:r>
              <a:rPr lang="en-AU" sz="1000"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2880" marR="5080" indent="-170180">
              <a:lnSpc>
                <a:spcPct val="100000"/>
              </a:lnSpc>
              <a:buChar char="•"/>
              <a:tabLst>
                <a:tab pos="182880" algn="l"/>
                <a:tab pos="183515" algn="l"/>
              </a:tabLst>
            </a:pPr>
            <a:r>
              <a:rPr sz="1000" spc="-5" dirty="0">
                <a:latin typeface="Arial" panose="020B0604020202020204" pitchFamily="34" charset="0"/>
                <a:cs typeface="Arial" panose="020B0604020202020204" pitchFamily="34" charset="0"/>
              </a:rPr>
              <a:t>Leads </a:t>
            </a:r>
            <a:r>
              <a:rPr sz="1000" dirty="0">
                <a:latin typeface="Arial" panose="020B0604020202020204" pitchFamily="34" charset="0"/>
                <a:cs typeface="Arial" panose="020B0604020202020204" pitchFamily="34" charset="0"/>
              </a:rPr>
              <a:t>secondary education </a:t>
            </a:r>
            <a:r>
              <a:rPr sz="1000" spc="-5" dirty="0" smtClean="0">
                <a:latin typeface="Arial" panose="020B0604020202020204" pitchFamily="34" charset="0"/>
                <a:cs typeface="Arial" panose="020B0604020202020204" pitchFamily="34" charset="0"/>
              </a:rPr>
              <a:t>initiatives</a:t>
            </a:r>
            <a:r>
              <a:rPr lang="en-AU" sz="1000" spc="-5" dirty="0" smtClean="0">
                <a:latin typeface="Arial" panose="020B0604020202020204" pitchFamily="34" charset="0"/>
                <a:cs typeface="Arial" panose="020B0604020202020204" pitchFamily="34" charset="0"/>
              </a:rPr>
              <a:t> and policies.</a:t>
            </a:r>
          </a:p>
          <a:p>
            <a:pPr marL="182880" marR="5080" indent="-170180">
              <a:lnSpc>
                <a:spcPct val="100000"/>
              </a:lnSpc>
              <a:buChar char="•"/>
              <a:tabLst>
                <a:tab pos="182880" algn="l"/>
                <a:tab pos="183515" algn="l"/>
              </a:tabLst>
            </a:pPr>
            <a:r>
              <a:rPr lang="en-AU" sz="1000" spc="-5" dirty="0" smtClean="0">
                <a:latin typeface="Arial" panose="020B0604020202020204" pitchFamily="34" charset="0"/>
                <a:cs typeface="Arial" panose="020B0604020202020204" pitchFamily="34" charset="0"/>
              </a:rPr>
              <a:t>Leads </a:t>
            </a:r>
            <a:r>
              <a:rPr lang="en-AU" sz="1000" dirty="0">
                <a:latin typeface="Arial" panose="020B0604020202020204" pitchFamily="34" charset="0"/>
                <a:cs typeface="Arial" panose="020B0604020202020204" pitchFamily="34" charset="0"/>
              </a:rPr>
              <a:t>vocational education and training</a:t>
            </a:r>
            <a:r>
              <a:rPr lang="en-AU" sz="1000" spc="-145" dirty="0">
                <a:latin typeface="Arial" panose="020B0604020202020204" pitchFamily="34" charset="0"/>
                <a:cs typeface="Arial" panose="020B0604020202020204" pitchFamily="34" charset="0"/>
              </a:rPr>
              <a:t> </a:t>
            </a:r>
            <a:r>
              <a:rPr lang="en-AU" sz="1000" dirty="0" smtClean="0">
                <a:latin typeface="Arial" panose="020B0604020202020204" pitchFamily="34" charset="0"/>
                <a:cs typeface="Arial" panose="020B0604020202020204" pitchFamily="34" charset="0"/>
              </a:rPr>
              <a:t>initiatives</a:t>
            </a:r>
            <a:r>
              <a:rPr lang="en-AU" sz="1000"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3515" marR="42545" indent="-170815">
              <a:lnSpc>
                <a:spcPct val="100000"/>
              </a:lnSpc>
              <a:buChar char="•"/>
              <a:tabLst>
                <a:tab pos="183515" algn="l"/>
                <a:tab pos="184150" algn="l"/>
              </a:tabLst>
            </a:pPr>
            <a:r>
              <a:rPr sz="1000" spc="-5" dirty="0">
                <a:latin typeface="Arial" panose="020B0604020202020204" pitchFamily="34" charset="0"/>
                <a:cs typeface="Arial" panose="020B0604020202020204" pitchFamily="34" charset="0"/>
              </a:rPr>
              <a:t>Supervises </a:t>
            </a:r>
            <a:r>
              <a:rPr sz="1000" dirty="0">
                <a:latin typeface="Arial" panose="020B0604020202020204" pitchFamily="34" charset="0"/>
                <a:cs typeface="Arial" panose="020B0604020202020204" pitchFamily="34" charset="0"/>
              </a:rPr>
              <a:t>and supports </a:t>
            </a:r>
            <a:r>
              <a:rPr sz="1000" spc="0" dirty="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Principal of </a:t>
            </a:r>
            <a:r>
              <a:rPr sz="1000" dirty="0" smtClean="0">
                <a:latin typeface="Arial" panose="020B0604020202020204" pitchFamily="34" charset="0"/>
                <a:cs typeface="Arial" panose="020B0604020202020204" pitchFamily="34" charset="0"/>
              </a:rPr>
              <a:t>Saturday </a:t>
            </a:r>
            <a:r>
              <a:rPr sz="1000" dirty="0">
                <a:latin typeface="Arial" panose="020B0604020202020204" pitchFamily="34" charset="0"/>
                <a:cs typeface="Arial" panose="020B0604020202020204" pitchFamily="34" charset="0"/>
              </a:rPr>
              <a:t>School of </a:t>
            </a:r>
            <a:r>
              <a:rPr sz="1000" spc="0" dirty="0">
                <a:latin typeface="Arial" panose="020B0604020202020204" pitchFamily="34" charset="0"/>
                <a:cs typeface="Arial" panose="020B0604020202020204" pitchFamily="34" charset="0"/>
              </a:rPr>
              <a:t>Community</a:t>
            </a:r>
            <a:r>
              <a:rPr sz="1000" spc="-170" dirty="0">
                <a:latin typeface="Arial" panose="020B0604020202020204" pitchFamily="34" charset="0"/>
                <a:cs typeface="Arial" panose="020B0604020202020204" pitchFamily="34" charset="0"/>
              </a:rPr>
              <a:t> </a:t>
            </a:r>
            <a:r>
              <a:rPr sz="1000" spc="-5" dirty="0" smtClean="0">
                <a:latin typeface="Arial" panose="020B0604020202020204" pitchFamily="34" charset="0"/>
                <a:cs typeface="Arial" panose="020B0604020202020204" pitchFamily="34" charset="0"/>
              </a:rPr>
              <a:t>Languages</a:t>
            </a:r>
            <a:r>
              <a:rPr lang="en-AU" sz="1000" spc="-5"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3515" marR="116205" indent="-170815">
              <a:lnSpc>
                <a:spcPct val="100000"/>
              </a:lnSpc>
              <a:buChar char="•"/>
              <a:tabLst>
                <a:tab pos="183515" algn="l"/>
                <a:tab pos="184150" algn="l"/>
              </a:tabLst>
            </a:pPr>
            <a:r>
              <a:rPr sz="1000" dirty="0">
                <a:latin typeface="Arial" panose="020B0604020202020204" pitchFamily="34" charset="0"/>
                <a:cs typeface="Arial" panose="020B0604020202020204" pitchFamily="34" charset="0"/>
              </a:rPr>
              <a:t>Maintains and builds relationships</a:t>
            </a:r>
            <a:r>
              <a:rPr sz="1000" spc="-19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with </a:t>
            </a:r>
            <a:r>
              <a:rPr sz="1000" spc="0" dirty="0" smtClean="0">
                <a:latin typeface="Arial" panose="020B0604020202020204" pitchFamily="34" charset="0"/>
                <a:cs typeface="Arial" panose="020B0604020202020204" pitchFamily="34" charset="0"/>
              </a:rPr>
              <a:t>all </a:t>
            </a:r>
            <a:r>
              <a:rPr sz="1000" spc="-5" dirty="0">
                <a:latin typeface="Arial" panose="020B0604020202020204" pitchFamily="34" charset="0"/>
                <a:cs typeface="Arial" panose="020B0604020202020204" pitchFamily="34" charset="0"/>
              </a:rPr>
              <a:t>stakeholders </a:t>
            </a:r>
            <a:r>
              <a:rPr sz="1000" spc="0" dirty="0">
                <a:latin typeface="Arial" panose="020B0604020202020204" pitchFamily="34" charset="0"/>
                <a:cs typeface="Arial" panose="020B0604020202020204" pitchFamily="34" charset="0"/>
              </a:rPr>
              <a:t>to </a:t>
            </a:r>
            <a:r>
              <a:rPr sz="1000" dirty="0">
                <a:latin typeface="Arial" panose="020B0604020202020204" pitchFamily="34" charset="0"/>
                <a:cs typeface="Arial" panose="020B0604020202020204" pitchFamily="34" charset="0"/>
              </a:rPr>
              <a:t>achieve </a:t>
            </a:r>
            <a:r>
              <a:rPr sz="1000" spc="-5" dirty="0">
                <a:latin typeface="Arial" panose="020B0604020202020204" pitchFamily="34" charset="0"/>
                <a:cs typeface="Arial" panose="020B0604020202020204" pitchFamily="34" charset="0"/>
              </a:rPr>
              <a:t>better </a:t>
            </a:r>
            <a:r>
              <a:rPr sz="1000" dirty="0" smtClean="0">
                <a:latin typeface="Arial" panose="020B0604020202020204" pitchFamily="34" charset="0"/>
                <a:cs typeface="Arial" panose="020B0604020202020204" pitchFamily="34" charset="0"/>
              </a:rPr>
              <a:t>outcomes </a:t>
            </a:r>
            <a:r>
              <a:rPr sz="1000" dirty="0">
                <a:latin typeface="Arial" panose="020B0604020202020204" pitchFamily="34" charset="0"/>
                <a:cs typeface="Arial" panose="020B0604020202020204" pitchFamily="34" charset="0"/>
              </a:rPr>
              <a:t>for public</a:t>
            </a:r>
            <a:r>
              <a:rPr sz="1000" spc="-7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education.</a:t>
            </a:r>
          </a:p>
        </p:txBody>
      </p:sp>
      <p:sp>
        <p:nvSpPr>
          <p:cNvPr id="16" name="Footer Placeholder 1"/>
          <p:cNvSpPr>
            <a:spLocks noGrp="1"/>
          </p:cNvSpPr>
          <p:nvPr>
            <p:ph type="ftr" sz="quarter" idx="4294967295"/>
          </p:nvPr>
        </p:nvSpPr>
        <p:spPr>
          <a:xfrm>
            <a:off x="316228" y="6188899"/>
            <a:ext cx="3343275" cy="365125"/>
          </a:xfrm>
          <a:prstGeom prst="rect">
            <a:avLst/>
          </a:prstGeom>
        </p:spPr>
        <p:txBody>
          <a:bodyPr/>
          <a:lstStyle/>
          <a:p>
            <a:endParaRPr lang="en-US" sz="1200" dirty="0">
              <a:latin typeface="Century Gothic" panose="020B0502020202020204" pitchFamily="34" charset="0"/>
            </a:endParaRPr>
          </a:p>
        </p:txBody>
      </p:sp>
      <p:sp>
        <p:nvSpPr>
          <p:cNvPr id="17" name="object 9"/>
          <p:cNvSpPr txBox="1"/>
          <p:nvPr/>
        </p:nvSpPr>
        <p:spPr>
          <a:xfrm>
            <a:off x="9056562" y="2360233"/>
            <a:ext cx="2025419" cy="882293"/>
          </a:xfrm>
          <a:prstGeom prst="rect">
            <a:avLst/>
          </a:prstGeom>
          <a:solidFill>
            <a:srgbClr val="385E9D"/>
          </a:solidFill>
          <a:ln w="12192">
            <a:solidFill>
              <a:srgbClr val="264372"/>
            </a:solidFill>
          </a:ln>
        </p:spPr>
        <p:txBody>
          <a:bodyPr vert="horz" wrap="square" lIns="0" tIns="43180" rIns="0" bIns="0" rtlCol="0">
            <a:spAutoFit/>
          </a:bodyPr>
          <a:lstStyle/>
          <a:p>
            <a:pPr algn="ctr">
              <a:lnSpc>
                <a:spcPct val="100000"/>
              </a:lnSpc>
              <a:spcBef>
                <a:spcPts val="340"/>
              </a:spcBef>
            </a:pPr>
            <a:r>
              <a:rPr sz="1000" b="1" dirty="0">
                <a:solidFill>
                  <a:srgbClr val="FFFFFF"/>
                </a:solidFill>
                <a:latin typeface="Arial" panose="020B0604020202020204" pitchFamily="34" charset="0"/>
                <a:cs typeface="Arial" panose="020B0604020202020204" pitchFamily="34" charset="0"/>
              </a:rPr>
              <a:t>Director </a:t>
            </a:r>
            <a:r>
              <a:rPr lang="en-AU" sz="1000" b="1" dirty="0" smtClean="0">
                <a:solidFill>
                  <a:srgbClr val="FFFFFF"/>
                </a:solidFill>
                <a:latin typeface="Arial" panose="020B0604020202020204" pitchFamily="34" charset="0"/>
                <a:cs typeface="Arial" panose="020B0604020202020204" pitchFamily="34" charset="0"/>
              </a:rPr>
              <a:t/>
            </a:r>
            <a:br>
              <a:rPr lang="en-AU" sz="1000" b="1" dirty="0" smtClean="0">
                <a:solidFill>
                  <a:srgbClr val="FFFFFF"/>
                </a:solidFill>
                <a:latin typeface="Arial" panose="020B0604020202020204" pitchFamily="34" charset="0"/>
                <a:cs typeface="Arial" panose="020B0604020202020204" pitchFamily="34" charset="0"/>
              </a:rPr>
            </a:br>
            <a:r>
              <a:rPr lang="en-AU" sz="1000" b="1" spc="-5" dirty="0" smtClean="0">
                <a:solidFill>
                  <a:srgbClr val="FFFFFF"/>
                </a:solidFill>
                <a:latin typeface="Arial" panose="020B0604020202020204" pitchFamily="34" charset="0"/>
                <a:cs typeface="Arial" panose="020B0604020202020204" pitchFamily="34" charset="0"/>
              </a:rPr>
              <a:t>Rural and Pathways</a:t>
            </a:r>
            <a:br>
              <a:rPr lang="en-AU" sz="1000" b="1" spc="-5" dirty="0" smtClean="0">
                <a:solidFill>
                  <a:srgbClr val="FFFFFF"/>
                </a:solidFill>
                <a:latin typeface="Arial" panose="020B0604020202020204" pitchFamily="34" charset="0"/>
                <a:cs typeface="Arial" panose="020B0604020202020204" pitchFamily="34" charset="0"/>
              </a:rPr>
            </a:br>
            <a:endParaRPr sz="1000" b="1" dirty="0">
              <a:latin typeface="Arial" panose="020B0604020202020204" pitchFamily="34" charset="0"/>
              <a:cs typeface="Arial" panose="020B0604020202020204" pitchFamily="34" charset="0"/>
            </a:endParaRPr>
          </a:p>
          <a:p>
            <a:pPr>
              <a:lnSpc>
                <a:spcPct val="100000"/>
              </a:lnSpc>
              <a:spcBef>
                <a:spcPts val="340"/>
              </a:spcBef>
            </a:pPr>
            <a:endParaRPr sz="950" b="1" dirty="0">
              <a:latin typeface="Arial" panose="020B0604020202020204" pitchFamily="34" charset="0"/>
              <a:cs typeface="Arial" panose="020B0604020202020204" pitchFamily="34" charset="0"/>
            </a:endParaRPr>
          </a:p>
          <a:p>
            <a:pPr algn="ctr">
              <a:lnSpc>
                <a:spcPct val="100000"/>
              </a:lnSpc>
              <a:spcBef>
                <a:spcPts val="340"/>
              </a:spcBef>
            </a:pPr>
            <a:r>
              <a:rPr lang="en-AU" sz="1000" b="1" spc="-5" dirty="0" smtClean="0">
                <a:solidFill>
                  <a:srgbClr val="FFFFFF"/>
                </a:solidFill>
                <a:latin typeface="Arial" panose="020B0604020202020204" pitchFamily="34" charset="0"/>
                <a:cs typeface="Arial" panose="020B0604020202020204" pitchFamily="34" charset="0"/>
              </a:rPr>
              <a:t>To be advised</a:t>
            </a:r>
            <a:endParaRPr sz="1000" b="1" dirty="0">
              <a:latin typeface="Arial" panose="020B0604020202020204" pitchFamily="34" charset="0"/>
              <a:cs typeface="Arial" panose="020B0604020202020204" pitchFamily="34" charset="0"/>
            </a:endParaRPr>
          </a:p>
        </p:txBody>
      </p:sp>
      <p:sp>
        <p:nvSpPr>
          <p:cNvPr id="18" name="object 15"/>
          <p:cNvSpPr txBox="1"/>
          <p:nvPr/>
        </p:nvSpPr>
        <p:spPr>
          <a:xfrm>
            <a:off x="9056562" y="3462663"/>
            <a:ext cx="2025419" cy="1706878"/>
          </a:xfrm>
          <a:prstGeom prst="rect">
            <a:avLst/>
          </a:prstGeom>
        </p:spPr>
        <p:txBody>
          <a:bodyPr vert="horz" wrap="square" lIns="0" tIns="13970" rIns="0" bIns="0" rtlCol="0">
            <a:spAutoFit/>
          </a:bodyPr>
          <a:lstStyle/>
          <a:p>
            <a:pPr marL="182880" marR="7620" indent="-170180">
              <a:lnSpc>
                <a:spcPct val="100000"/>
              </a:lnSpc>
              <a:spcBef>
                <a:spcPts val="110"/>
              </a:spcBef>
              <a:buChar char="•"/>
              <a:tabLst>
                <a:tab pos="182880" algn="l"/>
                <a:tab pos="183515" algn="l"/>
              </a:tabLst>
            </a:pPr>
            <a:r>
              <a:rPr sz="1000" dirty="0">
                <a:latin typeface="Arial" panose="020B0604020202020204" pitchFamily="34" charset="0"/>
                <a:cs typeface="Arial" panose="020B0604020202020204" pitchFamily="34" charset="0"/>
              </a:rPr>
              <a:t>Provides </a:t>
            </a:r>
            <a:r>
              <a:rPr lang="en-AU" sz="1000" dirty="0" smtClean="0">
                <a:latin typeface="Arial" panose="020B0604020202020204" pitchFamily="34" charset="0"/>
                <a:cs typeface="Arial" panose="020B0604020202020204" pitchFamily="34" charset="0"/>
              </a:rPr>
              <a:t>high quality advice, direction, support and strategic initiatives to improve student outcomes in rural and remote locations across NSW.</a:t>
            </a:r>
            <a:endParaRPr sz="1000" dirty="0">
              <a:latin typeface="Arial" panose="020B0604020202020204" pitchFamily="34" charset="0"/>
              <a:cs typeface="Arial" panose="020B0604020202020204" pitchFamily="34" charset="0"/>
            </a:endParaRPr>
          </a:p>
          <a:p>
            <a:pPr marL="182880" marR="5080" indent="-170180">
              <a:lnSpc>
                <a:spcPct val="100000"/>
              </a:lnSpc>
              <a:buChar char="•"/>
              <a:tabLst>
                <a:tab pos="182880" algn="l"/>
                <a:tab pos="183515" algn="l"/>
              </a:tabLst>
            </a:pPr>
            <a:r>
              <a:rPr sz="1000" spc="-5" dirty="0">
                <a:latin typeface="Arial" panose="020B0604020202020204" pitchFamily="34" charset="0"/>
                <a:cs typeface="Arial" panose="020B0604020202020204" pitchFamily="34" charset="0"/>
              </a:rPr>
              <a:t>Leads </a:t>
            </a:r>
            <a:r>
              <a:rPr sz="1000" spc="-5" dirty="0" smtClean="0">
                <a:latin typeface="Arial" panose="020B0604020202020204" pitchFamily="34" charset="0"/>
                <a:cs typeface="Arial" panose="020B0604020202020204" pitchFamily="34" charset="0"/>
              </a:rPr>
              <a:t>senior </a:t>
            </a:r>
            <a:r>
              <a:rPr sz="1000" dirty="0">
                <a:latin typeface="Arial" panose="020B0604020202020204" pitchFamily="34" charset="0"/>
                <a:cs typeface="Arial" panose="020B0604020202020204" pitchFamily="34" charset="0"/>
              </a:rPr>
              <a:t>pathways policies, </a:t>
            </a:r>
            <a:r>
              <a:rPr sz="1000" spc="0" dirty="0">
                <a:latin typeface="Arial" panose="020B0604020202020204" pitchFamily="34" charset="0"/>
                <a:cs typeface="Arial" panose="020B0604020202020204" pitchFamily="34" charset="0"/>
              </a:rPr>
              <a:t>systems </a:t>
            </a:r>
            <a:r>
              <a:rPr sz="1000" dirty="0">
                <a:latin typeface="Arial" panose="020B0604020202020204" pitchFamily="34" charset="0"/>
                <a:cs typeface="Arial" panose="020B0604020202020204" pitchFamily="34" charset="0"/>
              </a:rPr>
              <a:t>and  </a:t>
            </a:r>
            <a:r>
              <a:rPr sz="1000" dirty="0" smtClean="0">
                <a:latin typeface="Arial" panose="020B0604020202020204" pitchFamily="34" charset="0"/>
                <a:cs typeface="Arial" panose="020B0604020202020204" pitchFamily="34" charset="0"/>
              </a:rPr>
              <a:t>projects</a:t>
            </a:r>
            <a:r>
              <a:rPr lang="en-AU" sz="1000"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3515" marR="116205" indent="-170815">
              <a:lnSpc>
                <a:spcPct val="100000"/>
              </a:lnSpc>
              <a:buChar char="•"/>
              <a:tabLst>
                <a:tab pos="183515" algn="l"/>
                <a:tab pos="184150" algn="l"/>
              </a:tabLst>
            </a:pPr>
            <a:r>
              <a:rPr sz="1000" dirty="0" smtClean="0">
                <a:latin typeface="Arial" panose="020B0604020202020204" pitchFamily="34" charset="0"/>
                <a:cs typeface="Arial" panose="020B0604020202020204" pitchFamily="34" charset="0"/>
              </a:rPr>
              <a:t>Maintains </a:t>
            </a:r>
            <a:r>
              <a:rPr sz="1000" dirty="0">
                <a:latin typeface="Arial" panose="020B0604020202020204" pitchFamily="34" charset="0"/>
                <a:cs typeface="Arial" panose="020B0604020202020204" pitchFamily="34" charset="0"/>
              </a:rPr>
              <a:t>and builds relationships</a:t>
            </a:r>
            <a:r>
              <a:rPr sz="1000" spc="-19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with </a:t>
            </a:r>
            <a:r>
              <a:rPr sz="1000" spc="0" dirty="0" smtClean="0">
                <a:latin typeface="Arial" panose="020B0604020202020204" pitchFamily="34" charset="0"/>
                <a:cs typeface="Arial" panose="020B0604020202020204" pitchFamily="34" charset="0"/>
              </a:rPr>
              <a:t>all </a:t>
            </a:r>
            <a:r>
              <a:rPr sz="1000" spc="-5" dirty="0">
                <a:latin typeface="Arial" panose="020B0604020202020204" pitchFamily="34" charset="0"/>
                <a:cs typeface="Arial" panose="020B0604020202020204" pitchFamily="34" charset="0"/>
              </a:rPr>
              <a:t>stakeholders </a:t>
            </a:r>
            <a:r>
              <a:rPr sz="1000" spc="0" dirty="0">
                <a:latin typeface="Arial" panose="020B0604020202020204" pitchFamily="34" charset="0"/>
                <a:cs typeface="Arial" panose="020B0604020202020204" pitchFamily="34" charset="0"/>
              </a:rPr>
              <a:t>to </a:t>
            </a:r>
            <a:r>
              <a:rPr sz="1000" dirty="0">
                <a:latin typeface="Arial" panose="020B0604020202020204" pitchFamily="34" charset="0"/>
                <a:cs typeface="Arial" panose="020B0604020202020204" pitchFamily="34" charset="0"/>
              </a:rPr>
              <a:t>achieve </a:t>
            </a:r>
            <a:r>
              <a:rPr sz="1000" spc="-5" dirty="0">
                <a:latin typeface="Arial" panose="020B0604020202020204" pitchFamily="34" charset="0"/>
                <a:cs typeface="Arial" panose="020B0604020202020204" pitchFamily="34" charset="0"/>
              </a:rPr>
              <a:t>better </a:t>
            </a:r>
            <a:r>
              <a:rPr sz="1000" dirty="0" smtClean="0">
                <a:latin typeface="Arial" panose="020B0604020202020204" pitchFamily="34" charset="0"/>
                <a:cs typeface="Arial" panose="020B0604020202020204" pitchFamily="34" charset="0"/>
              </a:rPr>
              <a:t>outcomes </a:t>
            </a:r>
            <a:r>
              <a:rPr sz="1000" dirty="0">
                <a:latin typeface="Arial" panose="020B0604020202020204" pitchFamily="34" charset="0"/>
                <a:cs typeface="Arial" panose="020B0604020202020204" pitchFamily="34" charset="0"/>
              </a:rPr>
              <a:t>for public</a:t>
            </a:r>
            <a:r>
              <a:rPr sz="1000" spc="-7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education.</a:t>
            </a:r>
          </a:p>
        </p:txBody>
      </p:sp>
    </p:spTree>
    <p:extLst>
      <p:ext uri="{BB962C8B-B14F-4D97-AF65-F5344CB8AC3E}">
        <p14:creationId xmlns:p14="http://schemas.microsoft.com/office/powerpoint/2010/main" val="252148279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Curriculum networks project</a:t>
            </a:r>
            <a:endParaRPr lang="en-AU"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066024145"/>
              </p:ext>
            </p:extLst>
          </p:nvPr>
        </p:nvGraphicFramePr>
        <p:xfrm>
          <a:off x="635672" y="1559117"/>
          <a:ext cx="10024461" cy="4357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6"/>
          </p:nvPr>
        </p:nvSpPr>
        <p:spPr>
          <a:xfrm>
            <a:off x="388961" y="1167243"/>
            <a:ext cx="9290109" cy="276999"/>
          </a:xfrm>
        </p:spPr>
        <p:txBody>
          <a:bodyPr/>
          <a:lstStyle/>
          <a:p>
            <a:r>
              <a:rPr lang="en-AU" dirty="0" smtClean="0">
                <a:solidFill>
                  <a:srgbClr val="FF0000"/>
                </a:solidFill>
                <a:latin typeface="Arial" panose="020B0604020202020204" pitchFamily="34" charset="0"/>
                <a:cs typeface="Arial" panose="020B0604020202020204" pitchFamily="34" charset="0"/>
              </a:rPr>
              <a:t>Three phases of research and support</a:t>
            </a:r>
            <a:endParaRPr lang="en-AU"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7266220" y="4500959"/>
            <a:ext cx="921988" cy="360448"/>
          </a:xfrm>
          <a:prstGeom prst="rect">
            <a:avLst/>
          </a:prstGeom>
          <a:noFill/>
        </p:spPr>
        <p:txBody>
          <a:bodyPr wrap="square" lIns="0" tIns="0" rIns="0" bIns="0" rtlCol="0">
            <a:noAutofit/>
          </a:bodyPr>
          <a:lstStyle/>
          <a:p>
            <a:pPr algn="l"/>
            <a:r>
              <a:rPr lang="en-AU" sz="1400" dirty="0">
                <a:latin typeface="Arial" panose="020B0604020202020204" pitchFamily="34" charset="0"/>
                <a:cs typeface="Arial" panose="020B0604020202020204" pitchFamily="34" charset="0"/>
              </a:rPr>
              <a:t>2020</a:t>
            </a:r>
          </a:p>
        </p:txBody>
      </p:sp>
      <p:sp>
        <p:nvSpPr>
          <p:cNvPr id="8" name="TextBox 7"/>
          <p:cNvSpPr txBox="1"/>
          <p:nvPr/>
        </p:nvSpPr>
        <p:spPr>
          <a:xfrm>
            <a:off x="677652" y="4500959"/>
            <a:ext cx="921988" cy="360448"/>
          </a:xfrm>
          <a:prstGeom prst="rect">
            <a:avLst/>
          </a:prstGeom>
          <a:noFill/>
        </p:spPr>
        <p:txBody>
          <a:bodyPr wrap="square" lIns="0" tIns="0" rIns="0" bIns="0" rtlCol="0">
            <a:noAutofit/>
          </a:bodyPr>
          <a:lstStyle/>
          <a:p>
            <a:pPr algn="l"/>
            <a:r>
              <a:rPr lang="en-AU" sz="1400" dirty="0">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5960183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Curriculum network project: Phase 1</a:t>
            </a:r>
            <a:endParaRPr lang="en-AU"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a:xfrm>
            <a:off x="371023" y="1167243"/>
            <a:ext cx="9290109" cy="276999"/>
          </a:xfrm>
        </p:spPr>
        <p:txBody>
          <a:bodyPr/>
          <a:lstStyle/>
          <a:p>
            <a:r>
              <a:rPr lang="en-AU" dirty="0" smtClean="0">
                <a:latin typeface="Arial" panose="020B0604020202020204" pitchFamily="34" charset="0"/>
                <a:cs typeface="Arial" panose="020B0604020202020204" pitchFamily="34" charset="0"/>
              </a:rPr>
              <a:t>Where are we now?</a:t>
            </a:r>
            <a:endParaRPr lang="en-AU" dirty="0">
              <a:latin typeface="Arial" panose="020B0604020202020204" pitchFamily="34" charset="0"/>
              <a:cs typeface="Arial" panose="020B0604020202020204" pitchFamily="34" charset="0"/>
            </a:endParaRPr>
          </a:p>
        </p:txBody>
      </p:sp>
      <p:sp>
        <p:nvSpPr>
          <p:cNvPr id="13" name="TextBox 12"/>
          <p:cNvSpPr txBox="1"/>
          <p:nvPr/>
        </p:nvSpPr>
        <p:spPr>
          <a:xfrm>
            <a:off x="7741634" y="6012049"/>
            <a:ext cx="2189107" cy="1378612"/>
          </a:xfrm>
          <a:prstGeom prst="rect">
            <a:avLst/>
          </a:prstGeom>
          <a:noFill/>
        </p:spPr>
        <p:txBody>
          <a:bodyPr wrap="square" lIns="0" tIns="0" rIns="0" bIns="0" rtlCol="0">
            <a:noAutofit/>
          </a:bodyPr>
          <a:lstStyle/>
          <a:p>
            <a:pPr algn="l"/>
            <a:endParaRPr lang="en-AU" sz="1400" dirty="0" err="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534" y="1288162"/>
            <a:ext cx="5376159" cy="4496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71023" y="1652119"/>
            <a:ext cx="3892061" cy="4290646"/>
          </a:xfrm>
          <a:prstGeom prst="rect">
            <a:avLst/>
          </a:prstGeom>
          <a:noFill/>
        </p:spPr>
        <p:txBody>
          <a:bodyPr wrap="square" lIns="0" tIns="0" rIns="0" bIns="0" rtlCol="0">
            <a:noAutofit/>
          </a:bodyPr>
          <a:lstStyle/>
          <a:p>
            <a:pPr algn="l"/>
            <a:r>
              <a:rPr lang="en-AU" dirty="0">
                <a:latin typeface="Arial" panose="020B0604020202020204" pitchFamily="34" charset="0"/>
                <a:cs typeface="Arial" panose="020B0604020202020204" pitchFamily="34" charset="0"/>
              </a:rPr>
              <a:t>Currently working alongside and learning from 30 metropolitan and non-metropolitan networks</a:t>
            </a:r>
          </a:p>
          <a:p>
            <a:pPr algn="l"/>
            <a:endParaRPr lang="en-AU" dirty="0">
              <a:latin typeface="Arial" panose="020B0604020202020204" pitchFamily="34" charset="0"/>
              <a:cs typeface="Arial" panose="020B0604020202020204" pitchFamily="34" charset="0"/>
            </a:endParaRPr>
          </a:p>
          <a:p>
            <a:pPr algn="l"/>
            <a:r>
              <a:rPr lang="en-AU" dirty="0">
                <a:latin typeface="Arial" panose="020B0604020202020204" pitchFamily="34" charset="0"/>
                <a:cs typeface="Arial" panose="020B0604020202020204" pitchFamily="34" charset="0"/>
              </a:rPr>
              <a:t>Principals in residence to:</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Learn how networks operate</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Identify network support needs</a:t>
            </a:r>
          </a:p>
          <a:p>
            <a:pPr algn="l"/>
            <a:endParaRPr lang="en-AU" dirty="0">
              <a:latin typeface="Arial" panose="020B0604020202020204" pitchFamily="34" charset="0"/>
              <a:cs typeface="Arial" panose="020B0604020202020204" pitchFamily="34" charset="0"/>
            </a:endParaRPr>
          </a:p>
          <a:p>
            <a:pPr algn="l"/>
            <a:r>
              <a:rPr lang="en-AU" dirty="0">
                <a:latin typeface="Arial" panose="020B0604020202020204" pitchFamily="34" charset="0"/>
                <a:cs typeface="Arial" panose="020B0604020202020204" pitchFamily="34" charset="0"/>
              </a:rPr>
              <a:t>Aim to:</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understand the characteristics of quality sustainable networks</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design support materials for new and existing networks</a:t>
            </a:r>
          </a:p>
          <a:p>
            <a:pPr algn="l"/>
            <a:endParaRPr lang="en-A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1473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16229" y="2823581"/>
            <a:ext cx="11696157" cy="1107996"/>
          </a:xfrm>
        </p:spPr>
        <p:txBody>
          <a:bodyPr/>
          <a:lstStyle/>
          <a:p>
            <a:r>
              <a:rPr lang="en-AU" dirty="0" smtClean="0">
                <a:latin typeface="Arial" panose="020B0604020202020204" pitchFamily="34" charset="0"/>
                <a:cs typeface="Arial" panose="020B0604020202020204" pitchFamily="34" charset="0"/>
              </a:rPr>
              <a:t>Literacy and Numeracy</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12399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Learning progressions</a:t>
            </a:r>
            <a:endParaRPr lang="en-AU"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5"/>
          </p:nvPr>
        </p:nvSpPr>
        <p:spPr/>
        <p:txBody>
          <a:bodyPr/>
          <a:lstStyle/>
          <a:p>
            <a:r>
              <a:rPr lang="en-AU" dirty="0" smtClean="0">
                <a:latin typeface="Arial" panose="020B0604020202020204" pitchFamily="34" charset="0"/>
                <a:cs typeface="Arial" panose="020B0604020202020204" pitchFamily="34" charset="0"/>
              </a:rPr>
              <a:t>Feedback from schools</a:t>
            </a:r>
            <a:endParaRPr lang="en-AU"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4"/>
          </p:nvPr>
        </p:nvSpPr>
        <p:spPr/>
        <p:txBody>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detail of the learning progressions helped teachers </a:t>
            </a:r>
            <a:r>
              <a:rPr lang="en-US" b="1" dirty="0">
                <a:latin typeface="Arial" panose="020B0604020202020204" pitchFamily="34" charset="0"/>
                <a:cs typeface="Arial" panose="020B0604020202020204" pitchFamily="34" charset="0"/>
              </a:rPr>
              <a:t>identify student needs</a:t>
            </a:r>
            <a:r>
              <a:rPr lang="en-US" dirty="0">
                <a:latin typeface="Arial" panose="020B0604020202020204" pitchFamily="34" charset="0"/>
                <a:cs typeface="Arial" panose="020B0604020202020204" pitchFamily="34" charset="0"/>
              </a:rPr>
              <a:t> as it </a:t>
            </a:r>
            <a:r>
              <a:rPr lang="en-US" b="1" dirty="0">
                <a:latin typeface="Arial" panose="020B0604020202020204" pitchFamily="34" charset="0"/>
                <a:cs typeface="Arial" panose="020B0604020202020204" pitchFamily="34" charset="0"/>
              </a:rPr>
              <a:t>lists observable </a:t>
            </a:r>
            <a:r>
              <a:rPr lang="en-US" b="1" dirty="0" err="1">
                <a:latin typeface="Arial" panose="020B0604020202020204" pitchFamily="34" charset="0"/>
                <a:cs typeface="Arial" panose="020B0604020202020204" pitchFamily="34" charset="0"/>
              </a:rPr>
              <a:t>behaviours</a:t>
            </a:r>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Identifying student needs helped </a:t>
            </a:r>
            <a:r>
              <a:rPr lang="en-US" b="1" dirty="0">
                <a:latin typeface="Arial" panose="020B0604020202020204" pitchFamily="34" charset="0"/>
                <a:cs typeface="Arial" panose="020B0604020202020204" pitchFamily="34" charset="0"/>
              </a:rPr>
              <a:t>teachers focus on specific areas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inform their </a:t>
            </a:r>
            <a:r>
              <a:rPr lang="en-US" b="1" dirty="0" smtClean="0">
                <a:latin typeface="Arial" panose="020B0604020202020204" pitchFamily="34" charset="0"/>
                <a:cs typeface="Arial" panose="020B0604020202020204" pitchFamily="34" charset="0"/>
              </a:rPr>
              <a:t>practice</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Using learning progressions </a:t>
            </a:r>
            <a:r>
              <a:rPr lang="en-US" b="1" dirty="0">
                <a:latin typeface="Arial" panose="020B0604020202020204" pitchFamily="34" charset="0"/>
                <a:cs typeface="Arial" panose="020B0604020202020204" pitchFamily="34" charset="0"/>
              </a:rPr>
              <a:t>strengthened their understanding and use of the syllabus </a:t>
            </a:r>
          </a:p>
          <a:p>
            <a:endParaRPr lang="en-AU"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17FFE2E-F713-438D-8AF8-B46A09148B57}"/>
              </a:ext>
            </a:extLst>
          </p:cNvPr>
          <p:cNvSpPr/>
          <p:nvPr/>
        </p:nvSpPr>
        <p:spPr>
          <a:xfrm>
            <a:off x="3124199" y="3137924"/>
            <a:ext cx="1469572"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Strong leadership</a:t>
            </a:r>
          </a:p>
        </p:txBody>
      </p:sp>
      <p:sp>
        <p:nvSpPr>
          <p:cNvPr id="6" name="Rectangle 5">
            <a:extLst>
              <a:ext uri="{FF2B5EF4-FFF2-40B4-BE49-F238E27FC236}">
                <a16:creationId xmlns:a16="http://schemas.microsoft.com/office/drawing/2014/main" id="{5FD08A2E-2F8A-42EA-B96F-20B9FF93A784}"/>
              </a:ext>
            </a:extLst>
          </p:cNvPr>
          <p:cNvSpPr/>
          <p:nvPr/>
        </p:nvSpPr>
        <p:spPr>
          <a:xfrm>
            <a:off x="6666957" y="3176147"/>
            <a:ext cx="1469572"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Strong </a:t>
            </a: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instructional </a:t>
            </a: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support</a:t>
            </a:r>
          </a:p>
        </p:txBody>
      </p:sp>
      <p:sp>
        <p:nvSpPr>
          <p:cNvPr id="7" name="Rectangle 6">
            <a:extLst>
              <a:ext uri="{FF2B5EF4-FFF2-40B4-BE49-F238E27FC236}">
                <a16:creationId xmlns:a16="http://schemas.microsoft.com/office/drawing/2014/main" id="{84E04806-8052-4025-9667-FA30EBD8721F}"/>
              </a:ext>
            </a:extLst>
          </p:cNvPr>
          <p:cNvSpPr/>
          <p:nvPr/>
        </p:nvSpPr>
        <p:spPr>
          <a:xfrm>
            <a:off x="4970641" y="4571037"/>
            <a:ext cx="1469572"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Detail of the </a:t>
            </a:r>
            <a:endPar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LPs  +</a:t>
            </a:r>
            <a:r>
              <a:rPr kumimoji="0" lang="en-US" sz="1200" b="1"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Arial" panose="020B0604020202020204" pitchFamily="34" charset="0"/>
              </a:rPr>
              <a:t>ve</a:t>
            </a: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Arial" panose="020B0604020202020204" pitchFamily="34" charset="0"/>
              </a:rPr>
              <a:t>ve</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08521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Early action for success</a:t>
            </a:r>
            <a:endParaRPr lang="en-AU"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5"/>
          </p:nvPr>
        </p:nvSpPr>
        <p:spPr/>
        <p:txBody>
          <a:bodyPr/>
          <a:lstStyle/>
          <a:p>
            <a:endParaRPr lang="en-AU"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4"/>
          </p:nvPr>
        </p:nvSpPr>
        <p:spPr/>
        <p:txBody>
          <a:bodyPr/>
          <a:lstStyle/>
          <a:p>
            <a:endParaRPr lang="en-AU"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17FFE2E-F713-438D-8AF8-B46A09148B57}"/>
              </a:ext>
            </a:extLst>
          </p:cNvPr>
          <p:cNvSpPr/>
          <p:nvPr/>
        </p:nvSpPr>
        <p:spPr>
          <a:xfrm>
            <a:off x="1966989" y="2740257"/>
            <a:ext cx="2626782" cy="1356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Website and communications</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5FD08A2E-2F8A-42EA-B96F-20B9FF93A784}"/>
              </a:ext>
            </a:extLst>
          </p:cNvPr>
          <p:cNvSpPr/>
          <p:nvPr/>
        </p:nvSpPr>
        <p:spPr>
          <a:xfrm>
            <a:off x="6666957" y="2731438"/>
            <a:ext cx="2618172" cy="1394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Instructional leaders 2020</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84E04806-8052-4025-9667-FA30EBD8721F}"/>
              </a:ext>
            </a:extLst>
          </p:cNvPr>
          <p:cNvSpPr/>
          <p:nvPr/>
        </p:nvSpPr>
        <p:spPr>
          <a:xfrm>
            <a:off x="4380888" y="4424026"/>
            <a:ext cx="2575609" cy="125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Professional learning package for teachers</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775037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2394336" y="2184872"/>
            <a:ext cx="4817918" cy="792306"/>
          </a:xfrm>
          <a:prstGeom prst="rect">
            <a:avLst/>
          </a:prstGeom>
        </p:spPr>
      </p:pic>
      <p:pic>
        <p:nvPicPr>
          <p:cNvPr id="8" name="Picture 7"/>
          <p:cNvPicPr>
            <a:picLocks noChangeAspect="1"/>
          </p:cNvPicPr>
          <p:nvPr/>
        </p:nvPicPr>
        <p:blipFill>
          <a:blip r:embed="rId4"/>
          <a:stretch>
            <a:fillRect/>
          </a:stretch>
        </p:blipFill>
        <p:spPr>
          <a:xfrm>
            <a:off x="459647" y="2994283"/>
            <a:ext cx="6752607" cy="1778304"/>
          </a:xfrm>
          <a:prstGeom prst="rect">
            <a:avLst/>
          </a:prstGeom>
        </p:spPr>
      </p:pic>
      <p:sp>
        <p:nvSpPr>
          <p:cNvPr id="38" name="TextBox 37"/>
          <p:cNvSpPr txBox="1"/>
          <p:nvPr/>
        </p:nvSpPr>
        <p:spPr>
          <a:xfrm>
            <a:off x="3226306" y="3083581"/>
            <a:ext cx="723281" cy="243840"/>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dirty="0" smtClean="0">
              <a:ln>
                <a:noFill/>
              </a:ln>
              <a:solidFill>
                <a:srgbClr val="000000"/>
              </a:solidFill>
              <a:effectLst/>
              <a:uLnTx/>
              <a:uFillTx/>
              <a:latin typeface="Montserrat Medium"/>
              <a:ea typeface="+mn-ea"/>
              <a:cs typeface="+mn-cs"/>
            </a:endParaRPr>
          </a:p>
        </p:txBody>
      </p:sp>
      <p:sp>
        <p:nvSpPr>
          <p:cNvPr id="3" name="Title 2"/>
          <p:cNvSpPr>
            <a:spLocks noGrp="1"/>
          </p:cNvSpPr>
          <p:nvPr>
            <p:ph type="title"/>
          </p:nvPr>
        </p:nvSpPr>
        <p:spPr>
          <a:xfrm>
            <a:off x="387649" y="606294"/>
            <a:ext cx="11413595" cy="498470"/>
          </a:xfrm>
        </p:spPr>
        <p:txBody>
          <a:bodyPr/>
          <a:lstStyle/>
          <a:p>
            <a:r>
              <a:rPr lang="en-US" dirty="0" smtClean="0">
                <a:latin typeface="Arial" panose="020B0604020202020204" pitchFamily="34" charset="0"/>
                <a:cs typeface="Arial" panose="020B0604020202020204" pitchFamily="34" charset="0"/>
              </a:rPr>
              <a:t>Literacy and Numeracy  </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8473317" y="701640"/>
            <a:ext cx="2548662" cy="307777"/>
          </a:xfrm>
          <a:prstGeom prst="rect">
            <a:avLst/>
          </a:prstGeom>
          <a:noFill/>
        </p:spPr>
        <p:txBody>
          <a:bodyPr wrap="square" rtlCol="0">
            <a:spAutoFit/>
          </a:bodyPr>
          <a:lstStyle/>
          <a:p>
            <a:pPr marL="0" marR="0" lvl="0" indent="0" algn="r" defTabSz="457173"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srgbClr val="19233E"/>
                </a:solidFill>
                <a:effectLst/>
                <a:uLnTx/>
                <a:uFillTx/>
                <a:latin typeface="Arial" panose="020B0604020202020204" pitchFamily="34" charset="0"/>
                <a:ea typeface="+mn-ea"/>
                <a:cs typeface="Arial" panose="020B0604020202020204" pitchFamily="34" charset="0"/>
              </a:rPr>
              <a:t>June 2019</a:t>
            </a:r>
            <a:endParaRPr kumimoji="0" lang="en-AU" sz="1400" b="1" i="0" u="none" strike="noStrike" kern="1200" cap="none" spc="0" normalizeH="0" baseline="0" noProof="0" dirty="0">
              <a:ln>
                <a:noFill/>
              </a:ln>
              <a:solidFill>
                <a:srgbClr val="19233E"/>
              </a:solidFill>
              <a:effectLst/>
              <a:uLnTx/>
              <a:uFillTx/>
              <a:latin typeface="Arial" panose="020B0604020202020204" pitchFamily="34" charset="0"/>
              <a:ea typeface="+mn-ea"/>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263263508"/>
              </p:ext>
            </p:extLst>
          </p:nvPr>
        </p:nvGraphicFramePr>
        <p:xfrm>
          <a:off x="7486650" y="1167243"/>
          <a:ext cx="4360985" cy="1097280"/>
        </p:xfrm>
        <a:graphic>
          <a:graphicData uri="http://schemas.openxmlformats.org/drawingml/2006/table">
            <a:tbl>
              <a:tblPr firstRow="1" bandRow="1">
                <a:tableStyleId>{5C22544A-7EE6-4342-B048-85BDC9FD1C3A}</a:tableStyleId>
              </a:tblPr>
              <a:tblGrid>
                <a:gridCol w="939387">
                  <a:extLst>
                    <a:ext uri="{9D8B030D-6E8A-4147-A177-3AD203B41FA5}">
                      <a16:colId xmlns:a16="http://schemas.microsoft.com/office/drawing/2014/main" val="1143875659"/>
                    </a:ext>
                  </a:extLst>
                </a:gridCol>
                <a:gridCol w="3421598">
                  <a:extLst>
                    <a:ext uri="{9D8B030D-6E8A-4147-A177-3AD203B41FA5}">
                      <a16:colId xmlns:a16="http://schemas.microsoft.com/office/drawing/2014/main" val="1076108622"/>
                    </a:ext>
                  </a:extLst>
                </a:gridCol>
              </a:tblGrid>
              <a:tr h="685800">
                <a:tc>
                  <a:txBody>
                    <a:bodyPr/>
                    <a:lstStyle/>
                    <a:p>
                      <a:r>
                        <a:rPr lang="en-AU" sz="1100" dirty="0" smtClean="0">
                          <a:latin typeface="Arial" panose="020B0604020202020204" pitchFamily="34" charset="0"/>
                          <a:cs typeface="Arial" panose="020B0604020202020204" pitchFamily="34" charset="0"/>
                        </a:rPr>
                        <a:t>Goal:</a:t>
                      </a:r>
                      <a:endParaRPr lang="en-AU" sz="1100" dirty="0">
                        <a:latin typeface="Arial" panose="020B0604020202020204" pitchFamily="34" charset="0"/>
                        <a:cs typeface="Arial" panose="020B0604020202020204" pitchFamily="34" charset="0"/>
                      </a:endParaRPr>
                    </a:p>
                  </a:txBody>
                  <a:tcPr/>
                </a:tc>
                <a:tc>
                  <a:txBody>
                    <a:bodyPr/>
                    <a:lstStyle/>
                    <a:p>
                      <a:pPr marL="90488" lvl="0" indent="-90488">
                        <a:buFont typeface="Arial" panose="020B0604020202020204" pitchFamily="34" charset="0"/>
                        <a:buChar char="•"/>
                      </a:pPr>
                      <a:r>
                        <a:rPr lang="en-AU" sz="1100" dirty="0" smtClean="0">
                          <a:solidFill>
                            <a:schemeClr val="bg1"/>
                          </a:solidFill>
                          <a:latin typeface="Arial" panose="020B0604020202020204" pitchFamily="34" charset="0"/>
                          <a:cs typeface="Arial" panose="020B0604020202020204" pitchFamily="34" charset="0"/>
                        </a:rPr>
                        <a:t>Teachers have an increased understanding </a:t>
                      </a:r>
                      <a:br>
                        <a:rPr lang="en-AU" sz="1100" dirty="0" smtClean="0">
                          <a:solidFill>
                            <a:schemeClr val="bg1"/>
                          </a:solidFill>
                          <a:latin typeface="Arial" panose="020B0604020202020204" pitchFamily="34" charset="0"/>
                          <a:cs typeface="Arial" panose="020B0604020202020204" pitchFamily="34" charset="0"/>
                        </a:rPr>
                      </a:br>
                      <a:r>
                        <a:rPr lang="en-AU" sz="1100" dirty="0" smtClean="0">
                          <a:solidFill>
                            <a:schemeClr val="bg1"/>
                          </a:solidFill>
                          <a:latin typeface="Arial" panose="020B0604020202020204" pitchFamily="34" charset="0"/>
                          <a:cs typeface="Arial" panose="020B0604020202020204" pitchFamily="34" charset="0"/>
                        </a:rPr>
                        <a:t>of students' literacy and numeracy learning needs</a:t>
                      </a:r>
                    </a:p>
                    <a:p>
                      <a:pPr marL="90488" lvl="0" indent="-90488">
                        <a:buFont typeface="Arial" panose="020B0604020202020204" pitchFamily="34" charset="0"/>
                        <a:buChar char="•"/>
                      </a:pPr>
                      <a:r>
                        <a:rPr lang="en-AU" sz="1100" dirty="0" smtClean="0">
                          <a:solidFill>
                            <a:schemeClr val="bg1"/>
                          </a:solidFill>
                          <a:latin typeface="Arial" panose="020B0604020202020204" pitchFamily="34" charset="0"/>
                          <a:cs typeface="Arial" panose="020B0604020202020204" pitchFamily="34" charset="0"/>
                        </a:rPr>
                        <a:t>Teachers have increased skill in responding </a:t>
                      </a:r>
                      <a:br>
                        <a:rPr lang="en-AU" sz="1100" dirty="0" smtClean="0">
                          <a:solidFill>
                            <a:schemeClr val="bg1"/>
                          </a:solidFill>
                          <a:latin typeface="Arial" panose="020B0604020202020204" pitchFamily="34" charset="0"/>
                          <a:cs typeface="Arial" panose="020B0604020202020204" pitchFamily="34" charset="0"/>
                        </a:rPr>
                      </a:br>
                      <a:r>
                        <a:rPr lang="en-AU" sz="1100" dirty="0" smtClean="0">
                          <a:solidFill>
                            <a:schemeClr val="bg1"/>
                          </a:solidFill>
                          <a:latin typeface="Arial" panose="020B0604020202020204" pitchFamily="34" charset="0"/>
                          <a:cs typeface="Arial" panose="020B0604020202020204" pitchFamily="34" charset="0"/>
                        </a:rPr>
                        <a:t>to students' literacy and numeracy learning needs</a:t>
                      </a:r>
                    </a:p>
                  </a:txBody>
                  <a:tcPr/>
                </a:tc>
                <a:extLst>
                  <a:ext uri="{0D108BD9-81ED-4DB2-BD59-A6C34878D82A}">
                    <a16:rowId xmlns:a16="http://schemas.microsoft.com/office/drawing/2014/main" val="3003105353"/>
                  </a:ext>
                </a:extLst>
              </a:tr>
            </a:tbl>
          </a:graphicData>
        </a:graphic>
      </p:graphicFrame>
      <p:sp>
        <p:nvSpPr>
          <p:cNvPr id="18" name="TextBox 17"/>
          <p:cNvSpPr txBox="1"/>
          <p:nvPr/>
        </p:nvSpPr>
        <p:spPr>
          <a:xfrm>
            <a:off x="7460032" y="2251838"/>
            <a:ext cx="4574132" cy="3777957"/>
          </a:xfrm>
          <a:prstGeom prst="rect">
            <a:avLst/>
          </a:prstGeom>
          <a:noFill/>
        </p:spPr>
        <p:txBody>
          <a:bodyPr wrap="square" rtlCol="0">
            <a:sp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srgbClr val="6CACE4">
                    <a:lumMod val="50000"/>
                  </a:srgbClr>
                </a:solidFill>
                <a:effectLst/>
                <a:uLnTx/>
                <a:uFillTx/>
                <a:latin typeface="Arial" panose="020B0604020202020204" pitchFamily="34" charset="0"/>
                <a:ea typeface="+mn-ea"/>
                <a:cs typeface="Arial" panose="020B0604020202020204" pitchFamily="34" charset="0"/>
              </a:rPr>
              <a:t>Where we are:</a:t>
            </a:r>
          </a:p>
          <a:p>
            <a:pPr marL="171450" marR="0" lvl="0" indent="-171450" algn="l" defTabSz="457173" rtl="0" eaLnBrk="1" fontAlgn="auto" latinLnBrk="0" hangingPunct="1">
              <a:lnSpc>
                <a:spcPct val="100000"/>
              </a:lnSpc>
              <a:spcBef>
                <a:spcPts val="0"/>
              </a:spcBef>
              <a:spcAft>
                <a:spcPts val="300"/>
              </a:spcAft>
              <a:buClrTx/>
              <a:buSzTx/>
              <a:buFontTx/>
              <a:buChar char="-"/>
              <a:tabLst/>
              <a:defRPr/>
            </a:pP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New professional learning:</a:t>
            </a:r>
          </a:p>
          <a:p>
            <a:pPr marL="450000" marR="0" lvl="1" indent="-171450" algn="l" defTabSz="457173" rtl="0" eaLnBrk="1" fontAlgn="auto" latinLnBrk="0" hangingPunct="1">
              <a:lnSpc>
                <a:spcPct val="100000"/>
              </a:lnSpc>
              <a:spcBef>
                <a:spcPts val="0"/>
              </a:spcBef>
              <a:spcAft>
                <a:spcPts val="300"/>
              </a:spcAft>
              <a:buClrTx/>
              <a:buSzTx/>
              <a:buFontTx/>
              <a:buChar char="-"/>
              <a:tabLst/>
              <a:defRPr/>
            </a:pPr>
            <a:r>
              <a:rPr kumimoji="0" lang="en-AU" sz="1100" b="1" i="0" u="none" strike="noStrike" kern="1200" cap="none" spc="0" normalizeH="0" baseline="0" noProof="0" dirty="0">
                <a:ln>
                  <a:noFill/>
                </a:ln>
                <a:solidFill>
                  <a:srgbClr val="425968"/>
                </a:solidFill>
                <a:effectLst/>
                <a:uLnTx/>
                <a:uFillTx/>
                <a:latin typeface="Arial" panose="020B0604020202020204" pitchFamily="34" charset="0"/>
                <a:ea typeface="+mn-ea"/>
                <a:cs typeface="Arial" panose="020B0604020202020204" pitchFamily="34" charset="0"/>
              </a:rPr>
              <a:t>Additive strategies days 1 and 2 K-8</a:t>
            </a:r>
          </a:p>
          <a:p>
            <a:pPr marL="450000" marR="0" lvl="1" indent="-171450" algn="l" defTabSz="457173" rtl="0" eaLnBrk="1" fontAlgn="auto" latinLnBrk="0" hangingPunct="1">
              <a:lnSpc>
                <a:spcPct val="100000"/>
              </a:lnSpc>
              <a:spcBef>
                <a:spcPts val="0"/>
              </a:spcBef>
              <a:spcAft>
                <a:spcPts val="300"/>
              </a:spcAft>
              <a:buClrTx/>
              <a:buSzTx/>
              <a:buFontTx/>
              <a:buChar char="-"/>
              <a:tabLst/>
              <a:defRPr/>
            </a:pPr>
            <a:r>
              <a:rPr kumimoji="0" lang="en-AU" sz="1100" b="1" i="0" u="none" strike="noStrike" kern="1200" cap="none" spc="0" normalizeH="0" baseline="0" noProof="0" dirty="0">
                <a:ln>
                  <a:noFill/>
                </a:ln>
                <a:solidFill>
                  <a:srgbClr val="425968"/>
                </a:solidFill>
                <a:effectLst/>
                <a:uLnTx/>
                <a:uFillTx/>
                <a:latin typeface="Arial" panose="020B0604020202020204" pitchFamily="34" charset="0"/>
                <a:ea typeface="+mn-ea"/>
                <a:cs typeface="Arial" panose="020B0604020202020204" pitchFamily="34" charset="0"/>
              </a:rPr>
              <a:t>Operating with decimals across the curriculum day 1, 3-8</a:t>
            </a:r>
          </a:p>
          <a:p>
            <a:pPr marL="450000" marR="0" lvl="1" indent="-171450" algn="l" defTabSz="457173" rtl="0" eaLnBrk="1" fontAlgn="auto" latinLnBrk="0" hangingPunct="1">
              <a:lnSpc>
                <a:spcPct val="100000"/>
              </a:lnSpc>
              <a:spcBef>
                <a:spcPts val="0"/>
              </a:spcBef>
              <a:spcAft>
                <a:spcPts val="300"/>
              </a:spcAft>
              <a:buClrTx/>
              <a:buSzTx/>
              <a:buFontTx/>
              <a:buChar char="-"/>
              <a:tabLst/>
              <a:defRPr/>
            </a:pPr>
            <a:r>
              <a:rPr kumimoji="0" lang="en-AU" sz="1100" b="1" i="0" u="none" strike="noStrike" kern="1200" cap="none" spc="0" normalizeH="0" baseline="0" noProof="0" dirty="0">
                <a:ln>
                  <a:noFill/>
                </a:ln>
                <a:solidFill>
                  <a:srgbClr val="425968"/>
                </a:solidFill>
                <a:effectLst/>
                <a:uLnTx/>
                <a:uFillTx/>
                <a:latin typeface="Arial" panose="020B0604020202020204" pitchFamily="34" charset="0"/>
                <a:ea typeface="+mn-ea"/>
                <a:cs typeface="Arial" panose="020B0604020202020204" pitchFamily="34" charset="0"/>
              </a:rPr>
              <a:t>Phonological awareness</a:t>
            </a:r>
          </a:p>
          <a:p>
            <a:pPr marL="450000" marR="0" lvl="1" indent="-171450" algn="l" defTabSz="457173" rtl="0" eaLnBrk="1" fontAlgn="auto" latinLnBrk="0" hangingPunct="1">
              <a:lnSpc>
                <a:spcPct val="100000"/>
              </a:lnSpc>
              <a:spcBef>
                <a:spcPts val="0"/>
              </a:spcBef>
              <a:spcAft>
                <a:spcPts val="300"/>
              </a:spcAft>
              <a:buClrTx/>
              <a:buSzTx/>
              <a:buFontTx/>
              <a:buChar char="-"/>
              <a:tabLst/>
              <a:defRPr/>
            </a:pP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Leading secondary writing</a:t>
            </a:r>
          </a:p>
          <a:p>
            <a:pPr marL="450000" marR="0" lvl="1" indent="-171450" algn="l" defTabSz="457173" rtl="0" eaLnBrk="1" fontAlgn="auto" latinLnBrk="0" hangingPunct="1">
              <a:lnSpc>
                <a:spcPct val="100000"/>
              </a:lnSpc>
              <a:spcBef>
                <a:spcPts val="0"/>
              </a:spcBef>
              <a:spcAft>
                <a:spcPts val="300"/>
              </a:spcAft>
              <a:buClrTx/>
              <a:buSzTx/>
              <a:buFontTx/>
              <a:buChar char="-"/>
              <a:tabLst/>
              <a:defRPr/>
            </a:pP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Leading secondary numeracy</a:t>
            </a:r>
          </a:p>
          <a:p>
            <a:pPr marL="450000" marR="0" lvl="1" indent="-171450" algn="l" defTabSz="457173" rtl="0" eaLnBrk="1" fontAlgn="auto" latinLnBrk="0" hangingPunct="1">
              <a:lnSpc>
                <a:spcPct val="100000"/>
              </a:lnSpc>
              <a:spcBef>
                <a:spcPts val="0"/>
              </a:spcBef>
              <a:spcAft>
                <a:spcPts val="300"/>
              </a:spcAft>
              <a:buClrTx/>
              <a:buSzTx/>
              <a:buFontTx/>
              <a:buChar char="-"/>
              <a:tabLst/>
              <a:defRPr/>
            </a:pP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Using the progressions with PLAN2 secondary</a:t>
            </a:r>
          </a:p>
          <a:p>
            <a:pPr marL="450000" marR="0" lvl="1" indent="-171450" algn="l" defTabSz="457173" rtl="0" eaLnBrk="1" fontAlgn="auto" latinLnBrk="0" hangingPunct="1">
              <a:lnSpc>
                <a:spcPct val="100000"/>
              </a:lnSpc>
              <a:spcBef>
                <a:spcPts val="0"/>
              </a:spcBef>
              <a:spcAft>
                <a:spcPts val="300"/>
              </a:spcAft>
              <a:buClrTx/>
              <a:buSzTx/>
              <a:buFontTx/>
              <a:buChar char="-"/>
              <a:tabLst/>
              <a:defRPr/>
            </a:pP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Effective reading phonics (online)</a:t>
            </a:r>
          </a:p>
          <a:p>
            <a:pPr marL="171450" marR="0" lvl="0" indent="-171450" algn="l" defTabSz="457173" rtl="0" eaLnBrk="1" fontAlgn="auto" latinLnBrk="0" hangingPunct="1">
              <a:lnSpc>
                <a:spcPct val="100000"/>
              </a:lnSpc>
              <a:spcBef>
                <a:spcPts val="0"/>
              </a:spcBef>
              <a:spcAft>
                <a:spcPts val="300"/>
              </a:spcAft>
              <a:buClrTx/>
              <a:buSzTx/>
              <a:buFontTx/>
              <a:buChar char="-"/>
              <a:tabLst/>
              <a:defRPr/>
            </a:pP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6 new </a:t>
            </a:r>
            <a:r>
              <a:rPr kumimoji="0" lang="en-AU" sz="1100" b="0" i="0" u="none" strike="noStrike" kern="1200" cap="none" spc="0" normalizeH="0" baseline="0" noProof="0" dirty="0" err="1" smtClean="0">
                <a:ln>
                  <a:noFill/>
                </a:ln>
                <a:solidFill>
                  <a:srgbClr val="425968"/>
                </a:solidFill>
                <a:effectLst/>
                <a:uLnTx/>
                <a:uFillTx/>
                <a:latin typeface="Arial" panose="020B0604020202020204" pitchFamily="34" charset="0"/>
                <a:ea typeface="+mn-ea"/>
                <a:cs typeface="Arial" panose="020B0604020202020204" pitchFamily="34" charset="0"/>
              </a:rPr>
              <a:t>LaNSAs</a:t>
            </a: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 were inducted in week 4 with their mentors and members of the Literacy and numeracy team. </a:t>
            </a:r>
            <a:b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br>
            <a:endParaRPr kumimoji="0" lang="en-AU" sz="1100" b="0" i="0" u="none" strike="noStrike" kern="1200" cap="none" spc="0" normalizeH="0" baseline="0" noProof="0" dirty="0">
              <a:ln>
                <a:noFill/>
              </a:ln>
              <a:solidFill>
                <a:srgbClr val="425968"/>
              </a:solidFill>
              <a:effectLst/>
              <a:uLnTx/>
              <a:uFillTx/>
              <a:latin typeface="Arial" panose="020B0604020202020204" pitchFamily="34" charset="0"/>
              <a:ea typeface="+mn-ea"/>
              <a:cs typeface="Arial" panose="020B0604020202020204" pitchFamily="34" charset="0"/>
            </a:endParaRPr>
          </a:p>
          <a:p>
            <a:pPr marL="0" marR="0" lvl="0" indent="0" algn="l" defTabSz="457173" rtl="0" eaLnBrk="1" fontAlgn="auto" latinLnBrk="0" hangingPunct="1">
              <a:lnSpc>
                <a:spcPct val="100000"/>
              </a:lnSpc>
              <a:spcBef>
                <a:spcPts val="0"/>
              </a:spcBef>
              <a:spcAft>
                <a:spcPts val="300"/>
              </a:spcAft>
              <a:buClrTx/>
              <a:buSzTx/>
              <a:buFontTx/>
              <a:buNone/>
              <a:tabLst/>
              <a:defRPr/>
            </a:pPr>
            <a:r>
              <a:rPr kumimoji="0" lang="en-AU" sz="1100" b="1" i="0" u="none" strike="noStrike" kern="1200" cap="none" spc="0" normalizeH="0" baseline="0" noProof="0" dirty="0" smtClean="0">
                <a:ln>
                  <a:noFill/>
                </a:ln>
                <a:solidFill>
                  <a:srgbClr val="6CACE4">
                    <a:lumMod val="50000"/>
                  </a:srgbClr>
                </a:solidFill>
                <a:effectLst/>
                <a:uLnTx/>
                <a:uFillTx/>
                <a:latin typeface="Arial" panose="020B0604020202020204" pitchFamily="34" charset="0"/>
                <a:ea typeface="+mn-ea"/>
                <a:cs typeface="Arial" panose="020B0604020202020204" pitchFamily="34" charset="0"/>
              </a:rPr>
              <a:t>Coming soon:</a:t>
            </a:r>
          </a:p>
          <a:p>
            <a:pPr marL="0" marR="0" lvl="0" indent="0" algn="l" defTabSz="457173" rtl="0" eaLnBrk="1" fontAlgn="auto" latinLnBrk="0" hangingPunct="1">
              <a:lnSpc>
                <a:spcPct val="100000"/>
              </a:lnSpc>
              <a:spcBef>
                <a:spcPts val="0"/>
              </a:spcBef>
              <a:spcAft>
                <a:spcPts val="300"/>
              </a:spcAft>
              <a:buClrTx/>
              <a:buSzTx/>
              <a:buFontTx/>
              <a:buNone/>
              <a:tabLst/>
              <a:defRPr/>
            </a:pPr>
            <a:r>
              <a:rPr kumimoji="0" lang="en-AU" sz="1100" b="0" i="0" u="none" strike="noStrike" kern="1200" cap="none" spc="0" normalizeH="0" baseline="0" noProof="0" dirty="0" smtClean="0">
                <a:ln>
                  <a:noFill/>
                </a:ln>
                <a:solidFill>
                  <a:srgbClr val="6CACE4">
                    <a:lumMod val="50000"/>
                  </a:srgbClr>
                </a:solidFill>
                <a:effectLst/>
                <a:uLnTx/>
                <a:uFillTx/>
                <a:latin typeface="Arial" panose="020B0604020202020204" pitchFamily="34" charset="0"/>
                <a:ea typeface="+mn-ea"/>
                <a:cs typeface="Arial" panose="020B0604020202020204" pitchFamily="34" charset="0"/>
              </a:rPr>
              <a:t>Writing online professional learning written by Dr Tessa Daffern coming soon.</a:t>
            </a:r>
          </a:p>
          <a:p>
            <a:pPr marL="0" marR="0" lvl="0" indent="0" algn="l" defTabSz="457173" rtl="0" eaLnBrk="1" fontAlgn="auto" latinLnBrk="0" hangingPunct="1">
              <a:lnSpc>
                <a:spcPct val="100000"/>
              </a:lnSpc>
              <a:spcBef>
                <a:spcPts val="0"/>
              </a:spcBef>
              <a:spcAft>
                <a:spcPts val="300"/>
              </a:spcAft>
              <a:buClrTx/>
              <a:buSzTx/>
              <a:buFontTx/>
              <a:buNone/>
              <a:tabLst/>
              <a:defRPr/>
            </a:pPr>
            <a:r>
              <a:rPr kumimoji="0" lang="en-AU" sz="1100" b="0" i="0" u="none" strike="noStrike" kern="1200" cap="none" spc="0" normalizeH="0" baseline="0" noProof="0" dirty="0" smtClean="0">
                <a:ln>
                  <a:noFill/>
                </a:ln>
                <a:solidFill>
                  <a:srgbClr val="6CACE4">
                    <a:lumMod val="50000"/>
                  </a:srgbClr>
                </a:solidFill>
                <a:effectLst/>
                <a:uLnTx/>
                <a:uFillTx/>
                <a:latin typeface="Arial" panose="020B0604020202020204" pitchFamily="34" charset="0"/>
                <a:ea typeface="+mn-ea"/>
                <a:cs typeface="Arial" panose="020B0604020202020204" pitchFamily="34" charset="0"/>
              </a:rPr>
              <a:t>Effective reading vocabulary. </a:t>
            </a:r>
            <a:endParaRPr kumimoji="0" lang="en-AU" sz="1100" b="0" i="0" u="none" strike="noStrike" kern="1200" cap="none" spc="0" normalizeH="0" baseline="0" noProof="0" dirty="0">
              <a:ln>
                <a:noFill/>
              </a:ln>
              <a:solidFill>
                <a:srgbClr val="6CACE4">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Areas for attention</a:t>
            </a:r>
          </a:p>
          <a:p>
            <a:pPr marL="171450" marR="0" lvl="0" indent="-171450" algn="l" defTabSz="457173" rtl="0" eaLnBrk="1" fontAlgn="auto" latinLnBrk="0" hangingPunct="1">
              <a:lnSpc>
                <a:spcPct val="100000"/>
              </a:lnSpc>
              <a:spcBef>
                <a:spcPts val="0"/>
              </a:spcBef>
              <a:spcAft>
                <a:spcPts val="300"/>
              </a:spcAft>
              <a:buClrTx/>
              <a:buSzTx/>
              <a:buFontTx/>
              <a:buChar char="-"/>
              <a:tabLst/>
              <a:defRPr/>
            </a:pP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Online diagnostic support for teachers.</a:t>
            </a:r>
          </a:p>
          <a:p>
            <a:pPr marL="171450" marR="0" lvl="0" indent="-171450" algn="l" defTabSz="457173" rtl="0" eaLnBrk="1" fontAlgn="auto" latinLnBrk="0" hangingPunct="1">
              <a:lnSpc>
                <a:spcPct val="100000"/>
              </a:lnSpc>
              <a:spcBef>
                <a:spcPts val="0"/>
              </a:spcBef>
              <a:spcAft>
                <a:spcPts val="300"/>
              </a:spcAft>
              <a:buClrTx/>
              <a:buSzTx/>
              <a:buFontTx/>
              <a:buChar char="-"/>
              <a:tabLst/>
              <a:defRPr/>
            </a:pPr>
            <a:endParaRPr kumimoji="0" lang="en-AU" sz="9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459665" y="3538640"/>
            <a:ext cx="4240672" cy="215444"/>
          </a:xfrm>
          <a:prstGeom prst="rect">
            <a:avLst/>
          </a:prstGeom>
          <a:noFill/>
        </p:spPr>
        <p:txBody>
          <a:bodyPr wrap="square" rtlCol="0">
            <a:sp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800" b="0" i="1" u="none" strike="noStrike" kern="1200" cap="none" spc="0" normalizeH="0" baseline="0" noProof="0" dirty="0">
              <a:ln>
                <a:noFill/>
              </a:ln>
              <a:solidFill>
                <a:srgbClr val="FF0000"/>
              </a:solidFill>
              <a:effectLst/>
              <a:uLnTx/>
              <a:uFillTx/>
              <a:latin typeface="Montserrat SemiBold" panose="00000700000000000000" pitchFamily="2" charset="0"/>
              <a:ea typeface="+mn-ea"/>
              <a:cs typeface="+mn-cs"/>
            </a:endParaRPr>
          </a:p>
        </p:txBody>
      </p:sp>
      <p:sp>
        <p:nvSpPr>
          <p:cNvPr id="26" name="Rectangle 25"/>
          <p:cNvSpPr/>
          <p:nvPr/>
        </p:nvSpPr>
        <p:spPr>
          <a:xfrm>
            <a:off x="315648" y="3023864"/>
            <a:ext cx="138157" cy="1512469"/>
          </a:xfrm>
          <a:prstGeom prst="rect">
            <a:avLst/>
          </a:prstGeom>
          <a:solidFill>
            <a:srgbClr val="A4C8E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srgbClr val="000000"/>
                </a:solidFill>
                <a:effectLst/>
                <a:uLnTx/>
                <a:uFillTx/>
                <a:latin typeface="Montserrat Medium"/>
                <a:ea typeface="+mn-ea"/>
                <a:cs typeface="+mn-cs"/>
              </a:rPr>
              <a:t>Quality</a:t>
            </a:r>
          </a:p>
        </p:txBody>
      </p:sp>
      <p:sp>
        <p:nvSpPr>
          <p:cNvPr id="27" name="Rectangle 26"/>
          <p:cNvSpPr/>
          <p:nvPr/>
        </p:nvSpPr>
        <p:spPr>
          <a:xfrm>
            <a:off x="315649" y="1256183"/>
            <a:ext cx="144000" cy="1539419"/>
          </a:xfrm>
          <a:prstGeom prst="rect">
            <a:avLst/>
          </a:prstGeom>
          <a:solidFill>
            <a:srgbClr val="1D428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srgbClr val="FFFFFF"/>
                </a:solidFill>
                <a:effectLst/>
                <a:uLnTx/>
                <a:uFillTx/>
                <a:latin typeface="Montserrat Medium"/>
                <a:ea typeface="+mn-ea"/>
                <a:cs typeface="+mn-cs"/>
              </a:rPr>
              <a:t>Reach</a:t>
            </a:r>
          </a:p>
        </p:txBody>
      </p:sp>
      <p:sp>
        <p:nvSpPr>
          <p:cNvPr id="28" name="Rectangle 27"/>
          <p:cNvSpPr/>
          <p:nvPr/>
        </p:nvSpPr>
        <p:spPr>
          <a:xfrm>
            <a:off x="315650" y="4756518"/>
            <a:ext cx="144000" cy="1669322"/>
          </a:xfrm>
          <a:prstGeom prst="rect">
            <a:avLst/>
          </a:prstGeom>
          <a:solidFill>
            <a:srgbClr val="19233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srgbClr val="FFFFFF"/>
                </a:solidFill>
                <a:effectLst/>
                <a:uLnTx/>
                <a:uFillTx/>
                <a:latin typeface="Montserrat Medium"/>
                <a:ea typeface="+mn-ea"/>
                <a:cs typeface="+mn-cs"/>
              </a:rPr>
              <a:t>Impact</a:t>
            </a:r>
          </a:p>
        </p:txBody>
      </p:sp>
      <p:sp>
        <p:nvSpPr>
          <p:cNvPr id="4" name="TextBox 3"/>
          <p:cNvSpPr txBox="1"/>
          <p:nvPr/>
        </p:nvSpPr>
        <p:spPr>
          <a:xfrm>
            <a:off x="1044452" y="3068786"/>
            <a:ext cx="436880" cy="243840"/>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smtClean="0">
                <a:ln>
                  <a:noFill/>
                </a:ln>
                <a:solidFill>
                  <a:srgbClr val="FFFFFF"/>
                </a:solidFill>
                <a:effectLst/>
                <a:uLnTx/>
                <a:uFillTx/>
                <a:latin typeface="Montserrat Medium"/>
                <a:ea typeface="+mn-ea"/>
                <a:cs typeface="+mn-cs"/>
              </a:rPr>
              <a:t>180</a:t>
            </a:r>
          </a:p>
        </p:txBody>
      </p:sp>
      <p:sp>
        <p:nvSpPr>
          <p:cNvPr id="33" name="TextBox 32"/>
          <p:cNvSpPr txBox="1"/>
          <p:nvPr/>
        </p:nvSpPr>
        <p:spPr>
          <a:xfrm>
            <a:off x="1699545" y="2975169"/>
            <a:ext cx="436880" cy="243840"/>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dirty="0" smtClean="0">
              <a:ln>
                <a:noFill/>
              </a:ln>
              <a:solidFill>
                <a:srgbClr val="FFFFFF"/>
              </a:solidFill>
              <a:effectLst/>
              <a:uLnTx/>
              <a:uFillTx/>
              <a:latin typeface="Montserrat Medium"/>
              <a:ea typeface="+mn-ea"/>
              <a:cs typeface="+mn-cs"/>
            </a:endParaRPr>
          </a:p>
        </p:txBody>
      </p:sp>
      <p:sp>
        <p:nvSpPr>
          <p:cNvPr id="34" name="TextBox 33"/>
          <p:cNvSpPr txBox="1"/>
          <p:nvPr/>
        </p:nvSpPr>
        <p:spPr>
          <a:xfrm>
            <a:off x="2485206" y="2792184"/>
            <a:ext cx="436880" cy="243840"/>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dirty="0" smtClean="0">
              <a:ln>
                <a:noFill/>
              </a:ln>
              <a:solidFill>
                <a:srgbClr val="FFFFFF"/>
              </a:solidFill>
              <a:effectLst/>
              <a:uLnTx/>
              <a:uFillTx/>
              <a:latin typeface="Montserrat Medium"/>
              <a:ea typeface="+mn-ea"/>
              <a:cs typeface="+mn-cs"/>
            </a:endParaRPr>
          </a:p>
        </p:txBody>
      </p:sp>
      <p:pic>
        <p:nvPicPr>
          <p:cNvPr id="9" name="Picture 8"/>
          <p:cNvPicPr>
            <a:picLocks noChangeAspect="1"/>
          </p:cNvPicPr>
          <p:nvPr/>
        </p:nvPicPr>
        <p:blipFill>
          <a:blip r:embed="rId5"/>
          <a:stretch>
            <a:fillRect/>
          </a:stretch>
        </p:blipFill>
        <p:spPr>
          <a:xfrm>
            <a:off x="509853" y="5172549"/>
            <a:ext cx="6702401" cy="1260475"/>
          </a:xfrm>
          <a:prstGeom prst="rect">
            <a:avLst/>
          </a:prstGeom>
        </p:spPr>
      </p:pic>
      <p:pic>
        <p:nvPicPr>
          <p:cNvPr id="21" name="Picture 20"/>
          <p:cNvPicPr>
            <a:picLocks noChangeAspect="1"/>
          </p:cNvPicPr>
          <p:nvPr/>
        </p:nvPicPr>
        <p:blipFill>
          <a:blip r:embed="rId6"/>
          <a:stretch>
            <a:fillRect/>
          </a:stretch>
        </p:blipFill>
        <p:spPr>
          <a:xfrm>
            <a:off x="3296677" y="5369847"/>
            <a:ext cx="2950230" cy="156649"/>
          </a:xfrm>
          <a:prstGeom prst="rect">
            <a:avLst/>
          </a:prstGeom>
        </p:spPr>
      </p:pic>
      <p:pic>
        <p:nvPicPr>
          <p:cNvPr id="20" name="Picture 19"/>
          <p:cNvPicPr>
            <a:picLocks noChangeAspect="1"/>
          </p:cNvPicPr>
          <p:nvPr/>
        </p:nvPicPr>
        <p:blipFill>
          <a:blip r:embed="rId7"/>
          <a:stretch>
            <a:fillRect/>
          </a:stretch>
        </p:blipFill>
        <p:spPr>
          <a:xfrm>
            <a:off x="509854" y="4844031"/>
            <a:ext cx="6702400" cy="279550"/>
          </a:xfrm>
          <a:prstGeom prst="rect">
            <a:avLst/>
          </a:prstGeom>
        </p:spPr>
      </p:pic>
      <p:pic>
        <p:nvPicPr>
          <p:cNvPr id="15" name="Picture 14"/>
          <p:cNvPicPr>
            <a:picLocks noChangeAspect="1"/>
          </p:cNvPicPr>
          <p:nvPr/>
        </p:nvPicPr>
        <p:blipFill>
          <a:blip r:embed="rId8"/>
          <a:stretch>
            <a:fillRect/>
          </a:stretch>
        </p:blipFill>
        <p:spPr>
          <a:xfrm>
            <a:off x="1459579" y="1203070"/>
            <a:ext cx="5824674" cy="627456"/>
          </a:xfrm>
          <a:prstGeom prst="rect">
            <a:avLst/>
          </a:prstGeom>
        </p:spPr>
      </p:pic>
      <p:pic>
        <p:nvPicPr>
          <p:cNvPr id="25" name="Picture 24"/>
          <p:cNvPicPr>
            <a:picLocks noChangeAspect="1"/>
          </p:cNvPicPr>
          <p:nvPr/>
        </p:nvPicPr>
        <p:blipFill>
          <a:blip r:embed="rId9"/>
          <a:stretch>
            <a:fillRect/>
          </a:stretch>
        </p:blipFill>
        <p:spPr>
          <a:xfrm>
            <a:off x="888439" y="1782463"/>
            <a:ext cx="6395813" cy="605458"/>
          </a:xfrm>
          <a:prstGeom prst="rect">
            <a:avLst/>
          </a:prstGeom>
        </p:spPr>
      </p:pic>
    </p:spTree>
    <p:extLst>
      <p:ext uri="{BB962C8B-B14F-4D97-AF65-F5344CB8AC3E}">
        <p14:creationId xmlns:p14="http://schemas.microsoft.com/office/powerpoint/2010/main" val="319456528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915646" y="4392116"/>
            <a:ext cx="3776989" cy="1344609"/>
          </a:xfrm>
          <a:prstGeom prst="rect">
            <a:avLst/>
          </a:prstGeom>
        </p:spPr>
      </p:pic>
      <p:pic>
        <p:nvPicPr>
          <p:cNvPr id="23" name="Picture 22"/>
          <p:cNvPicPr>
            <a:picLocks noChangeAspect="1"/>
          </p:cNvPicPr>
          <p:nvPr/>
        </p:nvPicPr>
        <p:blipFill>
          <a:blip r:embed="rId4"/>
          <a:stretch>
            <a:fillRect/>
          </a:stretch>
        </p:blipFill>
        <p:spPr>
          <a:xfrm>
            <a:off x="1126526" y="3373620"/>
            <a:ext cx="6049783" cy="651867"/>
          </a:xfrm>
          <a:prstGeom prst="rect">
            <a:avLst/>
          </a:prstGeom>
        </p:spPr>
      </p:pic>
      <p:pic>
        <p:nvPicPr>
          <p:cNvPr id="8" name="Picture 7"/>
          <p:cNvPicPr>
            <a:picLocks noChangeAspect="1"/>
          </p:cNvPicPr>
          <p:nvPr/>
        </p:nvPicPr>
        <p:blipFill>
          <a:blip r:embed="rId5"/>
          <a:stretch>
            <a:fillRect/>
          </a:stretch>
        </p:blipFill>
        <p:spPr>
          <a:xfrm>
            <a:off x="533199" y="4485685"/>
            <a:ext cx="3287059" cy="1373083"/>
          </a:xfrm>
          <a:prstGeom prst="rect">
            <a:avLst/>
          </a:prstGeom>
        </p:spPr>
      </p:pic>
      <p:sp>
        <p:nvSpPr>
          <p:cNvPr id="38" name="TextBox 37"/>
          <p:cNvSpPr txBox="1"/>
          <p:nvPr/>
        </p:nvSpPr>
        <p:spPr>
          <a:xfrm>
            <a:off x="3226304" y="3265128"/>
            <a:ext cx="723281" cy="243840"/>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dirty="0" smtClean="0">
              <a:ln>
                <a:noFill/>
              </a:ln>
              <a:solidFill>
                <a:srgbClr val="000000"/>
              </a:solidFill>
              <a:effectLst/>
              <a:uLnTx/>
              <a:uFillTx/>
              <a:latin typeface="Montserrat Medium"/>
              <a:ea typeface="+mn-ea"/>
              <a:cs typeface="+mn-cs"/>
            </a:endParaRPr>
          </a:p>
        </p:txBody>
      </p:sp>
      <p:sp>
        <p:nvSpPr>
          <p:cNvPr id="3" name="Title 2"/>
          <p:cNvSpPr>
            <a:spLocks noGrp="1"/>
          </p:cNvSpPr>
          <p:nvPr>
            <p:ph type="title"/>
          </p:nvPr>
        </p:nvSpPr>
        <p:spPr>
          <a:xfrm>
            <a:off x="387649" y="606294"/>
            <a:ext cx="11413595" cy="498470"/>
          </a:xfrm>
        </p:spPr>
        <p:txBody>
          <a:bodyPr/>
          <a:lstStyle/>
          <a:p>
            <a:r>
              <a:rPr lang="en-US" dirty="0" smtClean="0">
                <a:latin typeface="Arial" panose="020B0604020202020204" pitchFamily="34" charset="0"/>
                <a:cs typeface="Arial" panose="020B0604020202020204" pitchFamily="34" charset="0"/>
              </a:rPr>
              <a:t>Literacy and Numeracy  </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8473317" y="701640"/>
            <a:ext cx="2548662" cy="307777"/>
          </a:xfrm>
          <a:prstGeom prst="rect">
            <a:avLst/>
          </a:prstGeom>
          <a:noFill/>
        </p:spPr>
        <p:txBody>
          <a:bodyPr wrap="square" rtlCol="0">
            <a:spAutoFit/>
          </a:bodyPr>
          <a:lstStyle/>
          <a:p>
            <a:pPr marL="0" marR="0" lvl="0" indent="0" algn="r" defTabSz="457173"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srgbClr val="19233E"/>
                </a:solidFill>
                <a:effectLst/>
                <a:uLnTx/>
                <a:uFillTx/>
                <a:latin typeface="Montserrat" pitchFamily="2" charset="77"/>
                <a:ea typeface="+mn-ea"/>
                <a:cs typeface="+mn-cs"/>
              </a:rPr>
              <a:t> </a:t>
            </a:r>
            <a:r>
              <a:rPr kumimoji="0" lang="en-AU" sz="1400" b="1" i="0" u="none" strike="noStrike" kern="1200" cap="none" spc="0" normalizeH="0" baseline="0" noProof="0" dirty="0" smtClean="0">
                <a:ln>
                  <a:noFill/>
                </a:ln>
                <a:solidFill>
                  <a:srgbClr val="19233E"/>
                </a:solidFill>
                <a:effectLst/>
                <a:uLnTx/>
                <a:uFillTx/>
                <a:latin typeface="Arial" panose="020B0604020202020204" pitchFamily="34" charset="0"/>
                <a:ea typeface="+mn-ea"/>
                <a:cs typeface="Arial" panose="020B0604020202020204" pitchFamily="34" charset="0"/>
              </a:rPr>
              <a:t>June</a:t>
            </a:r>
            <a:r>
              <a:rPr kumimoji="0" lang="en-AU" sz="1400" b="1" i="0" u="none" strike="noStrike" kern="1200" cap="none" spc="0" normalizeH="0" baseline="0" noProof="0" dirty="0" smtClean="0">
                <a:ln>
                  <a:noFill/>
                </a:ln>
                <a:solidFill>
                  <a:srgbClr val="19233E"/>
                </a:solidFill>
                <a:effectLst/>
                <a:uLnTx/>
                <a:uFillTx/>
                <a:latin typeface="Montserrat" pitchFamily="2" charset="77"/>
                <a:ea typeface="+mn-ea"/>
                <a:cs typeface="+mn-cs"/>
              </a:rPr>
              <a:t> 2019 </a:t>
            </a:r>
            <a:endParaRPr kumimoji="0" lang="en-AU" sz="1400" b="1" i="0" u="none" strike="noStrike" kern="1200" cap="none" spc="0" normalizeH="0" baseline="0" noProof="0" dirty="0">
              <a:ln>
                <a:noFill/>
              </a:ln>
              <a:solidFill>
                <a:srgbClr val="19233E"/>
              </a:solidFill>
              <a:effectLst/>
              <a:uLnTx/>
              <a:uFillTx/>
              <a:latin typeface="Montserrat" pitchFamily="2" charset="77"/>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3724785292"/>
              </p:ext>
            </p:extLst>
          </p:nvPr>
        </p:nvGraphicFramePr>
        <p:xfrm>
          <a:off x="8264768" y="1167243"/>
          <a:ext cx="3536475" cy="1097280"/>
        </p:xfrm>
        <a:graphic>
          <a:graphicData uri="http://schemas.openxmlformats.org/drawingml/2006/table">
            <a:tbl>
              <a:tblPr firstRow="1" bandRow="1">
                <a:tableStyleId>{5C22544A-7EE6-4342-B048-85BDC9FD1C3A}</a:tableStyleId>
              </a:tblPr>
              <a:tblGrid>
                <a:gridCol w="761782">
                  <a:extLst>
                    <a:ext uri="{9D8B030D-6E8A-4147-A177-3AD203B41FA5}">
                      <a16:colId xmlns:a16="http://schemas.microsoft.com/office/drawing/2014/main" val="1143875659"/>
                    </a:ext>
                  </a:extLst>
                </a:gridCol>
                <a:gridCol w="2774693">
                  <a:extLst>
                    <a:ext uri="{9D8B030D-6E8A-4147-A177-3AD203B41FA5}">
                      <a16:colId xmlns:a16="http://schemas.microsoft.com/office/drawing/2014/main" val="1076108622"/>
                    </a:ext>
                  </a:extLst>
                </a:gridCol>
              </a:tblGrid>
              <a:tr h="685800">
                <a:tc>
                  <a:txBody>
                    <a:bodyPr/>
                    <a:lstStyle/>
                    <a:p>
                      <a:r>
                        <a:rPr lang="en-AU" sz="1100" dirty="0" smtClean="0">
                          <a:latin typeface="Arial" panose="020B0604020202020204" pitchFamily="34" charset="0"/>
                          <a:cs typeface="Arial" panose="020B0604020202020204" pitchFamily="34" charset="0"/>
                        </a:rPr>
                        <a:t>Goal:</a:t>
                      </a:r>
                      <a:endParaRPr lang="en-AU" sz="1100" dirty="0">
                        <a:latin typeface="Arial" panose="020B0604020202020204" pitchFamily="34" charset="0"/>
                        <a:cs typeface="Arial" panose="020B0604020202020204" pitchFamily="34" charset="0"/>
                      </a:endParaRPr>
                    </a:p>
                  </a:txBody>
                  <a:tcPr/>
                </a:tc>
                <a:tc>
                  <a:txBody>
                    <a:bodyPr/>
                    <a:lstStyle/>
                    <a:p>
                      <a:pPr marL="90488" lvl="0" indent="-90488">
                        <a:buFont typeface="Arial" panose="020B0604020202020204" pitchFamily="34" charset="0"/>
                        <a:buChar char="•"/>
                      </a:pPr>
                      <a:r>
                        <a:rPr lang="en-AU" sz="1100" dirty="0" smtClean="0">
                          <a:solidFill>
                            <a:schemeClr val="bg1"/>
                          </a:solidFill>
                          <a:latin typeface="Arial" panose="020B0604020202020204" pitchFamily="34" charset="0"/>
                          <a:cs typeface="Arial" panose="020B0604020202020204" pitchFamily="34" charset="0"/>
                        </a:rPr>
                        <a:t>Teachers have an increased understanding of students' literacy and numeracy learning needs</a:t>
                      </a:r>
                    </a:p>
                    <a:p>
                      <a:pPr marL="90488" lvl="0" indent="-90488">
                        <a:buFont typeface="Arial" panose="020B0604020202020204" pitchFamily="34" charset="0"/>
                        <a:buChar char="•"/>
                      </a:pPr>
                      <a:r>
                        <a:rPr lang="en-AU" sz="1100" dirty="0" smtClean="0">
                          <a:solidFill>
                            <a:schemeClr val="bg1"/>
                          </a:solidFill>
                          <a:latin typeface="Arial" panose="020B0604020202020204" pitchFamily="34" charset="0"/>
                          <a:cs typeface="Arial" panose="020B0604020202020204" pitchFamily="34" charset="0"/>
                        </a:rPr>
                        <a:t>Teachers have increased skill in responding to students' literacy and numeracy learning needs</a:t>
                      </a:r>
                    </a:p>
                  </a:txBody>
                  <a:tcPr/>
                </a:tc>
                <a:extLst>
                  <a:ext uri="{0D108BD9-81ED-4DB2-BD59-A6C34878D82A}">
                    <a16:rowId xmlns:a16="http://schemas.microsoft.com/office/drawing/2014/main" val="3003105353"/>
                  </a:ext>
                </a:extLst>
              </a:tr>
            </a:tbl>
          </a:graphicData>
        </a:graphic>
      </p:graphicFrame>
      <p:sp>
        <p:nvSpPr>
          <p:cNvPr id="11" name="Right Arrow 10"/>
          <p:cNvSpPr/>
          <p:nvPr/>
        </p:nvSpPr>
        <p:spPr>
          <a:xfrm>
            <a:off x="7424255" y="1277923"/>
            <a:ext cx="898358" cy="477253"/>
          </a:xfrm>
          <a:prstGeom prst="rightArrow">
            <a:avLst/>
          </a:prstGeom>
          <a:ln w="9525"/>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err="1" smtClean="0">
              <a:ln>
                <a:noFill/>
              </a:ln>
              <a:solidFill>
                <a:srgbClr val="FFFFFF"/>
              </a:solidFill>
              <a:effectLst/>
              <a:uLnTx/>
              <a:uFillTx/>
              <a:latin typeface="Montserrat Medium"/>
              <a:ea typeface="+mn-ea"/>
              <a:cs typeface="+mn-cs"/>
            </a:endParaRPr>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1805998328"/>
              </p:ext>
            </p:extLst>
          </p:nvPr>
        </p:nvGraphicFramePr>
        <p:xfrm>
          <a:off x="351648" y="1180875"/>
          <a:ext cx="7337224" cy="629920"/>
        </p:xfrm>
        <a:graphic>
          <a:graphicData uri="http://schemas.openxmlformats.org/drawingml/2006/table">
            <a:tbl>
              <a:tblPr firstRow="1" bandRow="1">
                <a:tableStyleId>{5940675A-B579-460E-94D1-54222C63F5DA}</a:tableStyleId>
              </a:tblPr>
              <a:tblGrid>
                <a:gridCol w="1643705">
                  <a:extLst>
                    <a:ext uri="{9D8B030D-6E8A-4147-A177-3AD203B41FA5}">
                      <a16:colId xmlns:a16="http://schemas.microsoft.com/office/drawing/2014/main" val="3251169118"/>
                    </a:ext>
                  </a:extLst>
                </a:gridCol>
                <a:gridCol w="5693519">
                  <a:extLst>
                    <a:ext uri="{9D8B030D-6E8A-4147-A177-3AD203B41FA5}">
                      <a16:colId xmlns:a16="http://schemas.microsoft.com/office/drawing/2014/main" val="3444150049"/>
                    </a:ext>
                  </a:extLst>
                </a:gridCol>
              </a:tblGrid>
              <a:tr h="255626">
                <a:tc>
                  <a:txBody>
                    <a:bodyPr/>
                    <a:lstStyle/>
                    <a:p>
                      <a:r>
                        <a:rPr lang="en-AU" sz="1100" b="1" dirty="0" smtClean="0">
                          <a:solidFill>
                            <a:schemeClr val="bg1"/>
                          </a:solidFill>
                          <a:latin typeface="Arial" panose="020B0604020202020204" pitchFamily="34" charset="0"/>
                          <a:cs typeface="Arial" panose="020B0604020202020204" pitchFamily="34" charset="0"/>
                        </a:rPr>
                        <a:t>ES commitment: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lang="en-AU" sz="1100" dirty="0" smtClean="0">
                          <a:solidFill>
                            <a:schemeClr val="bg1"/>
                          </a:solidFill>
                          <a:latin typeface="Arial" panose="020B0604020202020204" pitchFamily="34" charset="0"/>
                          <a:cs typeface="Arial" panose="020B0604020202020204" pitchFamily="34" charset="0"/>
                        </a:rPr>
                        <a:t>Quality teaching to improve every student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952567631"/>
                  </a:ext>
                </a:extLst>
              </a:tr>
              <a:tr h="370840">
                <a:tc>
                  <a:txBody>
                    <a:bodyPr/>
                    <a:lstStyle/>
                    <a:p>
                      <a:r>
                        <a:rPr lang="en-AU" sz="1100" b="1" dirty="0" smtClean="0">
                          <a:solidFill>
                            <a:schemeClr val="bg1"/>
                          </a:solidFill>
                          <a:latin typeface="Arial" panose="020B0604020202020204" pitchFamily="34" charset="0"/>
                          <a:cs typeface="Arial" panose="020B0604020202020204" pitchFamily="34" charset="0"/>
                        </a:rPr>
                        <a:t>Action plan: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r>
                        <a:rPr lang="en-AU" sz="1100" dirty="0" smtClean="0">
                          <a:solidFill>
                            <a:schemeClr val="bg1"/>
                          </a:solidFill>
                          <a:latin typeface="Arial" panose="020B0604020202020204" pitchFamily="34" charset="0"/>
                          <a:cs typeface="Arial" panose="020B0604020202020204" pitchFamily="34" charset="0"/>
                        </a:rPr>
                        <a:t>Focus on quality professional learning programs to improve classroom practice.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854376572"/>
                  </a:ext>
                </a:extLst>
              </a:tr>
            </a:tbl>
          </a:graphicData>
        </a:graphic>
      </p:graphicFrame>
      <p:sp>
        <p:nvSpPr>
          <p:cNvPr id="14" name="Rectangle 13"/>
          <p:cNvSpPr/>
          <p:nvPr/>
        </p:nvSpPr>
        <p:spPr>
          <a:xfrm>
            <a:off x="382852" y="1914908"/>
            <a:ext cx="7306020" cy="2110579"/>
          </a:xfrm>
          <a:prstGeom prst="rect">
            <a:avLst/>
          </a:prstGeom>
          <a:noFill/>
          <a:ln w="9525">
            <a:solidFill>
              <a:srgbClr val="E7F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srgbClr val="FFFFFF"/>
              </a:solidFill>
              <a:effectLst/>
              <a:uLnTx/>
              <a:uFillTx/>
              <a:latin typeface="Montserrat Medium"/>
              <a:ea typeface="+mn-ea"/>
              <a:cs typeface="+mn-cs"/>
            </a:endParaRPr>
          </a:p>
        </p:txBody>
      </p:sp>
      <p:sp>
        <p:nvSpPr>
          <p:cNvPr id="18" name="TextBox 17"/>
          <p:cNvSpPr txBox="1"/>
          <p:nvPr/>
        </p:nvSpPr>
        <p:spPr>
          <a:xfrm>
            <a:off x="7776273" y="4089859"/>
            <a:ext cx="3125664" cy="1692771"/>
          </a:xfrm>
          <a:prstGeom prst="rect">
            <a:avLst/>
          </a:prstGeom>
          <a:noFill/>
        </p:spPr>
        <p:txBody>
          <a:bodyPr wrap="square" rtlCol="0">
            <a:sp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srgbClr val="6CACE4">
                    <a:lumMod val="50000"/>
                  </a:srgbClr>
                </a:solidFill>
                <a:effectLst/>
                <a:uLnTx/>
                <a:uFillTx/>
                <a:latin typeface="Arial" panose="020B0604020202020204" pitchFamily="34" charset="0"/>
                <a:ea typeface="+mn-ea"/>
                <a:cs typeface="Arial" panose="020B0604020202020204" pitchFamily="34" charset="0"/>
              </a:rPr>
              <a:t>Where we are: </a:t>
            </a:r>
            <a:r>
              <a:rPr kumimoji="0" lang="en-AU" sz="11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Areas for attention</a:t>
            </a:r>
          </a:p>
          <a:p>
            <a:pPr marL="171450" marR="0" lvl="0" indent="-171450" algn="l" defTabSz="457173" rtl="0" eaLnBrk="1" fontAlgn="auto" latinLnBrk="0" hangingPunct="1">
              <a:lnSpc>
                <a:spcPct val="100000"/>
              </a:lnSpc>
              <a:spcBef>
                <a:spcPts val="0"/>
              </a:spcBef>
              <a:spcAft>
                <a:spcPts val="300"/>
              </a:spcAft>
              <a:buClrTx/>
              <a:buSzTx/>
              <a:buFontTx/>
              <a:buChar char="-"/>
              <a:tabLst/>
              <a:defRPr/>
            </a:pP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Continued consideration for how professional learning can be designed and tailored to suit a range of audience across the state.</a:t>
            </a:r>
          </a:p>
          <a:p>
            <a:pPr marL="171450" marR="0" lvl="0" indent="-171450" algn="l" defTabSz="457173" rtl="0" eaLnBrk="1" fontAlgn="auto" latinLnBrk="0" hangingPunct="1">
              <a:lnSpc>
                <a:spcPct val="100000"/>
              </a:lnSpc>
              <a:spcBef>
                <a:spcPts val="0"/>
              </a:spcBef>
              <a:spcAft>
                <a:spcPts val="300"/>
              </a:spcAft>
              <a:buClrTx/>
              <a:buSzTx/>
              <a:buFontTx/>
              <a:buChar char="-"/>
              <a:tabLst/>
              <a:defRPr/>
            </a:pP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Professional development of </a:t>
            </a:r>
            <a:r>
              <a:rPr kumimoji="0" lang="en-AU" sz="1100" b="0" i="0" u="none" strike="noStrike" kern="1200" cap="none" spc="0" normalizeH="0" baseline="0" noProof="0" dirty="0" err="1" smtClean="0">
                <a:ln>
                  <a:noFill/>
                </a:ln>
                <a:solidFill>
                  <a:srgbClr val="425968"/>
                </a:solidFill>
                <a:effectLst/>
                <a:uLnTx/>
                <a:uFillTx/>
                <a:latin typeface="Arial" panose="020B0604020202020204" pitchFamily="34" charset="0"/>
                <a:ea typeface="+mn-ea"/>
                <a:cs typeface="Arial" panose="020B0604020202020204" pitchFamily="34" charset="0"/>
              </a:rPr>
              <a:t>LaNSAs</a:t>
            </a: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 to extend their understanding of aspects of literacy and numeracy.</a:t>
            </a:r>
          </a:p>
          <a:p>
            <a:pPr marL="171450" marR="0" lvl="0" indent="-171450" algn="l" defTabSz="457173" rtl="0" eaLnBrk="1" fontAlgn="auto" latinLnBrk="0" hangingPunct="1">
              <a:lnSpc>
                <a:spcPct val="100000"/>
              </a:lnSpc>
              <a:spcBef>
                <a:spcPts val="0"/>
              </a:spcBef>
              <a:spcAft>
                <a:spcPts val="300"/>
              </a:spcAft>
              <a:buClrTx/>
              <a:buSzTx/>
              <a:buFontTx/>
              <a:buChar char="-"/>
              <a:tabLst/>
              <a:defRPr/>
            </a:pPr>
            <a:r>
              <a:rPr kumimoji="0" lang="en-AU" sz="1100" b="0" i="0" u="none" strike="noStrike" kern="1200" cap="none" spc="0" normalizeH="0" baseline="0" noProof="0" dirty="0" smtClean="0">
                <a:ln>
                  <a:noFill/>
                </a:ln>
                <a:solidFill>
                  <a:srgbClr val="425968"/>
                </a:solidFill>
                <a:effectLst/>
                <a:uLnTx/>
                <a:uFillTx/>
                <a:latin typeface="Arial" panose="020B0604020202020204" pitchFamily="34" charset="0"/>
                <a:ea typeface="+mn-ea"/>
                <a:cs typeface="Arial" panose="020B0604020202020204" pitchFamily="34" charset="0"/>
              </a:rPr>
              <a:t>Digital resources webpage.</a:t>
            </a:r>
          </a:p>
        </p:txBody>
      </p:sp>
      <p:sp>
        <p:nvSpPr>
          <p:cNvPr id="19" name="TextBox 18"/>
          <p:cNvSpPr txBox="1"/>
          <p:nvPr/>
        </p:nvSpPr>
        <p:spPr>
          <a:xfrm>
            <a:off x="487973" y="3481809"/>
            <a:ext cx="4240672" cy="215444"/>
          </a:xfrm>
          <a:prstGeom prst="rect">
            <a:avLst/>
          </a:prstGeom>
          <a:noFill/>
        </p:spPr>
        <p:txBody>
          <a:bodyPr wrap="square" rtlCol="0">
            <a:sp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800" b="0" i="1" u="none" strike="noStrike" kern="1200" cap="none" spc="0" normalizeH="0" baseline="0" noProof="0" dirty="0">
              <a:ln>
                <a:noFill/>
              </a:ln>
              <a:solidFill>
                <a:srgbClr val="FF0000"/>
              </a:solidFill>
              <a:effectLst/>
              <a:uLnTx/>
              <a:uFillTx/>
              <a:latin typeface="Montserrat SemiBold" panose="00000700000000000000" pitchFamily="2" charset="0"/>
              <a:ea typeface="+mn-ea"/>
              <a:cs typeface="+mn-cs"/>
            </a:endParaRPr>
          </a:p>
        </p:txBody>
      </p:sp>
      <p:sp>
        <p:nvSpPr>
          <p:cNvPr id="26" name="Rectangle 25"/>
          <p:cNvSpPr/>
          <p:nvPr/>
        </p:nvSpPr>
        <p:spPr>
          <a:xfrm>
            <a:off x="360873" y="4172471"/>
            <a:ext cx="172326" cy="2022160"/>
          </a:xfrm>
          <a:prstGeom prst="rect">
            <a:avLst/>
          </a:prstGeom>
          <a:solidFill>
            <a:srgbClr val="A4C8E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srgbClr val="000000"/>
                </a:solidFill>
                <a:effectLst/>
                <a:uLnTx/>
                <a:uFillTx/>
                <a:latin typeface="Montserrat Medium"/>
                <a:ea typeface="+mn-ea"/>
                <a:cs typeface="+mn-cs"/>
              </a:rPr>
              <a:t>Website &amp; Podcasts</a:t>
            </a:r>
          </a:p>
        </p:txBody>
      </p:sp>
      <p:sp>
        <p:nvSpPr>
          <p:cNvPr id="27" name="Rectangle 26"/>
          <p:cNvSpPr/>
          <p:nvPr/>
        </p:nvSpPr>
        <p:spPr>
          <a:xfrm>
            <a:off x="351648" y="1926356"/>
            <a:ext cx="172326" cy="2112559"/>
          </a:xfrm>
          <a:prstGeom prst="rect">
            <a:avLst/>
          </a:prstGeom>
          <a:solidFill>
            <a:srgbClr val="1D428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srgbClr val="FFFFFF"/>
                </a:solidFill>
                <a:effectLst/>
                <a:uLnTx/>
                <a:uFillTx/>
                <a:latin typeface="Montserrat Medium"/>
                <a:ea typeface="+mn-ea"/>
                <a:cs typeface="+mn-cs"/>
              </a:rPr>
              <a:t>Reach</a:t>
            </a:r>
          </a:p>
        </p:txBody>
      </p:sp>
      <p:sp>
        <p:nvSpPr>
          <p:cNvPr id="4" name="TextBox 3"/>
          <p:cNvSpPr txBox="1"/>
          <p:nvPr/>
        </p:nvSpPr>
        <p:spPr>
          <a:xfrm>
            <a:off x="1044450" y="3250333"/>
            <a:ext cx="436880" cy="243840"/>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smtClean="0">
                <a:ln>
                  <a:noFill/>
                </a:ln>
                <a:solidFill>
                  <a:srgbClr val="FFFFFF"/>
                </a:solidFill>
                <a:effectLst/>
                <a:uLnTx/>
                <a:uFillTx/>
                <a:latin typeface="Montserrat Medium"/>
                <a:ea typeface="+mn-ea"/>
                <a:cs typeface="+mn-cs"/>
              </a:rPr>
              <a:t>180</a:t>
            </a:r>
          </a:p>
        </p:txBody>
      </p:sp>
      <p:sp>
        <p:nvSpPr>
          <p:cNvPr id="33" name="TextBox 32"/>
          <p:cNvSpPr txBox="1"/>
          <p:nvPr/>
        </p:nvSpPr>
        <p:spPr>
          <a:xfrm>
            <a:off x="1699543" y="3156716"/>
            <a:ext cx="436880" cy="243840"/>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dirty="0" smtClean="0">
              <a:ln>
                <a:noFill/>
              </a:ln>
              <a:solidFill>
                <a:srgbClr val="FFFFFF"/>
              </a:solidFill>
              <a:effectLst/>
              <a:uLnTx/>
              <a:uFillTx/>
              <a:latin typeface="Montserrat Medium"/>
              <a:ea typeface="+mn-ea"/>
              <a:cs typeface="+mn-cs"/>
            </a:endParaRPr>
          </a:p>
        </p:txBody>
      </p:sp>
      <p:sp>
        <p:nvSpPr>
          <p:cNvPr id="34" name="TextBox 33"/>
          <p:cNvSpPr txBox="1"/>
          <p:nvPr/>
        </p:nvSpPr>
        <p:spPr>
          <a:xfrm>
            <a:off x="2485204" y="2973731"/>
            <a:ext cx="436880" cy="243840"/>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dirty="0" smtClean="0">
              <a:ln>
                <a:noFill/>
              </a:ln>
              <a:solidFill>
                <a:srgbClr val="FFFFFF"/>
              </a:solidFill>
              <a:effectLst/>
              <a:uLnTx/>
              <a:uFillTx/>
              <a:latin typeface="Montserrat Medium"/>
              <a:ea typeface="+mn-ea"/>
              <a:cs typeface="+mn-cs"/>
            </a:endParaRPr>
          </a:p>
        </p:txBody>
      </p:sp>
      <p:pic>
        <p:nvPicPr>
          <p:cNvPr id="21" name="Picture 20"/>
          <p:cNvPicPr>
            <a:picLocks noChangeAspect="1"/>
          </p:cNvPicPr>
          <p:nvPr/>
        </p:nvPicPr>
        <p:blipFill>
          <a:blip r:embed="rId6"/>
          <a:stretch>
            <a:fillRect/>
          </a:stretch>
        </p:blipFill>
        <p:spPr>
          <a:xfrm>
            <a:off x="1099870" y="1972816"/>
            <a:ext cx="6049784" cy="636323"/>
          </a:xfrm>
          <a:prstGeom prst="rect">
            <a:avLst/>
          </a:prstGeom>
        </p:spPr>
      </p:pic>
      <p:pic>
        <p:nvPicPr>
          <p:cNvPr id="22" name="Picture 21"/>
          <p:cNvPicPr>
            <a:picLocks noChangeAspect="1"/>
          </p:cNvPicPr>
          <p:nvPr/>
        </p:nvPicPr>
        <p:blipFill>
          <a:blip r:embed="rId7"/>
          <a:stretch>
            <a:fillRect/>
          </a:stretch>
        </p:blipFill>
        <p:spPr>
          <a:xfrm>
            <a:off x="1158165" y="2643930"/>
            <a:ext cx="6049784" cy="655871"/>
          </a:xfrm>
          <a:prstGeom prst="rect">
            <a:avLst/>
          </a:prstGeom>
        </p:spPr>
      </p:pic>
      <p:pic>
        <p:nvPicPr>
          <p:cNvPr id="6" name="Picture 5"/>
          <p:cNvPicPr>
            <a:picLocks noChangeAspect="1"/>
          </p:cNvPicPr>
          <p:nvPr/>
        </p:nvPicPr>
        <p:blipFill>
          <a:blip r:embed="rId8"/>
          <a:stretch>
            <a:fillRect/>
          </a:stretch>
        </p:blipFill>
        <p:spPr>
          <a:xfrm>
            <a:off x="10075170" y="2249627"/>
            <a:ext cx="1653535" cy="20310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243150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HSC Minimum Standard</a:t>
            </a:r>
            <a:endParaRPr lang="en-AU"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From 2020 students in NSW will need a minimum standard of literacy and numeracy to receive the HSC.</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4"/>
          </p:nvPr>
        </p:nvSpPr>
        <p:spPr>
          <a:xfrm>
            <a:off x="316227" y="1881187"/>
            <a:ext cx="4959716" cy="4030633"/>
          </a:xfrm>
        </p:spPr>
        <p:txBody>
          <a:bodyPr/>
          <a:lstStyle/>
          <a:p>
            <a:r>
              <a:rPr lang="en-AU" sz="1600" dirty="0">
                <a:latin typeface="Arial" panose="020B0604020202020204" pitchFamily="34" charset="0"/>
                <a:cs typeface="Arial" panose="020B0604020202020204" pitchFamily="34" charset="0"/>
              </a:rPr>
              <a:t>From 2018 Year 9 NAPLAN results </a:t>
            </a:r>
            <a:r>
              <a:rPr lang="en-AU" sz="1600" dirty="0" smtClean="0">
                <a:latin typeface="Arial" panose="020B0604020202020204" pitchFamily="34" charset="0"/>
                <a:cs typeface="Arial" panose="020B0604020202020204" pitchFamily="34" charset="0"/>
              </a:rPr>
              <a:t>are no </a:t>
            </a:r>
            <a:r>
              <a:rPr lang="en-AU" sz="1600" dirty="0">
                <a:latin typeface="Arial" panose="020B0604020202020204" pitchFamily="34" charset="0"/>
                <a:cs typeface="Arial" panose="020B0604020202020204" pitchFamily="34" charset="0"/>
              </a:rPr>
              <a:t>longer used to demonstrate HSC minimum </a:t>
            </a:r>
            <a:r>
              <a:rPr lang="en-AU" sz="1600" dirty="0" smtClean="0">
                <a:latin typeface="Arial" panose="020B0604020202020204" pitchFamily="34" charset="0"/>
                <a:cs typeface="Arial" panose="020B0604020202020204" pitchFamily="34" charset="0"/>
              </a:rPr>
              <a:t>standard.</a:t>
            </a:r>
            <a:endParaRPr lang="en-AU" sz="1600" dirty="0">
              <a:latin typeface="Arial" panose="020B0604020202020204" pitchFamily="34" charset="0"/>
              <a:cs typeface="Arial" panose="020B0604020202020204" pitchFamily="34" charset="0"/>
            </a:endParaRPr>
          </a:p>
          <a:p>
            <a:pPr>
              <a:spcAft>
                <a:spcPts val="0"/>
              </a:spcAft>
            </a:pPr>
            <a:r>
              <a:rPr lang="en-AU" sz="1600" dirty="0" smtClean="0">
                <a:latin typeface="Arial" panose="020B0604020202020204" pitchFamily="34" charset="0"/>
                <a:cs typeface="Arial" panose="020B0604020202020204" pitchFamily="34" charset="0"/>
              </a:rPr>
              <a:t>In </a:t>
            </a:r>
            <a:r>
              <a:rPr lang="en-AU" sz="1600" dirty="0">
                <a:latin typeface="Arial" panose="020B0604020202020204" pitchFamily="34" charset="0"/>
                <a:cs typeface="Arial" panose="020B0604020202020204" pitchFamily="34" charset="0"/>
              </a:rPr>
              <a:t>2018 NESA introduced new HSC minimum standard online tests</a:t>
            </a:r>
            <a:r>
              <a:rPr lang="en-AU" sz="1600" dirty="0" smtClean="0">
                <a:latin typeface="Arial" panose="020B0604020202020204" pitchFamily="34" charset="0"/>
                <a:cs typeface="Arial" panose="020B0604020202020204" pitchFamily="34" charset="0"/>
              </a:rPr>
              <a:t>:</a:t>
            </a:r>
            <a:endParaRPr lang="en-AU" sz="1600" dirty="0">
              <a:latin typeface="Arial" panose="020B0604020202020204" pitchFamily="34" charset="0"/>
              <a:cs typeface="Arial" panose="020B0604020202020204" pitchFamily="34" charset="0"/>
            </a:endParaRPr>
          </a:p>
          <a:p>
            <a:pPr marL="285750" indent="-285750">
              <a:spcAft>
                <a:spcPts val="0"/>
              </a:spcAft>
              <a:buFont typeface="Arial" panose="020B0604020202020204" pitchFamily="34" charset="0"/>
              <a:buChar char="•"/>
            </a:pPr>
            <a:r>
              <a:rPr lang="en-AU" sz="1600" dirty="0">
                <a:latin typeface="Arial" panose="020B0604020202020204" pitchFamily="34" charset="0"/>
                <a:cs typeface="Arial" panose="020B0604020202020204" pitchFamily="34" charset="0"/>
              </a:rPr>
              <a:t>Online multiple choice test for reading </a:t>
            </a:r>
          </a:p>
          <a:p>
            <a:pPr marL="285750" indent="-285750">
              <a:spcAft>
                <a:spcPts val="0"/>
              </a:spcAft>
              <a:buFont typeface="Arial" panose="020B0604020202020204" pitchFamily="34" charset="0"/>
              <a:buChar char="•"/>
            </a:pPr>
            <a:r>
              <a:rPr lang="en-AU" sz="1600" dirty="0">
                <a:latin typeface="Arial" panose="020B0604020202020204" pitchFamily="34" charset="0"/>
                <a:cs typeface="Arial" panose="020B0604020202020204" pitchFamily="34" charset="0"/>
              </a:rPr>
              <a:t>Online multiple choice test for numeracy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Online test for writing</a:t>
            </a:r>
          </a:p>
          <a:p>
            <a:r>
              <a:rPr lang="en-AU" sz="1600" dirty="0" smtClean="0">
                <a:latin typeface="Arial" panose="020B0604020202020204" pitchFamily="34" charset="0"/>
                <a:cs typeface="Arial" panose="020B0604020202020204" pitchFamily="34" charset="0"/>
              </a:rPr>
              <a:t>From </a:t>
            </a:r>
            <a:r>
              <a:rPr lang="en-AU" sz="1600" dirty="0">
                <a:latin typeface="Arial" panose="020B0604020202020204" pitchFamily="34" charset="0"/>
                <a:cs typeface="Arial" panose="020B0604020202020204" pitchFamily="34" charset="0"/>
              </a:rPr>
              <a:t>2019 these tests must be administered by schools via a lockdown browser.  It is a different browser to the one used for NAPLAN Online.</a:t>
            </a:r>
          </a:p>
          <a:p>
            <a:r>
              <a:rPr lang="en-AU" sz="1600" dirty="0">
                <a:latin typeface="Arial" panose="020B0604020202020204" pitchFamily="34" charset="0"/>
                <a:cs typeface="Arial" panose="020B0604020202020204" pitchFamily="34" charset="0"/>
              </a:rPr>
              <a:t>Students can sit the tests twice each year from </a:t>
            </a:r>
            <a:r>
              <a:rPr lang="en-AU" sz="1600" dirty="0" smtClean="0">
                <a:latin typeface="Arial" panose="020B0604020202020204" pitchFamily="34" charset="0"/>
                <a:cs typeface="Arial" panose="020B0604020202020204" pitchFamily="34" charset="0"/>
              </a:rPr>
              <a:t>Years </a:t>
            </a:r>
            <a:r>
              <a:rPr lang="en-AU" sz="1600" dirty="0">
                <a:latin typeface="Arial" panose="020B0604020202020204" pitchFamily="34" charset="0"/>
                <a:cs typeface="Arial" panose="020B0604020202020204" pitchFamily="34" charset="0"/>
              </a:rPr>
              <a:t>10, 11 and 12, and a few years after school.</a:t>
            </a:r>
          </a:p>
          <a:p>
            <a:r>
              <a:rPr lang="en-AU" dirty="0">
                <a:latin typeface="Arial" panose="020B0604020202020204" pitchFamily="34" charset="0"/>
                <a:cs typeface="Arial" panose="020B0604020202020204" pitchFamily="34" charset="0"/>
              </a:rPr>
              <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5667829" y="1881187"/>
            <a:ext cx="5349628" cy="4030633"/>
          </a:xfrm>
          <a:prstGeom prst="rect">
            <a:avLst/>
          </a:prstGeom>
        </p:spPr>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chemeClr val="tx2"/>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chemeClr val="tx2"/>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chemeClr val="tx2"/>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chemeClr val="tx2"/>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2"/>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600" b="1" dirty="0">
                <a:latin typeface="Arial" panose="020B0604020202020204" pitchFamily="34" charset="0"/>
                <a:cs typeface="Arial" panose="020B0604020202020204" pitchFamily="34" charset="0"/>
              </a:rPr>
              <a:t>The HSC minimum standard is set at level 3 of the </a:t>
            </a:r>
            <a:r>
              <a:rPr lang="en-AU" sz="1600" b="1" dirty="0" smtClean="0">
                <a:latin typeface="Arial" panose="020B0604020202020204" pitchFamily="34" charset="0"/>
                <a:cs typeface="Arial" panose="020B0604020202020204" pitchFamily="34" charset="0"/>
              </a:rPr>
              <a:t>Australian Core Skills Framework (ACSF).</a:t>
            </a:r>
            <a:endParaRPr lang="en-AU" sz="1600" b="1" dirty="0">
              <a:latin typeface="Arial" panose="020B0604020202020204" pitchFamily="34" charset="0"/>
              <a:cs typeface="Arial" panose="020B0604020202020204" pitchFamily="34" charset="0"/>
            </a:endParaRPr>
          </a:p>
          <a:p>
            <a:r>
              <a:rPr lang="en-AU" sz="1600" b="1" dirty="0">
                <a:latin typeface="Arial" panose="020B0604020202020204" pitchFamily="34" charset="0"/>
                <a:cs typeface="Arial" panose="020B0604020202020204" pitchFamily="34" charset="0"/>
              </a:rPr>
              <a:t>The ACSF is represented within the learning </a:t>
            </a:r>
            <a:r>
              <a:rPr lang="en-AU" sz="1600" b="1" dirty="0" smtClean="0">
                <a:latin typeface="Arial" panose="020B0604020202020204" pitchFamily="34" charset="0"/>
                <a:cs typeface="Arial" panose="020B0604020202020204" pitchFamily="34" charset="0"/>
              </a:rPr>
              <a:t>progressions.</a:t>
            </a:r>
          </a:p>
          <a:p>
            <a:pPr>
              <a:spcAft>
                <a:spcPts val="0"/>
              </a:spcAft>
            </a:pPr>
            <a:r>
              <a:rPr lang="en-AU" sz="1600" dirty="0">
                <a:latin typeface="Arial" panose="020B0604020202020204" pitchFamily="34" charset="0"/>
                <a:cs typeface="Arial" panose="020B0604020202020204" pitchFamily="34" charset="0"/>
              </a:rPr>
              <a:t>The ACSF is a tool </a:t>
            </a:r>
            <a:r>
              <a:rPr lang="en-AU" sz="1600" dirty="0" smtClean="0">
                <a:latin typeface="Arial" panose="020B0604020202020204" pitchFamily="34" charset="0"/>
                <a:cs typeface="Arial" panose="020B0604020202020204" pitchFamily="34" charset="0"/>
              </a:rPr>
              <a:t>to describe </a:t>
            </a:r>
            <a:r>
              <a:rPr lang="en-AU" sz="1600" dirty="0">
                <a:latin typeface="Arial" panose="020B0604020202020204" pitchFamily="34" charset="0"/>
                <a:cs typeface="Arial" panose="020B0604020202020204" pitchFamily="34" charset="0"/>
              </a:rPr>
              <a:t>an individual’s performance in the five core skills of learning, reading, writing, oral communication and numeracy</a:t>
            </a:r>
            <a:r>
              <a:rPr lang="en-AU" sz="1600" dirty="0" smtClean="0">
                <a:latin typeface="Arial" panose="020B0604020202020204" pitchFamily="34" charset="0"/>
                <a:cs typeface="Arial" panose="020B0604020202020204" pitchFamily="34" charset="0"/>
              </a:rPr>
              <a:t>. At ACSF level 3 </a:t>
            </a:r>
            <a:r>
              <a:rPr lang="en-AU" sz="1600" dirty="0">
                <a:latin typeface="Arial" panose="020B0604020202020204" pitchFamily="34" charset="0"/>
                <a:cs typeface="Arial" panose="020B0604020202020204" pitchFamily="34" charset="0"/>
              </a:rPr>
              <a:t>, </a:t>
            </a:r>
            <a:r>
              <a:rPr lang="en-AU" sz="1600" dirty="0" smtClean="0">
                <a:latin typeface="Arial" panose="020B0604020202020204" pitchFamily="34" charset="0"/>
                <a:cs typeface="Arial" panose="020B0604020202020204" pitchFamily="34" charset="0"/>
              </a:rPr>
              <a:t>students </a:t>
            </a:r>
            <a:r>
              <a:rPr lang="en-AU" sz="1600" dirty="0">
                <a:latin typeface="Arial" panose="020B0604020202020204" pitchFamily="34" charset="0"/>
                <a:cs typeface="Arial" panose="020B0604020202020204" pitchFamily="34" charset="0"/>
              </a:rPr>
              <a:t>will have the basic </a:t>
            </a:r>
            <a:r>
              <a:rPr lang="en-AU" sz="1600" dirty="0" smtClean="0">
                <a:latin typeface="Arial" panose="020B0604020202020204" pitchFamily="34" charset="0"/>
                <a:cs typeface="Arial" panose="020B0604020202020204" pitchFamily="34" charset="0"/>
              </a:rPr>
              <a:t>skills </a:t>
            </a:r>
            <a:r>
              <a:rPr lang="en-AU" sz="1600" dirty="0">
                <a:latin typeface="Arial" panose="020B0604020202020204" pitchFamily="34" charset="0"/>
                <a:cs typeface="Arial" panose="020B0604020202020204" pitchFamily="34" charset="0"/>
              </a:rPr>
              <a:t>needed for everyday tasks and future learning after </a:t>
            </a:r>
            <a:r>
              <a:rPr lang="en-AU" sz="1600" dirty="0" smtClean="0">
                <a:latin typeface="Arial" panose="020B0604020202020204" pitchFamily="34" charset="0"/>
                <a:cs typeface="Arial" panose="020B0604020202020204" pitchFamily="34" charset="0"/>
              </a:rPr>
              <a:t>school such as:</a:t>
            </a:r>
          </a:p>
          <a:p>
            <a:pPr marL="285750" indent="-285750">
              <a:spcAft>
                <a:spcPts val="0"/>
              </a:spcAft>
              <a:buFont typeface="Arial" panose="020B0604020202020204" pitchFamily="34" charset="0"/>
              <a:buChar char="•"/>
            </a:pPr>
            <a:r>
              <a:rPr lang="en-AU" sz="1600" dirty="0">
                <a:latin typeface="Arial" panose="020B0604020202020204" pitchFamily="34" charset="0"/>
                <a:cs typeface="Arial" panose="020B0604020202020204" pitchFamily="34" charset="0"/>
              </a:rPr>
              <a:t>following safety instructions in equipment manuals;</a:t>
            </a:r>
          </a:p>
          <a:p>
            <a:pPr marL="285750" indent="-285750">
              <a:spcAft>
                <a:spcPts val="0"/>
              </a:spcAft>
              <a:buFont typeface="Arial" panose="020B0604020202020204" pitchFamily="34" charset="0"/>
              <a:buChar char="•"/>
            </a:pPr>
            <a:r>
              <a:rPr lang="en-AU" sz="1600" dirty="0">
                <a:latin typeface="Arial" panose="020B0604020202020204" pitchFamily="34" charset="0"/>
                <a:cs typeface="Arial" panose="020B0604020202020204" pitchFamily="34" charset="0"/>
              </a:rPr>
              <a:t>understanding a mobile phone plan;</a:t>
            </a:r>
          </a:p>
          <a:p>
            <a:pPr marL="285750" indent="-285750">
              <a:spcAft>
                <a:spcPts val="0"/>
              </a:spcAft>
              <a:buFont typeface="Arial" panose="020B0604020202020204" pitchFamily="34" charset="0"/>
              <a:buChar char="•"/>
            </a:pPr>
            <a:r>
              <a:rPr lang="en-AU" sz="1600" dirty="0">
                <a:latin typeface="Arial" panose="020B0604020202020204" pitchFamily="34" charset="0"/>
                <a:cs typeface="Arial" panose="020B0604020202020204" pitchFamily="34" charset="0"/>
              </a:rPr>
              <a:t>writing a job application;</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creating a personal weekly budget</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37604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16229" y="2823581"/>
            <a:ext cx="11696157" cy="1107996"/>
          </a:xfrm>
        </p:spPr>
        <p:txBody>
          <a:bodyPr/>
          <a:lstStyle/>
          <a:p>
            <a:r>
              <a:rPr lang="en-AU" dirty="0" smtClean="0">
                <a:latin typeface="Arial" panose="020B0604020202020204" pitchFamily="34" charset="0"/>
                <a:cs typeface="Arial" panose="020B0604020202020204" pitchFamily="34" charset="0"/>
              </a:rPr>
              <a:t>Questions?</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1863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9230" y="1177661"/>
            <a:ext cx="4636033" cy="1107996"/>
          </a:xfrm>
        </p:spPr>
        <p:txBody>
          <a:bodyPr/>
          <a:lstStyle/>
          <a:p>
            <a:r>
              <a:rPr lang="en-US" dirty="0">
                <a:solidFill>
                  <a:srgbClr val="19233E"/>
                </a:solidFill>
                <a:latin typeface="Arial" panose="020B0604020202020204" pitchFamily="34" charset="0"/>
                <a:cs typeface="Arial" panose="020B0604020202020204" pitchFamily="34" charset="0"/>
              </a:rPr>
              <a:t>HPGE Policy 2019</a:t>
            </a:r>
          </a:p>
        </p:txBody>
      </p:sp>
      <p:sp>
        <p:nvSpPr>
          <p:cNvPr id="5" name="Text Placeholder 4"/>
          <p:cNvSpPr>
            <a:spLocks noGrp="1"/>
          </p:cNvSpPr>
          <p:nvPr>
            <p:ph type="body" sz="quarter" idx="15"/>
          </p:nvPr>
        </p:nvSpPr>
        <p:spPr>
          <a:xfrm>
            <a:off x="1459229" y="2285658"/>
            <a:ext cx="4636034" cy="276999"/>
          </a:xfrm>
        </p:spPr>
        <p:txBody>
          <a:bodyPr/>
          <a:lstStyle/>
          <a:p>
            <a:r>
              <a:rPr lang="en-US" dirty="0">
                <a:latin typeface="Arial" panose="020B0604020202020204" pitchFamily="34" charset="0"/>
                <a:cs typeface="Arial" panose="020B0604020202020204" pitchFamily="34" charset="0"/>
              </a:rPr>
              <a:t>High Potential and Gifted Education</a:t>
            </a:r>
          </a:p>
        </p:txBody>
      </p:sp>
      <p:sp>
        <p:nvSpPr>
          <p:cNvPr id="2" name="TextBox 1"/>
          <p:cNvSpPr txBox="1"/>
          <p:nvPr/>
        </p:nvSpPr>
        <p:spPr>
          <a:xfrm>
            <a:off x="6080761" y="410096"/>
            <a:ext cx="3848793" cy="1557251"/>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AU" sz="2000" dirty="0">
                <a:solidFill>
                  <a:srgbClr val="FFFFFF"/>
                </a:solidFill>
                <a:latin typeface="Arial" panose="020B0604020202020204" pitchFamily="34" charset="0"/>
                <a:cs typeface="Arial" panose="020B0604020202020204" pitchFamily="34" charset="0"/>
              </a:rPr>
              <a:t>A policy for all schools P-12</a:t>
            </a:r>
          </a:p>
          <a:p>
            <a:pPr marL="285750" indent="-285750">
              <a:buFont typeface="Arial" panose="020B0604020202020204" pitchFamily="34" charset="0"/>
              <a:buChar char="•"/>
            </a:pPr>
            <a:r>
              <a:rPr lang="en-AU" sz="2000" dirty="0">
                <a:solidFill>
                  <a:srgbClr val="FFFFFF"/>
                </a:solidFill>
                <a:latin typeface="Arial" panose="020B0604020202020204" pitchFamily="34" charset="0"/>
                <a:cs typeface="Arial" panose="020B0604020202020204" pitchFamily="34" charset="0"/>
              </a:rPr>
              <a:t>Equity and excellence</a:t>
            </a:r>
          </a:p>
          <a:p>
            <a:pPr marL="285750" indent="-285750">
              <a:buFont typeface="Arial" panose="020B0604020202020204" pitchFamily="34" charset="0"/>
              <a:buChar char="•"/>
            </a:pPr>
            <a:r>
              <a:rPr lang="en-AU" sz="2000" dirty="0">
                <a:solidFill>
                  <a:srgbClr val="FFFFFF"/>
                </a:solidFill>
                <a:latin typeface="Arial" panose="020B0604020202020204" pitchFamily="34" charset="0"/>
                <a:cs typeface="Arial" panose="020B0604020202020204" pitchFamily="34" charset="0"/>
              </a:rPr>
              <a:t>Inclusive and stronger support for diversity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957" y="3451470"/>
            <a:ext cx="3657917" cy="22532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325" y="2108601"/>
            <a:ext cx="2296215" cy="226707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380" y="4662756"/>
            <a:ext cx="2623436" cy="2658138"/>
          </a:xfrm>
          <a:prstGeom prst="rect">
            <a:avLst/>
          </a:prstGeom>
        </p:spPr>
      </p:pic>
    </p:spTree>
    <p:extLst>
      <p:ext uri="{BB962C8B-B14F-4D97-AF65-F5344CB8AC3E}">
        <p14:creationId xmlns:p14="http://schemas.microsoft.com/office/powerpoint/2010/main" val="25665118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Points of difference</a:t>
            </a:r>
          </a:p>
        </p:txBody>
      </p:sp>
      <p:sp>
        <p:nvSpPr>
          <p:cNvPr id="4" name="Text Placeholder 3"/>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HPGE Policy 2019</a:t>
            </a:r>
          </a:p>
        </p:txBody>
      </p:sp>
      <p:sp>
        <p:nvSpPr>
          <p:cNvPr id="2" name="Content Placeholder 1"/>
          <p:cNvSpPr>
            <a:spLocks noGrp="1"/>
          </p:cNvSpPr>
          <p:nvPr>
            <p:ph sz="quarter" idx="14"/>
          </p:nvPr>
        </p:nvSpPr>
        <p:spPr/>
        <p:txBody>
          <a:bodyPr/>
          <a:lstStyle/>
          <a:p>
            <a:pPr marL="342900" indent="-342900">
              <a:buSzPts val="1800"/>
              <a:buFont typeface="Arial" panose="020B0604020202020204" pitchFamily="34" charset="0"/>
              <a:buChar char="•"/>
            </a:pPr>
            <a:r>
              <a:rPr lang="en-AU" sz="1800" dirty="0">
                <a:latin typeface="Arial" panose="020B0604020202020204" pitchFamily="34" charset="0"/>
                <a:cs typeface="Arial" panose="020B0604020202020204" pitchFamily="34" charset="0"/>
              </a:rPr>
              <a:t>Across all domains of potential: </a:t>
            </a:r>
            <a:r>
              <a:rPr lang="en-AU" sz="1800" dirty="0" smtClean="0">
                <a:latin typeface="Arial" panose="020B0604020202020204" pitchFamily="34" charset="0"/>
                <a:cs typeface="Arial" panose="020B0604020202020204" pitchFamily="34" charset="0"/>
              </a:rPr>
              <a:t/>
            </a:r>
            <a:br>
              <a:rPr lang="en-AU" sz="1800" dirty="0" smtClean="0">
                <a:latin typeface="Arial" panose="020B0604020202020204" pitchFamily="34" charset="0"/>
                <a:cs typeface="Arial" panose="020B0604020202020204" pitchFamily="34" charset="0"/>
              </a:rPr>
            </a:br>
            <a:r>
              <a:rPr lang="en-AU" sz="1800" dirty="0" smtClean="0">
                <a:latin typeface="Arial" panose="020B0604020202020204" pitchFamily="34" charset="0"/>
                <a:cs typeface="Arial" panose="020B0604020202020204" pitchFamily="34" charset="0"/>
              </a:rPr>
              <a:t>	intellectual</a:t>
            </a:r>
            <a:r>
              <a:rPr lang="en-AU" sz="1800" dirty="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rPr>
              <a:t>social-emotional</a:t>
            </a:r>
            <a:r>
              <a:rPr lang="en-AU" sz="1800" dirty="0">
                <a:latin typeface="Arial" panose="020B0604020202020204" pitchFamily="34" charset="0"/>
                <a:cs typeface="Arial" panose="020B0604020202020204" pitchFamily="34" charset="0"/>
              </a:rPr>
              <a:t>, creative, physical</a:t>
            </a:r>
          </a:p>
          <a:p>
            <a:pPr marL="342900" indent="-342900">
              <a:buSzPts val="1800"/>
              <a:buFont typeface="Arial" panose="020B0604020202020204" pitchFamily="34" charset="0"/>
              <a:buChar char="•"/>
            </a:pPr>
            <a:r>
              <a:rPr lang="en-AU" sz="1800" dirty="0">
                <a:latin typeface="Arial" panose="020B0604020202020204" pitchFamily="34" charset="0"/>
                <a:cs typeface="Arial" panose="020B0604020202020204" pitchFamily="34" charset="0"/>
              </a:rPr>
              <a:t>Based on contemporary research</a:t>
            </a:r>
          </a:p>
          <a:p>
            <a:pPr marL="342900" indent="-342900">
              <a:buSzPts val="1800"/>
              <a:buFont typeface="Arial" panose="020B0604020202020204" pitchFamily="34" charset="0"/>
              <a:buChar char="•"/>
            </a:pPr>
            <a:r>
              <a:rPr lang="en-AU" sz="1800" dirty="0">
                <a:latin typeface="Arial" panose="020B0604020202020204" pitchFamily="34" charset="0"/>
                <a:cs typeface="Arial" panose="020B0604020202020204" pitchFamily="34" charset="0"/>
              </a:rPr>
              <a:t>A broader definition – includes students with high potential</a:t>
            </a:r>
          </a:p>
          <a:p>
            <a:pPr marL="342900" indent="-342900">
              <a:buSzPts val="1800"/>
              <a:buFont typeface="Arial" panose="020B0604020202020204" pitchFamily="34" charset="0"/>
              <a:buChar char="•"/>
            </a:pPr>
            <a:r>
              <a:rPr lang="en-AU" sz="1800" dirty="0">
                <a:latin typeface="Arial" panose="020B0604020202020204" pitchFamily="34" charset="0"/>
                <a:cs typeface="Arial" panose="020B0604020202020204" pitchFamily="34" charset="0"/>
              </a:rPr>
              <a:t>Stronger inclusion of specialist settings across all domains in the policy </a:t>
            </a:r>
          </a:p>
          <a:p>
            <a:pPr marL="342900" indent="-342900">
              <a:buSzPts val="1800"/>
              <a:buFont typeface="Arial" panose="020B0604020202020204" pitchFamily="34" charset="0"/>
              <a:buChar char="•"/>
            </a:pPr>
            <a:r>
              <a:rPr lang="en-AU" sz="1800" dirty="0">
                <a:latin typeface="Arial" panose="020B0604020202020204" pitchFamily="34" charset="0"/>
                <a:cs typeface="Arial" panose="020B0604020202020204" pitchFamily="34" charset="0"/>
              </a:rPr>
              <a:t>Potential on a continuum </a:t>
            </a:r>
          </a:p>
          <a:p>
            <a:pPr marL="342900" indent="-342900">
              <a:buSzPts val="1800"/>
              <a:buFont typeface="Arial" panose="020B0604020202020204" pitchFamily="34" charset="0"/>
              <a:buChar char="•"/>
            </a:pPr>
            <a:r>
              <a:rPr lang="en-AU" sz="1800" dirty="0">
                <a:latin typeface="Arial" panose="020B0604020202020204" pitchFamily="34" charset="0"/>
                <a:cs typeface="Arial" panose="020B0604020202020204" pitchFamily="34" charset="0"/>
              </a:rPr>
              <a:t>Strengthened support for acceleration and advanced learning pathways</a:t>
            </a:r>
          </a:p>
          <a:p>
            <a:endParaRPr lang="en-US" sz="1800" dirty="0">
              <a:latin typeface="Arial" panose="020B0604020202020204" pitchFamily="34" charset="0"/>
              <a:cs typeface="Arial" panose="020B0604020202020204" pitchFamily="34" charset="0"/>
            </a:endParaRPr>
          </a:p>
        </p:txBody>
      </p:sp>
      <p:pic>
        <p:nvPicPr>
          <p:cNvPr id="7" name="Picture 6" descr="Image result for Aboriginal students">
            <a:extLst>
              <a:ext uri="{FF2B5EF4-FFF2-40B4-BE49-F238E27FC236}">
                <a16:creationId xmlns:a16="http://schemas.microsoft.com/office/drawing/2014/main" id="{A83F0C23-DC28-4B6F-B3C1-53430E1A90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09064" y="150706"/>
            <a:ext cx="4139936" cy="2326718"/>
          </a:xfrm>
          <a:prstGeom prst="rect">
            <a:avLst/>
          </a:prstGeom>
          <a:noFill/>
          <a:ln>
            <a:noFill/>
          </a:ln>
        </p:spPr>
      </p:pic>
      <p:pic>
        <p:nvPicPr>
          <p:cNvPr id="5" name="Picture 4"/>
          <p:cNvPicPr>
            <a:picLocks noChangeAspect="1"/>
          </p:cNvPicPr>
          <p:nvPr/>
        </p:nvPicPr>
        <p:blipFill rotWithShape="1">
          <a:blip r:embed="rId4"/>
          <a:srcRect l="1726" t="5344" r="80447" b="1227"/>
          <a:stretch/>
        </p:blipFill>
        <p:spPr>
          <a:xfrm>
            <a:off x="3603801" y="5316788"/>
            <a:ext cx="1116106" cy="1190064"/>
          </a:xfrm>
          <a:prstGeom prst="rect">
            <a:avLst/>
          </a:prstGeom>
        </p:spPr>
      </p:pic>
      <p:pic>
        <p:nvPicPr>
          <p:cNvPr id="8" name="Picture 7"/>
          <p:cNvPicPr>
            <a:picLocks noChangeAspect="1"/>
          </p:cNvPicPr>
          <p:nvPr/>
        </p:nvPicPr>
        <p:blipFill rotWithShape="1">
          <a:blip r:embed="rId4"/>
          <a:srcRect l="27215" t="-1" r="56032" b="524"/>
          <a:stretch/>
        </p:blipFill>
        <p:spPr>
          <a:xfrm>
            <a:off x="7247975" y="5243686"/>
            <a:ext cx="1045619" cy="1263166"/>
          </a:xfrm>
          <a:prstGeom prst="rect">
            <a:avLst/>
          </a:prstGeom>
        </p:spPr>
      </p:pic>
      <p:pic>
        <p:nvPicPr>
          <p:cNvPr id="9" name="Picture 8"/>
          <p:cNvPicPr>
            <a:picLocks noChangeAspect="1"/>
          </p:cNvPicPr>
          <p:nvPr/>
        </p:nvPicPr>
        <p:blipFill rotWithShape="1">
          <a:blip r:embed="rId4"/>
          <a:srcRect l="55405" t="4991" r="28325" b="-1125"/>
          <a:stretch/>
        </p:blipFill>
        <p:spPr>
          <a:xfrm>
            <a:off x="5446059" y="4961138"/>
            <a:ext cx="1075765" cy="1293219"/>
          </a:xfrm>
          <a:prstGeom prst="rect">
            <a:avLst/>
          </a:prstGeom>
        </p:spPr>
      </p:pic>
      <p:pic>
        <p:nvPicPr>
          <p:cNvPr id="10" name="Picture 9"/>
          <p:cNvPicPr>
            <a:picLocks noChangeAspect="1"/>
          </p:cNvPicPr>
          <p:nvPr/>
        </p:nvPicPr>
        <p:blipFill rotWithShape="1">
          <a:blip r:embed="rId4"/>
          <a:srcRect l="80311" t="6575" r="3893" b="2133"/>
          <a:stretch/>
        </p:blipFill>
        <p:spPr>
          <a:xfrm>
            <a:off x="1801886" y="4961137"/>
            <a:ext cx="1075765" cy="1264852"/>
          </a:xfrm>
          <a:prstGeom prst="rect">
            <a:avLst/>
          </a:prstGeom>
        </p:spPr>
      </p:pic>
    </p:spTree>
    <p:extLst>
      <p:ext uri="{BB962C8B-B14F-4D97-AF65-F5344CB8AC3E}">
        <p14:creationId xmlns:p14="http://schemas.microsoft.com/office/powerpoint/2010/main" val="19738898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latin typeface="Arial" panose="020B0604020202020204" pitchFamily="34" charset="0"/>
                <a:cs typeface="Arial" panose="020B0604020202020204" pitchFamily="34" charset="0"/>
              </a:rPr>
              <a:t>Consultation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HPGE Policy 2019</a:t>
            </a:r>
          </a:p>
        </p:txBody>
      </p:sp>
      <p:sp>
        <p:nvSpPr>
          <p:cNvPr id="2" name="Content Placeholder 1"/>
          <p:cNvSpPr>
            <a:spLocks noGrp="1"/>
          </p:cNvSpPr>
          <p:nvPr>
            <p:ph sz="quarter" idx="14"/>
          </p:nvPr>
        </p:nvSpPr>
        <p:spPr/>
        <p:txBody>
          <a:bodyPr/>
          <a:lstStyle/>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Over 50 consultations from February 2017- April 2019</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Over 250 people: </a:t>
            </a:r>
          </a:p>
          <a:p>
            <a:pPr marL="573741" lvl="2" indent="-285750">
              <a:buFont typeface="Wingdings" panose="05000000000000000000" pitchFamily="2" charset="2"/>
              <a:buChar char="ü"/>
            </a:pPr>
            <a:r>
              <a:rPr lang="en-AU" sz="1600" dirty="0">
                <a:latin typeface="Arial" panose="020B0604020202020204" pitchFamily="34" charset="0"/>
                <a:cs typeface="Arial" panose="020B0604020202020204" pitchFamily="34" charset="0"/>
              </a:rPr>
              <a:t>PPA, SPC, NSWTF, P&amp;C groups</a:t>
            </a:r>
          </a:p>
          <a:p>
            <a:pPr marL="573741" lvl="2" indent="-285750">
              <a:buFont typeface="Wingdings" panose="05000000000000000000" pitchFamily="2" charset="2"/>
              <a:buChar char="ü"/>
            </a:pPr>
            <a:r>
              <a:rPr lang="en-AU" sz="1600" dirty="0">
                <a:latin typeface="Arial" panose="020B0604020202020204" pitchFamily="34" charset="0"/>
                <a:cs typeface="Arial" panose="020B0604020202020204" pitchFamily="34" charset="0"/>
              </a:rPr>
              <a:t>academics and consultants</a:t>
            </a:r>
          </a:p>
          <a:p>
            <a:pPr marL="573741" lvl="2" indent="-285750">
              <a:buFont typeface="Wingdings" panose="05000000000000000000" pitchFamily="2" charset="2"/>
              <a:buChar char="ü"/>
            </a:pPr>
            <a:r>
              <a:rPr lang="en-AU" sz="1600" dirty="0">
                <a:latin typeface="Arial" panose="020B0604020202020204" pitchFamily="34" charset="0"/>
                <a:cs typeface="Arial" panose="020B0604020202020204" pitchFamily="34" charset="0"/>
              </a:rPr>
              <a:t>principals, teachers and school based gifted and </a:t>
            </a:r>
          </a:p>
          <a:p>
            <a:pPr lvl="2" indent="0">
              <a:buNone/>
            </a:pPr>
            <a:r>
              <a:rPr lang="en-AU" sz="1600" dirty="0">
                <a:latin typeface="Arial" panose="020B0604020202020204" pitchFamily="34" charset="0"/>
                <a:cs typeface="Arial" panose="020B0604020202020204" pitchFamily="34" charset="0"/>
              </a:rPr>
              <a:t>	talented coordinators</a:t>
            </a:r>
          </a:p>
          <a:p>
            <a:pPr marL="573741" lvl="2" indent="-285750">
              <a:buFont typeface="Wingdings" panose="05000000000000000000" pitchFamily="2" charset="2"/>
              <a:buChar char="ü"/>
            </a:pPr>
            <a:r>
              <a:rPr lang="en-AU" sz="1600" dirty="0">
                <a:latin typeface="Arial" panose="020B0604020202020204" pitchFamily="34" charset="0"/>
                <a:cs typeface="Arial" panose="020B0604020202020204" pitchFamily="34" charset="0"/>
              </a:rPr>
              <a:t>executive directors, directors, learning and teaching staff</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Further consultation on developing the </a:t>
            </a:r>
          </a:p>
          <a:p>
            <a:r>
              <a:rPr lang="en-AU" sz="1800" dirty="0">
                <a:latin typeface="Arial" panose="020B0604020202020204" pitchFamily="34" charset="0"/>
                <a:cs typeface="Arial" panose="020B0604020202020204" pitchFamily="34" charset="0"/>
              </a:rPr>
              <a:t>	suite of professional learning</a:t>
            </a:r>
          </a:p>
          <a:p>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439" y="2912434"/>
            <a:ext cx="3785944" cy="2292295"/>
          </a:xfrm>
          <a:prstGeom prst="rect">
            <a:avLst/>
          </a:prstGeom>
        </p:spPr>
      </p:pic>
      <p:pic>
        <p:nvPicPr>
          <p:cNvPr id="6" name="Picture 5">
            <a:extLst>
              <a:ext uri="{FF2B5EF4-FFF2-40B4-BE49-F238E27FC236}">
                <a16:creationId xmlns:a16="http://schemas.microsoft.com/office/drawing/2014/main" id="{0660F662-0A49-4D3C-887E-088B4526A40C}"/>
              </a:ext>
            </a:extLst>
          </p:cNvPr>
          <p:cNvPicPr>
            <a:picLocks noChangeAspect="1"/>
          </p:cNvPicPr>
          <p:nvPr/>
        </p:nvPicPr>
        <p:blipFill rotWithShape="1">
          <a:blip r:embed="rId4"/>
          <a:srcRect l="-21279" t="-959" r="38647" b="22517"/>
          <a:stretch/>
        </p:blipFill>
        <p:spPr>
          <a:xfrm>
            <a:off x="6494611" y="2740615"/>
            <a:ext cx="4473070" cy="2384278"/>
          </a:xfrm>
          <a:prstGeom prst="rect">
            <a:avLst/>
          </a:prstGeom>
        </p:spPr>
      </p:pic>
    </p:spTree>
    <p:extLst>
      <p:ext uri="{BB962C8B-B14F-4D97-AF65-F5344CB8AC3E}">
        <p14:creationId xmlns:p14="http://schemas.microsoft.com/office/powerpoint/2010/main" val="8541333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latin typeface="Arial" panose="020B0604020202020204" pitchFamily="34" charset="0"/>
                <a:cs typeface="Arial" panose="020B0604020202020204" pitchFamily="34" charset="0"/>
              </a:rPr>
              <a:t>Professional Learning</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4 Phases of Professional Learning</a:t>
            </a:r>
          </a:p>
        </p:txBody>
      </p:sp>
      <p:pic>
        <p:nvPicPr>
          <p:cNvPr id="9" name="Content Placeholder 8"/>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410911" y="1716020"/>
            <a:ext cx="5509869" cy="494348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146" y="-27319"/>
            <a:ext cx="4597525" cy="3486678"/>
          </a:xfrm>
          <a:prstGeom prst="rect">
            <a:avLst/>
          </a:prstGeom>
        </p:spPr>
      </p:pic>
    </p:spTree>
    <p:extLst>
      <p:ext uri="{BB962C8B-B14F-4D97-AF65-F5344CB8AC3E}">
        <p14:creationId xmlns:p14="http://schemas.microsoft.com/office/powerpoint/2010/main" val="181323349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Our Website</a:t>
            </a:r>
            <a:endParaRPr lang="en-US" dirty="0"/>
          </a:p>
        </p:txBody>
      </p:sp>
      <p:sp>
        <p:nvSpPr>
          <p:cNvPr id="4" name="Text Placeholder 3"/>
          <p:cNvSpPr>
            <a:spLocks noGrp="1"/>
          </p:cNvSpPr>
          <p:nvPr>
            <p:ph type="body" sz="quarter" idx="15"/>
          </p:nvPr>
        </p:nvSpPr>
        <p:spPr/>
        <p:txBody>
          <a:bodyPr/>
          <a:lstStyle/>
          <a:p>
            <a:r>
              <a:rPr lang="en-US" dirty="0"/>
              <a:t>A Wireframe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190" y="0"/>
            <a:ext cx="9607620" cy="6858000"/>
          </a:xfrm>
          <a:prstGeom prst="rect">
            <a:avLst/>
          </a:prstGeom>
        </p:spPr>
      </p:pic>
      <p:sp>
        <p:nvSpPr>
          <p:cNvPr id="5" name="Rectangle 4"/>
          <p:cNvSpPr/>
          <p:nvPr/>
        </p:nvSpPr>
        <p:spPr>
          <a:xfrm>
            <a:off x="1615889" y="1696479"/>
            <a:ext cx="4953000" cy="646331"/>
          </a:xfrm>
          <a:prstGeom prst="rect">
            <a:avLst/>
          </a:prstGeom>
        </p:spPr>
        <p:txBody>
          <a:bodyPr>
            <a:spAutoFit/>
          </a:bodyPr>
          <a:lstStyle/>
          <a:p>
            <a:r>
              <a:rPr lang="en-AU" u="sng" dirty="0">
                <a:solidFill>
                  <a:srgbClr val="1F497D"/>
                </a:solidFill>
                <a:latin typeface="Calibri" panose="020F0502020204030204" pitchFamily="34" charset="0"/>
                <a:ea typeface="Calibri" panose="020F0502020204030204" pitchFamily="34" charset="0"/>
                <a:hlinkClick r:id="rId4"/>
              </a:rPr>
              <a:t>https://education.nsw.gov.au/teaching-and-learning/high-potential-and-gifted-students</a:t>
            </a:r>
            <a:endParaRPr lang="en-AU" dirty="0">
              <a:solidFill>
                <a:srgbClr val="000000"/>
              </a:solidFill>
              <a:latin typeface="Montserrat Medium"/>
            </a:endParaRPr>
          </a:p>
        </p:txBody>
      </p:sp>
      <p:pic>
        <p:nvPicPr>
          <p:cNvPr id="8" name="Picture 7"/>
          <p:cNvPicPr>
            <a:picLocks noChangeAspect="1"/>
          </p:cNvPicPr>
          <p:nvPr/>
        </p:nvPicPr>
        <p:blipFill>
          <a:blip r:embed="rId5"/>
          <a:stretch>
            <a:fillRect/>
          </a:stretch>
        </p:blipFill>
        <p:spPr>
          <a:xfrm>
            <a:off x="368817" y="332555"/>
            <a:ext cx="3044091" cy="1279534"/>
          </a:xfrm>
          <a:prstGeom prst="rect">
            <a:avLst/>
          </a:prstGeom>
        </p:spPr>
      </p:pic>
    </p:spTree>
    <p:extLst>
      <p:ext uri="{BB962C8B-B14F-4D97-AF65-F5344CB8AC3E}">
        <p14:creationId xmlns:p14="http://schemas.microsoft.com/office/powerpoint/2010/main" val="309037963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anose="020B0604020202020204" pitchFamily="34" charset="0"/>
                <a:cs typeface="Arial" panose="020B0604020202020204" pitchFamily="34" charset="0"/>
              </a:rPr>
              <a:t>Implementation Advice for Schools</a:t>
            </a:r>
            <a:endParaRPr lang="en-AU"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5"/>
          </p:nvPr>
        </p:nvSpPr>
        <p:spPr/>
        <p:txBody>
          <a:bodyPr/>
          <a:lstStyle/>
          <a:p>
            <a:r>
              <a:rPr lang="en-AU" dirty="0" err="1" smtClean="0">
                <a:latin typeface="Arial" panose="020B0604020202020204" pitchFamily="34" charset="0"/>
                <a:cs typeface="Arial" panose="020B0604020202020204" pitchFamily="34" charset="0"/>
              </a:rPr>
              <a:t>Webcontent</a:t>
            </a:r>
            <a:endParaRPr lang="en-AU"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quarter" idx="14"/>
          </p:nvPr>
        </p:nvPicPr>
        <p:blipFill>
          <a:blip r:embed="rId3"/>
          <a:stretch>
            <a:fillRect/>
          </a:stretch>
        </p:blipFill>
        <p:spPr>
          <a:xfrm>
            <a:off x="1633819" y="2726627"/>
            <a:ext cx="8765065" cy="1771414"/>
          </a:xfrm>
          <a:prstGeom prst="rect">
            <a:avLst/>
          </a:prstGeom>
        </p:spPr>
      </p:pic>
    </p:spTree>
    <p:extLst>
      <p:ext uri="{BB962C8B-B14F-4D97-AF65-F5344CB8AC3E}">
        <p14:creationId xmlns:p14="http://schemas.microsoft.com/office/powerpoint/2010/main" val="236657223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16229" y="2823581"/>
            <a:ext cx="11696157" cy="1107996"/>
          </a:xfrm>
        </p:spPr>
        <p:txBody>
          <a:bodyPr/>
          <a:lstStyle/>
          <a:p>
            <a:r>
              <a:rPr lang="en-AU" dirty="0" smtClean="0">
                <a:latin typeface="Arial" panose="020B0604020202020204" pitchFamily="34" charset="0"/>
                <a:cs typeface="Arial" panose="020B0604020202020204" pitchFamily="34" charset="0"/>
              </a:rPr>
              <a:t>Curriculum support</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11931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78&quot;&gt;&lt;object type=&quot;3&quot; unique_id=&quot;10079&quot;&gt;&lt;property id=&quot;20148&quot; value=&quot;5&quot;/&gt;&lt;property id=&quot;20300&quot; value=&quot;Slide 1 - &amp;quot;Learning and Teaching&amp;quot;&quot;/&gt;&lt;property id=&quot;20307&quot; value=&quot;262&quot;/&gt;&lt;/object&gt;&lt;object type=&quot;3&quot; unique_id=&quot;10080&quot;&gt;&lt;property id=&quot;20148&quot; value=&quot;5&quot;/&gt;&lt;property id=&quot;20300&quot; value=&quot;Slide 4 - &amp;quot;Curriculum support&amp;quot;&quot;/&gt;&lt;property id=&quot;20307&quot; value=&quot;280&quot;/&gt;&lt;/object&gt;&lt;object type=&quot;3&quot; unique_id=&quot;10081&quot;&gt;&lt;property id=&quot;20148&quot; value=&quot;5&quot;/&gt;&lt;property id=&quot;20300&quot; value=&quot;Slide 5 - &amp;quot;Curriculum support&amp;quot;&quot;/&gt;&lt;property id=&quot;20307&quot; value=&quot;274&quot;/&gt;&lt;/object&gt;&lt;object type=&quot;3&quot; unique_id=&quot;10082&quot;&gt;&lt;property id=&quot;20148&quot; value=&quot;5&quot;/&gt;&lt;property id=&quot;20300&quot; value=&quot;Slide 6 - &amp;quot;Curriculum support&amp;quot;&quot;/&gt;&lt;property id=&quot;20307&quot; value=&quot;299&quot;/&gt;&lt;/object&gt;&lt;object type=&quot;3&quot; unique_id=&quot;10083&quot;&gt;&lt;property id=&quot;20148&quot; value=&quot;5&quot;/&gt;&lt;property id=&quot;20300&quot; value=&quot;Slide 8 - &amp;quot;Curriculum support&amp;quot;&quot;/&gt;&lt;property id=&quot;20307&quot; value=&quot;301&quot;/&gt;&lt;/object&gt;&lt;object type=&quot;3&quot; unique_id=&quot;10084&quot;&gt;&lt;property id=&quot;20148&quot; value=&quot;5&quot;/&gt;&lt;property id=&quot;20300&quot; value=&quot;Slide 13 - &amp;quot;Curriculum support&amp;quot;&quot;/&gt;&lt;property id=&quot;20307&quot; value=&quot;302&quot;/&gt;&lt;/object&gt;&lt;object type=&quot;3&quot; unique_id=&quot;10085&quot;&gt;&lt;property id=&quot;20148&quot; value=&quot;5&quot;/&gt;&lt;property id=&quot;20300&quot; value=&quot;Slide 14&quot;/&gt;&lt;property id=&quot;20307&quot; value=&quot;281&quot;/&gt;&lt;/object&gt;&lt;object type=&quot;3&quot; unique_id=&quot;10086&quot;&gt;&lt;property id=&quot;20148&quot; value=&quot;5&quot;/&gt;&lt;property id=&quot;20300&quot; value=&quot;Slide 9 - &amp;quot;Curriculum support in 2019&amp;quot;&quot;/&gt;&lt;property id=&quot;20307&quot; value=&quot;308&quot;/&gt;&lt;/object&gt;&lt;object type=&quot;3&quot; unique_id=&quot;10087&quot;&gt;&lt;property id=&quot;20148&quot; value=&quot;5&quot;/&gt;&lt;property id=&quot;20300&quot; value=&quot;Slide 10 - &amp;quot;Curriculum support in 2019&amp;quot;&quot;/&gt;&lt;property id=&quot;20307&quot; value=&quot;309&quot;/&gt;&lt;/object&gt;&lt;object type=&quot;3&quot; unique_id=&quot;10088&quot;&gt;&lt;property id=&quot;20148&quot; value=&quot;5&quot;/&gt;&lt;property id=&quot;20300&quot; value=&quot;Slide 11 - &amp;quot;Curriculum support in 2019&amp;quot;&quot;/&gt;&lt;property id=&quot;20307&quot; value=&quot;304&quot;/&gt;&lt;/object&gt;&lt;object type=&quot;3&quot; unique_id=&quot;10089&quot;&gt;&lt;property id=&quot;20148&quot; value=&quot;5&quot;/&gt;&lt;property id=&quot;20300&quot; value=&quot;Slide 12 - &amp;quot;Curriculum support in 2019&amp;quot;&quot;/&gt;&lt;property id=&quot;20307&quot; value=&quot;305&quot;/&gt;&lt;/object&gt;&lt;object type=&quot;3&quot; unique_id=&quot;10090&quot;&gt;&lt;property id=&quot;20148&quot; value=&quot;5&quot;/&gt;&lt;property id=&quot;20300&quot; value=&quot;Slide 15 - &amp;quot;Questions for consideration&amp;quot;&quot;/&gt;&lt;property id=&quot;20307&quot; value=&quot;306&quot;/&gt;&lt;/object&gt;&lt;object type=&quot;3&quot; unique_id=&quot;10091&quot;&gt;&lt;property id=&quot;20148&quot; value=&quot;5&quot;/&gt;&lt;property id=&quot;20300&quot; value=&quot;Slide 16 - &amp;quot;Requests for principal support&amp;quot;&quot;/&gt;&lt;property id=&quot;20307&quot; value=&quot;307&quot;/&gt;&lt;/object&gt;&lt;object type=&quot;3&quot; unique_id=&quot;10092&quot;&gt;&lt;property id=&quot;20148&quot; value=&quot;5&quot;/&gt;&lt;property id=&quot;20300&quot; value=&quot;Slide 17 - &amp;quot;Literacy and Numeracy Support&amp;quot;&quot;/&gt;&lt;property id=&quot;20307&quot; value=&quot;282&quot;/&gt;&lt;/object&gt;&lt;object type=&quot;3&quot; unique_id=&quot;10093&quot;&gt;&lt;property id=&quot;20148&quot; value=&quot;5&quot;/&gt;&lt;property id=&quot;20300&quot; value=&quot;Slide 18 - &amp;quot;LITERACY AND NUMERACY 2018&amp;quot;&quot;/&gt;&lt;property id=&quot;20307&quot; value=&quot;296&quot;/&gt;&lt;/object&gt;&lt;object type=&quot;3&quot; unique_id=&quot;10094&quot;&gt;&lt;property id=&quot;20148&quot; value=&quot;5&quot;/&gt;&lt;property id=&quot;20300&quot; value=&quot;Slide 19 - &amp;quot;LITERACY AND NUMERACY 2018&amp;quot;&quot;/&gt;&lt;property id=&quot;20307&quot; value=&quot;297&quot;/&gt;&lt;/object&gt;&lt;object type=&quot;3&quot; unique_id=&quot;10095&quot;&gt;&lt;property id=&quot;20148&quot; value=&quot;5&quot;/&gt;&lt;property id=&quot;20300&quot; value=&quot;Slide 20 - &amp;quot;LITERACY AND NUMERACY 2018&amp;quot;&quot;/&gt;&lt;property id=&quot;20307&quot; value=&quot;298&quot;/&gt;&lt;/object&gt;&lt;object type=&quot;3&quot; unique_id=&quot;10096&quot;&gt;&lt;property id=&quot;20148&quot; value=&quot;5&quot;/&gt;&lt;property id=&quot;20300&quot; value=&quot;Slide 24 - &amp;quot;Early Action for Success Expectations&amp;quot;&quot;/&gt;&lt;property id=&quot;20307&quot; value=&quot;311&quot;/&gt;&lt;/object&gt;&lt;object type=&quot;3&quot; unique_id=&quot;10097&quot;&gt;&lt;property id=&quot;20148&quot; value=&quot;5&quot;/&gt;&lt;property id=&quot;20300&quot; value=&quot;Slide 26 - &amp;quot;Best Start Kindergarten Assessment&amp;quot;&quot;/&gt;&lt;property id=&quot;20307&quot; value=&quot;283&quot;/&gt;&lt;/object&gt;&lt;object type=&quot;3&quot; unique_id=&quot;10098&quot;&gt;&lt;property id=&quot;20148&quot; value=&quot;5&quot;/&gt;&lt;property id=&quot;20300&quot; value=&quot;Slide 21 - &amp;quot;Learning Progressions&amp;quot;&quot;/&gt;&lt;property id=&quot;20307&quot; value=&quot;286&quot;/&gt;&lt;/object&gt;&lt;object type=&quot;3&quot; unique_id=&quot;10099&quot;&gt;&lt;property id=&quot;20148&quot; value=&quot;5&quot;/&gt;&lt;property id=&quot;20300&quot; value=&quot;Slide 22 - &amp;quot;Gathering information through PLAN2&amp;quot;&quot;/&gt;&lt;property id=&quot;20307&quot; value=&quot;287&quot;/&gt;&lt;/object&gt;&lt;object type=&quot;3&quot; unique_id=&quot;10100&quot;&gt;&lt;property id=&quot;20148&quot; value=&quot;5&quot;/&gt;&lt;property id=&quot;20300&quot; value=&quot;Slide 28 - &amp;quot;Bump it Up&amp;quot;&quot;/&gt;&lt;property id=&quot;20307&quot; value=&quot;288&quot;/&gt;&lt;/object&gt;&lt;object type=&quot;3&quot; unique_id=&quot;10101&quot;&gt;&lt;property id=&quot;20148&quot; value=&quot;5&quot;/&gt;&lt;property id=&quot;20300&quot; value=&quot;Slide 23 - &amp;quot;Early Action for Success (EAfS)&amp;quot;&quot;/&gt;&lt;property id=&quot;20307&quot; value=&quot;289&quot;/&gt;&lt;/object&gt;&lt;object type=&quot;3&quot; unique_id=&quot;10102&quot;&gt;&lt;property id=&quot;20148&quot; value=&quot;5&quot;/&gt;&lt;property id=&quot;20300&quot; value=&quot;Slide 27 - &amp;quot;Best Start Year 7&amp;quot;&quot;/&gt;&lt;property id=&quot;20307&quot; value=&quot;284&quot;/&gt;&lt;/object&gt;&lt;object type=&quot;3&quot; unique_id=&quot;10103&quot;&gt;&lt;property id=&quot;20148&quot; value=&quot;5&quot;/&gt;&lt;property id=&quot;20300&quot; value=&quot;Slide 29 - &amp;quot;HSC Minimum Standard&amp;quot;&quot;/&gt;&lt;property id=&quot;20307&quot; value=&quot;285&quot;/&gt;&lt;/object&gt;&lt;object type=&quot;3&quot; unique_id=&quot;10106&quot;&gt;&lt;property id=&quot;20148&quot; value=&quot;5&quot;/&gt;&lt;property id=&quot;20300&quot; value=&quot;Slide 30 - &amp;quot;Professional learning&amp;quot;&quot;/&gt;&lt;property id=&quot;20307&quot; value=&quot;293&quot;/&gt;&lt;/object&gt;&lt;object type=&quot;3&quot; unique_id=&quot;10108&quot;&gt;&lt;property id=&quot;20148&quot; value=&quot;5&quot;/&gt;&lt;property id=&quot;20300&quot; value=&quot;Slide 25 - &amp;quot;EAfS Professional Learning Overview&amp;quot;&quot;/&gt;&lt;property id=&quot;20307&quot; value=&quot;295&quot;/&gt;&lt;/object&gt;&lt;object type=&quot;3&quot; unique_id=&quot;10329&quot;&gt;&lt;property id=&quot;20148&quot; value=&quot;5&quot;/&gt;&lt;property id=&quot;20300&quot; value=&quot;Slide 2 - &amp;quot;Learning and Teaching&amp;quot;&quot;/&gt;&lt;property id=&quot;20307&quot; value=&quot;312&quot;/&gt;&lt;/object&gt;&lt;object type=&quot;3&quot; unique_id=&quot;10330&quot;&gt;&lt;property id=&quot;20148&quot; value=&quot;5&quot;/&gt;&lt;property id=&quot;20300&quot; value=&quot;Slide 3 - &amp;quot;Our work&amp;quot;&quot;/&gt;&lt;property id=&quot;20307&quot; value=&quot;313&quot;/&gt;&lt;/object&gt;&lt;object type=&quot;3&quot; unique_id=&quot;17884&quot;&gt;&lt;property id=&quot;20148&quot; value=&quot;5&quot;/&gt;&lt;property id=&quot;20300&quot; value=&quot;Slide 7 - &amp;quot;Staff participation in PL&amp;quot;&quot;/&gt;&lt;property id=&quot;20307&quot; value=&quot;315&quot;/&gt;&lt;/object&gt;&lt;/object&gt;&lt;object type=&quot;8&quot; unique_id=&quot;10140&quot;&gt;&lt;/object&gt;&lt;/object&gt;&lt;/database&gt;"/>
  <p:tag name="SECTOMILLISECCONVERTED" val="1"/>
</p:tagLst>
</file>

<file path=ppt/theme/theme1.xml><?xml version="1.0" encoding="utf-8"?>
<a:theme xmlns:a="http://schemas.openxmlformats.org/drawingml/2006/main" name="Office Theme">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Department of Education Font Collection FA1">
      <a:majorFont>
        <a:latin typeface="Montserrat"/>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129BCC9B-FF0F-42CC-B0B7-C6A3498753AD}" vid="{CE406EF9-F565-489A-AA42-84D45F8B4991}"/>
    </a:ext>
  </a:extLst>
</a:theme>
</file>

<file path=ppt/theme/theme2.xml><?xml version="1.0" encoding="utf-8"?>
<a:theme xmlns:a="http://schemas.openxmlformats.org/drawingml/2006/main" name="1_Office Theme">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Department of Education Font Collection FA1">
      <a:majorFont>
        <a:latin typeface="Montserrat"/>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927FD05-398D-45CC-A5C9-F70ED960A49F}" vid="{1975369C-170C-4F51-8172-669E23EF5FC1}"/>
    </a:ext>
  </a:extLst>
</a:theme>
</file>

<file path=ppt/theme/theme3.xml><?xml version="1.0" encoding="utf-8"?>
<a:theme xmlns:a="http://schemas.openxmlformats.org/drawingml/2006/main" name="2_Office Theme">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Department of Education Font Collection FA1">
      <a:majorFont>
        <a:latin typeface="Montserrat"/>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129BCC9B-FF0F-42CC-B0B7-C6A3498753AD}" vid="{CE406EF9-F565-489A-AA42-84D45F8B49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ments xmlns="8995bcf6-53e8-41d7-bda2-c551d768fb8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BD7DECCE4E6843A35A4DFBA1AB2AF7" ma:contentTypeVersion="7" ma:contentTypeDescription="Create a new document." ma:contentTypeScope="" ma:versionID="5aec745d9f43d4cdacaccf7ca5c6d3fa">
  <xsd:schema xmlns:xsd="http://www.w3.org/2001/XMLSchema" xmlns:xs="http://www.w3.org/2001/XMLSchema" xmlns:p="http://schemas.microsoft.com/office/2006/metadata/properties" xmlns:ns2="8995bcf6-53e8-41d7-bda2-c551d768fb83" xmlns:ns3="204a5e8c-0d7d-43f2-9bae-a3ddbc34cdcf" targetNamespace="http://schemas.microsoft.com/office/2006/metadata/properties" ma:root="true" ma:fieldsID="5429b852f4750afb652a9e290dfb60d4" ns2:_="" ns3:_="">
    <xsd:import namespace="8995bcf6-53e8-41d7-bda2-c551d768fb83"/>
    <xsd:import namespace="204a5e8c-0d7d-43f2-9bae-a3ddbc34cd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Comme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95bcf6-53e8-41d7-bda2-c551d768f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mments" ma:index="12" nillable="true" ma:displayName="Comments" ma:format="Dropdown" ma:internalName="Comments">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4a5e8c-0d7d-43f2-9bae-a3ddbc34cd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20A247-2120-445F-995F-48014441AC4F}">
  <ds:schemaRefs>
    <ds:schemaRef ds:uri="http://schemas.microsoft.com/sharepoint/v3/contenttype/forms"/>
  </ds:schemaRefs>
</ds:datastoreItem>
</file>

<file path=customXml/itemProps2.xml><?xml version="1.0" encoding="utf-8"?>
<ds:datastoreItem xmlns:ds="http://schemas.openxmlformats.org/officeDocument/2006/customXml" ds:itemID="{8116D8A8-52CF-4E15-AB27-157207A07BB3}">
  <ds:schemaRefs>
    <ds:schemaRef ds:uri="http://purl.org/dc/terms/"/>
    <ds:schemaRef ds:uri="http://schemas.openxmlformats.org/package/2006/metadata/core-properties"/>
    <ds:schemaRef ds:uri="http://purl.org/dc/dcmitype/"/>
    <ds:schemaRef ds:uri="http://schemas.microsoft.com/office/infopath/2007/PartnerControls"/>
    <ds:schemaRef ds:uri="8995bcf6-53e8-41d7-bda2-c551d768fb83"/>
    <ds:schemaRef ds:uri="http://purl.org/dc/elements/1.1/"/>
    <ds:schemaRef ds:uri="http://schemas.microsoft.com/office/2006/metadata/properties"/>
    <ds:schemaRef ds:uri="http://schemas.microsoft.com/office/2006/documentManagement/types"/>
    <ds:schemaRef ds:uri="204a5e8c-0d7d-43f2-9bae-a3ddbc34cdcf"/>
    <ds:schemaRef ds:uri="http://www.w3.org/XML/1998/namespace"/>
  </ds:schemaRefs>
</ds:datastoreItem>
</file>

<file path=customXml/itemProps3.xml><?xml version="1.0" encoding="utf-8"?>
<ds:datastoreItem xmlns:ds="http://schemas.openxmlformats.org/officeDocument/2006/customXml" ds:itemID="{4D52AAA1-3644-4A31-AE7C-E5A1EC105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95bcf6-53e8-41d7-bda2-c551d768fb83"/>
    <ds:schemaRef ds:uri="204a5e8c-0d7d-43f2-9bae-a3ddbc34cd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2019_doe_powerpoint_widescreen</Template>
  <TotalTime>0</TotalTime>
  <Words>5440</Words>
  <Application>Microsoft Office PowerPoint</Application>
  <PresentationFormat>Widescreen</PresentationFormat>
  <Paragraphs>591</Paragraphs>
  <Slides>28</Slides>
  <Notes>28</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28</vt:i4>
      </vt:variant>
    </vt:vector>
  </HeadingPairs>
  <TitlesOfParts>
    <vt:vector size="46" baseType="lpstr">
      <vt:lpstr>Arial</vt:lpstr>
      <vt:lpstr>Arial Narrow</vt:lpstr>
      <vt:lpstr>Arial,Sans-Serif</vt:lpstr>
      <vt:lpstr>Calibri</vt:lpstr>
      <vt:lpstr>Century Gothic</vt:lpstr>
      <vt:lpstr>Courier New</vt:lpstr>
      <vt:lpstr>Ebrima</vt:lpstr>
      <vt:lpstr>Monaco</vt:lpstr>
      <vt:lpstr>Montserrat</vt:lpstr>
      <vt:lpstr>Montserrat Light</vt:lpstr>
      <vt:lpstr>Montserrat Medium</vt:lpstr>
      <vt:lpstr>Montserrat SemiBold</vt:lpstr>
      <vt:lpstr>System Font Regular</vt:lpstr>
      <vt:lpstr>Times New Roman</vt:lpstr>
      <vt:lpstr>Wingdings</vt:lpstr>
      <vt:lpstr>Office Theme</vt:lpstr>
      <vt:lpstr>1_Office Theme</vt:lpstr>
      <vt:lpstr>2_Office Theme</vt:lpstr>
      <vt:lpstr>Learning and Teaching</vt:lpstr>
      <vt:lpstr>Learning and Teaching</vt:lpstr>
      <vt:lpstr>HPGE Policy 2019</vt:lpstr>
      <vt:lpstr>Points of difference</vt:lpstr>
      <vt:lpstr>Consultation</vt:lpstr>
      <vt:lpstr>Professional Learning</vt:lpstr>
      <vt:lpstr>Our Website</vt:lpstr>
      <vt:lpstr>Implementation Advice for Schools</vt:lpstr>
      <vt:lpstr>Curriculum support</vt:lpstr>
      <vt:lpstr>Key messages for syllabus implementation</vt:lpstr>
      <vt:lpstr>2018 curriculum support K-6</vt:lpstr>
      <vt:lpstr>2019 curriculum support K-6</vt:lpstr>
      <vt:lpstr>Data snapshot</vt:lpstr>
      <vt:lpstr>Upcoming work</vt:lpstr>
      <vt:lpstr>PowerPoint Presentation</vt:lpstr>
      <vt:lpstr>Portal tile for curriculum support</vt:lpstr>
      <vt:lpstr>Access professional learning and support</vt:lpstr>
      <vt:lpstr>Curriculum networks project</vt:lpstr>
      <vt:lpstr>Curriculum networks project</vt:lpstr>
      <vt:lpstr>Curriculum networks project</vt:lpstr>
      <vt:lpstr>Curriculum network project: Phase 1</vt:lpstr>
      <vt:lpstr>Literacy and Numeracy</vt:lpstr>
      <vt:lpstr>Learning progressions</vt:lpstr>
      <vt:lpstr>Early action for success</vt:lpstr>
      <vt:lpstr>Literacy and Numeracy  </vt:lpstr>
      <vt:lpstr>Literacy and Numeracy  </vt:lpstr>
      <vt:lpstr>HSC Minimum Standard</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2019-01-29T00:38:47Z</dcterms:created>
  <dcterms:modified xsi:type="dcterms:W3CDTF">2019-06-13T02:55:07Z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0x01010073BD7DECCE4E6843A35A4DFBA1AB2AF7</vt:lpwstr>
  </property>
</Properties>
</file>