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370" r:id="rId2"/>
    <p:sldId id="368" r:id="rId3"/>
    <p:sldId id="363" r:id="rId4"/>
    <p:sldId id="364" r:id="rId5"/>
    <p:sldId id="352" r:id="rId6"/>
    <p:sldId id="371" r:id="rId7"/>
    <p:sldId id="355" r:id="rId8"/>
    <p:sldId id="356" r:id="rId9"/>
    <p:sldId id="357" r:id="rId10"/>
    <p:sldId id="359" r:id="rId11"/>
    <p:sldId id="374" r:id="rId12"/>
    <p:sldId id="372" r:id="rId13"/>
    <p:sldId id="365" r:id="rId14"/>
    <p:sldId id="333" r:id="rId15"/>
    <p:sldId id="367" r:id="rId16"/>
  </p:sldIdLst>
  <p:sldSz cx="12192000" cy="6858000"/>
  <p:notesSz cx="9939338" cy="6805613"/>
  <p:custDataLst>
    <p:tags r:id="rId19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370"/>
            <p14:sldId id="368"/>
            <p14:sldId id="363"/>
            <p14:sldId id="364"/>
            <p14:sldId id="352"/>
            <p14:sldId id="371"/>
            <p14:sldId id="355"/>
            <p14:sldId id="356"/>
            <p14:sldId id="357"/>
            <p14:sldId id="359"/>
            <p14:sldId id="374"/>
            <p14:sldId id="372"/>
            <p14:sldId id="365"/>
            <p14:sldId id="333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9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5EA"/>
    <a:srgbClr val="BFBFBF"/>
    <a:srgbClr val="19233E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7" autoAdjust="0"/>
    <p:restoredTop sz="85425" autoAdjust="0"/>
  </p:normalViewPr>
  <p:slideViewPr>
    <p:cSldViewPr snapToGrid="0" showGuides="1">
      <p:cViewPr varScale="1">
        <p:scale>
          <a:sx n="78" d="100"/>
          <a:sy n="78" d="100"/>
        </p:scale>
        <p:origin x="75" y="42"/>
      </p:cViewPr>
      <p:guideLst>
        <p:guide orient="horz" pos="1842"/>
        <p:guide orient="horz" pos="3280"/>
        <p:guide orient="horz" pos="2228"/>
        <p:guide orient="horz" pos="2614"/>
        <p:guide pos="3812"/>
        <p:guide orient="horz" pos="1579"/>
        <p:guide orient="horz" pos="1616"/>
        <p:guide pos="1300"/>
        <p:guide pos="3407"/>
        <p:guide pos="2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3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567" y="0"/>
            <a:ext cx="4307046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3758"/>
            <a:ext cx="4307046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567" y="6463758"/>
            <a:ext cx="4307046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12/06/2019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77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66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8420312" y="3970808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309" y="-49450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91" y="5750759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90" y="-2681427"/>
            <a:ext cx="4904299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737856" y="5765095"/>
            <a:ext cx="2878071" cy="2841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601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36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Calibri (body) Point 18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02893" y="-578855"/>
            <a:ext cx="1041395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403015" y="5547923"/>
            <a:ext cx="438032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06" y="-4070793"/>
            <a:ext cx="4904299" cy="4842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35" y="6201091"/>
            <a:ext cx="3930903" cy="38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36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Calibri (body) Point 18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02893" y="-578855"/>
            <a:ext cx="1041395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5639">
            <a:off x="-2775492" y="2370215"/>
            <a:ext cx="438032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06" y="-4070793"/>
            <a:ext cx="4904299" cy="4842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35" y="6201091"/>
            <a:ext cx="3930903" cy="38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565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00" y="6148455"/>
            <a:ext cx="3127222" cy="3087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607" y="-1960600"/>
            <a:ext cx="3188786" cy="2719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11882841" y="813080"/>
            <a:ext cx="5359994" cy="52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818" y="6124071"/>
            <a:ext cx="2354603" cy="2324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81" y="6340442"/>
            <a:ext cx="2344070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10778787" y="-1972415"/>
            <a:ext cx="3062105" cy="30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4122076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91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9" name="Picture 8" descr="NSW Government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" y="5854650"/>
            <a:ext cx="720000" cy="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0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16155" y="6128859"/>
            <a:ext cx="412476" cy="435982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16228" y="1689105"/>
            <a:ext cx="11497399" cy="4131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684539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70" r:id="rId4"/>
    <p:sldLayoutId id="2147483688" r:id="rId5"/>
    <p:sldLayoutId id="2147483671" r:id="rId6"/>
    <p:sldLayoutId id="2147483687" r:id="rId7"/>
    <p:sldLayoutId id="2147483689" r:id="rId8"/>
    <p:sldLayoutId id="2147483691" r:id="rId9"/>
  </p:sldLayoutIdLst>
  <p:transition>
    <p:fade/>
  </p:transition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07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15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323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431999" indent="-107999" algn="l" defTabSz="68579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 userDrawn="1">
          <p15:clr>
            <a:srgbClr val="F26B43"/>
          </p15:clr>
        </p15:guide>
        <p15:guide id="20" pos="3840" userDrawn="1">
          <p15:clr>
            <a:srgbClr val="F26B43"/>
          </p15:clr>
        </p15:guide>
        <p15:guide id="21" pos="7435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33" userDrawn="1">
          <p15:clr>
            <a:srgbClr val="F26B43"/>
          </p15:clr>
        </p15:guide>
        <p15:guide id="34" orient="horz" pos="663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844" userDrawn="1">
          <p15:clr>
            <a:srgbClr val="FDE53C"/>
          </p15:clr>
        </p15:guide>
        <p15:guide id="38" pos="1443" userDrawn="1">
          <p15:clr>
            <a:srgbClr val="FDE53C"/>
          </p15:clr>
        </p15:guide>
        <p15:guide id="39" pos="2043" userDrawn="1">
          <p15:clr>
            <a:srgbClr val="FDE53C"/>
          </p15:clr>
        </p15:guide>
        <p15:guide id="40" pos="2641" userDrawn="1">
          <p15:clr>
            <a:srgbClr val="FDE53C"/>
          </p15:clr>
        </p15:guide>
        <p15:guide id="41" pos="3241" userDrawn="1">
          <p15:clr>
            <a:srgbClr val="FDE53C"/>
          </p15:clr>
        </p15:guide>
        <p15:guide id="42" pos="4439" userDrawn="1">
          <p15:clr>
            <a:srgbClr val="FDE53C"/>
          </p15:clr>
        </p15:guide>
        <p15:guide id="43" pos="5039" userDrawn="1">
          <p15:clr>
            <a:srgbClr val="FDE53C"/>
          </p15:clr>
        </p15:guide>
        <p15:guide id="44" pos="5637" userDrawn="1">
          <p15:clr>
            <a:srgbClr val="FDE53C"/>
          </p15:clr>
        </p15:guide>
        <p15:guide id="45" pos="6236" userDrawn="1">
          <p15:clr>
            <a:srgbClr val="FDE53C"/>
          </p15:clr>
        </p15:guide>
        <p15:guide id="46" pos="6835" userDrawn="1">
          <p15:clr>
            <a:srgbClr val="FDE53C"/>
          </p15:clr>
        </p15:guide>
        <p15:guide id="47" orient="horz" pos="1185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 noGrp="1"/>
          </p:cNvSpPr>
          <p:nvPr>
            <p:ph type="title"/>
          </p:nvPr>
        </p:nvSpPr>
        <p:spPr>
          <a:xfrm>
            <a:off x="1724271" y="2541313"/>
            <a:ext cx="8743459" cy="830998"/>
          </a:xfrm>
          <a:prstGeom prst="rect">
            <a:avLst/>
          </a:prstGeom>
        </p:spPr>
        <p:txBody>
          <a:bodyPr/>
          <a:lstStyle/>
          <a:p>
            <a:pPr algn="ctr" defTabSz="411464">
              <a:defRPr sz="516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Achieving </a:t>
            </a:r>
            <a:r>
              <a:rPr sz="5160" dirty="0">
                <a:latin typeface="Calibri"/>
                <a:ea typeface="Calibri"/>
                <a:cs typeface="Calibri"/>
              </a:rPr>
              <a:t>Excellence Together</a:t>
            </a:r>
            <a:r>
              <a:rPr dirty="0"/>
              <a:t/>
            </a:r>
            <a:br>
              <a:rPr dirty="0"/>
            </a:br>
            <a:r>
              <a:rPr sz="3200" b="0" dirty="0"/>
              <a:t>The Importance of Leadership</a:t>
            </a:r>
          </a:p>
        </p:txBody>
      </p:sp>
      <p:sp>
        <p:nvSpPr>
          <p:cNvPr id="8" name="Tex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2423658" y="3932003"/>
            <a:ext cx="7344684" cy="1017181"/>
          </a:xfrm>
          <a:prstGeom prst="rect">
            <a:avLst/>
          </a:prstGeom>
        </p:spPr>
        <p:txBody>
          <a:bodyPr/>
          <a:lstStyle/>
          <a:p>
            <a:pPr algn="ctr" defTabSz="555476">
              <a:lnSpc>
                <a:spcPct val="130000"/>
              </a:lnSpc>
              <a:spcBef>
                <a:spcPts val="422"/>
              </a:spcBef>
              <a:defRPr sz="2754" b="1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chemeClr val="bg1"/>
                </a:solidFill>
                <a:latin typeface="Montserrat Medium"/>
              </a:rPr>
              <a:t>Murat Dizdar</a:t>
            </a:r>
          </a:p>
          <a:p>
            <a:pPr algn="ctr" defTabSz="555476">
              <a:spcBef>
                <a:spcPts val="422"/>
              </a:spcBef>
              <a:defRPr sz="2268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>
                <a:solidFill>
                  <a:schemeClr val="bg1"/>
                </a:solidFill>
                <a:latin typeface="Montserrat Medium"/>
              </a:rPr>
              <a:t>Deputy Secretary, School Operations and Performance</a:t>
            </a:r>
          </a:p>
          <a:p>
            <a:pPr algn="ctr" defTabSz="555476">
              <a:spcBef>
                <a:spcPts val="422"/>
              </a:spcBef>
              <a:defRPr sz="2268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>
                <a:solidFill>
                  <a:schemeClr val="bg1"/>
                </a:solidFill>
                <a:latin typeface="Montserrat Medium"/>
              </a:rPr>
              <a:t>@</a:t>
            </a:r>
            <a:r>
              <a:rPr sz="2000" dirty="0" err="1">
                <a:solidFill>
                  <a:schemeClr val="bg1"/>
                </a:solidFill>
                <a:latin typeface="Montserrat Medium"/>
              </a:rPr>
              <a:t>dizdarm</a:t>
            </a:r>
            <a:r>
              <a:rPr sz="2000" dirty="0">
                <a:solidFill>
                  <a:schemeClr val="bg1"/>
                </a:solidFill>
                <a:latin typeface="Montserrat Medium"/>
              </a:rPr>
              <a:t> #</a:t>
            </a:r>
            <a:r>
              <a:rPr sz="2000" dirty="0" err="1">
                <a:solidFill>
                  <a:schemeClr val="bg1"/>
                </a:solidFill>
                <a:latin typeface="Montserrat Medium"/>
              </a:rPr>
              <a:t>GreatPlaceToWork</a:t>
            </a:r>
            <a:endParaRPr sz="2000" dirty="0">
              <a:solidFill>
                <a:schemeClr val="bg1"/>
              </a:solidFill>
              <a:latin typeface="Montserrat Medium"/>
            </a:endParaRPr>
          </a:p>
        </p:txBody>
      </p:sp>
      <p:pic>
        <p:nvPicPr>
          <p:cNvPr id="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6829" y="5005889"/>
            <a:ext cx="441258" cy="4412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3562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1196376"/>
            <a:ext cx="10999472" cy="498470"/>
          </a:xfrm>
        </p:spPr>
        <p:txBody>
          <a:bodyPr/>
          <a:lstStyle/>
          <a:p>
            <a:r>
              <a:rPr lang="en-AU" dirty="0" smtClean="0"/>
              <a:t>Key Drivers the Middle </a:t>
            </a:r>
            <a:r>
              <a:rPr lang="en-AU" dirty="0"/>
              <a:t>L</a:t>
            </a:r>
            <a:r>
              <a:rPr lang="en-AU" dirty="0" smtClean="0"/>
              <a:t>ayer </a:t>
            </a:r>
            <a:r>
              <a:rPr lang="en-AU" dirty="0"/>
              <a:t>n</a:t>
            </a:r>
            <a:r>
              <a:rPr lang="en-AU" dirty="0" smtClean="0"/>
              <a:t>eeds to keep </a:t>
            </a:r>
            <a:r>
              <a:rPr lang="en-AU" dirty="0"/>
              <a:t>d</a:t>
            </a:r>
            <a:r>
              <a:rPr lang="en-AU" dirty="0" smtClean="0"/>
              <a:t>emonstrating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24883" y="2166866"/>
            <a:ext cx="5569071" cy="841208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5378450" algn="l"/>
              </a:tabLst>
            </a:pPr>
            <a:r>
              <a:rPr lang="en-AU" sz="2400" dirty="0"/>
              <a:t>Intelligent </a:t>
            </a:r>
            <a:r>
              <a:rPr lang="en-AU" sz="2400" dirty="0" smtClean="0"/>
              <a:t>Accountability </a:t>
            </a:r>
            <a:r>
              <a:rPr lang="en-AU" sz="2400" dirty="0"/>
              <a:t>- sharper fix on </a:t>
            </a:r>
            <a:r>
              <a:rPr lang="en-AU" sz="2400" dirty="0" smtClean="0"/>
              <a:t>personalisation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Growing </a:t>
            </a:r>
            <a:r>
              <a:rPr lang="en-AU" sz="2400" dirty="0"/>
              <a:t>systems </a:t>
            </a:r>
            <a:r>
              <a:rPr lang="en-AU" sz="2400" dirty="0" smtClean="0"/>
              <a:t>leadership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Fostering </a:t>
            </a:r>
            <a:r>
              <a:rPr lang="en-AU" sz="2400" dirty="0"/>
              <a:t>networks and </a:t>
            </a:r>
            <a:r>
              <a:rPr lang="en-AU" sz="2400" dirty="0" smtClean="0"/>
              <a:t>collaboration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Continuous </a:t>
            </a:r>
            <a:r>
              <a:rPr lang="en-AU" sz="2400" dirty="0" smtClean="0"/>
              <a:t>support</a:t>
            </a:r>
            <a:r>
              <a:rPr lang="en-AU" sz="2400" dirty="0" smtClean="0"/>
              <a:t> </a:t>
            </a:r>
            <a:r>
              <a:rPr lang="en-AU" sz="2400" dirty="0"/>
              <a:t>and advice/assistance for school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4339" name="842964D8-F4DE-4697-BCD1-22C1F663153C" descr="842964D8-F4DE-4697-BCD1-22C1F663153C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3905"/>
          <a:stretch/>
        </p:blipFill>
        <p:spPr bwMode="auto">
          <a:xfrm>
            <a:off x="5943183" y="2166866"/>
            <a:ext cx="5418827" cy="321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96" y="918008"/>
            <a:ext cx="10975691" cy="498470"/>
          </a:xfrm>
        </p:spPr>
        <p:txBody>
          <a:bodyPr/>
          <a:lstStyle/>
          <a:p>
            <a:r>
              <a:rPr lang="en-AU" dirty="0"/>
              <a:t>Lifting Education Standards and Opportunities across NSW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0996" y="1895772"/>
            <a:ext cx="6649483" cy="423324"/>
          </a:xfrm>
        </p:spPr>
        <p:txBody>
          <a:bodyPr/>
          <a:lstStyle/>
          <a:p>
            <a:r>
              <a:rPr lang="en-AU" dirty="0"/>
              <a:t>Premier’s Media Release, Tuesday 4 June 2019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136597" y="2620461"/>
            <a:ext cx="5707328" cy="33588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FFFF"/>
                </a:solidFill>
                <a:latin typeface="Montserrat Medium" panose="00000600000000000000" pitchFamily="2" charset="0"/>
              </a:rPr>
              <a:t>Bump it Up 2020 – All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FFFF"/>
                </a:solidFill>
                <a:latin typeface="Montserrat Medium" panose="00000600000000000000" pitchFamily="2" charset="0"/>
              </a:rPr>
              <a:t>High Potential and Gifted Program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FFFF"/>
                </a:solidFill>
                <a:latin typeface="Montserrat Medium" panose="00000600000000000000" pitchFamily="2" charset="0"/>
              </a:rPr>
              <a:t>New Selective High School in South West Sydney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0" y="2460903"/>
            <a:ext cx="2872931" cy="40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104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884818" y="5865234"/>
            <a:ext cx="7385268" cy="943585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19" name="Rectangle 18"/>
          <p:cNvSpPr/>
          <p:nvPr/>
        </p:nvSpPr>
        <p:spPr>
          <a:xfrm>
            <a:off x="5660380" y="2014871"/>
            <a:ext cx="5410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In </a:t>
            </a:r>
            <a:r>
              <a:rPr lang="en-AU" b="1" dirty="0" smtClean="0">
                <a:solidFill>
                  <a:schemeClr val="bg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2019, </a:t>
            </a:r>
            <a:r>
              <a:rPr lang="en-AU" b="1" dirty="0">
                <a:solidFill>
                  <a:schemeClr val="bg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we will focus on design and initial rollout of key </a:t>
            </a:r>
            <a:r>
              <a:rPr lang="en-AU" b="1" dirty="0" smtClean="0">
                <a:solidFill>
                  <a:schemeClr val="bg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elements</a:t>
            </a:r>
            <a:endParaRPr lang="en-AU" b="1" dirty="0">
              <a:solidFill>
                <a:schemeClr val="bg1"/>
              </a:solidFill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238" y="6642379"/>
            <a:ext cx="5515194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Commons: Post It by Ed Harrison from the Noun Project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14211" y="6209736"/>
            <a:ext cx="2921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…to be reviewed, scaled</a:t>
            </a:r>
          </a:p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embedded by 2022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5256" y="1968982"/>
            <a:ext cx="4762245" cy="46209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148" y="2195353"/>
            <a:ext cx="4265154" cy="48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This is central to achieving our purpose and mission under the Strategic Plan – if </a:t>
            </a:r>
            <a:r>
              <a:rPr lang="en-AU" dirty="0" smtClean="0">
                <a:solidFill>
                  <a:schemeClr val="accent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we </a:t>
            </a:r>
            <a:r>
              <a:rPr lang="en-AU" dirty="0">
                <a:solidFill>
                  <a:schemeClr val="accent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lift school and student performance then we can lift the performance of the whole system.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There are two goals in the Strategic Plan particularly relevant to this: </a:t>
            </a:r>
          </a:p>
          <a:p>
            <a:pPr marL="573741" lvl="2" indent="-285750" defTabSz="914374">
              <a:lnSpc>
                <a:spcPct val="120000"/>
              </a:lnSpc>
              <a:buFont typeface="Monaco" pitchFamily="2" charset="77"/>
              <a:buChar char="⎼"/>
            </a:pPr>
            <a:r>
              <a:rPr lang="en-AU" sz="1600" dirty="0">
                <a:solidFill>
                  <a:schemeClr val="tx2"/>
                </a:solidFill>
                <a:latin typeface="Montserrat Medium" panose="00000600000000000000" pitchFamily="2" charset="0"/>
              </a:rPr>
              <a:t>Ensure that every child is known, valued and cared for in our schools; and</a:t>
            </a:r>
          </a:p>
          <a:p>
            <a:pPr marL="573741" lvl="2" indent="-285750" defTabSz="914374">
              <a:lnSpc>
                <a:spcPct val="120000"/>
              </a:lnSpc>
              <a:buFont typeface="Monaco" pitchFamily="2" charset="77"/>
              <a:buChar char="⎼"/>
            </a:pPr>
            <a:r>
              <a:rPr lang="en-AU" sz="1600" dirty="0">
                <a:solidFill>
                  <a:schemeClr val="tx2"/>
                </a:solidFill>
                <a:latin typeface="Montserrat Medium" panose="00000600000000000000" pitchFamily="2" charset="0"/>
              </a:rPr>
              <a:t>Ensure that every student, every teacher, every leader and every school improves every year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6166" y="2791475"/>
            <a:ext cx="4584165" cy="3530968"/>
            <a:chOff x="6808854" y="2317779"/>
            <a:chExt cx="3995915" cy="28736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951" y="4777379"/>
              <a:ext cx="414000" cy="414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808854" y="2317779"/>
              <a:ext cx="437945" cy="2294170"/>
              <a:chOff x="375122" y="3096789"/>
              <a:chExt cx="437945" cy="229417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122" y="4976959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067" y="3096789"/>
                <a:ext cx="414000" cy="414000"/>
              </a:xfrm>
              <a:prstGeom prst="rect">
                <a:avLst/>
              </a:prstGeom>
            </p:spPr>
          </p:pic>
          <p:sp>
            <p:nvSpPr>
              <p:cNvPr id="18" name="Right Arrow 17"/>
              <p:cNvSpPr/>
              <p:nvPr/>
            </p:nvSpPr>
            <p:spPr>
              <a:xfrm rot="19165125">
                <a:off x="397963" y="3739234"/>
                <a:ext cx="414000" cy="414000"/>
              </a:xfrm>
              <a:prstGeom prst="rightArrow">
                <a:avLst/>
              </a:prstGeom>
              <a:solidFill>
                <a:srgbClr val="CFC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hq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219" y="4403537"/>
                <a:ext cx="414000" cy="414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958967" y="2453549"/>
              <a:ext cx="2845802" cy="2734639"/>
              <a:chOff x="1985657" y="3185185"/>
              <a:chExt cx="2157812" cy="273463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85658" y="4982910"/>
                <a:ext cx="1530253" cy="30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AU" sz="1800" b="1" dirty="0">
                    <a:latin typeface="Montserrat Medium"/>
                  </a:rPr>
                  <a:t>System support</a:t>
                </a:r>
              </a:p>
            </p:txBody>
          </p:sp>
          <p:sp>
            <p:nvSpPr>
              <p:cNvPr id="28" name="TextBox 12"/>
              <p:cNvSpPr txBox="1"/>
              <p:nvPr/>
            </p:nvSpPr>
            <p:spPr>
              <a:xfrm>
                <a:off x="1985658" y="5619251"/>
                <a:ext cx="1918123" cy="30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AU" sz="1800" b="1" dirty="0">
                    <a:latin typeface="Montserrat Medium"/>
                  </a:rPr>
                  <a:t>Student need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85658" y="3185185"/>
                <a:ext cx="1270956" cy="30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  <a:latin typeface="Montserrat Medium"/>
                    <a:cs typeface="Arial" panose="020B0604020202020204" pitchFamily="34" charset="0"/>
                  </a:rPr>
                  <a:t>Stretch targets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85658" y="3759774"/>
                <a:ext cx="2157811" cy="30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  <a:latin typeface="Montserrat Medium"/>
                    <a:cs typeface="Arial" panose="020B0604020202020204" pitchFamily="34" charset="0"/>
                  </a:rPr>
                  <a:t>Improvement every year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985657" y="4422987"/>
                <a:ext cx="2012936" cy="30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AU" sz="1800" b="1" dirty="0">
                    <a:latin typeface="Montserrat Medium"/>
                  </a:rPr>
                  <a:t>School Excellence</a:t>
                </a:r>
              </a:p>
            </p:txBody>
          </p:sp>
        </p:grp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32238" y="1168138"/>
            <a:ext cx="9424128" cy="498470"/>
          </a:xfrm>
        </p:spPr>
        <p:txBody>
          <a:bodyPr/>
          <a:lstStyle/>
          <a:p>
            <a:r>
              <a:rPr lang="en-AU" dirty="0">
                <a:latin typeface="Montserrat Medium"/>
                <a:cs typeface="Arial" panose="020B0604020202020204" pitchFamily="34" charset="0"/>
              </a:rPr>
              <a:t>Improve School and Student Outcomes</a:t>
            </a:r>
            <a:r>
              <a:rPr lang="en-AU" sz="2800" dirty="0">
                <a:latin typeface="Montserrat Medium"/>
                <a:cs typeface="Arial" panose="020B0604020202020204" pitchFamily="34" charset="0"/>
              </a:rPr>
              <a:t/>
            </a:r>
            <a:br>
              <a:rPr lang="en-AU" sz="2800" dirty="0">
                <a:latin typeface="Montserrat Medium"/>
                <a:cs typeface="Arial" panose="020B0604020202020204" pitchFamily="34" charset="0"/>
              </a:rPr>
            </a:br>
            <a:r>
              <a:rPr lang="en-AU" sz="1800" dirty="0">
                <a:latin typeface="Montserrat Medium"/>
                <a:cs typeface="Arial" panose="020B0604020202020204" pitchFamily="34" charset="0"/>
              </a:rPr>
              <a:t>Executive Lead: Murat Dizdar</a:t>
            </a:r>
          </a:p>
        </p:txBody>
      </p:sp>
    </p:spTree>
    <p:extLst>
      <p:ext uri="{BB962C8B-B14F-4D97-AF65-F5344CB8AC3E}">
        <p14:creationId xmlns:p14="http://schemas.microsoft.com/office/powerpoint/2010/main" val="22330810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79491" y="2683010"/>
            <a:ext cx="10833018" cy="2203576"/>
          </a:xfrm>
        </p:spPr>
        <p:txBody>
          <a:bodyPr/>
          <a:lstStyle/>
          <a:p>
            <a:pPr algn="ctr"/>
            <a:r>
              <a:rPr lang="en-AU" sz="4000" b="1" dirty="0"/>
              <a:t>“What stands in the way becomes the </a:t>
            </a:r>
            <a:r>
              <a:rPr lang="en-AU" sz="4000" b="1" dirty="0" smtClean="0"/>
              <a:t>way</a:t>
            </a:r>
            <a:r>
              <a:rPr lang="en-AU" sz="4400" b="1" dirty="0" smtClean="0"/>
              <a:t>”</a:t>
            </a:r>
          </a:p>
          <a:p>
            <a:pPr algn="ctr"/>
            <a:endParaRPr lang="en-A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2800" dirty="0" smtClean="0"/>
              <a:t>Marcus </a:t>
            </a:r>
            <a:r>
              <a:rPr lang="en-AU" sz="2800" dirty="0"/>
              <a:t>Aurelius</a:t>
            </a:r>
          </a:p>
        </p:txBody>
      </p:sp>
    </p:spTree>
    <p:extLst>
      <p:ext uri="{BB962C8B-B14F-4D97-AF65-F5344CB8AC3E}">
        <p14:creationId xmlns:p14="http://schemas.microsoft.com/office/powerpoint/2010/main" val="42031555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34238" y="5914413"/>
            <a:ext cx="7385268" cy="943585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590984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349" imgH="345" progId="TCLayout.ActiveDocument.1">
                  <p:embed/>
                </p:oleObj>
              </mc:Choice>
              <mc:Fallback>
                <p:oleObj name="think-cell Slide" r:id="rId5" imgW="349" imgH="345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600" b="1" dirty="0" err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3" y="603283"/>
            <a:ext cx="8486186" cy="637854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Strengthen School Leadership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Executive Lead: Murat Dizdar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7360" y="1496344"/>
            <a:ext cx="10482702" cy="275542"/>
          </a:xfrm>
        </p:spPr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Develop, prepare and support school leaders to improve student outcomes – a great Principal makes all the difference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671146" y="1919368"/>
            <a:ext cx="5007552" cy="1592609"/>
          </a:xfrm>
        </p:spPr>
        <p:txBody>
          <a:bodyPr/>
          <a:lstStyle/>
          <a:p>
            <a:pPr lvl="1" indent="0">
              <a:buNone/>
            </a:pPr>
            <a:r>
              <a:rPr lang="en-AU" sz="1600" b="1" dirty="0">
                <a:solidFill>
                  <a:srgbClr val="6CACE4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Leadership Development in Action</a:t>
            </a:r>
          </a:p>
          <a:p>
            <a:pPr marL="429746" lvl="1" indent="-285750"/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‘Aspiring Principals Leadership Program</a:t>
            </a:r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’ </a:t>
            </a:r>
          </a:p>
          <a:p>
            <a:pPr marL="429746" lvl="1" indent="-285750"/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Leadership development </a:t>
            </a:r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program for middle leaders</a:t>
            </a:r>
          </a:p>
          <a:p>
            <a:pPr marL="429746" lvl="1" indent="-285750"/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Ongoing Principal leadership development </a:t>
            </a:r>
          </a:p>
          <a:p>
            <a:pPr marL="429746" lvl="1" indent="-285750"/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39720" y="1864824"/>
            <a:ext cx="4719945" cy="1913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AU" sz="1600" b="1" dirty="0">
                <a:solidFill>
                  <a:srgbClr val="6CACE4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Enable Leadership Development</a:t>
            </a:r>
          </a:p>
          <a:p>
            <a:pPr marL="429746" lvl="1" indent="-285750"/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Leadership development continuum </a:t>
            </a:r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ensuring a cohesive systemic approach</a:t>
            </a:r>
          </a:p>
          <a:p>
            <a:pPr marL="429746" lvl="1" indent="-285750"/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Evidence-informed approach </a:t>
            </a:r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identifying emerging leaders </a:t>
            </a:r>
          </a:p>
          <a:p>
            <a:pPr marL="429746" lvl="1" indent="-285750"/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Scholarships - </a:t>
            </a:r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Masters of Instructional Leadership </a:t>
            </a:r>
          </a:p>
          <a:p>
            <a:pPr marL="429746" lvl="1" indent="-285750"/>
            <a:r>
              <a:rPr lang="en-AU" sz="1200" b="1" dirty="0">
                <a:latin typeface="Montserrat Medium" panose="00000600000000000000" pitchFamily="2" charset="0"/>
                <a:cs typeface="Arial" panose="020B0604020202020204" pitchFamily="34" charset="0"/>
              </a:rPr>
              <a:t>Role Descriptions </a:t>
            </a:r>
            <a:r>
              <a:rPr lang="en-AU" sz="1200" dirty="0">
                <a:latin typeface="Montserrat Medium" panose="00000600000000000000" pitchFamily="2" charset="0"/>
                <a:cs typeface="Arial" panose="020B0604020202020204" pitchFamily="34" charset="0"/>
              </a:rPr>
              <a:t>for all leadership positions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264880" y="4239208"/>
            <a:ext cx="4374208" cy="1922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defTabSz="457173">
              <a:buClr>
                <a:schemeClr val="bg1"/>
              </a:buClr>
              <a:buNone/>
            </a:pPr>
            <a:r>
              <a:rPr lang="en-AU" sz="16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Leadership Support and Performance Management</a:t>
            </a:r>
          </a:p>
          <a:p>
            <a:pPr marL="429746" lvl="1" indent="-285750" defTabSz="457173">
              <a:buClr>
                <a:schemeClr val="bg1"/>
              </a:buClr>
            </a:pPr>
            <a:r>
              <a:rPr lang="en-AU" sz="1200" b="1" dirty="0">
                <a:latin typeface="Montserrat Medium"/>
                <a:cs typeface="Arial" panose="020B0604020202020204" pitchFamily="34" charset="0"/>
              </a:rPr>
              <a:t>Comprehensive Induction programs for all leadership stages </a:t>
            </a:r>
          </a:p>
          <a:p>
            <a:pPr marL="429746" lvl="1" indent="-285750" defTabSz="457173">
              <a:buClr>
                <a:schemeClr val="bg1"/>
              </a:buClr>
            </a:pPr>
            <a:r>
              <a:rPr lang="en-AU" sz="1200" b="1" dirty="0">
                <a:latin typeface="Montserrat Medium"/>
                <a:cs typeface="Arial" panose="020B0604020202020204" pitchFamily="34" charset="0"/>
              </a:rPr>
              <a:t>Implement performance management in alignment with Role Descriptions by 2022</a:t>
            </a:r>
          </a:p>
          <a:p>
            <a:pPr marL="429746" lvl="1" indent="-285750"/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46" lvl="1" indent="-285750"/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87120" y="1830750"/>
            <a:ext cx="4493" cy="4809067"/>
          </a:xfrm>
          <a:prstGeom prst="line">
            <a:avLst/>
          </a:prstGeom>
          <a:ln w="28575">
            <a:solidFill>
              <a:srgbClr val="D7D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6563" y="4042725"/>
            <a:ext cx="11246517" cy="14815"/>
          </a:xfrm>
          <a:prstGeom prst="line">
            <a:avLst/>
          </a:prstGeom>
          <a:ln w="28575">
            <a:solidFill>
              <a:srgbClr val="D7D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2" y="4240504"/>
            <a:ext cx="1065404" cy="10654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" y="1934342"/>
            <a:ext cx="897520" cy="897520"/>
          </a:xfrm>
          <a:prstGeom prst="rect">
            <a:avLst/>
          </a:prstGeom>
        </p:spPr>
      </p:pic>
      <p:pic>
        <p:nvPicPr>
          <p:cNvPr id="28" name="Picture 21"/>
          <p:cNvPicPr>
            <a:picLocks noChangeAspect="1"/>
          </p:cNvPicPr>
          <p:nvPr/>
        </p:nvPicPr>
        <p:blipFill>
          <a:blip r:embed="rId10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04" y="2032248"/>
            <a:ext cx="668641" cy="70092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565073" y="4159707"/>
            <a:ext cx="484542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996" lvl="1">
              <a:buClr>
                <a:schemeClr val="bg1"/>
              </a:buClr>
            </a:pPr>
            <a:r>
              <a:rPr lang="en-AU" sz="16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By 2022 we’re aiming for improvement from all initiatives, </a:t>
            </a:r>
            <a:r>
              <a:rPr lang="en-AU" sz="1600" b="1" dirty="0" smtClean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including</a:t>
            </a:r>
            <a:endParaRPr lang="en-AU" sz="1600" b="1" dirty="0">
              <a:solidFill>
                <a:srgbClr val="6CACE4"/>
              </a:solidFill>
              <a:latin typeface="Montserrat Medium"/>
              <a:cs typeface="Arial" panose="020B0604020202020204" pitchFamily="34" charset="0"/>
            </a:endParaRPr>
          </a:p>
          <a:p>
            <a:pPr marL="143996" lvl="1">
              <a:buClr>
                <a:schemeClr val="bg1"/>
              </a:buClr>
            </a:pPr>
            <a:endParaRPr lang="en-AU" sz="1200" b="1" dirty="0">
              <a:solidFill>
                <a:srgbClr val="4E7BA9"/>
              </a:solidFill>
              <a:latin typeface="Montserrat Medium"/>
              <a:cs typeface="Arial" panose="020B0604020202020204" pitchFamily="34" charset="0"/>
            </a:endParaRPr>
          </a:p>
          <a:p>
            <a:pPr lvl="1" indent="-313177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80% </a:t>
            </a:r>
            <a:r>
              <a:rPr lang="en-AU" sz="1200" dirty="0">
                <a:solidFill>
                  <a:schemeClr val="bg1"/>
                </a:solidFill>
                <a:latin typeface="Montserrat Medium"/>
                <a:cs typeface="Arial" panose="020B0604020202020204" pitchFamily="34" charset="0"/>
              </a:rPr>
              <a:t>of participants successful at achieving leadership roles within 3 years of completion</a:t>
            </a:r>
          </a:p>
          <a:p>
            <a:pPr lvl="1" indent="-313177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30% </a:t>
            </a:r>
            <a:r>
              <a:rPr lang="en-AU" sz="1200" dirty="0">
                <a:solidFill>
                  <a:schemeClr val="bg1"/>
                </a:solidFill>
                <a:latin typeface="Montserrat Medium"/>
                <a:cs typeface="Arial" panose="020B0604020202020204" pitchFamily="34" charset="0"/>
              </a:rPr>
              <a:t>increase in applicants for Principal positions</a:t>
            </a:r>
          </a:p>
          <a:p>
            <a:pPr lvl="1" indent="-313177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100% </a:t>
            </a:r>
            <a:r>
              <a:rPr lang="en-AU" sz="1200" dirty="0">
                <a:solidFill>
                  <a:schemeClr val="bg1"/>
                </a:solidFill>
                <a:latin typeface="Montserrat Medium"/>
                <a:cs typeface="Arial" panose="020B0604020202020204" pitchFamily="34" charset="0"/>
              </a:rPr>
              <a:t>of newly inducted principals report they have received appropriate training and development to do their job well.</a:t>
            </a:r>
          </a:p>
          <a:p>
            <a:pPr lvl="1" indent="-313177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rgbClr val="6CACE4"/>
                </a:solidFill>
                <a:latin typeface="Montserrat Medium"/>
                <a:cs typeface="Arial" panose="020B0604020202020204" pitchFamily="34" charset="0"/>
              </a:rPr>
              <a:t>50% </a:t>
            </a:r>
            <a:r>
              <a:rPr lang="en-AU" sz="1200" dirty="0">
                <a:solidFill>
                  <a:schemeClr val="bg1"/>
                </a:solidFill>
                <a:latin typeface="Montserrat Medium"/>
                <a:cs typeface="Arial" panose="020B0604020202020204" pitchFamily="34" charset="0"/>
              </a:rPr>
              <a:t>of Principal time is spent on leading teaching and learning (~20% increase)</a:t>
            </a:r>
          </a:p>
          <a:p>
            <a:pPr lvl="1" indent="-313177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13177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13177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46" lvl="1" indent="-285750"/>
            <a:endParaRPr lang="en-A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1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80" y="4219664"/>
            <a:ext cx="769583" cy="7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81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9" y="2875002"/>
            <a:ext cx="4636033" cy="866819"/>
          </a:xfrm>
        </p:spPr>
        <p:txBody>
          <a:bodyPr/>
          <a:lstStyle/>
          <a:p>
            <a:r>
              <a:rPr lang="en-AU" sz="6000" dirty="0" smtClean="0"/>
              <a:t>Questions</a:t>
            </a:r>
            <a:endParaRPr lang="en-AU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23825" y="4098807"/>
            <a:ext cx="4636034" cy="276999"/>
          </a:xfrm>
        </p:spPr>
        <p:txBody>
          <a:bodyPr/>
          <a:lstStyle/>
          <a:p>
            <a:r>
              <a:rPr lang="en-AU" sz="2000" dirty="0" smtClean="0"/>
              <a:t>#</a:t>
            </a:r>
            <a:r>
              <a:rPr lang="en-AU" sz="2000" dirty="0" err="1" smtClean="0"/>
              <a:t>GreatPlaceToWork</a:t>
            </a:r>
            <a:endParaRPr lang="en-AU" sz="2000" dirty="0"/>
          </a:p>
        </p:txBody>
      </p:sp>
      <p:pic>
        <p:nvPicPr>
          <p:cNvPr id="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73" y="4522514"/>
            <a:ext cx="441258" cy="4412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709214" y="4532737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Montserrat SemiBold" pitchFamily="2" charset="77"/>
                <a:sym typeface="Calibri"/>
              </a:rPr>
              <a:t>@</a:t>
            </a:r>
            <a:r>
              <a:rPr lang="en-AU" sz="2000" dirty="0" err="1">
                <a:solidFill>
                  <a:schemeClr val="bg1"/>
                </a:solidFill>
                <a:latin typeface="Montserrat SemiBold" pitchFamily="2" charset="77"/>
                <a:sym typeface="Calibri"/>
              </a:rPr>
              <a:t>dizdarm</a:t>
            </a:r>
            <a:r>
              <a:rPr lang="en-AU" sz="2000" dirty="0">
                <a:solidFill>
                  <a:schemeClr val="bg1"/>
                </a:solidFill>
                <a:latin typeface="Montserrat SemiBold" pitchFamily="2" charset="77"/>
                <a:sym typeface="Calibri"/>
              </a:rPr>
              <a:t> </a:t>
            </a:r>
            <a:endParaRPr lang="en-AU" sz="200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31678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92577" y="5078733"/>
            <a:ext cx="6857142" cy="1779267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3444719" y="2068642"/>
            <a:ext cx="1460500" cy="2057399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228" y="668773"/>
            <a:ext cx="5702323" cy="498470"/>
          </a:xfrm>
        </p:spPr>
        <p:txBody>
          <a:bodyPr/>
          <a:lstStyle/>
          <a:p>
            <a:r>
              <a:rPr lang="en-AU" dirty="0" smtClean="0"/>
              <a:t>Education Forums 2019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11" y="1351949"/>
            <a:ext cx="7572178" cy="50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7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6813" y="-135012"/>
            <a:ext cx="5032269" cy="160173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14" name="Rectangle 13"/>
          <p:cNvSpPr/>
          <p:nvPr/>
        </p:nvSpPr>
        <p:spPr>
          <a:xfrm>
            <a:off x="3424398" y="5385042"/>
            <a:ext cx="7829678" cy="160173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305153" y="763068"/>
            <a:ext cx="9618974" cy="5605091"/>
            <a:chOff x="0" y="-2"/>
            <a:chExt cx="12202510" cy="6866823"/>
          </a:xfrm>
        </p:grpSpPr>
        <p:sp>
          <p:nvSpPr>
            <p:cNvPr id="11" name="Rectangle 10"/>
            <p:cNvSpPr/>
            <p:nvPr/>
          </p:nvSpPr>
          <p:spPr>
            <a:xfrm>
              <a:off x="6279421" y="-1"/>
              <a:ext cx="3246047" cy="1312697"/>
            </a:xfrm>
            <a:prstGeom prst="rect">
              <a:avLst/>
            </a:prstGeom>
            <a:solidFill>
              <a:srgbClr val="C8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 smtClean="0">
                <a:solidFill>
                  <a:srgbClr val="A4C8E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-2"/>
              <a:ext cx="12202510" cy="6866823"/>
              <a:chOff x="0" y="-2"/>
              <a:chExt cx="12202510" cy="68668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166319" y="6381321"/>
                <a:ext cx="3561622" cy="485500"/>
              </a:xfrm>
              <a:prstGeom prst="rect">
                <a:avLst/>
              </a:prstGeom>
              <a:solidFill>
                <a:srgbClr val="C8DC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 smtClean="0">
                  <a:solidFill>
                    <a:srgbClr val="A4C8E1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88" r="48889" b="42614"/>
              <a:stretch/>
            </p:blipFill>
            <p:spPr>
              <a:xfrm>
                <a:off x="0" y="0"/>
                <a:ext cx="3201349" cy="686620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58150" r="50461" b="238"/>
              <a:stretch/>
            </p:blipFill>
            <p:spPr>
              <a:xfrm>
                <a:off x="3201348" y="-1"/>
                <a:ext cx="3269789" cy="686621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8" t="48329"/>
              <a:stretch/>
            </p:blipFill>
            <p:spPr>
              <a:xfrm>
                <a:off x="9516540" y="-2"/>
                <a:ext cx="2685970" cy="686682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3" t="13564" r="264" b="52501"/>
              <a:stretch/>
            </p:blipFill>
            <p:spPr>
              <a:xfrm>
                <a:off x="6458436" y="1243982"/>
                <a:ext cx="3067031" cy="513672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3" t="13564" r="48863" b="72918"/>
              <a:stretch/>
            </p:blipFill>
            <p:spPr>
              <a:xfrm>
                <a:off x="6458435" y="-2"/>
                <a:ext cx="92267" cy="20461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3" t="13564" r="48863" b="72918"/>
              <a:stretch/>
            </p:blipFill>
            <p:spPr>
              <a:xfrm>
                <a:off x="6444281" y="4820661"/>
                <a:ext cx="92268" cy="20461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3416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5" imgW="349" imgH="345" progId="TCLayout.ActiveDocument.1">
                  <p:embed/>
                </p:oleObj>
              </mc:Choice>
              <mc:Fallback>
                <p:oleObj name="think-cell Slide" r:id="rId5" imgW="349" imgH="345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600" b="1" dirty="0" err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710096"/>
            <a:ext cx="8486186" cy="637854"/>
          </a:xfrm>
        </p:spPr>
        <p:txBody>
          <a:bodyPr/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b="67520"/>
          <a:stretch/>
        </p:blipFill>
        <p:spPr>
          <a:xfrm>
            <a:off x="315912" y="710096"/>
            <a:ext cx="4000593" cy="1894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041E42"/>
              </a:clrFrom>
              <a:clrTo>
                <a:srgbClr val="041E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1" r="10729"/>
          <a:stretch/>
        </p:blipFill>
        <p:spPr>
          <a:xfrm>
            <a:off x="5497191" y="2411804"/>
            <a:ext cx="5298140" cy="3351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5" b="26825"/>
          <a:stretch/>
        </p:blipFill>
        <p:spPr>
          <a:xfrm>
            <a:off x="315912" y="4652859"/>
            <a:ext cx="4000593" cy="2000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 b="48385"/>
          <a:stretch/>
        </p:blipFill>
        <p:spPr>
          <a:xfrm>
            <a:off x="315912" y="2716862"/>
            <a:ext cx="4000593" cy="1823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9302" y="1657381"/>
            <a:ext cx="384784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2400" b="1" dirty="0" smtClean="0">
                <a:solidFill>
                  <a:schemeClr val="bg1"/>
                </a:solidFill>
                <a:latin typeface="Montserrat Medium" panose="00000600000000000000" pitchFamily="2" charset="0"/>
              </a:rPr>
              <a:t>Questions by Divisions</a:t>
            </a:r>
            <a:endParaRPr lang="en-AU" sz="2400" b="1" dirty="0" smtClean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2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08800" y="6251292"/>
            <a:ext cx="4349293" cy="606707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6170489" cy="498470"/>
          </a:xfrm>
        </p:spPr>
        <p:txBody>
          <a:bodyPr/>
          <a:lstStyle/>
          <a:p>
            <a:r>
              <a:rPr lang="en-AU" dirty="0" smtClean="0"/>
              <a:t>Principal </a:t>
            </a:r>
            <a:r>
              <a:rPr lang="en-AU" dirty="0" err="1" smtClean="0"/>
              <a:t>Pulsechecks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6228" y="1531506"/>
            <a:ext cx="9969239" cy="456853"/>
          </a:xfrm>
        </p:spPr>
        <p:txBody>
          <a:bodyPr/>
          <a:lstStyle/>
          <a:p>
            <a:r>
              <a:rPr lang="en-AU" dirty="0" smtClean="0"/>
              <a:t>Designed to give us formative feedback on the implementation of the DEL role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003563" y="2183267"/>
            <a:ext cx="10006060" cy="3873116"/>
          </a:xfrm>
        </p:spPr>
        <p:txBody>
          <a:bodyPr/>
          <a:lstStyle/>
          <a:p>
            <a:r>
              <a:rPr lang="en-AU" sz="2000" b="1" dirty="0" smtClean="0">
                <a:latin typeface="Montserrat Medium" panose="00000600000000000000" pitchFamily="2" charset="0"/>
              </a:rPr>
              <a:t>Feedback for learning – not a performance </a:t>
            </a:r>
            <a:r>
              <a:rPr lang="en-AU" sz="2000" b="1" dirty="0" smtClean="0">
                <a:latin typeface="Montserrat Medium" panose="00000600000000000000" pitchFamily="2" charset="0"/>
              </a:rPr>
              <a:t>evaluation</a:t>
            </a:r>
            <a:endParaRPr lang="en-AU" sz="2000" b="1" dirty="0" smtClean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Montserrat Light" panose="00000400000000000000" pitchFamily="2" charset="0"/>
              </a:rPr>
              <a:t>Sample of ~500 Principals from all ODs (different samples for each </a:t>
            </a:r>
            <a:r>
              <a:rPr lang="en-AU" sz="1800" dirty="0" err="1" smtClean="0">
                <a:latin typeface="Montserrat Light" panose="00000400000000000000" pitchFamily="2" charset="0"/>
              </a:rPr>
              <a:t>pulsecheck</a:t>
            </a:r>
            <a:r>
              <a:rPr lang="en-AU" sz="1800" dirty="0" smtClean="0">
                <a:latin typeface="Montserrat Light" panose="000004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Montserrat Light" panose="00000400000000000000" pitchFamily="2" charset="0"/>
              </a:rPr>
              <a:t>Completely anonymous for both DELs and Principals</a:t>
            </a:r>
          </a:p>
          <a:p>
            <a:endParaRPr lang="en-AU" sz="1800" dirty="0"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 smtClean="0">
                <a:latin typeface="Montserrat Medium" panose="00000600000000000000" pitchFamily="2" charset="0"/>
              </a:rPr>
              <a:t>Pulsecheck</a:t>
            </a:r>
            <a:r>
              <a:rPr lang="en-AU" sz="2000" dirty="0" smtClean="0">
                <a:latin typeface="Montserrat Medium" panose="00000600000000000000" pitchFamily="2" charset="0"/>
              </a:rPr>
              <a:t> </a:t>
            </a:r>
            <a:r>
              <a:rPr lang="en-AU" sz="2000" dirty="0">
                <a:latin typeface="Montserrat Medium" panose="00000600000000000000" pitchFamily="2" charset="0"/>
              </a:rPr>
              <a:t>#1 </a:t>
            </a:r>
            <a:r>
              <a:rPr lang="en-AU" sz="2000" dirty="0" smtClean="0">
                <a:latin typeface="Montserrat Medium" panose="00000600000000000000" pitchFamily="2" charset="0"/>
              </a:rPr>
              <a:t>(</a:t>
            </a:r>
            <a:r>
              <a:rPr lang="en-AU" sz="2000" dirty="0">
                <a:latin typeface="Montserrat Medium" panose="00000600000000000000" pitchFamily="2" charset="0"/>
              </a:rPr>
              <a:t>4 </a:t>
            </a:r>
            <a:r>
              <a:rPr lang="en-AU" sz="2000" dirty="0" smtClean="0">
                <a:latin typeface="Montserrat Medium" panose="00000600000000000000" pitchFamily="2" charset="0"/>
              </a:rPr>
              <a:t>month</a:t>
            </a:r>
            <a:r>
              <a:rPr lang="en-AU" sz="2000" dirty="0">
                <a:latin typeface="Montserrat Medium" panose="00000600000000000000" pitchFamily="2" charset="0"/>
              </a:rPr>
              <a:t>s in) : </a:t>
            </a:r>
          </a:p>
          <a:p>
            <a:pPr marL="573741" lvl="2" indent="-285750"/>
            <a:r>
              <a:rPr lang="en-AU" sz="1800" dirty="0" smtClean="0">
                <a:latin typeface="Montserrat Medium" panose="00000600000000000000" pitchFamily="2" charset="0"/>
              </a:rPr>
              <a:t>Are </a:t>
            </a:r>
            <a:r>
              <a:rPr lang="en-AU" sz="1800" dirty="0">
                <a:latin typeface="Montserrat Medium" panose="00000600000000000000" pitchFamily="2" charset="0"/>
              </a:rPr>
              <a:t>we making a good start with developing or enhancing relationships with principals, early in the implementation of DEL role?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 smtClean="0">
                <a:latin typeface="Montserrat Medium" panose="00000600000000000000" pitchFamily="2" charset="0"/>
              </a:rPr>
              <a:t>Pulsecheck</a:t>
            </a:r>
            <a:r>
              <a:rPr lang="en-AU" sz="2000" dirty="0" smtClean="0">
                <a:latin typeface="Montserrat Medium" panose="00000600000000000000" pitchFamily="2" charset="0"/>
              </a:rPr>
              <a:t> </a:t>
            </a:r>
            <a:r>
              <a:rPr lang="en-AU" sz="2000" dirty="0">
                <a:latin typeface="Montserrat Medium" panose="00000600000000000000" pitchFamily="2" charset="0"/>
              </a:rPr>
              <a:t>#2 (12 months in): </a:t>
            </a:r>
            <a:endParaRPr lang="en-AU" sz="2000" dirty="0" smtClean="0">
              <a:latin typeface="Montserrat Medium" panose="00000600000000000000" pitchFamily="2" charset="0"/>
            </a:endParaRPr>
          </a:p>
          <a:p>
            <a:pPr marL="573741" lvl="2" indent="-285750"/>
            <a:r>
              <a:rPr lang="en-AU" sz="1800" dirty="0">
                <a:latin typeface="Montserrat Medium" panose="00000600000000000000" pitchFamily="2" charset="0"/>
              </a:rPr>
              <a:t>How </a:t>
            </a:r>
            <a:r>
              <a:rPr lang="en-AU" sz="1800" dirty="0">
                <a:latin typeface="Montserrat Medium" panose="00000600000000000000" pitchFamily="2" charset="0"/>
              </a:rPr>
              <a:t>well are we engaging to support school improvement and Principal capacity building?</a:t>
            </a:r>
          </a:p>
        </p:txBody>
      </p:sp>
    </p:spTree>
    <p:extLst>
      <p:ext uri="{BB962C8B-B14F-4D97-AF65-F5344CB8AC3E}">
        <p14:creationId xmlns:p14="http://schemas.microsoft.com/office/powerpoint/2010/main" val="4160246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1400" y="5854700"/>
            <a:ext cx="8826500" cy="1003300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0" y="1362158"/>
            <a:ext cx="11307925" cy="498470"/>
          </a:xfrm>
        </p:spPr>
        <p:txBody>
          <a:bodyPr/>
          <a:lstStyle/>
          <a:p>
            <a:r>
              <a:rPr lang="en-AU" dirty="0" smtClean="0"/>
              <a:t>What did </a:t>
            </a:r>
            <a:r>
              <a:rPr lang="en-AU" dirty="0"/>
              <a:t>w</a:t>
            </a:r>
            <a:r>
              <a:rPr lang="en-AU" dirty="0" smtClean="0"/>
              <a:t>e </a:t>
            </a:r>
            <a:r>
              <a:rPr lang="en-AU" dirty="0"/>
              <a:t>l</a:t>
            </a:r>
            <a:r>
              <a:rPr lang="en-AU" dirty="0" smtClean="0"/>
              <a:t>earn from the Principal </a:t>
            </a:r>
            <a:r>
              <a:rPr lang="en-AU" dirty="0" err="1"/>
              <a:t>P</a:t>
            </a:r>
            <a:r>
              <a:rPr lang="en-AU" dirty="0" err="1" smtClean="0"/>
              <a:t>ulsechecks</a:t>
            </a:r>
            <a:r>
              <a:rPr lang="en-AU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6078" y="2224957"/>
            <a:ext cx="4715145" cy="168365"/>
          </a:xfrm>
        </p:spPr>
        <p:txBody>
          <a:bodyPr/>
          <a:lstStyle/>
          <a:p>
            <a:pPr algn="ctr"/>
            <a:r>
              <a:rPr lang="en-AU" dirty="0" smtClean="0"/>
              <a:t>16 Weeks into the </a:t>
            </a:r>
            <a:r>
              <a:rPr lang="en-AU" dirty="0" smtClean="0"/>
              <a:t>Role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3224" y="2841674"/>
            <a:ext cx="5012956" cy="3472046"/>
          </a:xfrm>
          <a:noFill/>
        </p:spPr>
        <p:txBody>
          <a:bodyPr/>
          <a:lstStyle/>
          <a:p>
            <a:endParaRPr lang="en-AU" sz="100" b="1" dirty="0">
              <a:solidFill>
                <a:srgbClr val="19233E"/>
              </a:solidFill>
            </a:endParaRPr>
          </a:p>
          <a:p>
            <a:pPr marL="0" lvl="1" indent="0">
              <a:buNone/>
            </a:pPr>
            <a:r>
              <a:rPr lang="en-AU" sz="1600" b="1" dirty="0" smtClean="0"/>
              <a:t>The </a:t>
            </a:r>
            <a:r>
              <a:rPr lang="en-AU" sz="1600" b="1" dirty="0"/>
              <a:t>vast majority of Principals </a:t>
            </a:r>
            <a:r>
              <a:rPr lang="en-AU" sz="1600" b="1" dirty="0" smtClean="0"/>
              <a:t>perceived their </a:t>
            </a:r>
            <a:r>
              <a:rPr lang="en-AU" sz="1600" b="1" dirty="0"/>
              <a:t>DELs </a:t>
            </a:r>
            <a:r>
              <a:rPr lang="en-AU" sz="1600" b="1" dirty="0" smtClean="0"/>
              <a:t>were:</a:t>
            </a:r>
          </a:p>
          <a:p>
            <a:pPr marL="429746" lvl="1" indent="-285750"/>
            <a:r>
              <a:rPr lang="en-AU" sz="1600" dirty="0" smtClean="0"/>
              <a:t>Getting </a:t>
            </a:r>
            <a:r>
              <a:rPr lang="en-AU" sz="1600" dirty="0"/>
              <a:t>to know schools in their unique contexts</a:t>
            </a:r>
          </a:p>
          <a:p>
            <a:pPr marL="429746" lvl="1" indent="-285750"/>
            <a:r>
              <a:rPr lang="en-AU" sz="1600" dirty="0" smtClean="0"/>
              <a:t>Helping </a:t>
            </a:r>
            <a:r>
              <a:rPr lang="en-AU" sz="1600" dirty="0"/>
              <a:t>to progress matters of importance</a:t>
            </a:r>
          </a:p>
          <a:p>
            <a:pPr marL="429746" lvl="1" indent="-285750"/>
            <a:r>
              <a:rPr lang="en-AU" sz="1600" dirty="0" smtClean="0"/>
              <a:t>Engaging </a:t>
            </a:r>
            <a:r>
              <a:rPr lang="en-AU" sz="1600" dirty="0"/>
              <a:t>with Principals, being accessible and available</a:t>
            </a:r>
          </a:p>
          <a:p>
            <a:pPr marL="429746" lvl="1" indent="-285750"/>
            <a:r>
              <a:rPr lang="en-AU" sz="1600" dirty="0" smtClean="0"/>
              <a:t>Helping </a:t>
            </a:r>
            <a:r>
              <a:rPr lang="en-AU" sz="1600" dirty="0"/>
              <a:t>stakeholders to understand how </a:t>
            </a:r>
            <a:r>
              <a:rPr lang="en-AU" sz="1600" dirty="0" smtClean="0"/>
              <a:t>the </a:t>
            </a:r>
            <a:r>
              <a:rPr lang="en-AU" sz="1600" dirty="0"/>
              <a:t>role has </a:t>
            </a:r>
            <a:r>
              <a:rPr lang="en-AU" sz="1600" dirty="0" smtClean="0"/>
              <a:t>changed</a:t>
            </a:r>
            <a:endParaRPr lang="en-AU" sz="1600" dirty="0"/>
          </a:p>
          <a:p>
            <a:pPr marL="0" lvl="1" indent="0">
              <a:buNone/>
            </a:pP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3648" y="2623847"/>
            <a:ext cx="5075026" cy="9460"/>
          </a:xfrm>
          <a:prstGeom prst="line">
            <a:avLst/>
          </a:prstGeom>
          <a:ln w="19050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995992" y="2224957"/>
            <a:ext cx="4715145" cy="168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/>
              <a:t>1 Year into the </a:t>
            </a:r>
            <a:r>
              <a:rPr lang="en-AU" dirty="0" smtClean="0"/>
              <a:t>Role</a:t>
            </a:r>
            <a:endParaRPr lang="en-AU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95968" y="2642294"/>
            <a:ext cx="5144772" cy="0"/>
          </a:xfrm>
          <a:prstGeom prst="line">
            <a:avLst/>
          </a:prstGeom>
          <a:ln w="19050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970193" y="2814951"/>
            <a:ext cx="5290448" cy="34842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00" b="1" dirty="0" smtClean="0">
              <a:solidFill>
                <a:srgbClr val="D70C3D"/>
              </a:solidFill>
            </a:endParaRPr>
          </a:p>
          <a:p>
            <a:r>
              <a:rPr lang="en-AU" sz="1600" b="1" dirty="0" smtClean="0"/>
              <a:t>The vast majority of Principals reported that </a:t>
            </a:r>
            <a:r>
              <a:rPr lang="en-AU" sz="1600" b="1" dirty="0" smtClean="0"/>
              <a:t>their DELs </a:t>
            </a:r>
            <a:r>
              <a:rPr lang="en-AU" sz="1600" b="1" dirty="0" smtClean="0"/>
              <a:t>:</a:t>
            </a:r>
            <a:endParaRPr lang="en-A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H</a:t>
            </a:r>
            <a:r>
              <a:rPr lang="en-AU" sz="1600" dirty="0" smtClean="0"/>
              <a:t>ad </a:t>
            </a:r>
            <a:r>
              <a:rPr lang="en-AU" sz="1600" dirty="0" smtClean="0"/>
              <a:t>a performance and development conversation with </a:t>
            </a:r>
            <a:r>
              <a:rPr lang="en-AU" sz="1600" dirty="0" smtClean="0"/>
              <a:t>them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Personalised their</a:t>
            </a:r>
            <a:r>
              <a:rPr lang="en-AU" sz="1600" dirty="0" smtClean="0"/>
              <a:t> </a:t>
            </a:r>
            <a:r>
              <a:rPr lang="en-AU" sz="1600" dirty="0" smtClean="0"/>
              <a:t>PDP </a:t>
            </a:r>
            <a:r>
              <a:rPr lang="en-AU" sz="1600" dirty="0" smtClean="0"/>
              <a:t>conversation to </a:t>
            </a:r>
            <a:r>
              <a:rPr lang="en-AU" sz="1600" dirty="0" smtClean="0"/>
              <a:t>reflect their needs and context, and helped them to set appropriate development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Had a conversation a</a:t>
            </a:r>
            <a:r>
              <a:rPr lang="en-AU" sz="1600" dirty="0" smtClean="0"/>
              <a:t>bout </a:t>
            </a:r>
            <a:r>
              <a:rPr lang="en-AU" sz="1600" dirty="0" smtClean="0"/>
              <a:t>school improvement referencing </a:t>
            </a:r>
            <a:r>
              <a:rPr lang="en-AU" sz="1600" dirty="0" smtClean="0"/>
              <a:t>school data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</a:t>
            </a:r>
            <a:r>
              <a:rPr lang="en-AU" sz="1600" dirty="0" smtClean="0"/>
              <a:t>upported </a:t>
            </a:r>
            <a:r>
              <a:rPr lang="en-AU" sz="1600" dirty="0" smtClean="0"/>
              <a:t>them to make better decisions about school improvement and enhance their plans.</a:t>
            </a:r>
            <a:endParaRPr lang="en-AU" sz="1600" dirty="0"/>
          </a:p>
        </p:txBody>
      </p:sp>
      <p:sp>
        <p:nvSpPr>
          <p:cNvPr id="16" name="Rectangle 15"/>
          <p:cNvSpPr/>
          <p:nvPr/>
        </p:nvSpPr>
        <p:spPr>
          <a:xfrm>
            <a:off x="116774" y="6553705"/>
            <a:ext cx="40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Source: September 2018 </a:t>
            </a:r>
            <a:r>
              <a:rPr lang="en-AU" sz="1200" dirty="0" smtClean="0">
                <a:solidFill>
                  <a:schemeClr val="bg1"/>
                </a:solidFill>
              </a:rPr>
              <a:t>&amp; May 2018 Principal </a:t>
            </a:r>
            <a:r>
              <a:rPr lang="en-AU" sz="1200" dirty="0" err="1" smtClean="0">
                <a:solidFill>
                  <a:schemeClr val="bg1"/>
                </a:solidFill>
              </a:rPr>
              <a:t>Pulsechecks</a:t>
            </a:r>
            <a:r>
              <a:rPr lang="en-AU" sz="1200" dirty="0" smtClean="0">
                <a:solidFill>
                  <a:schemeClr val="bg1"/>
                </a:solidFill>
              </a:rPr>
              <a:t> 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66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7710172" cy="498470"/>
          </a:xfrm>
        </p:spPr>
        <p:txBody>
          <a:bodyPr/>
          <a:lstStyle/>
          <a:p>
            <a:r>
              <a:rPr lang="en-AU" dirty="0" smtClean="0"/>
              <a:t>In the most </a:t>
            </a:r>
            <a:r>
              <a:rPr lang="en-AU" dirty="0"/>
              <a:t>r</a:t>
            </a:r>
            <a:r>
              <a:rPr lang="en-AU" dirty="0" smtClean="0"/>
              <a:t>ecent </a:t>
            </a:r>
            <a:r>
              <a:rPr lang="en-AU" dirty="0" err="1" smtClean="0"/>
              <a:t>Pulsecheck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6228" y="1476275"/>
            <a:ext cx="9094472" cy="310334"/>
          </a:xfrm>
        </p:spPr>
        <p:txBody>
          <a:bodyPr/>
          <a:lstStyle/>
          <a:p>
            <a:r>
              <a:rPr lang="en-AU" dirty="0" smtClean="0"/>
              <a:t>Principals feel that DELs are invested in their wellbeing and professional development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5964" y="2848181"/>
            <a:ext cx="10410335" cy="3192557"/>
          </a:xfrm>
        </p:spPr>
        <p:txBody>
          <a:bodyPr/>
          <a:lstStyle/>
          <a:p>
            <a:r>
              <a:rPr lang="en-AU" sz="3600" b="1" dirty="0">
                <a:solidFill>
                  <a:srgbClr val="407EC9"/>
                </a:solidFill>
              </a:rPr>
              <a:t>93% </a:t>
            </a:r>
            <a:r>
              <a:rPr lang="en-AU" sz="2400" dirty="0"/>
              <a:t>of Principals feel that their DEL </a:t>
            </a:r>
            <a:r>
              <a:rPr lang="en-AU" sz="2400" dirty="0" smtClean="0"/>
              <a:t>has </a:t>
            </a:r>
            <a:r>
              <a:rPr lang="en-AU" sz="2400" b="1" dirty="0" smtClean="0"/>
              <a:t>demonstrated </a:t>
            </a:r>
            <a:r>
              <a:rPr lang="en-AU" sz="2400" b="1" dirty="0"/>
              <a:t>an interest in their </a:t>
            </a:r>
            <a:r>
              <a:rPr lang="en-AU" sz="2400" b="1" dirty="0" smtClean="0"/>
              <a:t>wellbeing</a:t>
            </a:r>
          </a:p>
          <a:p>
            <a:endParaRPr lang="en-AU" sz="2000" dirty="0"/>
          </a:p>
          <a:p>
            <a:r>
              <a:rPr lang="en-AU" sz="3600" b="1" dirty="0">
                <a:solidFill>
                  <a:srgbClr val="407EC9"/>
                </a:solidFill>
              </a:rPr>
              <a:t>89% </a:t>
            </a:r>
            <a:r>
              <a:rPr lang="en-AU" sz="2400" dirty="0"/>
              <a:t>agree that work with their DEL on their </a:t>
            </a:r>
            <a:r>
              <a:rPr lang="en-AU" sz="2400" dirty="0" smtClean="0"/>
              <a:t>PDP was </a:t>
            </a:r>
            <a:r>
              <a:rPr lang="en-AU" sz="2400" b="1" dirty="0"/>
              <a:t>personalised to reflect their needs and context</a:t>
            </a:r>
          </a:p>
        </p:txBody>
      </p:sp>
    </p:spTree>
    <p:extLst>
      <p:ext uri="{BB962C8B-B14F-4D97-AF65-F5344CB8AC3E}">
        <p14:creationId xmlns:p14="http://schemas.microsoft.com/office/powerpoint/2010/main" val="28804066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7710172" cy="498470"/>
          </a:xfrm>
        </p:spPr>
        <p:txBody>
          <a:bodyPr/>
          <a:lstStyle/>
          <a:p>
            <a:r>
              <a:rPr lang="en-AU" dirty="0" smtClean="0"/>
              <a:t>In the most </a:t>
            </a:r>
            <a:r>
              <a:rPr lang="en-AU" dirty="0"/>
              <a:t>r</a:t>
            </a:r>
            <a:r>
              <a:rPr lang="en-AU" dirty="0" smtClean="0"/>
              <a:t>ecent </a:t>
            </a:r>
            <a:r>
              <a:rPr lang="en-AU" dirty="0" err="1" smtClean="0"/>
              <a:t>Pulsecheck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187" y="1358964"/>
            <a:ext cx="10732772" cy="310334"/>
          </a:xfrm>
        </p:spPr>
        <p:txBody>
          <a:bodyPr/>
          <a:lstStyle/>
          <a:p>
            <a:r>
              <a:rPr lang="en-AU" dirty="0" smtClean="0"/>
              <a:t>Principals report that they are having impactful conversations with their DELs about school improvement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44376" y="2481688"/>
            <a:ext cx="11106661" cy="2909177"/>
          </a:xfrm>
        </p:spPr>
        <p:txBody>
          <a:bodyPr/>
          <a:lstStyle/>
          <a:p>
            <a:r>
              <a:rPr lang="en-AU" sz="3600" b="1" dirty="0" smtClean="0">
                <a:solidFill>
                  <a:srgbClr val="407EC9"/>
                </a:solidFill>
              </a:rPr>
              <a:t>89% </a:t>
            </a:r>
            <a:r>
              <a:rPr lang="en-AU" sz="2400" dirty="0"/>
              <a:t>of Principals reported having </a:t>
            </a:r>
            <a:r>
              <a:rPr lang="en-AU" sz="2400" b="1" dirty="0"/>
              <a:t>had </a:t>
            </a:r>
            <a:r>
              <a:rPr lang="en-AU" sz="2400" b="1" dirty="0" smtClean="0"/>
              <a:t>a conversation </a:t>
            </a:r>
            <a:r>
              <a:rPr lang="en-AU" sz="2400" b="1" dirty="0"/>
              <a:t>with their DEL about school improvement referencing their school data</a:t>
            </a:r>
            <a:r>
              <a:rPr lang="en-AU" sz="2400" dirty="0"/>
              <a:t>, since Term 4 </a:t>
            </a:r>
            <a:r>
              <a:rPr lang="en-AU" sz="2400" dirty="0" smtClean="0"/>
              <a:t>2018</a:t>
            </a:r>
          </a:p>
          <a:p>
            <a:endParaRPr lang="en-AU" dirty="0"/>
          </a:p>
          <a:p>
            <a:r>
              <a:rPr lang="en-AU" sz="3600" b="1" dirty="0" smtClean="0">
                <a:solidFill>
                  <a:srgbClr val="407EC9"/>
                </a:solidFill>
              </a:rPr>
              <a:t>77% </a:t>
            </a:r>
            <a:r>
              <a:rPr lang="en-AU" sz="2400" dirty="0"/>
              <a:t>agree that their DEL has </a:t>
            </a:r>
            <a:r>
              <a:rPr lang="en-AU" sz="2400" b="1" dirty="0"/>
              <a:t>supported them </a:t>
            </a:r>
            <a:r>
              <a:rPr lang="en-AU" sz="2400" b="1" dirty="0" smtClean="0"/>
              <a:t>to make </a:t>
            </a:r>
            <a:r>
              <a:rPr lang="en-AU" sz="2400" b="1" dirty="0"/>
              <a:t>better decisions about school improvement</a:t>
            </a:r>
          </a:p>
        </p:txBody>
      </p:sp>
    </p:spTree>
    <p:extLst>
      <p:ext uri="{BB962C8B-B14F-4D97-AF65-F5344CB8AC3E}">
        <p14:creationId xmlns:p14="http://schemas.microsoft.com/office/powerpoint/2010/main" val="145530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7989572" cy="498470"/>
          </a:xfrm>
        </p:spPr>
        <p:txBody>
          <a:bodyPr/>
          <a:lstStyle/>
          <a:p>
            <a:r>
              <a:rPr lang="en-AU" dirty="0" smtClean="0"/>
              <a:t>In the words of Principals…</a:t>
            </a:r>
            <a:endParaRPr lang="en-AU" dirty="0"/>
          </a:p>
        </p:txBody>
      </p:sp>
      <p:sp>
        <p:nvSpPr>
          <p:cNvPr id="8" name="Oval Callout 7"/>
          <p:cNvSpPr/>
          <p:nvPr/>
        </p:nvSpPr>
        <p:spPr>
          <a:xfrm>
            <a:off x="564514" y="1796665"/>
            <a:ext cx="4134486" cy="4064000"/>
          </a:xfrm>
          <a:prstGeom prst="wedgeEllipse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[My DEL] Has encouraged me to consider the deeper rationale of my choices in leading particular initiatives across the school.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8800" y="1593465"/>
            <a:ext cx="5283200" cy="5264534"/>
          </a:xfrm>
          <a:prstGeom prst="rect">
            <a:avLst/>
          </a:prstGeom>
          <a:solidFill>
            <a:srgbClr val="19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5892800" y="1593465"/>
            <a:ext cx="5105400" cy="4470400"/>
          </a:xfrm>
          <a:prstGeom prst="wedgeRoundRectCallo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2000" dirty="0">
                <a:solidFill>
                  <a:srgbClr val="19233E"/>
                </a:solidFill>
              </a:rPr>
              <a:t>[My DEL] has been very supportive and responsive to my questions. She is very knowledgeable and gives advice which is practical and relevant. She will guide me to the people or places I need to go to get further support and I have never felt judged. [She] respects my role as principal and allows me to make the decisions for my school. She does not hound me but her presence is there. I know I can call on her when </a:t>
            </a:r>
            <a:r>
              <a:rPr lang="en-AU" sz="2000" dirty="0" smtClean="0">
                <a:solidFill>
                  <a:srgbClr val="19233E"/>
                </a:solidFill>
              </a:rPr>
              <a:t>needed.</a:t>
            </a:r>
            <a:endParaRPr lang="en-AU" sz="2000" dirty="0">
              <a:solidFill>
                <a:srgbClr val="19233E"/>
              </a:solidFill>
            </a:endParaRPr>
          </a:p>
          <a:p>
            <a:pPr algn="ctr"/>
            <a:endParaRPr lang="en-AU" sz="20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8928100" y="6412398"/>
            <a:ext cx="3180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Source: September 2018 Principal Survey</a:t>
            </a:r>
          </a:p>
        </p:txBody>
      </p:sp>
    </p:spTree>
    <p:extLst>
      <p:ext uri="{BB962C8B-B14F-4D97-AF65-F5344CB8AC3E}">
        <p14:creationId xmlns:p14="http://schemas.microsoft.com/office/powerpoint/2010/main" val="210913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vzzS67RNGNUVnDYwBU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vzzS67RNGNUVnDYwBUPA"/>
</p:tagLst>
</file>

<file path=ppt/theme/theme1.xml><?xml version="1.0" encoding="utf-8"?>
<a:theme xmlns:a="http://schemas.openxmlformats.org/drawingml/2006/main" name="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2019_doe_powerpoint_widescreen</Template>
  <TotalTime>0</TotalTime>
  <Words>863</Words>
  <Application>Microsoft Office PowerPoint</Application>
  <PresentationFormat>Widescreen</PresentationFormat>
  <Paragraphs>102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Monaco</vt:lpstr>
      <vt:lpstr>Montserrat</vt:lpstr>
      <vt:lpstr>Montserrat Light</vt:lpstr>
      <vt:lpstr>Montserrat Medium</vt:lpstr>
      <vt:lpstr>Montserrat SemiBold</vt:lpstr>
      <vt:lpstr>System Font Regular</vt:lpstr>
      <vt:lpstr>Office Theme</vt:lpstr>
      <vt:lpstr>think-cell Slide</vt:lpstr>
      <vt:lpstr>Achieving Excellence Together The Importance of Leadership</vt:lpstr>
      <vt:lpstr>Education Forums 2019</vt:lpstr>
      <vt:lpstr>PowerPoint Presentation</vt:lpstr>
      <vt:lpstr> </vt:lpstr>
      <vt:lpstr>Principal Pulsechecks</vt:lpstr>
      <vt:lpstr>What did we learn from the Principal Pulsechecks?</vt:lpstr>
      <vt:lpstr>In the most recent Pulsecheck…</vt:lpstr>
      <vt:lpstr>In the most recent Pulsecheck</vt:lpstr>
      <vt:lpstr>In the words of Principals…</vt:lpstr>
      <vt:lpstr>Key Drivers the Middle Layer needs to keep demonstrating</vt:lpstr>
      <vt:lpstr>Lifting Education Standards and Opportunities across NSW</vt:lpstr>
      <vt:lpstr>Improve School and Student Outcomes Executive Lead: Murat Dizdar</vt:lpstr>
      <vt:lpstr>PowerPoint Presentation</vt:lpstr>
      <vt:lpstr>Strengthen School Leadership Executive Lead: Murat Dizdar</vt:lpstr>
      <vt:lpstr>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2019-01-30T11:35:15Z</dcterms:created>
  <dcterms:modified xsi:type="dcterms:W3CDTF">2019-06-12T02:43:15Z</dcterms:modified>
</cp:coreProperties>
</file>