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76" r:id="rId4"/>
    <p:sldId id="277" r:id="rId5"/>
    <p:sldId id="278" r:id="rId6"/>
    <p:sldId id="279" r:id="rId7"/>
    <p:sldId id="280"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6"/>
    <p:restoredTop sz="94740"/>
  </p:normalViewPr>
  <p:slideViewPr>
    <p:cSldViewPr snapToGrid="0" snapToObjects="1">
      <p:cViewPr varScale="1">
        <p:scale>
          <a:sx n="131" d="100"/>
          <a:sy n="131" d="100"/>
        </p:scale>
        <p:origin x="824" y="192"/>
      </p:cViewPr>
      <p:guideLst/>
    </p:cSldViewPr>
  </p:slideViewPr>
  <p:outlineViewPr>
    <p:cViewPr>
      <p:scale>
        <a:sx n="33" d="100"/>
        <a:sy n="33" d="100"/>
      </p:scale>
      <p:origin x="0" y="-1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54DF-4A43-6641-8A30-3F9D9AFD2EE6}" type="datetimeFigureOut">
              <a:rPr lang="en-US" smtClean="0"/>
              <a:t>6/12/19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52C5D-9925-9549-AA01-16B42732652E}" type="slidenum">
              <a:rPr lang="en-US" smtClean="0"/>
              <a:t>‹#›</a:t>
            </a:fld>
            <a:endParaRPr lang="en-US"/>
          </a:p>
        </p:txBody>
      </p:sp>
    </p:spTree>
    <p:extLst>
      <p:ext uri="{BB962C8B-B14F-4D97-AF65-F5344CB8AC3E}">
        <p14:creationId xmlns:p14="http://schemas.microsoft.com/office/powerpoint/2010/main" val="74006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1</a:t>
            </a:fld>
            <a:endParaRPr lang="en-US"/>
          </a:p>
        </p:txBody>
      </p:sp>
    </p:spTree>
    <p:extLst>
      <p:ext uri="{BB962C8B-B14F-4D97-AF65-F5344CB8AC3E}">
        <p14:creationId xmlns:p14="http://schemas.microsoft.com/office/powerpoint/2010/main" val="356324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2</a:t>
            </a:fld>
            <a:endParaRPr lang="en-US"/>
          </a:p>
        </p:txBody>
      </p:sp>
    </p:spTree>
    <p:extLst>
      <p:ext uri="{BB962C8B-B14F-4D97-AF65-F5344CB8AC3E}">
        <p14:creationId xmlns:p14="http://schemas.microsoft.com/office/powerpoint/2010/main" val="24651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3</a:t>
            </a:fld>
            <a:endParaRPr lang="en-US"/>
          </a:p>
        </p:txBody>
      </p:sp>
    </p:spTree>
    <p:extLst>
      <p:ext uri="{BB962C8B-B14F-4D97-AF65-F5344CB8AC3E}">
        <p14:creationId xmlns:p14="http://schemas.microsoft.com/office/powerpoint/2010/main" val="160099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4</a:t>
            </a:fld>
            <a:endParaRPr lang="en-US"/>
          </a:p>
        </p:txBody>
      </p:sp>
    </p:spTree>
    <p:extLst>
      <p:ext uri="{BB962C8B-B14F-4D97-AF65-F5344CB8AC3E}">
        <p14:creationId xmlns:p14="http://schemas.microsoft.com/office/powerpoint/2010/main" val="85905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5</a:t>
            </a:fld>
            <a:endParaRPr lang="en-US"/>
          </a:p>
        </p:txBody>
      </p:sp>
    </p:spTree>
    <p:extLst>
      <p:ext uri="{BB962C8B-B14F-4D97-AF65-F5344CB8AC3E}">
        <p14:creationId xmlns:p14="http://schemas.microsoft.com/office/powerpoint/2010/main" val="352668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6</a:t>
            </a:fld>
            <a:endParaRPr lang="en-US"/>
          </a:p>
        </p:txBody>
      </p:sp>
    </p:spTree>
    <p:extLst>
      <p:ext uri="{BB962C8B-B14F-4D97-AF65-F5344CB8AC3E}">
        <p14:creationId xmlns:p14="http://schemas.microsoft.com/office/powerpoint/2010/main" val="37777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7</a:t>
            </a:fld>
            <a:endParaRPr lang="en-US"/>
          </a:p>
        </p:txBody>
      </p:sp>
    </p:spTree>
    <p:extLst>
      <p:ext uri="{BB962C8B-B14F-4D97-AF65-F5344CB8AC3E}">
        <p14:creationId xmlns:p14="http://schemas.microsoft.com/office/powerpoint/2010/main" val="5593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352C5D-9925-9549-AA01-16B42732652E}" type="slidenum">
              <a:rPr lang="en-US" smtClean="0"/>
              <a:t>8</a:t>
            </a:fld>
            <a:endParaRPr lang="en-US"/>
          </a:p>
        </p:txBody>
      </p:sp>
    </p:spTree>
    <p:extLst>
      <p:ext uri="{BB962C8B-B14F-4D97-AF65-F5344CB8AC3E}">
        <p14:creationId xmlns:p14="http://schemas.microsoft.com/office/powerpoint/2010/main" val="34570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14B0-7B7C-6A4D-924A-F2ED01654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BFFA8-3E37-2D4D-AC8E-1B8A53DC7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67083-4A7C-6649-B7B2-2CD192488DA4}"/>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80CE23BF-96BA-0342-BDAC-2BB8ACEBF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D5E32-3E02-7044-B6C1-64928C9494C5}"/>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55561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FD35-07F8-1F40-918D-807F42B91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E309A-9725-BC46-B109-3581B8EBB3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14FB2-D4BE-104D-8563-37D125169CBE}"/>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EA3FDDA9-F20B-644A-B904-E103772AD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88B6B-6170-9244-B36F-B93A29BDB542}"/>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387876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0090E-42D3-3C4C-9126-7B414CF45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7E853-4124-CF4E-8DD6-16ECCDA5B9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72E8-6D4E-8343-8E74-D421DC467242}"/>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9B246470-6F2C-C94C-8A99-7E4FFA232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078E3-3BCC-B24A-A10D-2BDFF48353C5}"/>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412611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047F-4B64-F04D-BE61-88F1F627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B80A9-26B5-0549-A883-42C8F4F2ED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961CB-00BF-134C-BEC6-E1A0C1C39C04}"/>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E7FB7C02-5337-754D-9838-8FC20E57C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3C6DB-60BD-6246-955F-3CC3CADBB1B5}"/>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216590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AC6D-C725-C942-971C-40A0B5A3E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D8679-FA87-2948-B101-097F74A55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5ABC57-C7FD-C74A-83A8-373FB2618BF5}"/>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2F8EAAB8-E698-8343-A0FC-3E64E3C95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4747F-210D-1D41-969F-80995CFF99F2}"/>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336030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D1C6-FE35-E84A-B2E8-3EFC9CCE2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40F87-A379-1D4D-B90F-D3152808A5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DDEE2-B6FC-6B43-B73D-F82F7342EC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747CD-5782-394E-9792-B68A09BA3081}"/>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6" name="Footer Placeholder 5">
            <a:extLst>
              <a:ext uri="{FF2B5EF4-FFF2-40B4-BE49-F238E27FC236}">
                <a16:creationId xmlns:a16="http://schemas.microsoft.com/office/drawing/2014/main" id="{C0A6AA0E-6B46-9847-8E2E-496A1D03F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8A4C9-94D0-7142-A2CA-54A0C28299BC}"/>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202771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DA97-8058-2443-8A55-E3C89FD4A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74728-48B0-DC43-92A8-1D53C32FB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EF8E1-57BF-7D49-9677-66CAD0F245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E664B-C701-294C-8FFA-6E3BDB2E1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410C24-E292-DF49-8427-E7679250CB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82013-D75F-514E-9B1D-6483700ABB66}"/>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8" name="Footer Placeholder 7">
            <a:extLst>
              <a:ext uri="{FF2B5EF4-FFF2-40B4-BE49-F238E27FC236}">
                <a16:creationId xmlns:a16="http://schemas.microsoft.com/office/drawing/2014/main" id="{130D25B4-B948-B44D-9011-95C65D9811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C7D27-D63D-B24C-8718-953629BFFBCE}"/>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20100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996E-644F-974E-AC2B-4C696D4E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FF291-20E2-444C-9414-6218BEF95843}"/>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4" name="Footer Placeholder 3">
            <a:extLst>
              <a:ext uri="{FF2B5EF4-FFF2-40B4-BE49-F238E27FC236}">
                <a16:creationId xmlns:a16="http://schemas.microsoft.com/office/drawing/2014/main" id="{186D9994-5762-BD4C-8BC8-B82E15E861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4EE1C9-21D1-814E-BC1B-B65B970F38FD}"/>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344439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729F7-90FD-5A4F-88C9-C3954F99988E}"/>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3" name="Footer Placeholder 2">
            <a:extLst>
              <a:ext uri="{FF2B5EF4-FFF2-40B4-BE49-F238E27FC236}">
                <a16:creationId xmlns:a16="http://schemas.microsoft.com/office/drawing/2014/main" id="{9A1BA667-9F5F-0D45-851A-ED75A1CE56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DAD03-CA5E-954D-91D4-2CAE9D22DDB3}"/>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137149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BB2F-1083-334E-8F9F-AFCBE5686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71BBD-92DD-5848-B0B3-F3E916AD7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09F3D-9CA0-4C40-A03E-6C7BB818B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A4603-1455-CF40-B282-E6E384A4E455}"/>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6" name="Footer Placeholder 5">
            <a:extLst>
              <a:ext uri="{FF2B5EF4-FFF2-40B4-BE49-F238E27FC236}">
                <a16:creationId xmlns:a16="http://schemas.microsoft.com/office/drawing/2014/main" id="{157BB713-B30A-454C-A8FB-3EF018C7E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E47D4-4413-164B-9C4E-AE0DEDB0AE3A}"/>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214086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65B1-56CC-6542-B0B0-FF45DCCA6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27A51-FAAF-1F49-8C6E-E37510FD1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BE0763-EC49-1E46-8E43-65541B52A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3A327-DC5A-E442-8B93-60E8F5921442}"/>
              </a:ext>
            </a:extLst>
          </p:cNvPr>
          <p:cNvSpPr>
            <a:spLocks noGrp="1"/>
          </p:cNvSpPr>
          <p:nvPr>
            <p:ph type="dt" sz="half" idx="10"/>
          </p:nvPr>
        </p:nvSpPr>
        <p:spPr/>
        <p:txBody>
          <a:bodyPr/>
          <a:lstStyle/>
          <a:p>
            <a:fld id="{26732842-DCB2-8D4F-B5AB-8EC0D4121043}" type="datetimeFigureOut">
              <a:rPr lang="en-US" smtClean="0"/>
              <a:t>6/12/19</a:t>
            </a:fld>
            <a:endParaRPr lang="en-US"/>
          </a:p>
        </p:txBody>
      </p:sp>
      <p:sp>
        <p:nvSpPr>
          <p:cNvPr id="6" name="Footer Placeholder 5">
            <a:extLst>
              <a:ext uri="{FF2B5EF4-FFF2-40B4-BE49-F238E27FC236}">
                <a16:creationId xmlns:a16="http://schemas.microsoft.com/office/drawing/2014/main" id="{F6230949-CE42-0945-975F-A8D032FC7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3FB405-ED85-8C4E-9F09-70D38D4DF51F}"/>
              </a:ext>
            </a:extLst>
          </p:cNvPr>
          <p:cNvSpPr>
            <a:spLocks noGrp="1"/>
          </p:cNvSpPr>
          <p:nvPr>
            <p:ph type="sldNum" sz="quarter" idx="12"/>
          </p:nvPr>
        </p:nvSpPr>
        <p:spPr/>
        <p:txBody>
          <a:bodyPr/>
          <a:lstStyle/>
          <a:p>
            <a:fld id="{9B008DF0-0ED8-A145-A474-B4F12DCA3B81}" type="slidenum">
              <a:rPr lang="en-US" smtClean="0"/>
              <a:t>‹#›</a:t>
            </a:fld>
            <a:endParaRPr lang="en-US"/>
          </a:p>
        </p:txBody>
      </p:sp>
    </p:spTree>
    <p:extLst>
      <p:ext uri="{BB962C8B-B14F-4D97-AF65-F5344CB8AC3E}">
        <p14:creationId xmlns:p14="http://schemas.microsoft.com/office/powerpoint/2010/main" val="403017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37C80-2EBA-C143-BEB6-A4FC31C0D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5BBF8-26A9-9E43-AF62-3B350BE87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A1497-E700-9640-A4F0-760CF4DF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2842-DCB2-8D4F-B5AB-8EC0D4121043}" type="datetimeFigureOut">
              <a:rPr lang="en-US" smtClean="0"/>
              <a:t>6/12/19</a:t>
            </a:fld>
            <a:endParaRPr lang="en-US"/>
          </a:p>
        </p:txBody>
      </p:sp>
      <p:sp>
        <p:nvSpPr>
          <p:cNvPr id="5" name="Footer Placeholder 4">
            <a:extLst>
              <a:ext uri="{FF2B5EF4-FFF2-40B4-BE49-F238E27FC236}">
                <a16:creationId xmlns:a16="http://schemas.microsoft.com/office/drawing/2014/main" id="{C58FC9AC-123E-C349-B1E4-2896ADFC1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47F06-6D07-694C-BD75-847083AC1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8DF0-0ED8-A145-A474-B4F12DCA3B81}" type="slidenum">
              <a:rPr lang="en-US" smtClean="0"/>
              <a:t>‹#›</a:t>
            </a:fld>
            <a:endParaRPr lang="en-US"/>
          </a:p>
        </p:txBody>
      </p:sp>
    </p:spTree>
    <p:extLst>
      <p:ext uri="{BB962C8B-B14F-4D97-AF65-F5344CB8AC3E}">
        <p14:creationId xmlns:p14="http://schemas.microsoft.com/office/powerpoint/2010/main" val="329965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FD921-ED0E-FB44-A686-3DDF8366D7FE}"/>
              </a:ext>
            </a:extLst>
          </p:cNvPr>
          <p:cNvSpPr>
            <a:spLocks noGrp="1"/>
          </p:cNvSpPr>
          <p:nvPr>
            <p:ph type="ctrTitle"/>
          </p:nvPr>
        </p:nvSpPr>
        <p:spPr>
          <a:xfrm>
            <a:off x="6746628" y="1783959"/>
            <a:ext cx="4645250" cy="2889114"/>
          </a:xfrm>
        </p:spPr>
        <p:txBody>
          <a:bodyPr anchor="b">
            <a:normAutofit/>
          </a:bodyPr>
          <a:lstStyle/>
          <a:p>
            <a:pPr algn="l"/>
            <a:r>
              <a:rPr lang="en-US" dirty="0">
                <a:solidFill>
                  <a:schemeClr val="bg1"/>
                </a:solidFill>
              </a:rPr>
              <a:t>President’s</a:t>
            </a:r>
            <a:br>
              <a:rPr lang="en-US" dirty="0">
                <a:solidFill>
                  <a:schemeClr val="bg1"/>
                </a:solidFill>
              </a:rPr>
            </a:br>
            <a:r>
              <a:rPr lang="en-US" dirty="0">
                <a:solidFill>
                  <a:schemeClr val="bg1"/>
                </a:solidFill>
              </a:rPr>
              <a:t>Report</a:t>
            </a:r>
          </a:p>
        </p:txBody>
      </p:sp>
      <p:sp>
        <p:nvSpPr>
          <p:cNvPr id="3" name="Subtitle 2">
            <a:extLst>
              <a:ext uri="{FF2B5EF4-FFF2-40B4-BE49-F238E27FC236}">
                <a16:creationId xmlns:a16="http://schemas.microsoft.com/office/drawing/2014/main" id="{F2870AFA-71D1-EB48-80D0-5FD002E7752B}"/>
              </a:ext>
            </a:extLst>
          </p:cNvPr>
          <p:cNvSpPr>
            <a:spLocks noGrp="1"/>
          </p:cNvSpPr>
          <p:nvPr>
            <p:ph type="subTitle" idx="1"/>
          </p:nvPr>
        </p:nvSpPr>
        <p:spPr>
          <a:xfrm>
            <a:off x="7976681" y="5296516"/>
            <a:ext cx="3830947" cy="938040"/>
          </a:xfrm>
        </p:spPr>
        <p:txBody>
          <a:bodyPr anchor="t">
            <a:normAutofit fontScale="92500"/>
          </a:bodyPr>
          <a:lstStyle/>
          <a:p>
            <a:pPr algn="l"/>
            <a:endParaRPr lang="en-US" sz="2000" dirty="0">
              <a:solidFill>
                <a:schemeClr val="bg1"/>
              </a:solidFill>
            </a:endParaRPr>
          </a:p>
          <a:p>
            <a:pPr algn="l"/>
            <a:r>
              <a:rPr lang="en-US" sz="2800" b="1" dirty="0">
                <a:solidFill>
                  <a:schemeClr val="bg1"/>
                </a:solidFill>
              </a:rPr>
              <a:t>State Council Term 2 2019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4156AC9-9293-A04C-A6D7-7A2C6515DACC}"/>
              </a:ext>
            </a:extLst>
          </p:cNvPr>
          <p:cNvPicPr>
            <a:picLocks noChangeAspect="1"/>
          </p:cNvPicPr>
          <p:nvPr/>
        </p:nvPicPr>
        <p:blipFill>
          <a:blip r:embed="rId3"/>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91852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2509736" y="1853423"/>
            <a:ext cx="9144000" cy="4708981"/>
          </a:xfrm>
          <a:prstGeom prst="rect">
            <a:avLst/>
          </a:prstGeom>
          <a:noFill/>
        </p:spPr>
        <p:txBody>
          <a:bodyPr wrap="square" rtlCol="0">
            <a:spAutoFit/>
          </a:bodyPr>
          <a:lstStyle/>
          <a:p>
            <a:r>
              <a:rPr lang="en-AU" sz="2400" b="1" i="1" dirty="0">
                <a:solidFill>
                  <a:schemeClr val="accent1">
                    <a:lumMod val="75000"/>
                  </a:schemeClr>
                </a:solidFill>
              </a:rPr>
              <a:t>Violence &amp; threats of Violence</a:t>
            </a:r>
          </a:p>
          <a:p>
            <a:pPr marL="342900" indent="-342900">
              <a:buFont typeface="Arial" panose="020B0604020202020204" pitchFamily="34" charset="0"/>
              <a:buChar char="•"/>
            </a:pPr>
            <a:r>
              <a:rPr lang="en-AU" sz="2400" b="1" i="1" dirty="0"/>
              <a:t>Stronger deterrents needed</a:t>
            </a:r>
          </a:p>
          <a:p>
            <a:pPr marL="342900" indent="-342900">
              <a:buFont typeface="Arial" panose="020B0604020202020204" pitchFamily="34" charset="0"/>
              <a:buChar char="•"/>
            </a:pPr>
            <a:r>
              <a:rPr lang="en-AU" sz="2400" b="1" i="1" dirty="0"/>
              <a:t>A ‘Big stick” approach</a:t>
            </a:r>
          </a:p>
          <a:p>
            <a:pPr marL="342900" indent="-342900">
              <a:buFont typeface="Arial" panose="020B0604020202020204" pitchFamily="34" charset="0"/>
              <a:buChar char="•"/>
            </a:pPr>
            <a:r>
              <a:rPr lang="en-AU" sz="2400" b="1" i="1" dirty="0"/>
              <a:t>Section 63 E of the Crimes Act</a:t>
            </a:r>
          </a:p>
          <a:p>
            <a:pPr marL="800100" lvl="1" indent="-342900">
              <a:buFont typeface="Arial" panose="020B0604020202020204" pitchFamily="34" charset="0"/>
              <a:buChar char="•"/>
            </a:pPr>
            <a:r>
              <a:rPr lang="en-AU" b="1" dirty="0"/>
              <a:t>A person who assaults, stalks, harasses, or intimidates…..</a:t>
            </a:r>
            <a:r>
              <a:rPr lang="en-AU" b="1" dirty="0">
                <a:solidFill>
                  <a:srgbClr val="FF0000"/>
                </a:solidFill>
              </a:rPr>
              <a:t>5 years imprisonment</a:t>
            </a:r>
          </a:p>
          <a:p>
            <a:pPr marL="800100" lvl="1" indent="-342900">
              <a:buFont typeface="Arial" panose="020B0604020202020204" pitchFamily="34" charset="0"/>
              <a:buChar char="•"/>
            </a:pPr>
            <a:r>
              <a:rPr lang="en-AU" b="1" dirty="0"/>
              <a:t>A person who assaults …..while at school ….</a:t>
            </a:r>
            <a:r>
              <a:rPr lang="en-AU" b="1" dirty="0">
                <a:solidFill>
                  <a:srgbClr val="FF0000"/>
                </a:solidFill>
              </a:rPr>
              <a:t>7 years imprisonment</a:t>
            </a:r>
          </a:p>
          <a:p>
            <a:pPr marL="800100" lvl="1" indent="-342900">
              <a:buFont typeface="Arial" panose="020B0604020202020204" pitchFamily="34" charset="0"/>
              <a:buChar char="•"/>
            </a:pPr>
            <a:r>
              <a:rPr lang="en-AU" b="1" dirty="0"/>
              <a:t>A person who by any means wounds or causes </a:t>
            </a:r>
            <a:r>
              <a:rPr lang="en-AU" b="1" dirty="0" err="1"/>
              <a:t>grevious</a:t>
            </a:r>
            <a:r>
              <a:rPr lang="en-AU" b="1" dirty="0"/>
              <a:t> bodily harm or is reckless as to causing actual bodily harm….</a:t>
            </a:r>
            <a:r>
              <a:rPr lang="en-AU" b="1" dirty="0">
                <a:solidFill>
                  <a:srgbClr val="FF0000"/>
                </a:solidFill>
              </a:rPr>
              <a:t>12 years imprisonment </a:t>
            </a:r>
          </a:p>
          <a:p>
            <a:pPr marL="800100" lvl="1" indent="-342900">
              <a:buFont typeface="Arial" panose="020B0604020202020204" pitchFamily="34" charset="0"/>
              <a:buChar char="•"/>
            </a:pPr>
            <a:r>
              <a:rPr lang="en-AU" b="1" dirty="0"/>
              <a:t>A person who enters school premises with intent to commit an offence ….</a:t>
            </a:r>
            <a:r>
              <a:rPr lang="en-AU" b="1" dirty="0">
                <a:solidFill>
                  <a:srgbClr val="FF0000"/>
                </a:solidFill>
              </a:rPr>
              <a:t>5 years</a:t>
            </a:r>
          </a:p>
          <a:p>
            <a:pPr marL="800100" lvl="1" indent="-342900">
              <a:buFont typeface="Arial" panose="020B0604020202020204" pitchFamily="34" charset="0"/>
              <a:buChar char="•"/>
            </a:pPr>
            <a:endParaRPr lang="en-AU" b="1" dirty="0">
              <a:solidFill>
                <a:srgbClr val="FF0000"/>
              </a:solidFill>
            </a:endParaRPr>
          </a:p>
          <a:p>
            <a:pPr marL="342900" indent="-342900">
              <a:buFont typeface="Arial" panose="020B0604020202020204" pitchFamily="34" charset="0"/>
              <a:buChar char="•"/>
            </a:pPr>
            <a:r>
              <a:rPr lang="en-AU" sz="2400" b="1" i="1" dirty="0"/>
              <a:t>Memorandum of Understanding with Commanders of Local Area Police</a:t>
            </a:r>
          </a:p>
          <a:p>
            <a:pPr marL="342900" indent="-342900">
              <a:buFont typeface="Arial" panose="020B0604020202020204" pitchFamily="34" charset="0"/>
              <a:buChar char="•"/>
            </a:pPr>
            <a:r>
              <a:rPr lang="en-AU" sz="2400" b="1" i="1" dirty="0"/>
              <a:t>Legal issues Bulletin #27</a:t>
            </a:r>
            <a:endParaRPr lang="en-AU" sz="2400" i="1" dirty="0"/>
          </a:p>
          <a:p>
            <a:pPr algn="ctr"/>
            <a:endParaRPr lang="en-US" sz="2400" dirty="0"/>
          </a:p>
        </p:txBody>
      </p:sp>
      <p:pic>
        <p:nvPicPr>
          <p:cNvPr id="2" name="Picture 1">
            <a:extLst>
              <a:ext uri="{FF2B5EF4-FFF2-40B4-BE49-F238E27FC236}">
                <a16:creationId xmlns:a16="http://schemas.microsoft.com/office/drawing/2014/main" id="{F95E2F51-6459-254A-A1A2-3A9D4C4F78F9}"/>
              </a:ext>
            </a:extLst>
          </p:cNvPr>
          <p:cNvPicPr>
            <a:picLocks noChangeAspect="1"/>
          </p:cNvPicPr>
          <p:nvPr/>
        </p:nvPicPr>
        <p:blipFill>
          <a:blip r:embed="rId4"/>
          <a:stretch>
            <a:fillRect/>
          </a:stretch>
        </p:blipFill>
        <p:spPr>
          <a:xfrm>
            <a:off x="395186" y="1657359"/>
            <a:ext cx="2057400" cy="3962400"/>
          </a:xfrm>
          <a:prstGeom prst="rect">
            <a:avLst/>
          </a:prstGeom>
        </p:spPr>
      </p:pic>
    </p:spTree>
    <p:extLst>
      <p:ext uri="{BB962C8B-B14F-4D97-AF65-F5344CB8AC3E}">
        <p14:creationId xmlns:p14="http://schemas.microsoft.com/office/powerpoint/2010/main" val="302626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472196" y="1460468"/>
            <a:ext cx="9144000" cy="5262979"/>
          </a:xfrm>
          <a:prstGeom prst="rect">
            <a:avLst/>
          </a:prstGeom>
          <a:noFill/>
        </p:spPr>
        <p:txBody>
          <a:bodyPr wrap="square" rtlCol="0">
            <a:spAutoFit/>
          </a:bodyPr>
          <a:lstStyle/>
          <a:p>
            <a:r>
              <a:rPr lang="en-AU" sz="2400" b="1" i="1" dirty="0">
                <a:solidFill>
                  <a:schemeClr val="accent1">
                    <a:lumMod val="75000"/>
                  </a:schemeClr>
                </a:solidFill>
              </a:rPr>
              <a:t>NAPLAN</a:t>
            </a:r>
          </a:p>
          <a:p>
            <a:pPr marL="342900" indent="-342900">
              <a:buFont typeface="Arial" panose="020B0604020202020204" pitchFamily="34" charset="0"/>
              <a:buChar char="•"/>
            </a:pPr>
            <a:r>
              <a:rPr lang="en-AU" sz="2400" b="1" i="1" dirty="0"/>
              <a:t>2 years ago – our concerns made clear</a:t>
            </a:r>
          </a:p>
          <a:p>
            <a:pPr marL="342900" indent="-342900">
              <a:buFont typeface="Arial" panose="020B0604020202020204" pitchFamily="34" charset="0"/>
              <a:buChar char="•"/>
            </a:pPr>
            <a:r>
              <a:rPr lang="en-AU" sz="2400" b="1" i="1" dirty="0"/>
              <a:t>online assessment allowed for quicker results and approved of the branched adaptive nature of the assessment that allowed students’ responses determine their next questions.</a:t>
            </a:r>
          </a:p>
          <a:p>
            <a:pPr marL="285750" indent="-285750">
              <a:buFont typeface="Arial" panose="020B0604020202020204" pitchFamily="34" charset="0"/>
              <a:buChar char="•"/>
            </a:pPr>
            <a:r>
              <a:rPr lang="en-AU" sz="2400" b="1" i="1" dirty="0"/>
              <a:t>We were strongly opposed to Year 3 Writing online.</a:t>
            </a:r>
          </a:p>
          <a:p>
            <a:pPr marL="285750" indent="-285750">
              <a:buFont typeface="Arial" panose="020B0604020202020204" pitchFamily="34" charset="0"/>
              <a:buChar char="•"/>
            </a:pPr>
            <a:r>
              <a:rPr lang="en-AU" sz="2400" b="1" i="1" dirty="0"/>
              <a:t>Technology readiness test completed</a:t>
            </a:r>
          </a:p>
          <a:p>
            <a:pPr marL="285750" indent="-285750">
              <a:buFont typeface="Arial" panose="020B0604020202020204" pitchFamily="34" charset="0"/>
              <a:buChar char="•"/>
            </a:pPr>
            <a:r>
              <a:rPr lang="en-AU" sz="2400" b="1" i="1" dirty="0"/>
              <a:t>Rumblings ….Tuesday – Year 5 Writing</a:t>
            </a:r>
          </a:p>
          <a:p>
            <a:pPr marL="285750" indent="-285750">
              <a:buFont typeface="Arial" panose="020B0604020202020204" pitchFamily="34" charset="0"/>
              <a:buChar char="•"/>
            </a:pPr>
            <a:r>
              <a:rPr lang="en-AU" sz="2400" b="1" i="1" dirty="0">
                <a:solidFill>
                  <a:srgbClr val="FF0000"/>
                </a:solidFill>
              </a:rPr>
              <a:t>Our Survey results </a:t>
            </a:r>
            <a:r>
              <a:rPr lang="en-AU" sz="2400" b="1" i="1" dirty="0"/>
              <a:t>- 414 responses with 90% expressing                        issues ranging from lockouts, typing lag time, frozen screens.              lost work </a:t>
            </a:r>
          </a:p>
          <a:p>
            <a:r>
              <a:rPr lang="en-AU" sz="2400" b="1" i="1" dirty="0"/>
              <a:t> </a:t>
            </a:r>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81B1F96A-ED43-6044-B4EF-696010906891}"/>
              </a:ext>
            </a:extLst>
          </p:cNvPr>
          <p:cNvPicPr>
            <a:picLocks noChangeAspect="1"/>
          </p:cNvPicPr>
          <p:nvPr/>
        </p:nvPicPr>
        <p:blipFill>
          <a:blip r:embed="rId4"/>
          <a:stretch>
            <a:fillRect/>
          </a:stretch>
        </p:blipFill>
        <p:spPr>
          <a:xfrm>
            <a:off x="8461037" y="3130923"/>
            <a:ext cx="3404844" cy="3404844"/>
          </a:xfrm>
          <a:prstGeom prst="rect">
            <a:avLst/>
          </a:prstGeom>
        </p:spPr>
      </p:pic>
    </p:spTree>
    <p:extLst>
      <p:ext uri="{BB962C8B-B14F-4D97-AF65-F5344CB8AC3E}">
        <p14:creationId xmlns:p14="http://schemas.microsoft.com/office/powerpoint/2010/main" val="428462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423558" y="1285370"/>
            <a:ext cx="9144000" cy="6278642"/>
          </a:xfrm>
          <a:prstGeom prst="rect">
            <a:avLst/>
          </a:prstGeom>
          <a:noFill/>
        </p:spPr>
        <p:txBody>
          <a:bodyPr wrap="square" rtlCol="0">
            <a:spAutoFit/>
          </a:bodyPr>
          <a:lstStyle/>
          <a:p>
            <a:r>
              <a:rPr lang="en-AU" sz="2400" b="1" i="1" dirty="0">
                <a:solidFill>
                  <a:schemeClr val="accent1">
                    <a:lumMod val="75000"/>
                  </a:schemeClr>
                </a:solidFill>
              </a:rPr>
              <a:t>NAPLAN</a:t>
            </a:r>
          </a:p>
          <a:p>
            <a:r>
              <a:rPr lang="en-AU" sz="2400" b="1" i="1" dirty="0"/>
              <a:t> </a:t>
            </a:r>
            <a:r>
              <a:rPr lang="en-AU" dirty="0"/>
              <a:t>“</a:t>
            </a:r>
            <a:r>
              <a:rPr lang="en-AU" i="1" dirty="0"/>
              <a:t>Students experienced freezing between 10 and 16 times and the timer did not stop during each period of freezing, which eroded the time available to them to complete the writing task. Students reported they could not go back and edit even when they did have time left”</a:t>
            </a:r>
            <a:endParaRPr lang="en-AU" dirty="0"/>
          </a:p>
          <a:p>
            <a:endParaRPr lang="en-AU" sz="2400" b="1" i="1" dirty="0"/>
          </a:p>
          <a:p>
            <a:r>
              <a:rPr lang="en-AU" i="1" dirty="0"/>
              <a:t>I don’t believe the data collected from today’s online writing test will be a true reflection of the students ability and therefore not valid .The results have been compromised and the process has caused undue stress for our students. One parent has already indicated that her child would not be participating in the rest of the online tests because he arrived home so upset. One of my teachers was in tears at the end of the day because she felt so bad for the kids who were constantly losing connectivity. Writing a cohesive narrative was almost impossible. As a school we believed we were extremely well prepared. We’d crossed every t and dotted every I. It was a very frustrating afternoon for everyone involved.</a:t>
            </a:r>
          </a:p>
          <a:p>
            <a:endParaRPr lang="en-AU" sz="2400" b="1" i="1" dirty="0"/>
          </a:p>
          <a:p>
            <a:r>
              <a:rPr lang="en-AU" i="1" dirty="0"/>
              <a:t>Students would start typing and creating and 30 secs later the connectivity was lost disturbing their thought process and interrupting their writing multiple times during the test. This will impact on results as the students true ability was consistently disturbed. Really disappointing.</a:t>
            </a:r>
          </a:p>
          <a:p>
            <a:endParaRPr lang="en-AU" sz="2400" b="1" i="1" dirty="0"/>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81B1F96A-ED43-6044-B4EF-696010906891}"/>
              </a:ext>
            </a:extLst>
          </p:cNvPr>
          <p:cNvPicPr>
            <a:picLocks noChangeAspect="1"/>
          </p:cNvPicPr>
          <p:nvPr/>
        </p:nvPicPr>
        <p:blipFill>
          <a:blip r:embed="rId4"/>
          <a:stretch>
            <a:fillRect/>
          </a:stretch>
        </p:blipFill>
        <p:spPr>
          <a:xfrm>
            <a:off x="9462985" y="4023438"/>
            <a:ext cx="2537699" cy="2537699"/>
          </a:xfrm>
          <a:prstGeom prst="rect">
            <a:avLst/>
          </a:prstGeom>
        </p:spPr>
      </p:pic>
    </p:spTree>
    <p:extLst>
      <p:ext uri="{BB962C8B-B14F-4D97-AF65-F5344CB8AC3E}">
        <p14:creationId xmlns:p14="http://schemas.microsoft.com/office/powerpoint/2010/main" val="383654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423558" y="1285370"/>
            <a:ext cx="9144000" cy="6032421"/>
          </a:xfrm>
          <a:prstGeom prst="rect">
            <a:avLst/>
          </a:prstGeom>
          <a:noFill/>
        </p:spPr>
        <p:txBody>
          <a:bodyPr wrap="square" rtlCol="0">
            <a:spAutoFit/>
          </a:bodyPr>
          <a:lstStyle/>
          <a:p>
            <a:r>
              <a:rPr lang="en-AU" sz="2400" b="1" i="1" dirty="0">
                <a:solidFill>
                  <a:schemeClr val="accent1">
                    <a:lumMod val="75000"/>
                  </a:schemeClr>
                </a:solidFill>
              </a:rPr>
              <a:t>NAPLAN</a:t>
            </a:r>
          </a:p>
          <a:p>
            <a:pPr marL="342900" indent="-342900">
              <a:buFont typeface="Arial" panose="020B0604020202020204" pitchFamily="34" charset="0"/>
              <a:buChar char="•"/>
            </a:pPr>
            <a:r>
              <a:rPr lang="en-AU" sz="2400" b="1" i="1" dirty="0"/>
              <a:t> NESA, ACARA, ESA </a:t>
            </a:r>
          </a:p>
          <a:p>
            <a:pPr marL="342900" indent="-342900">
              <a:buFont typeface="Arial" panose="020B0604020202020204" pitchFamily="34" charset="0"/>
              <a:buChar char="•"/>
            </a:pPr>
            <a:r>
              <a:rPr lang="en-AU" sz="2400" b="1" i="1" dirty="0"/>
              <a:t>A review has been ordered by Minister </a:t>
            </a:r>
            <a:r>
              <a:rPr lang="en-AU" sz="2400" b="1" i="1" dirty="0" err="1"/>
              <a:t>Tehan</a:t>
            </a:r>
            <a:endParaRPr lang="en-AU" sz="2400" b="1" i="1" dirty="0"/>
          </a:p>
          <a:p>
            <a:pPr marL="342900" indent="-342900">
              <a:buFont typeface="Arial" panose="020B0604020202020204" pitchFamily="34" charset="0"/>
              <a:buChar char="•"/>
            </a:pPr>
            <a:r>
              <a:rPr lang="en-AU" sz="2400" b="1" i="1" dirty="0"/>
              <a:t>Re-sit option – still issues</a:t>
            </a:r>
          </a:p>
          <a:p>
            <a:pPr marL="342900" indent="-342900">
              <a:buFont typeface="Arial" panose="020B0604020202020204" pitchFamily="34" charset="0"/>
              <a:buChar char="•"/>
            </a:pPr>
            <a:r>
              <a:rPr lang="en-AU" sz="2400" b="1" i="1" dirty="0"/>
              <a:t>So in the end Year 5 Writing we have students:</a:t>
            </a:r>
          </a:p>
          <a:p>
            <a:pPr marL="742950" lvl="1" indent="-285750">
              <a:buFont typeface="Arial" panose="020B0604020202020204" pitchFamily="34" charset="0"/>
              <a:buChar char="•"/>
            </a:pPr>
            <a:r>
              <a:rPr lang="en-GB" dirty="0"/>
              <a:t>Using paper &amp; pencil</a:t>
            </a:r>
            <a:endParaRPr lang="en-AU" dirty="0"/>
          </a:p>
          <a:p>
            <a:pPr marL="742950" lvl="1" indent="-285750">
              <a:buFont typeface="Arial" panose="020B0604020202020204" pitchFamily="34" charset="0"/>
              <a:buChar char="•"/>
            </a:pPr>
            <a:r>
              <a:rPr lang="en-GB" dirty="0"/>
              <a:t>Online &amp; had no difficulties</a:t>
            </a:r>
            <a:endParaRPr lang="en-AU" dirty="0"/>
          </a:p>
          <a:p>
            <a:pPr marL="742950" lvl="1" indent="-285750">
              <a:buFont typeface="Arial" panose="020B0604020202020204" pitchFamily="34" charset="0"/>
              <a:buChar char="•"/>
            </a:pPr>
            <a:r>
              <a:rPr lang="en-GB" dirty="0"/>
              <a:t>Online &amp; had huge issues</a:t>
            </a:r>
            <a:endParaRPr lang="en-AU" dirty="0"/>
          </a:p>
          <a:p>
            <a:pPr marL="742950" lvl="1" indent="-285750">
              <a:buFont typeface="Arial" panose="020B0604020202020204" pitchFamily="34" charset="0"/>
              <a:buChar char="•"/>
            </a:pPr>
            <a:r>
              <a:rPr lang="en-GB" dirty="0"/>
              <a:t>Online and re-sat the Assessment with a different stimulus &amp; had no issues and</a:t>
            </a:r>
            <a:endParaRPr lang="en-AU" dirty="0"/>
          </a:p>
          <a:p>
            <a:pPr marL="742950" lvl="1" indent="-285750">
              <a:buFont typeface="Arial" panose="020B0604020202020204" pitchFamily="34" charset="0"/>
              <a:buChar char="•"/>
            </a:pPr>
            <a:r>
              <a:rPr lang="en-GB" dirty="0"/>
              <a:t>Online and re-sat the Assessment with a different stimulus &amp; had difficulties</a:t>
            </a:r>
            <a:endParaRPr lang="en-AU" dirty="0"/>
          </a:p>
          <a:p>
            <a:pPr marL="285750" indent="-285750">
              <a:buFont typeface="Arial" panose="020B0604020202020204" pitchFamily="34" charset="0"/>
              <a:buChar char="•"/>
            </a:pPr>
            <a:r>
              <a:rPr lang="en-AU" sz="2400" b="1" i="1" dirty="0"/>
              <a:t>We have called on the Minister to get the Education Council of Ministers to review NAPLAN in its entirety, not to attempt to compare the 5 groups of Writing and to not put any results on </a:t>
            </a:r>
            <a:r>
              <a:rPr lang="en-AU" sz="2400" b="1" i="1" dirty="0" err="1"/>
              <a:t>MySchool</a:t>
            </a:r>
            <a:r>
              <a:rPr lang="en-AU" sz="2400" b="1" i="1" dirty="0"/>
              <a:t> website</a:t>
            </a:r>
            <a:r>
              <a:rPr lang="en-AU" sz="2400" b="1" dirty="0"/>
              <a:t>.</a:t>
            </a:r>
          </a:p>
          <a:p>
            <a:pPr marL="342900" indent="-342900">
              <a:buFont typeface="Arial" panose="020B0604020202020204" pitchFamily="34" charset="0"/>
              <a:buChar char="•"/>
            </a:pPr>
            <a:endParaRPr lang="en-AU" sz="3200" b="1" i="1" dirty="0"/>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81B1F96A-ED43-6044-B4EF-696010906891}"/>
              </a:ext>
            </a:extLst>
          </p:cNvPr>
          <p:cNvPicPr>
            <a:picLocks noChangeAspect="1"/>
          </p:cNvPicPr>
          <p:nvPr/>
        </p:nvPicPr>
        <p:blipFill>
          <a:blip r:embed="rId4"/>
          <a:stretch>
            <a:fillRect/>
          </a:stretch>
        </p:blipFill>
        <p:spPr>
          <a:xfrm>
            <a:off x="8990143" y="3550596"/>
            <a:ext cx="3010541" cy="3010541"/>
          </a:xfrm>
          <a:prstGeom prst="rect">
            <a:avLst/>
          </a:prstGeom>
        </p:spPr>
      </p:pic>
    </p:spTree>
    <p:extLst>
      <p:ext uri="{BB962C8B-B14F-4D97-AF65-F5344CB8AC3E}">
        <p14:creationId xmlns:p14="http://schemas.microsoft.com/office/powerpoint/2010/main" val="402251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423558" y="1285370"/>
            <a:ext cx="9144000" cy="6063198"/>
          </a:xfrm>
          <a:prstGeom prst="rect">
            <a:avLst/>
          </a:prstGeom>
          <a:noFill/>
        </p:spPr>
        <p:txBody>
          <a:bodyPr wrap="square" rtlCol="0">
            <a:spAutoFit/>
          </a:bodyPr>
          <a:lstStyle/>
          <a:p>
            <a:r>
              <a:rPr lang="en-AU" sz="2400" b="1" i="1" dirty="0">
                <a:solidFill>
                  <a:schemeClr val="accent1">
                    <a:lumMod val="75000"/>
                  </a:schemeClr>
                </a:solidFill>
              </a:rPr>
              <a:t>Premier’s announcement</a:t>
            </a:r>
          </a:p>
          <a:p>
            <a:pPr marL="342900" indent="-342900">
              <a:buFont typeface="Arial" panose="020B0604020202020204" pitchFamily="34" charset="0"/>
              <a:buChar char="•"/>
            </a:pPr>
            <a:r>
              <a:rPr lang="en-AU" sz="2400" b="1" i="1" dirty="0"/>
              <a:t>Minister rang the day before</a:t>
            </a:r>
          </a:p>
          <a:p>
            <a:pPr marL="342900" indent="-342900">
              <a:buFont typeface="Arial" panose="020B0604020202020204" pitchFamily="34" charset="0"/>
              <a:buChar char="•"/>
            </a:pPr>
            <a:r>
              <a:rPr lang="en-AU" sz="2400" b="1" i="1" dirty="0"/>
              <a:t>High Potential and Gifted Policy, Bump It Up schools, additional selective HS</a:t>
            </a:r>
          </a:p>
          <a:p>
            <a:endParaRPr lang="en-AU" sz="2400" b="1" i="1" dirty="0"/>
          </a:p>
          <a:p>
            <a:r>
              <a:rPr lang="en-AU" sz="2400" b="1" i="1" dirty="0">
                <a:solidFill>
                  <a:schemeClr val="accent1">
                    <a:lumMod val="75000"/>
                  </a:schemeClr>
                </a:solidFill>
              </a:rPr>
              <a:t>Principal Classification</a:t>
            </a:r>
          </a:p>
          <a:p>
            <a:pPr marL="342900" indent="-342900">
              <a:buFont typeface="Arial" panose="020B0604020202020204" pitchFamily="34" charset="0"/>
              <a:buChar char="•"/>
            </a:pPr>
            <a:r>
              <a:rPr lang="en-AU" sz="2400" b="1" i="1" dirty="0"/>
              <a:t>Discussions with SPC, Teachers Federation</a:t>
            </a:r>
          </a:p>
          <a:p>
            <a:pPr marL="742950" lvl="1" indent="-285750">
              <a:buFont typeface="Arial" panose="020B0604020202020204" pitchFamily="34" charset="0"/>
              <a:buChar char="•"/>
            </a:pPr>
            <a:r>
              <a:rPr lang="en-GB" sz="2000" dirty="0"/>
              <a:t>The unfairness of the current system which includes staffing salary in the calculation of the classification …clearly favouring secondary schools</a:t>
            </a:r>
            <a:endParaRPr lang="en-AU" sz="2000" dirty="0"/>
          </a:p>
          <a:p>
            <a:pPr marL="742950" lvl="1" indent="-285750">
              <a:buFont typeface="Arial" panose="020B0604020202020204" pitchFamily="34" charset="0"/>
              <a:buChar char="•"/>
            </a:pPr>
            <a:r>
              <a:rPr lang="en-GB" sz="2000" dirty="0"/>
              <a:t>The lack of a career path …why would you leave a school with 450 students and go to one with 950 and be on the same classification.</a:t>
            </a:r>
            <a:endParaRPr lang="en-AU" sz="2000" dirty="0"/>
          </a:p>
          <a:p>
            <a:pPr marL="742950" lvl="1" indent="-285750">
              <a:buFont typeface="Arial" panose="020B0604020202020204" pitchFamily="34" charset="0"/>
              <a:buChar char="•"/>
            </a:pPr>
            <a:r>
              <a:rPr lang="en-GB" sz="2000" dirty="0"/>
              <a:t>The large numbers of schools in Band 3</a:t>
            </a:r>
            <a:endParaRPr lang="en-AU" sz="2000" dirty="0"/>
          </a:p>
          <a:p>
            <a:endParaRPr lang="en-AU" sz="2400" b="1" i="1" dirty="0"/>
          </a:p>
          <a:p>
            <a:r>
              <a:rPr lang="en-AU" sz="2400" b="1" i="1" dirty="0">
                <a:solidFill>
                  <a:schemeClr val="accent1">
                    <a:lumMod val="75000"/>
                  </a:schemeClr>
                </a:solidFill>
              </a:rPr>
              <a:t>Staffing Methodology Review </a:t>
            </a:r>
          </a:p>
          <a:p>
            <a:pPr marL="342900" indent="-342900">
              <a:buFont typeface="Arial" panose="020B0604020202020204" pitchFamily="34" charset="0"/>
              <a:buChar char="•"/>
            </a:pPr>
            <a:r>
              <a:rPr lang="en-AU" sz="2400" b="1" i="1" dirty="0"/>
              <a:t>Update today </a:t>
            </a:r>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0115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sp>
        <p:nvSpPr>
          <p:cNvPr id="21" name="TextBox 20">
            <a:extLst>
              <a:ext uri="{FF2B5EF4-FFF2-40B4-BE49-F238E27FC236}">
                <a16:creationId xmlns:a16="http://schemas.microsoft.com/office/drawing/2014/main" id="{5861412B-52DB-4A4B-8E88-EE6D63C841C0}"/>
              </a:ext>
            </a:extLst>
          </p:cNvPr>
          <p:cNvSpPr txBox="1"/>
          <p:nvPr/>
        </p:nvSpPr>
        <p:spPr>
          <a:xfrm>
            <a:off x="423558" y="1285370"/>
            <a:ext cx="9144000" cy="5632311"/>
          </a:xfrm>
          <a:prstGeom prst="rect">
            <a:avLst/>
          </a:prstGeom>
          <a:noFill/>
        </p:spPr>
        <p:txBody>
          <a:bodyPr wrap="square" rtlCol="0">
            <a:spAutoFit/>
          </a:bodyPr>
          <a:lstStyle/>
          <a:p>
            <a:r>
              <a:rPr lang="en-AU" sz="2400" b="1" i="1" dirty="0">
                <a:solidFill>
                  <a:schemeClr val="accent1">
                    <a:lumMod val="75000"/>
                  </a:schemeClr>
                </a:solidFill>
              </a:rPr>
              <a:t>Media Incidents</a:t>
            </a:r>
          </a:p>
          <a:p>
            <a:pPr marL="342900" indent="-342900">
              <a:buFont typeface="Arial" panose="020B0604020202020204" pitchFamily="34" charset="0"/>
              <a:buChar char="•"/>
            </a:pPr>
            <a:r>
              <a:rPr lang="en-AU" sz="2400" b="1" i="1" dirty="0"/>
              <a:t>Working Group – Kathy </a:t>
            </a:r>
            <a:r>
              <a:rPr lang="en-AU" sz="2400" b="1" i="1" dirty="0" err="1"/>
              <a:t>Powzun</a:t>
            </a:r>
            <a:endParaRPr lang="en-AU" sz="2400" b="1" i="1" dirty="0"/>
          </a:p>
          <a:p>
            <a:endParaRPr lang="en-AU" sz="2400" b="1" i="1" dirty="0"/>
          </a:p>
          <a:p>
            <a:r>
              <a:rPr lang="en-AU" sz="2400" b="1" i="1" dirty="0">
                <a:solidFill>
                  <a:schemeClr val="accent1">
                    <a:lumMod val="75000"/>
                  </a:schemeClr>
                </a:solidFill>
              </a:rPr>
              <a:t>Principal Well-Being</a:t>
            </a:r>
          </a:p>
          <a:p>
            <a:pPr marL="342900" indent="-342900">
              <a:buFont typeface="Arial" panose="020B0604020202020204" pitchFamily="34" charset="0"/>
              <a:buChar char="•"/>
            </a:pPr>
            <a:r>
              <a:rPr lang="en-AU" sz="2400" b="1" i="1" dirty="0"/>
              <a:t>Wendy Buckley &amp; Geoff Scott</a:t>
            </a:r>
          </a:p>
          <a:p>
            <a:pPr marL="342900" indent="-342900">
              <a:buFont typeface="Arial" panose="020B0604020202020204" pitchFamily="34" charset="0"/>
              <a:buChar char="•"/>
            </a:pPr>
            <a:r>
              <a:rPr lang="en-AU" sz="2400" b="1" i="1" dirty="0"/>
              <a:t>EPAC review – discussion today by Robyn Evans &amp; Greg McLaren</a:t>
            </a:r>
            <a:endParaRPr lang="en-AU" sz="2000" dirty="0"/>
          </a:p>
          <a:p>
            <a:endParaRPr lang="en-AU" sz="2400" b="1" i="1" dirty="0"/>
          </a:p>
          <a:p>
            <a:r>
              <a:rPr lang="en-AU" sz="2400" b="1" i="1" dirty="0">
                <a:solidFill>
                  <a:schemeClr val="accent1">
                    <a:lumMod val="75000"/>
                  </a:schemeClr>
                </a:solidFill>
              </a:rPr>
              <a:t>Professional Learning Officer</a:t>
            </a:r>
          </a:p>
          <a:p>
            <a:pPr marL="342900" indent="-342900">
              <a:buFont typeface="Arial" panose="020B0604020202020204" pitchFamily="34" charset="0"/>
              <a:buChar char="•"/>
            </a:pPr>
            <a:r>
              <a:rPr lang="en-AU" sz="2400" b="1" i="1" dirty="0"/>
              <a:t>Margaret Charlton &amp; survey</a:t>
            </a:r>
          </a:p>
          <a:p>
            <a:pPr marL="342900" indent="-342900">
              <a:buFont typeface="Arial" panose="020B0604020202020204" pitchFamily="34" charset="0"/>
              <a:buChar char="•"/>
            </a:pPr>
            <a:endParaRPr lang="en-AU" sz="2400" b="1" i="1" dirty="0"/>
          </a:p>
          <a:p>
            <a:r>
              <a:rPr lang="en-AU" sz="2400" b="1" i="1" dirty="0">
                <a:solidFill>
                  <a:schemeClr val="accent1">
                    <a:lumMod val="75000"/>
                  </a:schemeClr>
                </a:solidFill>
              </a:rPr>
              <a:t>Scan /Pulse check</a:t>
            </a:r>
          </a:p>
          <a:p>
            <a:pPr marL="342900" indent="-342900">
              <a:buFont typeface="Arial" panose="020B0604020202020204" pitchFamily="34" charset="0"/>
              <a:buChar char="•"/>
            </a:pPr>
            <a:r>
              <a:rPr lang="en-AU" sz="2400" b="1" i="1" dirty="0"/>
              <a:t>To get a quick response within 24 hours</a:t>
            </a:r>
          </a:p>
          <a:p>
            <a:pPr marL="342900" indent="-342900">
              <a:buFont typeface="Arial" panose="020B0604020202020204" pitchFamily="34" charset="0"/>
              <a:buChar char="•"/>
            </a:pPr>
            <a:r>
              <a:rPr lang="en-AU" sz="2400" b="1" i="1" dirty="0"/>
              <a:t>PPC Executive</a:t>
            </a:r>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285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87E82-3E82-3949-8C96-DC0C6687D1D2}"/>
              </a:ext>
            </a:extLst>
          </p:cNvPr>
          <p:cNvSpPr>
            <a:spLocks noGrp="1"/>
          </p:cNvSpPr>
          <p:nvPr>
            <p:ph idx="1"/>
          </p:nvPr>
        </p:nvSpPr>
        <p:spPr/>
        <p:txBody>
          <a:bodyPr/>
          <a:lstStyle/>
          <a:p>
            <a:r>
              <a:rPr lang="en-US" b="1" i="1" dirty="0">
                <a:solidFill>
                  <a:schemeClr val="accent1">
                    <a:lumMod val="75000"/>
                  </a:schemeClr>
                </a:solidFill>
              </a:rPr>
              <a:t>Communication</a:t>
            </a:r>
          </a:p>
        </p:txBody>
      </p:sp>
      <p:sp>
        <p:nvSpPr>
          <p:cNvPr id="4" name="Title 1">
            <a:extLst>
              <a:ext uri="{FF2B5EF4-FFF2-40B4-BE49-F238E27FC236}">
                <a16:creationId xmlns:a16="http://schemas.microsoft.com/office/drawing/2014/main" id="{5CD3A606-23C0-8E4F-8265-11BED24C5670}"/>
              </a:ext>
            </a:extLst>
          </p:cNvPr>
          <p:cNvSpPr txBox="1">
            <a:spLocks/>
          </p:cNvSpPr>
          <p:nvPr/>
        </p:nvSpPr>
        <p:spPr>
          <a:xfrm>
            <a:off x="723900" y="476250"/>
            <a:ext cx="9144000" cy="720725"/>
          </a:xfrm>
          <a:prstGeom prst="rect">
            <a:avLst/>
          </a:prstGeom>
          <a:solidFill>
            <a:schemeClr val="accent5">
              <a:lumMod val="40000"/>
              <a:lumOff val="6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r>
              <a:rPr lang="en-US" b="1" dirty="0"/>
              <a:t>President’s Report</a:t>
            </a:r>
          </a:p>
        </p:txBody>
      </p:sp>
      <p:pic>
        <p:nvPicPr>
          <p:cNvPr id="5" name="Picture 4">
            <a:extLst>
              <a:ext uri="{FF2B5EF4-FFF2-40B4-BE49-F238E27FC236}">
                <a16:creationId xmlns:a16="http://schemas.microsoft.com/office/drawing/2014/main" id="{EECC855A-2384-594F-9414-FBDFE1537178}"/>
              </a:ext>
            </a:extLst>
          </p:cNvPr>
          <p:cNvPicPr>
            <a:picLocks noChangeAspect="1"/>
          </p:cNvPicPr>
          <p:nvPr/>
        </p:nvPicPr>
        <p:blipFill>
          <a:blip r:embed="rId3"/>
          <a:stretch>
            <a:fillRect/>
          </a:stretch>
        </p:blipFill>
        <p:spPr>
          <a:xfrm>
            <a:off x="9982200" y="296863"/>
            <a:ext cx="1651000" cy="1651000"/>
          </a:xfrm>
          <a:prstGeom prst="rect">
            <a:avLst/>
          </a:prstGeom>
        </p:spPr>
      </p:pic>
      <p:pic>
        <p:nvPicPr>
          <p:cNvPr id="6" name="Picture 5" descr="SZapp.png">
            <a:extLst>
              <a:ext uri="{FF2B5EF4-FFF2-40B4-BE49-F238E27FC236}">
                <a16:creationId xmlns:a16="http://schemas.microsoft.com/office/drawing/2014/main" id="{19ECCD7B-353C-BE46-91BA-C5199124C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700" y="3476625"/>
            <a:ext cx="5003800" cy="1879600"/>
          </a:xfrm>
          <a:prstGeom prst="rect">
            <a:avLst/>
          </a:prstGeom>
        </p:spPr>
      </p:pic>
      <p:pic>
        <p:nvPicPr>
          <p:cNvPr id="7" name="Picture 6" descr="Screen Shot 2017-08-17 at 6.55.42 am.png">
            <a:extLst>
              <a:ext uri="{FF2B5EF4-FFF2-40B4-BE49-F238E27FC236}">
                <a16:creationId xmlns:a16="http://schemas.microsoft.com/office/drawing/2014/main" id="{3C76EB5D-CB87-0241-A68E-139EE7F9D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0" y="2435274"/>
            <a:ext cx="5372100" cy="2343812"/>
          </a:xfrm>
          <a:prstGeom prst="rect">
            <a:avLst/>
          </a:prstGeom>
        </p:spPr>
      </p:pic>
    </p:spTree>
    <p:extLst>
      <p:ext uri="{BB962C8B-B14F-4D97-AF65-F5344CB8AC3E}">
        <p14:creationId xmlns:p14="http://schemas.microsoft.com/office/powerpoint/2010/main" val="159388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351</Words>
  <Application>Microsoft Macintosh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President’s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Credential</dc:title>
  <dc:creator>Phil Seymour</dc:creator>
  <cp:lastModifiedBy>Phil Seymour</cp:lastModifiedBy>
  <cp:revision>17</cp:revision>
  <cp:lastPrinted>2019-05-20T05:33:24Z</cp:lastPrinted>
  <dcterms:created xsi:type="dcterms:W3CDTF">2019-05-20T05:32:42Z</dcterms:created>
  <dcterms:modified xsi:type="dcterms:W3CDTF">2019-06-12T21:36:19Z</dcterms:modified>
</cp:coreProperties>
</file>