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notesMasterIdLst>
    <p:notesMasterId r:id="rId9"/>
  </p:notesMasterIdLst>
  <p:sldIdLst>
    <p:sldId id="256" r:id="rId2"/>
    <p:sldId id="257" r:id="rId3"/>
    <p:sldId id="262" r:id="rId4"/>
    <p:sldId id="259" r:id="rId5"/>
    <p:sldId id="258" r:id="rId6"/>
    <p:sldId id="260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63305" autoAdjust="0"/>
  </p:normalViewPr>
  <p:slideViewPr>
    <p:cSldViewPr snapToGrid="0">
      <p:cViewPr varScale="1">
        <p:scale>
          <a:sx n="43" d="100"/>
          <a:sy n="43" d="100"/>
        </p:scale>
        <p:origin x="157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FF3203-EF28-4D33-B43F-AB220E768179}" type="datetimeFigureOut">
              <a:rPr lang="en-AU" smtClean="0"/>
              <a:t>13/06/2019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D69E18-CD3F-4562-8725-6A3517F698F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571546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PLO role</a:t>
            </a:r>
          </a:p>
          <a:p>
            <a:r>
              <a:rPr lang="en-AU" dirty="0"/>
              <a:t>PPA PL  -  By principals for principals</a:t>
            </a:r>
          </a:p>
          <a:p>
            <a:r>
              <a:rPr lang="en-AU" dirty="0"/>
              <a:t>To support and empower principals and their school leaders in the leadership of their schools</a:t>
            </a:r>
          </a:p>
          <a:p>
            <a:r>
              <a:rPr lang="en-AU" dirty="0"/>
              <a:t>Building the capacity of leadership teams. Strong team will more effectively support their principal</a:t>
            </a:r>
          </a:p>
          <a:p>
            <a:r>
              <a:rPr lang="en-AU" dirty="0"/>
              <a:t>Brief Finance survey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D69E18-CD3F-4562-8725-6A3517F698F4}" type="slidenum">
              <a:rPr lang="en-AU" smtClean="0"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213262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Planning day</a:t>
            </a:r>
          </a:p>
          <a:p>
            <a:r>
              <a:rPr lang="en-AU" dirty="0"/>
              <a:t>Purpose, values, outcomes and principles to guide the direction of PL for the association and give clarity and guidance for the PLO role </a:t>
            </a:r>
          </a:p>
          <a:p>
            <a:r>
              <a:rPr lang="en-AU" dirty="0"/>
              <a:t>Executive – overall direction and approval of PL</a:t>
            </a:r>
          </a:p>
          <a:p>
            <a:r>
              <a:rPr lang="en-AU" dirty="0"/>
              <a:t>Reference </a:t>
            </a:r>
            <a:r>
              <a:rPr lang="en-AU" dirty="0" err="1"/>
              <a:t>Gps</a:t>
            </a:r>
            <a:r>
              <a:rPr lang="en-AU" dirty="0"/>
              <a:t> – collaboration and advice</a:t>
            </a:r>
          </a:p>
          <a:p>
            <a:r>
              <a:rPr lang="en-AU" dirty="0"/>
              <a:t>PLO – implementation and adjustment of approved programs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D69E18-CD3F-4562-8725-6A3517F698F4}" type="slidenum">
              <a:rPr lang="en-AU" smtClean="0"/>
              <a:t>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642081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Draft framework for the development of PL </a:t>
            </a:r>
          </a:p>
          <a:p>
            <a:r>
              <a:rPr lang="en-AU" dirty="0"/>
              <a:t>This will evolve over time, seeing it as a useful starting point</a:t>
            </a: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D69E18-CD3F-4562-8725-6A3517F698F4}" type="slidenum">
              <a:rPr lang="en-AU" smtClean="0"/>
              <a:t>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138008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Description of current programs</a:t>
            </a:r>
          </a:p>
          <a:p>
            <a:r>
              <a:rPr lang="en-AU" dirty="0"/>
              <a:t>Fit into the framework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D69E18-CD3F-4562-8725-6A3517F698F4}" type="slidenum">
              <a:rPr lang="en-AU" smtClean="0"/>
              <a:t>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464135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Role of Presidents and delegates to promote</a:t>
            </a:r>
          </a:p>
          <a:p>
            <a:r>
              <a:rPr lang="en-AU" dirty="0"/>
              <a:t>Distributed through What’s Hot</a:t>
            </a:r>
          </a:p>
          <a:p>
            <a:r>
              <a:rPr lang="en-AU" dirty="0"/>
              <a:t>Connect with ref groups and PPCs to further gauge needs of principals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D69E18-CD3F-4562-8725-6A3517F698F4}" type="slidenum">
              <a:rPr lang="en-AU" smtClean="0"/>
              <a:t>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976247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Finance currently under consultation and development</a:t>
            </a:r>
          </a:p>
          <a:p>
            <a:r>
              <a:rPr lang="en-AU" dirty="0"/>
              <a:t>Working with the FARG in development of this program to accurately meet the needs of schools.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D69E18-CD3F-4562-8725-6A3517F698F4}" type="slidenum">
              <a:rPr lang="en-AU" smtClean="0"/>
              <a:t>7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92649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6/13/2019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6/13/2019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6/13/2019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6/13/2019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6/13/2019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6/13/2019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6/13/2019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6/13/2019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forms.gle/3974xH9Xxa8AVhVVA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forms.gle/3974xH9Xxa8AVhVVA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forms.gle/3974xH9Xxa8AVhVVA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forms.gle/3974xH9Xxa8AVhVVA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forms.gle/3974xH9Xxa8AVhVVA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445FF-3FC8-4168-BEE2-AD5F5CF777C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/>
              <a:t>Professional Learning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835B76-A6D2-4B10-B451-C38F3F79BCF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dirty="0"/>
              <a:t>NSW Primary Principals’ Association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96F5902-98D3-4A3A-824C-A0427EE11C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69878" y="758844"/>
            <a:ext cx="2922122" cy="2951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32043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118626-CA43-4856-86A7-10A53A1877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6000" b="1" dirty="0"/>
              <a:t>Purpose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FA8EC4-EE7A-4C8E-9FE1-82C3A1FEB3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endParaRPr lang="en-AU" sz="3200" b="1" dirty="0"/>
          </a:p>
          <a:p>
            <a:pPr marL="0" indent="0" algn="ctr">
              <a:buNone/>
            </a:pPr>
            <a:endParaRPr lang="en-AU" sz="3200" b="1" dirty="0"/>
          </a:p>
          <a:p>
            <a:pPr marL="0" indent="0" algn="ctr">
              <a:buNone/>
            </a:pPr>
            <a:endParaRPr lang="en-AU" sz="3200" b="1" dirty="0"/>
          </a:p>
          <a:p>
            <a:pPr marL="0" indent="0" algn="ctr">
              <a:buNone/>
            </a:pPr>
            <a:endParaRPr lang="en-AU" sz="3200" b="1" dirty="0"/>
          </a:p>
          <a:p>
            <a:pPr marL="0" indent="0" algn="ctr">
              <a:buNone/>
            </a:pPr>
            <a:endParaRPr lang="en-AU" sz="3200" b="1" dirty="0"/>
          </a:p>
          <a:p>
            <a:pPr marL="0" indent="0" algn="ctr">
              <a:buNone/>
            </a:pPr>
            <a:r>
              <a:rPr lang="en-AU" sz="4600" b="1" dirty="0"/>
              <a:t>To empower school leaders by delivering quality professional learning</a:t>
            </a:r>
          </a:p>
          <a:p>
            <a:pPr marL="0" indent="0" algn="ctr">
              <a:buNone/>
            </a:pPr>
            <a:endParaRPr lang="en-AU" sz="3200" b="1" dirty="0"/>
          </a:p>
          <a:p>
            <a:pPr marL="0" indent="0" algn="ctr">
              <a:buNone/>
            </a:pPr>
            <a:endParaRPr lang="en-AU" sz="3200" b="1" dirty="0"/>
          </a:p>
          <a:p>
            <a:pPr marL="0" indent="0" algn="ctr">
              <a:buNone/>
            </a:pPr>
            <a:endParaRPr lang="en-AU" sz="3200" b="1" dirty="0"/>
          </a:p>
          <a:p>
            <a:pPr marL="0" indent="0" algn="ctr">
              <a:buNone/>
            </a:pPr>
            <a:endParaRPr lang="en-AU" sz="3200" b="1" dirty="0"/>
          </a:p>
          <a:p>
            <a:pPr marL="0" indent="0" algn="ctr">
              <a:buNone/>
            </a:pPr>
            <a:endParaRPr lang="en-AU" sz="3200" b="1" dirty="0"/>
          </a:p>
          <a:p>
            <a:pPr marL="0" indent="0" algn="ctr">
              <a:buNone/>
            </a:pPr>
            <a:r>
              <a:rPr lang="en-AU" sz="4600" u="sng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https://forms.gle/3974xH9Xxa8AVhVVA</a:t>
            </a:r>
            <a:endParaRPr lang="en-AU" sz="4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en-AU" sz="3200" b="1" dirty="0"/>
          </a:p>
        </p:txBody>
      </p:sp>
    </p:spTree>
    <p:extLst>
      <p:ext uri="{BB962C8B-B14F-4D97-AF65-F5344CB8AC3E}">
        <p14:creationId xmlns:p14="http://schemas.microsoft.com/office/powerpoint/2010/main" val="11777271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D6B41D70-70E8-4C46-95E4-9B1D7DCB714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1884"/>
          <a:stretch/>
        </p:blipFill>
        <p:spPr>
          <a:xfrm>
            <a:off x="1169510" y="101600"/>
            <a:ext cx="10003408" cy="6629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42099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54B04-A341-4194-88E2-472B87DCD2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Draft Framework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A36D42-A70D-4CFD-9452-7D9DD5F26B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7" y="864108"/>
            <a:ext cx="7725701" cy="5120640"/>
          </a:xfrm>
        </p:spPr>
        <p:txBody>
          <a:bodyPr>
            <a:normAutofit fontScale="70000" lnSpcReduction="20000"/>
          </a:bodyPr>
          <a:lstStyle/>
          <a:p>
            <a:endParaRPr lang="en-AU" dirty="0"/>
          </a:p>
          <a:p>
            <a:endParaRPr lang="en-AU" dirty="0"/>
          </a:p>
          <a:p>
            <a:endParaRPr lang="en-AU" dirty="0"/>
          </a:p>
          <a:p>
            <a:r>
              <a:rPr lang="en-AU" sz="2800" dirty="0"/>
              <a:t>Course type:  Flagship Program  l  Workshop </a:t>
            </a:r>
            <a:r>
              <a:rPr lang="en-AU" sz="2800"/>
              <a:t>or Masterclass  </a:t>
            </a:r>
            <a:r>
              <a:rPr lang="en-AU" sz="2800" dirty="0"/>
              <a:t>l  Seminar</a:t>
            </a:r>
          </a:p>
          <a:p>
            <a:pPr marL="0" indent="0">
              <a:buNone/>
            </a:pPr>
            <a:endParaRPr lang="en-AU" sz="2800" dirty="0"/>
          </a:p>
          <a:p>
            <a:r>
              <a:rPr lang="en-AU" sz="2800" dirty="0"/>
              <a:t>Course focus:  Leadership  l  Wellbeing  l  Personal  l  				Management</a:t>
            </a:r>
          </a:p>
          <a:p>
            <a:pPr marL="0" indent="0">
              <a:buNone/>
            </a:pPr>
            <a:endParaRPr lang="en-AU" sz="2800" dirty="0"/>
          </a:p>
          <a:p>
            <a:r>
              <a:rPr lang="en-AU" sz="2800" dirty="0"/>
              <a:t>Career Stages:  Early career Principal  l  Principal  l  Aspiring 			   Principal  l  Middle leadership  </a:t>
            </a:r>
          </a:p>
          <a:p>
            <a:endParaRPr lang="en-AU" dirty="0"/>
          </a:p>
          <a:p>
            <a:endParaRPr lang="en-AU" dirty="0"/>
          </a:p>
          <a:p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sz="3300" u="sng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https://forms.gle/3974xH9Xxa8AVhVVA</a:t>
            </a:r>
            <a:endParaRPr lang="en-AU" sz="3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AU" dirty="0"/>
          </a:p>
          <a:p>
            <a:endParaRPr lang="en-AU" dirty="0"/>
          </a:p>
          <a:p>
            <a:endParaRPr lang="en-AU" dirty="0"/>
          </a:p>
          <a:p>
            <a:pPr marL="0" indent="0">
              <a:buNone/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3093663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1FA6FF-CA3C-48F4-B028-68154BC039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9" y="1123837"/>
            <a:ext cx="3037036" cy="4601183"/>
          </a:xfrm>
        </p:spPr>
        <p:txBody>
          <a:bodyPr>
            <a:normAutofit/>
          </a:bodyPr>
          <a:lstStyle/>
          <a:p>
            <a:r>
              <a:rPr lang="en-AU" sz="5400" b="1" dirty="0"/>
              <a:t>Flagship Programs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E95B04-DCE2-4970-AFC5-D5F9FCB530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lnSpc>
                <a:spcPct val="250000"/>
              </a:lnSpc>
              <a:buNone/>
            </a:pPr>
            <a:endParaRPr lang="en-AU" sz="3200" dirty="0"/>
          </a:p>
          <a:p>
            <a:pPr>
              <a:lnSpc>
                <a:spcPct val="250000"/>
              </a:lnSpc>
            </a:pPr>
            <a:endParaRPr lang="en-AU" sz="3200" dirty="0"/>
          </a:p>
          <a:p>
            <a:pPr>
              <a:lnSpc>
                <a:spcPct val="250000"/>
              </a:lnSpc>
            </a:pPr>
            <a:endParaRPr lang="en-AU" sz="3200" dirty="0"/>
          </a:p>
          <a:p>
            <a:pPr>
              <a:lnSpc>
                <a:spcPct val="250000"/>
              </a:lnSpc>
            </a:pPr>
            <a:endParaRPr lang="en-AU" sz="3200" dirty="0"/>
          </a:p>
          <a:p>
            <a:pPr>
              <a:lnSpc>
                <a:spcPct val="250000"/>
              </a:lnSpc>
            </a:pPr>
            <a:r>
              <a:rPr lang="en-AU" sz="9600" dirty="0"/>
              <a:t> Principal Credential Program</a:t>
            </a:r>
          </a:p>
          <a:p>
            <a:pPr>
              <a:lnSpc>
                <a:spcPct val="250000"/>
              </a:lnSpc>
            </a:pPr>
            <a:r>
              <a:rPr lang="en-AU" sz="9600" dirty="0"/>
              <a:t>Art of Leadership (and Masterclass)</a:t>
            </a:r>
          </a:p>
          <a:p>
            <a:pPr>
              <a:lnSpc>
                <a:spcPct val="250000"/>
              </a:lnSpc>
            </a:pPr>
            <a:r>
              <a:rPr lang="en-AU" sz="9600" dirty="0"/>
              <a:t>Flourish</a:t>
            </a:r>
          </a:p>
          <a:p>
            <a:pPr>
              <a:lnSpc>
                <a:spcPct val="250000"/>
              </a:lnSpc>
            </a:pPr>
            <a:endParaRPr lang="en-AU" sz="3200" dirty="0"/>
          </a:p>
          <a:p>
            <a:pPr marL="0" indent="0">
              <a:lnSpc>
                <a:spcPct val="250000"/>
              </a:lnSpc>
              <a:buNone/>
            </a:pPr>
            <a:r>
              <a:rPr lang="en-AU" sz="11200" u="sng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https://forms.gle/3974xH9Xxa8AVhVVA</a:t>
            </a:r>
            <a:endParaRPr lang="en-AU" sz="1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250000"/>
              </a:lnSpc>
              <a:buNone/>
            </a:pPr>
            <a:endParaRPr lang="en-AU" sz="3200" dirty="0"/>
          </a:p>
          <a:p>
            <a:pPr marL="0" indent="0">
              <a:lnSpc>
                <a:spcPct val="250000"/>
              </a:lnSpc>
              <a:buNone/>
            </a:pPr>
            <a:endParaRPr lang="en-AU" sz="3200" dirty="0"/>
          </a:p>
        </p:txBody>
      </p:sp>
    </p:spTree>
    <p:extLst>
      <p:ext uri="{BB962C8B-B14F-4D97-AF65-F5344CB8AC3E}">
        <p14:creationId xmlns:p14="http://schemas.microsoft.com/office/powerpoint/2010/main" val="5244136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C5B28F-93F1-46EE-8852-1C00D2AA7F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9" y="1123837"/>
            <a:ext cx="3112450" cy="4601183"/>
          </a:xfrm>
        </p:spPr>
        <p:txBody>
          <a:bodyPr>
            <a:normAutofit/>
          </a:bodyPr>
          <a:lstStyle/>
          <a:p>
            <a:r>
              <a:rPr lang="en-AU" sz="4400" b="1" dirty="0"/>
              <a:t>Professional Learning Survey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E92186-0DCA-4D48-A26F-8F47183F84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To provide direction for the development of PL courses delivered by the PPA. </a:t>
            </a:r>
          </a:p>
          <a:p>
            <a:pPr marL="0" indent="0">
              <a:buNone/>
            </a:pPr>
            <a:endParaRPr lang="en-AU" dirty="0"/>
          </a:p>
          <a:p>
            <a:r>
              <a:rPr lang="en-AU" dirty="0"/>
              <a:t>To accurately determine the needs of principals, from different contexts across the state. </a:t>
            </a:r>
          </a:p>
          <a:p>
            <a:pPr marL="0" indent="0">
              <a:buNone/>
            </a:pPr>
            <a:endParaRPr lang="en-AU" dirty="0"/>
          </a:p>
          <a:p>
            <a:r>
              <a:rPr lang="en-AU" dirty="0"/>
              <a:t>Different issues and subsequent professional learning will be required to address the needs of rural, remote and metropolitan principals and school leaders.</a:t>
            </a:r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sz="2800" u="sng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https://forms.gle/3974xH9Xxa8AVhVVA</a:t>
            </a:r>
            <a:endParaRPr lang="en-A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406798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1B73AD-1CAB-41AF-A698-9C03843025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/>
              <a:t>Leading</a:t>
            </a:r>
            <a:r>
              <a:rPr lang="en-AU" dirty="0"/>
              <a:t> </a:t>
            </a:r>
            <a:r>
              <a:rPr lang="en-AU" b="1" dirty="0"/>
              <a:t>for success:</a:t>
            </a:r>
            <a:r>
              <a:rPr lang="en-AU" dirty="0"/>
              <a:t> Financial management of the school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0C4079-A54C-4A9A-8852-D75409E215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sz="3200" u="sng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 https://forms.gle/3974xH9Xxa8AVhVVA</a:t>
            </a:r>
            <a:endParaRPr lang="en-A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81329142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141</TotalTime>
  <Words>318</Words>
  <Application>Microsoft Office PowerPoint</Application>
  <PresentationFormat>Widescreen</PresentationFormat>
  <Paragraphs>81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Corbel</vt:lpstr>
      <vt:lpstr>Wingdings 2</vt:lpstr>
      <vt:lpstr>Frame</vt:lpstr>
      <vt:lpstr>Professional Learning</vt:lpstr>
      <vt:lpstr>Purpose</vt:lpstr>
      <vt:lpstr>PowerPoint Presentation</vt:lpstr>
      <vt:lpstr>Draft Framework</vt:lpstr>
      <vt:lpstr>Flagship Programs</vt:lpstr>
      <vt:lpstr>Professional Learning Survey</vt:lpstr>
      <vt:lpstr>Leading for success: Financial management of the school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Professional Learning</dc:title>
  <dc:creator>Margaret Charlton</dc:creator>
  <cp:lastModifiedBy>Margaret Charlton</cp:lastModifiedBy>
  <cp:revision>24</cp:revision>
  <dcterms:created xsi:type="dcterms:W3CDTF">2019-06-11T06:57:28Z</dcterms:created>
  <dcterms:modified xsi:type="dcterms:W3CDTF">2019-06-12T23:29:14Z</dcterms:modified>
</cp:coreProperties>
</file>