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57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nswppa.schoolzineplus.com/form/7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State Treasurer’s report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smtClean="0"/>
              <a:t>State Council 13</a:t>
            </a:r>
            <a:r>
              <a:rPr lang="en-AU" baseline="30000" dirty="0" smtClean="0"/>
              <a:t>th</a:t>
            </a:r>
            <a:r>
              <a:rPr lang="en-AU" dirty="0" smtClean="0"/>
              <a:t> June 2019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2778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Balance as at 3</a:t>
            </a:r>
            <a:r>
              <a:rPr lang="en-AU" baseline="30000" dirty="0" smtClean="0"/>
              <a:t>rd</a:t>
            </a:r>
            <a:r>
              <a:rPr lang="en-AU" dirty="0" smtClean="0"/>
              <a:t> </a:t>
            </a:r>
            <a:r>
              <a:rPr lang="en-AU" dirty="0" err="1" smtClean="0"/>
              <a:t>june</a:t>
            </a:r>
            <a:endParaRPr lang="en-A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6315835"/>
              </p:ext>
            </p:extLst>
          </p:nvPr>
        </p:nvGraphicFramePr>
        <p:xfrm>
          <a:off x="684212" y="646546"/>
          <a:ext cx="9337962" cy="35005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34054">
                  <a:extLst>
                    <a:ext uri="{9D8B030D-6E8A-4147-A177-3AD203B41FA5}">
                      <a16:colId xmlns:a16="http://schemas.microsoft.com/office/drawing/2014/main" val="1489184315"/>
                    </a:ext>
                  </a:extLst>
                </a:gridCol>
                <a:gridCol w="2334054">
                  <a:extLst>
                    <a:ext uri="{9D8B030D-6E8A-4147-A177-3AD203B41FA5}">
                      <a16:colId xmlns:a16="http://schemas.microsoft.com/office/drawing/2014/main" val="1862293436"/>
                    </a:ext>
                  </a:extLst>
                </a:gridCol>
                <a:gridCol w="2334927">
                  <a:extLst>
                    <a:ext uri="{9D8B030D-6E8A-4147-A177-3AD203B41FA5}">
                      <a16:colId xmlns:a16="http://schemas.microsoft.com/office/drawing/2014/main" val="421176006"/>
                    </a:ext>
                  </a:extLst>
                </a:gridCol>
                <a:gridCol w="2334927">
                  <a:extLst>
                    <a:ext uri="{9D8B030D-6E8A-4147-A177-3AD203B41FA5}">
                      <a16:colId xmlns:a16="http://schemas.microsoft.com/office/drawing/2014/main" val="736644287"/>
                    </a:ext>
                  </a:extLst>
                </a:gridCol>
              </a:tblGrid>
              <a:tr h="5000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Name</a:t>
                      </a:r>
                      <a:endParaRPr lang="en-A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BSB</a:t>
                      </a:r>
                      <a:endParaRPr lang="en-A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Account number</a:t>
                      </a:r>
                      <a:endParaRPr lang="en-A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 Account balance </a:t>
                      </a:r>
                      <a:endParaRPr lang="en-A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25542263"/>
                  </a:ext>
                </a:extLst>
              </a:tr>
              <a:tr h="5000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Conference</a:t>
                      </a:r>
                      <a:endParaRPr lang="en-A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062 262</a:t>
                      </a:r>
                      <a:endParaRPr lang="en-A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1005 0470</a:t>
                      </a:r>
                      <a:endParaRPr lang="en-A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4155" algn="l"/>
                          <a:tab pos="1123950" algn="dec"/>
                        </a:tabLst>
                      </a:pPr>
                      <a:r>
                        <a:rPr lang="en-AU" sz="1800">
                          <a:effectLst/>
                        </a:rPr>
                        <a:t>	$	338,656.18</a:t>
                      </a:r>
                      <a:endParaRPr lang="en-A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845467177"/>
                  </a:ext>
                </a:extLst>
              </a:tr>
              <a:tr h="5000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General</a:t>
                      </a:r>
                      <a:endParaRPr lang="en-A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062 548</a:t>
                      </a:r>
                      <a:endParaRPr lang="en-A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1020 2587</a:t>
                      </a:r>
                      <a:endParaRPr lang="en-A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4155" algn="l"/>
                          <a:tab pos="1123950" algn="dec"/>
                        </a:tabLst>
                      </a:pPr>
                      <a:r>
                        <a:rPr lang="en-AU" sz="1800">
                          <a:effectLst/>
                        </a:rPr>
                        <a:t>	$	826,393.36</a:t>
                      </a:r>
                      <a:endParaRPr lang="en-A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841894248"/>
                  </a:ext>
                </a:extLst>
              </a:tr>
              <a:tr h="5000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Business online</a:t>
                      </a:r>
                      <a:endParaRPr lang="en-A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062 900</a:t>
                      </a:r>
                      <a:endParaRPr lang="en-A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1051 3465</a:t>
                      </a:r>
                      <a:endParaRPr lang="en-A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4155" algn="l"/>
                          <a:tab pos="1123950" algn="dec"/>
                        </a:tabLst>
                      </a:pPr>
                      <a:r>
                        <a:rPr lang="en-AU" sz="1800">
                          <a:effectLst/>
                        </a:rPr>
                        <a:t>	$	739,972.85</a:t>
                      </a:r>
                      <a:endParaRPr lang="en-A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431878650"/>
                  </a:ext>
                </a:extLst>
              </a:tr>
              <a:tr h="5000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Term Deposit</a:t>
                      </a:r>
                      <a:endParaRPr lang="en-A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062 649</a:t>
                      </a:r>
                      <a:endParaRPr lang="en-A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5005 3981</a:t>
                      </a:r>
                      <a:endParaRPr lang="en-A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4155" algn="l"/>
                          <a:tab pos="1123950" algn="dec"/>
                        </a:tabLst>
                      </a:pPr>
                      <a:r>
                        <a:rPr lang="en-AU" sz="1800">
                          <a:effectLst/>
                        </a:rPr>
                        <a:t>	$	300,000.00 </a:t>
                      </a:r>
                      <a:endParaRPr lang="en-A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617978627"/>
                  </a:ext>
                </a:extLst>
              </a:tr>
              <a:tr h="5000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 </a:t>
                      </a:r>
                      <a:endParaRPr lang="en-A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 </a:t>
                      </a:r>
                      <a:endParaRPr lang="en-A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TOTAL CREDITS: </a:t>
                      </a:r>
                      <a:endParaRPr lang="en-A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4155" algn="l"/>
                          <a:tab pos="1123950" algn="dec"/>
                        </a:tabLst>
                      </a:pPr>
                      <a:r>
                        <a:rPr lang="en-AU" sz="1800">
                          <a:effectLst/>
                        </a:rPr>
                        <a:t>	$	2,205,022.39</a:t>
                      </a:r>
                      <a:endParaRPr lang="en-A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782606640"/>
                  </a:ext>
                </a:extLst>
              </a:tr>
              <a:tr h="5000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 </a:t>
                      </a:r>
                      <a:endParaRPr lang="en-A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 </a:t>
                      </a:r>
                      <a:endParaRPr lang="en-A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NET POSITION:</a:t>
                      </a:r>
                      <a:endParaRPr lang="en-A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4155" algn="l"/>
                          <a:tab pos="1123950" algn="dec"/>
                        </a:tabLst>
                      </a:pPr>
                      <a:r>
                        <a:rPr lang="en-AU" sz="1800" dirty="0">
                          <a:effectLst/>
                        </a:rPr>
                        <a:t>	$	2,245,372.31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282778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7604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Transactions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1" y="685800"/>
            <a:ext cx="9041679" cy="4255655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265 transactions</a:t>
            </a:r>
          </a:p>
          <a:p>
            <a:r>
              <a:rPr lang="en-US" dirty="0"/>
              <a:t>R</a:t>
            </a:r>
            <a:r>
              <a:rPr lang="en-US" dirty="0" smtClean="0"/>
              <a:t>eceived </a:t>
            </a:r>
            <a:r>
              <a:rPr lang="en-US" dirty="0"/>
              <a:t>$874 346.60 and paid out $557 983.80.</a:t>
            </a:r>
            <a:endParaRPr lang="en-AU" dirty="0"/>
          </a:p>
          <a:p>
            <a:pPr lvl="0"/>
            <a:r>
              <a:rPr lang="en-US" dirty="0" smtClean="0"/>
              <a:t>Income</a:t>
            </a:r>
          </a:p>
          <a:p>
            <a:pPr marL="0" lvl="0" indent="0">
              <a:buNone/>
            </a:pPr>
            <a:r>
              <a:rPr lang="en-US" dirty="0" smtClean="0"/>
              <a:t>    $</a:t>
            </a:r>
            <a:r>
              <a:rPr lang="en-US" dirty="0"/>
              <a:t>467 </a:t>
            </a:r>
            <a:r>
              <a:rPr lang="en-US" dirty="0" smtClean="0"/>
              <a:t>912.50 DoE Grant</a:t>
            </a:r>
          </a:p>
          <a:p>
            <a:pPr marL="0" lv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/>
              <a:t>F</a:t>
            </a:r>
            <a:r>
              <a:rPr lang="en-US" dirty="0" smtClean="0"/>
              <a:t>ortnightly </a:t>
            </a:r>
            <a:r>
              <a:rPr lang="en-US" dirty="0"/>
              <a:t>membership approx. $29 000, </a:t>
            </a:r>
            <a:endParaRPr lang="en-US" dirty="0" smtClean="0"/>
          </a:p>
          <a:p>
            <a:pPr marL="0" lvl="0" indent="0">
              <a:buNone/>
            </a:pPr>
            <a:r>
              <a:rPr lang="en-US"/>
              <a:t> </a:t>
            </a:r>
            <a:r>
              <a:rPr lang="en-US" smtClean="0"/>
              <a:t>   Registration </a:t>
            </a:r>
            <a:r>
              <a:rPr lang="en-US" dirty="0"/>
              <a:t>fees for our PL courses.</a:t>
            </a:r>
            <a:endParaRPr lang="en-AU" dirty="0"/>
          </a:p>
          <a:p>
            <a:pPr lvl="0"/>
            <a:r>
              <a:rPr lang="en-US" dirty="0"/>
              <a:t>E</a:t>
            </a:r>
            <a:r>
              <a:rPr lang="en-US" dirty="0" smtClean="0"/>
              <a:t>xpenditure </a:t>
            </a:r>
          </a:p>
          <a:p>
            <a:pPr marL="0" lvl="0" indent="0">
              <a:buNone/>
            </a:pPr>
            <a:r>
              <a:rPr lang="en-US" dirty="0" smtClean="0"/>
              <a:t>     $</a:t>
            </a:r>
            <a:r>
              <a:rPr lang="en-US" dirty="0"/>
              <a:t>87 960.36 conference seeding grant*, </a:t>
            </a:r>
            <a:endParaRPr lang="en-US" dirty="0" smtClean="0"/>
          </a:p>
          <a:p>
            <a:pPr marL="0" lvl="0" indent="0">
              <a:buNone/>
            </a:pPr>
            <a:r>
              <a:rPr lang="en-US" dirty="0" smtClean="0"/>
              <a:t>     $</a:t>
            </a:r>
            <a:r>
              <a:rPr lang="en-US" dirty="0"/>
              <a:t>60 152.36 to Novotel Central Sydney for accommodation and meeting expenses, </a:t>
            </a:r>
            <a:endParaRPr lang="en-US" dirty="0" smtClean="0"/>
          </a:p>
          <a:p>
            <a:pPr marL="0" lvl="0" indent="0">
              <a:buNone/>
            </a:pPr>
            <a:r>
              <a:rPr lang="en-US" dirty="0" smtClean="0"/>
              <a:t>     Payments </a:t>
            </a:r>
            <a:r>
              <a:rPr lang="en-US" dirty="0"/>
              <a:t>to PL presenters and associated costs, costs relating to RG/WP/SC, salaries and state executive costs.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22789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Reminders - claims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Tuesdays – Kathy Rudd</a:t>
            </a:r>
          </a:p>
          <a:p>
            <a:r>
              <a:rPr lang="en-AU" dirty="0" smtClean="0"/>
              <a:t>PPA Claim – subject line</a:t>
            </a:r>
          </a:p>
          <a:p>
            <a:r>
              <a:rPr lang="en-AU" dirty="0" smtClean="0"/>
              <a:t>Evidence for auditor</a:t>
            </a:r>
          </a:p>
          <a:p>
            <a:r>
              <a:rPr lang="en-AU" dirty="0" smtClean="0"/>
              <a:t>One attachment if possible</a:t>
            </a:r>
          </a:p>
          <a:p>
            <a:r>
              <a:rPr lang="en-AU" dirty="0" smtClean="0"/>
              <a:t>Pay for own meals including breakfast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64939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Booking flights</a:t>
            </a:r>
            <a:endParaRPr lang="en-AU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3232" y="1933681"/>
            <a:ext cx="11034058" cy="75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52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Local reminders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Membership – Thanks - Lisa</a:t>
            </a:r>
          </a:p>
          <a:p>
            <a:r>
              <a:rPr lang="en-AU" dirty="0" smtClean="0"/>
              <a:t>Grant</a:t>
            </a:r>
          </a:p>
          <a:p>
            <a:r>
              <a:rPr lang="en-AU" dirty="0"/>
              <a:t>BAS </a:t>
            </a:r>
            <a:r>
              <a:rPr lang="en-AU" dirty="0">
                <a:hlinkClick r:id="rId2"/>
              </a:rPr>
              <a:t>https://</a:t>
            </a:r>
            <a:r>
              <a:rPr lang="en-AU" dirty="0" smtClean="0">
                <a:hlinkClick r:id="rId2"/>
              </a:rPr>
              <a:t>nswppa.schoolzineplus.com/form/7</a:t>
            </a:r>
            <a:r>
              <a:rPr lang="en-AU" dirty="0" smtClean="0"/>
              <a:t> by 21st </a:t>
            </a:r>
            <a:r>
              <a:rPr lang="en-AU" dirty="0"/>
              <a:t>J</a:t>
            </a:r>
            <a:r>
              <a:rPr lang="en-AU" dirty="0" smtClean="0"/>
              <a:t>uly</a:t>
            </a:r>
          </a:p>
          <a:p>
            <a:r>
              <a:rPr lang="en-AU" dirty="0" smtClean="0"/>
              <a:t>Audit reports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48163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112</TotalTime>
  <Words>173</Words>
  <Application>Microsoft Office PowerPoint</Application>
  <PresentationFormat>Widescreen</PresentationFormat>
  <Paragraphs>54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Gothic</vt:lpstr>
      <vt:lpstr>Times New Roman</vt:lpstr>
      <vt:lpstr>Wingdings 3</vt:lpstr>
      <vt:lpstr>Slice</vt:lpstr>
      <vt:lpstr>State Treasurer’s report</vt:lpstr>
      <vt:lpstr>Balance as at 3rd june</vt:lpstr>
      <vt:lpstr>Transactions</vt:lpstr>
      <vt:lpstr>Reminders - claims</vt:lpstr>
      <vt:lpstr>Booking flights</vt:lpstr>
      <vt:lpstr>Local reminders</vt:lpstr>
    </vt:vector>
  </TitlesOfParts>
  <Company>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Burgess, Michael</dc:creator>
  <cp:lastModifiedBy>Burgess, Michael</cp:lastModifiedBy>
  <cp:revision>7</cp:revision>
  <dcterms:created xsi:type="dcterms:W3CDTF">2019-06-07T04:58:08Z</dcterms:created>
  <dcterms:modified xsi:type="dcterms:W3CDTF">2019-06-10T12:30:30Z</dcterms:modified>
</cp:coreProperties>
</file>