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5" r:id="rId6"/>
    <p:sldId id="260" r:id="rId7"/>
    <p:sldId id="261" r:id="rId8"/>
    <p:sldId id="263" r:id="rId9"/>
    <p:sldId id="264" r:id="rId10"/>
    <p:sldId id="266" r:id="rId11"/>
  </p:sldIdLst>
  <p:sldSz cx="12192000" cy="6858000"/>
  <p:notesSz cx="6865938" cy="91582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p:scale>
          <a:sx n="69" d="100"/>
          <a:sy n="69" d="100"/>
        </p:scale>
        <p:origin x="37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7193ED8-9D3F-4694-A055-6A1E7EDD4A09}"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3090527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7193ED8-9D3F-4694-A055-6A1E7EDD4A09}" type="datetimeFigureOut">
              <a:rPr lang="en-AU" smtClean="0"/>
              <a:t>13/06/2019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3714676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57193ED8-9D3F-4694-A055-6A1E7EDD4A09}"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1292371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57193ED8-9D3F-4694-A055-6A1E7EDD4A09}"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95E6776-03E0-472B-918C-2BA9B50BB922}" type="slidenum">
              <a:rPr lang="en-AU" smtClean="0"/>
              <a:t>‹#›</a:t>
            </a:fld>
            <a:endParaRPr lang="en-A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811461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7193ED8-9D3F-4694-A055-6A1E7EDD4A09}"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41779902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7193ED8-9D3F-4694-A055-6A1E7EDD4A09}" type="datetimeFigureOut">
              <a:rPr lang="en-AU" smtClean="0"/>
              <a:t>13/06/2019</a:t>
            </a:fld>
            <a:endParaRPr lang="en-AU"/>
          </a:p>
        </p:txBody>
      </p:sp>
      <p:sp>
        <p:nvSpPr>
          <p:cNvPr id="4"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2629241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7193ED8-9D3F-4694-A055-6A1E7EDD4A09}" type="datetimeFigureOut">
              <a:rPr lang="en-AU" smtClean="0"/>
              <a:t>13/06/2019</a:t>
            </a:fld>
            <a:endParaRPr lang="en-AU"/>
          </a:p>
        </p:txBody>
      </p:sp>
      <p:sp>
        <p:nvSpPr>
          <p:cNvPr id="4"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3211682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193ED8-9D3F-4694-A055-6A1E7EDD4A09}"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42228853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193ED8-9D3F-4694-A055-6A1E7EDD4A09}"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2412460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57193ED8-9D3F-4694-A055-6A1E7EDD4A09}"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2478396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7193ED8-9D3F-4694-A055-6A1E7EDD4A09}"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2414365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193ED8-9D3F-4694-A055-6A1E7EDD4A09}" type="datetimeFigureOut">
              <a:rPr lang="en-AU" smtClean="0"/>
              <a:t>13/06/2019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3514392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7193ED8-9D3F-4694-A055-6A1E7EDD4A09}" type="datetimeFigureOut">
              <a:rPr lang="en-AU" smtClean="0"/>
              <a:t>13/06/2019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4114883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57193ED8-9D3F-4694-A055-6A1E7EDD4A09}" type="datetimeFigureOut">
              <a:rPr lang="en-AU" smtClean="0"/>
              <a:t>13/06/2019</a:t>
            </a:fld>
            <a:endParaRPr lang="en-AU"/>
          </a:p>
        </p:txBody>
      </p:sp>
      <p:sp>
        <p:nvSpPr>
          <p:cNvPr id="5" name="Footer Placeholder 3"/>
          <p:cNvSpPr>
            <a:spLocks noGrp="1"/>
          </p:cNvSpPr>
          <p:nvPr>
            <p:ph type="ftr" sz="quarter" idx="11"/>
          </p:nvPr>
        </p:nvSpPr>
        <p:spPr/>
        <p:txBody>
          <a:bodyPr/>
          <a:lstStyle/>
          <a:p>
            <a:endParaRPr lang="en-AU"/>
          </a:p>
        </p:txBody>
      </p:sp>
      <p:sp>
        <p:nvSpPr>
          <p:cNvPr id="6" name="Slide Number Placeholder 4"/>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902187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7193ED8-9D3F-4694-A055-6A1E7EDD4A09}" type="datetimeFigureOut">
              <a:rPr lang="en-AU" smtClean="0"/>
              <a:t>13/06/2019</a:t>
            </a:fld>
            <a:endParaRPr lang="en-AU"/>
          </a:p>
        </p:txBody>
      </p:sp>
      <p:sp>
        <p:nvSpPr>
          <p:cNvPr id="5" name="Footer Placeholder 2"/>
          <p:cNvSpPr>
            <a:spLocks noGrp="1"/>
          </p:cNvSpPr>
          <p:nvPr>
            <p:ph type="ftr" sz="quarter" idx="11"/>
          </p:nvPr>
        </p:nvSpPr>
        <p:spPr/>
        <p:txBody>
          <a:bodyPr/>
          <a:lstStyle/>
          <a:p>
            <a:endParaRPr lang="en-AU"/>
          </a:p>
        </p:txBody>
      </p:sp>
      <p:sp>
        <p:nvSpPr>
          <p:cNvPr id="6" name="Slide Number Placeholder 3"/>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1195213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57193ED8-9D3F-4694-A055-6A1E7EDD4A09}" type="datetimeFigureOut">
              <a:rPr lang="en-AU" smtClean="0"/>
              <a:t>13/06/2019</a:t>
            </a:fld>
            <a:endParaRPr lang="en-AU"/>
          </a:p>
        </p:txBody>
      </p:sp>
      <p:sp>
        <p:nvSpPr>
          <p:cNvPr id="5" name="Footer Placeholder 5"/>
          <p:cNvSpPr>
            <a:spLocks noGrp="1"/>
          </p:cNvSpPr>
          <p:nvPr>
            <p:ph type="ftr" sz="quarter" idx="11"/>
          </p:nvPr>
        </p:nvSpPr>
        <p:spPr/>
        <p:txBody>
          <a:bodyPr/>
          <a:lstStyle/>
          <a:p>
            <a:endParaRPr lang="en-AU"/>
          </a:p>
        </p:txBody>
      </p:sp>
      <p:sp>
        <p:nvSpPr>
          <p:cNvPr id="6" name="Slide Number Placeholder 6"/>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3801609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7193ED8-9D3F-4694-A055-6A1E7EDD4A09}" type="datetimeFigureOut">
              <a:rPr lang="en-AU" smtClean="0"/>
              <a:t>13/06/2019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95E6776-03E0-472B-918C-2BA9B50BB922}" type="slidenum">
              <a:rPr lang="en-AU" smtClean="0"/>
              <a:t>‹#›</a:t>
            </a:fld>
            <a:endParaRPr lang="en-AU"/>
          </a:p>
        </p:txBody>
      </p:sp>
    </p:spTree>
    <p:extLst>
      <p:ext uri="{BB962C8B-B14F-4D97-AF65-F5344CB8AC3E}">
        <p14:creationId xmlns:p14="http://schemas.microsoft.com/office/powerpoint/2010/main" val="1292699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7193ED8-9D3F-4694-A055-6A1E7EDD4A09}" type="datetimeFigureOut">
              <a:rPr lang="en-AU" smtClean="0"/>
              <a:t>13/06/2019</a:t>
            </a:fld>
            <a:endParaRPr lang="en-A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A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95E6776-03E0-472B-918C-2BA9B50BB922}" type="slidenum">
              <a:rPr lang="en-AU" smtClean="0"/>
              <a:t>‹#›</a:t>
            </a:fld>
            <a:endParaRPr lang="en-AU"/>
          </a:p>
        </p:txBody>
      </p:sp>
    </p:spTree>
    <p:extLst>
      <p:ext uri="{BB962C8B-B14F-4D97-AF65-F5344CB8AC3E}">
        <p14:creationId xmlns:p14="http://schemas.microsoft.com/office/powerpoint/2010/main" val="403409363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6853" y="1202075"/>
            <a:ext cx="11578976" cy="2434977"/>
          </a:xfrm>
        </p:spPr>
        <p:txBody>
          <a:bodyPr>
            <a:normAutofit fontScale="90000"/>
          </a:bodyPr>
          <a:lstStyle/>
          <a:p>
            <a:pPr algn="ctr"/>
            <a:r>
              <a:rPr lang="en-AU" sz="4900" b="1" dirty="0" smtClean="0"/>
              <a:t>Sutherland Area </a:t>
            </a:r>
            <a:r>
              <a:rPr lang="en-AU" sz="4900" b="1" dirty="0" smtClean="0"/>
              <a:t/>
            </a:r>
            <a:br>
              <a:rPr lang="en-AU" sz="4900" b="1" dirty="0" smtClean="0"/>
            </a:br>
            <a:r>
              <a:rPr lang="en-AU" sz="4900" b="1" dirty="0" smtClean="0"/>
              <a:t>Primary </a:t>
            </a:r>
            <a:r>
              <a:rPr lang="en-AU" sz="4900" b="1" dirty="0" smtClean="0"/>
              <a:t>Principals' Council</a:t>
            </a:r>
            <a:r>
              <a:rPr lang="en-AU" sz="3600" dirty="0" smtClean="0"/>
              <a:t/>
            </a:r>
            <a:br>
              <a:rPr lang="en-AU" sz="3600" dirty="0" smtClean="0"/>
            </a:br>
            <a:r>
              <a:rPr lang="en-AU" sz="3600" dirty="0" smtClean="0"/>
              <a:t/>
            </a:r>
            <a:br>
              <a:rPr lang="en-AU" sz="3600" dirty="0" smtClean="0"/>
            </a:br>
            <a:r>
              <a:rPr lang="en-AU" sz="1600" b="1" dirty="0" smtClean="0"/>
              <a:t>President 	- Andrew Doyle –      </a:t>
            </a:r>
            <a:r>
              <a:rPr lang="en-AU" sz="1600" b="1" dirty="0" err="1" smtClean="0"/>
              <a:t>Marton</a:t>
            </a:r>
            <a:r>
              <a:rPr lang="en-AU" sz="1600" b="1" dirty="0" smtClean="0"/>
              <a:t> Public School</a:t>
            </a:r>
            <a:r>
              <a:rPr lang="en-AU" sz="1600" dirty="0" smtClean="0"/>
              <a:t/>
            </a:r>
            <a:br>
              <a:rPr lang="en-AU" sz="1600" dirty="0" smtClean="0"/>
            </a:br>
            <a:endParaRPr lang="en-AU" sz="1600" dirty="0"/>
          </a:p>
        </p:txBody>
      </p:sp>
      <p:pic>
        <p:nvPicPr>
          <p:cNvPr id="4" name="Picture 3" descr="NSWPPA Badge"/>
          <p:cNvPicPr/>
          <p:nvPr/>
        </p:nvPicPr>
        <p:blipFill>
          <a:blip r:embed="rId2"/>
          <a:stretch>
            <a:fillRect/>
          </a:stretch>
        </p:blipFill>
        <p:spPr bwMode="auto">
          <a:xfrm>
            <a:off x="9448800" y="4562764"/>
            <a:ext cx="2225964" cy="1958109"/>
          </a:xfrm>
          <a:prstGeom prst="rect">
            <a:avLst/>
          </a:prstGeom>
          <a:noFill/>
        </p:spPr>
      </p:pic>
    </p:spTree>
    <p:extLst>
      <p:ext uri="{BB962C8B-B14F-4D97-AF65-F5344CB8AC3E}">
        <p14:creationId xmlns:p14="http://schemas.microsoft.com/office/powerpoint/2010/main" val="615825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Conclusion</a:t>
            </a:r>
            <a:endParaRPr lang="en-AU" dirty="0"/>
          </a:p>
        </p:txBody>
      </p:sp>
      <p:sp>
        <p:nvSpPr>
          <p:cNvPr id="3" name="Content Placeholder 2"/>
          <p:cNvSpPr>
            <a:spLocks noGrp="1"/>
          </p:cNvSpPr>
          <p:nvPr>
            <p:ph idx="1"/>
          </p:nvPr>
        </p:nvSpPr>
        <p:spPr>
          <a:xfrm>
            <a:off x="461818" y="1487056"/>
            <a:ext cx="11037455" cy="4761344"/>
          </a:xfrm>
        </p:spPr>
        <p:txBody>
          <a:bodyPr>
            <a:normAutofit lnSpcReduction="10000"/>
          </a:bodyPr>
          <a:lstStyle/>
          <a:p>
            <a:r>
              <a:rPr lang="en-AU" dirty="0" smtClean="0"/>
              <a:t>Like every PPC President and Delegate here.  We have been given this trusted role to make a difference with our colleague Principals.</a:t>
            </a:r>
          </a:p>
          <a:p>
            <a:endParaRPr lang="en-AU" dirty="0"/>
          </a:p>
          <a:p>
            <a:endParaRPr lang="en-AU" dirty="0" smtClean="0"/>
          </a:p>
          <a:p>
            <a:r>
              <a:rPr lang="en-AU" dirty="0" smtClean="0"/>
              <a:t>We listen , we act for every Principal and we care about every Principal.</a:t>
            </a:r>
          </a:p>
          <a:p>
            <a:endParaRPr lang="en-AU" dirty="0"/>
          </a:p>
          <a:p>
            <a:pPr marL="0" indent="0">
              <a:buNone/>
            </a:pPr>
            <a:r>
              <a:rPr lang="en-AU" dirty="0" smtClean="0"/>
              <a:t>Any questions:</a:t>
            </a:r>
          </a:p>
          <a:p>
            <a:pPr marL="0" indent="0">
              <a:buNone/>
            </a:pPr>
            <a:endParaRPr lang="en-AU" dirty="0"/>
          </a:p>
          <a:p>
            <a:pPr marL="0" indent="0">
              <a:buNone/>
            </a:pPr>
            <a:r>
              <a:rPr lang="en-AU" dirty="0" smtClean="0"/>
              <a:t>I also have Katherine Horner our Relieving Delegate and Clint White who can talk further about what we do in Sutherland.</a:t>
            </a:r>
          </a:p>
          <a:p>
            <a:pPr marL="0" indent="0">
              <a:buNone/>
            </a:pPr>
            <a:endParaRPr lang="en-AU" dirty="0"/>
          </a:p>
          <a:p>
            <a:pPr marL="0" indent="0">
              <a:buNone/>
            </a:pPr>
            <a:r>
              <a:rPr lang="en-AU" dirty="0" smtClean="0"/>
              <a:t>Thanks for the opportunity to share some of the things we do in our PPC.</a:t>
            </a:r>
            <a:endParaRPr lang="en-AU" dirty="0"/>
          </a:p>
          <a:p>
            <a:endParaRPr lang="en-AU" dirty="0"/>
          </a:p>
        </p:txBody>
      </p:sp>
    </p:spTree>
    <p:extLst>
      <p:ext uri="{BB962C8B-B14F-4D97-AF65-F5344CB8AC3E}">
        <p14:creationId xmlns:p14="http://schemas.microsoft.com/office/powerpoint/2010/main" val="975108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Sutherland PPC</a:t>
            </a:r>
            <a:endParaRPr lang="en-AU" b="1" dirty="0"/>
          </a:p>
        </p:txBody>
      </p:sp>
      <p:sp>
        <p:nvSpPr>
          <p:cNvPr id="3" name="Content Placeholder 2"/>
          <p:cNvSpPr>
            <a:spLocks noGrp="1"/>
          </p:cNvSpPr>
          <p:nvPr>
            <p:ph idx="1"/>
          </p:nvPr>
        </p:nvSpPr>
        <p:spPr>
          <a:xfrm>
            <a:off x="359596" y="1541124"/>
            <a:ext cx="11517330" cy="4982966"/>
          </a:xfrm>
        </p:spPr>
        <p:txBody>
          <a:bodyPr/>
          <a:lstStyle/>
          <a:p>
            <a:pPr marL="0" indent="0">
              <a:buNone/>
            </a:pPr>
            <a:r>
              <a:rPr lang="en-AU" b="1" dirty="0" smtClean="0">
                <a:effectLst>
                  <a:outerShdw blurRad="38100" dist="38100" dir="2700000" algn="tl">
                    <a:srgbClr val="000000">
                      <a:alpha val="43137"/>
                    </a:srgbClr>
                  </a:outerShdw>
                </a:effectLst>
              </a:rPr>
              <a:t>Brief </a:t>
            </a:r>
            <a:r>
              <a:rPr lang="en-AU" b="1" dirty="0" smtClean="0">
                <a:effectLst>
                  <a:outerShdw blurRad="38100" dist="38100" dir="2700000" algn="tl">
                    <a:srgbClr val="000000">
                      <a:alpha val="43137"/>
                    </a:srgbClr>
                  </a:outerShdw>
                </a:effectLst>
              </a:rPr>
              <a:t>Background</a:t>
            </a:r>
            <a:endParaRPr lang="en-AU" b="1" dirty="0" smtClean="0">
              <a:effectLst>
                <a:outerShdw blurRad="38100" dist="38100" dir="2700000" algn="tl">
                  <a:srgbClr val="000000">
                    <a:alpha val="43137"/>
                  </a:srgbClr>
                </a:outerShdw>
              </a:effectLst>
            </a:endParaRPr>
          </a:p>
          <a:p>
            <a:r>
              <a:rPr lang="en-AU" dirty="0" smtClean="0"/>
              <a:t>Sutherland PPC is made up of 50 schools </a:t>
            </a:r>
            <a:r>
              <a:rPr lang="en-AU" dirty="0" smtClean="0"/>
              <a:t>located acros</a:t>
            </a:r>
            <a:r>
              <a:rPr lang="en-AU" dirty="0" smtClean="0"/>
              <a:t>s the Sutherland Shire </a:t>
            </a:r>
            <a:r>
              <a:rPr lang="en-AU" dirty="0" smtClean="0"/>
              <a:t>from </a:t>
            </a:r>
            <a:r>
              <a:rPr lang="en-AU" dirty="0" smtClean="0"/>
              <a:t>Cronulla to Illawong to Waterfall and Bundeena with 28 schools being in Bush Fire Prone or </a:t>
            </a:r>
            <a:r>
              <a:rPr lang="en-AU" dirty="0" smtClean="0"/>
              <a:t>a High Risk area. </a:t>
            </a:r>
            <a:r>
              <a:rPr lang="en-AU" dirty="0" smtClean="0"/>
              <a:t>The</a:t>
            </a:r>
            <a:r>
              <a:rPr lang="en-AU" dirty="0" smtClean="0"/>
              <a:t> </a:t>
            </a:r>
            <a:r>
              <a:rPr lang="en-AU" dirty="0" smtClean="0"/>
              <a:t>nuclear reactor also sits at Lucas </a:t>
            </a:r>
            <a:r>
              <a:rPr lang="en-AU" dirty="0" smtClean="0"/>
              <a:t>Heights and we hav</a:t>
            </a:r>
            <a:r>
              <a:rPr lang="en-AU" dirty="0" smtClean="0"/>
              <a:t>e the Caltex refinery sitting in Kurnell</a:t>
            </a:r>
            <a:r>
              <a:rPr lang="en-AU" dirty="0" smtClean="0"/>
              <a:t>.</a:t>
            </a:r>
            <a:endParaRPr lang="en-AU" dirty="0" smtClean="0"/>
          </a:p>
          <a:p>
            <a:r>
              <a:rPr lang="en-AU" dirty="0" smtClean="0"/>
              <a:t>In the </a:t>
            </a:r>
            <a:r>
              <a:rPr lang="en-AU" dirty="0" smtClean="0"/>
              <a:t>past few </a:t>
            </a:r>
            <a:r>
              <a:rPr lang="en-AU" dirty="0" smtClean="0"/>
              <a:t>years </a:t>
            </a:r>
            <a:r>
              <a:rPr lang="en-AU" dirty="0" smtClean="0"/>
              <a:t>we have had a 60 to 65% turnover in Principals who have either gained promotion in the Shire or </a:t>
            </a:r>
            <a:r>
              <a:rPr lang="en-AU" dirty="0" smtClean="0"/>
              <a:t>newly </a:t>
            </a:r>
            <a:r>
              <a:rPr lang="en-AU" dirty="0" smtClean="0"/>
              <a:t>appointed Principals. </a:t>
            </a:r>
          </a:p>
          <a:p>
            <a:r>
              <a:rPr lang="en-AU" dirty="0" smtClean="0"/>
              <a:t>We cross over with 3 Director Networks</a:t>
            </a:r>
          </a:p>
          <a:p>
            <a:pPr lvl="1"/>
            <a:r>
              <a:rPr lang="en-AU" dirty="0" smtClean="0"/>
              <a:t>Woronora River	</a:t>
            </a:r>
            <a:r>
              <a:rPr lang="en-AU" dirty="0" smtClean="0"/>
              <a:t>	-</a:t>
            </a:r>
            <a:r>
              <a:rPr lang="en-AU" dirty="0" smtClean="0"/>
              <a:t>	Relieving Director</a:t>
            </a:r>
          </a:p>
          <a:p>
            <a:pPr lvl="1"/>
            <a:r>
              <a:rPr lang="en-AU" dirty="0" smtClean="0"/>
              <a:t>Sutherland 	</a:t>
            </a:r>
            <a:r>
              <a:rPr lang="en-AU" dirty="0" smtClean="0"/>
              <a:t>		-</a:t>
            </a:r>
            <a:r>
              <a:rPr lang="en-AU" dirty="0" smtClean="0"/>
              <a:t>	Relieving Director</a:t>
            </a:r>
          </a:p>
          <a:p>
            <a:pPr lvl="1"/>
            <a:r>
              <a:rPr lang="en-AU" dirty="0" smtClean="0"/>
              <a:t>Port Hacking	</a:t>
            </a:r>
            <a:r>
              <a:rPr lang="en-AU" dirty="0" smtClean="0"/>
              <a:t>		-</a:t>
            </a:r>
            <a:r>
              <a:rPr lang="en-AU" dirty="0" smtClean="0"/>
              <a:t>	Only Permanent </a:t>
            </a:r>
            <a:r>
              <a:rPr lang="en-AU" dirty="0" smtClean="0"/>
              <a:t>Director   ( Karen </a:t>
            </a:r>
            <a:r>
              <a:rPr lang="en-AU" dirty="0" err="1" smtClean="0"/>
              <a:t>Shehata</a:t>
            </a:r>
            <a:r>
              <a:rPr lang="en-AU" dirty="0" smtClean="0"/>
              <a:t> )</a:t>
            </a:r>
            <a:endParaRPr lang="en-AU" dirty="0" smtClean="0"/>
          </a:p>
          <a:p>
            <a:pPr lvl="1"/>
            <a:endParaRPr lang="en-AU" dirty="0" smtClean="0"/>
          </a:p>
        </p:txBody>
      </p:sp>
    </p:spTree>
    <p:extLst>
      <p:ext uri="{BB962C8B-B14F-4D97-AF65-F5344CB8AC3E}">
        <p14:creationId xmlns:p14="http://schemas.microsoft.com/office/powerpoint/2010/main" val="621632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Sutherland PPC</a:t>
            </a:r>
            <a:endParaRPr lang="en-AU" b="1" dirty="0"/>
          </a:p>
        </p:txBody>
      </p:sp>
      <p:sp>
        <p:nvSpPr>
          <p:cNvPr id="3" name="Content Placeholder 2"/>
          <p:cNvSpPr>
            <a:spLocks noGrp="1"/>
          </p:cNvSpPr>
          <p:nvPr>
            <p:ph idx="1"/>
          </p:nvPr>
        </p:nvSpPr>
        <p:spPr>
          <a:xfrm>
            <a:off x="195209" y="1428108"/>
            <a:ext cx="11620072" cy="5024063"/>
          </a:xfrm>
        </p:spPr>
        <p:txBody>
          <a:bodyPr>
            <a:normAutofit lnSpcReduction="10000"/>
          </a:bodyPr>
          <a:lstStyle/>
          <a:p>
            <a:r>
              <a:rPr lang="en-AU" b="1" dirty="0" smtClean="0">
                <a:effectLst>
                  <a:outerShdw blurRad="38100" dist="38100" dir="2700000" algn="tl">
                    <a:srgbClr val="000000">
                      <a:alpha val="43137"/>
                    </a:srgbClr>
                  </a:outerShdw>
                </a:effectLst>
              </a:rPr>
              <a:t>Our Executive Structure</a:t>
            </a:r>
          </a:p>
          <a:p>
            <a:pPr lvl="1"/>
            <a:r>
              <a:rPr lang="en-AU" dirty="0" smtClean="0"/>
              <a:t>President						-	Andrew Doyle</a:t>
            </a:r>
            <a:endParaRPr lang="en-AU" dirty="0" smtClean="0"/>
          </a:p>
          <a:p>
            <a:pPr lvl="1"/>
            <a:r>
              <a:rPr lang="en-AU" dirty="0" smtClean="0"/>
              <a:t>Deputy </a:t>
            </a:r>
            <a:r>
              <a:rPr lang="en-AU" dirty="0" smtClean="0"/>
              <a:t>President				-	Vikki </a:t>
            </a:r>
            <a:r>
              <a:rPr lang="en-AU" dirty="0" err="1" smtClean="0"/>
              <a:t>Pantellis</a:t>
            </a:r>
            <a:endParaRPr lang="en-AU" dirty="0" smtClean="0"/>
          </a:p>
          <a:p>
            <a:pPr lvl="1"/>
            <a:r>
              <a:rPr lang="en-AU" dirty="0" smtClean="0"/>
              <a:t>Secretary						-	Pam </a:t>
            </a:r>
            <a:r>
              <a:rPr lang="en-AU" dirty="0" err="1" smtClean="0"/>
              <a:t>Walmsley</a:t>
            </a:r>
            <a:endParaRPr lang="en-AU" dirty="0" smtClean="0"/>
          </a:p>
          <a:p>
            <a:pPr lvl="1"/>
            <a:r>
              <a:rPr lang="en-AU" dirty="0" smtClean="0"/>
              <a:t>Treasurer						-	Sharon </a:t>
            </a:r>
            <a:r>
              <a:rPr lang="en-AU" dirty="0" err="1" smtClean="0"/>
              <a:t>Tollis</a:t>
            </a:r>
            <a:endParaRPr lang="en-AU" dirty="0" smtClean="0"/>
          </a:p>
          <a:p>
            <a:pPr lvl="1"/>
            <a:r>
              <a:rPr lang="en-AU" dirty="0" smtClean="0"/>
              <a:t>State Council </a:t>
            </a:r>
            <a:r>
              <a:rPr lang="en-AU" dirty="0" smtClean="0"/>
              <a:t>Delegate		-	Jason Ezzy and Katherine Horner as the alternate ( Here today)</a:t>
            </a:r>
            <a:endParaRPr lang="en-AU" dirty="0" smtClean="0"/>
          </a:p>
          <a:p>
            <a:pPr lvl="1"/>
            <a:endParaRPr lang="en-AU" dirty="0"/>
          </a:p>
          <a:p>
            <a:pPr lvl="1"/>
            <a:r>
              <a:rPr lang="en-AU" dirty="0" smtClean="0"/>
              <a:t>This team all </a:t>
            </a:r>
            <a:r>
              <a:rPr lang="en-AU" dirty="0" smtClean="0"/>
              <a:t>play </a:t>
            </a:r>
            <a:r>
              <a:rPr lang="en-AU" dirty="0" smtClean="0"/>
              <a:t>a role in making sure that all Principals are supported, they are known, valued and cared for.</a:t>
            </a:r>
          </a:p>
          <a:p>
            <a:pPr lvl="1"/>
            <a:endParaRPr lang="en-AU" dirty="0"/>
          </a:p>
          <a:p>
            <a:pPr lvl="1"/>
            <a:r>
              <a:rPr lang="en-AU" dirty="0" smtClean="0"/>
              <a:t>We consistently </a:t>
            </a:r>
            <a:r>
              <a:rPr lang="en-AU" dirty="0" smtClean="0"/>
              <a:t>now get </a:t>
            </a:r>
            <a:r>
              <a:rPr lang="en-AU" dirty="0" smtClean="0"/>
              <a:t>85 -  90% attendance at our 3 PPC meeting a </a:t>
            </a:r>
            <a:r>
              <a:rPr lang="en-AU" dirty="0" smtClean="0"/>
              <a:t>year in Term 2 to 4, </a:t>
            </a:r>
            <a:r>
              <a:rPr lang="en-AU" dirty="0" smtClean="0"/>
              <a:t>our other meeting is held during conference. Over 90% of our Principals attended our 2 day conference in Wollongong this year in late March.</a:t>
            </a:r>
            <a:endParaRPr lang="en-AU" dirty="0"/>
          </a:p>
        </p:txBody>
      </p:sp>
    </p:spTree>
    <p:extLst>
      <p:ext uri="{BB962C8B-B14F-4D97-AF65-F5344CB8AC3E}">
        <p14:creationId xmlns:p14="http://schemas.microsoft.com/office/powerpoint/2010/main" val="12245824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5032"/>
          </a:xfrm>
        </p:spPr>
        <p:txBody>
          <a:bodyPr/>
          <a:lstStyle/>
          <a:p>
            <a:r>
              <a:rPr lang="en-AU" b="1" dirty="0" smtClean="0"/>
              <a:t>Sutherland PPC</a:t>
            </a:r>
            <a:endParaRPr lang="en-AU" b="1" dirty="0"/>
          </a:p>
        </p:txBody>
      </p:sp>
      <p:sp>
        <p:nvSpPr>
          <p:cNvPr id="3" name="Content Placeholder 2"/>
          <p:cNvSpPr>
            <a:spLocks noGrp="1"/>
          </p:cNvSpPr>
          <p:nvPr>
            <p:ph idx="1"/>
          </p:nvPr>
        </p:nvSpPr>
        <p:spPr>
          <a:xfrm>
            <a:off x="205483" y="1263722"/>
            <a:ext cx="11578975" cy="5229546"/>
          </a:xfrm>
        </p:spPr>
        <p:txBody>
          <a:bodyPr>
            <a:normAutofit/>
          </a:bodyPr>
          <a:lstStyle/>
          <a:p>
            <a:r>
              <a:rPr lang="en-AU" b="1" dirty="0" smtClean="0">
                <a:effectLst>
                  <a:outerShdw blurRad="38100" dist="38100" dir="2700000" algn="tl">
                    <a:srgbClr val="000000">
                      <a:alpha val="43137"/>
                    </a:srgbClr>
                  </a:outerShdw>
                </a:effectLst>
              </a:rPr>
              <a:t>Attendance at our </a:t>
            </a:r>
            <a:r>
              <a:rPr lang="en-AU" b="1" dirty="0" smtClean="0">
                <a:effectLst>
                  <a:outerShdw blurRad="38100" dist="38100" dir="2700000" algn="tl">
                    <a:srgbClr val="000000">
                      <a:alpha val="43137"/>
                    </a:srgbClr>
                  </a:outerShdw>
                </a:effectLst>
              </a:rPr>
              <a:t>meetings</a:t>
            </a:r>
          </a:p>
          <a:p>
            <a:pPr marL="0" indent="0">
              <a:buNone/>
            </a:pPr>
            <a:endParaRPr lang="en-AU" b="1" dirty="0" smtClean="0">
              <a:effectLst>
                <a:outerShdw blurRad="38100" dist="38100" dir="2700000" algn="tl">
                  <a:srgbClr val="000000">
                    <a:alpha val="43137"/>
                  </a:srgbClr>
                </a:outerShdw>
              </a:effectLst>
            </a:endParaRPr>
          </a:p>
          <a:p>
            <a:pPr lvl="1"/>
            <a:r>
              <a:rPr lang="en-AU" dirty="0" smtClean="0"/>
              <a:t>Just over three years ago we made a commitment through the then President </a:t>
            </a:r>
            <a:r>
              <a:rPr lang="en-AU" dirty="0" smtClean="0"/>
              <a:t>( Jason Ezzy ) and </a:t>
            </a:r>
            <a:r>
              <a:rPr lang="en-AU" dirty="0" smtClean="0"/>
              <a:t>myself as the State Delegate to stress the importance of this meeting and how important this was to the Principals of Sutherland. We started with calendar invites and then following up with non attendance and the reasons why. </a:t>
            </a:r>
          </a:p>
          <a:p>
            <a:pPr marL="457200" lvl="1" indent="0">
              <a:buNone/>
            </a:pPr>
            <a:r>
              <a:rPr lang="en-AU" dirty="0" smtClean="0"/>
              <a:t>(Reasons </a:t>
            </a:r>
            <a:r>
              <a:rPr lang="en-AU" dirty="0" smtClean="0"/>
              <a:t>– did not feel it was worth it, could not be away from school, </a:t>
            </a:r>
            <a:r>
              <a:rPr lang="en-AU" dirty="0" smtClean="0"/>
              <a:t>bad experience in the past or did not see how this impacted them, cost was a factor in small schools )</a:t>
            </a:r>
          </a:p>
          <a:p>
            <a:pPr marL="457200" lvl="1" indent="0">
              <a:buNone/>
            </a:pPr>
            <a:r>
              <a:rPr lang="en-AU" dirty="0" smtClean="0"/>
              <a:t>  </a:t>
            </a:r>
            <a:endParaRPr lang="en-AU" dirty="0"/>
          </a:p>
          <a:p>
            <a:pPr marL="457200" lvl="1" indent="0">
              <a:buNone/>
            </a:pPr>
            <a:r>
              <a:rPr lang="en-AU" dirty="0" smtClean="0"/>
              <a:t>We approached all of our long standing Principals of the importance of attending PPC meetings and making this a priority in </a:t>
            </a:r>
            <a:r>
              <a:rPr lang="en-AU" dirty="0" smtClean="0"/>
              <a:t>their</a:t>
            </a:r>
            <a:r>
              <a:rPr lang="en-AU" dirty="0" smtClean="0"/>
              <a:t> </a:t>
            </a:r>
            <a:r>
              <a:rPr lang="en-AU" dirty="0" smtClean="0"/>
              <a:t>calendar, they then would feed this </a:t>
            </a:r>
            <a:r>
              <a:rPr lang="en-AU" dirty="0" smtClean="0"/>
              <a:t>message out to </a:t>
            </a:r>
            <a:r>
              <a:rPr lang="en-AU" dirty="0" smtClean="0"/>
              <a:t>schools around them </a:t>
            </a:r>
            <a:r>
              <a:rPr lang="en-AU" dirty="0" smtClean="0"/>
              <a:t>and </a:t>
            </a:r>
            <a:r>
              <a:rPr lang="en-AU" dirty="0" smtClean="0"/>
              <a:t>attendance grew each meeting from </a:t>
            </a:r>
            <a:r>
              <a:rPr lang="en-AU" dirty="0" smtClean="0"/>
              <a:t>50%</a:t>
            </a:r>
            <a:r>
              <a:rPr lang="en-AU" dirty="0" smtClean="0"/>
              <a:t> </a:t>
            </a:r>
            <a:r>
              <a:rPr lang="en-AU" dirty="0" smtClean="0"/>
              <a:t>to averaging +80% now</a:t>
            </a:r>
            <a:r>
              <a:rPr lang="en-AU" dirty="0" smtClean="0"/>
              <a:t>.</a:t>
            </a:r>
          </a:p>
          <a:p>
            <a:pPr marL="457200" lvl="1" indent="0">
              <a:buNone/>
            </a:pPr>
            <a:endParaRPr lang="en-AU" dirty="0"/>
          </a:p>
          <a:p>
            <a:pPr marL="457200" lvl="1" indent="0">
              <a:buNone/>
            </a:pPr>
            <a:r>
              <a:rPr lang="en-AU" dirty="0" smtClean="0"/>
              <a:t>Our Principals value the importance of knowing what is happening across the state.</a:t>
            </a:r>
            <a:endParaRPr lang="en-AU" dirty="0" smtClean="0"/>
          </a:p>
          <a:p>
            <a:pPr marL="914400" lvl="2" indent="0">
              <a:buNone/>
            </a:pPr>
            <a:endParaRPr lang="en-AU" dirty="0"/>
          </a:p>
        </p:txBody>
      </p:sp>
    </p:spTree>
    <p:extLst>
      <p:ext uri="{BB962C8B-B14F-4D97-AF65-F5344CB8AC3E}">
        <p14:creationId xmlns:p14="http://schemas.microsoft.com/office/powerpoint/2010/main" val="2354446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5581"/>
          </a:xfrm>
        </p:spPr>
        <p:txBody>
          <a:bodyPr/>
          <a:lstStyle/>
          <a:p>
            <a:r>
              <a:rPr lang="en-AU" b="1" dirty="0" smtClean="0"/>
              <a:t>Sutherland PPC</a:t>
            </a:r>
            <a:endParaRPr lang="en-AU" b="1" dirty="0"/>
          </a:p>
        </p:txBody>
      </p:sp>
      <p:sp>
        <p:nvSpPr>
          <p:cNvPr id="3" name="Content Placeholder 2"/>
          <p:cNvSpPr>
            <a:spLocks noGrp="1"/>
          </p:cNvSpPr>
          <p:nvPr>
            <p:ph idx="1"/>
          </p:nvPr>
        </p:nvSpPr>
        <p:spPr>
          <a:xfrm>
            <a:off x="287675" y="1150706"/>
            <a:ext cx="11414589" cy="5363110"/>
          </a:xfrm>
        </p:spPr>
        <p:txBody>
          <a:bodyPr>
            <a:normAutofit fontScale="92500" lnSpcReduction="10000"/>
          </a:bodyPr>
          <a:lstStyle/>
          <a:p>
            <a:pPr lvl="1"/>
            <a:r>
              <a:rPr lang="en-AU" b="1" dirty="0" smtClean="0">
                <a:effectLst>
                  <a:outerShdw blurRad="38100" dist="38100" dir="2700000" algn="tl">
                    <a:srgbClr val="000000">
                      <a:alpha val="43137"/>
                    </a:srgbClr>
                  </a:outerShdw>
                </a:effectLst>
              </a:rPr>
              <a:t>Each Meeting </a:t>
            </a:r>
            <a:r>
              <a:rPr lang="en-AU" dirty="0" smtClean="0"/>
              <a:t>we look for a guest speaker who can give us the latest information on areas that will engage the </a:t>
            </a:r>
            <a:r>
              <a:rPr lang="en-AU" dirty="0" smtClean="0"/>
              <a:t>membership. It is not PL, it is for information sharing and asking questions to support each Principal.  See examples below</a:t>
            </a:r>
            <a:endParaRPr lang="en-AU" dirty="0" smtClean="0"/>
          </a:p>
          <a:p>
            <a:pPr lvl="2"/>
            <a:r>
              <a:rPr lang="en-AU" dirty="0" smtClean="0"/>
              <a:t>2018	-	Mark </a:t>
            </a:r>
            <a:r>
              <a:rPr lang="en-AU" dirty="0" err="1" smtClean="0"/>
              <a:t>Greentree</a:t>
            </a:r>
            <a:r>
              <a:rPr lang="en-AU" dirty="0" smtClean="0"/>
              <a:t> ( Technology and Stem Share )</a:t>
            </a:r>
          </a:p>
          <a:p>
            <a:pPr lvl="2"/>
            <a:r>
              <a:rPr lang="en-AU" dirty="0" smtClean="0"/>
              <a:t>2018	-	President Phil Seymour visited early last year to share his knowledge</a:t>
            </a:r>
          </a:p>
          <a:p>
            <a:pPr lvl="2"/>
            <a:r>
              <a:rPr lang="en-AU" dirty="0" smtClean="0"/>
              <a:t>2018	-	Primary Curriculum Advisors </a:t>
            </a:r>
            <a:r>
              <a:rPr lang="en-AU" dirty="0" smtClean="0"/>
              <a:t>attended last year</a:t>
            </a:r>
            <a:endParaRPr lang="en-AU" dirty="0" smtClean="0"/>
          </a:p>
          <a:p>
            <a:pPr lvl="2"/>
            <a:r>
              <a:rPr lang="en-AU" dirty="0" smtClean="0"/>
              <a:t>2017</a:t>
            </a:r>
            <a:r>
              <a:rPr lang="en-AU" dirty="0" smtClean="0"/>
              <a:t>	-	EPAC / Legal / Health and Safety Team visits</a:t>
            </a:r>
          </a:p>
          <a:p>
            <a:pPr lvl="2"/>
            <a:r>
              <a:rPr lang="en-AU" dirty="0" smtClean="0"/>
              <a:t>2019	-	TPMI newly appointed team will speak next week and DP Robyn Evans will speak as </a:t>
            </a:r>
            <a:r>
              <a:rPr lang="en-AU" dirty="0" smtClean="0"/>
              <a:t>well at our meeting next week.</a:t>
            </a:r>
            <a:endParaRPr lang="en-AU" dirty="0" smtClean="0"/>
          </a:p>
          <a:p>
            <a:pPr marL="914400" lvl="2" indent="0">
              <a:buNone/>
            </a:pPr>
            <a:endParaRPr lang="en-AU" dirty="0"/>
          </a:p>
          <a:p>
            <a:pPr lvl="2"/>
            <a:r>
              <a:rPr lang="en-AU" dirty="0" smtClean="0"/>
              <a:t>Our Meetings </a:t>
            </a:r>
            <a:r>
              <a:rPr lang="en-AU" dirty="0" smtClean="0"/>
              <a:t>are planned and dates determined and handed out the previous </a:t>
            </a:r>
            <a:r>
              <a:rPr lang="en-AU" dirty="0" smtClean="0"/>
              <a:t>year. Wednesday after State Council each term.</a:t>
            </a:r>
            <a:endParaRPr lang="en-AU" dirty="0" smtClean="0"/>
          </a:p>
          <a:p>
            <a:pPr lvl="2"/>
            <a:endParaRPr lang="en-AU" dirty="0"/>
          </a:p>
          <a:p>
            <a:pPr lvl="2"/>
            <a:r>
              <a:rPr lang="en-AU" dirty="0" smtClean="0"/>
              <a:t>Engaging and upmarket venue	-	</a:t>
            </a:r>
            <a:r>
              <a:rPr lang="en-AU" b="1" dirty="0" err="1" smtClean="0">
                <a:effectLst>
                  <a:outerShdw blurRad="38100" dist="38100" dir="2700000" algn="tl">
                    <a:srgbClr val="000000">
                      <a:alpha val="43137"/>
                    </a:srgbClr>
                  </a:outerShdw>
                </a:effectLst>
              </a:rPr>
              <a:t>Doltone</a:t>
            </a:r>
            <a:r>
              <a:rPr lang="en-AU" b="1" dirty="0" smtClean="0">
                <a:effectLst>
                  <a:outerShdw blurRad="38100" dist="38100" dir="2700000" algn="tl">
                    <a:srgbClr val="000000">
                      <a:alpha val="43137"/>
                    </a:srgbClr>
                  </a:outerShdw>
                </a:effectLst>
              </a:rPr>
              <a:t> House – Sylvania</a:t>
            </a:r>
          </a:p>
          <a:p>
            <a:pPr marL="914400" lvl="2" indent="0">
              <a:buNone/>
            </a:pPr>
            <a:endParaRPr lang="en-AU" b="1" dirty="0">
              <a:effectLst>
                <a:outerShdw blurRad="38100" dist="38100" dir="2700000" algn="tl">
                  <a:srgbClr val="000000">
                    <a:alpha val="43137"/>
                  </a:srgbClr>
                </a:outerShdw>
              </a:effectLst>
            </a:endParaRPr>
          </a:p>
          <a:p>
            <a:pPr marL="914400" lvl="2" indent="0">
              <a:buNone/>
            </a:pPr>
            <a:r>
              <a:rPr lang="en-AU" b="1" u="sng" dirty="0" smtClean="0"/>
              <a:t>Cost Neutral </a:t>
            </a:r>
            <a:r>
              <a:rPr lang="en-AU" dirty="0" smtClean="0"/>
              <a:t>– we support our Teaching Principals in attendance by helping cover costs –  how we do this is through 10 sponsors per meeting which sell out each year and each meeting</a:t>
            </a:r>
            <a:r>
              <a:rPr lang="en-AU" dirty="0" smtClean="0"/>
              <a:t>. It is not a cheap venue but it is central to all schools and well received by Principals and sponsors.</a:t>
            </a:r>
            <a:endParaRPr lang="en-AU" dirty="0" smtClean="0"/>
          </a:p>
          <a:p>
            <a:endParaRPr lang="en-AU" dirty="0"/>
          </a:p>
        </p:txBody>
      </p:sp>
    </p:spTree>
    <p:extLst>
      <p:ext uri="{BB962C8B-B14F-4D97-AF65-F5344CB8AC3E}">
        <p14:creationId xmlns:p14="http://schemas.microsoft.com/office/powerpoint/2010/main" val="3682607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Sutherland PPC</a:t>
            </a:r>
            <a:endParaRPr lang="en-AU" dirty="0"/>
          </a:p>
        </p:txBody>
      </p:sp>
      <p:sp>
        <p:nvSpPr>
          <p:cNvPr id="3" name="Content Placeholder 2"/>
          <p:cNvSpPr>
            <a:spLocks noGrp="1"/>
          </p:cNvSpPr>
          <p:nvPr>
            <p:ph idx="1"/>
          </p:nvPr>
        </p:nvSpPr>
        <p:spPr>
          <a:xfrm>
            <a:off x="205483" y="1273996"/>
            <a:ext cx="11609798" cy="5322013"/>
          </a:xfrm>
        </p:spPr>
        <p:txBody>
          <a:bodyPr>
            <a:normAutofit/>
          </a:bodyPr>
          <a:lstStyle/>
          <a:p>
            <a:r>
              <a:rPr lang="en-AU" b="1" u="sng" dirty="0" smtClean="0">
                <a:effectLst>
                  <a:outerShdw blurRad="38100" dist="38100" dir="2700000" algn="tl">
                    <a:srgbClr val="000000">
                      <a:alpha val="43137"/>
                    </a:srgbClr>
                  </a:outerShdw>
                </a:effectLst>
              </a:rPr>
              <a:t>Meeting Agendas</a:t>
            </a:r>
          </a:p>
          <a:p>
            <a:pPr lvl="1"/>
            <a:r>
              <a:rPr lang="en-AU" dirty="0" smtClean="0"/>
              <a:t>Information is posted 2 weeks before the meeting for any agenda changes and updates.</a:t>
            </a:r>
          </a:p>
          <a:p>
            <a:pPr lvl="1"/>
            <a:r>
              <a:rPr lang="en-AU" dirty="0" smtClean="0"/>
              <a:t>Dedicated time to report back from State Council -  Currently Jason Ezzy does </a:t>
            </a:r>
            <a:r>
              <a:rPr lang="en-AU" dirty="0" smtClean="0"/>
              <a:t>a detailed power </a:t>
            </a:r>
            <a:r>
              <a:rPr lang="en-AU" dirty="0" smtClean="0"/>
              <a:t>point presentation highlighting the key points from each speaker – </a:t>
            </a:r>
            <a:r>
              <a:rPr lang="en-AU" dirty="0" smtClean="0"/>
              <a:t>he also </a:t>
            </a:r>
            <a:r>
              <a:rPr lang="en-AU" dirty="0" smtClean="0"/>
              <a:t>includes a photo so staff know who was talking from </a:t>
            </a:r>
            <a:r>
              <a:rPr lang="en-AU" dirty="0" smtClean="0"/>
              <a:t>State </a:t>
            </a:r>
            <a:r>
              <a:rPr lang="en-AU" dirty="0"/>
              <a:t>C</a:t>
            </a:r>
            <a:r>
              <a:rPr lang="en-AU" dirty="0" smtClean="0"/>
              <a:t>ouncil. This will often take 45mins to 1 hour to fully go through the minutes from State Council.</a:t>
            </a:r>
            <a:endParaRPr lang="en-AU" dirty="0" smtClean="0"/>
          </a:p>
          <a:p>
            <a:pPr lvl="1"/>
            <a:r>
              <a:rPr lang="en-AU" dirty="0" smtClean="0"/>
              <a:t>If a power point was uploaded </a:t>
            </a:r>
            <a:r>
              <a:rPr lang="en-AU" dirty="0" smtClean="0"/>
              <a:t>to the PPA website, that </a:t>
            </a:r>
            <a:r>
              <a:rPr lang="en-AU" dirty="0" smtClean="0"/>
              <a:t>is available for viewing and clarifying any points from the presentation. </a:t>
            </a:r>
          </a:p>
          <a:p>
            <a:pPr lvl="1"/>
            <a:r>
              <a:rPr lang="en-AU" dirty="0" smtClean="0"/>
              <a:t>This is well received as </a:t>
            </a:r>
            <a:r>
              <a:rPr lang="en-AU" dirty="0" smtClean="0"/>
              <a:t>they often have little idea of what is happening across the many portfolios.</a:t>
            </a:r>
            <a:endParaRPr lang="en-AU" dirty="0" smtClean="0"/>
          </a:p>
          <a:p>
            <a:pPr lvl="1"/>
            <a:r>
              <a:rPr lang="en-AU" dirty="0" smtClean="0"/>
              <a:t>For e</a:t>
            </a:r>
            <a:r>
              <a:rPr lang="en-AU" dirty="0" smtClean="0"/>
              <a:t>ach </a:t>
            </a:r>
            <a:r>
              <a:rPr lang="en-AU" dirty="0" smtClean="0"/>
              <a:t>reference group </a:t>
            </a:r>
            <a:r>
              <a:rPr lang="en-AU" dirty="0" smtClean="0"/>
              <a:t>the </a:t>
            </a:r>
            <a:r>
              <a:rPr lang="en-AU" dirty="0" smtClean="0"/>
              <a:t>Principal </a:t>
            </a:r>
            <a:r>
              <a:rPr lang="en-AU" dirty="0" smtClean="0"/>
              <a:t>looking after this is </a:t>
            </a:r>
            <a:r>
              <a:rPr lang="en-AU" dirty="0" smtClean="0"/>
              <a:t>also given plenty of time to read through reports and the chance for colleagues to ask questions – often discussion will occur around what is happening in local schools and feedback provided to share at up coming reference group meetings</a:t>
            </a:r>
            <a:r>
              <a:rPr lang="en-AU" dirty="0" smtClean="0"/>
              <a:t>.</a:t>
            </a:r>
          </a:p>
          <a:p>
            <a:pPr lvl="1"/>
            <a:r>
              <a:rPr lang="en-AU" dirty="0" smtClean="0"/>
              <a:t>We are lucky to have the chair of the Technology Reference Group – Clint White who gives us an extra voice at our meetings as well.</a:t>
            </a:r>
            <a:endParaRPr lang="en-AU" dirty="0"/>
          </a:p>
        </p:txBody>
      </p:sp>
    </p:spTree>
    <p:extLst>
      <p:ext uri="{BB962C8B-B14F-4D97-AF65-F5344CB8AC3E}">
        <p14:creationId xmlns:p14="http://schemas.microsoft.com/office/powerpoint/2010/main" val="42141110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Sutherland PPC</a:t>
            </a:r>
            <a:endParaRPr lang="en-AU" dirty="0"/>
          </a:p>
        </p:txBody>
      </p:sp>
      <p:sp>
        <p:nvSpPr>
          <p:cNvPr id="3" name="Content Placeholder 2"/>
          <p:cNvSpPr>
            <a:spLocks noGrp="1"/>
          </p:cNvSpPr>
          <p:nvPr>
            <p:ph idx="1"/>
          </p:nvPr>
        </p:nvSpPr>
        <p:spPr>
          <a:xfrm>
            <a:off x="236305" y="1428108"/>
            <a:ext cx="11465959" cy="5095982"/>
          </a:xfrm>
        </p:spPr>
        <p:txBody>
          <a:bodyPr>
            <a:normAutofit lnSpcReduction="10000"/>
          </a:bodyPr>
          <a:lstStyle/>
          <a:p>
            <a:r>
              <a:rPr lang="en-AU" b="1" u="sng" dirty="0" smtClean="0">
                <a:effectLst>
                  <a:outerShdw blurRad="38100" dist="38100" dir="2700000" algn="tl">
                    <a:srgbClr val="000000">
                      <a:alpha val="43137"/>
                    </a:srgbClr>
                  </a:outerShdw>
                </a:effectLst>
              </a:rPr>
              <a:t>Collegial </a:t>
            </a:r>
            <a:r>
              <a:rPr lang="en-AU" b="1" u="sng" dirty="0" smtClean="0">
                <a:effectLst>
                  <a:outerShdw blurRad="38100" dist="38100" dir="2700000" algn="tl">
                    <a:srgbClr val="000000">
                      <a:alpha val="43137"/>
                    </a:srgbClr>
                  </a:outerShdw>
                </a:effectLst>
              </a:rPr>
              <a:t>Sharing – is the key</a:t>
            </a:r>
            <a:endParaRPr lang="en-AU" b="1" u="sng" dirty="0" smtClean="0">
              <a:effectLst>
                <a:outerShdw blurRad="38100" dist="38100" dir="2700000" algn="tl">
                  <a:srgbClr val="000000">
                    <a:alpha val="43137"/>
                  </a:srgbClr>
                </a:outerShdw>
              </a:effectLst>
            </a:endParaRPr>
          </a:p>
          <a:p>
            <a:pPr lvl="1"/>
            <a:r>
              <a:rPr lang="en-AU" dirty="0" smtClean="0"/>
              <a:t>Issues are often raised that many of our colleagues are feeling </a:t>
            </a:r>
            <a:r>
              <a:rPr lang="en-AU" dirty="0" smtClean="0"/>
              <a:t>unhappy or frustrated about </a:t>
            </a:r>
            <a:r>
              <a:rPr lang="en-AU" dirty="0" smtClean="0"/>
              <a:t>either </a:t>
            </a:r>
            <a:r>
              <a:rPr lang="en-AU" dirty="0" smtClean="0"/>
              <a:t>system changes, compliance or school issues.</a:t>
            </a:r>
            <a:endParaRPr lang="en-AU" dirty="0" smtClean="0"/>
          </a:p>
          <a:p>
            <a:pPr lvl="2"/>
            <a:r>
              <a:rPr lang="en-AU" dirty="0" smtClean="0"/>
              <a:t>Has led to </a:t>
            </a:r>
            <a:r>
              <a:rPr lang="en-AU" b="1" u="sng" dirty="0" smtClean="0"/>
              <a:t>Flourish Sutherland </a:t>
            </a:r>
            <a:r>
              <a:rPr lang="en-AU" dirty="0"/>
              <a:t> </a:t>
            </a:r>
            <a:r>
              <a:rPr lang="en-AU" dirty="0" smtClean="0"/>
              <a:t>which has had amazing feedback. Our schools are now leading the staff model of Flourish in their own school.  Our PPC supported the smaller school Principals with a grant totalling $10,000 to support this important work.</a:t>
            </a:r>
          </a:p>
          <a:p>
            <a:pPr marL="914400" lvl="2" indent="0">
              <a:buNone/>
            </a:pPr>
            <a:endParaRPr lang="en-AU" dirty="0" smtClean="0"/>
          </a:p>
          <a:p>
            <a:pPr lvl="2"/>
            <a:r>
              <a:rPr lang="en-AU" dirty="0" smtClean="0"/>
              <a:t>Issues </a:t>
            </a:r>
            <a:r>
              <a:rPr lang="en-AU" dirty="0" smtClean="0"/>
              <a:t>with our </a:t>
            </a:r>
            <a:r>
              <a:rPr lang="en-AU" dirty="0"/>
              <a:t>L</a:t>
            </a:r>
            <a:r>
              <a:rPr lang="en-AU" dirty="0" smtClean="0"/>
              <a:t>ocal </a:t>
            </a:r>
            <a:r>
              <a:rPr lang="en-AU" dirty="0"/>
              <a:t>D</a:t>
            </a:r>
            <a:r>
              <a:rPr lang="en-AU" dirty="0" smtClean="0"/>
              <a:t>irectors </a:t>
            </a:r>
            <a:r>
              <a:rPr lang="en-AU" dirty="0" smtClean="0"/>
              <a:t>– </a:t>
            </a:r>
            <a:r>
              <a:rPr lang="en-AU" dirty="0" smtClean="0"/>
              <a:t>we are able </a:t>
            </a:r>
            <a:r>
              <a:rPr lang="en-AU" dirty="0" smtClean="0"/>
              <a:t>to talk through those issues and come up with a </a:t>
            </a:r>
            <a:r>
              <a:rPr lang="en-AU" dirty="0" smtClean="0"/>
              <a:t>plan to get assistance or </a:t>
            </a:r>
            <a:r>
              <a:rPr lang="en-AU" dirty="0" err="1" smtClean="0"/>
              <a:t>disucss</a:t>
            </a:r>
            <a:r>
              <a:rPr lang="en-AU" dirty="0" smtClean="0"/>
              <a:t> these concerns.</a:t>
            </a:r>
            <a:endParaRPr lang="en-AU" dirty="0" smtClean="0"/>
          </a:p>
          <a:p>
            <a:pPr marL="914400" lvl="2" indent="0">
              <a:buNone/>
            </a:pPr>
            <a:r>
              <a:rPr lang="en-AU" dirty="0" smtClean="0"/>
              <a:t>This </a:t>
            </a:r>
            <a:r>
              <a:rPr lang="en-AU" dirty="0" smtClean="0"/>
              <a:t>happened last year – where as President </a:t>
            </a:r>
            <a:r>
              <a:rPr lang="en-AU" dirty="0" smtClean="0"/>
              <a:t>I called </a:t>
            </a:r>
            <a:r>
              <a:rPr lang="en-AU" dirty="0" smtClean="0"/>
              <a:t>a meeting with our </a:t>
            </a:r>
            <a:r>
              <a:rPr lang="en-AU" dirty="0" smtClean="0"/>
              <a:t>Directors </a:t>
            </a:r>
            <a:r>
              <a:rPr lang="en-AU" dirty="0" smtClean="0"/>
              <a:t>and presented them </a:t>
            </a:r>
            <a:r>
              <a:rPr lang="en-AU" dirty="0" smtClean="0"/>
              <a:t>with Principal concerns around ( 5/6 clerk role, demanding emails and unrealistic time frames for reporting back to DEL’s )  I was able to share thos</a:t>
            </a:r>
            <a:r>
              <a:rPr lang="en-AU" dirty="0" smtClean="0"/>
              <a:t>e concerns and ways to move forward</a:t>
            </a:r>
            <a:r>
              <a:rPr lang="en-AU" dirty="0" smtClean="0"/>
              <a:t>.  We certainly saw improvements from the next day and I am often asked now if there are concerns we need to be aware of. </a:t>
            </a:r>
            <a:endParaRPr lang="en-AU" dirty="0" smtClean="0"/>
          </a:p>
          <a:p>
            <a:pPr lvl="2"/>
            <a:endParaRPr lang="en-AU" dirty="0"/>
          </a:p>
          <a:p>
            <a:pPr lvl="2"/>
            <a:r>
              <a:rPr lang="en-AU" dirty="0" smtClean="0"/>
              <a:t>Colleagues believe they have a voice which is heard and if at all possible we can address with the people that need to hear this. This has made Sutherland </a:t>
            </a:r>
            <a:r>
              <a:rPr lang="en-AU" dirty="0" smtClean="0"/>
              <a:t>PPC a </a:t>
            </a:r>
            <a:r>
              <a:rPr lang="en-AU" dirty="0" smtClean="0"/>
              <a:t>united group of wonderful and hard working Principals</a:t>
            </a:r>
            <a:r>
              <a:rPr lang="en-AU" dirty="0" smtClean="0"/>
              <a:t>.  We support each other and work together for the best outcomes.</a:t>
            </a:r>
            <a:endParaRPr lang="en-AU" dirty="0"/>
          </a:p>
        </p:txBody>
      </p:sp>
    </p:spTree>
    <p:extLst>
      <p:ext uri="{BB962C8B-B14F-4D97-AF65-F5344CB8AC3E}">
        <p14:creationId xmlns:p14="http://schemas.microsoft.com/office/powerpoint/2010/main" val="40804865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78947"/>
          </a:xfrm>
        </p:spPr>
        <p:txBody>
          <a:bodyPr>
            <a:normAutofit fontScale="90000"/>
          </a:bodyPr>
          <a:lstStyle/>
          <a:p>
            <a:r>
              <a:rPr lang="en-AU" b="1" u="sng" dirty="0" smtClean="0">
                <a:effectLst>
                  <a:outerShdw blurRad="38100" dist="38100" dir="2700000" algn="tl">
                    <a:srgbClr val="000000">
                      <a:alpha val="43137"/>
                    </a:srgbClr>
                  </a:outerShdw>
                </a:effectLst>
              </a:rPr>
              <a:t>Our Three </a:t>
            </a:r>
            <a:r>
              <a:rPr lang="en-AU" b="1" u="sng" dirty="0" smtClean="0">
                <a:effectLst>
                  <a:outerShdw blurRad="38100" dist="38100" dir="2700000" algn="tl">
                    <a:srgbClr val="000000">
                      <a:alpha val="43137"/>
                    </a:srgbClr>
                  </a:outerShdw>
                </a:effectLst>
              </a:rPr>
              <a:t>Networks </a:t>
            </a:r>
            <a:r>
              <a:rPr lang="en-AU" b="1" dirty="0" smtClean="0">
                <a:effectLst>
                  <a:outerShdw blurRad="38100" dist="38100" dir="2700000" algn="tl">
                    <a:srgbClr val="000000">
                      <a:alpha val="43137"/>
                    </a:srgbClr>
                  </a:outerShdw>
                </a:effectLst>
              </a:rPr>
              <a:t>are really one </a:t>
            </a:r>
            <a:r>
              <a:rPr lang="en-AU" b="1" dirty="0" smtClean="0">
                <a:effectLst>
                  <a:outerShdw blurRad="38100" dist="38100" dir="2700000" algn="tl">
                    <a:srgbClr val="000000">
                      <a:alpha val="43137"/>
                    </a:srgbClr>
                  </a:outerShdw>
                </a:effectLst>
              </a:rPr>
              <a:t>network – </a:t>
            </a:r>
            <a:br>
              <a:rPr lang="en-AU" b="1" dirty="0" smtClean="0">
                <a:effectLst>
                  <a:outerShdw blurRad="38100" dist="38100" dir="2700000" algn="tl">
                    <a:srgbClr val="000000">
                      <a:alpha val="43137"/>
                    </a:srgbClr>
                  </a:outerShdw>
                </a:effectLst>
              </a:rPr>
            </a:br>
            <a:r>
              <a:rPr lang="en-AU" b="1" dirty="0" smtClean="0">
                <a:effectLst>
                  <a:outerShdw blurRad="38100" dist="38100" dir="2700000" algn="tl">
                    <a:srgbClr val="000000">
                      <a:alpha val="43137"/>
                    </a:srgbClr>
                  </a:outerShdw>
                </a:effectLst>
              </a:rPr>
              <a:t>Sutherland PPC </a:t>
            </a:r>
            <a:endParaRPr lang="en-AU"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72611" y="1397286"/>
            <a:ext cx="11301573" cy="5116530"/>
          </a:xfrm>
        </p:spPr>
        <p:txBody>
          <a:bodyPr>
            <a:normAutofit lnSpcReduction="10000"/>
          </a:bodyPr>
          <a:lstStyle/>
          <a:p>
            <a:endParaRPr lang="en-AU" dirty="0" smtClean="0"/>
          </a:p>
          <a:p>
            <a:r>
              <a:rPr lang="en-AU" dirty="0" smtClean="0"/>
              <a:t>Our Directors in consultation with PPC Exec always arrange Professional Learning together. </a:t>
            </a:r>
            <a:r>
              <a:rPr lang="en-AU" dirty="0" smtClean="0"/>
              <a:t>There </a:t>
            </a:r>
            <a:r>
              <a:rPr lang="en-AU" dirty="0" smtClean="0"/>
              <a:t>is a combined PPC / SPC briefing with Directors around PL.</a:t>
            </a:r>
          </a:p>
          <a:p>
            <a:r>
              <a:rPr lang="en-AU" dirty="0" smtClean="0"/>
              <a:t>Directors will now check with myself and our Secondary President around dates and how they suit the membership;</a:t>
            </a:r>
          </a:p>
          <a:p>
            <a:pPr lvl="1"/>
            <a:r>
              <a:rPr lang="en-AU" dirty="0" smtClean="0"/>
              <a:t>2 Breakfast with meetings per term (  Optional )</a:t>
            </a:r>
          </a:p>
          <a:p>
            <a:pPr lvl="1"/>
            <a:r>
              <a:rPr lang="en-AU" dirty="0" smtClean="0"/>
              <a:t>1 ½ </a:t>
            </a:r>
            <a:r>
              <a:rPr lang="en-AU" dirty="0" smtClean="0"/>
              <a:t>day Pl </a:t>
            </a:r>
            <a:r>
              <a:rPr lang="en-AU" dirty="0" smtClean="0"/>
              <a:t>Session per term</a:t>
            </a:r>
          </a:p>
          <a:p>
            <a:pPr lvl="1"/>
            <a:r>
              <a:rPr lang="en-AU" dirty="0" smtClean="0"/>
              <a:t>1 full day PL session per </a:t>
            </a:r>
            <a:r>
              <a:rPr lang="en-AU" dirty="0" smtClean="0"/>
              <a:t>term  -  ( This term we had James Nottingham as a guest speaker )</a:t>
            </a:r>
          </a:p>
          <a:p>
            <a:pPr lvl="1"/>
            <a:endParaRPr lang="en-AU" dirty="0"/>
          </a:p>
          <a:p>
            <a:pPr lvl="1"/>
            <a:r>
              <a:rPr lang="en-AU" dirty="0" smtClean="0"/>
              <a:t>Our colleagues know we have been consulted and a trust that as an Exec group we will do what we can to support each Principal in their Professional Learning.</a:t>
            </a:r>
            <a:endParaRPr lang="en-AU" dirty="0" smtClean="0"/>
          </a:p>
          <a:p>
            <a:pPr marL="457200" lvl="1" indent="0">
              <a:buNone/>
            </a:pPr>
            <a:endParaRPr lang="en-AU" dirty="0"/>
          </a:p>
          <a:p>
            <a:pPr lvl="1"/>
            <a:r>
              <a:rPr lang="en-AU" dirty="0" smtClean="0"/>
              <a:t>Our PPC fought hard to keep out networks together for PL – this was the number one concern when we went to three networks from </a:t>
            </a:r>
            <a:r>
              <a:rPr lang="en-AU" dirty="0" smtClean="0"/>
              <a:t>two.</a:t>
            </a:r>
            <a:endParaRPr lang="en-AU" dirty="0"/>
          </a:p>
        </p:txBody>
      </p:sp>
    </p:spTree>
    <p:extLst>
      <p:ext uri="{BB962C8B-B14F-4D97-AF65-F5344CB8AC3E}">
        <p14:creationId xmlns:p14="http://schemas.microsoft.com/office/powerpoint/2010/main" val="2604500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88322"/>
          </a:xfrm>
        </p:spPr>
        <p:txBody>
          <a:bodyPr/>
          <a:lstStyle/>
          <a:p>
            <a:r>
              <a:rPr lang="en-AU" b="1" dirty="0" smtClean="0">
                <a:effectLst>
                  <a:outerShdw blurRad="38100" dist="38100" dir="2700000" algn="tl">
                    <a:srgbClr val="000000">
                      <a:alpha val="43137"/>
                    </a:srgbClr>
                  </a:outerShdw>
                </a:effectLst>
              </a:rPr>
              <a:t>Why Sutherland PPC works</a:t>
            </a:r>
            <a:r>
              <a:rPr lang="en-AU" dirty="0" smtClean="0"/>
              <a:t>	</a:t>
            </a:r>
            <a:endParaRPr lang="en-AU" dirty="0"/>
          </a:p>
        </p:txBody>
      </p:sp>
      <p:sp>
        <p:nvSpPr>
          <p:cNvPr id="3" name="Content Placeholder 2"/>
          <p:cNvSpPr>
            <a:spLocks noGrp="1"/>
          </p:cNvSpPr>
          <p:nvPr>
            <p:ph idx="1"/>
          </p:nvPr>
        </p:nvSpPr>
        <p:spPr>
          <a:xfrm>
            <a:off x="236306" y="1253448"/>
            <a:ext cx="11620072" cy="5291190"/>
          </a:xfrm>
        </p:spPr>
        <p:txBody>
          <a:bodyPr>
            <a:normAutofit fontScale="85000" lnSpcReduction="10000"/>
          </a:bodyPr>
          <a:lstStyle/>
          <a:p>
            <a:r>
              <a:rPr lang="en-AU" dirty="0" smtClean="0"/>
              <a:t>Every Principal supports </a:t>
            </a:r>
            <a:r>
              <a:rPr lang="en-AU" dirty="0" smtClean="0"/>
              <a:t>each other and cares about how they are really travelling.</a:t>
            </a:r>
          </a:p>
          <a:p>
            <a:r>
              <a:rPr lang="en-AU" dirty="0" smtClean="0"/>
              <a:t>We strive to be solution minded – what can we do to solve the problem together.</a:t>
            </a:r>
          </a:p>
          <a:p>
            <a:r>
              <a:rPr lang="en-AU" dirty="0" smtClean="0"/>
              <a:t>Having a high quality </a:t>
            </a:r>
            <a:r>
              <a:rPr lang="en-AU" dirty="0"/>
              <a:t>c</a:t>
            </a:r>
            <a:r>
              <a:rPr lang="en-AU" dirty="0" smtClean="0"/>
              <a:t>entral venue which is fully catered and creates a collegial atmosphere.</a:t>
            </a:r>
          </a:p>
          <a:p>
            <a:r>
              <a:rPr lang="en-AU" dirty="0" smtClean="0"/>
              <a:t>We are Well being minded – from Flourish to collegial support visits that occur often between colleagues</a:t>
            </a:r>
          </a:p>
          <a:p>
            <a:r>
              <a:rPr lang="en-AU" dirty="0" smtClean="0"/>
              <a:t>Well informed Principals due to attendance at PPC meetings and engaging discussion with Professional colleagues.</a:t>
            </a:r>
          </a:p>
          <a:p>
            <a:r>
              <a:rPr lang="en-AU" dirty="0" smtClean="0"/>
              <a:t>All information from PPA is brought back and shared – from State Delegates report to reference group reports </a:t>
            </a:r>
            <a:r>
              <a:rPr lang="en-AU" dirty="0" smtClean="0"/>
              <a:t>are </a:t>
            </a:r>
            <a:r>
              <a:rPr lang="en-AU" dirty="0" smtClean="0"/>
              <a:t>classed </a:t>
            </a:r>
            <a:r>
              <a:rPr lang="en-AU" dirty="0" smtClean="0"/>
              <a:t>as extremely </a:t>
            </a:r>
            <a:r>
              <a:rPr lang="en-AU" dirty="0" smtClean="0"/>
              <a:t>important.</a:t>
            </a:r>
          </a:p>
          <a:p>
            <a:r>
              <a:rPr lang="en-AU" dirty="0" smtClean="0"/>
              <a:t>Access </a:t>
            </a:r>
            <a:r>
              <a:rPr lang="en-AU" dirty="0" smtClean="0"/>
              <a:t>to all PPA power points and updated </a:t>
            </a:r>
            <a:r>
              <a:rPr lang="en-AU" dirty="0" smtClean="0"/>
              <a:t>information </a:t>
            </a:r>
            <a:r>
              <a:rPr lang="en-AU" dirty="0" smtClean="0"/>
              <a:t>showing the PPA website and where to find </a:t>
            </a:r>
            <a:r>
              <a:rPr lang="en-AU" dirty="0" smtClean="0"/>
              <a:t>resources and contacts.</a:t>
            </a:r>
            <a:endParaRPr lang="en-AU" dirty="0" smtClean="0"/>
          </a:p>
          <a:p>
            <a:r>
              <a:rPr lang="en-AU" dirty="0" smtClean="0"/>
              <a:t>We strive for every Principal to be cared for, valued by colleagues and known.</a:t>
            </a:r>
          </a:p>
          <a:p>
            <a:r>
              <a:rPr lang="en-AU" b="1" dirty="0" smtClean="0">
                <a:effectLst>
                  <a:outerShdw blurRad="38100" dist="38100" dir="2700000" algn="tl">
                    <a:srgbClr val="000000">
                      <a:alpha val="43137"/>
                    </a:srgbClr>
                  </a:outerShdw>
                </a:effectLst>
              </a:rPr>
              <a:t>It is a time for Networking</a:t>
            </a:r>
            <a:r>
              <a:rPr lang="en-AU" dirty="0" smtClean="0"/>
              <a:t>   </a:t>
            </a:r>
            <a:r>
              <a:rPr lang="en-AU" dirty="0" smtClean="0"/>
              <a:t>- time to showcase what Principals do is part of each meeting</a:t>
            </a:r>
            <a:r>
              <a:rPr lang="en-AU" dirty="0" smtClean="0"/>
              <a:t>. ( Systems Leadership ) for example below</a:t>
            </a:r>
            <a:endParaRPr lang="en-AU" dirty="0" smtClean="0"/>
          </a:p>
          <a:p>
            <a:pPr lvl="1"/>
            <a:r>
              <a:rPr lang="en-AU" dirty="0" smtClean="0"/>
              <a:t>Sutherland Shire Music </a:t>
            </a:r>
            <a:r>
              <a:rPr lang="en-AU" dirty="0" smtClean="0"/>
              <a:t>Festival  - runs for 12 days and nights.</a:t>
            </a:r>
            <a:endParaRPr lang="en-AU" dirty="0" smtClean="0"/>
          </a:p>
          <a:p>
            <a:pPr lvl="1"/>
            <a:r>
              <a:rPr lang="en-AU" dirty="0" smtClean="0"/>
              <a:t>Community of schools – there are </a:t>
            </a:r>
            <a:r>
              <a:rPr lang="en-AU" dirty="0" smtClean="0"/>
              <a:t>6 across our PPC.</a:t>
            </a:r>
            <a:endParaRPr lang="en-AU" dirty="0" smtClean="0"/>
          </a:p>
          <a:p>
            <a:pPr lvl="1"/>
            <a:r>
              <a:rPr lang="en-AU" dirty="0" smtClean="0"/>
              <a:t>Emergency Management and Bush Fire regular meetings and feedback – 28 schools in bush fire prone land.</a:t>
            </a:r>
          </a:p>
          <a:p>
            <a:pPr lvl="1"/>
            <a:endParaRPr lang="en-AU" dirty="0" smtClean="0"/>
          </a:p>
          <a:p>
            <a:pPr lvl="1"/>
            <a:endParaRPr lang="en-AU" dirty="0"/>
          </a:p>
        </p:txBody>
      </p:sp>
    </p:spTree>
    <p:extLst>
      <p:ext uri="{BB962C8B-B14F-4D97-AF65-F5344CB8AC3E}">
        <p14:creationId xmlns:p14="http://schemas.microsoft.com/office/powerpoint/2010/main" val="4401642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3309</TotalTime>
  <Words>1192</Words>
  <Application>Microsoft Office PowerPoint</Application>
  <PresentationFormat>Widescreen</PresentationFormat>
  <Paragraphs>94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Sutherland Area  Primary Principals' Council  President  - Andrew Doyle –      Marton Public School </vt:lpstr>
      <vt:lpstr>Sutherland PPC</vt:lpstr>
      <vt:lpstr>Sutherland PPC</vt:lpstr>
      <vt:lpstr>Sutherland PPC</vt:lpstr>
      <vt:lpstr>Sutherland PPC</vt:lpstr>
      <vt:lpstr>Sutherland PPC</vt:lpstr>
      <vt:lpstr>Sutherland PPC</vt:lpstr>
      <vt:lpstr>Our Three Networks are really one network –  Sutherland PPC </vt:lpstr>
      <vt:lpstr>Why Sutherland PPC works </vt:lpstr>
      <vt:lpstr>Conclusion</vt:lpstr>
    </vt:vector>
  </TitlesOfParts>
  <Company>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Sutherland Area Primary Principals' Council President  - Andrew Doyle – Marton Public School Deputy President  -  Vikki Pantellis – Burraneer Bay Public School</dc:title>
  <dc:creator>Andrew Doyle</dc:creator>
  <cp:lastModifiedBy>Andrew Doyle</cp:lastModifiedBy>
  <cp:revision>23</cp:revision>
  <cp:lastPrinted>2019-06-11T11:47:44Z</cp:lastPrinted>
  <dcterms:created xsi:type="dcterms:W3CDTF">2019-06-10T07:49:28Z</dcterms:created>
  <dcterms:modified xsi:type="dcterms:W3CDTF">2019-06-14T00:51:42Z</dcterms:modified>
</cp:coreProperties>
</file>