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81" r:id="rId4"/>
    <p:sldId id="282" r:id="rId5"/>
    <p:sldId id="276" r:id="rId6"/>
    <p:sldId id="277" r:id="rId7"/>
    <p:sldId id="278" r:id="rId8"/>
    <p:sldId id="279" r:id="rId9"/>
    <p:sldId id="28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/>
    <p:restoredTop sz="94762"/>
  </p:normalViewPr>
  <p:slideViewPr>
    <p:cSldViewPr snapToGrid="0" snapToObjects="1">
      <p:cViewPr varScale="1">
        <p:scale>
          <a:sx n="121" d="100"/>
          <a:sy n="121" d="100"/>
        </p:scale>
        <p:origin x="920" y="176"/>
      </p:cViewPr>
      <p:guideLst/>
    </p:cSldViewPr>
  </p:slideViewPr>
  <p:outlineViewPr>
    <p:cViewPr>
      <p:scale>
        <a:sx n="33" d="100"/>
        <a:sy n="33" d="100"/>
      </p:scale>
      <p:origin x="0" y="-104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A54DF-4A43-6641-8A30-3F9D9AFD2EE6}" type="datetimeFigureOut">
              <a:rPr lang="en-US" smtClean="0"/>
              <a:t>8/22/19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52C5D-9925-9549-AA01-16B427326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069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352C5D-9925-9549-AA01-16B42732652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243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352C5D-9925-9549-AA01-16B42732652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13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352C5D-9925-9549-AA01-16B42732652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23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352C5D-9925-9549-AA01-16B42732652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26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352C5D-9925-9549-AA01-16B42732652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9984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352C5D-9925-9549-AA01-16B42732652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0538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352C5D-9925-9549-AA01-16B42732652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6882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352C5D-9925-9549-AA01-16B42732652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7062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352C5D-9925-9549-AA01-16B42732652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38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414B0-7B7C-6A4D-924A-F2ED016548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CBFFA8-3E37-2D4D-AC8E-1B8A53DC78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67083-4A7C-6649-B7B2-2CD192488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8/22/19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CE23BF-96BA-0342-BDAC-2BB8ACEBF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D5E32-3E02-7044-B6C1-64928C949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61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5FD35-07F8-1F40-918D-807F42B91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8E309A-9725-BC46-B109-3581B8EBB3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14FB2-D4BE-104D-8563-37D125169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8/22/19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FDDA9-F20B-644A-B904-E103772AD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88B6B-6170-9244-B36F-B93A29BDB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762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F0090E-42D3-3C4C-9126-7B414CF45C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E7E853-4124-CF4E-8DD6-16ECCDA5B9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9972E8-6D4E-8343-8E74-D421DC467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8/22/19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46470-6F2C-C94C-8A99-7E4FFA232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078E3-3BCC-B24A-A10D-2BDFF4835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111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4047F-4B64-F04D-BE61-88F1F627A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B80A9-26B5-0549-A883-42C8F4F2E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961CB-00BF-134C-BEC6-E1A0C1C3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8/22/19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B7C02-5337-754D-9838-8FC20E57C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3C6DB-60BD-6246-955F-3CC3CADBB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903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9AC6D-C725-C942-971C-40A0B5A3E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D8679-FA87-2948-B101-097F74A55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ABC57-C7FD-C74A-83A8-373FB2618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8/22/19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8EAAB8-E698-8343-A0FC-3E64E3C95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4747F-210D-1D41-969F-80995CFF9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30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7D1C6-FE35-E84A-B2E8-3EFC9CCE2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40F87-A379-1D4D-B90F-D3152808A5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BDDEE2-B6FC-6B43-B73D-F82F7342EC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2747CD-5782-394E-9792-B68A09BA3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8/22/19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6AA0E-6B46-9847-8E2E-496A1D03F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E8A4C9-94D0-7142-A2CA-54A0C2829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719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FDA97-8058-2443-8A55-E3C89FD4A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74728-48B0-DC43-92A8-1D53C32FB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BEF8E1-57BF-7D49-9677-66CAD0F24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EE664B-C701-294C-8FFA-6E3BDB2E14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410C24-E292-DF49-8427-E7679250CB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182013-D75F-514E-9B1D-6483700AB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8/22/19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0D25B4-B948-B44D-9011-95C65D981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5C7D27-D63D-B24C-8718-953629BFF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097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D996E-644F-974E-AC2B-4C696D4E3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0FF291-20E2-444C-9414-6218BEF95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8/22/19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6D9994-5762-BD4C-8BC8-B82E15E86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4EE1C9-21D1-814E-BC1B-B65B970F3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93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A729F7-90FD-5A4F-88C9-C3954F999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8/22/19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1BA667-9F5F-0D45-851A-ED75A1CE5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4DAD03-CA5E-954D-91D4-2CAE9D22D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8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3BB2F-1083-334E-8F9F-AFCBE5686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71BBD-92DD-5848-B0B3-F3E916AD7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E09F3D-9CA0-4C40-A03E-6C7BB818BB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3A4603-1455-CF40-B282-E6E384A4E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8/22/19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7BB713-B30A-454C-A8FB-3EF018C7E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4E47D4-4413-164B-9C4E-AE0DEDB0A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860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365B1-56CC-6542-B0B0-FF45DCCA6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327A51-FAAF-1F49-8C6E-E37510FD1D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BE0763-EC49-1E46-8E43-65541B52A7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3A327-DC5A-E442-8B93-60E8F5921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8/22/19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230949-CE42-0945-975F-A8D032FC7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3FB405-ED85-8C4E-9F09-70D38D4D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74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937C80-2EBA-C143-BEB6-A4FC31C0D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65BBF8-26A9-9E43-AF62-3B350BE87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8A1497-E700-9640-A4F0-760CF4DFB2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32842-DCB2-8D4F-B5AB-8EC0D4121043}" type="datetimeFigureOut">
              <a:rPr lang="en-US" smtClean="0"/>
              <a:t>8/22/19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FC9AC-123E-C349-B1E4-2896ADFC1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47F06-6D07-694C-BD75-847083AC1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654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3FD921-ED0E-FB44-A686-3DDF8366D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President’s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870AFA-71D1-EB48-80D0-5FD002E775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76681" y="5296516"/>
            <a:ext cx="3830947" cy="938040"/>
          </a:xfrm>
        </p:spPr>
        <p:txBody>
          <a:bodyPr anchor="t">
            <a:normAutofit fontScale="92500"/>
          </a:bodyPr>
          <a:lstStyle/>
          <a:p>
            <a:pPr algn="l"/>
            <a:endParaRPr lang="en-US" sz="2000" dirty="0">
              <a:solidFill>
                <a:schemeClr val="bg1"/>
              </a:solidFill>
            </a:endParaRPr>
          </a:p>
          <a:p>
            <a:pPr algn="l"/>
            <a:r>
              <a:rPr lang="en-US" sz="2800" b="1" dirty="0">
                <a:solidFill>
                  <a:schemeClr val="bg1"/>
                </a:solidFill>
              </a:rPr>
              <a:t>State Council Term 3 2019 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156AC9-9293-A04C-A6D7-7A2C6515DA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382" y="720993"/>
            <a:ext cx="4047843" cy="404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528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CD3A606-23C0-8E4F-8265-11BED24C5670}"/>
              </a:ext>
            </a:extLst>
          </p:cNvPr>
          <p:cNvSpPr txBox="1">
            <a:spLocks/>
          </p:cNvSpPr>
          <p:nvPr/>
        </p:nvSpPr>
        <p:spPr>
          <a:xfrm>
            <a:off x="723900" y="476250"/>
            <a:ext cx="9144000" cy="7207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1" dirty="0"/>
              <a:t>President’s Report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CC855A-2384-594F-9414-FBDFE15371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200" y="296863"/>
            <a:ext cx="1651000" cy="16510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861412B-52DB-4A4B-8E88-EE6D63C841C0}"/>
              </a:ext>
            </a:extLst>
          </p:cNvPr>
          <p:cNvSpPr txBox="1"/>
          <p:nvPr/>
        </p:nvSpPr>
        <p:spPr>
          <a:xfrm>
            <a:off x="788761" y="1429407"/>
            <a:ext cx="1084443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i="1" dirty="0">
                <a:solidFill>
                  <a:schemeClr val="accent1">
                    <a:lumMod val="75000"/>
                  </a:schemeClr>
                </a:solidFill>
              </a:rPr>
              <a:t>Enrolment Policy &amp; Procedures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We were involved in the consultation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It’s a re-tweak of the procedures…. We have always had a cap &amp; buffer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non locals have had to match the criteria &amp; decisions are determined by a panel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Infrequently the cap has been enforced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Minister Stokes commenced this process because of empire builders &amp; the demands for infrastructure builds and empty classrooms.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Our biggest issues are around the </a:t>
            </a:r>
            <a:r>
              <a:rPr lang="en-AU" sz="2000" b="1" dirty="0">
                <a:solidFill>
                  <a:srgbClr val="FF0000"/>
                </a:solidFill>
              </a:rPr>
              <a:t>implementation of the procedures </a:t>
            </a:r>
            <a:r>
              <a:rPr lang="en-AU" sz="2000" dirty="0"/>
              <a:t>around the </a:t>
            </a:r>
            <a:r>
              <a:rPr lang="en-AU" sz="2000" b="1" dirty="0">
                <a:solidFill>
                  <a:srgbClr val="FF0000"/>
                </a:solidFill>
              </a:rPr>
              <a:t>cap and sibling rights.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The AMU has provided a cap based on 23.1 students with your permanent accommodation which for many does not truly reflect your enrolments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The conversation </a:t>
            </a:r>
            <a:r>
              <a:rPr lang="en-AU" sz="2000" b="1" dirty="0"/>
              <a:t>MUST</a:t>
            </a:r>
            <a:r>
              <a:rPr lang="en-AU" sz="2000" dirty="0"/>
              <a:t> be now had with your DEL to rectify/ modify this cap as it has significant impact on your enrolments.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The caps have to be signed off by the end of term by Murat &amp; Anthony Manning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r>
              <a:rPr lang="en-AU" sz="24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26261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CD3A606-23C0-8E4F-8265-11BED24C5670}"/>
              </a:ext>
            </a:extLst>
          </p:cNvPr>
          <p:cNvSpPr txBox="1">
            <a:spLocks/>
          </p:cNvSpPr>
          <p:nvPr/>
        </p:nvSpPr>
        <p:spPr>
          <a:xfrm>
            <a:off x="723900" y="476250"/>
            <a:ext cx="9144000" cy="7207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1" dirty="0"/>
              <a:t>President’s Report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CC855A-2384-594F-9414-FBDFE15371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200" y="296863"/>
            <a:ext cx="1651000" cy="16510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861412B-52DB-4A4B-8E88-EE6D63C841C0}"/>
              </a:ext>
            </a:extLst>
          </p:cNvPr>
          <p:cNvSpPr txBox="1"/>
          <p:nvPr/>
        </p:nvSpPr>
        <p:spPr>
          <a:xfrm>
            <a:off x="788761" y="1429407"/>
            <a:ext cx="1084443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i="1" dirty="0">
                <a:solidFill>
                  <a:schemeClr val="accent1">
                    <a:lumMod val="75000"/>
                  </a:schemeClr>
                </a:solidFill>
              </a:rPr>
              <a:t>Enrolment Policy &amp; Procedures</a:t>
            </a:r>
          </a:p>
          <a:p>
            <a:r>
              <a:rPr lang="en-AU" sz="2400" dirty="0"/>
              <a:t> </a:t>
            </a:r>
          </a:p>
          <a:p>
            <a:r>
              <a:rPr lang="en-AU" sz="2000" dirty="0"/>
              <a:t>The revised policy clarifies the enrolment rights of siblings of non-local students.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Like other non-local students, siblings may not be enrolled at a school that has reached its cap or local enrolment buffer level unless there are exceptional circumstances.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>
                <a:solidFill>
                  <a:srgbClr val="FF0000"/>
                </a:solidFill>
              </a:rPr>
              <a:t>Exceptional circumstances </a:t>
            </a:r>
            <a:r>
              <a:rPr lang="en-AU" sz="2000" dirty="0"/>
              <a:t>in relation to sibling enrolment will be through agreement of the Principal and DEL.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Siblings of currently enrolled students who were local when enrolled but are now non-local because of </a:t>
            </a:r>
            <a:r>
              <a:rPr lang="en-AU" sz="2000" dirty="0">
                <a:solidFill>
                  <a:srgbClr val="FF0000"/>
                </a:solidFill>
              </a:rPr>
              <a:t>boundary changes </a:t>
            </a:r>
            <a:r>
              <a:rPr lang="en-AU" sz="2000" dirty="0"/>
              <a:t>are also entitled to enrol, even if their school is over the buffer or cap.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In schools that are allowed to accept non-local students, the selection criteria for non-local enrolment, </a:t>
            </a:r>
            <a:r>
              <a:rPr lang="en-AU" sz="2000" dirty="0">
                <a:solidFill>
                  <a:srgbClr val="FF0000"/>
                </a:solidFill>
              </a:rPr>
              <a:t>where possible, will give priority to siblings of existing students.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r>
              <a:rPr lang="en-AU" sz="24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6868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CD3A606-23C0-8E4F-8265-11BED24C5670}"/>
              </a:ext>
            </a:extLst>
          </p:cNvPr>
          <p:cNvSpPr txBox="1">
            <a:spLocks/>
          </p:cNvSpPr>
          <p:nvPr/>
        </p:nvSpPr>
        <p:spPr>
          <a:xfrm>
            <a:off x="723900" y="476250"/>
            <a:ext cx="9144000" cy="7207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1" dirty="0"/>
              <a:t>President’s Report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CC855A-2384-594F-9414-FBDFE15371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200" y="296863"/>
            <a:ext cx="1651000" cy="16510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861412B-52DB-4A4B-8E88-EE6D63C841C0}"/>
              </a:ext>
            </a:extLst>
          </p:cNvPr>
          <p:cNvSpPr txBox="1"/>
          <p:nvPr/>
        </p:nvSpPr>
        <p:spPr>
          <a:xfrm>
            <a:off x="788761" y="1429407"/>
            <a:ext cx="1084443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i="1" dirty="0">
                <a:solidFill>
                  <a:schemeClr val="accent1">
                    <a:lumMod val="75000"/>
                  </a:schemeClr>
                </a:solidFill>
              </a:rPr>
              <a:t>EPAC  Review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/>
              <a:t>to enquire into the </a:t>
            </a:r>
            <a:r>
              <a:rPr lang="en-AU" sz="2400" b="1" dirty="0">
                <a:solidFill>
                  <a:srgbClr val="FF0000"/>
                </a:solidFill>
              </a:rPr>
              <a:t>investigation and management of employee misconduct </a:t>
            </a:r>
            <a:r>
              <a:rPr lang="en-AU" sz="2400" dirty="0"/>
              <a:t>by the Employee Performance and Conduct Directorate (EPAC) of the Department, and to present a Report to the Secretary with recommendations for the improvement of EPAC.</a:t>
            </a:r>
          </a:p>
          <a:p>
            <a:r>
              <a:rPr lang="en-AU" sz="2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/>
              <a:t>In order to maintain confidence in EPAC among those who work in the Department and within school communities, it is necessary for EPAC to be seen to act in a </a:t>
            </a:r>
            <a:r>
              <a:rPr lang="en-AU" sz="2400" b="1" dirty="0">
                <a:solidFill>
                  <a:srgbClr val="FF0000"/>
                </a:solidFill>
              </a:rPr>
              <a:t>fair, </a:t>
            </a:r>
            <a:r>
              <a:rPr lang="en-AU" sz="2400" b="1" dirty="0">
                <a:solidFill>
                  <a:schemeClr val="accent5"/>
                </a:solidFill>
              </a:rPr>
              <a:t>impartial</a:t>
            </a:r>
            <a:r>
              <a:rPr lang="en-AU" sz="2400" b="1" dirty="0">
                <a:solidFill>
                  <a:schemeClr val="accent4">
                    <a:lumMod val="75000"/>
                  </a:schemeClr>
                </a:solidFill>
              </a:rPr>
              <a:t>,</a:t>
            </a:r>
            <a:r>
              <a:rPr lang="en-AU" sz="2400" b="1" dirty="0">
                <a:solidFill>
                  <a:srgbClr val="FF0000"/>
                </a:solidFill>
              </a:rPr>
              <a:t> consistent, </a:t>
            </a:r>
            <a:r>
              <a:rPr lang="en-AU" sz="2400" b="1" dirty="0">
                <a:solidFill>
                  <a:schemeClr val="accent5"/>
                </a:solidFill>
              </a:rPr>
              <a:t>transparent</a:t>
            </a:r>
            <a:r>
              <a:rPr lang="en-AU" sz="2400" b="1" dirty="0">
                <a:solidFill>
                  <a:srgbClr val="FF0000"/>
                </a:solidFill>
              </a:rPr>
              <a:t> and timely fashion, and in a </a:t>
            </a:r>
            <a:r>
              <a:rPr lang="en-AU" sz="2400" b="1" dirty="0">
                <a:solidFill>
                  <a:schemeClr val="accent5"/>
                </a:solidFill>
              </a:rPr>
              <a:t>manner that respects the procedural rights</a:t>
            </a:r>
            <a:r>
              <a:rPr lang="en-AU" sz="2400" dirty="0"/>
              <a:t> of those whom it is investigating and disciplining.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r>
              <a:rPr lang="en-AU" sz="24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35905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CD3A606-23C0-8E4F-8265-11BED24C5670}"/>
              </a:ext>
            </a:extLst>
          </p:cNvPr>
          <p:cNvSpPr txBox="1">
            <a:spLocks/>
          </p:cNvSpPr>
          <p:nvPr/>
        </p:nvSpPr>
        <p:spPr>
          <a:xfrm>
            <a:off x="723900" y="476250"/>
            <a:ext cx="9144000" cy="7207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1" dirty="0"/>
              <a:t>President’s Report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CC855A-2384-594F-9414-FBDFE15371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200" y="296863"/>
            <a:ext cx="1651000" cy="16510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861412B-52DB-4A4B-8E88-EE6D63C841C0}"/>
              </a:ext>
            </a:extLst>
          </p:cNvPr>
          <p:cNvSpPr txBox="1"/>
          <p:nvPr/>
        </p:nvSpPr>
        <p:spPr>
          <a:xfrm>
            <a:off x="420029" y="1196975"/>
            <a:ext cx="11351942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i="1" dirty="0">
                <a:solidFill>
                  <a:schemeClr val="accent1">
                    <a:lumMod val="75000"/>
                  </a:schemeClr>
                </a:solidFill>
              </a:rPr>
              <a:t>EPAC Review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/>
              <a:t>criticisms have included accusations of: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400" dirty="0"/>
              <a:t>procedural unfairness; lack of timeliness;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400" dirty="0"/>
              <a:t>lack of consistency in decision-making; inadequate investigations;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400" dirty="0"/>
              <a:t>confirmation bias against </a:t>
            </a:r>
            <a:r>
              <a:rPr lang="en-AU" sz="2400" b="1" dirty="0"/>
              <a:t>persons subject of allegations </a:t>
            </a:r>
            <a:r>
              <a:rPr lang="en-AU" sz="2400" dirty="0"/>
              <a:t>(PSOAs);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400" dirty="0"/>
              <a:t>poor communication with PSOAs, alleged victims (AVs), and school managers;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400" dirty="0"/>
              <a:t>failure to provide support to Principals and Directors Educational Leadership (DELs) in local management of investigations;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400" dirty="0"/>
              <a:t>inadequate resourcing; and a failure to act fairly and impartially in the investigation of allegations of misconduct.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/>
              <a:t>105 written submissions that were received from interested parties, including: stakeholder organisations; former PSOAs and their relatives and friends; former complainants and AVs (and their families); officers in other Divisions and Directorates of the DoE; school Principals and DELs; former and present employees of EPAC.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endParaRPr lang="en-AU" sz="2400" b="1" i="1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400" b="1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84627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CD3A606-23C0-8E4F-8265-11BED24C5670}"/>
              </a:ext>
            </a:extLst>
          </p:cNvPr>
          <p:cNvSpPr txBox="1">
            <a:spLocks/>
          </p:cNvSpPr>
          <p:nvPr/>
        </p:nvSpPr>
        <p:spPr>
          <a:xfrm>
            <a:off x="723900" y="476250"/>
            <a:ext cx="9144000" cy="7207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1" dirty="0"/>
              <a:t>President’s Report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CC855A-2384-594F-9414-FBDFE15371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200" y="296863"/>
            <a:ext cx="1651000" cy="16510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861412B-52DB-4A4B-8E88-EE6D63C841C0}"/>
              </a:ext>
            </a:extLst>
          </p:cNvPr>
          <p:cNvSpPr txBox="1"/>
          <p:nvPr/>
        </p:nvSpPr>
        <p:spPr>
          <a:xfrm>
            <a:off x="423558" y="1285370"/>
            <a:ext cx="91440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i="1" dirty="0">
                <a:solidFill>
                  <a:schemeClr val="accent1">
                    <a:lumMod val="75000"/>
                  </a:schemeClr>
                </a:solidFill>
              </a:rPr>
              <a:t>Principal Classification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we have developed a conceptual model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It addresses our concerns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AU" sz="2000" dirty="0"/>
              <a:t>that the current system is unfair to us &amp; favours the secondary principal with the larger staffing component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AU" sz="2000" dirty="0"/>
              <a:t>Uses enrolments as a key component + equity loadings + others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AU" sz="2000" dirty="0"/>
              <a:t>the lack of career opportunities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AU" sz="2000" dirty="0"/>
              <a:t>The bulk of principals in Band 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We have met with the Minister, Secretary, Peter Riordan &amp; Deidre </a:t>
            </a:r>
            <a:r>
              <a:rPr lang="en-AU" sz="2000" dirty="0" err="1"/>
              <a:t>Mulkerin</a:t>
            </a:r>
            <a:r>
              <a:rPr lang="en-AU" sz="2000" dirty="0"/>
              <a:t> and Federation President </a:t>
            </a:r>
            <a:r>
              <a:rPr lang="en-AU" sz="2000" dirty="0" err="1"/>
              <a:t>Maurie</a:t>
            </a:r>
            <a:r>
              <a:rPr lang="en-AU" sz="2000" dirty="0"/>
              <a:t> </a:t>
            </a:r>
            <a:r>
              <a:rPr lang="en-AU" sz="2000" dirty="0" err="1"/>
              <a:t>Mulheron</a:t>
            </a:r>
            <a:r>
              <a:rPr lang="en-AU" sz="2000" dirty="0"/>
              <a:t>….we have pushed our position strongly &amp; Dep Sec Peter Riordan has been asked to model our proposal.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AU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36546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CD3A606-23C0-8E4F-8265-11BED24C5670}"/>
              </a:ext>
            </a:extLst>
          </p:cNvPr>
          <p:cNvSpPr txBox="1">
            <a:spLocks/>
          </p:cNvSpPr>
          <p:nvPr/>
        </p:nvSpPr>
        <p:spPr>
          <a:xfrm>
            <a:off x="723900" y="476250"/>
            <a:ext cx="9144000" cy="7207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1" dirty="0"/>
              <a:t>President’s Report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CC855A-2384-594F-9414-FBDFE15371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200" y="296863"/>
            <a:ext cx="1651000" cy="16510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861412B-52DB-4A4B-8E88-EE6D63C841C0}"/>
              </a:ext>
            </a:extLst>
          </p:cNvPr>
          <p:cNvSpPr txBox="1"/>
          <p:nvPr/>
        </p:nvSpPr>
        <p:spPr>
          <a:xfrm>
            <a:off x="423558" y="1285370"/>
            <a:ext cx="969790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i="1" dirty="0">
                <a:solidFill>
                  <a:schemeClr val="accent1"/>
                </a:solidFill>
              </a:rPr>
              <a:t>Principal Well-Being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Kathy </a:t>
            </a:r>
            <a:r>
              <a:rPr lang="en-AU" sz="2000" dirty="0" err="1"/>
              <a:t>Powzun’s</a:t>
            </a:r>
            <a:r>
              <a:rPr lang="en-AU" sz="2000" dirty="0"/>
              <a:t> group has been working on DoE responses to situations that cause school angst especially around Social &amp; Traditional Media &amp; technology misuse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Attempting to establish consequences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This group is recommending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AU" sz="2000" dirty="0"/>
              <a:t>cross portfolio case management team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AU" sz="2000" dirty="0"/>
              <a:t>Using current criminal law…AVO s etc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AU" sz="2000" dirty="0"/>
              <a:t>Statutory take down orders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AU" sz="2000" dirty="0"/>
              <a:t>Defamation law changes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AU" sz="2000" dirty="0"/>
              <a:t>Using H &amp; S options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AU" sz="2000" dirty="0"/>
              <a:t>work around P &amp; C behaviour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22512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CD3A606-23C0-8E4F-8265-11BED24C5670}"/>
              </a:ext>
            </a:extLst>
          </p:cNvPr>
          <p:cNvSpPr txBox="1">
            <a:spLocks/>
          </p:cNvSpPr>
          <p:nvPr/>
        </p:nvSpPr>
        <p:spPr>
          <a:xfrm>
            <a:off x="723900" y="476250"/>
            <a:ext cx="9144000" cy="7207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1" dirty="0"/>
              <a:t>President’s Report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CC855A-2384-594F-9414-FBDFE15371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200" y="296863"/>
            <a:ext cx="1651000" cy="16510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861412B-52DB-4A4B-8E88-EE6D63C841C0}"/>
              </a:ext>
            </a:extLst>
          </p:cNvPr>
          <p:cNvSpPr txBox="1"/>
          <p:nvPr/>
        </p:nvSpPr>
        <p:spPr>
          <a:xfrm>
            <a:off x="423558" y="1285370"/>
            <a:ext cx="9144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i="1" dirty="0">
                <a:solidFill>
                  <a:schemeClr val="accent1"/>
                </a:solidFill>
              </a:rPr>
              <a:t>Complaints Management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Workshop with Metro South OD DELS – pilot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Clarifying the complaint, what does the complainant want; what do you need to find out; how will you provide your response / format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Determinations </a:t>
            </a:r>
            <a:r>
              <a:rPr lang="en-AU" sz="2000"/>
              <a:t>&amp; language used</a:t>
            </a:r>
          </a:p>
          <a:p>
            <a:endParaRPr lang="en-AU" sz="2000" dirty="0"/>
          </a:p>
          <a:p>
            <a:r>
              <a:rPr lang="en-AU" sz="2400" b="1" i="1" dirty="0">
                <a:solidFill>
                  <a:schemeClr val="accent1">
                    <a:lumMod val="75000"/>
                  </a:schemeClr>
                </a:solidFill>
              </a:rPr>
              <a:t>Melbourne Declaration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Inputs at both Masonic hall in CBD and Tamworth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Discussion on modifying the goals, including more emphasis on early childhood…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What needed to be strengthened / updated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National measurement &amp; tracking of progress, 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r>
              <a:rPr lang="en-US" sz="2400" b="1" i="1" dirty="0">
                <a:solidFill>
                  <a:schemeClr val="accent1"/>
                </a:solidFill>
              </a:rPr>
              <a:t>Chairpersons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Thank you</a:t>
            </a:r>
            <a:endParaRPr lang="en-AU" sz="1600" dirty="0"/>
          </a:p>
        </p:txBody>
      </p:sp>
    </p:spTree>
    <p:extLst>
      <p:ext uri="{BB962C8B-B14F-4D97-AF65-F5344CB8AC3E}">
        <p14:creationId xmlns:p14="http://schemas.microsoft.com/office/powerpoint/2010/main" val="2801157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CD3A606-23C0-8E4F-8265-11BED24C5670}"/>
              </a:ext>
            </a:extLst>
          </p:cNvPr>
          <p:cNvSpPr txBox="1">
            <a:spLocks/>
          </p:cNvSpPr>
          <p:nvPr/>
        </p:nvSpPr>
        <p:spPr>
          <a:xfrm>
            <a:off x="723900" y="476250"/>
            <a:ext cx="9144000" cy="7207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1" dirty="0"/>
              <a:t>President’s Report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CC855A-2384-594F-9414-FBDFE15371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200" y="296863"/>
            <a:ext cx="1651000" cy="16510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861412B-52DB-4A4B-8E88-EE6D63C841C0}"/>
              </a:ext>
            </a:extLst>
          </p:cNvPr>
          <p:cNvSpPr txBox="1"/>
          <p:nvPr/>
        </p:nvSpPr>
        <p:spPr>
          <a:xfrm>
            <a:off x="423558" y="1285370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i="1" dirty="0">
                <a:solidFill>
                  <a:schemeClr val="accent1"/>
                </a:solidFill>
              </a:rPr>
              <a:t>Administration Support</a:t>
            </a:r>
          </a:p>
          <a:p>
            <a:endParaRPr lang="en-AU" sz="1600" dirty="0"/>
          </a:p>
          <a:p>
            <a:r>
              <a:rPr lang="en-AU" sz="2400" dirty="0"/>
              <a:t>“that State Council supports the allocation of 0.4 admin support for the President and 0.2 admin support for the Treasurer. These positions will be reviewed after </a:t>
            </a:r>
            <a:r>
              <a:rPr lang="en-AU" sz="2400"/>
              <a:t>12 months.”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891855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822</Words>
  <Application>Microsoft Macintosh PowerPoint</Application>
  <PresentationFormat>Widescreen</PresentationFormat>
  <Paragraphs>103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Office Theme</vt:lpstr>
      <vt:lpstr>President’s Report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Principal Credential</dc:title>
  <dc:creator>Phil Seymour</dc:creator>
  <cp:lastModifiedBy>Phil Seymour</cp:lastModifiedBy>
  <cp:revision>39</cp:revision>
  <cp:lastPrinted>2019-05-20T05:33:24Z</cp:lastPrinted>
  <dcterms:created xsi:type="dcterms:W3CDTF">2019-05-20T05:32:42Z</dcterms:created>
  <dcterms:modified xsi:type="dcterms:W3CDTF">2019-08-21T22:12:57Z</dcterms:modified>
</cp:coreProperties>
</file>