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69" r:id="rId3"/>
    <p:sldId id="260" r:id="rId4"/>
    <p:sldId id="261" r:id="rId5"/>
    <p:sldId id="262" r:id="rId6"/>
    <p:sldId id="263" r:id="rId7"/>
    <p:sldId id="265" r:id="rId8"/>
    <p:sldId id="266" r:id="rId9"/>
    <p:sldId id="267" r:id="rId10"/>
    <p:sldId id="268" r:id="rId11"/>
    <p:sldId id="270"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a:prstGeom prst="rect">
            <a:avLst/>
          </a:prstGeom>
        </p:spPr>
        <p:txBody>
          <a:bodyPr tIns="0" bIns="0" anchor="t"/>
          <a:lstStyle>
            <a:lvl1pPr algn="r">
              <a:defRPr sz="1000"/>
            </a:lvl1pPr>
          </a:lstStyle>
          <a:p>
            <a:fld id="{DB21577D-49F4-42C2-9689-FFFF397D6366}" type="datetimeFigureOut">
              <a:rPr lang="en-AU" smtClean="0"/>
              <a:t>23/08/2019</a:t>
            </a:fld>
            <a:endParaRPr lang="en-AU"/>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AU"/>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ADB52818-A64C-48D1-B3A7-DA1733759792}" type="slidenum">
              <a:rPr lang="en-AU" smtClean="0"/>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23/08/2019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23/08/2019</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a:prstGeom prst="rect">
            <a:avLst/>
          </a:prstGeom>
        </p:spPr>
        <p:txBody>
          <a:bodyPr/>
          <a:lstStyle/>
          <a:p>
            <a:fld id="{DB21577D-49F4-42C2-9689-FFFF397D6366}" type="datetimeFigureOut">
              <a:rPr lang="en-AU" smtClean="0"/>
              <a:t>23/08/2019</a:t>
            </a:fld>
            <a:endParaRPr lang="en-AU"/>
          </a:p>
        </p:txBody>
      </p:sp>
      <p:sp>
        <p:nvSpPr>
          <p:cNvPr id="5" name="Footer Placeholder 4"/>
          <p:cNvSpPr>
            <a:spLocks noGrp="1"/>
          </p:cNvSpPr>
          <p:nvPr>
            <p:ph type="ftr" sz="quarter" idx="11"/>
          </p:nvPr>
        </p:nvSpPr>
        <p:spPr>
          <a:xfrm>
            <a:off x="457200" y="6480969"/>
            <a:ext cx="4260056" cy="300831"/>
          </a:xfrm>
        </p:spPr>
        <p:txBody>
          <a:bodyPr/>
          <a:lstStyle/>
          <a:p>
            <a:endParaRPr lang="en-AU"/>
          </a:p>
        </p:txBody>
      </p:sp>
      <p:sp>
        <p:nvSpPr>
          <p:cNvPr id="6" name="Slide Number Placeholder 5"/>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a:prstGeom prst="rect">
            <a:avLst/>
          </a:prstGeom>
        </p:spPr>
        <p:txBody>
          <a:bodyPr/>
          <a:lstStyle/>
          <a:p>
            <a:fld id="{DB21577D-49F4-42C2-9689-FFFF397D6366}" type="datetimeFigureOut">
              <a:rPr lang="en-AU" smtClean="0"/>
              <a:t>23/08/2019</a:t>
            </a:fld>
            <a:endParaRPr lang="en-AU"/>
          </a:p>
        </p:txBody>
      </p:sp>
      <p:sp>
        <p:nvSpPr>
          <p:cNvPr id="5" name="Footer Placeholder 4"/>
          <p:cNvSpPr>
            <a:spLocks noGrp="1"/>
          </p:cNvSpPr>
          <p:nvPr>
            <p:ph type="ftr" sz="quarter" idx="11"/>
          </p:nvPr>
        </p:nvSpPr>
        <p:spPr>
          <a:xfrm>
            <a:off x="2619376" y="6480969"/>
            <a:ext cx="4260056" cy="300831"/>
          </a:xfrm>
        </p:spPr>
        <p:txBody>
          <a:bodyPr/>
          <a:lstStyle/>
          <a:p>
            <a:endParaRPr lang="en-AU"/>
          </a:p>
        </p:txBody>
      </p:sp>
      <p:sp>
        <p:nvSpPr>
          <p:cNvPr id="6" name="Slide Number Placeholder 5"/>
          <p:cNvSpPr>
            <a:spLocks noGrp="1"/>
          </p:cNvSpPr>
          <p:nvPr>
            <p:ph type="sldNum" sz="quarter" idx="12"/>
          </p:nvPr>
        </p:nvSpPr>
        <p:spPr>
          <a:xfrm>
            <a:off x="8451056" y="809624"/>
            <a:ext cx="502920" cy="300831"/>
          </a:xfrm>
        </p:spPr>
        <p:txBody>
          <a:bodyPr/>
          <a:lstStyle/>
          <a:p>
            <a:fld id="{ADB52818-A64C-48D1-B3A7-DA1733759792}" type="slidenum">
              <a:rPr lang="en-AU" smtClean="0"/>
              <a:t>‹#›</a:t>
            </a:fld>
            <a:endParaRPr lang="en-AU"/>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23/08/2019</a:t>
            </a:fld>
            <a:endParaRPr lang="en-AU"/>
          </a:p>
        </p:txBody>
      </p:sp>
      <p:sp>
        <p:nvSpPr>
          <p:cNvPr id="6" name="Footer Placeholder 5"/>
          <p:cNvSpPr>
            <a:spLocks noGrp="1"/>
          </p:cNvSpPr>
          <p:nvPr>
            <p:ph type="ftr" sz="quarter" idx="11"/>
          </p:nvPr>
        </p:nvSpPr>
        <p:spPr>
          <a:xfrm>
            <a:off x="457200" y="6480969"/>
            <a:ext cx="4260056" cy="301752"/>
          </a:xfrm>
        </p:spPr>
        <p:txBody>
          <a:bodyPr/>
          <a:lstStyle/>
          <a:p>
            <a:endParaRPr lang="en-AU"/>
          </a:p>
        </p:txBody>
      </p:sp>
      <p:sp>
        <p:nvSpPr>
          <p:cNvPr id="7" name="Slide Number Placeholder 6"/>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a:prstGeom prst="rect">
            <a:avLst/>
          </a:prstGeom>
        </p:spPr>
        <p:txBody>
          <a:bodyPr/>
          <a:lstStyle/>
          <a:p>
            <a:fld id="{DB21577D-49F4-42C2-9689-FFFF397D6366}" type="datetimeFigureOut">
              <a:rPr lang="en-AU" smtClean="0"/>
              <a:t>23/08/2019</a:t>
            </a:fld>
            <a:endParaRPr lang="en-AU"/>
          </a:p>
        </p:txBody>
      </p:sp>
      <p:sp>
        <p:nvSpPr>
          <p:cNvPr id="8" name="Footer Placeholder 7"/>
          <p:cNvSpPr>
            <a:spLocks noGrp="1"/>
          </p:cNvSpPr>
          <p:nvPr>
            <p:ph type="ftr" sz="quarter" idx="11"/>
          </p:nvPr>
        </p:nvSpPr>
        <p:spPr>
          <a:xfrm>
            <a:off x="457200" y="6480969"/>
            <a:ext cx="4261104" cy="301752"/>
          </a:xfrm>
        </p:spPr>
        <p:txBody>
          <a:bodyPr/>
          <a:lstStyle/>
          <a:p>
            <a:endParaRPr lang="en-AU"/>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23/08/2019</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DB52818-A64C-48D1-B3A7-DA1733759792}"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a:prstGeom prst="rect">
            <a:avLst/>
          </a:prstGeom>
        </p:spPr>
        <p:txBody>
          <a:bodyPr/>
          <a:lstStyle/>
          <a:p>
            <a:fld id="{DB21577D-49F4-42C2-9689-FFFF397D6366}" type="datetimeFigureOut">
              <a:rPr lang="en-AU" smtClean="0"/>
              <a:t>23/08/2019</a:t>
            </a:fld>
            <a:endParaRPr lang="en-AU"/>
          </a:p>
        </p:txBody>
      </p:sp>
      <p:sp>
        <p:nvSpPr>
          <p:cNvPr id="3" name="Footer Placeholder 2"/>
          <p:cNvSpPr>
            <a:spLocks noGrp="1"/>
          </p:cNvSpPr>
          <p:nvPr>
            <p:ph type="ftr" sz="quarter" idx="11"/>
          </p:nvPr>
        </p:nvSpPr>
        <p:spPr>
          <a:xfrm>
            <a:off x="457200" y="6481890"/>
            <a:ext cx="4260056" cy="300831"/>
          </a:xfrm>
        </p:spPr>
        <p:txBody>
          <a:bodyPr/>
          <a:lstStyle/>
          <a:p>
            <a:endParaRPr lang="en-AU"/>
          </a:p>
        </p:txBody>
      </p:sp>
      <p:sp>
        <p:nvSpPr>
          <p:cNvPr id="4" name="Slide Number Placeholder 3"/>
          <p:cNvSpPr>
            <a:spLocks noGrp="1"/>
          </p:cNvSpPr>
          <p:nvPr>
            <p:ph type="sldNum" sz="quarter" idx="12"/>
          </p:nvPr>
        </p:nvSpPr>
        <p:spPr>
          <a:xfrm>
            <a:off x="7589520" y="6480969"/>
            <a:ext cx="502920" cy="301752"/>
          </a:xfrm>
        </p:spPr>
        <p:txBody>
          <a:bodyPr/>
          <a:lstStyle/>
          <a:p>
            <a:fld id="{ADB52818-A64C-48D1-B3A7-DA1733759792}"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a:prstGeom prst="rect">
            <a:avLst/>
          </a:prstGeom>
        </p:spPr>
        <p:txBody>
          <a:bodyPr/>
          <a:lstStyle>
            <a:lvl1pPr>
              <a:defRPr sz="900"/>
            </a:lvl1pPr>
          </a:lstStyle>
          <a:p>
            <a:fld id="{DB21577D-49F4-42C2-9689-FFFF397D6366}" type="datetimeFigureOut">
              <a:rPr lang="en-AU" smtClean="0"/>
              <a:t>23/08/2019</a:t>
            </a:fld>
            <a:endParaRPr lang="en-AU"/>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a:prstGeom prst="rect">
            <a:avLst/>
          </a:prstGeom>
        </p:spPr>
        <p:txBody>
          <a:bodyPr/>
          <a:lstStyle>
            <a:lvl1pPr>
              <a:defRPr sz="900"/>
            </a:lvl1pPr>
          </a:lstStyle>
          <a:p>
            <a:fld id="{DB21577D-49F4-42C2-9689-FFFF397D6366}" type="datetimeFigureOut">
              <a:rPr lang="en-AU" smtClean="0"/>
              <a:t>23/08/2019</a:t>
            </a:fld>
            <a:endParaRPr lang="en-AU"/>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AU"/>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ADB52818-A64C-48D1-B3A7-DA1733759792}" type="slidenum">
              <a:rPr lang="en-AU" smtClean="0"/>
              <a:t>‹#›</a:t>
            </a:fld>
            <a:endParaRPr lang="en-AU"/>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6851104" cy="1399032"/>
          </a:xfrm>
          <a:prstGeom prst="rect">
            <a:avLst/>
          </a:prstGeom>
        </p:spPr>
        <p:txBody>
          <a:bodyPr vert="horz" anchor="ctr">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endParaRPr kumimoji="0" lang="en-AU" dirty="0" smtClean="0"/>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AU"/>
          </a:p>
        </p:txBody>
      </p:sp>
      <p:sp>
        <p:nvSpPr>
          <p:cNvPr id="23" name="Slide Number Placeholder 22"/>
          <p:cNvSpPr>
            <a:spLocks noGrp="1"/>
          </p:cNvSpPr>
          <p:nvPr>
            <p:ph type="sldNum" sz="quarter" idx="4"/>
          </p:nvPr>
        </p:nvSpPr>
        <p:spPr>
          <a:xfrm>
            <a:off x="8214320" y="6453336"/>
            <a:ext cx="502920" cy="301752"/>
          </a:xfrm>
          <a:prstGeom prst="rect">
            <a:avLst/>
          </a:prstGeom>
        </p:spPr>
        <p:txBody>
          <a:bodyPr vert="horz" anchor="b"/>
          <a:lstStyle>
            <a:lvl1pPr algn="ctr" eaLnBrk="1" latinLnBrk="0" hangingPunct="1">
              <a:defRPr kumimoji="0" sz="1200">
                <a:solidFill>
                  <a:schemeClr val="tx1"/>
                </a:solidFill>
              </a:defRPr>
            </a:lvl1pPr>
          </a:lstStyle>
          <a:p>
            <a:fld id="{ADB52818-A64C-48D1-B3A7-DA1733759792}" type="slidenum">
              <a:rPr lang="en-AU" smtClean="0"/>
              <a:t>‹#›</a:t>
            </a:fld>
            <a:endParaRPr lang="en-AU"/>
          </a:p>
        </p:txBody>
      </p:sp>
      <p:pic>
        <p:nvPicPr>
          <p:cNvPr id="10" name="Picture 7"/>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452320" y="104775"/>
            <a:ext cx="1524000" cy="152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852936"/>
            <a:ext cx="8062912" cy="1470025"/>
          </a:xfrm>
        </p:spPr>
        <p:txBody>
          <a:bodyPr/>
          <a:lstStyle/>
          <a:p>
            <a:pPr algn="ctr"/>
            <a:r>
              <a:rPr lang="en-AU" dirty="0" smtClean="0">
                <a:effectLst>
                  <a:outerShdw blurRad="38100" dist="38100" dir="2700000" algn="tl">
                    <a:srgbClr val="000000">
                      <a:alpha val="43137"/>
                    </a:srgbClr>
                  </a:outerShdw>
                </a:effectLst>
              </a:rPr>
              <a:t>Issues Brought Forward by Members</a:t>
            </a:r>
            <a:endParaRPr lang="en-AU"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467544" y="5517232"/>
            <a:ext cx="8280920" cy="888504"/>
          </a:xfrm>
        </p:spPr>
        <p:txBody>
          <a:bodyPr/>
          <a:lstStyle/>
          <a:p>
            <a:pPr algn="ctr"/>
            <a:r>
              <a:rPr lang="en-AU" b="1" dirty="0" smtClean="0"/>
              <a:t>Term </a:t>
            </a:r>
            <a:r>
              <a:rPr lang="en-AU" b="1" dirty="0" smtClean="0"/>
              <a:t>3 </a:t>
            </a:r>
            <a:r>
              <a:rPr lang="en-AU" b="1" dirty="0" smtClean="0"/>
              <a:t>State Council 2019</a:t>
            </a:r>
            <a:endParaRPr lang="en-AU" b="1" dirty="0"/>
          </a:p>
        </p:txBody>
      </p:sp>
    </p:spTree>
    <p:extLst>
      <p:ext uri="{BB962C8B-B14F-4D97-AF65-F5344CB8AC3E}">
        <p14:creationId xmlns:p14="http://schemas.microsoft.com/office/powerpoint/2010/main" val="3279246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Sutherland PPC</a:t>
            </a:r>
            <a:endParaRPr lang="en-AU" dirty="0"/>
          </a:p>
        </p:txBody>
      </p:sp>
      <p:sp>
        <p:nvSpPr>
          <p:cNvPr id="3" name="Content Placeholder 2"/>
          <p:cNvSpPr>
            <a:spLocks noGrp="1"/>
          </p:cNvSpPr>
          <p:nvPr>
            <p:ph idx="1"/>
          </p:nvPr>
        </p:nvSpPr>
        <p:spPr/>
        <p:txBody>
          <a:bodyPr>
            <a:normAutofit fontScale="92500" lnSpcReduction="10000"/>
          </a:bodyPr>
          <a:lstStyle/>
          <a:p>
            <a:r>
              <a:rPr lang="en-AU" dirty="0"/>
              <a:t>Enrolment Policy and Cap</a:t>
            </a:r>
            <a:endParaRPr lang="en-AU" dirty="0" smtClean="0"/>
          </a:p>
          <a:p>
            <a:pPr lvl="1"/>
            <a:r>
              <a:rPr lang="en-AU" dirty="0"/>
              <a:t>Sutherland PPC requests that the PPA State executive appeals to DoE to become involved in robust discussion around the potential implications of a heavy-handed approach to the enforcement of enrolment capping</a:t>
            </a:r>
            <a:r>
              <a:rPr lang="en-AU" dirty="0" smtClean="0"/>
              <a:t>. </a:t>
            </a:r>
            <a:r>
              <a:rPr lang="en-AU" dirty="0"/>
              <a:t>Suggest a softening of the restrictive language and phase-in approach where, for example, schools are enabled to accept non-local siblings for the next several years even if the enrolment cap is reached</a:t>
            </a:r>
            <a:r>
              <a:rPr lang="en-AU" dirty="0" smtClean="0"/>
              <a:t>. [Numerous other examples provided]</a:t>
            </a:r>
          </a:p>
          <a:p>
            <a:pPr lvl="1"/>
            <a:r>
              <a:rPr lang="en-AU" dirty="0" smtClean="0"/>
              <a:t>Referred </a:t>
            </a:r>
            <a:r>
              <a:rPr lang="en-AU" dirty="0" smtClean="0"/>
              <a:t>to </a:t>
            </a:r>
            <a:r>
              <a:rPr lang="en-AU" dirty="0" smtClean="0"/>
              <a:t>State Executive.</a:t>
            </a:r>
            <a:endParaRPr lang="en-AU" dirty="0" smtClean="0"/>
          </a:p>
        </p:txBody>
      </p:sp>
    </p:spTree>
    <p:extLst>
      <p:ext uri="{BB962C8B-B14F-4D97-AF65-F5344CB8AC3E}">
        <p14:creationId xmlns:p14="http://schemas.microsoft.com/office/powerpoint/2010/main" val="1556321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Upper Hunter PPC</a:t>
            </a:r>
            <a:endParaRPr lang="en-AU" dirty="0"/>
          </a:p>
        </p:txBody>
      </p:sp>
      <p:sp>
        <p:nvSpPr>
          <p:cNvPr id="3" name="Content Placeholder 2"/>
          <p:cNvSpPr>
            <a:spLocks noGrp="1"/>
          </p:cNvSpPr>
          <p:nvPr>
            <p:ph idx="1"/>
          </p:nvPr>
        </p:nvSpPr>
        <p:spPr/>
        <p:txBody>
          <a:bodyPr>
            <a:normAutofit fontScale="92500" lnSpcReduction="10000"/>
          </a:bodyPr>
          <a:lstStyle/>
          <a:p>
            <a:r>
              <a:rPr lang="en-AU" dirty="0"/>
              <a:t>OMSEE and Data Collections notifications</a:t>
            </a:r>
            <a:endParaRPr lang="en-AU" dirty="0" smtClean="0"/>
          </a:p>
          <a:p>
            <a:pPr lvl="1"/>
            <a:r>
              <a:rPr lang="en-AU" dirty="0"/>
              <a:t>Many Upper Hunter principals were caught not having submitted anticipated enrolments by the due date and had to scramble to complete this process in a short timeframe. This has also been an issue with Semester 1 data collections as well</a:t>
            </a:r>
            <a:r>
              <a:rPr lang="en-AU" dirty="0" smtClean="0"/>
              <a:t>. Suggest email </a:t>
            </a:r>
            <a:r>
              <a:rPr lang="en-AU" dirty="0"/>
              <a:t>reminders leading up to the collection date, both through Principal and school email accounts, perhaps staggered to 2 weeks, 1 week and then two days and one day.</a:t>
            </a:r>
            <a:endParaRPr lang="en-AU" dirty="0" smtClean="0"/>
          </a:p>
          <a:p>
            <a:pPr lvl="1"/>
            <a:r>
              <a:rPr lang="en-AU" dirty="0" smtClean="0"/>
              <a:t>OMSEE-related Calendar invites to Ps. Referred </a:t>
            </a:r>
            <a:r>
              <a:rPr lang="en-AU" dirty="0" smtClean="0"/>
              <a:t>to </a:t>
            </a:r>
            <a:r>
              <a:rPr lang="en-AU" dirty="0" smtClean="0"/>
              <a:t>Communications &amp; Engagement SC.</a:t>
            </a:r>
            <a:endParaRPr lang="en-AU" dirty="0" smtClean="0"/>
          </a:p>
        </p:txBody>
      </p:sp>
    </p:spTree>
    <p:extLst>
      <p:ext uri="{BB962C8B-B14F-4D97-AF65-F5344CB8AC3E}">
        <p14:creationId xmlns:p14="http://schemas.microsoft.com/office/powerpoint/2010/main" val="3451575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Upper Hunter PPC</a:t>
            </a:r>
            <a:endParaRPr lang="en-AU" dirty="0"/>
          </a:p>
        </p:txBody>
      </p:sp>
      <p:sp>
        <p:nvSpPr>
          <p:cNvPr id="3" name="Content Placeholder 2"/>
          <p:cNvSpPr>
            <a:spLocks noGrp="1"/>
          </p:cNvSpPr>
          <p:nvPr>
            <p:ph idx="1"/>
          </p:nvPr>
        </p:nvSpPr>
        <p:spPr>
          <a:xfrm>
            <a:off x="457200" y="1666526"/>
            <a:ext cx="8229600" cy="5191474"/>
          </a:xfrm>
        </p:spPr>
        <p:txBody>
          <a:bodyPr>
            <a:normAutofit fontScale="92500"/>
          </a:bodyPr>
          <a:lstStyle/>
          <a:p>
            <a:r>
              <a:rPr lang="en-AU" dirty="0"/>
              <a:t>Enrolment Policy and the classification of rooms by SINSW</a:t>
            </a:r>
            <a:endParaRPr lang="en-AU" dirty="0"/>
          </a:p>
          <a:p>
            <a:pPr lvl="1"/>
            <a:r>
              <a:rPr lang="en-AU" dirty="0"/>
              <a:t>To get some clarity around the process for re-classifying workspaces in schools that are used as classrooms but are not counted on the permanent classroom allocation because they are classed as PROGRAMS </a:t>
            </a:r>
            <a:r>
              <a:rPr lang="en-AU" dirty="0" smtClean="0"/>
              <a:t>rooms</a:t>
            </a:r>
          </a:p>
          <a:p>
            <a:pPr lvl="1"/>
            <a:r>
              <a:rPr lang="en-AU" dirty="0"/>
              <a:t>The Chair AMRG recommends schools have the local ASO involved in the process. This matter has been raised with Minister and DoE Senior Management by State Executive and will be addressed during State Council during </a:t>
            </a:r>
            <a:r>
              <a:rPr lang="en-AU" dirty="0" err="1"/>
              <a:t>DepSec</a:t>
            </a:r>
            <a:r>
              <a:rPr lang="en-AU" dirty="0"/>
              <a:t> </a:t>
            </a:r>
            <a:r>
              <a:rPr lang="en-AU" dirty="0" err="1"/>
              <a:t>Dizdar’s</a:t>
            </a:r>
            <a:r>
              <a:rPr lang="en-AU" dirty="0"/>
              <a:t> presentation.</a:t>
            </a:r>
            <a:endParaRPr lang="en-AU" dirty="0" smtClean="0"/>
          </a:p>
        </p:txBody>
      </p:sp>
    </p:spTree>
    <p:extLst>
      <p:ext uri="{BB962C8B-B14F-4D97-AF65-F5344CB8AC3E}">
        <p14:creationId xmlns:p14="http://schemas.microsoft.com/office/powerpoint/2010/main" val="21555542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Mid North Coast PPC</a:t>
            </a:r>
            <a:endParaRPr lang="en-AU" dirty="0"/>
          </a:p>
        </p:txBody>
      </p:sp>
      <p:sp>
        <p:nvSpPr>
          <p:cNvPr id="3" name="Content Placeholder 2"/>
          <p:cNvSpPr>
            <a:spLocks noGrp="1"/>
          </p:cNvSpPr>
          <p:nvPr>
            <p:ph idx="1"/>
          </p:nvPr>
        </p:nvSpPr>
        <p:spPr>
          <a:xfrm>
            <a:off x="457200" y="1882808"/>
            <a:ext cx="8229600" cy="4975192"/>
          </a:xfrm>
        </p:spPr>
        <p:txBody>
          <a:bodyPr>
            <a:normAutofit lnSpcReduction="10000"/>
          </a:bodyPr>
          <a:lstStyle/>
          <a:p>
            <a:r>
              <a:rPr lang="en-AU" dirty="0"/>
              <a:t>Teaching Principal Reference Group </a:t>
            </a:r>
            <a:r>
              <a:rPr lang="en-AU" dirty="0" smtClean="0"/>
              <a:t>Chair</a:t>
            </a:r>
            <a:endParaRPr lang="en-AU" dirty="0" smtClean="0"/>
          </a:p>
          <a:p>
            <a:pPr lvl="1"/>
            <a:r>
              <a:rPr lang="en-AU" dirty="0" smtClean="0"/>
              <a:t>That the Teaching </a:t>
            </a:r>
            <a:r>
              <a:rPr lang="en-AU" dirty="0"/>
              <a:t>P</a:t>
            </a:r>
            <a:r>
              <a:rPr lang="en-AU" dirty="0" smtClean="0"/>
              <a:t>rincipal </a:t>
            </a:r>
            <a:r>
              <a:rPr lang="en-AU" dirty="0"/>
              <a:t>R</a:t>
            </a:r>
            <a:r>
              <a:rPr lang="en-AU" dirty="0" smtClean="0"/>
              <a:t>eference </a:t>
            </a:r>
            <a:r>
              <a:rPr lang="en-AU" dirty="0"/>
              <a:t>Group have a teaching principal as chairperson</a:t>
            </a:r>
            <a:r>
              <a:rPr lang="en-AU" dirty="0" smtClean="0"/>
              <a:t>.</a:t>
            </a:r>
          </a:p>
          <a:p>
            <a:pPr lvl="1"/>
            <a:r>
              <a:rPr lang="en-AU" dirty="0" smtClean="0"/>
              <a:t>Referred </a:t>
            </a:r>
            <a:r>
              <a:rPr lang="en-AU" dirty="0" smtClean="0"/>
              <a:t>to State </a:t>
            </a:r>
            <a:r>
              <a:rPr lang="en-AU" dirty="0" smtClean="0"/>
              <a:t>Executive. Advice: </a:t>
            </a:r>
            <a:r>
              <a:rPr lang="en-AU" dirty="0"/>
              <a:t>The constitution does not specify the Chair of the TPRG has to be a TP. Any financial member can take on the role. To pursue this further there would need to be a constitutional change (which requires a notice of motion). Section 6 of the constitution deals specifically with reference groups.</a:t>
            </a:r>
            <a:endParaRPr lang="en-AU" dirty="0" smtClean="0"/>
          </a:p>
        </p:txBody>
      </p:sp>
    </p:spTree>
    <p:extLst>
      <p:ext uri="{BB962C8B-B14F-4D97-AF65-F5344CB8AC3E}">
        <p14:creationId xmlns:p14="http://schemas.microsoft.com/office/powerpoint/2010/main" val="4002652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Port Jackson </a:t>
            </a:r>
            <a:r>
              <a:rPr lang="en-AU" dirty="0" smtClean="0"/>
              <a:t>PPC</a:t>
            </a:r>
            <a:endParaRPr lang="en-AU" dirty="0"/>
          </a:p>
        </p:txBody>
      </p:sp>
      <p:sp>
        <p:nvSpPr>
          <p:cNvPr id="3" name="Content Placeholder 2"/>
          <p:cNvSpPr>
            <a:spLocks noGrp="1"/>
          </p:cNvSpPr>
          <p:nvPr>
            <p:ph idx="1"/>
          </p:nvPr>
        </p:nvSpPr>
        <p:spPr/>
        <p:txBody>
          <a:bodyPr>
            <a:normAutofit fontScale="92500"/>
          </a:bodyPr>
          <a:lstStyle/>
          <a:p>
            <a:r>
              <a:rPr lang="en-AU" dirty="0"/>
              <a:t>More Adequate Support for Students with Complex Needs</a:t>
            </a:r>
            <a:endParaRPr lang="en-AU" dirty="0" smtClean="0"/>
          </a:p>
          <a:p>
            <a:pPr lvl="1"/>
            <a:r>
              <a:rPr lang="en-AU" dirty="0"/>
              <a:t>Consideration be given to: creating additional positions in the Learning and Wellbeing Teams; increased specialists on the ground to support students and teachers and; providing the ability for schools to access additional funding, to provide support to students who are identified through the NCCD who do not currently have funding but present with </a:t>
            </a:r>
            <a:r>
              <a:rPr lang="en-AU" dirty="0" smtClean="0"/>
              <a:t>complex </a:t>
            </a:r>
            <a:r>
              <a:rPr lang="en-AU" dirty="0"/>
              <a:t>needs</a:t>
            </a:r>
            <a:r>
              <a:rPr lang="en-AU" dirty="0" smtClean="0"/>
              <a:t>.</a:t>
            </a:r>
          </a:p>
          <a:p>
            <a:pPr lvl="1"/>
            <a:r>
              <a:rPr lang="en-AU" sz="2200" dirty="0" smtClean="0"/>
              <a:t>Referred </a:t>
            </a:r>
            <a:r>
              <a:rPr lang="en-AU" sz="2200" dirty="0" smtClean="0"/>
              <a:t>to </a:t>
            </a:r>
            <a:r>
              <a:rPr lang="en-AU" sz="2200" dirty="0" smtClean="0"/>
              <a:t>Student Wellbeing RG</a:t>
            </a:r>
            <a:endParaRPr lang="en-AU" sz="2200"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Port Jackson </a:t>
            </a:r>
            <a:r>
              <a:rPr lang="en-AU" dirty="0" smtClean="0"/>
              <a:t>PPC</a:t>
            </a:r>
            <a:endParaRPr lang="en-AU" dirty="0"/>
          </a:p>
        </p:txBody>
      </p:sp>
      <p:sp>
        <p:nvSpPr>
          <p:cNvPr id="3" name="Content Placeholder 2"/>
          <p:cNvSpPr>
            <a:spLocks noGrp="1"/>
          </p:cNvSpPr>
          <p:nvPr>
            <p:ph idx="1"/>
          </p:nvPr>
        </p:nvSpPr>
        <p:spPr/>
        <p:txBody>
          <a:bodyPr>
            <a:normAutofit/>
          </a:bodyPr>
          <a:lstStyle/>
          <a:p>
            <a:r>
              <a:rPr lang="en-AU" dirty="0"/>
              <a:t>Functional Diagnosis as a Basis for Support</a:t>
            </a:r>
            <a:endParaRPr lang="en-AU" dirty="0" smtClean="0"/>
          </a:p>
          <a:p>
            <a:pPr lvl="1"/>
            <a:r>
              <a:rPr lang="en-AU" dirty="0"/>
              <a:t>S</a:t>
            </a:r>
            <a:r>
              <a:rPr lang="en-AU" dirty="0" smtClean="0"/>
              <a:t>upport </a:t>
            </a:r>
            <a:r>
              <a:rPr lang="en-AU" dirty="0"/>
              <a:t>for students with complex and challenging needs to also be allocated on the basis of a functional assessment</a:t>
            </a:r>
            <a:r>
              <a:rPr lang="en-AU" dirty="0" smtClean="0"/>
              <a:t>.</a:t>
            </a:r>
          </a:p>
          <a:p>
            <a:pPr lvl="1"/>
            <a:r>
              <a:rPr lang="en-AU" sz="2200" dirty="0" smtClean="0"/>
              <a:t>Action</a:t>
            </a:r>
            <a:r>
              <a:rPr lang="en-AU" sz="2200" dirty="0" smtClean="0"/>
              <a:t>: Referred to </a:t>
            </a:r>
            <a:r>
              <a:rPr lang="en-AU" sz="2200" dirty="0" smtClean="0"/>
              <a:t>Student Wellbeing RG</a:t>
            </a:r>
            <a:endParaRPr lang="en-AU" sz="2200"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8507288" cy="1399032"/>
          </a:xfrm>
        </p:spPr>
        <p:txBody>
          <a:bodyPr/>
          <a:lstStyle/>
          <a:p>
            <a:r>
              <a:rPr lang="en-AU" dirty="0" smtClean="0"/>
              <a:t>Mt Druitt Minchinbury PPC</a:t>
            </a:r>
            <a:endParaRPr lang="en-AU" dirty="0"/>
          </a:p>
        </p:txBody>
      </p:sp>
      <p:sp>
        <p:nvSpPr>
          <p:cNvPr id="3" name="Content Placeholder 2"/>
          <p:cNvSpPr>
            <a:spLocks noGrp="1"/>
          </p:cNvSpPr>
          <p:nvPr>
            <p:ph idx="1"/>
          </p:nvPr>
        </p:nvSpPr>
        <p:spPr/>
        <p:txBody>
          <a:bodyPr>
            <a:normAutofit fontScale="92500" lnSpcReduction="10000"/>
          </a:bodyPr>
          <a:lstStyle/>
          <a:p>
            <a:r>
              <a:rPr lang="en-AU" dirty="0"/>
              <a:t>Contextually Relevant Targets For All Schools</a:t>
            </a:r>
            <a:endParaRPr lang="en-AU" dirty="0" smtClean="0"/>
          </a:p>
          <a:p>
            <a:pPr lvl="1"/>
            <a:r>
              <a:rPr lang="en-AU" dirty="0" smtClean="0"/>
              <a:t>Schools are aware of the need to differentiate to cater for the needs of students within their care. Yet continually, DoE hierarchy do not apply this concept to programs they wish to introduce State wide. </a:t>
            </a:r>
            <a:r>
              <a:rPr lang="en-AU" dirty="0"/>
              <a:t>On June 7 the Deputy Secretary announced a roll out of targets for all schools, yet in the same email the Deputy Secretary acknowledges that current Bump It Up Schools are achieving above average growth in literacy and numeracy, alongside many other schools in our system. </a:t>
            </a:r>
            <a:r>
              <a:rPr lang="en-AU" dirty="0" smtClean="0"/>
              <a:t>Three questions:</a:t>
            </a:r>
            <a:endParaRPr lang="en-AU" dirty="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1399032"/>
          </a:xfrm>
        </p:spPr>
        <p:txBody>
          <a:bodyPr/>
          <a:lstStyle/>
          <a:p>
            <a:r>
              <a:rPr lang="en-AU" dirty="0" smtClean="0"/>
              <a:t>Mt Druitt Minchinbury </a:t>
            </a:r>
            <a:r>
              <a:rPr lang="en-AU" dirty="0" smtClean="0"/>
              <a:t>PPC</a:t>
            </a:r>
            <a:endParaRPr lang="en-AU" dirty="0"/>
          </a:p>
        </p:txBody>
      </p:sp>
      <p:sp>
        <p:nvSpPr>
          <p:cNvPr id="3" name="Content Placeholder 2"/>
          <p:cNvSpPr>
            <a:spLocks noGrp="1"/>
          </p:cNvSpPr>
          <p:nvPr>
            <p:ph idx="1"/>
          </p:nvPr>
        </p:nvSpPr>
        <p:spPr/>
        <p:txBody>
          <a:bodyPr>
            <a:normAutofit lnSpcReduction="10000"/>
          </a:bodyPr>
          <a:lstStyle/>
          <a:p>
            <a:r>
              <a:rPr lang="en-AU" dirty="0" smtClean="0"/>
              <a:t>Contextually Relevant Targets for All Schools (cont.)</a:t>
            </a:r>
          </a:p>
          <a:p>
            <a:pPr marL="537210" lvl="1" indent="0">
              <a:buNone/>
            </a:pPr>
            <a:r>
              <a:rPr lang="en-AU" dirty="0" smtClean="0"/>
              <a:t>Three questions: </a:t>
            </a:r>
          </a:p>
          <a:p>
            <a:pPr lvl="1"/>
            <a:r>
              <a:rPr lang="en-AU" dirty="0" smtClean="0"/>
              <a:t>1</a:t>
            </a:r>
            <a:r>
              <a:rPr lang="en-AU" dirty="0"/>
              <a:t>. Why aren't the new targets applied only to the other schools not achieving above average growth? </a:t>
            </a:r>
            <a:endParaRPr lang="en-AU" dirty="0" smtClean="0"/>
          </a:p>
          <a:p>
            <a:pPr lvl="1"/>
            <a:r>
              <a:rPr lang="en-AU" dirty="0"/>
              <a:t>2. If all schools achieve above average growth, then above average growth will be average growth. What then does the Secretary believe is acceptable growth that all schools should achieve? </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7494"/>
            <a:ext cx="8363272" cy="929258"/>
          </a:xfrm>
        </p:spPr>
        <p:txBody>
          <a:bodyPr/>
          <a:lstStyle/>
          <a:p>
            <a:r>
              <a:rPr lang="en-AU" dirty="0" smtClean="0"/>
              <a:t>Mt Druitt Minchinbury PPC</a:t>
            </a:r>
            <a:endParaRPr lang="en-AU" dirty="0"/>
          </a:p>
        </p:txBody>
      </p:sp>
      <p:sp>
        <p:nvSpPr>
          <p:cNvPr id="3" name="Content Placeholder 2"/>
          <p:cNvSpPr>
            <a:spLocks noGrp="1"/>
          </p:cNvSpPr>
          <p:nvPr>
            <p:ph idx="1"/>
          </p:nvPr>
        </p:nvSpPr>
        <p:spPr>
          <a:xfrm>
            <a:off x="457200" y="1268760"/>
            <a:ext cx="8229600" cy="648072"/>
          </a:xfrm>
        </p:spPr>
        <p:txBody>
          <a:bodyPr>
            <a:normAutofit fontScale="92500"/>
          </a:bodyPr>
          <a:lstStyle/>
          <a:p>
            <a:r>
              <a:rPr lang="en-AU" dirty="0" smtClean="0"/>
              <a:t>Contextually Relevant Targets for All Schools</a:t>
            </a:r>
            <a:endParaRPr lang="en-AU" sz="9200" dirty="0" smtClean="0"/>
          </a:p>
        </p:txBody>
      </p:sp>
      <p:sp>
        <p:nvSpPr>
          <p:cNvPr id="5" name="Content Placeholder 2"/>
          <p:cNvSpPr txBox="1">
            <a:spLocks/>
          </p:cNvSpPr>
          <p:nvPr/>
        </p:nvSpPr>
        <p:spPr>
          <a:xfrm>
            <a:off x="451121" y="1772816"/>
            <a:ext cx="8358967" cy="5256584"/>
          </a:xfrm>
          <a:prstGeom prst="rect">
            <a:avLst/>
          </a:prstGeom>
        </p:spPr>
        <p:txBody>
          <a:bodyPr vert="horz" anchor="t">
            <a:normAutofit lnSpcReduction="10000"/>
          </a:bodyPr>
          <a:lst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a:lstStyle>
          <a:p>
            <a:pPr lvl="1"/>
            <a:r>
              <a:rPr lang="en-AU" dirty="0"/>
              <a:t>3. Schools were alerted to the validity of the 2018 / 2019 NAPLAN results, by the Secretary, on November 30, 2018. Schools were cautioned to be aware of the complexities involved in making comparisons between paper and online testing results and the 2018 results with previous years. How then does the Secretary justify basing the roll out of targets for all schools in 2020 based on 2018 results</a:t>
            </a:r>
            <a:r>
              <a:rPr lang="en-AU" dirty="0" smtClean="0"/>
              <a:t>?</a:t>
            </a:r>
          </a:p>
          <a:p>
            <a:pPr lvl="1"/>
            <a:r>
              <a:rPr lang="en-AU" dirty="0" smtClean="0"/>
              <a:t>Recommend these be put to the </a:t>
            </a:r>
            <a:r>
              <a:rPr lang="en-AU" dirty="0" err="1" smtClean="0"/>
              <a:t>DepSec</a:t>
            </a:r>
            <a:r>
              <a:rPr lang="en-AU" dirty="0" smtClean="0"/>
              <a:t> at State Council</a:t>
            </a:r>
          </a:p>
          <a:p>
            <a:pPr lvl="1"/>
            <a:r>
              <a:rPr lang="en-AU" dirty="0" smtClean="0"/>
              <a:t>Re</a:t>
            </a:r>
            <a:r>
              <a:rPr lang="en-AU" dirty="0" smtClean="0"/>
              <a:t>ferred </a:t>
            </a:r>
            <a:r>
              <a:rPr lang="en-AU" dirty="0" smtClean="0"/>
              <a:t>to </a:t>
            </a:r>
            <a:r>
              <a:rPr lang="en-AU" dirty="0" smtClean="0"/>
              <a:t>Assessment, Planning &amp; Accountability RG</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Mt Druitt Minchinbury PPC</a:t>
            </a:r>
            <a:endParaRPr lang="en-AU" dirty="0"/>
          </a:p>
        </p:txBody>
      </p:sp>
      <p:sp>
        <p:nvSpPr>
          <p:cNvPr id="3" name="Content Placeholder 2"/>
          <p:cNvSpPr>
            <a:spLocks noGrp="1"/>
          </p:cNvSpPr>
          <p:nvPr>
            <p:ph idx="1"/>
          </p:nvPr>
        </p:nvSpPr>
        <p:spPr/>
        <p:txBody>
          <a:bodyPr>
            <a:normAutofit/>
          </a:bodyPr>
          <a:lstStyle/>
          <a:p>
            <a:r>
              <a:rPr lang="en-AU" dirty="0" smtClean="0"/>
              <a:t>Reduced Administration Hours</a:t>
            </a:r>
            <a:endParaRPr lang="en-AU" dirty="0" smtClean="0"/>
          </a:p>
          <a:p>
            <a:pPr lvl="1"/>
            <a:r>
              <a:rPr lang="en-AU" dirty="0"/>
              <a:t>At the recently held DoE 'Road Shows', it was stated that 280,000 administration hours have been saved across the system. Even though SAMs and SAOs are not members of the PPA I believe the survey should also include principals' opinions about the saved administration hours of their SAMs and SAOs</a:t>
            </a:r>
            <a:r>
              <a:rPr lang="en-AU" dirty="0" smtClean="0"/>
              <a:t>.</a:t>
            </a:r>
          </a:p>
          <a:p>
            <a:pPr lvl="1"/>
            <a:r>
              <a:rPr lang="en-AU" dirty="0" smtClean="0"/>
              <a:t>Data capture under taken at Term 3 State Council </a:t>
            </a:r>
            <a:endParaRPr lang="en-AU" dirty="0" smtClean="0"/>
          </a:p>
        </p:txBody>
      </p:sp>
    </p:spTree>
    <p:extLst>
      <p:ext uri="{BB962C8B-B14F-4D97-AF65-F5344CB8AC3E}">
        <p14:creationId xmlns:p14="http://schemas.microsoft.com/office/powerpoint/2010/main" val="2785614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94"/>
            <a:ext cx="7272808" cy="1399032"/>
          </a:xfrm>
        </p:spPr>
        <p:txBody>
          <a:bodyPr/>
          <a:lstStyle/>
          <a:p>
            <a:pPr marL="0" algn="ctr"/>
            <a:r>
              <a:rPr lang="en-AU" dirty="0" smtClean="0"/>
              <a:t>Queanbeyan </a:t>
            </a:r>
            <a:r>
              <a:rPr lang="en-AU" dirty="0" smtClean="0"/>
              <a:t>PPC</a:t>
            </a:r>
            <a:endParaRPr lang="en-AU" dirty="0"/>
          </a:p>
        </p:txBody>
      </p:sp>
      <p:sp>
        <p:nvSpPr>
          <p:cNvPr id="3" name="Content Placeholder 2"/>
          <p:cNvSpPr>
            <a:spLocks noGrp="1"/>
          </p:cNvSpPr>
          <p:nvPr>
            <p:ph idx="1"/>
          </p:nvPr>
        </p:nvSpPr>
        <p:spPr/>
        <p:txBody>
          <a:bodyPr>
            <a:normAutofit/>
          </a:bodyPr>
          <a:lstStyle/>
          <a:p>
            <a:r>
              <a:rPr lang="en-AU" dirty="0"/>
              <a:t>Selection Criteria - AEO/SLSO - Aboriginal Students</a:t>
            </a:r>
            <a:endParaRPr lang="en-AU" dirty="0" smtClean="0"/>
          </a:p>
          <a:p>
            <a:pPr lvl="1"/>
            <a:r>
              <a:rPr lang="en-AU" dirty="0"/>
              <a:t>Schools </a:t>
            </a:r>
            <a:r>
              <a:rPr lang="en-AU" dirty="0" smtClean="0"/>
              <a:t>to have </a:t>
            </a:r>
            <a:r>
              <a:rPr lang="en-AU" dirty="0"/>
              <a:t>involvement in the writing of Selection Criteria for AEO and SLSO - Aboriginal Student applications at Merit Selection</a:t>
            </a:r>
            <a:r>
              <a:rPr lang="en-AU" dirty="0" smtClean="0"/>
              <a:t>. </a:t>
            </a:r>
            <a:r>
              <a:rPr lang="en-AU" dirty="0"/>
              <a:t>This is written solely by the Aboriginal Unit of HR. Having no consideration for school specific issues or unique school </a:t>
            </a:r>
            <a:r>
              <a:rPr lang="en-AU" dirty="0" smtClean="0"/>
              <a:t>context.</a:t>
            </a:r>
          </a:p>
          <a:p>
            <a:pPr lvl="1"/>
            <a:r>
              <a:rPr lang="en-AU" dirty="0" smtClean="0"/>
              <a:t>Referred to the Human Resources RG</a:t>
            </a:r>
            <a:endParaRPr lang="en-AU" dirty="0" smtClean="0"/>
          </a:p>
        </p:txBody>
      </p:sp>
    </p:spTree>
    <p:extLst>
      <p:ext uri="{BB962C8B-B14F-4D97-AF65-F5344CB8AC3E}">
        <p14:creationId xmlns:p14="http://schemas.microsoft.com/office/powerpoint/2010/main" val="41021094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400</TotalTime>
  <Words>876</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Century Gothic</vt:lpstr>
      <vt:lpstr>Verdana</vt:lpstr>
      <vt:lpstr>Wingdings 2</vt:lpstr>
      <vt:lpstr>Verve</vt:lpstr>
      <vt:lpstr>Issues Brought Forward by Members</vt:lpstr>
      <vt:lpstr>Mid North Coast PPC</vt:lpstr>
      <vt:lpstr>Port Jackson PPC</vt:lpstr>
      <vt:lpstr>Port Jackson PPC</vt:lpstr>
      <vt:lpstr>Mt Druitt Minchinbury PPC</vt:lpstr>
      <vt:lpstr>Mt Druitt Minchinbury PPC</vt:lpstr>
      <vt:lpstr>Mt Druitt Minchinbury PPC</vt:lpstr>
      <vt:lpstr>Mt Druitt Minchinbury PPC</vt:lpstr>
      <vt:lpstr>Queanbeyan PPC</vt:lpstr>
      <vt:lpstr>Sutherland PPC</vt:lpstr>
      <vt:lpstr>Upper Hunter PPC</vt:lpstr>
      <vt:lpstr>Upper Hunter PPC</vt:lpstr>
    </vt:vector>
  </TitlesOfParts>
  <Company>NSW, Department of Education and Training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Issues Brought Forward by Members</dc:title>
  <dc:creator>Walker, Rob</dc:creator>
  <cp:lastModifiedBy>Walker, Rob</cp:lastModifiedBy>
  <cp:revision>40</cp:revision>
  <dcterms:created xsi:type="dcterms:W3CDTF">2018-11-29T19:04:50Z</dcterms:created>
  <dcterms:modified xsi:type="dcterms:W3CDTF">2019-08-22T14:50:47Z</dcterms:modified>
</cp:coreProperties>
</file>