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8" r:id="rId2"/>
    <p:sldId id="295" r:id="rId3"/>
    <p:sldId id="324" r:id="rId4"/>
    <p:sldId id="323" r:id="rId5"/>
    <p:sldId id="325" r:id="rId6"/>
    <p:sldId id="291" r:id="rId7"/>
    <p:sldId id="326" r:id="rId8"/>
    <p:sldId id="312" r:id="rId9"/>
    <p:sldId id="313" r:id="rId10"/>
    <p:sldId id="315" r:id="rId11"/>
    <p:sldId id="317" r:id="rId12"/>
    <p:sldId id="318" r:id="rId13"/>
    <p:sldId id="319" r:id="rId14"/>
    <p:sldId id="320" r:id="rId15"/>
    <p:sldId id="321" r:id="rId16"/>
    <p:sldId id="322" r:id="rId17"/>
  </p:sldIdLst>
  <p:sldSz cx="9144000" cy="6858000" type="screen4x3"/>
  <p:notesSz cx="6807200" cy="9939338"/>
  <p:defaultTex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7A809"/>
    <a:srgbClr val="FF9900"/>
    <a:srgbClr val="0AA2B2"/>
    <a:srgbClr val="FF99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2947" autoAdjust="0"/>
    <p:restoredTop sz="94660"/>
  </p:normalViewPr>
  <p:slideViewPr>
    <p:cSldViewPr snapToGrid="0">
      <p:cViewPr varScale="1">
        <p:scale>
          <a:sx n="128" d="100"/>
          <a:sy n="128" d="100"/>
        </p:scale>
        <p:origin x="1232" y="1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1" y="1"/>
            <a:ext cx="2949786" cy="4969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31" tIns="45766" rIns="91531" bIns="45766" numCol="1" anchor="t" anchorCtr="0" compatLnSpc="1">
            <a:prstTxWarp prst="textNoShape">
              <a:avLst/>
            </a:prstTxWarp>
          </a:bodyPr>
          <a:lstStyle>
            <a:lvl1pPr eaLnBrk="1" hangingPunct="1">
              <a:defRPr sz="1200">
                <a:latin typeface="Arial" charset="0"/>
              </a:defRPr>
            </a:lvl1pPr>
          </a:lstStyle>
          <a:p>
            <a:pPr>
              <a:defRPr/>
            </a:pPr>
            <a:endParaRPr lang="en-GB"/>
          </a:p>
        </p:txBody>
      </p:sp>
      <p:sp>
        <p:nvSpPr>
          <p:cNvPr id="3075" name="Rectangle 3"/>
          <p:cNvSpPr>
            <a:spLocks noGrp="1" noChangeArrowheads="1"/>
          </p:cNvSpPr>
          <p:nvPr>
            <p:ph type="dt" idx="1"/>
          </p:nvPr>
        </p:nvSpPr>
        <p:spPr bwMode="auto">
          <a:xfrm>
            <a:off x="3855838" y="1"/>
            <a:ext cx="2949786" cy="4969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31" tIns="45766" rIns="91531" bIns="45766" numCol="1" anchor="t" anchorCtr="0" compatLnSpc="1">
            <a:prstTxWarp prst="textNoShape">
              <a:avLst/>
            </a:prstTxWarp>
          </a:bodyPr>
          <a:lstStyle>
            <a:lvl1pPr algn="r" eaLnBrk="1" hangingPunct="1">
              <a:defRPr sz="1200">
                <a:latin typeface="Arial" charset="0"/>
              </a:defRPr>
            </a:lvl1pPr>
          </a:lstStyle>
          <a:p>
            <a:pPr>
              <a:defRPr/>
            </a:pPr>
            <a:endParaRPr lang="en-GB"/>
          </a:p>
        </p:txBody>
      </p:sp>
      <p:sp>
        <p:nvSpPr>
          <p:cNvPr id="3076" name="Rectangle 4"/>
          <p:cNvSpPr>
            <a:spLocks noGrp="1" noRot="1" noChangeAspect="1" noChangeArrowheads="1" noTextEdit="1"/>
          </p:cNvSpPr>
          <p:nvPr>
            <p:ph type="sldImg" idx="2"/>
          </p:nvPr>
        </p:nvSpPr>
        <p:spPr bwMode="auto">
          <a:xfrm>
            <a:off x="917575" y="744538"/>
            <a:ext cx="4972050" cy="3729037"/>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680721" y="4721185"/>
            <a:ext cx="5445760" cy="44727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31" tIns="45766" rIns="91531" bIns="45766"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3078" name="Rectangle 6"/>
          <p:cNvSpPr>
            <a:spLocks noGrp="1" noChangeArrowheads="1"/>
          </p:cNvSpPr>
          <p:nvPr>
            <p:ph type="ftr" sz="quarter" idx="4"/>
          </p:nvPr>
        </p:nvSpPr>
        <p:spPr bwMode="auto">
          <a:xfrm>
            <a:off x="1" y="9440647"/>
            <a:ext cx="2949786" cy="4969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31" tIns="45766" rIns="91531" bIns="45766" numCol="1" anchor="b" anchorCtr="0" compatLnSpc="1">
            <a:prstTxWarp prst="textNoShape">
              <a:avLst/>
            </a:prstTxWarp>
          </a:bodyPr>
          <a:lstStyle>
            <a:lvl1pPr eaLnBrk="1" hangingPunct="1">
              <a:defRPr sz="1200">
                <a:latin typeface="Arial" charset="0"/>
              </a:defRPr>
            </a:lvl1pPr>
          </a:lstStyle>
          <a:p>
            <a:pPr>
              <a:defRPr/>
            </a:pPr>
            <a:endParaRPr lang="en-GB"/>
          </a:p>
        </p:txBody>
      </p:sp>
      <p:sp>
        <p:nvSpPr>
          <p:cNvPr id="3079" name="Rectangle 7"/>
          <p:cNvSpPr>
            <a:spLocks noGrp="1" noChangeArrowheads="1"/>
          </p:cNvSpPr>
          <p:nvPr>
            <p:ph type="sldNum" sz="quarter" idx="5"/>
          </p:nvPr>
        </p:nvSpPr>
        <p:spPr bwMode="auto">
          <a:xfrm>
            <a:off x="3855838" y="9440647"/>
            <a:ext cx="2949786" cy="4969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31" tIns="45766" rIns="91531" bIns="45766" numCol="1" anchor="b" anchorCtr="0" compatLnSpc="1">
            <a:prstTxWarp prst="textNoShape">
              <a:avLst/>
            </a:prstTxWarp>
          </a:bodyPr>
          <a:lstStyle>
            <a:lvl1pPr algn="r" eaLnBrk="1" hangingPunct="1">
              <a:defRPr sz="1200" smtClean="0"/>
            </a:lvl1pPr>
          </a:lstStyle>
          <a:p>
            <a:pPr>
              <a:defRPr/>
            </a:pPr>
            <a:fld id="{437A259A-938C-449A-87A1-03CF7373BAD4}" type="slidenum">
              <a:rPr lang="en-GB" altLang="en-US"/>
              <a:pPr>
                <a:defRPr/>
              </a:pPr>
              <a:t>‹#›</a:t>
            </a:fld>
            <a:endParaRPr lang="en-GB" altLang="en-US"/>
          </a:p>
        </p:txBody>
      </p:sp>
    </p:spTree>
    <p:extLst>
      <p:ext uri="{BB962C8B-B14F-4D97-AF65-F5344CB8AC3E}">
        <p14:creationId xmlns:p14="http://schemas.microsoft.com/office/powerpoint/2010/main" val="275081811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3693" indent="-286036">
              <a:spcBef>
                <a:spcPct val="30000"/>
              </a:spcBef>
              <a:defRPr sz="1200">
                <a:solidFill>
                  <a:schemeClr val="tx1"/>
                </a:solidFill>
                <a:latin typeface="Arial" panose="020B0604020202020204" pitchFamily="34" charset="0"/>
              </a:defRPr>
            </a:lvl2pPr>
            <a:lvl3pPr marL="1144143" indent="-228829">
              <a:spcBef>
                <a:spcPct val="30000"/>
              </a:spcBef>
              <a:defRPr sz="1200">
                <a:solidFill>
                  <a:schemeClr val="tx1"/>
                </a:solidFill>
                <a:latin typeface="Arial" panose="020B0604020202020204" pitchFamily="34" charset="0"/>
              </a:defRPr>
            </a:lvl3pPr>
            <a:lvl4pPr marL="1601800" indent="-228829">
              <a:spcBef>
                <a:spcPct val="30000"/>
              </a:spcBef>
              <a:defRPr sz="1200">
                <a:solidFill>
                  <a:schemeClr val="tx1"/>
                </a:solidFill>
                <a:latin typeface="Arial" panose="020B0604020202020204" pitchFamily="34" charset="0"/>
              </a:defRPr>
            </a:lvl4pPr>
            <a:lvl5pPr marL="2059457" indent="-228829">
              <a:spcBef>
                <a:spcPct val="30000"/>
              </a:spcBef>
              <a:defRPr sz="1200">
                <a:solidFill>
                  <a:schemeClr val="tx1"/>
                </a:solidFill>
                <a:latin typeface="Arial" panose="020B0604020202020204" pitchFamily="34" charset="0"/>
              </a:defRPr>
            </a:lvl5pPr>
            <a:lvl6pPr marL="2517115" indent="-228829" eaLnBrk="0" fontAlgn="base" hangingPunct="0">
              <a:spcBef>
                <a:spcPct val="30000"/>
              </a:spcBef>
              <a:spcAft>
                <a:spcPct val="0"/>
              </a:spcAft>
              <a:defRPr sz="1200">
                <a:solidFill>
                  <a:schemeClr val="tx1"/>
                </a:solidFill>
                <a:latin typeface="Arial" panose="020B0604020202020204" pitchFamily="34" charset="0"/>
              </a:defRPr>
            </a:lvl6pPr>
            <a:lvl7pPr marL="2974772" indent="-228829" eaLnBrk="0" fontAlgn="base" hangingPunct="0">
              <a:spcBef>
                <a:spcPct val="30000"/>
              </a:spcBef>
              <a:spcAft>
                <a:spcPct val="0"/>
              </a:spcAft>
              <a:defRPr sz="1200">
                <a:solidFill>
                  <a:schemeClr val="tx1"/>
                </a:solidFill>
                <a:latin typeface="Arial" panose="020B0604020202020204" pitchFamily="34" charset="0"/>
              </a:defRPr>
            </a:lvl7pPr>
            <a:lvl8pPr marL="3432429" indent="-228829" eaLnBrk="0" fontAlgn="base" hangingPunct="0">
              <a:spcBef>
                <a:spcPct val="30000"/>
              </a:spcBef>
              <a:spcAft>
                <a:spcPct val="0"/>
              </a:spcAft>
              <a:defRPr sz="1200">
                <a:solidFill>
                  <a:schemeClr val="tx1"/>
                </a:solidFill>
                <a:latin typeface="Arial" panose="020B0604020202020204" pitchFamily="34" charset="0"/>
              </a:defRPr>
            </a:lvl8pPr>
            <a:lvl9pPr marL="3890086" indent="-228829"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2679A432-280D-42CF-8364-C1DA5AEF34D3}" type="slidenum">
              <a:rPr lang="en-GB" altLang="en-US"/>
              <a:pPr>
                <a:spcBef>
                  <a:spcPct val="0"/>
                </a:spcBef>
              </a:pPr>
              <a:t>1</a:t>
            </a:fld>
            <a:endParaRPr lang="en-GB" altLang="en-US"/>
          </a:p>
        </p:txBody>
      </p:sp>
      <p:sp>
        <p:nvSpPr>
          <p:cNvPr id="5123" name="Rectangle 2"/>
          <p:cNvSpPr>
            <a:spLocks noGrp="1" noRot="1" noChangeAspect="1" noChangeArrowheads="1" noTextEdit="1"/>
          </p:cNvSpPr>
          <p:nvPr>
            <p:ph type="sldImg"/>
          </p:nvPr>
        </p:nvSpPr>
        <p:spPr>
          <a:ln/>
        </p:spPr>
      </p:sp>
      <p:sp>
        <p:nvSpPr>
          <p:cNvPr id="5124" name="Rectangle 3"/>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620245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3693" indent="-286036">
              <a:spcBef>
                <a:spcPct val="30000"/>
              </a:spcBef>
              <a:defRPr sz="1200">
                <a:solidFill>
                  <a:schemeClr val="tx1"/>
                </a:solidFill>
                <a:latin typeface="Arial" panose="020B0604020202020204" pitchFamily="34" charset="0"/>
              </a:defRPr>
            </a:lvl2pPr>
            <a:lvl3pPr marL="1144143" indent="-228829">
              <a:spcBef>
                <a:spcPct val="30000"/>
              </a:spcBef>
              <a:defRPr sz="1200">
                <a:solidFill>
                  <a:schemeClr val="tx1"/>
                </a:solidFill>
                <a:latin typeface="Arial" panose="020B0604020202020204" pitchFamily="34" charset="0"/>
              </a:defRPr>
            </a:lvl3pPr>
            <a:lvl4pPr marL="1601800" indent="-228829">
              <a:spcBef>
                <a:spcPct val="30000"/>
              </a:spcBef>
              <a:defRPr sz="1200">
                <a:solidFill>
                  <a:schemeClr val="tx1"/>
                </a:solidFill>
                <a:latin typeface="Arial" panose="020B0604020202020204" pitchFamily="34" charset="0"/>
              </a:defRPr>
            </a:lvl4pPr>
            <a:lvl5pPr marL="2059457" indent="-228829">
              <a:spcBef>
                <a:spcPct val="30000"/>
              </a:spcBef>
              <a:defRPr sz="1200">
                <a:solidFill>
                  <a:schemeClr val="tx1"/>
                </a:solidFill>
                <a:latin typeface="Arial" panose="020B0604020202020204" pitchFamily="34" charset="0"/>
              </a:defRPr>
            </a:lvl5pPr>
            <a:lvl6pPr marL="2517115" indent="-228829" eaLnBrk="0" fontAlgn="base" hangingPunct="0">
              <a:spcBef>
                <a:spcPct val="30000"/>
              </a:spcBef>
              <a:spcAft>
                <a:spcPct val="0"/>
              </a:spcAft>
              <a:defRPr sz="1200">
                <a:solidFill>
                  <a:schemeClr val="tx1"/>
                </a:solidFill>
                <a:latin typeface="Arial" panose="020B0604020202020204" pitchFamily="34" charset="0"/>
              </a:defRPr>
            </a:lvl6pPr>
            <a:lvl7pPr marL="2974772" indent="-228829" eaLnBrk="0" fontAlgn="base" hangingPunct="0">
              <a:spcBef>
                <a:spcPct val="30000"/>
              </a:spcBef>
              <a:spcAft>
                <a:spcPct val="0"/>
              </a:spcAft>
              <a:defRPr sz="1200">
                <a:solidFill>
                  <a:schemeClr val="tx1"/>
                </a:solidFill>
                <a:latin typeface="Arial" panose="020B0604020202020204" pitchFamily="34" charset="0"/>
              </a:defRPr>
            </a:lvl7pPr>
            <a:lvl8pPr marL="3432429" indent="-228829" eaLnBrk="0" fontAlgn="base" hangingPunct="0">
              <a:spcBef>
                <a:spcPct val="30000"/>
              </a:spcBef>
              <a:spcAft>
                <a:spcPct val="0"/>
              </a:spcAft>
              <a:defRPr sz="1200">
                <a:solidFill>
                  <a:schemeClr val="tx1"/>
                </a:solidFill>
                <a:latin typeface="Arial" panose="020B0604020202020204" pitchFamily="34" charset="0"/>
              </a:defRPr>
            </a:lvl8pPr>
            <a:lvl9pPr marL="3890086" indent="-228829"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850DE86C-73DC-44D9-B7A9-9A8A25B1C912}" type="slidenum">
              <a:rPr lang="en-GB" altLang="en-US"/>
              <a:pPr>
                <a:spcBef>
                  <a:spcPct val="0"/>
                </a:spcBef>
              </a:pPr>
              <a:t>2</a:t>
            </a:fld>
            <a:endParaRPr lang="en-GB" altLang="en-US"/>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23866149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3693" indent="-286036">
              <a:spcBef>
                <a:spcPct val="30000"/>
              </a:spcBef>
              <a:defRPr sz="1200">
                <a:solidFill>
                  <a:schemeClr val="tx1"/>
                </a:solidFill>
                <a:latin typeface="Arial" panose="020B0604020202020204" pitchFamily="34" charset="0"/>
              </a:defRPr>
            </a:lvl2pPr>
            <a:lvl3pPr marL="1144143" indent="-228829">
              <a:spcBef>
                <a:spcPct val="30000"/>
              </a:spcBef>
              <a:defRPr sz="1200">
                <a:solidFill>
                  <a:schemeClr val="tx1"/>
                </a:solidFill>
                <a:latin typeface="Arial" panose="020B0604020202020204" pitchFamily="34" charset="0"/>
              </a:defRPr>
            </a:lvl3pPr>
            <a:lvl4pPr marL="1601800" indent="-228829">
              <a:spcBef>
                <a:spcPct val="30000"/>
              </a:spcBef>
              <a:defRPr sz="1200">
                <a:solidFill>
                  <a:schemeClr val="tx1"/>
                </a:solidFill>
                <a:latin typeface="Arial" panose="020B0604020202020204" pitchFamily="34" charset="0"/>
              </a:defRPr>
            </a:lvl4pPr>
            <a:lvl5pPr marL="2059457" indent="-228829">
              <a:spcBef>
                <a:spcPct val="30000"/>
              </a:spcBef>
              <a:defRPr sz="1200">
                <a:solidFill>
                  <a:schemeClr val="tx1"/>
                </a:solidFill>
                <a:latin typeface="Arial" panose="020B0604020202020204" pitchFamily="34" charset="0"/>
              </a:defRPr>
            </a:lvl5pPr>
            <a:lvl6pPr marL="2517115" indent="-228829" eaLnBrk="0" fontAlgn="base" hangingPunct="0">
              <a:spcBef>
                <a:spcPct val="30000"/>
              </a:spcBef>
              <a:spcAft>
                <a:spcPct val="0"/>
              </a:spcAft>
              <a:defRPr sz="1200">
                <a:solidFill>
                  <a:schemeClr val="tx1"/>
                </a:solidFill>
                <a:latin typeface="Arial" panose="020B0604020202020204" pitchFamily="34" charset="0"/>
              </a:defRPr>
            </a:lvl6pPr>
            <a:lvl7pPr marL="2974772" indent="-228829" eaLnBrk="0" fontAlgn="base" hangingPunct="0">
              <a:spcBef>
                <a:spcPct val="30000"/>
              </a:spcBef>
              <a:spcAft>
                <a:spcPct val="0"/>
              </a:spcAft>
              <a:defRPr sz="1200">
                <a:solidFill>
                  <a:schemeClr val="tx1"/>
                </a:solidFill>
                <a:latin typeface="Arial" panose="020B0604020202020204" pitchFamily="34" charset="0"/>
              </a:defRPr>
            </a:lvl7pPr>
            <a:lvl8pPr marL="3432429" indent="-228829" eaLnBrk="0" fontAlgn="base" hangingPunct="0">
              <a:spcBef>
                <a:spcPct val="30000"/>
              </a:spcBef>
              <a:spcAft>
                <a:spcPct val="0"/>
              </a:spcAft>
              <a:defRPr sz="1200">
                <a:solidFill>
                  <a:schemeClr val="tx1"/>
                </a:solidFill>
                <a:latin typeface="Arial" panose="020B0604020202020204" pitchFamily="34" charset="0"/>
              </a:defRPr>
            </a:lvl8pPr>
            <a:lvl9pPr marL="3890086" indent="-228829"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850DE86C-73DC-44D9-B7A9-9A8A25B1C912}" type="slidenum">
              <a:rPr lang="en-GB" altLang="en-US"/>
              <a:pPr>
                <a:spcBef>
                  <a:spcPct val="0"/>
                </a:spcBef>
              </a:pPr>
              <a:t>3</a:t>
            </a:fld>
            <a:endParaRPr lang="en-GB" altLang="en-US"/>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15583463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3693" indent="-286036">
              <a:spcBef>
                <a:spcPct val="30000"/>
              </a:spcBef>
              <a:defRPr sz="1200">
                <a:solidFill>
                  <a:schemeClr val="tx1"/>
                </a:solidFill>
                <a:latin typeface="Arial" panose="020B0604020202020204" pitchFamily="34" charset="0"/>
              </a:defRPr>
            </a:lvl2pPr>
            <a:lvl3pPr marL="1144143" indent="-228829">
              <a:spcBef>
                <a:spcPct val="30000"/>
              </a:spcBef>
              <a:defRPr sz="1200">
                <a:solidFill>
                  <a:schemeClr val="tx1"/>
                </a:solidFill>
                <a:latin typeface="Arial" panose="020B0604020202020204" pitchFamily="34" charset="0"/>
              </a:defRPr>
            </a:lvl3pPr>
            <a:lvl4pPr marL="1601800" indent="-228829">
              <a:spcBef>
                <a:spcPct val="30000"/>
              </a:spcBef>
              <a:defRPr sz="1200">
                <a:solidFill>
                  <a:schemeClr val="tx1"/>
                </a:solidFill>
                <a:latin typeface="Arial" panose="020B0604020202020204" pitchFamily="34" charset="0"/>
              </a:defRPr>
            </a:lvl4pPr>
            <a:lvl5pPr marL="2059457" indent="-228829">
              <a:spcBef>
                <a:spcPct val="30000"/>
              </a:spcBef>
              <a:defRPr sz="1200">
                <a:solidFill>
                  <a:schemeClr val="tx1"/>
                </a:solidFill>
                <a:latin typeface="Arial" panose="020B0604020202020204" pitchFamily="34" charset="0"/>
              </a:defRPr>
            </a:lvl5pPr>
            <a:lvl6pPr marL="2517115" indent="-228829" eaLnBrk="0" fontAlgn="base" hangingPunct="0">
              <a:spcBef>
                <a:spcPct val="30000"/>
              </a:spcBef>
              <a:spcAft>
                <a:spcPct val="0"/>
              </a:spcAft>
              <a:defRPr sz="1200">
                <a:solidFill>
                  <a:schemeClr val="tx1"/>
                </a:solidFill>
                <a:latin typeface="Arial" panose="020B0604020202020204" pitchFamily="34" charset="0"/>
              </a:defRPr>
            </a:lvl6pPr>
            <a:lvl7pPr marL="2974772" indent="-228829" eaLnBrk="0" fontAlgn="base" hangingPunct="0">
              <a:spcBef>
                <a:spcPct val="30000"/>
              </a:spcBef>
              <a:spcAft>
                <a:spcPct val="0"/>
              </a:spcAft>
              <a:defRPr sz="1200">
                <a:solidFill>
                  <a:schemeClr val="tx1"/>
                </a:solidFill>
                <a:latin typeface="Arial" panose="020B0604020202020204" pitchFamily="34" charset="0"/>
              </a:defRPr>
            </a:lvl7pPr>
            <a:lvl8pPr marL="3432429" indent="-228829" eaLnBrk="0" fontAlgn="base" hangingPunct="0">
              <a:spcBef>
                <a:spcPct val="30000"/>
              </a:spcBef>
              <a:spcAft>
                <a:spcPct val="0"/>
              </a:spcAft>
              <a:defRPr sz="1200">
                <a:solidFill>
                  <a:schemeClr val="tx1"/>
                </a:solidFill>
                <a:latin typeface="Arial" panose="020B0604020202020204" pitchFamily="34" charset="0"/>
              </a:defRPr>
            </a:lvl8pPr>
            <a:lvl9pPr marL="3890086" indent="-228829"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850DE86C-73DC-44D9-B7A9-9A8A25B1C912}" type="slidenum">
              <a:rPr lang="en-GB" altLang="en-US"/>
              <a:pPr>
                <a:spcBef>
                  <a:spcPct val="0"/>
                </a:spcBef>
              </a:pPr>
              <a:t>4</a:t>
            </a:fld>
            <a:endParaRPr lang="en-GB" altLang="en-US"/>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33429873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3693" indent="-286036">
              <a:spcBef>
                <a:spcPct val="30000"/>
              </a:spcBef>
              <a:defRPr sz="1200">
                <a:solidFill>
                  <a:schemeClr val="tx1"/>
                </a:solidFill>
                <a:latin typeface="Arial" panose="020B0604020202020204" pitchFamily="34" charset="0"/>
              </a:defRPr>
            </a:lvl2pPr>
            <a:lvl3pPr marL="1144143" indent="-228829">
              <a:spcBef>
                <a:spcPct val="30000"/>
              </a:spcBef>
              <a:defRPr sz="1200">
                <a:solidFill>
                  <a:schemeClr val="tx1"/>
                </a:solidFill>
                <a:latin typeface="Arial" panose="020B0604020202020204" pitchFamily="34" charset="0"/>
              </a:defRPr>
            </a:lvl3pPr>
            <a:lvl4pPr marL="1601800" indent="-228829">
              <a:spcBef>
                <a:spcPct val="30000"/>
              </a:spcBef>
              <a:defRPr sz="1200">
                <a:solidFill>
                  <a:schemeClr val="tx1"/>
                </a:solidFill>
                <a:latin typeface="Arial" panose="020B0604020202020204" pitchFamily="34" charset="0"/>
              </a:defRPr>
            </a:lvl4pPr>
            <a:lvl5pPr marL="2059457" indent="-228829">
              <a:spcBef>
                <a:spcPct val="30000"/>
              </a:spcBef>
              <a:defRPr sz="1200">
                <a:solidFill>
                  <a:schemeClr val="tx1"/>
                </a:solidFill>
                <a:latin typeface="Arial" panose="020B0604020202020204" pitchFamily="34" charset="0"/>
              </a:defRPr>
            </a:lvl5pPr>
            <a:lvl6pPr marL="2517115" indent="-228829" eaLnBrk="0" fontAlgn="base" hangingPunct="0">
              <a:spcBef>
                <a:spcPct val="30000"/>
              </a:spcBef>
              <a:spcAft>
                <a:spcPct val="0"/>
              </a:spcAft>
              <a:defRPr sz="1200">
                <a:solidFill>
                  <a:schemeClr val="tx1"/>
                </a:solidFill>
                <a:latin typeface="Arial" panose="020B0604020202020204" pitchFamily="34" charset="0"/>
              </a:defRPr>
            </a:lvl6pPr>
            <a:lvl7pPr marL="2974772" indent="-228829" eaLnBrk="0" fontAlgn="base" hangingPunct="0">
              <a:spcBef>
                <a:spcPct val="30000"/>
              </a:spcBef>
              <a:spcAft>
                <a:spcPct val="0"/>
              </a:spcAft>
              <a:defRPr sz="1200">
                <a:solidFill>
                  <a:schemeClr val="tx1"/>
                </a:solidFill>
                <a:latin typeface="Arial" panose="020B0604020202020204" pitchFamily="34" charset="0"/>
              </a:defRPr>
            </a:lvl7pPr>
            <a:lvl8pPr marL="3432429" indent="-228829" eaLnBrk="0" fontAlgn="base" hangingPunct="0">
              <a:spcBef>
                <a:spcPct val="30000"/>
              </a:spcBef>
              <a:spcAft>
                <a:spcPct val="0"/>
              </a:spcAft>
              <a:defRPr sz="1200">
                <a:solidFill>
                  <a:schemeClr val="tx1"/>
                </a:solidFill>
                <a:latin typeface="Arial" panose="020B0604020202020204" pitchFamily="34" charset="0"/>
              </a:defRPr>
            </a:lvl8pPr>
            <a:lvl9pPr marL="3890086" indent="-228829"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850DE86C-73DC-44D9-B7A9-9A8A25B1C912}" type="slidenum">
              <a:rPr lang="en-GB" altLang="en-US"/>
              <a:pPr>
                <a:spcBef>
                  <a:spcPct val="0"/>
                </a:spcBef>
              </a:pPr>
              <a:t>5</a:t>
            </a:fld>
            <a:endParaRPr lang="en-GB" altLang="en-US"/>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26561610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3693" indent="-286036">
              <a:spcBef>
                <a:spcPct val="30000"/>
              </a:spcBef>
              <a:defRPr sz="1200">
                <a:solidFill>
                  <a:schemeClr val="tx1"/>
                </a:solidFill>
                <a:latin typeface="Arial" panose="020B0604020202020204" pitchFamily="34" charset="0"/>
              </a:defRPr>
            </a:lvl2pPr>
            <a:lvl3pPr marL="1144143" indent="-228829">
              <a:spcBef>
                <a:spcPct val="30000"/>
              </a:spcBef>
              <a:defRPr sz="1200">
                <a:solidFill>
                  <a:schemeClr val="tx1"/>
                </a:solidFill>
                <a:latin typeface="Arial" panose="020B0604020202020204" pitchFamily="34" charset="0"/>
              </a:defRPr>
            </a:lvl3pPr>
            <a:lvl4pPr marL="1601800" indent="-228829">
              <a:spcBef>
                <a:spcPct val="30000"/>
              </a:spcBef>
              <a:defRPr sz="1200">
                <a:solidFill>
                  <a:schemeClr val="tx1"/>
                </a:solidFill>
                <a:latin typeface="Arial" panose="020B0604020202020204" pitchFamily="34" charset="0"/>
              </a:defRPr>
            </a:lvl4pPr>
            <a:lvl5pPr marL="2059457" indent="-228829">
              <a:spcBef>
                <a:spcPct val="30000"/>
              </a:spcBef>
              <a:defRPr sz="1200">
                <a:solidFill>
                  <a:schemeClr val="tx1"/>
                </a:solidFill>
                <a:latin typeface="Arial" panose="020B0604020202020204" pitchFamily="34" charset="0"/>
              </a:defRPr>
            </a:lvl5pPr>
            <a:lvl6pPr marL="2517115" indent="-228829" eaLnBrk="0" fontAlgn="base" hangingPunct="0">
              <a:spcBef>
                <a:spcPct val="30000"/>
              </a:spcBef>
              <a:spcAft>
                <a:spcPct val="0"/>
              </a:spcAft>
              <a:defRPr sz="1200">
                <a:solidFill>
                  <a:schemeClr val="tx1"/>
                </a:solidFill>
                <a:latin typeface="Arial" panose="020B0604020202020204" pitchFamily="34" charset="0"/>
              </a:defRPr>
            </a:lvl6pPr>
            <a:lvl7pPr marL="2974772" indent="-228829" eaLnBrk="0" fontAlgn="base" hangingPunct="0">
              <a:spcBef>
                <a:spcPct val="30000"/>
              </a:spcBef>
              <a:spcAft>
                <a:spcPct val="0"/>
              </a:spcAft>
              <a:defRPr sz="1200">
                <a:solidFill>
                  <a:schemeClr val="tx1"/>
                </a:solidFill>
                <a:latin typeface="Arial" panose="020B0604020202020204" pitchFamily="34" charset="0"/>
              </a:defRPr>
            </a:lvl7pPr>
            <a:lvl8pPr marL="3432429" indent="-228829" eaLnBrk="0" fontAlgn="base" hangingPunct="0">
              <a:spcBef>
                <a:spcPct val="30000"/>
              </a:spcBef>
              <a:spcAft>
                <a:spcPct val="0"/>
              </a:spcAft>
              <a:defRPr sz="1200">
                <a:solidFill>
                  <a:schemeClr val="tx1"/>
                </a:solidFill>
                <a:latin typeface="Arial" panose="020B0604020202020204" pitchFamily="34" charset="0"/>
              </a:defRPr>
            </a:lvl8pPr>
            <a:lvl9pPr marL="3890086" indent="-228829"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850DE86C-73DC-44D9-B7A9-9A8A25B1C912}" type="slidenum">
              <a:rPr lang="en-GB" altLang="en-US"/>
              <a:pPr>
                <a:spcBef>
                  <a:spcPct val="0"/>
                </a:spcBef>
              </a:pPr>
              <a:t>6</a:t>
            </a:fld>
            <a:endParaRPr lang="en-GB" altLang="en-US"/>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21226418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3693" indent="-286036">
              <a:spcBef>
                <a:spcPct val="30000"/>
              </a:spcBef>
              <a:defRPr sz="1200">
                <a:solidFill>
                  <a:schemeClr val="tx1"/>
                </a:solidFill>
                <a:latin typeface="Arial" panose="020B0604020202020204" pitchFamily="34" charset="0"/>
              </a:defRPr>
            </a:lvl2pPr>
            <a:lvl3pPr marL="1144143" indent="-228829">
              <a:spcBef>
                <a:spcPct val="30000"/>
              </a:spcBef>
              <a:defRPr sz="1200">
                <a:solidFill>
                  <a:schemeClr val="tx1"/>
                </a:solidFill>
                <a:latin typeface="Arial" panose="020B0604020202020204" pitchFamily="34" charset="0"/>
              </a:defRPr>
            </a:lvl3pPr>
            <a:lvl4pPr marL="1601800" indent="-228829">
              <a:spcBef>
                <a:spcPct val="30000"/>
              </a:spcBef>
              <a:defRPr sz="1200">
                <a:solidFill>
                  <a:schemeClr val="tx1"/>
                </a:solidFill>
                <a:latin typeface="Arial" panose="020B0604020202020204" pitchFamily="34" charset="0"/>
              </a:defRPr>
            </a:lvl4pPr>
            <a:lvl5pPr marL="2059457" indent="-228829">
              <a:spcBef>
                <a:spcPct val="30000"/>
              </a:spcBef>
              <a:defRPr sz="1200">
                <a:solidFill>
                  <a:schemeClr val="tx1"/>
                </a:solidFill>
                <a:latin typeface="Arial" panose="020B0604020202020204" pitchFamily="34" charset="0"/>
              </a:defRPr>
            </a:lvl5pPr>
            <a:lvl6pPr marL="2517115" indent="-228829" eaLnBrk="0" fontAlgn="base" hangingPunct="0">
              <a:spcBef>
                <a:spcPct val="30000"/>
              </a:spcBef>
              <a:spcAft>
                <a:spcPct val="0"/>
              </a:spcAft>
              <a:defRPr sz="1200">
                <a:solidFill>
                  <a:schemeClr val="tx1"/>
                </a:solidFill>
                <a:latin typeface="Arial" panose="020B0604020202020204" pitchFamily="34" charset="0"/>
              </a:defRPr>
            </a:lvl6pPr>
            <a:lvl7pPr marL="2974772" indent="-228829" eaLnBrk="0" fontAlgn="base" hangingPunct="0">
              <a:spcBef>
                <a:spcPct val="30000"/>
              </a:spcBef>
              <a:spcAft>
                <a:spcPct val="0"/>
              </a:spcAft>
              <a:defRPr sz="1200">
                <a:solidFill>
                  <a:schemeClr val="tx1"/>
                </a:solidFill>
                <a:latin typeface="Arial" panose="020B0604020202020204" pitchFamily="34" charset="0"/>
              </a:defRPr>
            </a:lvl7pPr>
            <a:lvl8pPr marL="3432429" indent="-228829" eaLnBrk="0" fontAlgn="base" hangingPunct="0">
              <a:spcBef>
                <a:spcPct val="30000"/>
              </a:spcBef>
              <a:spcAft>
                <a:spcPct val="0"/>
              </a:spcAft>
              <a:defRPr sz="1200">
                <a:solidFill>
                  <a:schemeClr val="tx1"/>
                </a:solidFill>
                <a:latin typeface="Arial" panose="020B0604020202020204" pitchFamily="34" charset="0"/>
              </a:defRPr>
            </a:lvl8pPr>
            <a:lvl9pPr marL="3890086" indent="-228829"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850DE86C-73DC-44D9-B7A9-9A8A25B1C912}" type="slidenum">
              <a:rPr lang="en-GB" altLang="en-US"/>
              <a:pPr>
                <a:spcBef>
                  <a:spcPct val="0"/>
                </a:spcBef>
              </a:pPr>
              <a:t>7</a:t>
            </a:fld>
            <a:endParaRPr lang="en-GB" altLang="en-US"/>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72784688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9" descr="IMG_2115"/>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709613"/>
            <a:ext cx="9144000" cy="7567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602" name="Rectangle 2"/>
          <p:cNvSpPr>
            <a:spLocks noGrp="1" noChangeArrowheads="1"/>
          </p:cNvSpPr>
          <p:nvPr>
            <p:ph type="ctrTitle"/>
          </p:nvPr>
        </p:nvSpPr>
        <p:spPr>
          <a:xfrm>
            <a:off x="685800" y="849313"/>
            <a:ext cx="7772400" cy="1143000"/>
          </a:xfrm>
        </p:spPr>
        <p:txBody>
          <a:bodyPr/>
          <a:lstStyle>
            <a:lvl1pPr>
              <a:defRPr/>
            </a:lvl1pPr>
          </a:lstStyle>
          <a:p>
            <a:pPr lvl="0"/>
            <a:r>
              <a:rPr lang="en-US" noProof="0"/>
              <a:t>Click to edit Master title style</a:t>
            </a:r>
          </a:p>
        </p:txBody>
      </p:sp>
      <p:sp>
        <p:nvSpPr>
          <p:cNvPr id="25603" name="Rectangle 3"/>
          <p:cNvSpPr>
            <a:spLocks noGrp="1" noChangeArrowheads="1"/>
          </p:cNvSpPr>
          <p:nvPr>
            <p:ph type="subTitle" idx="1"/>
          </p:nvPr>
        </p:nvSpPr>
        <p:spPr>
          <a:xfrm>
            <a:off x="1371600" y="2449513"/>
            <a:ext cx="6400800" cy="1752600"/>
          </a:xfrm>
        </p:spPr>
        <p:txBody>
          <a:bodyPr/>
          <a:lstStyle>
            <a:lvl1pPr marL="0" indent="0" algn="ctr">
              <a:buFontTx/>
              <a:buNone/>
              <a:defRPr/>
            </a:lvl1pPr>
          </a:lstStyle>
          <a:p>
            <a:pPr lvl="0"/>
            <a:r>
              <a:rPr lang="en-US" noProof="0"/>
              <a:t>Click to edit Master subtitle style</a:t>
            </a:r>
          </a:p>
        </p:txBody>
      </p:sp>
      <p:sp>
        <p:nvSpPr>
          <p:cNvPr id="5" name="Rectangle 4"/>
          <p:cNvSpPr>
            <a:spLocks noGrp="1" noChangeArrowheads="1"/>
          </p:cNvSpPr>
          <p:nvPr>
            <p:ph type="dt" sz="half" idx="10"/>
          </p:nvPr>
        </p:nvSpPr>
        <p:spPr>
          <a:xfrm>
            <a:off x="685800" y="6248400"/>
            <a:ext cx="1905000" cy="457200"/>
          </a:xfrm>
        </p:spPr>
        <p:txBody>
          <a:bodyPr/>
          <a:lstStyle>
            <a:lvl1pPr>
              <a:defRPr/>
            </a:lvl1pPr>
          </a:lstStyle>
          <a:p>
            <a:pPr>
              <a:defRPr/>
            </a:pPr>
            <a:endParaRPr lang="en-GB"/>
          </a:p>
        </p:txBody>
      </p:sp>
      <p:sp>
        <p:nvSpPr>
          <p:cNvPr id="6" name="Rectangle 5"/>
          <p:cNvSpPr>
            <a:spLocks noGrp="1" noChangeArrowheads="1"/>
          </p:cNvSpPr>
          <p:nvPr>
            <p:ph type="ftr" sz="quarter" idx="11"/>
          </p:nvPr>
        </p:nvSpPr>
        <p:spPr>
          <a:xfrm>
            <a:off x="3124200" y="6248400"/>
            <a:ext cx="2895600" cy="457200"/>
          </a:xfrm>
        </p:spPr>
        <p:txBody>
          <a:bodyPr/>
          <a:lstStyle>
            <a:lvl1pPr>
              <a:defRPr/>
            </a:lvl1pPr>
          </a:lstStyle>
          <a:p>
            <a:pPr>
              <a:defRPr/>
            </a:pPr>
            <a:endParaRPr lang="en-GB"/>
          </a:p>
        </p:txBody>
      </p:sp>
      <p:sp>
        <p:nvSpPr>
          <p:cNvPr id="7" name="Rectangle 6"/>
          <p:cNvSpPr>
            <a:spLocks noGrp="1" noChangeArrowheads="1"/>
          </p:cNvSpPr>
          <p:nvPr>
            <p:ph type="sldNum" sz="quarter" idx="12"/>
          </p:nvPr>
        </p:nvSpPr>
        <p:spPr>
          <a:xfrm>
            <a:off x="6553200" y="6248400"/>
            <a:ext cx="1905000" cy="457200"/>
          </a:xfrm>
        </p:spPr>
        <p:txBody>
          <a:bodyPr/>
          <a:lstStyle>
            <a:lvl1pPr>
              <a:defRPr smtClean="0"/>
            </a:lvl1pPr>
          </a:lstStyle>
          <a:p>
            <a:pPr>
              <a:defRPr/>
            </a:pPr>
            <a:fld id="{83E58765-F737-48A0-8006-07D73B6BE35E}" type="slidenum">
              <a:rPr lang="en-GB" altLang="en-US"/>
              <a:pPr>
                <a:defRPr/>
              </a:pPr>
              <a:t>‹#›</a:t>
            </a:fld>
            <a:endParaRPr lang="en-GB" altLang="en-US"/>
          </a:p>
        </p:txBody>
      </p:sp>
    </p:spTree>
    <p:extLst>
      <p:ext uri="{BB962C8B-B14F-4D97-AF65-F5344CB8AC3E}">
        <p14:creationId xmlns:p14="http://schemas.microsoft.com/office/powerpoint/2010/main" val="9849562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6D39A96A-DBAA-4F6A-B576-6E1D1B0E46AE}" type="slidenum">
              <a:rPr lang="en-GB" altLang="en-US"/>
              <a:pPr>
                <a:defRPr/>
              </a:pPr>
              <a:t>‹#›</a:t>
            </a:fld>
            <a:endParaRPr lang="en-GB" altLang="en-US"/>
          </a:p>
        </p:txBody>
      </p:sp>
    </p:spTree>
    <p:extLst>
      <p:ext uri="{BB962C8B-B14F-4D97-AF65-F5344CB8AC3E}">
        <p14:creationId xmlns:p14="http://schemas.microsoft.com/office/powerpoint/2010/main" val="20019812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07E48707-8086-45B1-A672-5A2CAB4E6080}" type="slidenum">
              <a:rPr lang="en-GB" altLang="en-US"/>
              <a:pPr>
                <a:defRPr/>
              </a:pPr>
              <a:t>‹#›</a:t>
            </a:fld>
            <a:endParaRPr lang="en-GB" altLang="en-US"/>
          </a:p>
        </p:txBody>
      </p:sp>
    </p:spTree>
    <p:extLst>
      <p:ext uri="{BB962C8B-B14F-4D97-AF65-F5344CB8AC3E}">
        <p14:creationId xmlns:p14="http://schemas.microsoft.com/office/powerpoint/2010/main" val="15289045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endParaRPr lang="en-GB"/>
          </a:p>
        </p:txBody>
      </p:sp>
      <p:sp>
        <p:nvSpPr>
          <p:cNvPr id="3" name="Table Placeholder 2"/>
          <p:cNvSpPr>
            <a:spLocks noGrp="1"/>
          </p:cNvSpPr>
          <p:nvPr>
            <p:ph type="tbl" idx="1"/>
          </p:nvPr>
        </p:nvSpPr>
        <p:spPr>
          <a:xfrm>
            <a:off x="457200" y="1600200"/>
            <a:ext cx="8229600" cy="4525963"/>
          </a:xfrm>
        </p:spPr>
        <p:txBody>
          <a:bodyPr/>
          <a:lstStyle/>
          <a:p>
            <a:pPr lvl="0"/>
            <a:endParaRPr lang="en-GB" noProof="0"/>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C8AA4170-200D-4FFB-825B-616FC9EAC485}" type="slidenum">
              <a:rPr lang="en-GB" altLang="en-US"/>
              <a:pPr>
                <a:defRPr/>
              </a:pPr>
              <a:t>‹#›</a:t>
            </a:fld>
            <a:endParaRPr lang="en-GB" altLang="en-US"/>
          </a:p>
        </p:txBody>
      </p:sp>
    </p:spTree>
    <p:extLst>
      <p:ext uri="{BB962C8B-B14F-4D97-AF65-F5344CB8AC3E}">
        <p14:creationId xmlns:p14="http://schemas.microsoft.com/office/powerpoint/2010/main" val="19774712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endParaRPr lang="en-GB"/>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91BBDFAE-2253-4684-AA71-395F0E2616B1}" type="slidenum">
              <a:rPr lang="en-GB" altLang="en-US"/>
              <a:pPr>
                <a:defRPr/>
              </a:pPr>
              <a:t>‹#›</a:t>
            </a:fld>
            <a:endParaRPr lang="en-GB" altLang="en-US"/>
          </a:p>
        </p:txBody>
      </p:sp>
    </p:spTree>
    <p:extLst>
      <p:ext uri="{BB962C8B-B14F-4D97-AF65-F5344CB8AC3E}">
        <p14:creationId xmlns:p14="http://schemas.microsoft.com/office/powerpoint/2010/main" val="30866944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CA14EF38-BE4F-4D79-BE22-F2372540FEE6}" type="slidenum">
              <a:rPr lang="en-GB" altLang="en-US"/>
              <a:pPr>
                <a:defRPr/>
              </a:pPr>
              <a:t>‹#›</a:t>
            </a:fld>
            <a:endParaRPr lang="en-GB" altLang="en-US"/>
          </a:p>
        </p:txBody>
      </p:sp>
    </p:spTree>
    <p:extLst>
      <p:ext uri="{BB962C8B-B14F-4D97-AF65-F5344CB8AC3E}">
        <p14:creationId xmlns:p14="http://schemas.microsoft.com/office/powerpoint/2010/main" val="19000954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575C1366-83C9-44CF-9E2C-CE04A517006D}" type="slidenum">
              <a:rPr lang="en-GB" altLang="en-US"/>
              <a:pPr>
                <a:defRPr/>
              </a:pPr>
              <a:t>‹#›</a:t>
            </a:fld>
            <a:endParaRPr lang="en-GB" altLang="en-US"/>
          </a:p>
        </p:txBody>
      </p:sp>
    </p:spTree>
    <p:extLst>
      <p:ext uri="{BB962C8B-B14F-4D97-AF65-F5344CB8AC3E}">
        <p14:creationId xmlns:p14="http://schemas.microsoft.com/office/powerpoint/2010/main" val="33307267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4FCD869F-0C40-4BE6-8D60-A349C2D319D4}" type="slidenum">
              <a:rPr lang="en-GB" altLang="en-US"/>
              <a:pPr>
                <a:defRPr/>
              </a:pPr>
              <a:t>‹#›</a:t>
            </a:fld>
            <a:endParaRPr lang="en-GB" altLang="en-US"/>
          </a:p>
        </p:txBody>
      </p:sp>
    </p:spTree>
    <p:extLst>
      <p:ext uri="{BB962C8B-B14F-4D97-AF65-F5344CB8AC3E}">
        <p14:creationId xmlns:p14="http://schemas.microsoft.com/office/powerpoint/2010/main" val="3161237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337320EA-8A2B-4115-A9A7-7E580CF137C0}" type="slidenum">
              <a:rPr lang="en-GB" altLang="en-US"/>
              <a:pPr>
                <a:defRPr/>
              </a:pPr>
              <a:t>‹#›</a:t>
            </a:fld>
            <a:endParaRPr lang="en-GB" altLang="en-US"/>
          </a:p>
        </p:txBody>
      </p:sp>
    </p:spTree>
    <p:extLst>
      <p:ext uri="{BB962C8B-B14F-4D97-AF65-F5344CB8AC3E}">
        <p14:creationId xmlns:p14="http://schemas.microsoft.com/office/powerpoint/2010/main" val="17225933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8BE8C78D-E34E-4DF6-8C79-E3BBFB099C5B}" type="slidenum">
              <a:rPr lang="en-GB" altLang="en-US"/>
              <a:pPr>
                <a:defRPr/>
              </a:pPr>
              <a:t>‹#›</a:t>
            </a:fld>
            <a:endParaRPr lang="en-GB" altLang="en-US"/>
          </a:p>
        </p:txBody>
      </p:sp>
    </p:spTree>
    <p:extLst>
      <p:ext uri="{BB962C8B-B14F-4D97-AF65-F5344CB8AC3E}">
        <p14:creationId xmlns:p14="http://schemas.microsoft.com/office/powerpoint/2010/main" val="41491213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01FCB13F-B99A-460F-B306-B43247A5718C}" type="slidenum">
              <a:rPr lang="en-GB" altLang="en-US"/>
              <a:pPr>
                <a:defRPr/>
              </a:pPr>
              <a:t>‹#›</a:t>
            </a:fld>
            <a:endParaRPr lang="en-GB" altLang="en-US"/>
          </a:p>
        </p:txBody>
      </p:sp>
    </p:spTree>
    <p:extLst>
      <p:ext uri="{BB962C8B-B14F-4D97-AF65-F5344CB8AC3E}">
        <p14:creationId xmlns:p14="http://schemas.microsoft.com/office/powerpoint/2010/main" val="2254218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9CE03D50-24A4-4812-B026-D158F3133C08}" type="slidenum">
              <a:rPr lang="en-GB" altLang="en-US"/>
              <a:pPr>
                <a:defRPr/>
              </a:pPr>
              <a:t>‹#›</a:t>
            </a:fld>
            <a:endParaRPr lang="en-GB" altLang="en-US"/>
          </a:p>
        </p:txBody>
      </p:sp>
    </p:spTree>
    <p:extLst>
      <p:ext uri="{BB962C8B-B14F-4D97-AF65-F5344CB8AC3E}">
        <p14:creationId xmlns:p14="http://schemas.microsoft.com/office/powerpoint/2010/main" val="30597951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AC7B351C-1C5D-4B0B-A148-C2FCE1300F40}" type="slidenum">
              <a:rPr lang="en-GB" altLang="en-US"/>
              <a:pPr>
                <a:defRPr/>
              </a:pPr>
              <a:t>‹#›</a:t>
            </a:fld>
            <a:endParaRPr lang="en-GB" altLang="en-US"/>
          </a:p>
        </p:txBody>
      </p:sp>
    </p:spTree>
    <p:extLst>
      <p:ext uri="{BB962C8B-B14F-4D97-AF65-F5344CB8AC3E}">
        <p14:creationId xmlns:p14="http://schemas.microsoft.com/office/powerpoint/2010/main" val="2265778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2" descr="IMG_2115v2"/>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0" y="-414338"/>
            <a:ext cx="9144000" cy="75660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a:t>Click to edit Master title style</a:t>
            </a:r>
          </a:p>
        </p:txBody>
      </p:sp>
      <p:sp>
        <p:nvSpPr>
          <p:cNvPr id="1028"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2"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smtClean="0"/>
            </a:lvl1pPr>
          </a:lstStyle>
          <a:p>
            <a:pPr>
              <a:defRPr/>
            </a:pPr>
            <a:fld id="{A4AB7506-EE48-4696-80BA-9CA2A85B24B8}"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sldLayoutIdLst>
    <p:sldLayoutId id="2147483689"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 id="2147483687" r:id="rId12"/>
    <p:sldLayoutId id="2147483688" r:id="rId13"/>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685800" y="0"/>
            <a:ext cx="7772400" cy="1811734"/>
          </a:xfrm>
        </p:spPr>
        <p:txBody>
          <a:bodyPr/>
          <a:lstStyle/>
          <a:p>
            <a:br>
              <a:rPr lang="en-AU" sz="6600" dirty="0"/>
            </a:br>
            <a:r>
              <a:rPr lang="en-AU" sz="1800" dirty="0"/>
              <a:t> </a:t>
            </a:r>
            <a:br>
              <a:rPr lang="en-AU" sz="1800" dirty="0"/>
            </a:br>
            <a:br>
              <a:rPr lang="en-AU" sz="1800" dirty="0"/>
            </a:br>
            <a:br>
              <a:rPr lang="en-AU" sz="1800" dirty="0"/>
            </a:br>
            <a:r>
              <a:rPr lang="en-AU" sz="2000" b="1" dirty="0"/>
              <a:t>REVIEW </a:t>
            </a:r>
            <a:r>
              <a:rPr lang="en-AU" sz="1800" dirty="0"/>
              <a:t>into </a:t>
            </a:r>
            <a:r>
              <a:rPr lang="en-AU" sz="2000" b="1" dirty="0"/>
              <a:t>THE FUNCTIONS AND OPERATIONS </a:t>
            </a:r>
            <a:br>
              <a:rPr lang="en-AU" sz="1800" dirty="0"/>
            </a:br>
            <a:r>
              <a:rPr lang="en-AU" sz="1800" dirty="0"/>
              <a:t>of the </a:t>
            </a:r>
            <a:br>
              <a:rPr lang="en-AU" sz="1800" dirty="0"/>
            </a:br>
            <a:r>
              <a:rPr lang="en-AU" sz="2000" b="1" dirty="0"/>
              <a:t>EMPLOYEE PERFORMANCE AND CONDUCT DIRECTORATE </a:t>
            </a:r>
            <a:br>
              <a:rPr lang="en-AU" sz="1800" dirty="0"/>
            </a:br>
            <a:br>
              <a:rPr lang="en-AU" sz="1800" dirty="0"/>
            </a:br>
            <a:r>
              <a:rPr lang="en-AU" sz="1800" b="1" dirty="0"/>
              <a:t>REPORT </a:t>
            </a:r>
            <a:br>
              <a:rPr lang="en-AU" sz="1800" dirty="0"/>
            </a:br>
            <a:r>
              <a:rPr lang="en-AU" sz="1800" dirty="0"/>
              <a:t>by </a:t>
            </a:r>
            <a:br>
              <a:rPr lang="en-AU" sz="1800" dirty="0"/>
            </a:br>
            <a:r>
              <a:rPr lang="en-AU" sz="2000" b="1" dirty="0"/>
              <a:t>MARK TEDESCHI AM QC </a:t>
            </a:r>
            <a:br>
              <a:rPr lang="en-AU" sz="2000" dirty="0"/>
            </a:br>
            <a:r>
              <a:rPr lang="en-AU" sz="1800" b="1" dirty="0"/>
              <a:t>(assisted by Christine Melis) </a:t>
            </a:r>
            <a:br>
              <a:rPr lang="en-AU" sz="1800" dirty="0"/>
            </a:br>
            <a:r>
              <a:rPr lang="en-AU" sz="1800" b="1" dirty="0"/>
              <a:t>JUNE 2019</a:t>
            </a:r>
            <a:endParaRPr lang="en-GB" altLang="en-US" sz="1800" dirty="0">
              <a:solidFill>
                <a:schemeClr val="tx1">
                  <a:lumMod val="60000"/>
                  <a:lumOff val="40000"/>
                </a:schemeClr>
              </a:solidFill>
            </a:endParaRPr>
          </a:p>
        </p:txBody>
      </p:sp>
      <p:sp>
        <p:nvSpPr>
          <p:cNvPr id="4099" name="Rectangle 3"/>
          <p:cNvSpPr>
            <a:spLocks noGrp="1" noChangeArrowheads="1"/>
          </p:cNvSpPr>
          <p:nvPr>
            <p:ph type="subTitle" idx="1"/>
          </p:nvPr>
        </p:nvSpPr>
        <p:spPr>
          <a:xfrm>
            <a:off x="746185" y="3429000"/>
            <a:ext cx="7712015" cy="1694329"/>
          </a:xfrm>
        </p:spPr>
        <p:txBody>
          <a:bodyPr/>
          <a:lstStyle/>
          <a:p>
            <a:pPr eaLnBrk="1" hangingPunct="1"/>
            <a:r>
              <a:rPr lang="en-GB" altLang="en-US" sz="1600" b="1" dirty="0">
                <a:solidFill>
                  <a:schemeClr val="tx1">
                    <a:lumMod val="75000"/>
                  </a:schemeClr>
                </a:solidFill>
              </a:rPr>
              <a:t>NSWPPA Legal Issues Standing Committee</a:t>
            </a:r>
          </a:p>
          <a:p>
            <a:pPr eaLnBrk="1" hangingPunct="1"/>
            <a:endParaRPr lang="en-GB" altLang="en-US" sz="800" b="1" dirty="0">
              <a:solidFill>
                <a:schemeClr val="tx1">
                  <a:lumMod val="75000"/>
                </a:schemeClr>
              </a:solidFill>
            </a:endParaRPr>
          </a:p>
          <a:p>
            <a:pPr algn="l" eaLnBrk="1" hangingPunct="1"/>
            <a:r>
              <a:rPr lang="en-GB" altLang="en-US" sz="1400" dirty="0">
                <a:solidFill>
                  <a:schemeClr val="tx1">
                    <a:lumMod val="60000"/>
                    <a:lumOff val="40000"/>
                  </a:schemeClr>
                </a:solidFill>
              </a:rPr>
              <a:t>Phil Seymour (Primary Principal, NSWPPA President)</a:t>
            </a:r>
          </a:p>
          <a:p>
            <a:pPr algn="l" eaLnBrk="1" hangingPunct="1"/>
            <a:r>
              <a:rPr lang="en-GB" altLang="en-US" sz="1400" dirty="0">
                <a:solidFill>
                  <a:schemeClr val="tx1">
                    <a:lumMod val="60000"/>
                    <a:lumOff val="40000"/>
                  </a:schemeClr>
                </a:solidFill>
              </a:rPr>
              <a:t>Robyn Evans (Primary Principal -Casula PS, NSWPPA Deputy President)</a:t>
            </a:r>
          </a:p>
          <a:p>
            <a:pPr algn="l" eaLnBrk="1" hangingPunct="1"/>
            <a:r>
              <a:rPr lang="en-GB" altLang="en-US" sz="1400" dirty="0">
                <a:solidFill>
                  <a:schemeClr val="tx1">
                    <a:lumMod val="60000"/>
                    <a:lumOff val="40000"/>
                  </a:schemeClr>
                </a:solidFill>
              </a:rPr>
              <a:t>Greg McLaren (Primary Principal -Samuel Gilbert PS, Castle Hill)</a:t>
            </a:r>
          </a:p>
          <a:p>
            <a:pPr algn="l" eaLnBrk="1" hangingPunct="1"/>
            <a:endParaRPr lang="en-GB" altLang="en-US" sz="1800" dirty="0">
              <a:solidFill>
                <a:schemeClr val="tx1">
                  <a:lumMod val="60000"/>
                  <a:lumOff val="40000"/>
                </a:schemeClr>
              </a:solidFill>
            </a:endParaRPr>
          </a:p>
          <a:p>
            <a:pPr algn="l" eaLnBrk="1" hangingPunct="1"/>
            <a:r>
              <a:rPr lang="en-GB" altLang="en-US" sz="1800" dirty="0">
                <a:solidFill>
                  <a:schemeClr val="tx1">
                    <a:lumMod val="60000"/>
                    <a:lumOff val="40000"/>
                  </a:schemeClr>
                </a:solidFill>
              </a:rPr>
              <a:t> </a:t>
            </a:r>
          </a:p>
          <a:p>
            <a:pPr eaLnBrk="1" hangingPunct="1"/>
            <a:endParaRPr lang="en-GB" altLang="en-US" sz="1800" dirty="0">
              <a:solidFill>
                <a:srgbClr val="FF0000"/>
              </a:solidFill>
            </a:endParaRPr>
          </a:p>
          <a:p>
            <a:pPr eaLnBrk="1" hangingPunct="1"/>
            <a:endParaRPr lang="en-GB" altLang="en-US" sz="1800" dirty="0">
              <a:solidFill>
                <a:srgbClr val="FF0000"/>
              </a:solidFill>
            </a:endParaRPr>
          </a:p>
          <a:p>
            <a:pPr eaLnBrk="1" hangingPunct="1"/>
            <a:r>
              <a:rPr lang="en-GB" altLang="en-US" sz="1800" dirty="0">
                <a:solidFill>
                  <a:srgbClr val="FF0000"/>
                </a:solidFill>
              </a:rPr>
              <a:t>                                                     </a:t>
            </a:r>
          </a:p>
          <a:p>
            <a:pPr eaLnBrk="1" hangingPunct="1"/>
            <a:endParaRPr lang="en-GB" altLang="en-US" sz="2800" dirty="0">
              <a:solidFill>
                <a:srgbClr val="00B0F0"/>
              </a:solidFill>
            </a:endParaRP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68188" y="469838"/>
            <a:ext cx="6838789" cy="5940088"/>
          </a:xfrm>
          <a:prstGeom prst="rect">
            <a:avLst/>
          </a:prstGeom>
        </p:spPr>
        <p:txBody>
          <a:bodyPr wrap="square">
            <a:spAutoFit/>
          </a:bodyPr>
          <a:lstStyle/>
          <a:p>
            <a:r>
              <a:rPr lang="en-AU" sz="2000" b="1" dirty="0">
                <a:solidFill>
                  <a:srgbClr val="00B050"/>
                </a:solidFill>
                <a:latin typeface="Calibri" panose="020F0502020204030204" pitchFamily="34" charset="0"/>
                <a:cs typeface="Calibri" panose="020F0502020204030204" pitchFamily="34" charset="0"/>
                <a:sym typeface="Wingdings"/>
              </a:rPr>
              <a:t>  </a:t>
            </a:r>
            <a:r>
              <a:rPr lang="en-AU" sz="2000" dirty="0">
                <a:latin typeface="Calibri" panose="020F0502020204030204" pitchFamily="34" charset="0"/>
                <a:cs typeface="Calibri" panose="020F0502020204030204" pitchFamily="34" charset="0"/>
              </a:rPr>
              <a:t>We agree that the online Decision Tree is a useful innovation, however it would be used much more frequently if it was an interactive program. </a:t>
            </a:r>
          </a:p>
          <a:p>
            <a:endParaRPr lang="en-AU" sz="2000" dirty="0">
              <a:latin typeface="Calibri" panose="020F0502020204030204" pitchFamily="34" charset="0"/>
              <a:cs typeface="Calibri" panose="020F0502020204030204" pitchFamily="34" charset="0"/>
            </a:endParaRPr>
          </a:p>
          <a:p>
            <a:r>
              <a:rPr lang="en-AU" sz="2000" b="1" dirty="0">
                <a:solidFill>
                  <a:srgbClr val="00B050"/>
                </a:solidFill>
                <a:latin typeface="Calibri" panose="020F0502020204030204" pitchFamily="34" charset="0"/>
                <a:cs typeface="Calibri" panose="020F0502020204030204" pitchFamily="34" charset="0"/>
                <a:sym typeface="Wingdings"/>
              </a:rPr>
              <a:t>  </a:t>
            </a:r>
            <a:r>
              <a:rPr lang="en-AU" sz="2000" dirty="0">
                <a:latin typeface="Calibri" panose="020F0502020204030204" pitchFamily="34" charset="0"/>
                <a:cs typeface="Calibri" panose="020F0502020204030204" pitchFamily="34" charset="0"/>
              </a:rPr>
              <a:t>The Department should keep centralised records of those lower-level misbehaviour allegations that have been the subject of ‘Enquiries’ to EPAC.</a:t>
            </a:r>
          </a:p>
          <a:p>
            <a:endParaRPr lang="en-AU" sz="2000" dirty="0">
              <a:latin typeface="Calibri" panose="020F0502020204030204" pitchFamily="34" charset="0"/>
              <a:cs typeface="Calibri" panose="020F0502020204030204" pitchFamily="34" charset="0"/>
            </a:endParaRPr>
          </a:p>
          <a:p>
            <a:r>
              <a:rPr lang="en-AU" sz="2000" b="1" dirty="0">
                <a:solidFill>
                  <a:srgbClr val="00B050"/>
                </a:solidFill>
                <a:latin typeface="Calibri" panose="020F0502020204030204" pitchFamily="34" charset="0"/>
                <a:cs typeface="Calibri" panose="020F0502020204030204" pitchFamily="34" charset="0"/>
                <a:sym typeface="Wingdings"/>
              </a:rPr>
              <a:t>  </a:t>
            </a:r>
            <a:r>
              <a:rPr lang="en-AU" sz="2000" dirty="0">
                <a:latin typeface="Calibri" panose="020F0502020204030204" pitchFamily="34" charset="0"/>
                <a:cs typeface="Calibri" panose="020F0502020204030204" pitchFamily="34" charset="0"/>
              </a:rPr>
              <a:t>A letter of notification of an investigation should be sent to the PSOA at the earliest possible opportunity after allegations have been received by EPAC. </a:t>
            </a:r>
          </a:p>
          <a:p>
            <a:endParaRPr lang="en-AU" sz="2000" dirty="0">
              <a:latin typeface="Calibri" panose="020F0502020204030204" pitchFamily="34" charset="0"/>
              <a:cs typeface="Calibri" panose="020F0502020204030204" pitchFamily="34" charset="0"/>
            </a:endParaRPr>
          </a:p>
          <a:p>
            <a:r>
              <a:rPr lang="en-AU" sz="2000" dirty="0">
                <a:latin typeface="Calibri" panose="020F0502020204030204" pitchFamily="34" charset="0"/>
                <a:cs typeface="Calibri" panose="020F0502020204030204" pitchFamily="34" charset="0"/>
              </a:rPr>
              <a:t> </a:t>
            </a:r>
            <a:r>
              <a:rPr lang="en-AU" sz="2000" b="1" dirty="0">
                <a:solidFill>
                  <a:srgbClr val="00B050"/>
                </a:solidFill>
                <a:latin typeface="Calibri" panose="020F0502020204030204" pitchFamily="34" charset="0"/>
                <a:cs typeface="Calibri" panose="020F0502020204030204" pitchFamily="34" charset="0"/>
                <a:sym typeface="Wingdings"/>
              </a:rPr>
              <a:t>   </a:t>
            </a:r>
            <a:r>
              <a:rPr lang="en-AU" sz="2000" dirty="0">
                <a:latin typeface="Calibri" panose="020F0502020204030204" pitchFamily="34" charset="0"/>
                <a:cs typeface="Calibri" panose="020F0502020204030204" pitchFamily="34" charset="0"/>
              </a:rPr>
              <a:t>We recommend that, as a matter of procedural fairness, witnesses nominated by the PSOA should generally be interviewed, and that a decision not to interview them should only be made where there are compelling reasons</a:t>
            </a:r>
          </a:p>
          <a:p>
            <a:endParaRPr lang="en-AU" sz="2000" dirty="0">
              <a:latin typeface="Calibri" panose="020F0502020204030204" pitchFamily="34" charset="0"/>
              <a:cs typeface="Calibri" panose="020F0502020204030204" pitchFamily="34" charset="0"/>
            </a:endParaRPr>
          </a:p>
          <a:p>
            <a:endParaRPr lang="en-AU" sz="2000" dirty="0">
              <a:solidFill>
                <a:srgbClr val="FF0000"/>
              </a:solidFill>
              <a:latin typeface="Calibri" panose="020F0502020204030204" pitchFamily="34" charset="0"/>
              <a:ea typeface="Calibri" panose="020F0502020204030204" pitchFamily="34" charset="0"/>
              <a:cs typeface="Calibri" panose="020F0502020204030204" pitchFamily="34" charset="0"/>
            </a:endParaRPr>
          </a:p>
          <a:p>
            <a:endParaRPr lang="en-AU" sz="20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0162998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45459" y="377256"/>
            <a:ext cx="7868449" cy="6247864"/>
          </a:xfrm>
          <a:prstGeom prst="rect">
            <a:avLst/>
          </a:prstGeom>
        </p:spPr>
        <p:txBody>
          <a:bodyPr wrap="square">
            <a:spAutoFit/>
          </a:bodyPr>
          <a:lstStyle/>
          <a:p>
            <a:r>
              <a:rPr lang="en-AU" sz="2000" b="1" dirty="0">
                <a:solidFill>
                  <a:srgbClr val="00B050"/>
                </a:solidFill>
                <a:latin typeface="Calibri" panose="020F0502020204030204" pitchFamily="34" charset="0"/>
                <a:cs typeface="Calibri" panose="020F0502020204030204" pitchFamily="34" charset="0"/>
                <a:sym typeface="Wingdings"/>
              </a:rPr>
              <a:t></a:t>
            </a:r>
            <a:r>
              <a:rPr lang="en-AU" sz="2000" dirty="0">
                <a:latin typeface="Calibri" panose="020F0502020204030204" pitchFamily="34" charset="0"/>
                <a:cs typeface="Calibri" panose="020F0502020204030204" pitchFamily="34" charset="0"/>
                <a:sym typeface="Wingdings"/>
              </a:rPr>
              <a:t> </a:t>
            </a:r>
            <a:r>
              <a:rPr lang="en-AU" sz="2000" dirty="0">
                <a:latin typeface="Calibri" panose="020F0502020204030204" pitchFamily="34" charset="0"/>
                <a:cs typeface="Calibri" panose="020F0502020204030204" pitchFamily="34" charset="0"/>
              </a:rPr>
              <a:t>The Executive Director (ED) of EPAC should be discouraged from involvement in or oversight of the investigation process, so as to remain impartial and objective for the purpose of decision-making in cases of serious misconduct.</a:t>
            </a:r>
          </a:p>
          <a:p>
            <a:endParaRPr lang="en-AU" sz="2000" dirty="0">
              <a:latin typeface="Calibri" panose="020F0502020204030204" pitchFamily="34" charset="0"/>
              <a:cs typeface="Calibri" panose="020F0502020204030204" pitchFamily="34" charset="0"/>
            </a:endParaRPr>
          </a:p>
          <a:p>
            <a:r>
              <a:rPr lang="en-AU" sz="2000" dirty="0">
                <a:latin typeface="Calibri" panose="020F0502020204030204" pitchFamily="34" charset="0"/>
                <a:cs typeface="Calibri" panose="020F0502020204030204" pitchFamily="34" charset="0"/>
                <a:sym typeface="Wingdings"/>
              </a:rPr>
              <a:t> </a:t>
            </a:r>
            <a:r>
              <a:rPr lang="en-AU" sz="2000" b="1" dirty="0">
                <a:solidFill>
                  <a:srgbClr val="00B050"/>
                </a:solidFill>
                <a:latin typeface="Calibri" panose="020F0502020204030204" pitchFamily="34" charset="0"/>
                <a:cs typeface="Calibri" panose="020F0502020204030204" pitchFamily="34" charset="0"/>
                <a:sym typeface="Wingdings"/>
              </a:rPr>
              <a:t></a:t>
            </a:r>
            <a:r>
              <a:rPr lang="en-AU" sz="2000" dirty="0">
                <a:solidFill>
                  <a:srgbClr val="00B050"/>
                </a:solidFill>
                <a:latin typeface="Calibri" panose="020F0502020204030204" pitchFamily="34" charset="0"/>
                <a:cs typeface="Calibri" panose="020F0502020204030204" pitchFamily="34" charset="0"/>
                <a:sym typeface="Wingdings"/>
              </a:rPr>
              <a:t> </a:t>
            </a:r>
            <a:r>
              <a:rPr lang="en-AU" sz="2000" b="1" dirty="0">
                <a:solidFill>
                  <a:srgbClr val="F7A809"/>
                </a:solidFill>
                <a:latin typeface="Calibri" panose="020F0502020204030204" pitchFamily="34" charset="0"/>
                <a:cs typeface="Calibri" panose="020F0502020204030204" pitchFamily="34" charset="0"/>
                <a:sym typeface="Wingdings"/>
              </a:rPr>
              <a:t>?</a:t>
            </a:r>
            <a:r>
              <a:rPr lang="en-AU" sz="2000" dirty="0">
                <a:solidFill>
                  <a:srgbClr val="00B050"/>
                </a:solidFill>
                <a:latin typeface="Calibri" panose="020F0502020204030204" pitchFamily="34" charset="0"/>
                <a:cs typeface="Calibri" panose="020F0502020204030204" pitchFamily="34" charset="0"/>
                <a:sym typeface="Wingdings"/>
              </a:rPr>
              <a:t>  </a:t>
            </a:r>
            <a:r>
              <a:rPr lang="en-AU" sz="2000" dirty="0">
                <a:latin typeface="Calibri" panose="020F0502020204030204" pitchFamily="34" charset="0"/>
                <a:cs typeface="Calibri" panose="020F0502020204030204" pitchFamily="34" charset="0"/>
              </a:rPr>
              <a:t>All delegated decisions by EPAC regarding serious misconduct where disciplinary action may be taken to dismiss an employee, or to direct an employee to resign, or to demote an employee should be made by the delegate only after extensive consultation with a panel consisting of:</a:t>
            </a:r>
          </a:p>
          <a:p>
            <a:pPr lvl="1"/>
            <a:r>
              <a:rPr lang="en-AU" sz="2000" dirty="0">
                <a:latin typeface="Calibri" panose="020F0502020204030204" pitchFamily="34" charset="0"/>
                <a:cs typeface="Calibri" panose="020F0502020204030204" pitchFamily="34" charset="0"/>
              </a:rPr>
              <a:t>i. The Executive Director (ED) of EPAC</a:t>
            </a:r>
          </a:p>
          <a:p>
            <a:pPr lvl="1"/>
            <a:r>
              <a:rPr lang="en-AU" sz="2000" dirty="0">
                <a:latin typeface="Calibri" panose="020F0502020204030204" pitchFamily="34" charset="0"/>
                <a:cs typeface="Calibri" panose="020F0502020204030204" pitchFamily="34" charset="0"/>
              </a:rPr>
              <a:t>ii. Two of the six Directors in EPAC</a:t>
            </a:r>
          </a:p>
          <a:p>
            <a:pPr lvl="1"/>
            <a:r>
              <a:rPr lang="en-AU" sz="2000" dirty="0">
                <a:latin typeface="Calibri" panose="020F0502020204030204" pitchFamily="34" charset="0"/>
                <a:cs typeface="Calibri" panose="020F0502020204030204" pitchFamily="34" charset="0"/>
              </a:rPr>
              <a:t>iii. The Principal Legal Officer of EPAC</a:t>
            </a:r>
          </a:p>
          <a:p>
            <a:pPr lvl="1"/>
            <a:r>
              <a:rPr lang="en-AU" sz="2000" dirty="0">
                <a:latin typeface="Calibri" panose="020F0502020204030204" pitchFamily="34" charset="0"/>
                <a:cs typeface="Calibri" panose="020F0502020204030204" pitchFamily="34" charset="0"/>
              </a:rPr>
              <a:t>iv. A Senior Executive from the Human Resources Division of the Department</a:t>
            </a:r>
          </a:p>
          <a:p>
            <a:pPr lvl="1"/>
            <a:r>
              <a:rPr lang="en-AU" sz="2000" dirty="0">
                <a:latin typeface="Calibri" panose="020F0502020204030204" pitchFamily="34" charset="0"/>
                <a:cs typeface="Calibri" panose="020F0502020204030204" pitchFamily="34" charset="0"/>
              </a:rPr>
              <a:t>v. A serving or former Executive Director School Performance or DEL who has had recent experience in the school system.</a:t>
            </a:r>
          </a:p>
          <a:p>
            <a:endParaRPr lang="en-AU" sz="2000" dirty="0">
              <a:latin typeface="Calibri" panose="020F0502020204030204" pitchFamily="34" charset="0"/>
              <a:cs typeface="Calibri" panose="020F0502020204030204" pitchFamily="34" charset="0"/>
            </a:endParaRPr>
          </a:p>
          <a:p>
            <a:endParaRPr lang="en-AU" sz="2000" dirty="0">
              <a:latin typeface="Calibri" panose="020F0502020204030204" pitchFamily="34" charset="0"/>
              <a:cs typeface="Calibri" panose="020F0502020204030204" pitchFamily="34" charset="0"/>
            </a:endParaRPr>
          </a:p>
          <a:p>
            <a:endParaRPr lang="en-AU" sz="2000" dirty="0">
              <a:latin typeface="Calibri" panose="020F0502020204030204" pitchFamily="34" charset="0"/>
              <a:cs typeface="Calibri" panose="020F0502020204030204" pitchFamily="34" charset="0"/>
            </a:endParaRPr>
          </a:p>
          <a:p>
            <a:endParaRPr lang="en-AU" sz="20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560267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29768" y="323841"/>
            <a:ext cx="7330568" cy="6247864"/>
          </a:xfrm>
          <a:prstGeom prst="rect">
            <a:avLst/>
          </a:prstGeom>
        </p:spPr>
        <p:txBody>
          <a:bodyPr wrap="square">
            <a:spAutoFit/>
          </a:bodyPr>
          <a:lstStyle/>
          <a:p>
            <a:endParaRPr lang="en-AU" sz="2000" b="1" dirty="0">
              <a:solidFill>
                <a:srgbClr val="00B050"/>
              </a:solidFill>
              <a:latin typeface="Calibri" panose="020F0502020204030204" pitchFamily="34" charset="0"/>
              <a:cs typeface="Calibri" panose="020F0502020204030204" pitchFamily="34" charset="0"/>
              <a:sym typeface="Wingdings"/>
            </a:endParaRPr>
          </a:p>
          <a:p>
            <a:r>
              <a:rPr lang="en-AU" sz="2000" b="1" dirty="0">
                <a:solidFill>
                  <a:srgbClr val="00B050"/>
                </a:solidFill>
                <a:latin typeface="Calibri" panose="020F0502020204030204" pitchFamily="34" charset="0"/>
                <a:cs typeface="Calibri" panose="020F0502020204030204" pitchFamily="34" charset="0"/>
                <a:sym typeface="Wingdings"/>
              </a:rPr>
              <a:t>  </a:t>
            </a:r>
            <a:r>
              <a:rPr lang="en-AU" sz="2000" dirty="0">
                <a:latin typeface="Calibri" panose="020F0502020204030204" pitchFamily="34" charset="0"/>
                <a:cs typeface="Calibri" panose="020F0502020204030204" pitchFamily="34" charset="0"/>
              </a:rPr>
              <a:t>That the current category of “Local Management (LM) complaints” received by EPAC at the intake stage should be abolished. </a:t>
            </a:r>
          </a:p>
          <a:p>
            <a:endParaRPr lang="en-AU" sz="2000" dirty="0">
              <a:latin typeface="Calibri" panose="020F0502020204030204" pitchFamily="34" charset="0"/>
              <a:cs typeface="Calibri" panose="020F0502020204030204" pitchFamily="34" charset="0"/>
            </a:endParaRPr>
          </a:p>
          <a:p>
            <a:endParaRPr lang="en-AU" sz="2000" dirty="0">
              <a:latin typeface="Calibri" panose="020F0502020204030204" pitchFamily="34" charset="0"/>
              <a:cs typeface="Calibri" panose="020F0502020204030204" pitchFamily="34" charset="0"/>
            </a:endParaRPr>
          </a:p>
          <a:p>
            <a:r>
              <a:rPr lang="en-AU" sz="2000" b="1" dirty="0">
                <a:solidFill>
                  <a:srgbClr val="00B050"/>
                </a:solidFill>
                <a:latin typeface="Calibri" panose="020F0502020204030204" pitchFamily="34" charset="0"/>
                <a:cs typeface="Calibri" panose="020F0502020204030204" pitchFamily="34" charset="0"/>
                <a:sym typeface="Wingdings"/>
              </a:rPr>
              <a:t>  </a:t>
            </a:r>
            <a:r>
              <a:rPr lang="en-AU" sz="2000" dirty="0">
                <a:latin typeface="Calibri" panose="020F0502020204030204" pitchFamily="34" charset="0"/>
                <a:cs typeface="Calibri" panose="020F0502020204030204" pitchFamily="34" charset="0"/>
              </a:rPr>
              <a:t>EPAC should continue to provide website and training support for local school managers in the investigation and resolution of low-level misconduct in schools.</a:t>
            </a:r>
          </a:p>
          <a:p>
            <a:endParaRPr lang="en-AU" sz="2000" dirty="0">
              <a:latin typeface="Calibri" panose="020F0502020204030204" pitchFamily="34" charset="0"/>
              <a:cs typeface="Calibri" panose="020F0502020204030204" pitchFamily="34" charset="0"/>
            </a:endParaRPr>
          </a:p>
          <a:p>
            <a:r>
              <a:rPr lang="en-AU" sz="2000" b="1" dirty="0">
                <a:solidFill>
                  <a:srgbClr val="00B050"/>
                </a:solidFill>
                <a:latin typeface="Calibri" panose="020F0502020204030204" pitchFamily="34" charset="0"/>
                <a:cs typeface="Calibri" panose="020F0502020204030204" pitchFamily="34" charset="0"/>
                <a:sym typeface="Wingdings"/>
              </a:rPr>
              <a:t>  </a:t>
            </a:r>
            <a:r>
              <a:rPr lang="en-AU" sz="2000" dirty="0">
                <a:latin typeface="Calibri" panose="020F0502020204030204" pitchFamily="34" charset="0"/>
                <a:cs typeface="Calibri" panose="020F0502020204030204" pitchFamily="34" charset="0"/>
              </a:rPr>
              <a:t>We are of the view that the most serious interim risk management measures (suspension with or without pay, direction to perform alternative duties, placement of name on the NTBE list) should only be taken in circumstances where there is no other way to avoid an unacceptable risk to students or staff. </a:t>
            </a:r>
          </a:p>
          <a:p>
            <a:r>
              <a:rPr lang="en-AU" sz="2000" dirty="0">
                <a:latin typeface="Calibri" panose="020F0502020204030204" pitchFamily="34" charset="0"/>
                <a:cs typeface="Calibri" panose="020F0502020204030204" pitchFamily="34" charset="0"/>
              </a:rPr>
              <a:t>Where possible, the PSOA should have a right to be heard prior to the decision being made to impose such risk management measures</a:t>
            </a:r>
          </a:p>
          <a:p>
            <a:endParaRPr lang="en-AU" sz="2000" dirty="0">
              <a:latin typeface="Calibri" panose="020F0502020204030204" pitchFamily="34" charset="0"/>
              <a:cs typeface="Calibri" panose="020F0502020204030204" pitchFamily="34" charset="0"/>
            </a:endParaRPr>
          </a:p>
          <a:p>
            <a:endParaRPr lang="en-AU" sz="2000" dirty="0">
              <a:latin typeface="Calibri" panose="020F0502020204030204" pitchFamily="34" charset="0"/>
              <a:cs typeface="Calibri" panose="020F0502020204030204" pitchFamily="34" charset="0"/>
            </a:endParaRPr>
          </a:p>
          <a:p>
            <a:endParaRPr lang="en-AU" sz="20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210063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37667" y="361888"/>
            <a:ext cx="7538037" cy="6555641"/>
          </a:xfrm>
          <a:prstGeom prst="rect">
            <a:avLst/>
          </a:prstGeom>
        </p:spPr>
        <p:txBody>
          <a:bodyPr wrap="square">
            <a:spAutoFit/>
          </a:bodyPr>
          <a:lstStyle/>
          <a:p>
            <a:r>
              <a:rPr lang="en-AU" sz="2000" b="1" dirty="0">
                <a:solidFill>
                  <a:srgbClr val="00B050"/>
                </a:solidFill>
                <a:latin typeface="Calibri" panose="020F0502020204030204" pitchFamily="34" charset="0"/>
                <a:cs typeface="Calibri" panose="020F0502020204030204" pitchFamily="34" charset="0"/>
                <a:sym typeface="Wingdings"/>
              </a:rPr>
              <a:t>   </a:t>
            </a:r>
            <a:r>
              <a:rPr lang="en-AU" sz="2000" dirty="0">
                <a:latin typeface="Calibri" panose="020F0502020204030204" pitchFamily="34" charset="0"/>
                <a:cs typeface="Calibri" panose="020F0502020204030204" pitchFamily="34" charset="0"/>
              </a:rPr>
              <a:t>We recommend that the present system of discretionary internal reviews of EPAC decisions in misconduct cases should be abolished. We believe that it is important for EPAC to get decisions right in the first place. </a:t>
            </a:r>
          </a:p>
          <a:p>
            <a:r>
              <a:rPr lang="en-AU" sz="2000" dirty="0">
                <a:latin typeface="Calibri" panose="020F0502020204030204" pitchFamily="34" charset="0"/>
                <a:cs typeface="Calibri" panose="020F0502020204030204" pitchFamily="34" charset="0"/>
              </a:rPr>
              <a:t>There are existing avenues of appeal, including to the Industrial Relations Commission, which involve complete rehearing by an independent tribunal.</a:t>
            </a:r>
          </a:p>
          <a:p>
            <a:endParaRPr lang="en-AU" sz="2000" dirty="0">
              <a:latin typeface="Calibri" panose="020F0502020204030204" pitchFamily="34" charset="0"/>
              <a:cs typeface="Calibri" panose="020F0502020204030204" pitchFamily="34" charset="0"/>
            </a:endParaRPr>
          </a:p>
          <a:p>
            <a:r>
              <a:rPr lang="en-AU" sz="2000" b="1" dirty="0">
                <a:solidFill>
                  <a:srgbClr val="FFC000"/>
                </a:solidFill>
                <a:latin typeface="Calibri" panose="020F0502020204030204" pitchFamily="34" charset="0"/>
                <a:cs typeface="Calibri" panose="020F0502020204030204" pitchFamily="34" charset="0"/>
              </a:rPr>
              <a:t>? </a:t>
            </a:r>
            <a:r>
              <a:rPr lang="en-AU" sz="2000" b="1" dirty="0">
                <a:solidFill>
                  <a:srgbClr val="00B050"/>
                </a:solidFill>
                <a:latin typeface="Calibri" panose="020F0502020204030204" pitchFamily="34" charset="0"/>
                <a:cs typeface="Calibri" panose="020F0502020204030204" pitchFamily="34" charset="0"/>
                <a:sym typeface="Wingdings"/>
              </a:rPr>
              <a:t></a:t>
            </a:r>
            <a:r>
              <a:rPr lang="en-AU" sz="2000" dirty="0">
                <a:latin typeface="Calibri" panose="020F0502020204030204" pitchFamily="34" charset="0"/>
                <a:cs typeface="Calibri" panose="020F0502020204030204" pitchFamily="34" charset="0"/>
              </a:rPr>
              <a:t> Internal conflicts and disputes between school staff, including bullying, should continue to be managed by Principals and DELs, who are in the best position to deal with such issues expeditiously and with the benefit of local knowledge. </a:t>
            </a:r>
          </a:p>
          <a:p>
            <a:endParaRPr lang="en-AU" sz="2000" dirty="0">
              <a:latin typeface="Calibri" panose="020F0502020204030204" pitchFamily="34" charset="0"/>
              <a:cs typeface="Calibri" panose="020F0502020204030204" pitchFamily="34" charset="0"/>
            </a:endParaRPr>
          </a:p>
          <a:p>
            <a:r>
              <a:rPr lang="en-AU" sz="2000" b="1" dirty="0">
                <a:solidFill>
                  <a:srgbClr val="00B050"/>
                </a:solidFill>
                <a:latin typeface="Calibri" panose="020F0502020204030204" pitchFamily="34" charset="0"/>
                <a:cs typeface="Calibri" panose="020F0502020204030204" pitchFamily="34" charset="0"/>
                <a:sym typeface="Wingdings"/>
              </a:rPr>
              <a:t>  </a:t>
            </a:r>
            <a:r>
              <a:rPr lang="en-AU" sz="2000" dirty="0">
                <a:latin typeface="Calibri" panose="020F0502020204030204" pitchFamily="34" charset="0"/>
                <a:cs typeface="Calibri" panose="020F0502020204030204" pitchFamily="34" charset="0"/>
              </a:rPr>
              <a:t>We recommend that SECT remain in its present location within EPAC. </a:t>
            </a:r>
          </a:p>
          <a:p>
            <a:endParaRPr lang="en-AU" sz="2000" dirty="0">
              <a:latin typeface="Calibri" panose="020F0502020204030204" pitchFamily="34" charset="0"/>
              <a:cs typeface="Calibri" panose="020F0502020204030204" pitchFamily="34" charset="0"/>
            </a:endParaRPr>
          </a:p>
          <a:p>
            <a:r>
              <a:rPr lang="en-AU" sz="2000" b="1" dirty="0">
                <a:solidFill>
                  <a:srgbClr val="00B050"/>
                </a:solidFill>
                <a:latin typeface="Calibri" panose="020F0502020204030204" pitchFamily="34" charset="0"/>
                <a:cs typeface="Calibri" panose="020F0502020204030204" pitchFamily="34" charset="0"/>
                <a:sym typeface="Wingdings"/>
              </a:rPr>
              <a:t>   </a:t>
            </a:r>
            <a:r>
              <a:rPr lang="en-AU" sz="2000" dirty="0">
                <a:latin typeface="Calibri" panose="020F0502020204030204" pitchFamily="34" charset="0"/>
                <a:cs typeface="Calibri" panose="020F0502020204030204" pitchFamily="34" charset="0"/>
              </a:rPr>
              <a:t>We can see no logical reason why EPAC has been given the role of receiving and allocating consumer complaints to other Divisions of the Department. </a:t>
            </a:r>
          </a:p>
          <a:p>
            <a:endParaRPr lang="en-AU" sz="2000" dirty="0">
              <a:latin typeface="Calibri" panose="020F0502020204030204" pitchFamily="34" charset="0"/>
              <a:cs typeface="Calibri" panose="020F0502020204030204" pitchFamily="34" charset="0"/>
            </a:endParaRPr>
          </a:p>
          <a:p>
            <a:endParaRPr lang="en-AU" sz="20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6617113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02981" y="258901"/>
            <a:ext cx="7538037" cy="6340197"/>
          </a:xfrm>
          <a:prstGeom prst="rect">
            <a:avLst/>
          </a:prstGeom>
        </p:spPr>
        <p:txBody>
          <a:bodyPr wrap="square">
            <a:spAutoFit/>
          </a:bodyPr>
          <a:lstStyle/>
          <a:p>
            <a:r>
              <a:rPr lang="en-AU" sz="2000" b="1" dirty="0">
                <a:solidFill>
                  <a:srgbClr val="00B050"/>
                </a:solidFill>
                <a:latin typeface="Calibri" panose="020F0502020204030204" pitchFamily="34" charset="0"/>
                <a:cs typeface="Calibri" panose="020F0502020204030204" pitchFamily="34" charset="0"/>
                <a:sym typeface="Wingdings"/>
              </a:rPr>
              <a:t>   </a:t>
            </a:r>
            <a:r>
              <a:rPr lang="en-AU" sz="2000" dirty="0">
                <a:latin typeface="Calibri" panose="020F0502020204030204" pitchFamily="34" charset="0"/>
                <a:cs typeface="Calibri" panose="020F0502020204030204" pitchFamily="34" charset="0"/>
              </a:rPr>
              <a:t>We recommend that the present system of discretionary internal reviews of EPAC decisions in misconduct cases should be abolished. We believe that it is important for EPAC to get decisions right in the first place. </a:t>
            </a:r>
          </a:p>
          <a:p>
            <a:r>
              <a:rPr lang="en-AU" sz="2000" dirty="0">
                <a:latin typeface="Calibri" panose="020F0502020204030204" pitchFamily="34" charset="0"/>
                <a:cs typeface="Calibri" panose="020F0502020204030204" pitchFamily="34" charset="0"/>
              </a:rPr>
              <a:t>There are existing avenues of appeal, including to the Industrial Relations Commission, which involve complete rehearing by an independent tribunal.</a:t>
            </a:r>
          </a:p>
          <a:p>
            <a:endParaRPr lang="en-AU" sz="2000" dirty="0">
              <a:latin typeface="Calibri" panose="020F0502020204030204" pitchFamily="34" charset="0"/>
              <a:cs typeface="Calibri" panose="020F0502020204030204" pitchFamily="34" charset="0"/>
            </a:endParaRPr>
          </a:p>
          <a:p>
            <a:r>
              <a:rPr lang="en-AU" sz="2000" b="1" dirty="0">
                <a:solidFill>
                  <a:srgbClr val="FFC000"/>
                </a:solidFill>
                <a:latin typeface="Calibri" panose="020F0502020204030204" pitchFamily="34" charset="0"/>
                <a:cs typeface="Calibri" panose="020F0502020204030204" pitchFamily="34" charset="0"/>
              </a:rPr>
              <a:t>? </a:t>
            </a:r>
            <a:r>
              <a:rPr lang="en-AU" sz="2000" b="1" dirty="0">
                <a:solidFill>
                  <a:srgbClr val="00B050"/>
                </a:solidFill>
                <a:latin typeface="Calibri" panose="020F0502020204030204" pitchFamily="34" charset="0"/>
                <a:cs typeface="Calibri" panose="020F0502020204030204" pitchFamily="34" charset="0"/>
                <a:sym typeface="Wingdings"/>
              </a:rPr>
              <a:t></a:t>
            </a:r>
            <a:r>
              <a:rPr lang="en-AU" sz="2000" dirty="0">
                <a:latin typeface="Calibri" panose="020F0502020204030204" pitchFamily="34" charset="0"/>
                <a:cs typeface="Calibri" panose="020F0502020204030204" pitchFamily="34" charset="0"/>
              </a:rPr>
              <a:t> Internal conflicts and disputes between school staff, including bullying, should continue to be managed by Principals and DELs, who are in the best position to deal with such issues expeditiously and with the benefit of local knowledge. </a:t>
            </a:r>
          </a:p>
          <a:p>
            <a:endParaRPr lang="en-AU" sz="2000" dirty="0">
              <a:latin typeface="Calibri" panose="020F0502020204030204" pitchFamily="34" charset="0"/>
              <a:cs typeface="Calibri" panose="020F0502020204030204" pitchFamily="34" charset="0"/>
            </a:endParaRPr>
          </a:p>
          <a:p>
            <a:r>
              <a:rPr lang="en-AU" sz="2000" b="1" dirty="0">
                <a:solidFill>
                  <a:srgbClr val="00B050"/>
                </a:solidFill>
                <a:latin typeface="Calibri" panose="020F0502020204030204" pitchFamily="34" charset="0"/>
                <a:cs typeface="Calibri" panose="020F0502020204030204" pitchFamily="34" charset="0"/>
                <a:sym typeface="Wingdings"/>
              </a:rPr>
              <a:t>  </a:t>
            </a:r>
            <a:r>
              <a:rPr lang="en-AU" sz="2000" dirty="0">
                <a:latin typeface="Calibri" panose="020F0502020204030204" pitchFamily="34" charset="0"/>
                <a:cs typeface="Calibri" panose="020F0502020204030204" pitchFamily="34" charset="0"/>
              </a:rPr>
              <a:t>We recommend that SECT remain in its present location within EPAC. </a:t>
            </a:r>
          </a:p>
          <a:p>
            <a:endParaRPr lang="en-AU" sz="2000" dirty="0">
              <a:latin typeface="Calibri" panose="020F0502020204030204" pitchFamily="34" charset="0"/>
              <a:cs typeface="Calibri" panose="020F0502020204030204" pitchFamily="34" charset="0"/>
            </a:endParaRPr>
          </a:p>
          <a:p>
            <a:r>
              <a:rPr lang="en-AU" sz="2000" b="1" dirty="0">
                <a:solidFill>
                  <a:srgbClr val="00B050"/>
                </a:solidFill>
                <a:latin typeface="Calibri" panose="020F0502020204030204" pitchFamily="34" charset="0"/>
                <a:cs typeface="Calibri" panose="020F0502020204030204" pitchFamily="34" charset="0"/>
                <a:sym typeface="Wingdings"/>
              </a:rPr>
              <a:t>   </a:t>
            </a:r>
            <a:r>
              <a:rPr lang="en-AU" sz="2000" dirty="0">
                <a:latin typeface="Calibri" panose="020F0502020204030204" pitchFamily="34" charset="0"/>
                <a:cs typeface="Calibri" panose="020F0502020204030204" pitchFamily="34" charset="0"/>
              </a:rPr>
              <a:t>We can see no logical reason why EPAC has been given the role of receiving and allocating consumer complaints to other Divisions of the Department. </a:t>
            </a:r>
          </a:p>
          <a:p>
            <a:endParaRPr lang="en-AU" sz="900" dirty="0">
              <a:latin typeface="Calibri" panose="020F0502020204030204" pitchFamily="34" charset="0"/>
              <a:cs typeface="Calibri" panose="020F0502020204030204" pitchFamily="34" charset="0"/>
            </a:endParaRPr>
          </a:p>
          <a:p>
            <a:endParaRPr lang="en-AU" sz="20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4960423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37667" y="361888"/>
            <a:ext cx="7538037" cy="6340197"/>
          </a:xfrm>
          <a:prstGeom prst="rect">
            <a:avLst/>
          </a:prstGeom>
        </p:spPr>
        <p:txBody>
          <a:bodyPr wrap="square">
            <a:spAutoFit/>
          </a:bodyPr>
          <a:lstStyle/>
          <a:p>
            <a:r>
              <a:rPr lang="en-AU" sz="2000" b="1" dirty="0">
                <a:solidFill>
                  <a:srgbClr val="00B050"/>
                </a:solidFill>
                <a:latin typeface="Calibri" panose="020F0502020204030204" pitchFamily="34" charset="0"/>
                <a:cs typeface="Calibri" panose="020F0502020204030204" pitchFamily="34" charset="0"/>
                <a:sym typeface="Wingdings"/>
              </a:rPr>
              <a:t>   </a:t>
            </a:r>
            <a:r>
              <a:rPr lang="en-AU" sz="2000" dirty="0">
                <a:latin typeface="Calibri" panose="020F0502020204030204" pitchFamily="34" charset="0"/>
                <a:cs typeface="Calibri" panose="020F0502020204030204" pitchFamily="34" charset="0"/>
              </a:rPr>
              <a:t>We recommend that the present system of discretionary internal reviews of EPAC decisions in misconduct cases should be abolished. We believe that it is important for EPAC to get decisions right in the first place. </a:t>
            </a:r>
          </a:p>
          <a:p>
            <a:r>
              <a:rPr lang="en-AU" sz="2000" dirty="0">
                <a:latin typeface="Calibri" panose="020F0502020204030204" pitchFamily="34" charset="0"/>
                <a:cs typeface="Calibri" panose="020F0502020204030204" pitchFamily="34" charset="0"/>
              </a:rPr>
              <a:t>There are existing avenues of appeal, including to the Industrial Relations Commission, which involve complete rehearing by an independent tribunal.</a:t>
            </a:r>
          </a:p>
          <a:p>
            <a:endParaRPr lang="en-AU" sz="2000" dirty="0">
              <a:latin typeface="Calibri" panose="020F0502020204030204" pitchFamily="34" charset="0"/>
              <a:cs typeface="Calibri" panose="020F0502020204030204" pitchFamily="34" charset="0"/>
            </a:endParaRPr>
          </a:p>
          <a:p>
            <a:r>
              <a:rPr lang="en-AU" sz="2000" b="1" dirty="0">
                <a:solidFill>
                  <a:srgbClr val="FFC000"/>
                </a:solidFill>
                <a:latin typeface="Calibri" panose="020F0502020204030204" pitchFamily="34" charset="0"/>
                <a:cs typeface="Calibri" panose="020F0502020204030204" pitchFamily="34" charset="0"/>
              </a:rPr>
              <a:t>? </a:t>
            </a:r>
            <a:r>
              <a:rPr lang="en-AU" sz="2000" b="1" dirty="0">
                <a:solidFill>
                  <a:srgbClr val="00B050"/>
                </a:solidFill>
                <a:latin typeface="Calibri" panose="020F0502020204030204" pitchFamily="34" charset="0"/>
                <a:cs typeface="Calibri" panose="020F0502020204030204" pitchFamily="34" charset="0"/>
                <a:sym typeface="Wingdings"/>
              </a:rPr>
              <a:t></a:t>
            </a:r>
            <a:r>
              <a:rPr lang="en-AU" sz="2000" dirty="0">
                <a:latin typeface="Calibri" panose="020F0502020204030204" pitchFamily="34" charset="0"/>
                <a:cs typeface="Calibri" panose="020F0502020204030204" pitchFamily="34" charset="0"/>
              </a:rPr>
              <a:t> Internal conflicts and disputes between school staff, including bullying, should continue to be managed by Principals and DELs, who are in the best position to deal with such issues expeditiously and with the benefit of local knowledge. </a:t>
            </a:r>
          </a:p>
          <a:p>
            <a:endParaRPr lang="en-AU" sz="2000" dirty="0">
              <a:latin typeface="Calibri" panose="020F0502020204030204" pitchFamily="34" charset="0"/>
              <a:cs typeface="Calibri" panose="020F0502020204030204" pitchFamily="34" charset="0"/>
            </a:endParaRPr>
          </a:p>
          <a:p>
            <a:r>
              <a:rPr lang="en-AU" sz="2000" b="1" dirty="0">
                <a:solidFill>
                  <a:srgbClr val="00B050"/>
                </a:solidFill>
                <a:latin typeface="Calibri" panose="020F0502020204030204" pitchFamily="34" charset="0"/>
                <a:cs typeface="Calibri" panose="020F0502020204030204" pitchFamily="34" charset="0"/>
                <a:sym typeface="Wingdings"/>
              </a:rPr>
              <a:t>  </a:t>
            </a:r>
            <a:r>
              <a:rPr lang="en-AU" sz="2000" dirty="0">
                <a:latin typeface="Calibri" panose="020F0502020204030204" pitchFamily="34" charset="0"/>
                <a:cs typeface="Calibri" panose="020F0502020204030204" pitchFamily="34" charset="0"/>
              </a:rPr>
              <a:t>We recommend that SECT remain in its present location within EPAC. </a:t>
            </a:r>
          </a:p>
          <a:p>
            <a:endParaRPr lang="en-AU" sz="2000" dirty="0">
              <a:latin typeface="Calibri" panose="020F0502020204030204" pitchFamily="34" charset="0"/>
              <a:cs typeface="Calibri" panose="020F0502020204030204" pitchFamily="34" charset="0"/>
            </a:endParaRPr>
          </a:p>
          <a:p>
            <a:r>
              <a:rPr lang="en-AU" sz="2000" b="1" dirty="0">
                <a:solidFill>
                  <a:srgbClr val="00B050"/>
                </a:solidFill>
                <a:latin typeface="Calibri" panose="020F0502020204030204" pitchFamily="34" charset="0"/>
                <a:cs typeface="Calibri" panose="020F0502020204030204" pitchFamily="34" charset="0"/>
                <a:sym typeface="Wingdings"/>
              </a:rPr>
              <a:t>   </a:t>
            </a:r>
            <a:r>
              <a:rPr lang="en-AU" sz="2000" dirty="0">
                <a:latin typeface="Calibri" panose="020F0502020204030204" pitchFamily="34" charset="0"/>
                <a:cs typeface="Calibri" panose="020F0502020204030204" pitchFamily="34" charset="0"/>
              </a:rPr>
              <a:t>We can see no logical reason why EPAC has been given the role of receiving and allocating consumer complaints to other Divisions of the Department. </a:t>
            </a:r>
          </a:p>
          <a:p>
            <a:endParaRPr lang="en-AU" sz="900" dirty="0">
              <a:latin typeface="Calibri" panose="020F0502020204030204" pitchFamily="34" charset="0"/>
              <a:cs typeface="Calibri" panose="020F0502020204030204" pitchFamily="34" charset="0"/>
            </a:endParaRPr>
          </a:p>
          <a:p>
            <a:endParaRPr lang="en-AU" sz="20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8440835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38276" y="235818"/>
            <a:ext cx="7538037" cy="6386364"/>
          </a:xfrm>
          <a:prstGeom prst="rect">
            <a:avLst/>
          </a:prstGeom>
        </p:spPr>
        <p:txBody>
          <a:bodyPr wrap="square">
            <a:spAutoFit/>
          </a:bodyPr>
          <a:lstStyle/>
          <a:p>
            <a:r>
              <a:rPr lang="en-AU" sz="2000" b="1" dirty="0">
                <a:solidFill>
                  <a:srgbClr val="00B050"/>
                </a:solidFill>
                <a:latin typeface="Calibri" panose="020F0502020204030204" pitchFamily="34" charset="0"/>
                <a:cs typeface="Calibri" panose="020F0502020204030204" pitchFamily="34" charset="0"/>
                <a:sym typeface="Wingdings"/>
              </a:rPr>
              <a:t>   </a:t>
            </a:r>
            <a:r>
              <a:rPr lang="en-AU" sz="2000" dirty="0">
                <a:latin typeface="Calibri" panose="020F0502020204030204" pitchFamily="34" charset="0"/>
                <a:cs typeface="Calibri" panose="020F0502020204030204" pitchFamily="34" charset="0"/>
              </a:rPr>
              <a:t>We recommend that the present system of discretionary internal reviews of EPAC decisions in misconduct cases should be abolished. We believe that it is important for EPAC to get decisions right in the first place. </a:t>
            </a:r>
          </a:p>
          <a:p>
            <a:r>
              <a:rPr lang="en-AU" sz="2000" dirty="0">
                <a:latin typeface="Calibri" panose="020F0502020204030204" pitchFamily="34" charset="0"/>
                <a:cs typeface="Calibri" panose="020F0502020204030204" pitchFamily="34" charset="0"/>
              </a:rPr>
              <a:t>There are existing avenues of appeal, including to the Industrial Relations Commission, which involve complete rehearing by an independent tribunal.</a:t>
            </a:r>
          </a:p>
          <a:p>
            <a:endParaRPr lang="en-AU" sz="2000" dirty="0">
              <a:latin typeface="Calibri" panose="020F0502020204030204" pitchFamily="34" charset="0"/>
              <a:cs typeface="Calibri" panose="020F0502020204030204" pitchFamily="34" charset="0"/>
            </a:endParaRPr>
          </a:p>
          <a:p>
            <a:r>
              <a:rPr lang="en-AU" sz="2000" b="1" dirty="0">
                <a:solidFill>
                  <a:srgbClr val="FFC000"/>
                </a:solidFill>
                <a:latin typeface="Calibri" panose="020F0502020204030204" pitchFamily="34" charset="0"/>
                <a:cs typeface="Calibri" panose="020F0502020204030204" pitchFamily="34" charset="0"/>
              </a:rPr>
              <a:t>? </a:t>
            </a:r>
            <a:r>
              <a:rPr lang="en-AU" sz="2000" b="1" dirty="0">
                <a:solidFill>
                  <a:srgbClr val="00B050"/>
                </a:solidFill>
                <a:latin typeface="Calibri" panose="020F0502020204030204" pitchFamily="34" charset="0"/>
                <a:cs typeface="Calibri" panose="020F0502020204030204" pitchFamily="34" charset="0"/>
                <a:sym typeface="Wingdings"/>
              </a:rPr>
              <a:t></a:t>
            </a:r>
            <a:r>
              <a:rPr lang="en-AU" sz="2000" dirty="0">
                <a:latin typeface="Calibri" panose="020F0502020204030204" pitchFamily="34" charset="0"/>
                <a:cs typeface="Calibri" panose="020F0502020204030204" pitchFamily="34" charset="0"/>
              </a:rPr>
              <a:t> Internal conflicts and disputes between school staff, including bullying, should continue to be managed by Principals and DELs, who are in the best position to deal with such issues expeditiously and with the benefit of local knowledge. </a:t>
            </a:r>
          </a:p>
          <a:p>
            <a:endParaRPr lang="en-AU" sz="2000" dirty="0">
              <a:latin typeface="Calibri" panose="020F0502020204030204" pitchFamily="34" charset="0"/>
              <a:cs typeface="Calibri" panose="020F0502020204030204" pitchFamily="34" charset="0"/>
            </a:endParaRPr>
          </a:p>
          <a:p>
            <a:r>
              <a:rPr lang="en-AU" sz="2000" b="1" dirty="0">
                <a:solidFill>
                  <a:srgbClr val="00B050"/>
                </a:solidFill>
                <a:latin typeface="Calibri" panose="020F0502020204030204" pitchFamily="34" charset="0"/>
                <a:cs typeface="Calibri" panose="020F0502020204030204" pitchFamily="34" charset="0"/>
                <a:sym typeface="Wingdings"/>
              </a:rPr>
              <a:t>  </a:t>
            </a:r>
            <a:r>
              <a:rPr lang="en-AU" sz="2000" dirty="0">
                <a:latin typeface="Calibri" panose="020F0502020204030204" pitchFamily="34" charset="0"/>
                <a:cs typeface="Calibri" panose="020F0502020204030204" pitchFamily="34" charset="0"/>
              </a:rPr>
              <a:t>We recommend that SECT remain in its present location within EPAC. </a:t>
            </a:r>
          </a:p>
          <a:p>
            <a:endParaRPr lang="en-AU" sz="2000" dirty="0">
              <a:latin typeface="Calibri" panose="020F0502020204030204" pitchFamily="34" charset="0"/>
              <a:cs typeface="Calibri" panose="020F0502020204030204" pitchFamily="34" charset="0"/>
            </a:endParaRPr>
          </a:p>
          <a:p>
            <a:r>
              <a:rPr lang="en-AU" sz="2000" b="1" dirty="0">
                <a:solidFill>
                  <a:srgbClr val="00B050"/>
                </a:solidFill>
                <a:latin typeface="Calibri" panose="020F0502020204030204" pitchFamily="34" charset="0"/>
                <a:cs typeface="Calibri" panose="020F0502020204030204" pitchFamily="34" charset="0"/>
                <a:sym typeface="Wingdings"/>
              </a:rPr>
              <a:t>   </a:t>
            </a:r>
            <a:r>
              <a:rPr lang="en-AU" sz="2000" dirty="0">
                <a:latin typeface="Calibri" panose="020F0502020204030204" pitchFamily="34" charset="0"/>
                <a:cs typeface="Calibri" panose="020F0502020204030204" pitchFamily="34" charset="0"/>
              </a:rPr>
              <a:t>We can see no logical reason why EPAC has been given the role of receiving and allocating consumer complaints to other Divisions of the Department. </a:t>
            </a:r>
          </a:p>
          <a:p>
            <a:endParaRPr lang="en-AU" sz="900" dirty="0">
              <a:latin typeface="Calibri" panose="020F0502020204030204" pitchFamily="34" charset="0"/>
              <a:cs typeface="Calibri" panose="020F0502020204030204" pitchFamily="34" charset="0"/>
            </a:endParaRPr>
          </a:p>
          <a:p>
            <a:endParaRPr lang="en-AU" sz="20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2299617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457200" y="699246"/>
            <a:ext cx="8229600" cy="1728909"/>
          </a:xfrm>
        </p:spPr>
        <p:txBody>
          <a:bodyPr/>
          <a:lstStyle/>
          <a:p>
            <a:pPr eaLnBrk="1" hangingPunct="1"/>
            <a:r>
              <a:rPr lang="en-GB" altLang="en-US" dirty="0"/>
              <a:t> </a:t>
            </a:r>
            <a:endParaRPr lang="en-US" altLang="en-US" dirty="0"/>
          </a:p>
        </p:txBody>
      </p:sp>
      <p:sp>
        <p:nvSpPr>
          <p:cNvPr id="12291" name="Rectangle 3"/>
          <p:cNvSpPr>
            <a:spLocks noGrp="1" noChangeArrowheads="1"/>
          </p:cNvSpPr>
          <p:nvPr>
            <p:ph type="body" sz="half" idx="1"/>
          </p:nvPr>
        </p:nvSpPr>
        <p:spPr>
          <a:xfrm>
            <a:off x="457199" y="-94890"/>
            <a:ext cx="8376249" cy="6221054"/>
          </a:xfrm>
        </p:spPr>
        <p:txBody>
          <a:bodyPr/>
          <a:lstStyle/>
          <a:p>
            <a:pPr marL="0" indent="0" eaLnBrk="1" hangingPunct="1">
              <a:buNone/>
            </a:pPr>
            <a:endParaRPr lang="en-AU" altLang="en-US" sz="1600" dirty="0">
              <a:solidFill>
                <a:srgbClr val="FF0000"/>
              </a:solidFill>
            </a:endParaRPr>
          </a:p>
          <a:p>
            <a:pPr marL="0" indent="0" eaLnBrk="1" hangingPunct="1">
              <a:buNone/>
            </a:pPr>
            <a:endParaRPr lang="en-AU" altLang="en-US" sz="1600" b="1" dirty="0">
              <a:solidFill>
                <a:schemeClr val="tx1">
                  <a:lumMod val="60000"/>
                  <a:lumOff val="40000"/>
                </a:schemeClr>
              </a:solidFill>
            </a:endParaRPr>
          </a:p>
          <a:p>
            <a:pPr marL="0" indent="0" eaLnBrk="1" hangingPunct="1">
              <a:buNone/>
            </a:pPr>
            <a:r>
              <a:rPr lang="en-AU" altLang="en-US" sz="1600" b="1" dirty="0">
                <a:solidFill>
                  <a:schemeClr val="tx1">
                    <a:lumMod val="60000"/>
                    <a:lumOff val="40000"/>
                  </a:schemeClr>
                </a:solidFill>
              </a:rPr>
              <a:t> </a:t>
            </a:r>
          </a:p>
          <a:p>
            <a:pPr marL="0" indent="0" eaLnBrk="1" hangingPunct="1">
              <a:buNone/>
            </a:pPr>
            <a:r>
              <a:rPr lang="en-AU" altLang="en-US" sz="1800" b="1" dirty="0">
                <a:latin typeface="Calibri" panose="020F0502020204030204" pitchFamily="34" charset="0"/>
                <a:cs typeface="Calibri" panose="020F0502020204030204" pitchFamily="34" charset="0"/>
              </a:rPr>
              <a:t>It is necessary for EPAC to be seen to act in a </a:t>
            </a:r>
            <a:r>
              <a:rPr lang="en-AU" altLang="en-US" sz="1800" b="1" dirty="0">
                <a:solidFill>
                  <a:srgbClr val="FF0000"/>
                </a:solidFill>
                <a:latin typeface="Calibri" panose="020F0502020204030204" pitchFamily="34" charset="0"/>
                <a:cs typeface="Calibri" panose="020F0502020204030204" pitchFamily="34" charset="0"/>
              </a:rPr>
              <a:t>fair</a:t>
            </a:r>
            <a:r>
              <a:rPr lang="en-AU" altLang="en-US" sz="1800" b="1" dirty="0">
                <a:latin typeface="Calibri" panose="020F0502020204030204" pitchFamily="34" charset="0"/>
                <a:cs typeface="Calibri" panose="020F0502020204030204" pitchFamily="34" charset="0"/>
              </a:rPr>
              <a:t>, impartial, </a:t>
            </a:r>
            <a:r>
              <a:rPr lang="en-AU" altLang="en-US" sz="1800" b="1" dirty="0">
                <a:solidFill>
                  <a:srgbClr val="FF0000"/>
                </a:solidFill>
                <a:latin typeface="Calibri" panose="020F0502020204030204" pitchFamily="34" charset="0"/>
                <a:cs typeface="Calibri" panose="020F0502020204030204" pitchFamily="34" charset="0"/>
              </a:rPr>
              <a:t>consistent</a:t>
            </a:r>
            <a:r>
              <a:rPr lang="en-AU" altLang="en-US" sz="1800" b="1" dirty="0">
                <a:latin typeface="Calibri" panose="020F0502020204030204" pitchFamily="34" charset="0"/>
                <a:cs typeface="Calibri" panose="020F0502020204030204" pitchFamily="34" charset="0"/>
              </a:rPr>
              <a:t>, transparent and </a:t>
            </a:r>
            <a:r>
              <a:rPr lang="en-AU" altLang="en-US" sz="1800" b="1" dirty="0">
                <a:solidFill>
                  <a:srgbClr val="FF0000"/>
                </a:solidFill>
                <a:latin typeface="Calibri" panose="020F0502020204030204" pitchFamily="34" charset="0"/>
                <a:cs typeface="Calibri" panose="020F0502020204030204" pitchFamily="34" charset="0"/>
              </a:rPr>
              <a:t>timely fashion</a:t>
            </a:r>
            <a:r>
              <a:rPr lang="en-AU" altLang="en-US" sz="1800" b="1" dirty="0">
                <a:latin typeface="Calibri" panose="020F0502020204030204" pitchFamily="34" charset="0"/>
                <a:cs typeface="Calibri" panose="020F0502020204030204" pitchFamily="34" charset="0"/>
              </a:rPr>
              <a:t>, and in a manner that </a:t>
            </a:r>
            <a:r>
              <a:rPr lang="en-AU" altLang="en-US" sz="1800" b="1" dirty="0">
                <a:solidFill>
                  <a:srgbClr val="FF0000"/>
                </a:solidFill>
                <a:latin typeface="Calibri" panose="020F0502020204030204" pitchFamily="34" charset="0"/>
                <a:cs typeface="Calibri" panose="020F0502020204030204" pitchFamily="34" charset="0"/>
              </a:rPr>
              <a:t>respects the procedural rights</a:t>
            </a:r>
            <a:r>
              <a:rPr lang="en-AU" altLang="en-US" sz="1800" b="1" dirty="0">
                <a:latin typeface="Calibri" panose="020F0502020204030204" pitchFamily="34" charset="0"/>
                <a:cs typeface="Calibri" panose="020F0502020204030204" pitchFamily="34" charset="0"/>
              </a:rPr>
              <a:t> of those whom it is investigating and disciplining.</a:t>
            </a:r>
          </a:p>
          <a:p>
            <a:pPr marL="0" indent="0" eaLnBrk="1" hangingPunct="1">
              <a:buNone/>
            </a:pPr>
            <a:endParaRPr lang="en-AU" altLang="en-US" sz="1800" dirty="0">
              <a:latin typeface="Calibri" panose="020F0502020204030204" pitchFamily="34" charset="0"/>
              <a:cs typeface="Calibri" panose="020F0502020204030204" pitchFamily="34" charset="0"/>
            </a:endParaRPr>
          </a:p>
          <a:p>
            <a:pPr marL="0" indent="0" eaLnBrk="1" hangingPunct="1">
              <a:buNone/>
            </a:pPr>
            <a:r>
              <a:rPr lang="en-AU" sz="1800" b="1" dirty="0">
                <a:latin typeface="Calibri" panose="020F0502020204030204" pitchFamily="34" charset="0"/>
                <a:cs typeface="Calibri" panose="020F0502020204030204" pitchFamily="34" charset="0"/>
              </a:rPr>
              <a:t>Over time, criticism has been levelled at EPAC from a variety of sources. </a:t>
            </a:r>
          </a:p>
          <a:p>
            <a:pPr marL="0" indent="0" eaLnBrk="1" hangingPunct="1">
              <a:buNone/>
            </a:pPr>
            <a:r>
              <a:rPr lang="en-AU" sz="1800" b="1" dirty="0">
                <a:latin typeface="Calibri" panose="020F0502020204030204" pitchFamily="34" charset="0"/>
                <a:cs typeface="Calibri" panose="020F0502020204030204" pitchFamily="34" charset="0"/>
              </a:rPr>
              <a:t>Those criticisms have included accusations of: </a:t>
            </a:r>
            <a:r>
              <a:rPr lang="en-AU" sz="1800" b="1" dirty="0">
                <a:solidFill>
                  <a:srgbClr val="FF0000"/>
                </a:solidFill>
                <a:latin typeface="Calibri" panose="020F0502020204030204" pitchFamily="34" charset="0"/>
                <a:cs typeface="Calibri" panose="020F0502020204030204" pitchFamily="34" charset="0"/>
              </a:rPr>
              <a:t>procedural unfairness</a:t>
            </a:r>
            <a:r>
              <a:rPr lang="en-AU" sz="1800" b="1" dirty="0">
                <a:latin typeface="Calibri" panose="020F0502020204030204" pitchFamily="34" charset="0"/>
                <a:cs typeface="Calibri" panose="020F0502020204030204" pitchFamily="34" charset="0"/>
              </a:rPr>
              <a:t>; lack of timeliness; </a:t>
            </a:r>
            <a:r>
              <a:rPr lang="en-AU" sz="1800" b="1" dirty="0">
                <a:solidFill>
                  <a:srgbClr val="FF0000"/>
                </a:solidFill>
                <a:latin typeface="Calibri" panose="020F0502020204030204" pitchFamily="34" charset="0"/>
                <a:cs typeface="Calibri" panose="020F0502020204030204" pitchFamily="34" charset="0"/>
              </a:rPr>
              <a:t>lack of consistency </a:t>
            </a:r>
            <a:r>
              <a:rPr lang="en-AU" sz="1800" b="1" dirty="0">
                <a:latin typeface="Calibri" panose="020F0502020204030204" pitchFamily="34" charset="0"/>
                <a:cs typeface="Calibri" panose="020F0502020204030204" pitchFamily="34" charset="0"/>
              </a:rPr>
              <a:t>in decision-making; </a:t>
            </a:r>
            <a:r>
              <a:rPr lang="en-AU" sz="1800" b="1" dirty="0">
                <a:solidFill>
                  <a:srgbClr val="FF0000"/>
                </a:solidFill>
                <a:latin typeface="Calibri" panose="020F0502020204030204" pitchFamily="34" charset="0"/>
                <a:cs typeface="Calibri" panose="020F0502020204030204" pitchFamily="34" charset="0"/>
              </a:rPr>
              <a:t>inadequate investigations</a:t>
            </a:r>
            <a:r>
              <a:rPr lang="en-AU" sz="1800" b="1" dirty="0">
                <a:latin typeface="Calibri" panose="020F0502020204030204" pitchFamily="34" charset="0"/>
                <a:cs typeface="Calibri" panose="020F0502020204030204" pitchFamily="34" charset="0"/>
              </a:rPr>
              <a:t>; confirmation bias against persons subject of allegations (PSOAs); </a:t>
            </a:r>
            <a:r>
              <a:rPr lang="en-AU" sz="1800" b="1" dirty="0">
                <a:solidFill>
                  <a:srgbClr val="FF0000"/>
                </a:solidFill>
                <a:latin typeface="Calibri" panose="020F0502020204030204" pitchFamily="34" charset="0"/>
                <a:cs typeface="Calibri" panose="020F0502020204030204" pitchFamily="34" charset="0"/>
              </a:rPr>
              <a:t>poor communication with PSOAs</a:t>
            </a:r>
            <a:r>
              <a:rPr lang="en-AU" sz="1800" b="1" dirty="0">
                <a:latin typeface="Calibri" panose="020F0502020204030204" pitchFamily="34" charset="0"/>
                <a:cs typeface="Calibri" panose="020F0502020204030204" pitchFamily="34" charset="0"/>
              </a:rPr>
              <a:t>, alleged victims (AVs), and school managers; </a:t>
            </a:r>
            <a:r>
              <a:rPr lang="en-AU" sz="1800" b="1" dirty="0">
                <a:solidFill>
                  <a:srgbClr val="FF0000"/>
                </a:solidFill>
                <a:latin typeface="Calibri" panose="020F0502020204030204" pitchFamily="34" charset="0"/>
                <a:cs typeface="Calibri" panose="020F0502020204030204" pitchFamily="34" charset="0"/>
              </a:rPr>
              <a:t>failure to provide support to Principals and Directors Educational Leadership (DELs</a:t>
            </a:r>
            <a:r>
              <a:rPr lang="en-AU" sz="1800" b="1" dirty="0">
                <a:latin typeface="Calibri" panose="020F0502020204030204" pitchFamily="34" charset="0"/>
                <a:cs typeface="Calibri" panose="020F0502020204030204" pitchFamily="34" charset="0"/>
              </a:rPr>
              <a:t>) in local management of investigations; inadequate resourcing; and a failure to act fairly and impartially in the investigation of allegations of misconduct</a:t>
            </a:r>
            <a:r>
              <a:rPr lang="en-AU" sz="1600" b="1" dirty="0"/>
              <a:t>. </a:t>
            </a:r>
            <a:endParaRPr lang="en-GB" altLang="en-US" sz="1600" b="1" dirty="0">
              <a:solidFill>
                <a:srgbClr val="FF0000"/>
              </a:solidFill>
            </a:endParaRPr>
          </a:p>
        </p:txBody>
      </p:sp>
      <p:sp>
        <p:nvSpPr>
          <p:cNvPr id="2" name="Rectangle 1"/>
          <p:cNvSpPr/>
          <p:nvPr/>
        </p:nvSpPr>
        <p:spPr>
          <a:xfrm>
            <a:off x="803650" y="4774156"/>
            <a:ext cx="7330322" cy="916918"/>
          </a:xfrm>
          <a:prstGeom prst="rect">
            <a:avLst/>
          </a:prstGeom>
        </p:spPr>
        <p:txBody>
          <a:bodyPr wrap="square">
            <a:spAutoFit/>
          </a:bodyPr>
          <a:lstStyle/>
          <a:p>
            <a:pPr algn="ctr">
              <a:lnSpc>
                <a:spcPct val="107000"/>
              </a:lnSpc>
              <a:spcAft>
                <a:spcPts val="800"/>
              </a:spcAft>
            </a:pPr>
            <a:r>
              <a:rPr lang="en-AU" sz="5400" dirty="0">
                <a:solidFill>
                  <a:schemeClr val="tx1">
                    <a:lumMod val="60000"/>
                    <a:lumOff val="40000"/>
                  </a:schemeClr>
                </a:solidFill>
                <a:effectLst>
                  <a:reflection blurRad="6350" stA="53000" endA="300" endPos="35500" dir="5400000" sy="-90000" algn="bl"/>
                </a:effectLst>
                <a:latin typeface="+mn-lt"/>
                <a:ea typeface="Calibri" panose="020F0502020204030204" pitchFamily="34" charset="0"/>
                <a:cs typeface="Times New Roman" panose="02020603050405020304" pitchFamily="18" charset="0"/>
              </a:rPr>
              <a:t>EPaC DIRECTORATE</a:t>
            </a:r>
            <a:endParaRPr lang="en-AU" sz="5400" dirty="0">
              <a:solidFill>
                <a:schemeClr val="tx1">
                  <a:lumMod val="60000"/>
                  <a:lumOff val="40000"/>
                </a:schemeClr>
              </a:solidFill>
              <a:effectLst/>
              <a:latin typeface="+mn-lt"/>
              <a:ea typeface="Calibri" panose="020F0502020204030204" pitchFamily="34" charset="0"/>
              <a:cs typeface="Times New Roman" panose="02020603050405020304" pitchFamily="18" charset="0"/>
            </a:endParaRPr>
          </a:p>
        </p:txBody>
      </p:sp>
      <p:sp>
        <p:nvSpPr>
          <p:cNvPr id="7" name="Rectangle 6"/>
          <p:cNvSpPr/>
          <p:nvPr/>
        </p:nvSpPr>
        <p:spPr>
          <a:xfrm>
            <a:off x="530198" y="2136338"/>
            <a:ext cx="8075920" cy="338554"/>
          </a:xfrm>
          <a:prstGeom prst="rect">
            <a:avLst/>
          </a:prstGeom>
        </p:spPr>
        <p:txBody>
          <a:bodyPr wrap="square">
            <a:spAutoFit/>
          </a:bodyPr>
          <a:lstStyle/>
          <a:p>
            <a:r>
              <a:rPr lang="en-AU" sz="1600" b="1" dirty="0"/>
              <a:t> </a:t>
            </a:r>
          </a:p>
        </p:txBody>
      </p:sp>
    </p:spTree>
    <p:extLst>
      <p:ext uri="{BB962C8B-B14F-4D97-AF65-F5344CB8AC3E}">
        <p14:creationId xmlns:p14="http://schemas.microsoft.com/office/powerpoint/2010/main" val="3199072453"/>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457200" y="699246"/>
            <a:ext cx="8229600" cy="1728909"/>
          </a:xfrm>
        </p:spPr>
        <p:txBody>
          <a:bodyPr/>
          <a:lstStyle/>
          <a:p>
            <a:pPr eaLnBrk="1" hangingPunct="1"/>
            <a:r>
              <a:rPr lang="en-GB" altLang="en-US" dirty="0"/>
              <a:t> </a:t>
            </a:r>
            <a:endParaRPr lang="en-US" altLang="en-US" dirty="0"/>
          </a:p>
        </p:txBody>
      </p:sp>
      <p:sp>
        <p:nvSpPr>
          <p:cNvPr id="12291" name="Rectangle 3"/>
          <p:cNvSpPr>
            <a:spLocks noGrp="1" noChangeArrowheads="1"/>
          </p:cNvSpPr>
          <p:nvPr>
            <p:ph type="body" sz="half" idx="1"/>
          </p:nvPr>
        </p:nvSpPr>
        <p:spPr>
          <a:xfrm>
            <a:off x="457199" y="-94890"/>
            <a:ext cx="8376249" cy="6221054"/>
          </a:xfrm>
        </p:spPr>
        <p:txBody>
          <a:bodyPr/>
          <a:lstStyle/>
          <a:p>
            <a:pPr marL="0" indent="0" eaLnBrk="1" hangingPunct="1">
              <a:buNone/>
            </a:pPr>
            <a:endParaRPr lang="en-GB" altLang="en-US" sz="1600" b="1" dirty="0">
              <a:solidFill>
                <a:srgbClr val="FF0000"/>
              </a:solidFill>
            </a:endParaRPr>
          </a:p>
          <a:p>
            <a:pPr marL="0" indent="0" eaLnBrk="1" hangingPunct="1">
              <a:buNone/>
            </a:pPr>
            <a:endParaRPr lang="en-GB" altLang="en-US" sz="1600" b="1" dirty="0">
              <a:solidFill>
                <a:srgbClr val="FF0000"/>
              </a:solidFill>
            </a:endParaRPr>
          </a:p>
          <a:p>
            <a:pPr marL="0" indent="0" eaLnBrk="1" hangingPunct="1">
              <a:buNone/>
            </a:pPr>
            <a:endParaRPr lang="en-GB" altLang="en-US" sz="1600" b="1" dirty="0">
              <a:solidFill>
                <a:srgbClr val="FF0000"/>
              </a:solidFill>
            </a:endParaRPr>
          </a:p>
        </p:txBody>
      </p:sp>
      <p:sp>
        <p:nvSpPr>
          <p:cNvPr id="7" name="Rectangle 6"/>
          <p:cNvSpPr/>
          <p:nvPr/>
        </p:nvSpPr>
        <p:spPr>
          <a:xfrm>
            <a:off x="530198" y="2136338"/>
            <a:ext cx="8075920" cy="338554"/>
          </a:xfrm>
          <a:prstGeom prst="rect">
            <a:avLst/>
          </a:prstGeom>
        </p:spPr>
        <p:txBody>
          <a:bodyPr wrap="square">
            <a:spAutoFit/>
          </a:bodyPr>
          <a:lstStyle/>
          <a:p>
            <a:r>
              <a:rPr lang="en-AU" sz="1600" b="1" dirty="0"/>
              <a:t> </a:t>
            </a:r>
          </a:p>
        </p:txBody>
      </p:sp>
      <p:pic>
        <p:nvPicPr>
          <p:cNvPr id="8" name="Picture 7">
            <a:extLst>
              <a:ext uri="{FF2B5EF4-FFF2-40B4-BE49-F238E27FC236}">
                <a16:creationId xmlns:a16="http://schemas.microsoft.com/office/drawing/2014/main" id="{7F4A2A57-F712-BA4E-9E13-761FD292AD8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6278" y="1020404"/>
            <a:ext cx="7543759" cy="2721008"/>
          </a:xfrm>
          <a:prstGeom prst="rect">
            <a:avLst/>
          </a:prstGeom>
        </p:spPr>
      </p:pic>
      <p:sp>
        <p:nvSpPr>
          <p:cNvPr id="9" name="TextBox 8">
            <a:extLst>
              <a:ext uri="{FF2B5EF4-FFF2-40B4-BE49-F238E27FC236}">
                <a16:creationId xmlns:a16="http://schemas.microsoft.com/office/drawing/2014/main" id="{E0E236A7-EB20-4B42-8B45-04C3E05F1CE6}"/>
              </a:ext>
            </a:extLst>
          </p:cNvPr>
          <p:cNvSpPr txBox="1"/>
          <p:nvPr/>
        </p:nvSpPr>
        <p:spPr>
          <a:xfrm>
            <a:off x="530198" y="374073"/>
            <a:ext cx="6682150" cy="646331"/>
          </a:xfrm>
          <a:prstGeom prst="rect">
            <a:avLst/>
          </a:prstGeom>
          <a:noFill/>
        </p:spPr>
        <p:txBody>
          <a:bodyPr wrap="none" rtlCol="0">
            <a:spAutoFit/>
          </a:bodyPr>
          <a:lstStyle/>
          <a:p>
            <a:r>
              <a:rPr lang="en-US" dirty="0"/>
              <a:t>There has been a steady increase in matters referred to EPAC. </a:t>
            </a:r>
          </a:p>
          <a:p>
            <a:r>
              <a:rPr lang="en-US" dirty="0"/>
              <a:t>Between 2011 – 2018….. </a:t>
            </a:r>
            <a:r>
              <a:rPr lang="en-US" b="1" dirty="0">
                <a:solidFill>
                  <a:srgbClr val="FF0000"/>
                </a:solidFill>
              </a:rPr>
              <a:t>63% increase</a:t>
            </a:r>
          </a:p>
        </p:txBody>
      </p:sp>
      <p:sp>
        <p:nvSpPr>
          <p:cNvPr id="10" name="TextBox 9">
            <a:extLst>
              <a:ext uri="{FF2B5EF4-FFF2-40B4-BE49-F238E27FC236}">
                <a16:creationId xmlns:a16="http://schemas.microsoft.com/office/drawing/2014/main" id="{BC3E4361-E258-374D-A823-1BBB32F1CDC2}"/>
              </a:ext>
            </a:extLst>
          </p:cNvPr>
          <p:cNvSpPr txBox="1"/>
          <p:nvPr/>
        </p:nvSpPr>
        <p:spPr>
          <a:xfrm>
            <a:off x="796279" y="3741412"/>
            <a:ext cx="7890522" cy="3139321"/>
          </a:xfrm>
          <a:prstGeom prst="rect">
            <a:avLst/>
          </a:prstGeom>
          <a:noFill/>
        </p:spPr>
        <p:txBody>
          <a:bodyPr wrap="square" rtlCol="0">
            <a:spAutoFit/>
          </a:bodyPr>
          <a:lstStyle/>
          <a:p>
            <a:r>
              <a:rPr lang="en-AU" dirty="0"/>
              <a:t>In the 12-month period between 7 June 2018 and 6 June 2019, EPAC closed: </a:t>
            </a:r>
          </a:p>
          <a:p>
            <a:r>
              <a:rPr lang="en-AU" dirty="0"/>
              <a:t>• 965 investigations:</a:t>
            </a:r>
            <a:br>
              <a:rPr lang="en-AU" dirty="0"/>
            </a:br>
            <a:r>
              <a:rPr lang="en-AU" dirty="0"/>
              <a:t>o 368 of those 965 matters (38%) were closed within six months. </a:t>
            </a:r>
          </a:p>
          <a:p>
            <a:r>
              <a:rPr lang="en-AU" dirty="0"/>
              <a:t>o 508 of those 965 matters (53%) were closed within nine months. </a:t>
            </a:r>
          </a:p>
          <a:p>
            <a:endParaRPr lang="en-AU" dirty="0"/>
          </a:p>
          <a:p>
            <a:r>
              <a:rPr lang="en-AU" dirty="0"/>
              <a:t>During the last 12 months, </a:t>
            </a:r>
            <a:r>
              <a:rPr lang="en-AU" b="1" dirty="0">
                <a:solidFill>
                  <a:srgbClr val="FF0000"/>
                </a:solidFill>
              </a:rPr>
              <a:t>47% of matters had not been closed </a:t>
            </a:r>
            <a:r>
              <a:rPr lang="en-AU" dirty="0"/>
              <a:t>within 9 months. In our view this is a highly un-desirable situation….</a:t>
            </a:r>
          </a:p>
          <a:p>
            <a:endParaRPr lang="en-AU" dirty="0"/>
          </a:p>
          <a:p>
            <a:endParaRPr lang="en-AU" dirty="0"/>
          </a:p>
          <a:p>
            <a:endParaRPr lang="en-US" dirty="0"/>
          </a:p>
        </p:txBody>
      </p:sp>
    </p:spTree>
    <p:extLst>
      <p:ext uri="{BB962C8B-B14F-4D97-AF65-F5344CB8AC3E}">
        <p14:creationId xmlns:p14="http://schemas.microsoft.com/office/powerpoint/2010/main" val="2420841841"/>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457200" y="699246"/>
            <a:ext cx="8229600" cy="1728909"/>
          </a:xfrm>
        </p:spPr>
        <p:txBody>
          <a:bodyPr/>
          <a:lstStyle/>
          <a:p>
            <a:pPr eaLnBrk="1" hangingPunct="1"/>
            <a:r>
              <a:rPr lang="en-GB" altLang="en-US" dirty="0"/>
              <a:t> </a:t>
            </a:r>
            <a:endParaRPr lang="en-US" altLang="en-US" dirty="0"/>
          </a:p>
        </p:txBody>
      </p:sp>
      <p:sp>
        <p:nvSpPr>
          <p:cNvPr id="7" name="Rectangle 6"/>
          <p:cNvSpPr/>
          <p:nvPr/>
        </p:nvSpPr>
        <p:spPr>
          <a:xfrm>
            <a:off x="530198" y="2136338"/>
            <a:ext cx="8075920" cy="338554"/>
          </a:xfrm>
          <a:prstGeom prst="rect">
            <a:avLst/>
          </a:prstGeom>
        </p:spPr>
        <p:txBody>
          <a:bodyPr wrap="square">
            <a:spAutoFit/>
          </a:bodyPr>
          <a:lstStyle/>
          <a:p>
            <a:r>
              <a:rPr lang="en-AU" sz="1600" b="1" dirty="0"/>
              <a:t> </a:t>
            </a:r>
          </a:p>
        </p:txBody>
      </p:sp>
      <p:pic>
        <p:nvPicPr>
          <p:cNvPr id="5" name="Picture 4">
            <a:extLst>
              <a:ext uri="{FF2B5EF4-FFF2-40B4-BE49-F238E27FC236}">
                <a16:creationId xmlns:a16="http://schemas.microsoft.com/office/drawing/2014/main" id="{3937D778-1181-1A42-AF12-52DA9B3325F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9516" y="314856"/>
            <a:ext cx="8027804" cy="4873370"/>
          </a:xfrm>
          <a:prstGeom prst="rect">
            <a:avLst/>
          </a:prstGeom>
        </p:spPr>
      </p:pic>
      <p:sp>
        <p:nvSpPr>
          <p:cNvPr id="6" name="TextBox 5">
            <a:extLst>
              <a:ext uri="{FF2B5EF4-FFF2-40B4-BE49-F238E27FC236}">
                <a16:creationId xmlns:a16="http://schemas.microsoft.com/office/drawing/2014/main" id="{1467DBC6-3DBF-5748-AA43-9F5C08429008}"/>
              </a:ext>
            </a:extLst>
          </p:cNvPr>
          <p:cNvSpPr txBox="1"/>
          <p:nvPr/>
        </p:nvSpPr>
        <p:spPr>
          <a:xfrm>
            <a:off x="530198" y="5188226"/>
            <a:ext cx="8363508" cy="646331"/>
          </a:xfrm>
          <a:prstGeom prst="rect">
            <a:avLst/>
          </a:prstGeom>
          <a:noFill/>
        </p:spPr>
        <p:txBody>
          <a:bodyPr wrap="none" rtlCol="0">
            <a:spAutoFit/>
          </a:bodyPr>
          <a:lstStyle/>
          <a:p>
            <a:r>
              <a:rPr lang="en-US" dirty="0">
                <a:latin typeface="Calibri" panose="020F0502020204030204" pitchFamily="34" charset="0"/>
                <a:cs typeface="Calibri" panose="020F0502020204030204" pitchFamily="34" charset="0"/>
              </a:rPr>
              <a:t>Only 193 (13%) of principals received career defining outcomes (resignation, demotion,</a:t>
            </a:r>
          </a:p>
          <a:p>
            <a:r>
              <a:rPr lang="en-US" dirty="0">
                <a:latin typeface="Calibri" panose="020F0502020204030204" pitchFamily="34" charset="0"/>
                <a:cs typeface="Calibri" panose="020F0502020204030204" pitchFamily="34" charset="0"/>
              </a:rPr>
              <a:t>Direction to resign, dismissal, withdrawal of casual approval, contract terminated) </a:t>
            </a:r>
          </a:p>
        </p:txBody>
      </p:sp>
    </p:spTree>
    <p:extLst>
      <p:ext uri="{BB962C8B-B14F-4D97-AF65-F5344CB8AC3E}">
        <p14:creationId xmlns:p14="http://schemas.microsoft.com/office/powerpoint/2010/main" val="68270638"/>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457200" y="699246"/>
            <a:ext cx="8229600" cy="1728909"/>
          </a:xfrm>
        </p:spPr>
        <p:txBody>
          <a:bodyPr/>
          <a:lstStyle/>
          <a:p>
            <a:pPr eaLnBrk="1" hangingPunct="1"/>
            <a:r>
              <a:rPr lang="en-GB" altLang="en-US" dirty="0"/>
              <a:t> </a:t>
            </a:r>
            <a:endParaRPr lang="en-US" altLang="en-US" dirty="0"/>
          </a:p>
        </p:txBody>
      </p:sp>
      <p:sp>
        <p:nvSpPr>
          <p:cNvPr id="7" name="Rectangle 6"/>
          <p:cNvSpPr/>
          <p:nvPr/>
        </p:nvSpPr>
        <p:spPr>
          <a:xfrm>
            <a:off x="530198" y="2136338"/>
            <a:ext cx="8075920" cy="338554"/>
          </a:xfrm>
          <a:prstGeom prst="rect">
            <a:avLst/>
          </a:prstGeom>
        </p:spPr>
        <p:txBody>
          <a:bodyPr wrap="square">
            <a:spAutoFit/>
          </a:bodyPr>
          <a:lstStyle/>
          <a:p>
            <a:r>
              <a:rPr lang="en-AU" sz="1600" b="1" dirty="0"/>
              <a:t> </a:t>
            </a:r>
          </a:p>
        </p:txBody>
      </p:sp>
      <p:sp>
        <p:nvSpPr>
          <p:cNvPr id="6" name="TextBox 5">
            <a:extLst>
              <a:ext uri="{FF2B5EF4-FFF2-40B4-BE49-F238E27FC236}">
                <a16:creationId xmlns:a16="http://schemas.microsoft.com/office/drawing/2014/main" id="{1467DBC6-3DBF-5748-AA43-9F5C08429008}"/>
              </a:ext>
            </a:extLst>
          </p:cNvPr>
          <p:cNvSpPr txBox="1"/>
          <p:nvPr/>
        </p:nvSpPr>
        <p:spPr>
          <a:xfrm>
            <a:off x="261842" y="474345"/>
            <a:ext cx="8424958" cy="5909310"/>
          </a:xfrm>
          <a:prstGeom prst="rect">
            <a:avLst/>
          </a:prstGeom>
          <a:noFill/>
        </p:spPr>
        <p:txBody>
          <a:bodyPr wrap="square" rtlCol="0">
            <a:spAutoFit/>
          </a:bodyPr>
          <a:lstStyle/>
          <a:p>
            <a:r>
              <a:rPr lang="en-AU" dirty="0">
                <a:latin typeface="Calibri" panose="020F0502020204030204" pitchFamily="34" charset="0"/>
                <a:cs typeface="Calibri" panose="020F0502020204030204" pitchFamily="34" charset="0"/>
              </a:rPr>
              <a:t>Based on submissions received and on interviews held, we perceive that the </a:t>
            </a:r>
            <a:r>
              <a:rPr lang="en-AU" b="1" dirty="0">
                <a:solidFill>
                  <a:srgbClr val="FF0000"/>
                </a:solidFill>
                <a:latin typeface="Calibri" panose="020F0502020204030204" pitchFamily="34" charset="0"/>
                <a:cs typeface="Calibri" panose="020F0502020204030204" pitchFamily="34" charset="0"/>
              </a:rPr>
              <a:t>main issues that are causing concern</a:t>
            </a:r>
            <a:r>
              <a:rPr lang="en-AU" dirty="0">
                <a:latin typeface="Calibri" panose="020F0502020204030204" pitchFamily="34" charset="0"/>
                <a:cs typeface="Calibri" panose="020F0502020204030204" pitchFamily="34" charset="0"/>
              </a:rPr>
              <a:t> among both organisational stakeholders of EPAC and individuals affected by EPAC’s decisions, as well as by former and current employees of EPAC, include:  </a:t>
            </a:r>
          </a:p>
          <a:p>
            <a:pPr marL="285750" indent="-285750">
              <a:buFont typeface="Arial" panose="020B0604020202020204" pitchFamily="34" charset="0"/>
              <a:buChar char="•"/>
            </a:pPr>
            <a:r>
              <a:rPr lang="en-AU" dirty="0">
                <a:latin typeface="Calibri" panose="020F0502020204030204" pitchFamily="34" charset="0"/>
                <a:cs typeface="Calibri" panose="020F0502020204030204" pitchFamily="34" charset="0"/>
              </a:rPr>
              <a:t>EPAC is seriously under-resourced </a:t>
            </a:r>
          </a:p>
          <a:p>
            <a:pPr marL="285750" indent="-285750">
              <a:buFont typeface="Arial" panose="020B0604020202020204" pitchFamily="34" charset="0"/>
              <a:buChar char="•"/>
            </a:pPr>
            <a:r>
              <a:rPr lang="en-AU" dirty="0">
                <a:latin typeface="Calibri" panose="020F0502020204030204" pitchFamily="34" charset="0"/>
                <a:cs typeface="Calibri" panose="020F0502020204030204" pitchFamily="34" charset="0"/>
              </a:rPr>
              <a:t>PSOAs are left for long periods of time not knowing the specifics of allegations </a:t>
            </a:r>
          </a:p>
          <a:p>
            <a:pPr marL="285750" indent="-285750">
              <a:buFont typeface="Arial" panose="020B0604020202020204" pitchFamily="34" charset="0"/>
              <a:buChar char="•"/>
            </a:pPr>
            <a:r>
              <a:rPr lang="en-AU" dirty="0">
                <a:latin typeface="Calibri" panose="020F0502020204030204" pitchFamily="34" charset="0"/>
                <a:cs typeface="Calibri" panose="020F0502020204030204" pitchFamily="34" charset="0"/>
              </a:rPr>
              <a:t>against them </a:t>
            </a:r>
          </a:p>
          <a:p>
            <a:pPr marL="285750" indent="-285750">
              <a:buFont typeface="Arial" panose="020B0604020202020204" pitchFamily="34" charset="0"/>
              <a:buChar char="•"/>
            </a:pPr>
            <a:r>
              <a:rPr lang="en-AU" dirty="0">
                <a:latin typeface="Calibri" panose="020F0502020204030204" pitchFamily="34" charset="0"/>
                <a:cs typeface="Calibri" panose="020F0502020204030204" pitchFamily="34" charset="0"/>
              </a:rPr>
              <a:t>PSOAs are left for long periods of time before a decision is made </a:t>
            </a:r>
          </a:p>
          <a:p>
            <a:pPr marL="285750" indent="-285750">
              <a:buFont typeface="Arial" panose="020B0604020202020204" pitchFamily="34" charset="0"/>
              <a:buChar char="•"/>
            </a:pPr>
            <a:r>
              <a:rPr lang="en-AU" dirty="0">
                <a:latin typeface="Calibri" panose="020F0502020204030204" pitchFamily="34" charset="0"/>
                <a:cs typeface="Calibri" panose="020F0502020204030204" pitchFamily="34" charset="0"/>
              </a:rPr>
              <a:t>Inconsistent decisions about interim protection measures </a:t>
            </a:r>
          </a:p>
          <a:p>
            <a:pPr marL="285750" indent="-285750">
              <a:buFont typeface="Arial" panose="020B0604020202020204" pitchFamily="34" charset="0"/>
              <a:buChar char="•"/>
            </a:pPr>
            <a:r>
              <a:rPr lang="en-AU" dirty="0">
                <a:latin typeface="Calibri" panose="020F0502020204030204" pitchFamily="34" charset="0"/>
                <a:cs typeface="Calibri" panose="020F0502020204030204" pitchFamily="34" charset="0"/>
              </a:rPr>
              <a:t>Investigators are not necessarily speaking with witnesses nominated by the PSOA </a:t>
            </a:r>
          </a:p>
          <a:p>
            <a:r>
              <a:rPr lang="en-AU" dirty="0">
                <a:latin typeface="Calibri" panose="020F0502020204030204" pitchFamily="34" charset="0"/>
                <a:cs typeface="Calibri" panose="020F0502020204030204" pitchFamily="34" charset="0"/>
              </a:rPr>
              <a:t>	during investigations </a:t>
            </a:r>
          </a:p>
          <a:p>
            <a:pPr marL="285750" indent="-285750">
              <a:buFont typeface="Arial" panose="020B0604020202020204" pitchFamily="34" charset="0"/>
              <a:buChar char="•"/>
            </a:pPr>
            <a:r>
              <a:rPr lang="en-AU" dirty="0">
                <a:latin typeface="Calibri" panose="020F0502020204030204" pitchFamily="34" charset="0"/>
                <a:cs typeface="Calibri" panose="020F0502020204030204" pitchFamily="34" charset="0"/>
              </a:rPr>
              <a:t>Poorly drafted allegations of misconduct </a:t>
            </a:r>
          </a:p>
          <a:p>
            <a:pPr marL="285750" indent="-285750">
              <a:buFont typeface="Arial" panose="020B0604020202020204" pitchFamily="34" charset="0"/>
              <a:buChar char="•"/>
            </a:pPr>
            <a:r>
              <a:rPr lang="en-AU" dirty="0">
                <a:latin typeface="Calibri" panose="020F0502020204030204" pitchFamily="34" charset="0"/>
                <a:cs typeface="Calibri" panose="020F0502020204030204" pitchFamily="34" charset="0"/>
              </a:rPr>
              <a:t>Lack of transparency as to how decisions are made and a lack of benchmarking in </a:t>
            </a:r>
          </a:p>
          <a:p>
            <a:r>
              <a:rPr lang="en-AU" dirty="0">
                <a:latin typeface="Calibri" panose="020F0502020204030204" pitchFamily="34" charset="0"/>
                <a:cs typeface="Calibri" panose="020F0502020204030204" pitchFamily="34" charset="0"/>
              </a:rPr>
              <a:t>	decision making </a:t>
            </a:r>
          </a:p>
          <a:p>
            <a:pPr marL="285750" indent="-285750">
              <a:buFont typeface="Arial" panose="020B0604020202020204" pitchFamily="34" charset="0"/>
              <a:buChar char="•"/>
            </a:pPr>
            <a:r>
              <a:rPr lang="en-AU" dirty="0">
                <a:latin typeface="Calibri" panose="020F0502020204030204" pitchFamily="34" charset="0"/>
                <a:cs typeface="Calibri" panose="020F0502020204030204" pitchFamily="34" charset="0"/>
              </a:rPr>
              <a:t>Vague definition of misconduct and inconsistent applications of the term </a:t>
            </a:r>
          </a:p>
          <a:p>
            <a:pPr marL="285750" indent="-285750">
              <a:buFont typeface="Arial" panose="020B0604020202020204" pitchFamily="34" charset="0"/>
              <a:buChar char="•"/>
            </a:pPr>
            <a:r>
              <a:rPr lang="en-AU" dirty="0">
                <a:latin typeface="Calibri" panose="020F0502020204030204" pitchFamily="34" charset="0"/>
                <a:cs typeface="Calibri" panose="020F0502020204030204" pitchFamily="34" charset="0"/>
              </a:rPr>
              <a:t>Decision making by a single person not subject to internal consultation or review </a:t>
            </a:r>
          </a:p>
          <a:p>
            <a:pPr marL="285750" indent="-285750">
              <a:buFont typeface="Arial" panose="020B0604020202020204" pitchFamily="34" charset="0"/>
              <a:buChar char="•"/>
            </a:pPr>
            <a:r>
              <a:rPr lang="en-AU" dirty="0">
                <a:latin typeface="Calibri" panose="020F0502020204030204" pitchFamily="34" charset="0"/>
                <a:cs typeface="Calibri" panose="020F0502020204030204" pitchFamily="34" charset="0"/>
              </a:rPr>
              <a:t>Poor communication between EPAC and PSOAs, Principals and alleged victims </a:t>
            </a:r>
          </a:p>
          <a:p>
            <a:pPr marL="285750" indent="-285750">
              <a:buFont typeface="Arial" panose="020B0604020202020204" pitchFamily="34" charset="0"/>
              <a:buChar char="•"/>
            </a:pPr>
            <a:r>
              <a:rPr lang="en-AU" dirty="0">
                <a:latin typeface="Calibri" panose="020F0502020204030204" pitchFamily="34" charset="0"/>
                <a:cs typeface="Calibri" panose="020F0502020204030204" pitchFamily="34" charset="0"/>
              </a:rPr>
              <a:t>Investigators have little or no experience of the context of school life in the real </a:t>
            </a:r>
          </a:p>
          <a:p>
            <a:r>
              <a:rPr lang="en-AU" dirty="0">
                <a:latin typeface="Calibri" panose="020F0502020204030204" pitchFamily="34" charset="0"/>
                <a:cs typeface="Calibri" panose="020F0502020204030204" pitchFamily="34" charset="0"/>
              </a:rPr>
              <a:t>	world. </a:t>
            </a:r>
          </a:p>
          <a:p>
            <a:pPr marL="285750" indent="-285750">
              <a:buFont typeface="Arial" panose="020B0604020202020204" pitchFamily="34" charset="0"/>
              <a:buChar char="•"/>
            </a:pPr>
            <a:r>
              <a:rPr lang="en-AU" dirty="0">
                <a:latin typeface="Calibri" panose="020F0502020204030204" pitchFamily="34" charset="0"/>
                <a:cs typeface="Calibri" panose="020F0502020204030204" pitchFamily="34" charset="0"/>
              </a:rPr>
              <a:t>Principals do not feel supported by EPAC </a:t>
            </a:r>
          </a:p>
          <a:p>
            <a:endParaRPr lang="en-AU"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714605728"/>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GB" altLang="en-US" dirty="0"/>
              <a:t> </a:t>
            </a:r>
            <a:endParaRPr lang="en-US" altLang="en-US" dirty="0"/>
          </a:p>
        </p:txBody>
      </p:sp>
      <p:sp>
        <p:nvSpPr>
          <p:cNvPr id="12291" name="Rectangle 3"/>
          <p:cNvSpPr>
            <a:spLocks noGrp="1" noChangeArrowheads="1"/>
          </p:cNvSpPr>
          <p:nvPr>
            <p:ph type="body" sz="half" idx="1"/>
          </p:nvPr>
        </p:nvSpPr>
        <p:spPr>
          <a:xfrm>
            <a:off x="457199" y="-94890"/>
            <a:ext cx="8376249" cy="6221054"/>
          </a:xfrm>
        </p:spPr>
        <p:txBody>
          <a:bodyPr/>
          <a:lstStyle/>
          <a:p>
            <a:pPr marL="0" indent="0" eaLnBrk="1" hangingPunct="1">
              <a:buNone/>
            </a:pPr>
            <a:r>
              <a:rPr lang="en-GB" altLang="en-US" dirty="0"/>
              <a:t> </a:t>
            </a:r>
            <a:endParaRPr lang="en-US" altLang="en-US" sz="2400" i="1" dirty="0"/>
          </a:p>
        </p:txBody>
      </p:sp>
      <p:sp>
        <p:nvSpPr>
          <p:cNvPr id="3" name="Rectangle 2"/>
          <p:cNvSpPr/>
          <p:nvPr/>
        </p:nvSpPr>
        <p:spPr>
          <a:xfrm>
            <a:off x="891347" y="645536"/>
            <a:ext cx="7361305" cy="4801314"/>
          </a:xfrm>
          <a:prstGeom prst="rect">
            <a:avLst/>
          </a:prstGeom>
        </p:spPr>
        <p:txBody>
          <a:bodyPr wrap="square">
            <a:spAutoFit/>
          </a:bodyPr>
          <a:lstStyle/>
          <a:p>
            <a:r>
              <a:rPr lang="en-AU" b="1" dirty="0"/>
              <a:t>Other Systems:</a:t>
            </a:r>
          </a:p>
          <a:p>
            <a:r>
              <a:rPr lang="en-AU" dirty="0"/>
              <a:t>In both the UK and British Columbia there is a combination of both internal departmental decision-making and external decision-making by a tribunal. </a:t>
            </a:r>
          </a:p>
          <a:p>
            <a:endParaRPr lang="en-AU" dirty="0"/>
          </a:p>
          <a:p>
            <a:r>
              <a:rPr lang="en-AU" dirty="0"/>
              <a:t>We are of the view that an examination of these two overseas systems demonstrates the importance and value of: </a:t>
            </a:r>
          </a:p>
          <a:p>
            <a:pPr marL="742950" lvl="1" indent="-285750">
              <a:buFont typeface="Arial" panose="020B0604020202020204" pitchFamily="34" charset="0"/>
              <a:buChar char="•"/>
            </a:pPr>
            <a:r>
              <a:rPr lang="en-AU" dirty="0"/>
              <a:t>timeliness of investigations </a:t>
            </a:r>
          </a:p>
          <a:p>
            <a:pPr marL="742950" lvl="1" indent="-285750">
              <a:buFont typeface="Arial" panose="020B0604020202020204" pitchFamily="34" charset="0"/>
              <a:buChar char="•"/>
            </a:pPr>
            <a:r>
              <a:rPr lang="en-AU" dirty="0"/>
              <a:t>early service of allegations on the PSOA </a:t>
            </a:r>
          </a:p>
          <a:p>
            <a:pPr marL="742950" lvl="1" indent="-285750">
              <a:buFont typeface="Arial" panose="020B0604020202020204" pitchFamily="34" charset="0"/>
              <a:buChar char="•"/>
            </a:pPr>
            <a:r>
              <a:rPr lang="en-AU" dirty="0"/>
              <a:t>a right to be heard prior to interim risk management measures involving removal </a:t>
            </a:r>
          </a:p>
          <a:p>
            <a:pPr marL="742950" lvl="1" indent="-285750">
              <a:buFont typeface="Arial" panose="020B0604020202020204" pitchFamily="34" charset="0"/>
              <a:buChar char="•"/>
            </a:pPr>
            <a:r>
              <a:rPr lang="en-AU" dirty="0"/>
              <a:t>from the workplace </a:t>
            </a:r>
          </a:p>
          <a:p>
            <a:pPr marL="742950" lvl="1" indent="-285750">
              <a:buFont typeface="Arial" panose="020B0604020202020204" pitchFamily="34" charset="0"/>
              <a:buChar char="•"/>
            </a:pPr>
            <a:r>
              <a:rPr lang="en-AU" dirty="0"/>
              <a:t>the benefits of an internal panel for decision-making </a:t>
            </a:r>
          </a:p>
          <a:p>
            <a:pPr marL="742950" lvl="1" indent="-285750">
              <a:buFont typeface="Arial" panose="020B0604020202020204" pitchFamily="34" charset="0"/>
              <a:buChar char="•"/>
            </a:pPr>
            <a:r>
              <a:rPr lang="en-AU" dirty="0"/>
              <a:t>wide anonymised reporting of outcomes in disciplinary proceedings. </a:t>
            </a:r>
          </a:p>
          <a:p>
            <a:endParaRPr lang="en-AU" dirty="0"/>
          </a:p>
          <a:p>
            <a:endParaRPr lang="en-AU" dirty="0"/>
          </a:p>
        </p:txBody>
      </p:sp>
      <p:sp>
        <p:nvSpPr>
          <p:cNvPr id="4" name="Rectangle 3"/>
          <p:cNvSpPr/>
          <p:nvPr/>
        </p:nvSpPr>
        <p:spPr>
          <a:xfrm>
            <a:off x="3783094" y="5147976"/>
            <a:ext cx="4969019" cy="367216"/>
          </a:xfrm>
          <a:prstGeom prst="rect">
            <a:avLst/>
          </a:prstGeom>
        </p:spPr>
        <p:txBody>
          <a:bodyPr wrap="square">
            <a:spAutoFit/>
          </a:bodyPr>
          <a:lstStyle/>
          <a:p>
            <a:pPr algn="ctr">
              <a:lnSpc>
                <a:spcPct val="107000"/>
              </a:lnSpc>
              <a:spcAft>
                <a:spcPts val="800"/>
              </a:spcAft>
            </a:pPr>
            <a:r>
              <a:rPr lang="en-AU" dirty="0">
                <a:solidFill>
                  <a:srgbClr val="FF0000"/>
                </a:solidFill>
                <a:effectLst>
                  <a:reflection blurRad="6350" stA="53000" endA="300" endPos="35500" dir="5400000" sy="-90000" algn="bl"/>
                </a:effectLst>
                <a:ea typeface="Calibri" panose="020F0502020204030204" pitchFamily="34" charset="0"/>
                <a:cs typeface="Times New Roman" panose="02020603050405020304" pitchFamily="18" charset="0"/>
              </a:rPr>
              <a:t>EPaC DIRECTORATE REVIEW 2019</a:t>
            </a:r>
            <a:endParaRPr lang="en-AU" dirty="0">
              <a:solidFill>
                <a:srgbClr val="FF0000"/>
              </a:solidFill>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77853817"/>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GB" altLang="en-US" dirty="0"/>
              <a:t> </a:t>
            </a:r>
            <a:endParaRPr lang="en-US" altLang="en-US" dirty="0"/>
          </a:p>
        </p:txBody>
      </p:sp>
      <p:sp>
        <p:nvSpPr>
          <p:cNvPr id="12291" name="Rectangle 3"/>
          <p:cNvSpPr>
            <a:spLocks noGrp="1" noChangeArrowheads="1"/>
          </p:cNvSpPr>
          <p:nvPr>
            <p:ph type="body" sz="half" idx="1"/>
          </p:nvPr>
        </p:nvSpPr>
        <p:spPr>
          <a:xfrm>
            <a:off x="457199" y="-94890"/>
            <a:ext cx="8376249" cy="6221054"/>
          </a:xfrm>
        </p:spPr>
        <p:txBody>
          <a:bodyPr/>
          <a:lstStyle/>
          <a:p>
            <a:pPr marL="0" indent="0" eaLnBrk="1" hangingPunct="1">
              <a:buNone/>
            </a:pPr>
            <a:r>
              <a:rPr lang="en-GB" altLang="en-US" dirty="0"/>
              <a:t> </a:t>
            </a:r>
            <a:endParaRPr lang="en-US" altLang="en-US" sz="2400" i="1" dirty="0"/>
          </a:p>
        </p:txBody>
      </p:sp>
      <p:sp>
        <p:nvSpPr>
          <p:cNvPr id="3" name="Rectangle 2"/>
          <p:cNvSpPr/>
          <p:nvPr/>
        </p:nvSpPr>
        <p:spPr>
          <a:xfrm>
            <a:off x="661327" y="438692"/>
            <a:ext cx="7361305" cy="4524315"/>
          </a:xfrm>
          <a:prstGeom prst="rect">
            <a:avLst/>
          </a:prstGeom>
        </p:spPr>
        <p:txBody>
          <a:bodyPr wrap="square">
            <a:spAutoFit/>
          </a:bodyPr>
          <a:lstStyle/>
          <a:p>
            <a:r>
              <a:rPr lang="en-AU" b="1" dirty="0">
                <a:solidFill>
                  <a:srgbClr val="00B050"/>
                </a:solidFill>
                <a:sym typeface="Wingdings"/>
              </a:rPr>
              <a:t>Recommendations</a:t>
            </a:r>
          </a:p>
          <a:p>
            <a:endParaRPr lang="en-AU" b="1" dirty="0">
              <a:solidFill>
                <a:srgbClr val="00B050"/>
              </a:solidFill>
              <a:sym typeface="Wingdings"/>
            </a:endParaRPr>
          </a:p>
          <a:p>
            <a:r>
              <a:rPr lang="en-AU" b="1" dirty="0">
                <a:solidFill>
                  <a:srgbClr val="00B050"/>
                </a:solidFill>
                <a:sym typeface="Wingdings"/>
              </a:rPr>
              <a:t>   </a:t>
            </a:r>
            <a:r>
              <a:rPr lang="en-AU" dirty="0">
                <a:latin typeface="Calibri" panose="020F0502020204030204" pitchFamily="34" charset="0"/>
                <a:cs typeface="Calibri" panose="020F0502020204030204" pitchFamily="34" charset="0"/>
              </a:rPr>
              <a:t>We suggest that sufficient human resources should be allocated to EPAC in order to reduce the average caseload of investigators to a level that would result in the average completion time of misconduct matters being as follows:</a:t>
            </a:r>
          </a:p>
          <a:p>
            <a:endParaRPr lang="en-AU" dirty="0">
              <a:latin typeface="Calibri" panose="020F0502020204030204" pitchFamily="34" charset="0"/>
              <a:cs typeface="Calibri" panose="020F0502020204030204" pitchFamily="34" charset="0"/>
            </a:endParaRPr>
          </a:p>
          <a:p>
            <a:pPr lvl="1"/>
            <a:r>
              <a:rPr lang="en-AU" dirty="0">
                <a:latin typeface="Calibri" panose="020F0502020204030204" pitchFamily="34" charset="0"/>
                <a:cs typeface="Calibri" panose="020F0502020204030204" pitchFamily="34" charset="0"/>
              </a:rPr>
              <a:t>• Simple cases: no more than 90 days (three months)</a:t>
            </a:r>
          </a:p>
          <a:p>
            <a:pPr lvl="1"/>
            <a:r>
              <a:rPr lang="en-AU" dirty="0">
                <a:latin typeface="Calibri" panose="020F0502020204030204" pitchFamily="34" charset="0"/>
                <a:cs typeface="Calibri" panose="020F0502020204030204" pitchFamily="34" charset="0"/>
              </a:rPr>
              <a:t>• Median cases: no more than 180 days (six months)</a:t>
            </a:r>
          </a:p>
          <a:p>
            <a:pPr lvl="1"/>
            <a:r>
              <a:rPr lang="en-AU" dirty="0">
                <a:latin typeface="Calibri" panose="020F0502020204030204" pitchFamily="34" charset="0"/>
                <a:cs typeface="Calibri" panose="020F0502020204030204" pitchFamily="34" charset="0"/>
              </a:rPr>
              <a:t>• Complex cases: no more than 270 days (nine months).</a:t>
            </a:r>
          </a:p>
          <a:p>
            <a:pPr lvl="1"/>
            <a:endParaRPr lang="en-AU" b="1" dirty="0">
              <a:solidFill>
                <a:srgbClr val="00B050"/>
              </a:solidFill>
              <a:latin typeface="Calibri" panose="020F0502020204030204" pitchFamily="34" charset="0"/>
              <a:cs typeface="Calibri" panose="020F0502020204030204" pitchFamily="34" charset="0"/>
              <a:sym typeface="Wingdings"/>
            </a:endParaRPr>
          </a:p>
          <a:p>
            <a:r>
              <a:rPr lang="en-AU" b="1" dirty="0">
                <a:solidFill>
                  <a:srgbClr val="00B050"/>
                </a:solidFill>
                <a:sym typeface="Wingdings"/>
              </a:rPr>
              <a:t>  </a:t>
            </a:r>
            <a:r>
              <a:rPr lang="en-AU" dirty="0"/>
              <a:t>We are of the view that there would be benefit in including in the induction process for new EPAC staff a short period (of a day or so) in each of a primary, secondary and special school</a:t>
            </a:r>
            <a:endParaRPr lang="en-AU" dirty="0">
              <a:latin typeface="Calibri" panose="020F0502020204030204" pitchFamily="34" charset="0"/>
              <a:cs typeface="Calibri" panose="020F0502020204030204" pitchFamily="34" charset="0"/>
            </a:endParaRPr>
          </a:p>
          <a:p>
            <a:endParaRPr lang="en-AU" dirty="0">
              <a:latin typeface="Calibri" panose="020F0502020204030204" pitchFamily="34" charset="0"/>
              <a:cs typeface="Calibri" panose="020F0502020204030204" pitchFamily="34" charset="0"/>
            </a:endParaRPr>
          </a:p>
          <a:p>
            <a:endParaRPr lang="en-AU" dirty="0"/>
          </a:p>
        </p:txBody>
      </p:sp>
      <p:sp>
        <p:nvSpPr>
          <p:cNvPr id="4" name="Rectangle 3"/>
          <p:cNvSpPr/>
          <p:nvPr/>
        </p:nvSpPr>
        <p:spPr>
          <a:xfrm>
            <a:off x="3783094" y="5147976"/>
            <a:ext cx="4969019" cy="367216"/>
          </a:xfrm>
          <a:prstGeom prst="rect">
            <a:avLst/>
          </a:prstGeom>
        </p:spPr>
        <p:txBody>
          <a:bodyPr wrap="square">
            <a:spAutoFit/>
          </a:bodyPr>
          <a:lstStyle/>
          <a:p>
            <a:pPr algn="ctr">
              <a:lnSpc>
                <a:spcPct val="107000"/>
              </a:lnSpc>
              <a:spcAft>
                <a:spcPts val="800"/>
              </a:spcAft>
            </a:pPr>
            <a:r>
              <a:rPr lang="en-AU" dirty="0">
                <a:solidFill>
                  <a:srgbClr val="FF0000"/>
                </a:solidFill>
                <a:effectLst>
                  <a:reflection blurRad="6350" stA="53000" endA="300" endPos="35500" dir="5400000" sy="-90000" algn="bl"/>
                </a:effectLst>
                <a:ea typeface="Calibri" panose="020F0502020204030204" pitchFamily="34" charset="0"/>
                <a:cs typeface="Times New Roman" panose="02020603050405020304" pitchFamily="18" charset="0"/>
              </a:rPr>
              <a:t>EPaC DIRECTORATE REVIEW 2019</a:t>
            </a:r>
            <a:endParaRPr lang="en-AU" dirty="0">
              <a:solidFill>
                <a:srgbClr val="FF0000"/>
              </a:solidFill>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29458978"/>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9461" y="521322"/>
            <a:ext cx="7772400" cy="1143000"/>
          </a:xfrm>
        </p:spPr>
        <p:txBody>
          <a:bodyPr/>
          <a:lstStyle/>
          <a:p>
            <a:pPr algn="l"/>
            <a:br>
              <a:rPr lang="en-AU" sz="1600" dirty="0"/>
            </a:br>
            <a:br>
              <a:rPr lang="en-AU" sz="1600" dirty="0"/>
            </a:br>
            <a:br>
              <a:rPr lang="en-AU" sz="1600" dirty="0"/>
            </a:br>
            <a:br>
              <a:rPr lang="en-AU" sz="1600" dirty="0"/>
            </a:br>
            <a:br>
              <a:rPr lang="en-AU" sz="1600" dirty="0"/>
            </a:br>
            <a:br>
              <a:rPr lang="en-AU" sz="1600" dirty="0"/>
            </a:br>
            <a:r>
              <a:rPr lang="en-AU" sz="1800" dirty="0"/>
              <a:t>. </a:t>
            </a:r>
            <a:br>
              <a:rPr lang="en-AU" sz="1800" dirty="0"/>
            </a:br>
            <a:r>
              <a:rPr lang="en-AU" sz="1800" b="1" dirty="0">
                <a:solidFill>
                  <a:srgbClr val="00B050"/>
                </a:solidFill>
                <a:sym typeface="Wingdings"/>
              </a:rPr>
              <a:t>Recommendations</a:t>
            </a:r>
            <a:br>
              <a:rPr lang="en-AU" sz="1800" b="1" dirty="0">
                <a:solidFill>
                  <a:srgbClr val="00B050"/>
                </a:solidFill>
                <a:sym typeface="Wingdings"/>
              </a:rPr>
            </a:br>
            <a:br>
              <a:rPr lang="en-AU" sz="1800" dirty="0"/>
            </a:br>
            <a:r>
              <a:rPr lang="en-AU" sz="1800" b="1" dirty="0">
                <a:solidFill>
                  <a:srgbClr val="00B050"/>
                </a:solidFill>
                <a:sym typeface="Wingdings"/>
              </a:rPr>
              <a:t>  </a:t>
            </a:r>
            <a:r>
              <a:rPr lang="en-AU" sz="1800" b="1" dirty="0">
                <a:solidFill>
                  <a:srgbClr val="FFC000"/>
                </a:solidFill>
                <a:sym typeface="Wingdings"/>
              </a:rPr>
              <a:t>?</a:t>
            </a:r>
            <a:r>
              <a:rPr lang="en-AU" sz="1800" b="1" dirty="0">
                <a:solidFill>
                  <a:srgbClr val="00B050"/>
                </a:solidFill>
                <a:sym typeface="Wingdings"/>
              </a:rPr>
              <a:t> </a:t>
            </a:r>
            <a:r>
              <a:rPr lang="en-AU" sz="1800" dirty="0"/>
              <a:t>We do not recommend that EPAC go back to the system that existed in the mid-to-late 1990s of recruiting school-based staff to conduct investigations. </a:t>
            </a:r>
            <a:r>
              <a:rPr lang="en-AU" sz="1800" i="1" dirty="0"/>
              <a:t>However, this would not preclude an otherwise suitably qualified Principal, DEL or teacher from applying to join EPAC if that person had the requisite skills.</a:t>
            </a:r>
            <a:br>
              <a:rPr lang="en-AU" sz="1800" i="1" dirty="0"/>
            </a:br>
            <a:r>
              <a:rPr lang="en-AU" sz="1800" i="1" dirty="0"/>
              <a:t> </a:t>
            </a:r>
            <a:br>
              <a:rPr lang="en-AU" sz="1800" i="1" dirty="0"/>
            </a:br>
            <a:r>
              <a:rPr lang="en-AU" sz="1800" b="1" dirty="0">
                <a:solidFill>
                  <a:srgbClr val="00B050"/>
                </a:solidFill>
                <a:sym typeface="Wingdings"/>
              </a:rPr>
              <a:t>    </a:t>
            </a:r>
            <a:r>
              <a:rPr lang="en-AU" sz="1800" dirty="0"/>
              <a:t>We recommend against the use of private contractors being used in misconduct investigations. </a:t>
            </a:r>
            <a:br>
              <a:rPr lang="en-AU" sz="1800" dirty="0"/>
            </a:br>
            <a:r>
              <a:rPr lang="en-AU" sz="1800" dirty="0"/>
              <a:t>The quality of their work is variable. </a:t>
            </a:r>
            <a:endParaRPr lang="en-AU" sz="1800" i="1" dirty="0"/>
          </a:p>
        </p:txBody>
      </p:sp>
      <p:sp>
        <p:nvSpPr>
          <p:cNvPr id="4" name="Rectangle 3"/>
          <p:cNvSpPr/>
          <p:nvPr/>
        </p:nvSpPr>
        <p:spPr>
          <a:xfrm>
            <a:off x="4505628" y="4612092"/>
            <a:ext cx="4036233" cy="369332"/>
          </a:xfrm>
          <a:prstGeom prst="rect">
            <a:avLst/>
          </a:prstGeom>
        </p:spPr>
        <p:txBody>
          <a:bodyPr wrap="none">
            <a:spAutoFit/>
          </a:bodyPr>
          <a:lstStyle/>
          <a:p>
            <a:r>
              <a:rPr lang="en-AU" dirty="0">
                <a:solidFill>
                  <a:srgbClr val="FF0000"/>
                </a:solidFill>
              </a:rPr>
              <a:t>EPaC DIRECTORATE REVIEW 2019</a:t>
            </a:r>
          </a:p>
        </p:txBody>
      </p:sp>
    </p:spTree>
    <p:extLst>
      <p:ext uri="{BB962C8B-B14F-4D97-AF65-F5344CB8AC3E}">
        <p14:creationId xmlns:p14="http://schemas.microsoft.com/office/powerpoint/2010/main" val="39044054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br>
              <a:rPr lang="en-AU" sz="1100" dirty="0"/>
            </a:br>
            <a:br>
              <a:rPr lang="en-AU" sz="1100" dirty="0"/>
            </a:br>
            <a:br>
              <a:rPr lang="en-AU" sz="1100" dirty="0"/>
            </a:br>
            <a:br>
              <a:rPr lang="en-AU" sz="1100" dirty="0"/>
            </a:br>
            <a:br>
              <a:rPr lang="en-AU" sz="1100" dirty="0"/>
            </a:br>
            <a:br>
              <a:rPr lang="en-AU" sz="1100" dirty="0"/>
            </a:br>
            <a:br>
              <a:rPr lang="en-AU" sz="1100" dirty="0"/>
            </a:br>
            <a:br>
              <a:rPr lang="en-AU" sz="1100" dirty="0"/>
            </a:br>
            <a:br>
              <a:rPr lang="en-AU" sz="1100" dirty="0"/>
            </a:br>
            <a:br>
              <a:rPr lang="en-AU" sz="1100" dirty="0"/>
            </a:br>
            <a:br>
              <a:rPr lang="en-AU" sz="1100" dirty="0"/>
            </a:br>
            <a:br>
              <a:rPr lang="en-AU" sz="1100" dirty="0"/>
            </a:br>
            <a:br>
              <a:rPr lang="en-AU" sz="1100" dirty="0"/>
            </a:br>
            <a:br>
              <a:rPr lang="en-AU" sz="1100" dirty="0"/>
            </a:br>
            <a:br>
              <a:rPr lang="en-AU" sz="1100" dirty="0"/>
            </a:br>
            <a:br>
              <a:rPr lang="en-AU" sz="1100" dirty="0"/>
            </a:br>
            <a:br>
              <a:rPr lang="en-AU" sz="1100" dirty="0"/>
            </a:br>
            <a:br>
              <a:rPr lang="en-AU" sz="1100" dirty="0"/>
            </a:br>
            <a:br>
              <a:rPr lang="en-AU" sz="1100" dirty="0"/>
            </a:br>
            <a:br>
              <a:rPr lang="en-AU" sz="1100" dirty="0"/>
            </a:br>
            <a:br>
              <a:rPr lang="en-AU" sz="1100" dirty="0"/>
            </a:br>
            <a:br>
              <a:rPr lang="en-AU" sz="1100" dirty="0"/>
            </a:br>
            <a:br>
              <a:rPr lang="en-AU" sz="1100" dirty="0"/>
            </a:br>
            <a:br>
              <a:rPr lang="en-AU" sz="1100" dirty="0"/>
            </a:br>
            <a:br>
              <a:rPr lang="en-AU" sz="1100" dirty="0"/>
            </a:br>
            <a:br>
              <a:rPr lang="en-AU" sz="1100" dirty="0"/>
            </a:br>
            <a:br>
              <a:rPr lang="en-AU" sz="1100" dirty="0"/>
            </a:br>
            <a:br>
              <a:rPr lang="en-AU" sz="1100" dirty="0"/>
            </a:br>
            <a:br>
              <a:rPr lang="en-AU" sz="1100" dirty="0"/>
            </a:br>
            <a:br>
              <a:rPr lang="en-AU" sz="1100" dirty="0"/>
            </a:br>
            <a:br>
              <a:rPr lang="en-AU" sz="1100" dirty="0"/>
            </a:br>
            <a:br>
              <a:rPr lang="en-AU" sz="1100" dirty="0"/>
            </a:br>
            <a:br>
              <a:rPr lang="en-AU" sz="1100" dirty="0"/>
            </a:br>
            <a:br>
              <a:rPr lang="en-AU" sz="1100" dirty="0"/>
            </a:br>
            <a:br>
              <a:rPr lang="en-AU" sz="1100" dirty="0"/>
            </a:br>
            <a:br>
              <a:rPr lang="en-AU" sz="1100" dirty="0"/>
            </a:br>
            <a:br>
              <a:rPr lang="en-AU" sz="1100" dirty="0"/>
            </a:br>
            <a:br>
              <a:rPr lang="en-AU" sz="1100" dirty="0"/>
            </a:br>
            <a:br>
              <a:rPr lang="en-AU" sz="1100" dirty="0"/>
            </a:br>
            <a:br>
              <a:rPr lang="en-AU" sz="1100" dirty="0"/>
            </a:br>
            <a:br>
              <a:rPr lang="en-AU" sz="1100" dirty="0"/>
            </a:br>
            <a:br>
              <a:rPr lang="en-AU" sz="1100" dirty="0"/>
            </a:br>
            <a:br>
              <a:rPr lang="en-AU" sz="1100" dirty="0"/>
            </a:br>
            <a:br>
              <a:rPr lang="en-AU" sz="1100" dirty="0"/>
            </a:br>
            <a:br>
              <a:rPr lang="en-AU" sz="1100" dirty="0"/>
            </a:br>
            <a:br>
              <a:rPr lang="en-AU" sz="1100" dirty="0"/>
            </a:br>
            <a:br>
              <a:rPr lang="en-AU" sz="1100" dirty="0"/>
            </a:br>
            <a:br>
              <a:rPr lang="en-AU" sz="1100" dirty="0"/>
            </a:br>
            <a:br>
              <a:rPr lang="en-AU" sz="1100" dirty="0"/>
            </a:br>
            <a:br>
              <a:rPr lang="en-AU" sz="1100" dirty="0"/>
            </a:br>
            <a:br>
              <a:rPr lang="en-AU" sz="1100" dirty="0"/>
            </a:br>
            <a:br>
              <a:rPr lang="en-AU" sz="1100" dirty="0"/>
            </a:br>
            <a:br>
              <a:rPr lang="en-AU" sz="1100" dirty="0"/>
            </a:br>
            <a:br>
              <a:rPr lang="en-AU" sz="1100" dirty="0"/>
            </a:br>
            <a:br>
              <a:rPr lang="en-AU" sz="1100" dirty="0"/>
            </a:br>
            <a:br>
              <a:rPr lang="en-AU" sz="1100" dirty="0"/>
            </a:br>
            <a:br>
              <a:rPr lang="en-AU" sz="1100" dirty="0"/>
            </a:br>
            <a:r>
              <a:rPr lang="en-AU" sz="1100" b="1" dirty="0"/>
              <a:t> </a:t>
            </a:r>
            <a:endParaRPr lang="en-AU" sz="1100" dirty="0"/>
          </a:p>
        </p:txBody>
      </p:sp>
      <p:sp>
        <p:nvSpPr>
          <p:cNvPr id="3" name="Content Placeholder 2"/>
          <p:cNvSpPr>
            <a:spLocks noGrp="1"/>
          </p:cNvSpPr>
          <p:nvPr>
            <p:ph idx="1"/>
          </p:nvPr>
        </p:nvSpPr>
        <p:spPr>
          <a:xfrm>
            <a:off x="4848624" y="5494084"/>
            <a:ext cx="3838175" cy="632079"/>
          </a:xfrm>
        </p:spPr>
        <p:txBody>
          <a:bodyPr/>
          <a:lstStyle/>
          <a:p>
            <a:endParaRPr lang="en-AU" dirty="0"/>
          </a:p>
          <a:p>
            <a:endParaRPr lang="en-AU" dirty="0"/>
          </a:p>
          <a:p>
            <a:endParaRPr lang="en-AU" dirty="0"/>
          </a:p>
        </p:txBody>
      </p:sp>
      <p:sp>
        <p:nvSpPr>
          <p:cNvPr id="4" name="Rectangle 3"/>
          <p:cNvSpPr/>
          <p:nvPr/>
        </p:nvSpPr>
        <p:spPr>
          <a:xfrm>
            <a:off x="906716" y="346145"/>
            <a:ext cx="7053942" cy="6801862"/>
          </a:xfrm>
          <a:prstGeom prst="rect">
            <a:avLst/>
          </a:prstGeom>
        </p:spPr>
        <p:txBody>
          <a:bodyPr wrap="square">
            <a:spAutoFit/>
          </a:bodyPr>
          <a:lstStyle/>
          <a:p>
            <a:r>
              <a:rPr lang="en-AU" sz="2000" b="1" dirty="0">
                <a:solidFill>
                  <a:srgbClr val="00B050"/>
                </a:solidFill>
                <a:latin typeface="Calibri" panose="020F0502020204030204" pitchFamily="34" charset="0"/>
                <a:cs typeface="Calibri" panose="020F0502020204030204" pitchFamily="34" charset="0"/>
                <a:sym typeface="Wingdings"/>
              </a:rPr>
              <a:t>  </a:t>
            </a:r>
            <a:r>
              <a:rPr lang="en-AU" sz="2000" dirty="0">
                <a:latin typeface="Calibri" panose="020F0502020204030204" pitchFamily="34" charset="0"/>
                <a:cs typeface="Calibri" panose="020F0502020204030204" pitchFamily="34" charset="0"/>
              </a:rPr>
              <a:t>We recommend that EPAC change its recruitment practices to include applicants with no prior child protection experience or knowledge, but rather to focus on those candidates with suitable skills in communication (interviewing), location and analysis of evidence, and report writing skills. </a:t>
            </a:r>
          </a:p>
          <a:p>
            <a:endParaRPr lang="en-AU" sz="2000" dirty="0">
              <a:latin typeface="Calibri" panose="020F0502020204030204" pitchFamily="34" charset="0"/>
              <a:cs typeface="Calibri" panose="020F0502020204030204" pitchFamily="34" charset="0"/>
            </a:endParaRPr>
          </a:p>
          <a:p>
            <a:r>
              <a:rPr lang="en-AU" sz="2000" b="1" dirty="0">
                <a:solidFill>
                  <a:srgbClr val="FFC000"/>
                </a:solidFill>
                <a:latin typeface="Calibri" panose="020F0502020204030204" pitchFamily="34" charset="0"/>
                <a:cs typeface="Calibri" panose="020F0502020204030204" pitchFamily="34" charset="0"/>
              </a:rPr>
              <a:t>? </a:t>
            </a:r>
            <a:r>
              <a:rPr lang="en-AU" sz="2000" dirty="0">
                <a:latin typeface="Calibri" panose="020F0502020204030204" pitchFamily="34" charset="0"/>
                <a:cs typeface="Calibri" panose="020F0502020204030204" pitchFamily="34" charset="0"/>
              </a:rPr>
              <a:t> </a:t>
            </a:r>
            <a:r>
              <a:rPr lang="en-AU" sz="2000" dirty="0">
                <a:solidFill>
                  <a:srgbClr val="00B050"/>
                </a:solidFill>
                <a:latin typeface="Calibri" panose="020F0502020204030204" pitchFamily="34" charset="0"/>
                <a:cs typeface="Calibri" panose="020F0502020204030204" pitchFamily="34" charset="0"/>
              </a:rPr>
              <a:t>We consider that there is merit in the Directorate maintaining its own legal officers, separate from the Department’s Legal Services Directorate</a:t>
            </a:r>
            <a:r>
              <a:rPr lang="en-AU" sz="2000" dirty="0">
                <a:latin typeface="Calibri" panose="020F0502020204030204" pitchFamily="34" charset="0"/>
                <a:cs typeface="Calibri" panose="020F0502020204030204" pitchFamily="34" charset="0"/>
              </a:rPr>
              <a:t>. </a:t>
            </a:r>
          </a:p>
          <a:p>
            <a:endParaRPr lang="en-AU" sz="2000" dirty="0">
              <a:latin typeface="Calibri" panose="020F0502020204030204" pitchFamily="34" charset="0"/>
              <a:cs typeface="Calibri" panose="020F0502020204030204" pitchFamily="34" charset="0"/>
            </a:endParaRPr>
          </a:p>
          <a:p>
            <a:r>
              <a:rPr lang="en-AU" sz="2000" b="1" dirty="0">
                <a:solidFill>
                  <a:srgbClr val="00B050"/>
                </a:solidFill>
                <a:latin typeface="Calibri" panose="020F0502020204030204" pitchFamily="34" charset="0"/>
                <a:cs typeface="Calibri" panose="020F0502020204030204" pitchFamily="34" charset="0"/>
                <a:sym typeface="Wingdings"/>
              </a:rPr>
              <a:t>   </a:t>
            </a:r>
            <a:r>
              <a:rPr lang="en-AU" sz="2000" dirty="0">
                <a:latin typeface="Calibri" panose="020F0502020204030204" pitchFamily="34" charset="0"/>
                <a:cs typeface="Calibri" panose="020F0502020204030204" pitchFamily="34" charset="0"/>
              </a:rPr>
              <a:t>EPAC has on many occasions failed to communicate effectively and appropriately with PSOAs, school Principals, DELs, alleged victims, complainants and other stakeholders. </a:t>
            </a:r>
          </a:p>
          <a:p>
            <a:r>
              <a:rPr lang="en-AU" sz="2000" dirty="0">
                <a:latin typeface="Calibri" panose="020F0502020204030204" pitchFamily="34" charset="0"/>
                <a:cs typeface="Calibri" panose="020F0502020204030204" pitchFamily="34" charset="0"/>
              </a:rPr>
              <a:t>We recommend that all levels of EPAC management insist that at least once every school term there is regular communication to update PSOAs, alleged victims, complainants and school managers. </a:t>
            </a:r>
          </a:p>
          <a:p>
            <a:endParaRPr lang="en-AU" sz="2000" dirty="0">
              <a:latin typeface="Calibri" panose="020F0502020204030204" pitchFamily="34" charset="0"/>
              <a:cs typeface="Calibri" panose="020F0502020204030204" pitchFamily="34" charset="0"/>
            </a:endParaRPr>
          </a:p>
          <a:p>
            <a:endParaRPr lang="en-AU" sz="2000" dirty="0">
              <a:latin typeface="Calibri" panose="020F0502020204030204" pitchFamily="34" charset="0"/>
              <a:cs typeface="Calibri" panose="020F0502020204030204" pitchFamily="34" charset="0"/>
            </a:endParaRPr>
          </a:p>
          <a:p>
            <a:endParaRPr lang="en-AU" sz="2000" dirty="0">
              <a:latin typeface="Calibri" panose="020F0502020204030204" pitchFamily="34" charset="0"/>
              <a:cs typeface="Calibri" panose="020F0502020204030204" pitchFamily="34" charset="0"/>
            </a:endParaRPr>
          </a:p>
          <a:p>
            <a:endParaRPr lang="en-AU" sz="2000" dirty="0">
              <a:latin typeface="Calibri" panose="020F0502020204030204" pitchFamily="34" charset="0"/>
              <a:cs typeface="Calibri" panose="020F0502020204030204" pitchFamily="34" charset="0"/>
            </a:endParaRPr>
          </a:p>
          <a:p>
            <a:endParaRPr lang="en-AU" sz="20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334696118"/>
      </p:ext>
    </p:extLst>
  </p:cSld>
  <p:clrMapOvr>
    <a:masterClrMapping/>
  </p:clrMapOvr>
</p:sld>
</file>

<file path=ppt/theme/theme1.xml><?xml version="1.0" encoding="utf-8"?>
<a:theme xmlns:a="http://schemas.openxmlformats.org/drawingml/2006/main" name="Default Design">
  <a:themeElements>
    <a:clrScheme name="Default Design 13">
      <a:dk1>
        <a:srgbClr val="0E2FAD"/>
      </a:dk1>
      <a:lt1>
        <a:srgbClr val="FFFFFF"/>
      </a:lt1>
      <a:dk2>
        <a:srgbClr val="0E2FAD"/>
      </a:dk2>
      <a:lt2>
        <a:srgbClr val="B3CCE6"/>
      </a:lt2>
      <a:accent1>
        <a:srgbClr val="7FD7FC"/>
      </a:accent1>
      <a:accent2>
        <a:srgbClr val="6BA7F8"/>
      </a:accent2>
      <a:accent3>
        <a:srgbClr val="FFFFFF"/>
      </a:accent3>
      <a:accent4>
        <a:srgbClr val="0A2793"/>
      </a:accent4>
      <a:accent5>
        <a:srgbClr val="C0E8FD"/>
      </a:accent5>
      <a:accent6>
        <a:srgbClr val="6097E1"/>
      </a:accent6>
      <a:hlink>
        <a:srgbClr val="FFAB57"/>
      </a:hlink>
      <a:folHlink>
        <a:srgbClr val="007B7E"/>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E2FAD"/>
        </a:dk1>
        <a:lt1>
          <a:srgbClr val="FFFFFF"/>
        </a:lt1>
        <a:dk2>
          <a:srgbClr val="0E2FAD"/>
        </a:dk2>
        <a:lt2>
          <a:srgbClr val="B3CCE6"/>
        </a:lt2>
        <a:accent1>
          <a:srgbClr val="7FD7FC"/>
        </a:accent1>
        <a:accent2>
          <a:srgbClr val="6BA7F8"/>
        </a:accent2>
        <a:accent3>
          <a:srgbClr val="FFFFFF"/>
        </a:accent3>
        <a:accent4>
          <a:srgbClr val="0A2793"/>
        </a:accent4>
        <a:accent5>
          <a:srgbClr val="C0E8FD"/>
        </a:accent5>
        <a:accent6>
          <a:srgbClr val="6097E1"/>
        </a:accent6>
        <a:hlink>
          <a:srgbClr val="FFAB57"/>
        </a:hlink>
        <a:folHlink>
          <a:srgbClr val="007B7E"/>
        </a:folHlink>
      </a:clrScheme>
      <a:clrMap bg1="lt1" tx1="dk1" bg2="lt2" tx2="dk2" accent1="accent1" accent2="accent2" accent3="accent3" accent4="accent4" accent5="accent5" accent6="accent6" hlink="hlink" folHlink="folHlink"/>
    </a:extraClrScheme>
    <a:extraClrScheme>
      <a:clrScheme name="Default Design 14">
        <a:dk1>
          <a:srgbClr val="0E2FAD"/>
        </a:dk1>
        <a:lt1>
          <a:srgbClr val="FFFFFF"/>
        </a:lt1>
        <a:dk2>
          <a:srgbClr val="0E2FAD"/>
        </a:dk2>
        <a:lt2>
          <a:srgbClr val="B3CCE6"/>
        </a:lt2>
        <a:accent1>
          <a:srgbClr val="7FD7FC"/>
        </a:accent1>
        <a:accent2>
          <a:srgbClr val="6BA7F8"/>
        </a:accent2>
        <a:accent3>
          <a:srgbClr val="FFFFFF"/>
        </a:accent3>
        <a:accent4>
          <a:srgbClr val="0A2793"/>
        </a:accent4>
        <a:accent5>
          <a:srgbClr val="C0E8FD"/>
        </a:accent5>
        <a:accent6>
          <a:srgbClr val="6097E1"/>
        </a:accent6>
        <a:hlink>
          <a:srgbClr val="FF9D3B"/>
        </a:hlink>
        <a:folHlink>
          <a:srgbClr val="007B7E"/>
        </a:folHlink>
      </a:clrScheme>
      <a:clrMap bg1="lt1" tx1="dk1" bg2="lt2" tx2="dk2" accent1="accent1" accent2="accent2" accent3="accent3" accent4="accent4" accent5="accent5" accent6="accent6" hlink="hlink" folHlink="folHlink"/>
    </a:extraClrScheme>
    <a:extraClrScheme>
      <a:clrScheme name="Default Design 15">
        <a:dk1>
          <a:srgbClr val="0E2F67"/>
        </a:dk1>
        <a:lt1>
          <a:srgbClr val="FFFFFF"/>
        </a:lt1>
        <a:dk2>
          <a:srgbClr val="0E6224"/>
        </a:dk2>
        <a:lt2>
          <a:srgbClr val="7ACCE6"/>
        </a:lt2>
        <a:accent1>
          <a:srgbClr val="745D4A"/>
        </a:accent1>
        <a:accent2>
          <a:srgbClr val="E28000"/>
        </a:accent2>
        <a:accent3>
          <a:srgbClr val="FFFFFF"/>
        </a:accent3>
        <a:accent4>
          <a:srgbClr val="0A2757"/>
        </a:accent4>
        <a:accent5>
          <a:srgbClr val="BCB6B1"/>
        </a:accent5>
        <a:accent6>
          <a:srgbClr val="CD7300"/>
        </a:accent6>
        <a:hlink>
          <a:srgbClr val="FFAB2D"/>
        </a:hlink>
        <a:folHlink>
          <a:srgbClr val="007B7E"/>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1668</TotalTime>
  <Words>1716</Words>
  <Application>Microsoft Macintosh PowerPoint</Application>
  <PresentationFormat>On-screen Show (4:3)</PresentationFormat>
  <Paragraphs>159</Paragraphs>
  <Slides>16</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Calibri</vt:lpstr>
      <vt:lpstr>Default Design</vt:lpstr>
      <vt:lpstr>     REVIEW into THE FUNCTIONS AND OPERATIONS  of the  EMPLOYEE PERFORMANCE AND CONDUCT DIRECTORATE   REPORT  by  MARK TEDESCHI AM QC  (assisted by Christine Melis)  JUNE 2019</vt:lpstr>
      <vt:lpstr> </vt:lpstr>
      <vt:lpstr> </vt:lpstr>
      <vt:lpstr> </vt:lpstr>
      <vt:lpstr> </vt:lpstr>
      <vt:lpstr> </vt:lpstr>
      <vt:lpstr> </vt:lpstr>
      <vt:lpstr>      .  Recommendations    ? We do not recommend that EPAC go back to the system that existed in the mid-to-late 1990s of recruiting school-based staff to conduct investigations. However, this would not preclude an otherwise suitably qualified Principal, DEL or teacher from applying to join EPAC if that person had the requisite skills.       We recommend against the use of private contractors being used in misconduct investigations.  The quality of their work is variable. </vt:lpstr>
      <vt:lpstr>                                                          </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Clearly Presented Ltd</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Pencils template</dc:title>
  <dc:creator>Presentation Magazine</dc:creator>
  <cp:lastModifiedBy>Phil Seymour</cp:lastModifiedBy>
  <cp:revision>185</cp:revision>
  <cp:lastPrinted>2019-08-19T23:49:06Z</cp:lastPrinted>
  <dcterms:created xsi:type="dcterms:W3CDTF">2009-11-03T13:35:13Z</dcterms:created>
  <dcterms:modified xsi:type="dcterms:W3CDTF">2019-08-22T02:47:57Z</dcterms:modified>
</cp:coreProperties>
</file>