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32"/>
  </p:notesMasterIdLst>
  <p:handoutMasterIdLst>
    <p:handoutMasterId r:id="rId33"/>
  </p:handoutMasterIdLst>
  <p:sldIdLst>
    <p:sldId id="263" r:id="rId5"/>
    <p:sldId id="417" r:id="rId6"/>
    <p:sldId id="418" r:id="rId7"/>
    <p:sldId id="419" r:id="rId8"/>
    <p:sldId id="420" r:id="rId9"/>
    <p:sldId id="421" r:id="rId10"/>
    <p:sldId id="422" r:id="rId11"/>
    <p:sldId id="423"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381" r:id="rId26"/>
    <p:sldId id="385" r:id="rId27"/>
    <p:sldId id="407" r:id="rId28"/>
    <p:sldId id="382" r:id="rId29"/>
    <p:sldId id="383" r:id="rId30"/>
    <p:sldId id="316" r:id="rId31"/>
  </p:sldIdLst>
  <p:sldSz cx="12192000" cy="6858000"/>
  <p:notesSz cx="6805613" cy="9939338"/>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3"/>
            <p14:sldId id="417"/>
            <p14:sldId id="418"/>
            <p14:sldId id="419"/>
            <p14:sldId id="420"/>
            <p14:sldId id="421"/>
            <p14:sldId id="422"/>
            <p14:sldId id="423"/>
            <p14:sldId id="425"/>
            <p14:sldId id="426"/>
            <p14:sldId id="427"/>
            <p14:sldId id="428"/>
            <p14:sldId id="429"/>
            <p14:sldId id="430"/>
            <p14:sldId id="431"/>
            <p14:sldId id="432"/>
            <p14:sldId id="433"/>
            <p14:sldId id="434"/>
            <p14:sldId id="435"/>
            <p14:sldId id="436"/>
            <p14:sldId id="437"/>
            <p14:sldId id="381"/>
            <p14:sldId id="385"/>
            <p14:sldId id="407"/>
            <p14:sldId id="382"/>
            <p14:sldId id="383"/>
            <p14:sldId id="316"/>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BA6"/>
    <a:srgbClr val="041E41"/>
    <a:srgbClr val="041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28" autoAdjust="0"/>
    <p:restoredTop sz="72253" autoAdjust="0"/>
  </p:normalViewPr>
  <p:slideViewPr>
    <p:cSldViewPr snapToGrid="0" showGuides="1">
      <p:cViewPr varScale="1">
        <p:scale>
          <a:sx n="50" d="100"/>
          <a:sy n="50" d="100"/>
        </p:scale>
        <p:origin x="896" y="24"/>
      </p:cViewPr>
      <p:guideLst>
        <p:guide orient="horz" pos="1842"/>
        <p:guide orient="horz" pos="3294"/>
        <p:guide orient="horz" pos="2228"/>
        <p:guide orient="horz" pos="2614"/>
        <p:guide pos="3812"/>
        <p:guide orient="horz" pos="1570"/>
        <p:guide orient="horz" pos="1616"/>
        <p:guide pos="1300"/>
        <p:guide pos="3407"/>
        <p:guide pos="236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12" d="100"/>
          <a:sy n="112" d="100"/>
        </p:scale>
        <p:origin x="523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r>
              <a:rPr lang="en-AU" b="0" dirty="0">
                <a:latin typeface="+mn-lt"/>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ontserrat Light" pitchFamily="2" charset="77"/>
              <a:ea typeface="+mn-ea"/>
              <a:cs typeface="+mn-cs"/>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44778728"/>
        <c:axId val="444779120"/>
      </c:barChart>
      <c:catAx>
        <c:axId val="444778728"/>
        <c:scaling>
          <c:orientation val="minMax"/>
        </c:scaling>
        <c:delete val="1"/>
        <c:axPos val="b"/>
        <c:numFmt formatCode="General" sourceLinked="1"/>
        <c:majorTickMark val="none"/>
        <c:minorTickMark val="none"/>
        <c:tickLblPos val="nextTo"/>
        <c:crossAx val="444779120"/>
        <c:crosses val="autoZero"/>
        <c:auto val="1"/>
        <c:lblAlgn val="ctr"/>
        <c:lblOffset val="100"/>
        <c:noMultiLvlLbl val="0"/>
      </c:catAx>
      <c:valAx>
        <c:axId val="44477912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447787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0" i="0" kern="1200" spc="0" baseline="0" dirty="0">
                <a:solidFill>
                  <a:srgbClr val="19233E"/>
                </a:solidFill>
                <a:effectLst/>
                <a:latin typeface="+mn-lt"/>
              </a:rPr>
              <a:t>Chart Title</a:t>
            </a:r>
            <a:endParaRPr lang="en-AU" sz="1600" b="0" dirty="0">
              <a:effectLst/>
              <a:latin typeface="+mn-lt"/>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3507-4096-88DB-1BE9AAD60A27}"/>
              </c:ext>
            </c:extLst>
          </c:dPt>
          <c:dPt>
            <c:idx val="1"/>
            <c:bubble3D val="0"/>
            <c:spPr>
              <a:solidFill>
                <a:schemeClr val="accent2"/>
              </a:solidFill>
              <a:ln w="19050">
                <a:noFill/>
              </a:ln>
              <a:effectLst/>
            </c:spPr>
            <c:extLst>
              <c:ext xmlns:c16="http://schemas.microsoft.com/office/drawing/2014/chart" uri="{C3380CC4-5D6E-409C-BE32-E72D297353CC}">
                <c16:uniqueId val="{00000003-3507-4096-88DB-1BE9AAD60A27}"/>
              </c:ext>
            </c:extLst>
          </c:dPt>
          <c:dPt>
            <c:idx val="2"/>
            <c:bubble3D val="0"/>
            <c:spPr>
              <a:solidFill>
                <a:schemeClr val="accent3"/>
              </a:solidFill>
              <a:ln w="19050">
                <a:noFill/>
              </a:ln>
              <a:effectLst/>
            </c:spPr>
            <c:extLst>
              <c:ext xmlns:c16="http://schemas.microsoft.com/office/drawing/2014/chart" uri="{C3380CC4-5D6E-409C-BE32-E72D297353CC}">
                <c16:uniqueId val="{00000005-3507-4096-88DB-1BE9AAD60A27}"/>
              </c:ext>
            </c:extLst>
          </c:dPt>
          <c:dPt>
            <c:idx val="3"/>
            <c:bubble3D val="0"/>
            <c:spPr>
              <a:solidFill>
                <a:schemeClr val="accent6"/>
              </a:solid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dirty="0"/>
                      <a:t>, </a:t>
                    </a:r>
                    <a:fld id="{4B725BE5-439E-48A7-81A4-165608449EA8}" type="VALUE">
                      <a:rPr lang="en-US" baseline="0"/>
                      <a:pPr/>
                      <a:t>[VALUE]</a:t>
                    </a:fld>
                    <a:endParaRPr lang="en-US" baseline="0" dirty="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92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333" y="1"/>
            <a:ext cx="2949099" cy="499268"/>
          </a:xfrm>
          <a:prstGeom prst="rect">
            <a:avLst/>
          </a:prstGeom>
        </p:spPr>
        <p:txBody>
          <a:bodyPr vert="horz" lIns="91440" tIns="45720" rIns="91440" bIns="45720" rtlCol="0"/>
          <a:lstStyle>
            <a:lvl1pPr algn="r">
              <a:defRPr sz="1200"/>
            </a:lvl1pPr>
          </a:lstStyle>
          <a:p>
            <a:fld id="{2B186FB7-8198-2C41-9C7F-A67099EBC713}" type="datetimeFigureOut">
              <a:rPr lang="en-US" smtClean="0"/>
              <a:t>8/22/2019</a:t>
            </a:fld>
            <a:endParaRPr lang="en-US"/>
          </a:p>
        </p:txBody>
      </p:sp>
      <p:sp>
        <p:nvSpPr>
          <p:cNvPr id="4" name="Footer Placeholder 3"/>
          <p:cNvSpPr>
            <a:spLocks noGrp="1"/>
          </p:cNvSpPr>
          <p:nvPr>
            <p:ph type="ftr" sz="quarter" idx="2"/>
          </p:nvPr>
        </p:nvSpPr>
        <p:spPr>
          <a:xfrm>
            <a:off x="0" y="9440072"/>
            <a:ext cx="2949099" cy="4992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333" y="9440072"/>
            <a:ext cx="2949099" cy="49926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693"/>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4939" y="1"/>
            <a:ext cx="2949099" cy="498693"/>
          </a:xfrm>
          <a:prstGeom prst="rect">
            <a:avLst/>
          </a:prstGeom>
        </p:spPr>
        <p:txBody>
          <a:bodyPr vert="horz" lIns="91440" tIns="45720" rIns="91440" bIns="45720" rtlCol="0"/>
          <a:lstStyle>
            <a:lvl1pPr algn="r">
              <a:defRPr sz="1200"/>
            </a:lvl1pPr>
          </a:lstStyle>
          <a:p>
            <a:fld id="{5832F91E-6BD3-4F0D-9CA3-7829EAE64D63}" type="datetimeFigureOut">
              <a:rPr lang="en-AU" smtClean="0"/>
              <a:t>22/08/2019</a:t>
            </a:fld>
            <a:endParaRPr lang="en-AU" dirty="0"/>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0562" y="4783306"/>
            <a:ext cx="5444490" cy="3913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39725"/>
            <a:ext cx="5961063" cy="3354388"/>
          </a:xfrm>
        </p:spPr>
      </p:sp>
      <p:sp>
        <p:nvSpPr>
          <p:cNvPr id="3" name="Notes Placeholder 2"/>
          <p:cNvSpPr>
            <a:spLocks noGrp="1"/>
          </p:cNvSpPr>
          <p:nvPr>
            <p:ph type="body" idx="1"/>
          </p:nvPr>
        </p:nvSpPr>
        <p:spPr>
          <a:xfrm>
            <a:off x="422275" y="3748472"/>
            <a:ext cx="5961063" cy="5810132"/>
          </a:xfrm>
        </p:spPr>
        <p:txBody>
          <a:bodyPr/>
          <a:lstStyle/>
          <a:p>
            <a:r>
              <a:rPr lang="en-US" sz="900" b="1" i="1" kern="1200" dirty="0" smtClean="0">
                <a:solidFill>
                  <a:schemeClr val="tx1"/>
                </a:solidFill>
                <a:effectLst/>
              </a:rPr>
              <a:t>9:30 am – 10:15am Chair: Deputy President, Robyn Evans</a:t>
            </a:r>
            <a:endParaRPr lang="en-AU" sz="900" kern="1200" dirty="0" smtClean="0">
              <a:solidFill>
                <a:schemeClr val="tx1"/>
              </a:solidFill>
              <a:effectLst/>
            </a:endParaRPr>
          </a:p>
          <a:p>
            <a:pPr lvl="0"/>
            <a:r>
              <a:rPr lang="en-US" sz="900" b="1" kern="1200" dirty="0" smtClean="0">
                <a:solidFill>
                  <a:schemeClr val="tx1"/>
                </a:solidFill>
                <a:effectLst/>
              </a:rPr>
              <a:t>Guest: Georgina Harrisson, Deputy Secretary Educational Services</a:t>
            </a:r>
            <a:endParaRPr lang="en-AU" sz="900" dirty="0" smtClean="0">
              <a:effectLst/>
            </a:endParaRPr>
          </a:p>
          <a:p>
            <a:pPr lvl="1"/>
            <a:r>
              <a:rPr lang="en-US" sz="900" b="1" i="1" kern="1200" dirty="0" smtClean="0">
                <a:solidFill>
                  <a:schemeClr val="tx1"/>
                </a:solidFill>
                <a:effectLst/>
              </a:rPr>
              <a:t>Welcome</a:t>
            </a:r>
            <a:endParaRPr lang="en-AU" sz="900" kern="1200" dirty="0" smtClean="0">
              <a:solidFill>
                <a:schemeClr val="tx1"/>
              </a:solidFill>
              <a:effectLst/>
            </a:endParaRPr>
          </a:p>
          <a:p>
            <a:pPr lvl="1"/>
            <a:r>
              <a:rPr lang="en-US" sz="900" b="1" i="1" kern="1200" dirty="0" smtClean="0">
                <a:solidFill>
                  <a:schemeClr val="tx1"/>
                </a:solidFill>
                <a:effectLst/>
              </a:rPr>
              <a:t>Presentation</a:t>
            </a:r>
            <a:endParaRPr lang="en-AU" sz="900" kern="1200" dirty="0" smtClean="0">
              <a:solidFill>
                <a:schemeClr val="tx1"/>
              </a:solidFill>
              <a:effectLst/>
            </a:endParaRPr>
          </a:p>
          <a:p>
            <a:pPr lvl="1"/>
            <a:r>
              <a:rPr lang="en-US" sz="900" b="1" i="1" kern="1200" dirty="0" smtClean="0">
                <a:solidFill>
                  <a:schemeClr val="tx1"/>
                </a:solidFill>
                <a:effectLst/>
              </a:rPr>
              <a:t>Questions and Discussion</a:t>
            </a:r>
          </a:p>
          <a:p>
            <a:pPr lvl="1"/>
            <a:endParaRPr lang="en-US" sz="900" b="1" i="1" kern="1200" dirty="0" smtClean="0">
              <a:solidFill>
                <a:schemeClr val="tx1"/>
              </a:solidFill>
              <a:effectLst/>
            </a:endParaRPr>
          </a:p>
          <a:p>
            <a:r>
              <a:rPr lang="en-AU" sz="900" kern="1200" dirty="0" smtClean="0">
                <a:solidFill>
                  <a:schemeClr val="tx1"/>
                </a:solidFill>
                <a:effectLst/>
              </a:rPr>
              <a:t>Recommended topic areas: </a:t>
            </a:r>
          </a:p>
          <a:p>
            <a:pPr marL="171450" lvl="0" indent="-171450">
              <a:buFont typeface="Arial" panose="020B0604020202020204" pitchFamily="34" charset="0"/>
              <a:buChar char="•"/>
            </a:pPr>
            <a:r>
              <a:rPr lang="en-AU" sz="900" kern="1200" dirty="0" smtClean="0">
                <a:solidFill>
                  <a:schemeClr val="tx1"/>
                </a:solidFill>
                <a:effectLst/>
              </a:rPr>
              <a:t>Provision of curriculum support for schools – many schools report this support is thin on the ground and general in nature. Support for specific curriculum areas appears to be lacking, </a:t>
            </a:r>
            <a:r>
              <a:rPr lang="en-AU" sz="900" kern="1200" dirty="0" err="1" smtClean="0">
                <a:solidFill>
                  <a:schemeClr val="tx1"/>
                </a:solidFill>
                <a:effectLst/>
              </a:rPr>
              <a:t>eg</a:t>
            </a:r>
            <a:r>
              <a:rPr lang="en-AU" sz="900" kern="1200" dirty="0" smtClean="0">
                <a:solidFill>
                  <a:schemeClr val="tx1"/>
                </a:solidFill>
                <a:effectLst/>
              </a:rPr>
              <a:t> if a school was seeking support for the implementation of the PDHPE K-6 syllabus to whom would they direct their enquiries?</a:t>
            </a:r>
          </a:p>
          <a:p>
            <a:pPr marL="171450" lvl="0" indent="-171450">
              <a:buFont typeface="Arial" panose="020B0604020202020204" pitchFamily="34" charset="0"/>
              <a:buChar char="•"/>
            </a:pPr>
            <a:r>
              <a:rPr lang="en-AU" sz="900" kern="1200" dirty="0" smtClean="0">
                <a:solidFill>
                  <a:schemeClr val="tx1"/>
                </a:solidFill>
                <a:effectLst/>
              </a:rPr>
              <a:t>Access request process changes – an update</a:t>
            </a:r>
          </a:p>
          <a:p>
            <a:pPr marL="171450" lvl="0" indent="-171450">
              <a:buFont typeface="Arial" panose="020B0604020202020204" pitchFamily="34" charset="0"/>
              <a:buChar char="•"/>
            </a:pPr>
            <a:r>
              <a:rPr lang="en-AU" sz="900" kern="1200" dirty="0" smtClean="0">
                <a:solidFill>
                  <a:schemeClr val="tx1"/>
                </a:solidFill>
                <a:effectLst/>
              </a:rPr>
              <a:t>What is the policy for allocation of counsellor’s time to schools – particularly in the context of advice re recent increases in allocated time</a:t>
            </a:r>
          </a:p>
          <a:p>
            <a:pPr marL="171450" lvl="0" indent="-171450">
              <a:buFont typeface="Arial" panose="020B0604020202020204" pitchFamily="34" charset="0"/>
              <a:buChar char="•"/>
            </a:pPr>
            <a:r>
              <a:rPr lang="en-AU" sz="900" kern="1200" dirty="0" smtClean="0">
                <a:solidFill>
                  <a:schemeClr val="tx1"/>
                </a:solidFill>
                <a:effectLst/>
              </a:rPr>
              <a:t>Online enrolment process – an update</a:t>
            </a:r>
          </a:p>
          <a:p>
            <a:pPr marL="171450" lvl="0" indent="-171450">
              <a:buFont typeface="Arial" panose="020B0604020202020204" pitchFamily="34" charset="0"/>
              <a:buChar char="•"/>
            </a:pPr>
            <a:r>
              <a:rPr lang="en-AU" sz="900" kern="1200" dirty="0" smtClean="0">
                <a:solidFill>
                  <a:schemeClr val="tx1"/>
                </a:solidFill>
                <a:effectLst/>
              </a:rPr>
              <a:t>Instructional leaders/</a:t>
            </a:r>
            <a:r>
              <a:rPr lang="en-AU" sz="900" kern="1200" dirty="0" err="1" smtClean="0">
                <a:solidFill>
                  <a:schemeClr val="tx1"/>
                </a:solidFill>
                <a:effectLst/>
              </a:rPr>
              <a:t>EAfS</a:t>
            </a:r>
            <a:r>
              <a:rPr lang="en-AU" sz="900" kern="1200" dirty="0" smtClean="0">
                <a:solidFill>
                  <a:schemeClr val="tx1"/>
                </a:solidFill>
                <a:effectLst/>
              </a:rPr>
              <a:t> - handling the varying end of tenure circumstances</a:t>
            </a:r>
          </a:p>
          <a:p>
            <a:pPr marL="171450" lvl="0" indent="-171450">
              <a:buFont typeface="Arial" panose="020B0604020202020204" pitchFamily="34" charset="0"/>
              <a:buChar char="•"/>
            </a:pPr>
            <a:r>
              <a:rPr lang="en-AU" sz="900" kern="1200" dirty="0" smtClean="0">
                <a:solidFill>
                  <a:schemeClr val="tx1"/>
                </a:solidFill>
                <a:effectLst/>
              </a:rPr>
              <a:t>State Literacy &amp; Numeracy strategy - planning 2020 forward…</a:t>
            </a:r>
          </a:p>
          <a:p>
            <a:endParaRPr lang="en-AU" sz="900" kern="1200" dirty="0" smtClean="0">
              <a:solidFill>
                <a:schemeClr val="tx1"/>
              </a:solidFill>
              <a:effectLst/>
            </a:endParaRPr>
          </a:p>
          <a:p>
            <a:r>
              <a:rPr lang="en-AU" sz="900" kern="1200" dirty="0" smtClean="0">
                <a:solidFill>
                  <a:schemeClr val="tx1"/>
                </a:solidFill>
                <a:effectLst/>
              </a:rPr>
              <a:t>Included</a:t>
            </a:r>
            <a:r>
              <a:rPr lang="en-AU" sz="900" kern="1200" baseline="0" dirty="0" smtClean="0">
                <a:solidFill>
                  <a:schemeClr val="tx1"/>
                </a:solidFill>
                <a:effectLst/>
              </a:rPr>
              <a:t> in email with PPT</a:t>
            </a:r>
            <a:endParaRPr lang="en-AU" sz="900" kern="1200" dirty="0" smtClean="0">
              <a:solidFill>
                <a:schemeClr val="tx1"/>
              </a:solidFill>
              <a:effectLst/>
            </a:endParaRPr>
          </a:p>
          <a:p>
            <a:pPr marL="171450" indent="-171450">
              <a:buFont typeface="Arial" panose="020B0604020202020204" pitchFamily="34" charset="0"/>
              <a:buChar char="•"/>
            </a:pPr>
            <a:r>
              <a:rPr lang="en-AU" sz="900" kern="1200" dirty="0" smtClean="0">
                <a:solidFill>
                  <a:schemeClr val="tx1"/>
                </a:solidFill>
                <a:effectLst/>
              </a:rPr>
              <a:t>FAQs re: </a:t>
            </a:r>
            <a:r>
              <a:rPr lang="en-AU" sz="900" kern="1200" dirty="0" err="1" smtClean="0">
                <a:solidFill>
                  <a:schemeClr val="tx1"/>
                </a:solidFill>
                <a:effectLst/>
              </a:rPr>
              <a:t>EAfS</a:t>
            </a:r>
            <a:endParaRPr lang="en-AU" sz="900" kern="1200" dirty="0" smtClean="0">
              <a:solidFill>
                <a:schemeClr val="tx1"/>
              </a:solidFill>
              <a:effectLst/>
            </a:endParaRPr>
          </a:p>
          <a:p>
            <a:pPr marL="171450" indent="-171450">
              <a:buFont typeface="Arial" panose="020B0604020202020204" pitchFamily="34" charset="0"/>
              <a:buChar char="•"/>
            </a:pPr>
            <a:r>
              <a:rPr lang="en-AU" sz="900" kern="1200" dirty="0" smtClean="0">
                <a:solidFill>
                  <a:schemeClr val="tx1"/>
                </a:solidFill>
                <a:effectLst/>
              </a:rPr>
              <a:t>FAQs re: </a:t>
            </a:r>
            <a:r>
              <a:rPr lang="en-AU" sz="1200" kern="1200" dirty="0" smtClean="0">
                <a:solidFill>
                  <a:schemeClr val="tx1"/>
                </a:solidFill>
                <a:effectLst/>
                <a:latin typeface="+mn-lt"/>
                <a:ea typeface="+mn-ea"/>
                <a:cs typeface="+mn-cs"/>
              </a:rPr>
              <a:t>Revised Enrolment Policy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Curriculum team contacts</a:t>
            </a:r>
            <a:endParaRPr lang="en-AU" sz="900" kern="1200" dirty="0" smtClean="0">
              <a:solidFill>
                <a:schemeClr val="tx1"/>
              </a:solidFill>
              <a:effectLst/>
            </a:endParaRPr>
          </a:p>
          <a:p>
            <a:pPr lvl="1"/>
            <a:endParaRPr lang="en-AU" sz="1000" kern="1200" dirty="0" smtClean="0">
              <a:solidFill>
                <a:schemeClr val="tx1"/>
              </a:solidFill>
              <a:effectLst/>
            </a:endParaRPr>
          </a:p>
          <a:p>
            <a:endParaRPr lang="en-US"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842932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baseline="0" dirty="0" smtClean="0"/>
          </a:p>
          <a:p>
            <a:pPr marL="171450" indent="-171450">
              <a:buFontTx/>
              <a:buChar char="-"/>
            </a:pPr>
            <a:endParaRPr lang="en-AU" baseline="0" dirty="0" smtClean="0"/>
          </a:p>
          <a:p>
            <a:pPr marL="171450" indent="-171450">
              <a:buFontTx/>
              <a:buChar char="-"/>
            </a:pPr>
            <a:endParaRPr lang="en-AU" dirty="0" smtClean="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479561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link (in red) at top of the slide takes</a:t>
            </a:r>
            <a:r>
              <a:rPr lang="en-AU" baseline="0" dirty="0" smtClean="0"/>
              <a:t> you to a list of all curriculum advisors.</a:t>
            </a:r>
          </a:p>
          <a:p>
            <a:endParaRPr lang="en-AU" baseline="0" dirty="0" smtClean="0"/>
          </a:p>
          <a:p>
            <a:r>
              <a:rPr lang="en-AU" baseline="0" dirty="0" smtClean="0"/>
              <a:t>Portal link takes you to support for syllabus implementation (see screen grab)</a:t>
            </a:r>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dirty="0"/>
          </a:p>
        </p:txBody>
      </p:sp>
    </p:spTree>
    <p:extLst>
      <p:ext uri="{BB962C8B-B14F-4D97-AF65-F5344CB8AC3E}">
        <p14:creationId xmlns:p14="http://schemas.microsoft.com/office/powerpoint/2010/main" val="827776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dirty="0"/>
          </a:p>
        </p:txBody>
      </p:sp>
    </p:spTree>
    <p:extLst>
      <p:ext uri="{BB962C8B-B14F-4D97-AF65-F5344CB8AC3E}">
        <p14:creationId xmlns:p14="http://schemas.microsoft.com/office/powerpoint/2010/main" val="27075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4070608-6CAE-3F45-9A1F-7BCDC9969D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6F858DD-B9CF-4D4A-8F7E-B1CD8DA6C28A}"/>
              </a:ext>
            </a:extLst>
          </p:cNvPr>
          <p:cNvSpPr>
            <a:spLocks noGrp="1"/>
          </p:cNvSpPr>
          <p:nvPr>
            <p:ph type="body" idx="1"/>
          </p:nvPr>
        </p:nvSpPr>
        <p:spPr/>
        <p:txBody>
          <a:bodyPr/>
          <a:lstStyle/>
          <a:p>
            <a:pPr marL="171450" indent="-171450" defTabSz="914347" eaLnBrk="1" fontAlgn="auto" hangingPunct="1">
              <a:spcBef>
                <a:spcPts val="0"/>
              </a:spcBef>
              <a:spcAft>
                <a:spcPts val="0"/>
              </a:spcAft>
              <a:buFont typeface="Arial" panose="020B0604020202020204" pitchFamily="34" charset="0"/>
              <a:buChar char="•"/>
              <a:defRPr/>
            </a:pPr>
            <a:r>
              <a:rPr lang="en-AU" dirty="0" smtClean="0"/>
              <a:t>This</a:t>
            </a:r>
            <a:r>
              <a:rPr lang="en-AU" baseline="0" dirty="0" smtClean="0"/>
              <a:t> slide summarises the initiatives set out in the Disability Strategy – launched by the then Education Minister in February 2019.</a:t>
            </a:r>
          </a:p>
          <a:p>
            <a:pPr marL="171450" indent="-171450" defTabSz="914347" eaLnBrk="1" fontAlgn="auto" hangingPunct="1">
              <a:spcBef>
                <a:spcPts val="0"/>
              </a:spcBef>
              <a:spcAft>
                <a:spcPts val="0"/>
              </a:spcAft>
              <a:buFont typeface="Arial" panose="020B0604020202020204" pitchFamily="34" charset="0"/>
              <a:buChar char="•"/>
              <a:defRPr/>
            </a:pPr>
            <a:r>
              <a:rPr lang="en-AU" baseline="0" dirty="0" smtClean="0"/>
              <a:t>The Strategy is a call to action for us as an education system. We know there is good practice, but there is much more we can do to:</a:t>
            </a:r>
          </a:p>
          <a:p>
            <a:pPr marL="228600" indent="-228600" defTabSz="914347" eaLnBrk="1" fontAlgn="auto" hangingPunct="1">
              <a:spcBef>
                <a:spcPts val="0"/>
              </a:spcBef>
              <a:spcAft>
                <a:spcPts val="0"/>
              </a:spcAft>
              <a:buFont typeface="Arial" panose="020B0604020202020204" pitchFamily="34" charset="0"/>
              <a:buAutoNum type="alphaLcParenBoth"/>
              <a:defRPr/>
            </a:pPr>
            <a:r>
              <a:rPr lang="en-AU" baseline="0" dirty="0" smtClean="0"/>
              <a:t>Improve the capability and confidence of our teaching and support staff</a:t>
            </a:r>
          </a:p>
          <a:p>
            <a:pPr marL="228600" indent="-228600" defTabSz="914347" eaLnBrk="1" fontAlgn="auto" hangingPunct="1">
              <a:spcBef>
                <a:spcPts val="0"/>
              </a:spcBef>
              <a:spcAft>
                <a:spcPts val="0"/>
              </a:spcAft>
              <a:buFont typeface="Arial" panose="020B0604020202020204" pitchFamily="34" charset="0"/>
              <a:buAutoNum type="alphaLcParenBoth"/>
              <a:defRPr/>
            </a:pPr>
            <a:r>
              <a:rPr lang="en-AU" baseline="0" dirty="0" smtClean="0"/>
              <a:t>Encourage innovation in inclusive practice in our system</a:t>
            </a:r>
          </a:p>
          <a:p>
            <a:pPr marL="228600" indent="-228600" defTabSz="914347" eaLnBrk="1" fontAlgn="auto" hangingPunct="1">
              <a:spcBef>
                <a:spcPts val="0"/>
              </a:spcBef>
              <a:spcAft>
                <a:spcPts val="0"/>
              </a:spcAft>
              <a:buFont typeface="Arial" panose="020B0604020202020204" pitchFamily="34" charset="0"/>
              <a:buAutoNum type="alphaLcParenBoth"/>
              <a:defRPr/>
            </a:pPr>
            <a:r>
              <a:rPr lang="en-AU" baseline="0" dirty="0" smtClean="0"/>
              <a:t>Improve the family experience, including at key transition points from preschool into primary school, onto secondary school, and into the workforce.</a:t>
            </a:r>
          </a:p>
          <a:p>
            <a:pPr marL="0" indent="0" defTabSz="914347" eaLnBrk="1" fontAlgn="auto" hangingPunct="1">
              <a:spcBef>
                <a:spcPts val="0"/>
              </a:spcBef>
              <a:spcAft>
                <a:spcPts val="0"/>
              </a:spcAft>
              <a:buFont typeface="Arial" panose="020B0604020202020204" pitchFamily="34" charset="0"/>
              <a:buNone/>
              <a:defRPr/>
            </a:pPr>
            <a:r>
              <a:rPr lang="en-AU" baseline="0" dirty="0" smtClean="0"/>
              <a:t>(d) We have a lot of work to define what success looks like for the Strategy – to build an evidence base and measure progress.</a:t>
            </a:r>
          </a:p>
          <a:p>
            <a:pPr marL="0" indent="0" defTabSz="914347" eaLnBrk="1" fontAlgn="auto" hangingPunct="1">
              <a:spcBef>
                <a:spcPts val="0"/>
              </a:spcBef>
              <a:spcAft>
                <a:spcPts val="0"/>
              </a:spcAft>
              <a:buFont typeface="Arial" panose="020B0604020202020204" pitchFamily="34" charset="0"/>
              <a:buNone/>
              <a:defRPr/>
            </a:pPr>
            <a:endParaRPr lang="en-AU" baseline="0" dirty="0" smtClean="0"/>
          </a:p>
          <a:p>
            <a:pPr marL="171450" indent="-171450" defTabSz="914347" eaLnBrk="1" fontAlgn="auto" hangingPunct="1">
              <a:spcBef>
                <a:spcPts val="0"/>
              </a:spcBef>
              <a:spcAft>
                <a:spcPts val="0"/>
              </a:spcAft>
              <a:buFont typeface="Arial" panose="020B0604020202020204" pitchFamily="34" charset="0"/>
              <a:buChar char="•"/>
              <a:defRPr/>
            </a:pPr>
            <a:r>
              <a:rPr lang="en-AU" baseline="0" dirty="0" smtClean="0"/>
              <a:t>We have set up a specific team in Educational Services to drive delivery of the Strategy. That team is leading the delivery of some initiatives in 2019, and is working in partnership with other areas of the department on other initiatives. </a:t>
            </a:r>
            <a:endParaRPr lang="en-AU" dirty="0" smtClean="0"/>
          </a:p>
          <a:p>
            <a:pPr marL="171450" indent="-171450" defTabSz="914347" eaLnBrk="1" fontAlgn="auto" hangingPunct="1">
              <a:spcBef>
                <a:spcPts val="0"/>
              </a:spcBef>
              <a:spcAft>
                <a:spcPts val="0"/>
              </a:spcAft>
              <a:buFont typeface="Arial" panose="020B0604020202020204" pitchFamily="34" charset="0"/>
              <a:buChar char="•"/>
              <a:defRPr/>
            </a:pPr>
            <a:endParaRPr lang="en-AU" dirty="0" smtClean="0"/>
          </a:p>
          <a:p>
            <a:pPr marL="0" indent="0" defTabSz="914347" eaLnBrk="1" fontAlgn="auto" hangingPunct="1">
              <a:spcBef>
                <a:spcPts val="0"/>
              </a:spcBef>
              <a:spcAft>
                <a:spcPts val="0"/>
              </a:spcAft>
              <a:buFont typeface="Arial" panose="020B0604020202020204" pitchFamily="34" charset="0"/>
              <a:buNone/>
              <a:defRPr/>
            </a:pPr>
            <a:endParaRPr lang="en-AU" dirty="0"/>
          </a:p>
        </p:txBody>
      </p:sp>
      <p:sp>
        <p:nvSpPr>
          <p:cNvPr id="37892" name="Slide Number Placeholder 3">
            <a:extLst>
              <a:ext uri="{FF2B5EF4-FFF2-40B4-BE49-F238E27FC236}">
                <a16:creationId xmlns:a16="http://schemas.microsoft.com/office/drawing/2014/main" id="{F63C075D-402F-444C-A766-102BC2D528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defTabSz="455613" fontAlgn="base">
              <a:spcBef>
                <a:spcPct val="0"/>
              </a:spcBef>
              <a:spcAft>
                <a:spcPct val="0"/>
              </a:spcAft>
            </a:pPr>
            <a:fld id="{34445DEE-946E-FE41-99AC-60740E6CCE3F}" type="slidenum">
              <a:rPr lang="en-AU" altLang="en-US" smtClean="0">
                <a:latin typeface="Calibri" panose="020F0502020204030204" pitchFamily="34" charset="0"/>
              </a:rPr>
              <a:pPr defTabSz="455613" fontAlgn="base">
                <a:spcBef>
                  <a:spcPct val="0"/>
                </a:spcBef>
                <a:spcAft>
                  <a:spcPct val="0"/>
                </a:spcAft>
              </a:pPr>
              <a:t>15</a:t>
            </a:fld>
            <a:endParaRPr lang="en-AU" altLang="en-US">
              <a:latin typeface="Calibri" panose="020F0502020204030204" pitchFamily="34" charset="0"/>
            </a:endParaRPr>
          </a:p>
        </p:txBody>
      </p:sp>
    </p:spTree>
    <p:extLst>
      <p:ext uri="{BB962C8B-B14F-4D97-AF65-F5344CB8AC3E}">
        <p14:creationId xmlns:p14="http://schemas.microsoft.com/office/powerpoint/2010/main" val="236077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47" eaLnBrk="1" fontAlgn="auto" hangingPunct="1">
              <a:spcBef>
                <a:spcPts val="0"/>
              </a:spcBef>
              <a:spcAft>
                <a:spcPts val="0"/>
              </a:spcAft>
              <a:defRPr/>
            </a:pPr>
            <a:r>
              <a:rPr lang="en-AU" dirty="0" smtClean="0"/>
              <a:t>These are some key</a:t>
            </a:r>
            <a:r>
              <a:rPr lang="en-AU" baseline="0" dirty="0" smtClean="0"/>
              <a:t> examples of 2019 delivery focus.</a:t>
            </a:r>
          </a:p>
          <a:p>
            <a:pPr defTabSz="914347" eaLnBrk="1" fontAlgn="auto" hangingPunct="1">
              <a:spcBef>
                <a:spcPts val="0"/>
              </a:spcBef>
              <a:spcAft>
                <a:spcPts val="0"/>
              </a:spcAft>
              <a:defRPr/>
            </a:pPr>
            <a:endParaRPr lang="en-AU" baseline="0" dirty="0" smtClean="0"/>
          </a:p>
          <a:p>
            <a:pPr defTabSz="914347" eaLnBrk="1" fontAlgn="auto" hangingPunct="1">
              <a:spcBef>
                <a:spcPts val="0"/>
              </a:spcBef>
              <a:spcAft>
                <a:spcPts val="0"/>
              </a:spcAft>
              <a:defRPr/>
            </a:pPr>
            <a:r>
              <a:rPr lang="en-AU" baseline="0" dirty="0" smtClean="0"/>
              <a:t>They are projects we have underway that we will deliver on this year.</a:t>
            </a:r>
          </a:p>
          <a:p>
            <a:pPr defTabSz="914347" eaLnBrk="1" fontAlgn="auto" hangingPunct="1">
              <a:spcBef>
                <a:spcPts val="0"/>
              </a:spcBef>
              <a:spcAft>
                <a:spcPts val="0"/>
              </a:spcAft>
              <a:defRPr/>
            </a:pPr>
            <a:endParaRPr lang="en-AU" baseline="0" dirty="0" smtClean="0"/>
          </a:p>
          <a:p>
            <a:pPr defTabSz="914347" eaLnBrk="1" fontAlgn="auto" hangingPunct="1">
              <a:spcBef>
                <a:spcPts val="0"/>
              </a:spcBef>
              <a:spcAft>
                <a:spcPts val="0"/>
              </a:spcAft>
              <a:defRPr/>
            </a:pPr>
            <a:r>
              <a:rPr lang="en-AU" baseline="0" dirty="0" smtClean="0"/>
              <a:t>They are building blocks for further delivery in 2020. For example:</a:t>
            </a:r>
          </a:p>
          <a:p>
            <a:pPr defTabSz="914347" eaLnBrk="1" fontAlgn="auto" hangingPunct="1">
              <a:spcBef>
                <a:spcPts val="0"/>
              </a:spcBef>
              <a:spcAft>
                <a:spcPts val="0"/>
              </a:spcAft>
              <a:defRPr/>
            </a:pPr>
            <a:r>
              <a:rPr lang="en-AU" baseline="0" dirty="0" smtClean="0"/>
              <a:t>- Workforce capability: working with universities on opportunities to ensure initial teacher education is responsive to the needs of our workforce working with students with disability</a:t>
            </a:r>
          </a:p>
          <a:p>
            <a:pPr marL="171450" indent="-171450" defTabSz="914347" eaLnBrk="1" fontAlgn="auto" hangingPunct="1">
              <a:spcBef>
                <a:spcPts val="0"/>
              </a:spcBef>
              <a:spcAft>
                <a:spcPts val="0"/>
              </a:spcAft>
              <a:buFontTx/>
              <a:buChar char="-"/>
              <a:defRPr/>
            </a:pPr>
            <a:r>
              <a:rPr lang="en-AU" baseline="0" dirty="0" smtClean="0"/>
              <a:t>Family experience: We will continue to focus on improving the access request system – and its interface with annual review processes, Assisted School Transport and establishment.</a:t>
            </a:r>
          </a:p>
          <a:p>
            <a:pPr marL="171450" indent="-171450" defTabSz="914347" eaLnBrk="1" fontAlgn="auto" hangingPunct="1">
              <a:spcBef>
                <a:spcPts val="0"/>
              </a:spcBef>
              <a:spcAft>
                <a:spcPts val="0"/>
              </a:spcAft>
              <a:buFontTx/>
              <a:buChar char="-"/>
              <a:defRPr/>
            </a:pPr>
            <a:endParaRPr lang="en-AU" baseline="0" dirty="0" smtClean="0"/>
          </a:p>
          <a:p>
            <a:pPr marL="171450" indent="-171450" defTabSz="914347" eaLnBrk="1" fontAlgn="auto" hangingPunct="1">
              <a:spcBef>
                <a:spcPts val="0"/>
              </a:spcBef>
              <a:spcAft>
                <a:spcPts val="0"/>
              </a:spcAft>
              <a:buFontTx/>
              <a:buChar char="-"/>
              <a:defRPr/>
            </a:pPr>
            <a:r>
              <a:rPr lang="en-AU" b="1" baseline="0" dirty="0" smtClean="0"/>
              <a:t>If asked about increasing number of students with complex needs:</a:t>
            </a:r>
            <a:endParaRPr lang="en-AU" b="0" baseline="0" dirty="0" smtClean="0"/>
          </a:p>
          <a:p>
            <a:pPr marL="0" indent="0" defTabSz="914347" eaLnBrk="1" fontAlgn="auto" hangingPunct="1">
              <a:spcBef>
                <a:spcPts val="0"/>
              </a:spcBef>
              <a:spcAft>
                <a:spcPts val="0"/>
              </a:spcAft>
              <a:buFontTx/>
              <a:buNone/>
              <a:defRPr/>
            </a:pPr>
            <a:r>
              <a:rPr lang="en-AU" b="0" baseline="0" dirty="0" smtClean="0"/>
              <a:t>We understand that there are many students presenting with complex needs, with disability, including mental health, and complex trauma histories. The Disability strategy aims to make supporting these students easier for schools, and the Department is continuing to do work in the area. </a:t>
            </a:r>
            <a:endParaRPr lang="en-AU" b="1" baseline="0" dirty="0" smtClean="0"/>
          </a:p>
          <a:p>
            <a:pPr marL="171450" indent="-171450" defTabSz="914347" eaLnBrk="1" fontAlgn="auto" hangingPunct="1">
              <a:spcBef>
                <a:spcPts val="0"/>
              </a:spcBef>
              <a:spcAft>
                <a:spcPts val="0"/>
              </a:spcAft>
              <a:buFontTx/>
              <a:buChar char="-"/>
              <a:defRPr/>
            </a:pPr>
            <a:endParaRPr lang="en-AU" baseline="0" dirty="0" smtClean="0"/>
          </a:p>
          <a:p>
            <a:pPr marL="171450" indent="-171450" defTabSz="914347" eaLnBrk="1" fontAlgn="auto" hangingPunct="1">
              <a:spcBef>
                <a:spcPts val="0"/>
              </a:spcBef>
              <a:spcAft>
                <a:spcPts val="0"/>
              </a:spcAft>
              <a:buFontTx/>
              <a:buChar char="-"/>
              <a:defRPr/>
            </a:pPr>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dirty="0"/>
          </a:p>
        </p:txBody>
      </p:sp>
    </p:spTree>
    <p:extLst>
      <p:ext uri="{BB962C8B-B14F-4D97-AF65-F5344CB8AC3E}">
        <p14:creationId xmlns:p14="http://schemas.microsoft.com/office/powerpoint/2010/main" val="240665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team are seeking evidence based research within Australia and Internationally to highlight models that are effective in supporting students with disability</a:t>
            </a:r>
          </a:p>
          <a:p>
            <a:pPr marL="171450" lvl="0" indent="-171450">
              <a:buFont typeface="Arial" panose="020B0604020202020204" pitchFamily="34" charset="0"/>
              <a:buChar char="•"/>
            </a:pP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Continuing to gather data around consistency and transparency of practice through placement panel observations and interviews of principals and senior psychologist education</a:t>
            </a: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The  focus of the project will be to provide recommendations on improvements to:</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Process  </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Supports – working with key stakeholders across the DoE on Disability Criteria, Disability Confirmation, student annual review, FON and support class types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Tools and Information – review and update the tools and information available to support school services, schools, families/carers and students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System – The project will recommend improvements to the system to further stream line process for accessing support</a:t>
            </a:r>
          </a:p>
          <a:p>
            <a:r>
              <a:rPr lang="en-AU" sz="1200" kern="1200" dirty="0" smtClean="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dirty="0"/>
          </a:p>
        </p:txBody>
      </p:sp>
    </p:spTree>
    <p:extLst>
      <p:ext uri="{BB962C8B-B14F-4D97-AF65-F5344CB8AC3E}">
        <p14:creationId xmlns:p14="http://schemas.microsoft.com/office/powerpoint/2010/main" val="4003567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dirty="0"/>
          </a:p>
        </p:txBody>
      </p:sp>
    </p:spTree>
    <p:extLst>
      <p:ext uri="{BB962C8B-B14F-4D97-AF65-F5344CB8AC3E}">
        <p14:creationId xmlns:p14="http://schemas.microsoft.com/office/powerpoint/2010/main" val="421519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20</a:t>
            </a:fld>
            <a:endParaRPr lang="en-AU" dirty="0"/>
          </a:p>
        </p:txBody>
      </p:sp>
    </p:spTree>
    <p:extLst>
      <p:ext uri="{BB962C8B-B14F-4D97-AF65-F5344CB8AC3E}">
        <p14:creationId xmlns:p14="http://schemas.microsoft.com/office/powerpoint/2010/main" val="399460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dirty="0"/>
          </a:p>
        </p:txBody>
      </p:sp>
    </p:spTree>
    <p:extLst>
      <p:ext uri="{BB962C8B-B14F-4D97-AF65-F5344CB8AC3E}">
        <p14:creationId xmlns:p14="http://schemas.microsoft.com/office/powerpoint/2010/main" val="847934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22</a:t>
            </a:fld>
            <a:endParaRPr lang="en-AU" dirty="0"/>
          </a:p>
        </p:txBody>
      </p:sp>
    </p:spTree>
    <p:extLst>
      <p:ext uri="{BB962C8B-B14F-4D97-AF65-F5344CB8AC3E}">
        <p14:creationId xmlns:p14="http://schemas.microsoft.com/office/powerpoint/2010/main" val="149429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174110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23</a:t>
            </a:fld>
            <a:endParaRPr lang="en-AU" dirty="0"/>
          </a:p>
        </p:txBody>
      </p:sp>
    </p:spTree>
    <p:extLst>
      <p:ext uri="{BB962C8B-B14F-4D97-AF65-F5344CB8AC3E}">
        <p14:creationId xmlns:p14="http://schemas.microsoft.com/office/powerpoint/2010/main" val="1599754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24</a:t>
            </a:fld>
            <a:endParaRPr lang="en-AU" dirty="0"/>
          </a:p>
        </p:txBody>
      </p:sp>
    </p:spTree>
    <p:extLst>
      <p:ext uri="{BB962C8B-B14F-4D97-AF65-F5344CB8AC3E}">
        <p14:creationId xmlns:p14="http://schemas.microsoft.com/office/powerpoint/2010/main" val="3337856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25</a:t>
            </a:fld>
            <a:endParaRPr lang="en-AU" dirty="0"/>
          </a:p>
        </p:txBody>
      </p:sp>
    </p:spTree>
    <p:extLst>
      <p:ext uri="{BB962C8B-B14F-4D97-AF65-F5344CB8AC3E}">
        <p14:creationId xmlns:p14="http://schemas.microsoft.com/office/powerpoint/2010/main" val="3717117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26</a:t>
            </a:fld>
            <a:endParaRPr lang="en-AU" dirty="0"/>
          </a:p>
        </p:txBody>
      </p:sp>
    </p:spTree>
    <p:extLst>
      <p:ext uri="{BB962C8B-B14F-4D97-AF65-F5344CB8AC3E}">
        <p14:creationId xmlns:p14="http://schemas.microsoft.com/office/powerpoint/2010/main" val="28643716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27</a:t>
            </a:fld>
            <a:endParaRPr lang="en-AU" dirty="0"/>
          </a:p>
        </p:txBody>
      </p:sp>
    </p:spTree>
    <p:extLst>
      <p:ext uri="{BB962C8B-B14F-4D97-AF65-F5344CB8AC3E}">
        <p14:creationId xmlns:p14="http://schemas.microsoft.com/office/powerpoint/2010/main" val="85876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smtClean="0"/>
              <a:t>What we did: </a:t>
            </a:r>
          </a:p>
          <a:p>
            <a:pPr marL="285750" indent="-285750">
              <a:buFont typeface="Arial" panose="020B0604020202020204" pitchFamily="34" charset="0"/>
              <a:buChar char="•"/>
            </a:pPr>
            <a:endParaRPr lang="en-AU" b="1" dirty="0" smtClean="0"/>
          </a:p>
          <a:p>
            <a:pPr marL="285750" indent="-285750">
              <a:buFont typeface="Arial" panose="020B0604020202020204" pitchFamily="34" charset="0"/>
              <a:buChar char="•"/>
            </a:pPr>
            <a:r>
              <a:rPr lang="en-AU" b="1" dirty="0" smtClean="0"/>
              <a:t>Leading secondary writing and Leading secondary numeracy - </a:t>
            </a:r>
            <a:r>
              <a:rPr lang="en-AU" dirty="0" smtClean="0"/>
              <a:t>5 days sustained professional learning program with in-between activities and follow up support from Literacy and Numeracy Strategy Advisors. Supports secondary leaders to lead whole-school initiatives aimed at improving students writing or numeracy outcomes.</a:t>
            </a:r>
          </a:p>
          <a:p>
            <a:pPr marL="285750" indent="-285750">
              <a:buFont typeface="Arial" panose="020B0604020202020204" pitchFamily="34" charset="0"/>
              <a:buChar char="•"/>
            </a:pPr>
            <a:r>
              <a:rPr lang="en-AU" b="1" dirty="0" smtClean="0"/>
              <a:t>Professional learning that builds teacher knowledge on different aspects of literacy and numeracy and how to address student learning needs – </a:t>
            </a:r>
            <a:r>
              <a:rPr lang="en-AU" dirty="0" smtClean="0"/>
              <a:t>Additive strategies, Mathematics building blocks for numeracy, Operating with decimals across the curriculum, Applying decimals across the curriculum eLearning.</a:t>
            </a:r>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289508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1" dirty="0" smtClean="0"/>
              <a:t>What we did: </a:t>
            </a:r>
          </a:p>
          <a:p>
            <a:pPr marL="285750" indent="-285750">
              <a:buFont typeface="Arial" panose="020B0604020202020204" pitchFamily="34" charset="0"/>
              <a:buChar char="•"/>
            </a:pPr>
            <a:endParaRPr lang="en-AU" b="1" dirty="0" smtClean="0"/>
          </a:p>
          <a:p>
            <a:pPr marL="285750" indent="-285750">
              <a:buFont typeface="Arial" panose="020B0604020202020204" pitchFamily="34" charset="0"/>
              <a:buChar char="•"/>
            </a:pPr>
            <a:r>
              <a:rPr lang="en-AU" b="1" dirty="0" smtClean="0"/>
              <a:t>Leading secondary writing and Leading secondary numeracy - </a:t>
            </a:r>
            <a:r>
              <a:rPr lang="en-AU" dirty="0" smtClean="0"/>
              <a:t>5 days sustained professional learning program with in-between activities and follow up support from Literacy and Numeracy Strategy Advisors. Supports secondary leaders to lead whole-school initiatives aimed at improving students writing or numeracy outcomes.</a:t>
            </a:r>
          </a:p>
          <a:p>
            <a:pPr marL="285750" indent="-285750">
              <a:buFont typeface="Arial" panose="020B0604020202020204" pitchFamily="34" charset="0"/>
              <a:buChar char="•"/>
            </a:pPr>
            <a:r>
              <a:rPr lang="en-AU" b="1" dirty="0" smtClean="0"/>
              <a:t>Professional learning that builds teacher knowledge on different aspects of literacy and numeracy and how to address student learning needs – </a:t>
            </a:r>
            <a:r>
              <a:rPr lang="en-AU" dirty="0" smtClean="0"/>
              <a:t>Additive strategies, Mathematics building blocks for numeracy, Operating with decimals across the curriculum, Applying decimals across the curriculum eLearning.</a:t>
            </a:r>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46727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384232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100032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346355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phonics check will be mapped to the Phonics and word recognition sub element of the Literacy progression. The assessment will use on online platform similar to BSK. </a:t>
            </a:r>
          </a:p>
          <a:p>
            <a:r>
              <a:rPr lang="en-AU" baseline="0" dirty="0" smtClean="0"/>
              <a:t>Mapping the  check to the progressions enable the diagnostic nature of the assessment to surface.</a:t>
            </a:r>
          </a:p>
          <a:p>
            <a:r>
              <a:rPr lang="en-AU" baseline="0" dirty="0" smtClean="0"/>
              <a:t>Teachers  will be supported by professional learning. EOI will be available in Term 1 2020</a:t>
            </a:r>
          </a:p>
          <a:p>
            <a:r>
              <a:rPr lang="en-AU" baseline="0" dirty="0" smtClean="0"/>
              <a:t>Catherine Thomson spoke about the phonics check at the PPA assessment group and the curriculum reference group last week.</a:t>
            </a:r>
          </a:p>
          <a:p>
            <a:r>
              <a:rPr lang="en-AU" baseline="0" dirty="0" smtClean="0"/>
              <a:t>A presentation is being sent out via Catherine to the PPA reps on those groups.</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35781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Th</a:t>
            </a:r>
            <a:r>
              <a:rPr lang="en-AU" baseline="0" dirty="0" smtClean="0"/>
              <a:t>e Scout team continues to engage extensively with principals to make improvements to the platform and the support resources</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Scout continues to provide new reports to support you in making decisions about different areas of school business</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r>
              <a:rPr lang="en-AU" baseline="0" dirty="0" smtClean="0"/>
              <a:t>The Scout capability building team can support you and your executive with face to face sessions</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395795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6096000" y="1989138"/>
            <a:ext cx="5707063"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quarter" idx="17"/>
          </p:nvPr>
        </p:nvSpPr>
        <p:spPr>
          <a:xfrm>
            <a:off x="334963" y="1989138"/>
            <a:ext cx="5559425"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0" name="Title Placeholder 1"/>
          <p:cNvSpPr>
            <a:spLocks noGrp="1"/>
          </p:cNvSpPr>
          <p:nvPr>
            <p:ph type="title"/>
          </p:nvPr>
        </p:nvSpPr>
        <p:spPr>
          <a:xfrm>
            <a:off x="355491" y="779117"/>
            <a:ext cx="11458138"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55511" y="1300834"/>
            <a:ext cx="1146425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430668191"/>
              </p:ext>
            </p:extLst>
          </p:nvPr>
        </p:nvGraphicFramePr>
        <p:xfrm>
          <a:off x="5182466" y="1997878"/>
          <a:ext cx="6735498" cy="40758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4573467"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1" name="Title Placeholder 1"/>
          <p:cNvSpPr>
            <a:spLocks noGrp="1"/>
          </p:cNvSpPr>
          <p:nvPr>
            <p:ph type="title"/>
          </p:nvPr>
        </p:nvSpPr>
        <p:spPr>
          <a:xfrm>
            <a:off x="316229" y="779117"/>
            <a:ext cx="11497400"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9" y="1300834"/>
            <a:ext cx="11503533"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1998723499"/>
              </p:ext>
            </p:extLst>
          </p:nvPr>
        </p:nvGraphicFramePr>
        <p:xfrm>
          <a:off x="6201810" y="1989138"/>
          <a:ext cx="5569982" cy="409055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334962" y="1989138"/>
            <a:ext cx="5550933" cy="4090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800"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5951538" y="1989138"/>
            <a:ext cx="5868987" cy="4123485"/>
          </a:xfrm>
        </p:spPr>
        <p:txBody>
          <a:bodyPr>
            <a:normAutofit/>
          </a:bodyPr>
          <a:lstStyle>
            <a:lvl1pPr marL="0" indent="0">
              <a:buNone/>
              <a:defRPr sz="1800"/>
            </a:lvl1pPr>
          </a:lstStyle>
          <a:p>
            <a:r>
              <a:rPr lang="en-US" smtClean="0"/>
              <a:t>Click icon to add picture</a:t>
            </a:r>
            <a:endParaRPr lang="en-AU"/>
          </a:p>
        </p:txBody>
      </p:sp>
      <p:sp>
        <p:nvSpPr>
          <p:cNvPr id="3" name="Text Placeholder 2"/>
          <p:cNvSpPr>
            <a:spLocks noGrp="1"/>
          </p:cNvSpPr>
          <p:nvPr>
            <p:ph type="body" sz="quarter" idx="16"/>
          </p:nvPr>
        </p:nvSpPr>
        <p:spPr>
          <a:xfrm>
            <a:off x="334962" y="1989138"/>
            <a:ext cx="5392737" cy="41234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369867"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2334971249"/>
      </p:ext>
    </p:extLst>
  </p:cSld>
  <p:clrMapOvr>
    <a:masterClrMapping/>
  </p:clrMapOvr>
  <p:transition>
    <p:fade/>
  </p:transition>
  <p:timing>
    <p:tnLst>
      <p:par>
        <p:cTn id="1" dur="indefinite" restart="never" nodeType="tmRoot"/>
      </p:par>
    </p:tnLst>
  </p:timing>
  <p:extLst>
    <p:ext uri="{DCECCB84-F9BA-43D5-87BE-67443E8EF086}">
      <p15:sldGuideLst xmlns:p15="http://schemas.microsoft.com/office/powerpoint/2012/main">
        <p15:guide id="1" orient="horz" pos="372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5780088" y="1989138"/>
            <a:ext cx="5964237" cy="4157227"/>
          </a:xfrm>
        </p:spPr>
        <p:txBody>
          <a:bodyPr>
            <a:normAutofit/>
          </a:bodyPr>
          <a:lstStyle>
            <a:lvl1pPr marL="0" indent="0">
              <a:buNone/>
              <a:defRPr sz="1800"/>
            </a:lvl1pPr>
          </a:lstStyle>
          <a:p>
            <a:r>
              <a:rPr lang="en-US" smtClean="0"/>
              <a:t>Click icon to add table</a:t>
            </a:r>
            <a:endParaRPr lang="en-AU" dirty="0"/>
          </a:p>
        </p:txBody>
      </p:sp>
      <p:sp>
        <p:nvSpPr>
          <p:cNvPr id="4" name="Text Placeholder 3"/>
          <p:cNvSpPr>
            <a:spLocks noGrp="1"/>
          </p:cNvSpPr>
          <p:nvPr>
            <p:ph type="body" sz="quarter" idx="17"/>
          </p:nvPr>
        </p:nvSpPr>
        <p:spPr>
          <a:xfrm>
            <a:off x="334963" y="1989138"/>
            <a:ext cx="5211822" cy="4090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5796951" y="1989138"/>
            <a:ext cx="5753700" cy="4084574"/>
          </a:xfrm>
        </p:spPr>
        <p:txBody>
          <a:bodyPr>
            <a:normAutofit/>
          </a:bodyPr>
          <a:lstStyle>
            <a:lvl1pPr marL="0" indent="0">
              <a:buNone/>
              <a:defRPr sz="1800">
                <a:solidFill>
                  <a:schemeClr val="tx2"/>
                </a:solidFill>
              </a:defRPr>
            </a:lvl1pPr>
          </a:lstStyle>
          <a:p>
            <a:r>
              <a:rPr lang="en-US" smtClean="0"/>
              <a:t>Click icon to add chart</a:t>
            </a:r>
            <a:endParaRPr lang="en-AU" dirty="0"/>
          </a:p>
        </p:txBody>
      </p:sp>
      <p:sp>
        <p:nvSpPr>
          <p:cNvPr id="4" name="Text Placeholder 3"/>
          <p:cNvSpPr>
            <a:spLocks noGrp="1"/>
          </p:cNvSpPr>
          <p:nvPr>
            <p:ph type="body" sz="quarter" idx="17"/>
          </p:nvPr>
        </p:nvSpPr>
        <p:spPr>
          <a:xfrm>
            <a:off x="334963" y="1989138"/>
            <a:ext cx="5211822" cy="408457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2"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F1FE39-C0F2-944E-ADC2-E08B6382AD50}"/>
              </a:ext>
            </a:extLst>
          </p:cNvPr>
          <p:cNvSpPr>
            <a:spLocks noGrp="1"/>
          </p:cNvSpPr>
          <p:nvPr>
            <p:ph type="pic" sz="quarter" idx="33"/>
          </p:nvPr>
        </p:nvSpPr>
        <p:spPr>
          <a:xfrm>
            <a:off x="315912" y="1838658"/>
            <a:ext cx="2628000" cy="1882442"/>
          </a:xfrm>
          <a:noFill/>
        </p:spPr>
        <p:txBody>
          <a:bodyPr anchor="ctr" anchorCtr="1"/>
          <a:lstStyle>
            <a:lvl1pPr>
              <a:defRPr>
                <a:solidFill>
                  <a:schemeClr val="tx1">
                    <a:alpha val="50000"/>
                  </a:schemeClr>
                </a:solidFill>
              </a:defRPr>
            </a:lvl1pPr>
          </a:lstStyle>
          <a:p>
            <a:r>
              <a:rPr lang="en-US" smtClean="0"/>
              <a:t>Click icon to add picture</a:t>
            </a:r>
            <a:endParaRPr lang="en-US" dirty="0"/>
          </a:p>
        </p:txBody>
      </p:sp>
      <p:sp>
        <p:nvSpPr>
          <p:cNvPr id="9" name="Picture Placeholder 3">
            <a:extLst>
              <a:ext uri="{FF2B5EF4-FFF2-40B4-BE49-F238E27FC236}">
                <a16:creationId xmlns:a16="http://schemas.microsoft.com/office/drawing/2014/main" id="{010EADF1-D8D0-154F-9B7E-17D789EB038B}"/>
              </a:ext>
            </a:extLst>
          </p:cNvPr>
          <p:cNvSpPr>
            <a:spLocks noGrp="1"/>
          </p:cNvSpPr>
          <p:nvPr>
            <p:ph type="pic" sz="quarter" idx="34"/>
          </p:nvPr>
        </p:nvSpPr>
        <p:spPr>
          <a:xfrm>
            <a:off x="9200773" y="1861904"/>
            <a:ext cx="2628000" cy="1859195"/>
          </a:xfrm>
          <a:noFill/>
        </p:spPr>
        <p:txBody>
          <a:bodyPr anchor="ctr" anchorCtr="1"/>
          <a:lstStyle>
            <a:lvl1pPr>
              <a:defRPr>
                <a:solidFill>
                  <a:schemeClr val="tx1">
                    <a:alpha val="50000"/>
                  </a:schemeClr>
                </a:solidFill>
              </a:defRPr>
            </a:lvl1pPr>
          </a:lstStyle>
          <a:p>
            <a:r>
              <a:rPr lang="en-US" smtClean="0"/>
              <a:t>Click icon to add picture</a:t>
            </a:r>
            <a:endParaRPr lang="en-US" dirty="0"/>
          </a:p>
        </p:txBody>
      </p:sp>
      <p:sp>
        <p:nvSpPr>
          <p:cNvPr id="10" name="Picture Placeholder 3">
            <a:extLst>
              <a:ext uri="{FF2B5EF4-FFF2-40B4-BE49-F238E27FC236}">
                <a16:creationId xmlns:a16="http://schemas.microsoft.com/office/drawing/2014/main" id="{775B559C-3FE4-814B-B5AA-D677CF7850F4}"/>
              </a:ext>
            </a:extLst>
          </p:cNvPr>
          <p:cNvSpPr>
            <a:spLocks noGrp="1"/>
          </p:cNvSpPr>
          <p:nvPr>
            <p:ph type="pic" sz="quarter" idx="35"/>
          </p:nvPr>
        </p:nvSpPr>
        <p:spPr>
          <a:xfrm>
            <a:off x="6239152" y="1838658"/>
            <a:ext cx="2628000" cy="1882442"/>
          </a:xfrm>
          <a:noFill/>
        </p:spPr>
        <p:txBody>
          <a:bodyPr anchor="ctr" anchorCtr="1"/>
          <a:lstStyle>
            <a:lvl1pPr>
              <a:defRPr>
                <a:solidFill>
                  <a:schemeClr val="tx1">
                    <a:alpha val="50000"/>
                  </a:schemeClr>
                </a:solidFill>
              </a:defRPr>
            </a:lvl1pPr>
          </a:lstStyle>
          <a:p>
            <a:r>
              <a:rPr lang="en-US" smtClean="0"/>
              <a:t>Click icon to add picture</a:t>
            </a:r>
            <a:endParaRPr lang="en-US" dirty="0"/>
          </a:p>
        </p:txBody>
      </p:sp>
      <p:sp>
        <p:nvSpPr>
          <p:cNvPr id="11" name="Picture Placeholder 3">
            <a:extLst>
              <a:ext uri="{FF2B5EF4-FFF2-40B4-BE49-F238E27FC236}">
                <a16:creationId xmlns:a16="http://schemas.microsoft.com/office/drawing/2014/main" id="{3F2AA6B3-A7A7-124A-84B4-677FC0B30967}"/>
              </a:ext>
            </a:extLst>
          </p:cNvPr>
          <p:cNvSpPr>
            <a:spLocks noGrp="1"/>
          </p:cNvSpPr>
          <p:nvPr>
            <p:ph type="pic" sz="quarter" idx="36"/>
          </p:nvPr>
        </p:nvSpPr>
        <p:spPr>
          <a:xfrm>
            <a:off x="3277532" y="1838658"/>
            <a:ext cx="2628000" cy="1882442"/>
          </a:xfrm>
          <a:noFill/>
        </p:spPr>
        <p:txBody>
          <a:bodyPr anchor="ctr" anchorCtr="1"/>
          <a:lstStyle>
            <a:lvl1pPr>
              <a:defRPr>
                <a:solidFill>
                  <a:schemeClr val="tx1">
                    <a:alpha val="50000"/>
                  </a:schemeClr>
                </a:solidFill>
              </a:defRPr>
            </a:lvl1pPr>
          </a:lstStyle>
          <a:p>
            <a:r>
              <a:rPr lang="en-US" smtClean="0"/>
              <a:t>Click icon to add picture</a:t>
            </a:r>
            <a:endParaRPr lang="en-US" dirty="0"/>
          </a:p>
        </p:txBody>
      </p:sp>
      <p:sp>
        <p:nvSpPr>
          <p:cNvPr id="17" name="Title Placeholder 1"/>
          <p:cNvSpPr>
            <a:spLocks noGrp="1"/>
          </p:cNvSpPr>
          <p:nvPr>
            <p:ph type="title"/>
          </p:nvPr>
        </p:nvSpPr>
        <p:spPr>
          <a:xfrm>
            <a:off x="334963" y="779117"/>
            <a:ext cx="11478666"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8"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3" y="1300834"/>
            <a:ext cx="11484799"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0" name="Text Placeholder 19"/>
          <p:cNvSpPr>
            <a:spLocks noGrp="1"/>
          </p:cNvSpPr>
          <p:nvPr>
            <p:ph type="body" sz="quarter" idx="37"/>
          </p:nvPr>
        </p:nvSpPr>
        <p:spPr>
          <a:xfrm>
            <a:off x="315913" y="3913188"/>
            <a:ext cx="2627312"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2" name="Text Placeholder 21"/>
          <p:cNvSpPr>
            <a:spLocks noGrp="1"/>
          </p:cNvSpPr>
          <p:nvPr>
            <p:ph type="body" sz="quarter" idx="38"/>
          </p:nvPr>
        </p:nvSpPr>
        <p:spPr>
          <a:xfrm>
            <a:off x="3243263" y="3913188"/>
            <a:ext cx="2740025"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4" name="Text Placeholder 23"/>
          <p:cNvSpPr>
            <a:spLocks noGrp="1"/>
          </p:cNvSpPr>
          <p:nvPr>
            <p:ph type="body" sz="quarter" idx="39"/>
          </p:nvPr>
        </p:nvSpPr>
        <p:spPr>
          <a:xfrm>
            <a:off x="6238875" y="3913188"/>
            <a:ext cx="2628900"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26" name="Text Placeholder 25"/>
          <p:cNvSpPr>
            <a:spLocks noGrp="1"/>
          </p:cNvSpPr>
          <p:nvPr>
            <p:ph type="body" sz="quarter" idx="40"/>
          </p:nvPr>
        </p:nvSpPr>
        <p:spPr>
          <a:xfrm>
            <a:off x="9201150" y="3913188"/>
            <a:ext cx="2627313" cy="20891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12145710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lumn Slide">
    <p:bg>
      <p:bgPr>
        <a:solidFill>
          <a:schemeClr val="bg1"/>
        </a:solidFill>
        <a:effectLst/>
      </p:bgPr>
    </p:bg>
    <p:spTree>
      <p:nvGrpSpPr>
        <p:cNvPr id="1" name=""/>
        <p:cNvGrpSpPr/>
        <p:nvPr/>
      </p:nvGrpSpPr>
      <p:grpSpPr>
        <a:xfrm>
          <a:off x="0" y="0"/>
          <a:ext cx="0" cy="0"/>
          <a:chOff x="0" y="0"/>
          <a:chExt cx="0" cy="0"/>
        </a:xfrm>
      </p:grpSpPr>
      <p:sp>
        <p:nvSpPr>
          <p:cNvPr id="38" name="Footer Placeholder 3">
            <a:extLst>
              <a:ext uri="{FF2B5EF4-FFF2-40B4-BE49-F238E27FC236}">
                <a16:creationId xmlns:a16="http://schemas.microsoft.com/office/drawing/2014/main" id="{6D938D5A-7424-0143-BFE0-7A42485AF851}"/>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32"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28060"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9" name="Text Placeholder 2078">
            <a:extLst>
              <a:ext uri="{FF2B5EF4-FFF2-40B4-BE49-F238E27FC236}">
                <a16:creationId xmlns:a16="http://schemas.microsoft.com/office/drawing/2014/main" id="{7C970063-30E0-2145-B5EC-FC65EB533C0E}"/>
              </a:ext>
            </a:extLst>
          </p:cNvPr>
          <p:cNvSpPr>
            <a:spLocks noGrp="1"/>
          </p:cNvSpPr>
          <p:nvPr>
            <p:ph type="body" sz="quarter" idx="16" hasCustomPrompt="1"/>
          </p:nvPr>
        </p:nvSpPr>
        <p:spPr>
          <a:xfrm>
            <a:off x="316227" y="1175566"/>
            <a:ext cx="11448471"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33"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8"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sp>
        <p:nvSpPr>
          <p:cNvPr id="34"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183796" y="1881187"/>
            <a:ext cx="5508511"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35" name="Group 34">
            <a:extLst>
              <a:ext uri="{FF2B5EF4-FFF2-40B4-BE49-F238E27FC236}">
                <a16:creationId xmlns:a16="http://schemas.microsoft.com/office/drawing/2014/main" id="{0C291F29-2F98-BD4D-B042-0C72D579864D}"/>
              </a:ext>
            </a:extLst>
          </p:cNvPr>
          <p:cNvGrpSpPr/>
          <p:nvPr userDrawn="1"/>
        </p:nvGrpSpPr>
        <p:grpSpPr>
          <a:xfrm>
            <a:off x="337062" y="365496"/>
            <a:ext cx="2576121" cy="184666"/>
            <a:chOff x="446350" y="402893"/>
            <a:chExt cx="2780477" cy="203560"/>
          </a:xfrm>
        </p:grpSpPr>
        <p:cxnSp>
          <p:nvCxnSpPr>
            <p:cNvPr id="36" name="Straight Connector 35">
              <a:extLst>
                <a:ext uri="{FF2B5EF4-FFF2-40B4-BE49-F238E27FC236}">
                  <a16:creationId xmlns:a16="http://schemas.microsoft.com/office/drawing/2014/main" id="{DEF174A2-A12A-574C-A29E-3FE1A83AA8A7}"/>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A29AAED-C026-A74D-986A-D99794BFEDDD}"/>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7200" y="6148455"/>
            <a:ext cx="3127222" cy="3087886"/>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7607" y="-1960600"/>
            <a:ext cx="3188786" cy="2719736"/>
          </a:xfrm>
          <a:prstGeom prst="rect">
            <a:avLst/>
          </a:prstGeom>
        </p:spPr>
      </p:pic>
      <p:pic>
        <p:nvPicPr>
          <p:cNvPr id="23" name="Picture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1882841" y="813080"/>
            <a:ext cx="5359994" cy="5292039"/>
          </a:xfrm>
          <a:prstGeom prst="rect">
            <a:avLst/>
          </a:prstGeom>
        </p:spPr>
      </p:pic>
    </p:spTree>
    <p:extLst>
      <p:ext uri="{BB962C8B-B14F-4D97-AF65-F5344CB8AC3E}">
        <p14:creationId xmlns:p14="http://schemas.microsoft.com/office/powerpoint/2010/main" val="45298829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lumn Content">
    <p:bg>
      <p:bgPr>
        <a:solidFill>
          <a:schemeClr val="bg1"/>
        </a:solidFill>
        <a:effectLst/>
      </p:bgPr>
    </p:bg>
    <p:spTree>
      <p:nvGrpSpPr>
        <p:cNvPr id="1" name=""/>
        <p:cNvGrpSpPr/>
        <p:nvPr/>
      </p:nvGrpSpPr>
      <p:grpSpPr>
        <a:xfrm>
          <a:off x="0" y="0"/>
          <a:ext cx="0" cy="0"/>
          <a:chOff x="0" y="0"/>
          <a:chExt cx="0" cy="0"/>
        </a:xfrm>
      </p:grpSpPr>
      <p:sp>
        <p:nvSpPr>
          <p:cNvPr id="31"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316228" y="6188899"/>
            <a:ext cx="3343275"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7" name="Title 1">
            <a:extLst>
              <a:ext uri="{FF2B5EF4-FFF2-40B4-BE49-F238E27FC236}">
                <a16:creationId xmlns:a16="http://schemas.microsoft.com/office/drawing/2014/main" id="{230DD9A7-09FE-4E1B-A672-CED018A0372F}"/>
              </a:ext>
            </a:extLst>
          </p:cNvPr>
          <p:cNvSpPr>
            <a:spLocks noGrp="1"/>
          </p:cNvSpPr>
          <p:nvPr>
            <p:ph type="title"/>
          </p:nvPr>
        </p:nvSpPr>
        <p:spPr>
          <a:xfrm>
            <a:off x="316228" y="668773"/>
            <a:ext cx="11483026" cy="498470"/>
          </a:xfrm>
        </p:spPr>
        <p:txBody>
          <a:bodyPr>
            <a:noAutofit/>
          </a:bodyPr>
          <a:lstStyle>
            <a:lvl1pPr>
              <a:defRPr>
                <a:solidFill>
                  <a:schemeClr val="tx2"/>
                </a:solidFill>
              </a:defRPr>
            </a:lvl1pPr>
          </a:lstStyle>
          <a:p>
            <a:r>
              <a:rPr lang="en-US" smtClean="0"/>
              <a:t>Click to edit Master title style</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16227" y="1175566"/>
            <a:ext cx="11503535"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26"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16227" y="1881187"/>
            <a:ext cx="11476380"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chemeClr val="tx2"/>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tx2"/>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tx2"/>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tx2"/>
                </a:solidFill>
              </a:defRPr>
            </a:lvl4pPr>
            <a:lvl5pPr>
              <a:defRPr>
                <a:solidFill>
                  <a:schemeClr val="tx2"/>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dirty="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dirty="0">
                <a:ln>
                  <a:noFill/>
                </a:ln>
                <a:solidFill>
                  <a:srgbClr val="000000"/>
                </a:solidFill>
                <a:effectLst/>
                <a:uLnTx/>
                <a:uFillTx/>
                <a:latin typeface="Montserrat Light" pitchFamily="2" charset="77"/>
                <a:ea typeface="+mn-ea"/>
                <a:cs typeface="+mn-cs"/>
              </a:rPr>
              <a:t>Montserrat Light Point Size 12</a:t>
            </a:r>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grpSp>
        <p:nvGrpSpPr>
          <p:cNvPr id="39" name="Group 4">
            <a:extLst>
              <a:ext uri="{FF2B5EF4-FFF2-40B4-BE49-F238E27FC236}">
                <a16:creationId xmlns:a16="http://schemas.microsoft.com/office/drawing/2014/main" id="{0D0A281D-98B7-2F4B-9C53-6977F980F5D4}"/>
              </a:ext>
            </a:extLst>
          </p:cNvPr>
          <p:cNvGrpSpPr>
            <a:grpSpLocks noChangeAspect="1"/>
          </p:cNvGrpSpPr>
          <p:nvPr userDrawn="1"/>
        </p:nvGrpSpPr>
        <p:grpSpPr bwMode="auto">
          <a:xfrm>
            <a:off x="10702893" y="-578855"/>
            <a:ext cx="1041395" cy="1021289"/>
            <a:chOff x="2737" y="1746"/>
            <a:chExt cx="1266" cy="1268"/>
          </a:xfrm>
        </p:grpSpPr>
        <p:sp>
          <p:nvSpPr>
            <p:cNvPr id="40" name="Freeform 39">
              <a:extLst>
                <a:ext uri="{FF2B5EF4-FFF2-40B4-BE49-F238E27FC236}">
                  <a16:creationId xmlns:a16="http://schemas.microsoft.com/office/drawing/2014/main" id="{B8068435-172B-564C-87DC-CACBBFDFC5F2}"/>
                </a:ext>
              </a:extLst>
            </p:cNvPr>
            <p:cNvSpPr>
              <a:spLocks/>
            </p:cNvSpPr>
            <p:nvPr userDrawn="1"/>
          </p:nvSpPr>
          <p:spPr bwMode="auto">
            <a:xfrm>
              <a:off x="3434" y="174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41" name="Freeform 40">
              <a:extLst>
                <a:ext uri="{FF2B5EF4-FFF2-40B4-BE49-F238E27FC236}">
                  <a16:creationId xmlns:a16="http://schemas.microsoft.com/office/drawing/2014/main" id="{6080AE25-9CAA-BA4E-9B1B-239D14230208}"/>
                </a:ext>
              </a:extLst>
            </p:cNvPr>
            <p:cNvSpPr>
              <a:spLocks/>
            </p:cNvSpPr>
            <p:nvPr userDrawn="1"/>
          </p:nvSpPr>
          <p:spPr bwMode="auto">
            <a:xfrm>
              <a:off x="2737" y="1746"/>
              <a:ext cx="1266" cy="1268"/>
            </a:xfrm>
            <a:custGeom>
              <a:avLst/>
              <a:gdLst>
                <a:gd name="T0" fmla="*/ 518 w 534"/>
                <a:gd name="T1" fmla="*/ 190 h 536"/>
                <a:gd name="T2" fmla="*/ 510 w 534"/>
                <a:gd name="T3" fmla="*/ 163 h 536"/>
                <a:gd name="T4" fmla="*/ 499 w 534"/>
                <a:gd name="T5" fmla="*/ 140 h 536"/>
                <a:gd name="T6" fmla="*/ 488 w 534"/>
                <a:gd name="T7" fmla="*/ 117 h 536"/>
                <a:gd name="T8" fmla="*/ 471 w 534"/>
                <a:gd name="T9" fmla="*/ 96 h 536"/>
                <a:gd name="T10" fmla="*/ 463 w 534"/>
                <a:gd name="T11" fmla="*/ 86 h 536"/>
                <a:gd name="T12" fmla="*/ 442 w 534"/>
                <a:gd name="T13" fmla="*/ 64 h 536"/>
                <a:gd name="T14" fmla="*/ 427 w 534"/>
                <a:gd name="T15" fmla="*/ 56 h 536"/>
                <a:gd name="T16" fmla="*/ 406 w 534"/>
                <a:gd name="T17" fmla="*/ 41 h 536"/>
                <a:gd name="T18" fmla="*/ 386 w 534"/>
                <a:gd name="T19" fmla="*/ 32 h 536"/>
                <a:gd name="T20" fmla="*/ 361 w 534"/>
                <a:gd name="T21" fmla="*/ 19 h 536"/>
                <a:gd name="T22" fmla="*/ 349 w 534"/>
                <a:gd name="T23" fmla="*/ 15 h 536"/>
                <a:gd name="T24" fmla="*/ 335 w 534"/>
                <a:gd name="T25" fmla="*/ 9 h 536"/>
                <a:gd name="T26" fmla="*/ 301 w 534"/>
                <a:gd name="T27" fmla="*/ 5 h 536"/>
                <a:gd name="T28" fmla="*/ 277 w 534"/>
                <a:gd name="T29" fmla="*/ 3 h 536"/>
                <a:gd name="T30" fmla="*/ 322 w 534"/>
                <a:gd name="T31" fmla="*/ 6 h 536"/>
                <a:gd name="T32" fmla="*/ 294 w 534"/>
                <a:gd name="T33" fmla="*/ 0 h 536"/>
                <a:gd name="T34" fmla="*/ 251 w 534"/>
                <a:gd name="T35" fmla="*/ 0 h 536"/>
                <a:gd name="T36" fmla="*/ 223 w 534"/>
                <a:gd name="T37" fmla="*/ 3 h 536"/>
                <a:gd name="T38" fmla="*/ 153 w 534"/>
                <a:gd name="T39" fmla="*/ 26 h 536"/>
                <a:gd name="T40" fmla="*/ 141 w 534"/>
                <a:gd name="T41" fmla="*/ 32 h 536"/>
                <a:gd name="T42" fmla="*/ 109 w 534"/>
                <a:gd name="T43" fmla="*/ 52 h 536"/>
                <a:gd name="T44" fmla="*/ 89 w 534"/>
                <a:gd name="T45" fmla="*/ 65 h 536"/>
                <a:gd name="T46" fmla="*/ 77 w 534"/>
                <a:gd name="T47" fmla="*/ 77 h 536"/>
                <a:gd name="T48" fmla="*/ 70 w 534"/>
                <a:gd name="T49" fmla="*/ 90 h 536"/>
                <a:gd name="T50" fmla="*/ 57 w 534"/>
                <a:gd name="T51" fmla="*/ 106 h 536"/>
                <a:gd name="T52" fmla="*/ 44 w 534"/>
                <a:gd name="T53" fmla="*/ 125 h 536"/>
                <a:gd name="T54" fmla="*/ 20 w 534"/>
                <a:gd name="T55" fmla="*/ 170 h 536"/>
                <a:gd name="T56" fmla="*/ 13 w 534"/>
                <a:gd name="T57" fmla="*/ 188 h 536"/>
                <a:gd name="T58" fmla="*/ 8 w 534"/>
                <a:gd name="T59" fmla="*/ 202 h 536"/>
                <a:gd name="T60" fmla="*/ 3 w 534"/>
                <a:gd name="T61" fmla="*/ 220 h 536"/>
                <a:gd name="T62" fmla="*/ 4 w 534"/>
                <a:gd name="T63" fmla="*/ 236 h 536"/>
                <a:gd name="T64" fmla="*/ 2 w 534"/>
                <a:gd name="T65" fmla="*/ 254 h 536"/>
                <a:gd name="T66" fmla="*/ 1 w 534"/>
                <a:gd name="T67" fmla="*/ 271 h 536"/>
                <a:gd name="T68" fmla="*/ 2 w 534"/>
                <a:gd name="T69" fmla="*/ 288 h 536"/>
                <a:gd name="T70" fmla="*/ 6 w 534"/>
                <a:gd name="T71" fmla="*/ 324 h 536"/>
                <a:gd name="T72" fmla="*/ 12 w 534"/>
                <a:gd name="T73" fmla="*/ 348 h 536"/>
                <a:gd name="T74" fmla="*/ 28 w 534"/>
                <a:gd name="T75" fmla="*/ 387 h 536"/>
                <a:gd name="T76" fmla="*/ 48 w 534"/>
                <a:gd name="T77" fmla="*/ 423 h 536"/>
                <a:gd name="T78" fmla="*/ 90 w 534"/>
                <a:gd name="T79" fmla="*/ 468 h 536"/>
                <a:gd name="T80" fmla="*/ 119 w 534"/>
                <a:gd name="T81" fmla="*/ 492 h 536"/>
                <a:gd name="T82" fmla="*/ 154 w 534"/>
                <a:gd name="T83" fmla="*/ 510 h 536"/>
                <a:gd name="T84" fmla="*/ 197 w 534"/>
                <a:gd name="T85" fmla="*/ 526 h 536"/>
                <a:gd name="T86" fmla="*/ 227 w 534"/>
                <a:gd name="T87" fmla="*/ 534 h 536"/>
                <a:gd name="T88" fmla="*/ 238 w 534"/>
                <a:gd name="T89" fmla="*/ 534 h 536"/>
                <a:gd name="T90" fmla="*/ 272 w 534"/>
                <a:gd name="T91" fmla="*/ 536 h 536"/>
                <a:gd name="T92" fmla="*/ 336 w 534"/>
                <a:gd name="T93" fmla="*/ 529 h 536"/>
                <a:gd name="T94" fmla="*/ 362 w 534"/>
                <a:gd name="T95" fmla="*/ 519 h 536"/>
                <a:gd name="T96" fmla="*/ 462 w 534"/>
                <a:gd name="T97" fmla="*/ 454 h 536"/>
                <a:gd name="T98" fmla="*/ 491 w 534"/>
                <a:gd name="T99" fmla="*/ 418 h 536"/>
                <a:gd name="T100" fmla="*/ 515 w 534"/>
                <a:gd name="T101" fmla="*/ 372 h 536"/>
                <a:gd name="T102" fmla="*/ 524 w 534"/>
                <a:gd name="T103" fmla="*/ 347 h 536"/>
                <a:gd name="T104" fmla="*/ 531 w 534"/>
                <a:gd name="T105" fmla="*/ 319 h 536"/>
                <a:gd name="T106" fmla="*/ 531 w 534"/>
                <a:gd name="T107" fmla="*/ 26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4" h="536">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403015" y="5547923"/>
            <a:ext cx="4380320" cy="4324785"/>
          </a:xfrm>
          <a:prstGeom prst="rect">
            <a:avLst/>
          </a:prstGeom>
        </p:spPr>
      </p:pic>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5406" y="-4070793"/>
            <a:ext cx="4904299" cy="4842121"/>
          </a:xfrm>
          <a:prstGeom prst="rect">
            <a:avLst/>
          </a:prstGeom>
        </p:spPr>
      </p:pic>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80035" y="6201091"/>
            <a:ext cx="3930903" cy="3881458"/>
          </a:xfrm>
          <a:prstGeom prst="rect">
            <a:avLst/>
          </a:prstGeom>
        </p:spPr>
      </p:pic>
    </p:spTree>
    <p:extLst>
      <p:ext uri="{BB962C8B-B14F-4D97-AF65-F5344CB8AC3E}">
        <p14:creationId xmlns:p14="http://schemas.microsoft.com/office/powerpoint/2010/main" val="7313475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372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Agenda">
    <p:bg>
      <p:bgPr>
        <a:solidFill>
          <a:srgbClr val="19233E"/>
        </a:solidFill>
        <a:effectLst/>
      </p:bgPr>
    </p:bg>
    <p:spTree>
      <p:nvGrpSpPr>
        <p:cNvPr id="1" name=""/>
        <p:cNvGrpSpPr/>
        <p:nvPr/>
      </p:nvGrpSpPr>
      <p:grpSpPr>
        <a:xfrm>
          <a:off x="0" y="0"/>
          <a:ext cx="0" cy="0"/>
          <a:chOff x="0" y="0"/>
          <a:chExt cx="0" cy="0"/>
        </a:xfrm>
      </p:grpSpPr>
      <p:grpSp>
        <p:nvGrpSpPr>
          <p:cNvPr id="36" name="Group 4">
            <a:extLst>
              <a:ext uri="{FF2B5EF4-FFF2-40B4-BE49-F238E27FC236}">
                <a16:creationId xmlns:a16="http://schemas.microsoft.com/office/drawing/2014/main" id="{6F608F73-741F-6946-B641-D8427799D994}"/>
              </a:ext>
            </a:extLst>
          </p:cNvPr>
          <p:cNvGrpSpPr>
            <a:grpSpLocks noChangeAspect="1"/>
          </p:cNvGrpSpPr>
          <p:nvPr userDrawn="1"/>
        </p:nvGrpSpPr>
        <p:grpSpPr bwMode="auto">
          <a:xfrm>
            <a:off x="11305735" y="6124027"/>
            <a:ext cx="501749" cy="430903"/>
            <a:chOff x="1841" y="2"/>
            <a:chExt cx="4000" cy="4318"/>
          </a:xfrm>
          <a:solidFill>
            <a:schemeClr val="bg1"/>
          </a:solidFill>
        </p:grpSpPr>
        <p:sp>
          <p:nvSpPr>
            <p:cNvPr id="37" name="Freeform 5">
              <a:extLst>
                <a:ext uri="{FF2B5EF4-FFF2-40B4-BE49-F238E27FC236}">
                  <a16:creationId xmlns:a16="http://schemas.microsoft.com/office/drawing/2014/main" id="{EEF63556-136D-FA42-BB5B-3B1E035D183A}"/>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38" name="Freeform 6">
              <a:extLst>
                <a:ext uri="{FF2B5EF4-FFF2-40B4-BE49-F238E27FC236}">
                  <a16:creationId xmlns:a16="http://schemas.microsoft.com/office/drawing/2014/main" id="{DDD716A6-8BCF-6848-84E2-A6A085F33216}"/>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grpSp>
      <p:sp>
        <p:nvSpPr>
          <p:cNvPr id="39"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bg1"/>
                </a:solidFill>
                <a:latin typeface="Montserrat Light" pitchFamily="2" charset="77"/>
              </a:defRPr>
            </a:lvl1pPr>
          </a:lstStyle>
          <a:p>
            <a:r>
              <a:rPr lang="en-US" dirty="0"/>
              <a:t>Page </a:t>
            </a:r>
            <a:fld id="{9B9BA90C-EAA5-9446-B68C-B7124104B36D}" type="slidenum">
              <a:rPr lang="en-US" smtClean="0"/>
              <a:pPr/>
              <a:t>‹#›</a:t>
            </a:fld>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89204" y="668773"/>
            <a:ext cx="5707701" cy="498470"/>
          </a:xfrm>
        </p:spPr>
        <p:txBody>
          <a:bodyPr>
            <a:noAutofit/>
          </a:bodyPr>
          <a:lstStyle>
            <a:lvl1pPr>
              <a:defRPr>
                <a:solidFill>
                  <a:schemeClr val="bg1"/>
                </a:solidFill>
              </a:defRPr>
            </a:lvl1pPr>
          </a:lstStyle>
          <a:p>
            <a:r>
              <a:rPr lang="en-US" dirty="0"/>
              <a:t>Agenda slide</a:t>
            </a:r>
            <a:endParaRPr lang="en-AU" dirty="0"/>
          </a:p>
        </p:txBody>
      </p:sp>
      <p:sp>
        <p:nvSpPr>
          <p:cNvPr id="32"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89204" y="1175567"/>
            <a:ext cx="5705888"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44" name="Content Placeholder 4"/>
          <p:cNvSpPr>
            <a:spLocks noGrp="1"/>
          </p:cNvSpPr>
          <p:nvPr>
            <p:ph sz="quarter" idx="18" hasCustomPrompt="1"/>
          </p:nvPr>
        </p:nvSpPr>
        <p:spPr>
          <a:xfrm>
            <a:off x="388817" y="1881188"/>
            <a:ext cx="11406554" cy="4030662"/>
          </a:xfrm>
        </p:spPr>
        <p:txBody>
          <a:bodyPr/>
          <a:lstStyle>
            <a:lvl1pPr marL="0" marR="0" indent="0" algn="l" defTabSz="914374" rtl="0" eaLnBrk="1" fontAlgn="auto" latinLnBrk="0" hangingPunct="1">
              <a:lnSpc>
                <a:spcPct val="120000"/>
              </a:lnSpc>
              <a:spcBef>
                <a:spcPts val="0"/>
              </a:spcBef>
              <a:spcAft>
                <a:spcPts val="800"/>
              </a:spcAft>
              <a:buClrTx/>
              <a:buSzTx/>
              <a:buFont typeface="Arial" charset="0"/>
              <a:buNone/>
              <a:tabLst/>
              <a:defRPr>
                <a:solidFill>
                  <a:schemeClr val="bg1"/>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chemeClr val="bg1"/>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chemeClr val="bg1"/>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chemeClr val="bg1"/>
                </a:solidFill>
              </a:defRPr>
            </a:lvl4pPr>
            <a:lvl5pPr>
              <a:defRPr>
                <a:solidFill>
                  <a:schemeClr val="bg1"/>
                </a:solidFill>
              </a:defRPr>
            </a:lvl5pPr>
          </a:lstStyle>
          <a:p>
            <a:pPr lvl="0"/>
            <a:r>
              <a:rPr lang="en-US" dirty="0" smtClean="0"/>
              <a:t>Montserrat Medium Point Size 14</a:t>
            </a:r>
          </a:p>
          <a:p>
            <a:pPr lvl="1"/>
            <a:r>
              <a:rPr lang="en-US" dirty="0" smtClean="0"/>
              <a:t>Montserrat Medium Point Size 14</a:t>
            </a:r>
          </a:p>
          <a:p>
            <a:pPr lvl="2"/>
            <a:r>
              <a:rPr lang="en-US" dirty="0" smtClean="0"/>
              <a:t>Montserrat Medium Point Size 12</a:t>
            </a:r>
          </a:p>
          <a:p>
            <a:pPr lvl="3"/>
            <a:r>
              <a:rPr lang="en-US" dirty="0" smtClean="0"/>
              <a:t>Montserrat Light Point Size 12</a:t>
            </a:r>
          </a:p>
        </p:txBody>
      </p:sp>
      <p:grpSp>
        <p:nvGrpSpPr>
          <p:cNvPr id="18" name="Group 17">
            <a:extLst>
              <a:ext uri="{FF2B5EF4-FFF2-40B4-BE49-F238E27FC236}">
                <a16:creationId xmlns:a16="http://schemas.microsoft.com/office/drawing/2014/main" id="{77346632-EFE4-F840-8F92-83FA6363A404}"/>
              </a:ext>
            </a:extLst>
          </p:cNvPr>
          <p:cNvGrpSpPr/>
          <p:nvPr userDrawn="1"/>
        </p:nvGrpSpPr>
        <p:grpSpPr>
          <a:xfrm>
            <a:off x="414846" y="365496"/>
            <a:ext cx="2559127" cy="184666"/>
            <a:chOff x="446350" y="402893"/>
            <a:chExt cx="2244235" cy="203560"/>
          </a:xfrm>
        </p:grpSpPr>
        <p:cxnSp>
          <p:nvCxnSpPr>
            <p:cNvPr id="19" name="Straight Connector 18">
              <a:extLst>
                <a:ext uri="{FF2B5EF4-FFF2-40B4-BE49-F238E27FC236}">
                  <a16:creationId xmlns:a16="http://schemas.microsoft.com/office/drawing/2014/main" id="{BC913C52-0751-BC4D-A716-67C521725C4C}"/>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385F729-539D-F848-B304-C18B0623A65C}"/>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6919194" y="5781661"/>
            <a:ext cx="4204401" cy="3372767"/>
          </a:xfrm>
          <a:prstGeom prst="rect">
            <a:avLst/>
          </a:prstGeom>
        </p:spPr>
      </p:pic>
      <p:pic>
        <p:nvPicPr>
          <p:cNvPr id="16" name="Picture 1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32812" y="6188900"/>
            <a:ext cx="1446433" cy="1160807"/>
          </a:xfrm>
          <a:prstGeom prst="rect">
            <a:avLst/>
          </a:prstGeom>
        </p:spPr>
      </p:pic>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3917" y="-777322"/>
            <a:ext cx="2619178" cy="2101314"/>
          </a:xfrm>
          <a:prstGeom prst="rect">
            <a:avLst/>
          </a:prstGeom>
        </p:spPr>
      </p:pic>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4678" y="-2675411"/>
            <a:ext cx="4721057" cy="3787227"/>
          </a:xfrm>
          <a:prstGeom prst="rect">
            <a:avLst/>
          </a:prstGeom>
        </p:spPr>
      </p:pic>
    </p:spTree>
    <p:extLst>
      <p:ext uri="{BB962C8B-B14F-4D97-AF65-F5344CB8AC3E}">
        <p14:creationId xmlns:p14="http://schemas.microsoft.com/office/powerpoint/2010/main" val="1585664788"/>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1262" y="5844922"/>
            <a:ext cx="720000" cy="778515"/>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6228758" y="3160988"/>
            <a:ext cx="4636034" cy="931618"/>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6228760" y="1935814"/>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sp>
        <p:nvSpPr>
          <p:cNvPr id="4" name="Oval 3" descr="Students at a computer" title="Students"/>
          <p:cNvSpPr/>
          <p:nvPr userDrawn="1"/>
        </p:nvSpPr>
        <p:spPr>
          <a:xfrm>
            <a:off x="409292" y="594400"/>
            <a:ext cx="5588592" cy="5588592"/>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52B9BE1-16BA-46C5-BF7B-E37057CE8B37}" type="datetimeFigureOut">
              <a:rPr lang="en-AU" smtClean="0"/>
              <a:t>22/08/2019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2EF8A7B-82E9-46CF-B03D-EA31C527A381}" type="slidenum">
              <a:rPr lang="en-AU" smtClean="0"/>
              <a:t>‹#›</a:t>
            </a:fld>
            <a:endParaRPr lang="en-AU"/>
          </a:p>
        </p:txBody>
      </p:sp>
    </p:spTree>
    <p:extLst>
      <p:ext uri="{BB962C8B-B14F-4D97-AF65-F5344CB8AC3E}">
        <p14:creationId xmlns:p14="http://schemas.microsoft.com/office/powerpoint/2010/main" val="150481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 Blue">
    <p:bg>
      <p:bgPr>
        <a:solidFill>
          <a:schemeClr val="tx2"/>
        </a:solidFill>
        <a:effectLst/>
      </p:bgPr>
    </p:bg>
    <p:spTree>
      <p:nvGrpSpPr>
        <p:cNvPr id="1" name=""/>
        <p:cNvGrpSpPr/>
        <p:nvPr/>
      </p:nvGrpSpPr>
      <p:grpSpPr>
        <a:xfrm>
          <a:off x="0" y="0"/>
          <a:ext cx="0" cy="0"/>
          <a:chOff x="0" y="0"/>
          <a:chExt cx="0" cy="0"/>
        </a:xfrm>
      </p:grpSpPr>
      <p:grpSp>
        <p:nvGrpSpPr>
          <p:cNvPr id="39" name="Group 4">
            <a:extLst>
              <a:ext uri="{FF2B5EF4-FFF2-40B4-BE49-F238E27FC236}">
                <a16:creationId xmlns:a16="http://schemas.microsoft.com/office/drawing/2014/main" id="{715C9443-4192-447A-B327-8C64E8A86FA8}"/>
              </a:ext>
            </a:extLst>
          </p:cNvPr>
          <p:cNvGrpSpPr>
            <a:grpSpLocks noChangeAspect="1"/>
          </p:cNvGrpSpPr>
          <p:nvPr userDrawn="1"/>
        </p:nvGrpSpPr>
        <p:grpSpPr bwMode="auto">
          <a:xfrm>
            <a:off x="389206" y="5920817"/>
            <a:ext cx="634922" cy="640512"/>
            <a:chOff x="1841" y="2"/>
            <a:chExt cx="4000" cy="4318"/>
          </a:xfrm>
          <a:solidFill>
            <a:schemeClr val="bg1"/>
          </a:solidFill>
        </p:grpSpPr>
        <p:sp>
          <p:nvSpPr>
            <p:cNvPr id="40" name="Freeform 5">
              <a:extLst>
                <a:ext uri="{FF2B5EF4-FFF2-40B4-BE49-F238E27FC236}">
                  <a16:creationId xmlns:a16="http://schemas.microsoft.com/office/drawing/2014/main" id="{75322274-FED5-4C13-95D1-786315FB0709}"/>
                </a:ext>
              </a:extLst>
            </p:cNvPr>
            <p:cNvSpPr>
              <a:spLocks noEditPoints="1"/>
            </p:cNvSpPr>
            <p:nvPr/>
          </p:nvSpPr>
          <p:spPr bwMode="auto">
            <a:xfrm>
              <a:off x="1972" y="2556"/>
              <a:ext cx="3779" cy="1764"/>
            </a:xfrm>
            <a:custGeom>
              <a:avLst/>
              <a:gdLst>
                <a:gd name="T0" fmla="*/ 1845 w 2181"/>
                <a:gd name="T1" fmla="*/ 700 h 1019"/>
                <a:gd name="T2" fmla="*/ 2181 w 2181"/>
                <a:gd name="T3" fmla="*/ 15 h 1019"/>
                <a:gd name="T4" fmla="*/ 1814 w 2181"/>
                <a:gd name="T5" fmla="*/ 15 h 1019"/>
                <a:gd name="T6" fmla="*/ 1459 w 2181"/>
                <a:gd name="T7" fmla="*/ 15 h 1019"/>
                <a:gd name="T8" fmla="*/ 1634 w 2181"/>
                <a:gd name="T9" fmla="*/ 700 h 1019"/>
                <a:gd name="T10" fmla="*/ 701 w 2181"/>
                <a:gd name="T11" fmla="*/ 700 h 1019"/>
                <a:gd name="T12" fmla="*/ 547 w 2181"/>
                <a:gd name="T13" fmla="*/ 453 h 1019"/>
                <a:gd name="T14" fmla="*/ 16 w 2181"/>
                <a:gd name="T15" fmla="*/ 700 h 1019"/>
                <a:gd name="T16" fmla="*/ 108 w 2181"/>
                <a:gd name="T17" fmla="*/ 929 h 1019"/>
                <a:gd name="T18" fmla="*/ 111 w 2181"/>
                <a:gd name="T19" fmla="*/ 985 h 1019"/>
                <a:gd name="T20" fmla="*/ 108 w 2181"/>
                <a:gd name="T21" fmla="*/ 834 h 1019"/>
                <a:gd name="T22" fmla="*/ 109 w 2181"/>
                <a:gd name="T23" fmla="*/ 800 h 1019"/>
                <a:gd name="T24" fmla="*/ 110 w 2181"/>
                <a:gd name="T25" fmla="*/ 1019 h 1019"/>
                <a:gd name="T26" fmla="*/ 108 w 2181"/>
                <a:gd name="T27" fmla="*/ 897 h 1019"/>
                <a:gd name="T28" fmla="*/ 221 w 2181"/>
                <a:gd name="T29" fmla="*/ 909 h 1019"/>
                <a:gd name="T30" fmla="*/ 442 w 2181"/>
                <a:gd name="T31" fmla="*/ 909 h 1019"/>
                <a:gd name="T32" fmla="*/ 403 w 2181"/>
                <a:gd name="T33" fmla="*/ 910 h 1019"/>
                <a:gd name="T34" fmla="*/ 260 w 2181"/>
                <a:gd name="T35" fmla="*/ 909 h 1019"/>
                <a:gd name="T36" fmla="*/ 403 w 2181"/>
                <a:gd name="T37" fmla="*/ 910 h 1019"/>
                <a:gd name="T38" fmla="*/ 440 w 2181"/>
                <a:gd name="T39" fmla="*/ 803 h 1019"/>
                <a:gd name="T40" fmla="*/ 649 w 2181"/>
                <a:gd name="T41" fmla="*/ 803 h 1019"/>
                <a:gd name="T42" fmla="*/ 711 w 2181"/>
                <a:gd name="T43" fmla="*/ 925 h 1019"/>
                <a:gd name="T44" fmla="*/ 711 w 2181"/>
                <a:gd name="T45" fmla="*/ 892 h 1019"/>
                <a:gd name="T46" fmla="*/ 831 w 2181"/>
                <a:gd name="T47" fmla="*/ 803 h 1019"/>
                <a:gd name="T48" fmla="*/ 833 w 2181"/>
                <a:gd name="T49" fmla="*/ 1015 h 1019"/>
                <a:gd name="T50" fmla="*/ 711 w 2181"/>
                <a:gd name="T51" fmla="*/ 925 h 1019"/>
                <a:gd name="T52" fmla="*/ 1024 w 2181"/>
                <a:gd name="T53" fmla="*/ 825 h 1019"/>
                <a:gd name="T54" fmla="*/ 869 w 2181"/>
                <a:gd name="T55" fmla="*/ 1015 h 1019"/>
                <a:gd name="T56" fmla="*/ 952 w 2181"/>
                <a:gd name="T57" fmla="*/ 942 h 1019"/>
                <a:gd name="T58" fmla="*/ 991 w 2181"/>
                <a:gd name="T59" fmla="*/ 935 h 1019"/>
                <a:gd name="T60" fmla="*/ 906 w 2181"/>
                <a:gd name="T61" fmla="*/ 837 h 1019"/>
                <a:gd name="T62" fmla="*/ 1004 w 2181"/>
                <a:gd name="T63" fmla="*/ 873 h 1019"/>
                <a:gd name="T64" fmla="*/ 1223 w 2181"/>
                <a:gd name="T65" fmla="*/ 950 h 1019"/>
                <a:gd name="T66" fmla="*/ 1075 w 2181"/>
                <a:gd name="T67" fmla="*/ 1015 h 1019"/>
                <a:gd name="T68" fmla="*/ 1228 w 2181"/>
                <a:gd name="T69" fmla="*/ 1015 h 1019"/>
                <a:gd name="T70" fmla="*/ 1223 w 2181"/>
                <a:gd name="T71" fmla="*/ 803 h 1019"/>
                <a:gd name="T72" fmla="*/ 1337 w 2181"/>
                <a:gd name="T73" fmla="*/ 803 h 1019"/>
                <a:gd name="T74" fmla="*/ 1334 w 2181"/>
                <a:gd name="T75" fmla="*/ 1015 h 1019"/>
                <a:gd name="T76" fmla="*/ 1401 w 2181"/>
                <a:gd name="T77" fmla="*/ 963 h 1019"/>
                <a:gd name="T78" fmla="*/ 1505 w 2181"/>
                <a:gd name="T79" fmla="*/ 1015 h 1019"/>
                <a:gd name="T80" fmla="*/ 1401 w 2181"/>
                <a:gd name="T81" fmla="*/ 904 h 1019"/>
                <a:gd name="T82" fmla="*/ 1684 w 2181"/>
                <a:gd name="T83" fmla="*/ 892 h 1019"/>
                <a:gd name="T84" fmla="*/ 1698 w 2181"/>
                <a:gd name="T85" fmla="*/ 837 h 1019"/>
                <a:gd name="T86" fmla="*/ 1541 w 2181"/>
                <a:gd name="T87" fmla="*/ 1015 h 1019"/>
                <a:gd name="T88" fmla="*/ 1578 w 2181"/>
                <a:gd name="T89" fmla="*/ 982 h 1019"/>
                <a:gd name="T90" fmla="*/ 1771 w 2181"/>
                <a:gd name="T91" fmla="*/ 803 h 1019"/>
                <a:gd name="T92" fmla="*/ 1773 w 2181"/>
                <a:gd name="T93" fmla="*/ 1015 h 1019"/>
                <a:gd name="T94" fmla="*/ 1921 w 2181"/>
                <a:gd name="T95" fmla="*/ 1015 h 1019"/>
                <a:gd name="T96" fmla="*/ 1884 w 2181"/>
                <a:gd name="T97" fmla="*/ 950 h 1019"/>
                <a:gd name="T98" fmla="*/ 2018 w 2181"/>
                <a:gd name="T99" fmla="*/ 1015 h 1019"/>
                <a:gd name="T100" fmla="*/ 2122 w 2181"/>
                <a:gd name="T101" fmla="*/ 838 h 1019"/>
                <a:gd name="T102" fmla="*/ 1950 w 2181"/>
                <a:gd name="T103" fmla="*/ 838 h 1019"/>
                <a:gd name="T104" fmla="*/ 923 w 2181"/>
                <a:gd name="T105" fmla="*/ 196 h 1019"/>
                <a:gd name="T106" fmla="*/ 1272 w 2181"/>
                <a:gd name="T107" fmla="*/ 89 h 1019"/>
                <a:gd name="T108" fmla="*/ 771 w 2181"/>
                <a:gd name="T109" fmla="*/ 212 h 1019"/>
                <a:gd name="T110" fmla="*/ 1141 w 2181"/>
                <a:gd name="T111" fmla="*/ 515 h 1019"/>
                <a:gd name="T112" fmla="*/ 743 w 2181"/>
                <a:gd name="T113" fmla="*/ 605 h 1019"/>
                <a:gd name="T114" fmla="*/ 1293 w 2181"/>
                <a:gd name="T115" fmla="*/ 498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1" h="1019">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44" name="Freeform 6">
              <a:extLst>
                <a:ext uri="{FF2B5EF4-FFF2-40B4-BE49-F238E27FC236}">
                  <a16:creationId xmlns:a16="http://schemas.microsoft.com/office/drawing/2014/main" id="{23A865D7-16EB-4A1C-9C6C-B2FB593CFD98}"/>
                </a:ext>
              </a:extLst>
            </p:cNvPr>
            <p:cNvSpPr>
              <a:spLocks noEditPoints="1"/>
            </p:cNvSpPr>
            <p:nvPr/>
          </p:nvSpPr>
          <p:spPr bwMode="auto">
            <a:xfrm>
              <a:off x="1841" y="2"/>
              <a:ext cx="4000" cy="2416"/>
            </a:xfrm>
            <a:custGeom>
              <a:avLst/>
              <a:gdLst>
                <a:gd name="T0" fmla="*/ 675 w 2309"/>
                <a:gd name="T1" fmla="*/ 743 h 1396"/>
                <a:gd name="T2" fmla="*/ 748 w 2309"/>
                <a:gd name="T3" fmla="*/ 341 h 1396"/>
                <a:gd name="T4" fmla="*/ 472 w 2309"/>
                <a:gd name="T5" fmla="*/ 195 h 1396"/>
                <a:gd name="T6" fmla="*/ 432 w 2309"/>
                <a:gd name="T7" fmla="*/ 217 h 1396"/>
                <a:gd name="T8" fmla="*/ 541 w 2309"/>
                <a:gd name="T9" fmla="*/ 1037 h 1396"/>
                <a:gd name="T10" fmla="*/ 1264 w 2309"/>
                <a:gd name="T11" fmla="*/ 1279 h 1396"/>
                <a:gd name="T12" fmla="*/ 1555 w 2309"/>
                <a:gd name="T13" fmla="*/ 429 h 1396"/>
                <a:gd name="T14" fmla="*/ 1526 w 2309"/>
                <a:gd name="T15" fmla="*/ 389 h 1396"/>
                <a:gd name="T16" fmla="*/ 1380 w 2309"/>
                <a:gd name="T17" fmla="*/ 527 h 1396"/>
                <a:gd name="T18" fmla="*/ 1152 w 2309"/>
                <a:gd name="T19" fmla="*/ 1207 h 1396"/>
                <a:gd name="T20" fmla="*/ 1131 w 2309"/>
                <a:gd name="T21" fmla="*/ 838 h 1396"/>
                <a:gd name="T22" fmla="*/ 786 w 2309"/>
                <a:gd name="T23" fmla="*/ 389 h 1396"/>
                <a:gd name="T24" fmla="*/ 755 w 2309"/>
                <a:gd name="T25" fmla="*/ 429 h 1396"/>
                <a:gd name="T26" fmla="*/ 766 w 2309"/>
                <a:gd name="T27" fmla="*/ 1046 h 1396"/>
                <a:gd name="T28" fmla="*/ 1103 w 2309"/>
                <a:gd name="T29" fmla="*/ 1270 h 1396"/>
                <a:gd name="T30" fmla="*/ 1081 w 2309"/>
                <a:gd name="T31" fmla="*/ 1095 h 1396"/>
                <a:gd name="T32" fmla="*/ 1159 w 2309"/>
                <a:gd name="T33" fmla="*/ 766 h 1396"/>
                <a:gd name="T34" fmla="*/ 1170 w 2309"/>
                <a:gd name="T35" fmla="*/ 12 h 1396"/>
                <a:gd name="T36" fmla="*/ 1127 w 2309"/>
                <a:gd name="T37" fmla="*/ 31 h 1396"/>
                <a:gd name="T38" fmla="*/ 932 w 2309"/>
                <a:gd name="T39" fmla="*/ 453 h 1396"/>
                <a:gd name="T40" fmla="*/ 1598 w 2309"/>
                <a:gd name="T41" fmla="*/ 392 h 1396"/>
                <a:gd name="T42" fmla="*/ 1592 w 2309"/>
                <a:gd name="T43" fmla="*/ 1061 h 1396"/>
                <a:gd name="T44" fmla="*/ 1892 w 2309"/>
                <a:gd name="T45" fmla="*/ 458 h 1396"/>
                <a:gd name="T46" fmla="*/ 1850 w 2309"/>
                <a:gd name="T47" fmla="*/ 192 h 1396"/>
                <a:gd name="T48" fmla="*/ 1837 w 2309"/>
                <a:gd name="T49" fmla="*/ 195 h 1396"/>
                <a:gd name="T50" fmla="*/ 1762 w 2309"/>
                <a:gd name="T51" fmla="*/ 228 h 1396"/>
                <a:gd name="T52" fmla="*/ 1586 w 2309"/>
                <a:gd name="T53" fmla="*/ 267 h 1396"/>
                <a:gd name="T54" fmla="*/ 1511 w 2309"/>
                <a:gd name="T55" fmla="*/ 52 h 1396"/>
                <a:gd name="T56" fmla="*/ 1506 w 2309"/>
                <a:gd name="T57" fmla="*/ 53 h 1396"/>
                <a:gd name="T58" fmla="*/ 1494 w 2309"/>
                <a:gd name="T59" fmla="*/ 58 h 1396"/>
                <a:gd name="T60" fmla="*/ 1408 w 2309"/>
                <a:gd name="T61" fmla="*/ 389 h 1396"/>
                <a:gd name="T62" fmla="*/ 884 w 2309"/>
                <a:gd name="T63" fmla="*/ 104 h 1396"/>
                <a:gd name="T64" fmla="*/ 815 w 2309"/>
                <a:gd name="T65" fmla="*/ 57 h 1396"/>
                <a:gd name="T66" fmla="*/ 803 w 2309"/>
                <a:gd name="T67" fmla="*/ 53 h 1396"/>
                <a:gd name="T68" fmla="*/ 772 w 2309"/>
                <a:gd name="T69" fmla="*/ 75 h 1396"/>
                <a:gd name="T70" fmla="*/ 988 w 2309"/>
                <a:gd name="T71" fmla="*/ 185 h 1396"/>
                <a:gd name="T72" fmla="*/ 219 w 2309"/>
                <a:gd name="T73" fmla="*/ 498 h 1396"/>
                <a:gd name="T74" fmla="*/ 107 w 2309"/>
                <a:gd name="T75" fmla="*/ 520 h 1396"/>
                <a:gd name="T76" fmla="*/ 388 w 2309"/>
                <a:gd name="T77" fmla="*/ 725 h 1396"/>
                <a:gd name="T78" fmla="*/ 2167 w 2309"/>
                <a:gd name="T79" fmla="*/ 499 h 1396"/>
                <a:gd name="T80" fmla="*/ 1941 w 2309"/>
                <a:gd name="T81" fmla="*/ 506 h 1396"/>
                <a:gd name="T82" fmla="*/ 2210 w 2309"/>
                <a:gd name="T83" fmla="*/ 546 h 1396"/>
                <a:gd name="T84" fmla="*/ 2274 w 2309"/>
                <a:gd name="T85" fmla="*/ 966 h 1396"/>
                <a:gd name="T86" fmla="*/ 2227 w 2309"/>
                <a:gd name="T87" fmla="*/ 935 h 1396"/>
                <a:gd name="T88" fmla="*/ 1811 w 2309"/>
                <a:gd name="T89" fmla="*/ 1061 h 1396"/>
                <a:gd name="T90" fmla="*/ 2301 w 2309"/>
                <a:gd name="T91" fmla="*/ 1040 h 1396"/>
                <a:gd name="T92" fmla="*/ 499 w 2309"/>
                <a:gd name="T93" fmla="*/ 1061 h 1396"/>
                <a:gd name="T94" fmla="*/ 18 w 2309"/>
                <a:gd name="T95" fmla="*/ 978 h 1396"/>
                <a:gd name="T96" fmla="*/ 9 w 2309"/>
                <a:gd name="T97" fmla="*/ 1041 h 1396"/>
                <a:gd name="T98" fmla="*/ 39 w 2309"/>
                <a:gd name="T99" fmla="*/ 1070 h 1396"/>
                <a:gd name="T100" fmla="*/ 499 w 2309"/>
                <a:gd name="T101" fmla="*/ 1061 h 1396"/>
                <a:gd name="T102" fmla="*/ 1699 w 2309"/>
                <a:gd name="T103" fmla="*/ 1305 h 1396"/>
                <a:gd name="T104" fmla="*/ 1519 w 2309"/>
                <a:gd name="T105" fmla="*/ 1309 h 1396"/>
                <a:gd name="T106" fmla="*/ 1212 w 2309"/>
                <a:gd name="T107" fmla="*/ 1337 h 1396"/>
                <a:gd name="T108" fmla="*/ 1305 w 2309"/>
                <a:gd name="T109" fmla="*/ 1337 h 1396"/>
                <a:gd name="T110" fmla="*/ 1881 w 2309"/>
                <a:gd name="T111" fmla="*/ 1351 h 1396"/>
                <a:gd name="T112" fmla="*/ 1091 w 2309"/>
                <a:gd name="T113" fmla="*/ 1330 h 1396"/>
                <a:gd name="T114" fmla="*/ 791 w 2309"/>
                <a:gd name="T115" fmla="*/ 1309 h 1396"/>
                <a:gd name="T116" fmla="*/ 611 w 2309"/>
                <a:gd name="T117" fmla="*/ 1305 h 1396"/>
                <a:gd name="T118" fmla="*/ 416 w 2309"/>
                <a:gd name="T119" fmla="*/ 1319 h 1396"/>
                <a:gd name="T120" fmla="*/ 787 w 2309"/>
                <a:gd name="T121" fmla="*/ 1368 h 1396"/>
                <a:gd name="T122" fmla="*/ 1088 w 2309"/>
                <a:gd name="T123" fmla="*/ 134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09" h="1396">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grpSp>
      <p:sp>
        <p:nvSpPr>
          <p:cNvPr id="9"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89205" y="2823581"/>
            <a:ext cx="5705887" cy="1107996"/>
          </a:xfrm>
        </p:spPr>
        <p:txBody>
          <a:bodyPr anchor="b">
            <a:noAutofit/>
          </a:bodyPr>
          <a:lstStyle>
            <a:lvl1pPr>
              <a:lnSpc>
                <a:spcPct val="90000"/>
              </a:lnSpc>
              <a:defRPr sz="4000">
                <a:solidFill>
                  <a:schemeClr val="bg1"/>
                </a:solidFill>
              </a:defRPr>
            </a:lvl1pPr>
          </a:lstStyle>
          <a:p>
            <a:r>
              <a:rPr lang="en-US"/>
              <a:t>Divider title goes here</a:t>
            </a:r>
            <a:endParaRPr lang="en-AU"/>
          </a:p>
        </p:txBody>
      </p:sp>
      <p:sp>
        <p:nvSpPr>
          <p:cNvPr id="16"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89205" y="4048756"/>
            <a:ext cx="5705888" cy="276999"/>
          </a:xfrm>
        </p:spPr>
        <p:txBody>
          <a:bodyPr wrap="square">
            <a:noAutofit/>
          </a:bodyPr>
          <a:lstStyle>
            <a:lvl1pPr>
              <a:defRPr sz="1800" b="0" i="0">
                <a:solidFill>
                  <a:schemeClr val="bg1"/>
                </a:solidFill>
                <a:latin typeface="Montserrat SemiBold" pitchFamily="2" charset="77"/>
              </a:defRPr>
            </a:lvl1pPr>
            <a:lvl2pPr marL="0" indent="0">
              <a:buNone/>
              <a:defRPr/>
            </a:lvl2pPr>
          </a:lstStyle>
          <a:p>
            <a:pPr lvl="0"/>
            <a:r>
              <a:rPr lang="en-US"/>
              <a:t>Subtitle goes here</a:t>
            </a:r>
          </a:p>
        </p:txBody>
      </p:sp>
      <p:grpSp>
        <p:nvGrpSpPr>
          <p:cNvPr id="43" name="Group 42">
            <a:extLst>
              <a:ext uri="{FF2B5EF4-FFF2-40B4-BE49-F238E27FC236}">
                <a16:creationId xmlns:a16="http://schemas.microsoft.com/office/drawing/2014/main" id="{36487694-BCE5-40E5-957D-41D10B21C04A}"/>
              </a:ext>
            </a:extLst>
          </p:cNvPr>
          <p:cNvGrpSpPr/>
          <p:nvPr userDrawn="1"/>
        </p:nvGrpSpPr>
        <p:grpSpPr>
          <a:xfrm>
            <a:off x="414846" y="365496"/>
            <a:ext cx="2559127" cy="184666"/>
            <a:chOff x="446350" y="402893"/>
            <a:chExt cx="2244235" cy="203560"/>
          </a:xfrm>
        </p:grpSpPr>
        <p:cxnSp>
          <p:nvCxnSpPr>
            <p:cNvPr id="2076" name="Straight Connector 2075">
              <a:extLst>
                <a:ext uri="{FF2B5EF4-FFF2-40B4-BE49-F238E27FC236}">
                  <a16:creationId xmlns:a16="http://schemas.microsoft.com/office/drawing/2014/main" id="{00741CFD-7DEE-490C-8563-C8C4EF3060AD}"/>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77" name="TextBox 2076">
              <a:extLst>
                <a:ext uri="{FF2B5EF4-FFF2-40B4-BE49-F238E27FC236}">
                  <a16:creationId xmlns:a16="http://schemas.microsoft.com/office/drawing/2014/main" id="{1875D8F5-C831-4AC7-AE09-4DA65EE17051}"/>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8879910" y="4639129"/>
            <a:ext cx="5531973" cy="4437743"/>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7376" y="-488814"/>
            <a:ext cx="2589249" cy="2077952"/>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26343" y="5568612"/>
            <a:ext cx="3033253" cy="2433518"/>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42970" y="-2074979"/>
            <a:ext cx="4567591" cy="3664117"/>
          </a:xfrm>
          <a:prstGeom prst="rect">
            <a:avLst/>
          </a:prstGeom>
        </p:spPr>
      </p:pic>
    </p:spTree>
    <p:extLst>
      <p:ext uri="{BB962C8B-B14F-4D97-AF65-F5344CB8AC3E}">
        <p14:creationId xmlns:p14="http://schemas.microsoft.com/office/powerpoint/2010/main" val="1794729510"/>
      </p:ext>
    </p:extLst>
  </p:cSld>
  <p:clrMapOvr>
    <a:masterClrMapping/>
  </p:clrMapOvr>
  <p:transition>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mplate Instructions A">
    <p:bg>
      <p:bgPr>
        <a:solidFill>
          <a:schemeClr val="bg1"/>
        </a:solidFill>
        <a:effectLst/>
      </p:bgPr>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E0209DAC-2CDA-1542-A91A-6D9037024692}"/>
              </a:ext>
            </a:extLst>
          </p:cNvPr>
          <p:cNvSpPr>
            <a:spLocks noGrp="1"/>
          </p:cNvSpPr>
          <p:nvPr>
            <p:ph type="ftr" sz="quarter" idx="3"/>
          </p:nvPr>
        </p:nvSpPr>
        <p:spPr>
          <a:xfrm>
            <a:off x="389204" y="6188900"/>
            <a:ext cx="4114800" cy="365125"/>
          </a:xfrm>
          <a:prstGeom prst="rect">
            <a:avLst/>
          </a:prstGeom>
        </p:spPr>
        <p:txBody>
          <a:bodyPr vert="horz" lIns="0" tIns="0" rIns="0" bIns="0" rtlCol="0" anchor="b" anchorCtr="0"/>
          <a:lstStyle>
            <a:lvl1pPr algn="l">
              <a:defRPr sz="1200" b="0" i="0">
                <a:solidFill>
                  <a:schemeClr val="tx2"/>
                </a:solidFill>
                <a:latin typeface="Montserrat Light" pitchFamily="2" charset="77"/>
              </a:defRPr>
            </a:lvl1pPr>
          </a:lstStyle>
          <a:p>
            <a:r>
              <a:rPr lang="en-US"/>
              <a:t>Page </a:t>
            </a:r>
            <a:fld id="{9B9BA90C-EAA5-9446-B68C-B7124104B36D}" type="slidenum">
              <a:rPr lang="en-US" smtClean="0"/>
              <a:pPr/>
              <a:t>‹#›</a:t>
            </a:fld>
            <a:endParaRPr lang="en-US"/>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a:solidFill>
                  <a:srgbClr val="19233E"/>
                </a:solidFill>
              </a:defRPr>
            </a:lvl1pPr>
          </a:lstStyle>
          <a:p>
            <a:r>
              <a:rPr lang="en-US"/>
              <a:t>Click to edit Master title style</a:t>
            </a:r>
            <a:endParaRPr lang="en-AU"/>
          </a:p>
        </p:txBody>
      </p:sp>
      <p:sp>
        <p:nvSpPr>
          <p:cNvPr id="12" name="Text Placeholder 2078">
            <a:extLst>
              <a:ext uri="{FF2B5EF4-FFF2-40B4-BE49-F238E27FC236}">
                <a16:creationId xmlns:a16="http://schemas.microsoft.com/office/drawing/2014/main" id="{9E9DA5A4-1A7E-2548-AD67-C81E6E9C254E}"/>
              </a:ext>
            </a:extLst>
          </p:cNvPr>
          <p:cNvSpPr>
            <a:spLocks noGrp="1"/>
          </p:cNvSpPr>
          <p:nvPr>
            <p:ph type="body" sz="quarter" idx="24" hasCustomPrompt="1"/>
          </p:nvPr>
        </p:nvSpPr>
        <p:spPr>
          <a:xfrm>
            <a:off x="389203" y="1175567"/>
            <a:ext cx="11433980" cy="276999"/>
          </a:xfrm>
        </p:spPr>
        <p:txBody>
          <a:bodyPr wrap="square">
            <a:noAutofit/>
          </a:bodyPr>
          <a:lstStyle>
            <a:lvl1pPr>
              <a:defRPr sz="1800" b="0" i="0">
                <a:solidFill>
                  <a:schemeClr val="accent5"/>
                </a:solidFill>
                <a:latin typeface="Montserrat SemiBold" pitchFamily="2" charset="77"/>
              </a:defRPr>
            </a:lvl1pPr>
            <a:lvl2pPr marL="0" indent="0">
              <a:buNone/>
              <a:defRPr/>
            </a:lvl2pPr>
          </a:lstStyle>
          <a:p>
            <a:pPr lvl="0"/>
            <a:r>
              <a:rPr lang="en-US"/>
              <a:t>Subtitle goes here</a:t>
            </a:r>
          </a:p>
        </p:txBody>
      </p:sp>
      <p:sp>
        <p:nvSpPr>
          <p:cNvPr id="11" name="Content Placeholder 10">
            <a:extLst>
              <a:ext uri="{FF2B5EF4-FFF2-40B4-BE49-F238E27FC236}">
                <a16:creationId xmlns:a16="http://schemas.microsoft.com/office/drawing/2014/main" id="{FD9F97E7-AF54-478A-8D95-C8620B9F3385}"/>
              </a:ext>
            </a:extLst>
          </p:cNvPr>
          <p:cNvSpPr>
            <a:spLocks noGrp="1"/>
          </p:cNvSpPr>
          <p:nvPr>
            <p:ph sz="quarter" idx="14" hasCustomPrompt="1"/>
          </p:nvPr>
        </p:nvSpPr>
        <p:spPr>
          <a:xfrm>
            <a:off x="389205"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sp>
        <p:nvSpPr>
          <p:cNvPr id="6" name="Content Placeholder 10">
            <a:extLst>
              <a:ext uri="{FF2B5EF4-FFF2-40B4-BE49-F238E27FC236}">
                <a16:creationId xmlns:a16="http://schemas.microsoft.com/office/drawing/2014/main" id="{01DDF432-B9B5-4DE1-B08C-F223EAD1B176}"/>
              </a:ext>
            </a:extLst>
          </p:cNvPr>
          <p:cNvSpPr>
            <a:spLocks noGrp="1"/>
          </p:cNvSpPr>
          <p:nvPr>
            <p:ph sz="quarter" idx="15" hasCustomPrompt="1"/>
          </p:nvPr>
        </p:nvSpPr>
        <p:spPr>
          <a:xfrm>
            <a:off x="6297844" y="1881187"/>
            <a:ext cx="5501538" cy="4030633"/>
          </a:xfrm>
        </p:spPr>
        <p:txBody>
          <a:bodyPr>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solidFill>
                  <a:srgbClr val="19233E"/>
                </a:solidFill>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solidFill>
                  <a:srgbClr val="19233E"/>
                </a:solidFill>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a:solidFill>
                  <a:srgbClr val="19233E"/>
                </a:solidFill>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a:solidFill>
                  <a:srgbClr val="19233E"/>
                </a:solidFill>
              </a:defRPr>
            </a:lvl4pPr>
            <a:lvl5pPr>
              <a:defRPr>
                <a:solidFill>
                  <a:srgbClr val="19233E"/>
                </a:solidFill>
              </a:defRPr>
            </a:lvl5pPr>
          </a:lstStyle>
          <a:p>
            <a:pPr marL="0" marR="0" lvl="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143996" marR="0" lvl="1"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14</a:t>
            </a:r>
          </a:p>
          <a:p>
            <a:pPr marL="287991" marR="0" lvl="2" indent="-143996" algn="l" defTabSz="914374" rtl="0" eaLnBrk="1" fontAlgn="auto" latinLnBrk="0" hangingPunct="1">
              <a:lnSpc>
                <a:spcPct val="120000"/>
              </a:lnSpc>
              <a:spcBef>
                <a:spcPts val="0"/>
              </a:spcBef>
              <a:spcAft>
                <a:spcPts val="800"/>
              </a:spcAft>
              <a:buClrTx/>
              <a:buSzTx/>
              <a:buFont typeface="Monaco" pitchFamily="2" charset="77"/>
              <a:buChar char="⎼"/>
              <a:tabLst/>
              <a:defRPr/>
            </a:pPr>
            <a:r>
              <a:rPr kumimoji="0" lang="en-US" sz="1200" b="0" i="0" u="none" strike="noStrike" kern="1200" cap="none" spc="0" normalizeH="0" baseline="0" noProof="0">
                <a:ln>
                  <a:noFill/>
                </a:ln>
                <a:solidFill>
                  <a:srgbClr val="000000"/>
                </a:solidFill>
                <a:effectLst/>
                <a:uLnTx/>
                <a:uFillTx/>
                <a:latin typeface="Montserrat Medium" pitchFamily="2" charset="77"/>
                <a:ea typeface="+mn-ea"/>
                <a:cs typeface="+mn-cs"/>
              </a:rPr>
              <a:t>Montserrat Medium Point Size 12</a:t>
            </a:r>
          </a:p>
          <a:p>
            <a:pPr marL="431988" marR="0" lvl="3" indent="-143996" algn="l" defTabSz="914374" rtl="0" eaLnBrk="1" fontAlgn="auto" latinLnBrk="0" hangingPunct="1">
              <a:lnSpc>
                <a:spcPct val="120000"/>
              </a:lnSpc>
              <a:spcBef>
                <a:spcPts val="0"/>
              </a:spcBef>
              <a:spcAft>
                <a:spcPts val="800"/>
              </a:spcAft>
              <a:buClrTx/>
              <a:buSzTx/>
              <a:buFont typeface="System Font Regular"/>
              <a:buChar char="»"/>
              <a:tabLst/>
              <a:defRPr/>
            </a:pPr>
            <a:r>
              <a:rPr kumimoji="0" lang="en-US" sz="1200" b="0" i="0" u="none" strike="noStrike" kern="1200" cap="none" spc="0" normalizeH="0" baseline="0" noProof="0">
                <a:ln>
                  <a:noFill/>
                </a:ln>
                <a:solidFill>
                  <a:srgbClr val="000000"/>
                </a:solidFill>
                <a:effectLst/>
                <a:uLnTx/>
                <a:uFillTx/>
                <a:latin typeface="Montserrat Light" pitchFamily="2" charset="77"/>
                <a:ea typeface="+mn-ea"/>
                <a:cs typeface="+mn-cs"/>
              </a:rPr>
              <a:t>Montserrat Light Point Size 12</a:t>
            </a:r>
          </a:p>
        </p:txBody>
      </p:sp>
      <p:grpSp>
        <p:nvGrpSpPr>
          <p:cNvPr id="13" name="Group 12">
            <a:extLst>
              <a:ext uri="{FF2B5EF4-FFF2-40B4-BE49-F238E27FC236}">
                <a16:creationId xmlns:a16="http://schemas.microsoft.com/office/drawing/2014/main" id="{E4A2B057-D6A1-C14A-AAC3-464F4406A251}"/>
              </a:ext>
            </a:extLst>
          </p:cNvPr>
          <p:cNvGrpSpPr/>
          <p:nvPr userDrawn="1"/>
        </p:nvGrpSpPr>
        <p:grpSpPr>
          <a:xfrm>
            <a:off x="414846" y="365496"/>
            <a:ext cx="2559127" cy="184666"/>
            <a:chOff x="446350" y="402893"/>
            <a:chExt cx="2244235" cy="203560"/>
          </a:xfrm>
        </p:grpSpPr>
        <p:cxnSp>
          <p:nvCxnSpPr>
            <p:cNvPr id="14" name="Straight Connector 13">
              <a:extLst>
                <a:ext uri="{FF2B5EF4-FFF2-40B4-BE49-F238E27FC236}">
                  <a16:creationId xmlns:a16="http://schemas.microsoft.com/office/drawing/2014/main" id="{5F2D107B-3615-B049-BF4B-150EC0FCDA72}"/>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3A59B52-EAD6-654A-9660-263545E42B74}"/>
                </a:ext>
              </a:extLst>
            </p:cNvPr>
            <p:cNvSpPr txBox="1"/>
            <p:nvPr userDrawn="1"/>
          </p:nvSpPr>
          <p:spPr>
            <a:xfrm>
              <a:off x="524310" y="402893"/>
              <a:ext cx="2166275" cy="203560"/>
            </a:xfrm>
            <a:prstGeom prst="rect">
              <a:avLst/>
            </a:prstGeom>
            <a:noFill/>
          </p:spPr>
          <p:txBody>
            <a:bodyPr wrap="none" lIns="0" tIns="0" rIns="0" bIns="0" rtlCol="0">
              <a:spAutoFit/>
            </a:bodyPr>
            <a:lstStyle/>
            <a:p>
              <a:r>
                <a:rPr lang="en-AU" sz="1200" b="1" i="0">
                  <a:solidFill>
                    <a:schemeClr val="tx2"/>
                  </a:solidFill>
                  <a:latin typeface="Montserrat SemiBold" pitchFamily="2" charset="77"/>
                </a:rPr>
                <a:t>NSW Department of Education</a:t>
              </a:r>
            </a:p>
          </p:txBody>
        </p: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402" y="6048759"/>
            <a:ext cx="2458884" cy="1972713"/>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2678" y="6048759"/>
            <a:ext cx="2885009" cy="231435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231658">
            <a:off x="10669087" y="-1974475"/>
            <a:ext cx="3768745" cy="3023283"/>
          </a:xfrm>
          <a:prstGeom prst="rect">
            <a:avLst/>
          </a:prstGeom>
        </p:spPr>
      </p:pic>
    </p:spTree>
    <p:extLst>
      <p:ext uri="{BB962C8B-B14F-4D97-AF65-F5344CB8AC3E}">
        <p14:creationId xmlns:p14="http://schemas.microsoft.com/office/powerpoint/2010/main" val="104183206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7925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904985"/>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pic>
        <p:nvPicPr>
          <p:cNvPr id="9" name="Picture 8"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7062" y="5854650"/>
            <a:ext cx="720000" cy="778515"/>
          </a:xfrm>
          <a:prstGeom prst="rect">
            <a:avLst/>
          </a:prstGeom>
        </p:spPr>
      </p:pic>
      <p:sp>
        <p:nvSpPr>
          <p:cNvPr id="9" name="Oval 8" descr="Student writing at his desk"/>
          <p:cNvSpPr/>
          <p:nvPr userDrawn="1"/>
        </p:nvSpPr>
        <p:spPr>
          <a:xfrm>
            <a:off x="5769864" y="219974"/>
            <a:ext cx="6391656" cy="639165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242336"/>
          </a:xfrm>
          <a:prstGeom prst="rect">
            <a:avLst/>
          </a:prstGeom>
        </p:spPr>
        <p:txBody>
          <a:bodyPr wrap="square" lIns="0">
            <a:noAutofit/>
          </a:bodyPr>
          <a:lstStyle>
            <a:lvl1pPr marL="0" indent="0">
              <a:buNone/>
              <a:defRPr sz="2000" b="0" i="0">
                <a:solidFill>
                  <a:schemeClr val="bg1"/>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bg1"/>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bg1"/>
                </a:solidFill>
                <a:latin typeface="Montserrat SemiBold" pitchFamily="2" charset="77"/>
              </a:rPr>
              <a:t>NSW Department of Education</a:t>
            </a:r>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6323" y="5894897"/>
            <a:ext cx="720000" cy="786318"/>
          </a:xfrm>
          <a:prstGeom prst="rect">
            <a:avLst/>
          </a:prstGeom>
        </p:spPr>
      </p:pic>
      <p:sp>
        <p:nvSpPr>
          <p:cNvPr id="9" name="Oval 8" descr="Student writing at his desk"/>
          <p:cNvSpPr/>
          <p:nvPr userDrawn="1"/>
        </p:nvSpPr>
        <p:spPr>
          <a:xfrm>
            <a:off x="6793918" y="1384916"/>
            <a:ext cx="4963075" cy="4963075"/>
          </a:xfrm>
          <a:prstGeom prst="ellipse">
            <a:avLst/>
          </a:prstGeom>
          <a:blipFill dpi="0" rotWithShape="1">
            <a:blip r:embed="rId4" cstate="screen">
              <a:extLst>
                <a:ext uri="{28A0092B-C50C-407E-A947-70E740481C1C}">
                  <a14:useLocalDpi xmlns:a14="http://schemas.microsoft.com/office/drawing/2010/main"/>
                </a:ext>
              </a:extLst>
            </a:blip>
            <a:srcRect/>
            <a:stretch>
              <a:fillRect t="1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60328" y="4048755"/>
            <a:ext cx="4636034" cy="1579688"/>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60328"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62039" y="5894897"/>
            <a:ext cx="720000" cy="786318"/>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371475" y="4048755"/>
            <a:ext cx="4636034" cy="1766983"/>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371475" y="2823581"/>
            <a:ext cx="4636033" cy="1107996"/>
          </a:xfrm>
        </p:spPr>
        <p:txBody>
          <a:bodyPr anchor="b">
            <a:noAutofit/>
          </a:bodyPr>
          <a:lstStyle>
            <a:lvl1pPr>
              <a:lnSpc>
                <a:spcPct val="90000"/>
              </a:lnSpc>
              <a:defRPr sz="4000">
                <a:solidFill>
                  <a:schemeClr val="tx2"/>
                </a:solidFill>
              </a:defRPr>
            </a:lvl1pPr>
          </a:lstStyle>
          <a:p>
            <a:r>
              <a:rPr lang="en-US" dirty="0"/>
              <a:t>Divider title goes here</a:t>
            </a:r>
            <a:endParaRPr lang="en-AU" dirty="0"/>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4" name="Text Placeholder 3"/>
          <p:cNvSpPr>
            <a:spLocks noGrp="1"/>
          </p:cNvSpPr>
          <p:nvPr>
            <p:ph type="body" sz="quarter" idx="19"/>
          </p:nvPr>
        </p:nvSpPr>
        <p:spPr>
          <a:xfrm>
            <a:off x="337062" y="1989138"/>
            <a:ext cx="11531881" cy="4090552"/>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326860" y="1266324"/>
            <a:ext cx="8754995" cy="573335"/>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327109" y="759531"/>
            <a:ext cx="8958934" cy="498470"/>
          </a:xfrm>
        </p:spPr>
        <p:txBody>
          <a:bodyPr>
            <a:noAutofit/>
          </a:bodyPr>
          <a:lstStyle>
            <a:lvl1pPr>
              <a:defRPr>
                <a:solidFill>
                  <a:schemeClr val="tx2"/>
                </a:solidFill>
              </a:defRPr>
            </a:lvl1pPr>
          </a:lstStyle>
          <a:p>
            <a:r>
              <a:rPr lang="en-US" dirty="0"/>
              <a:t>Agenda slide</a:t>
            </a:r>
            <a:endParaRPr lang="en-AU" dirty="0"/>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pic>
        <p:nvPicPr>
          <p:cNvPr id="11" name="Picture 10" descr="NSW Government Logo.&#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73627" y="6076592"/>
            <a:ext cx="540000" cy="589738"/>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334962" y="1989138"/>
            <a:ext cx="11485563" cy="4090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4961" y="1300834"/>
            <a:ext cx="11484801"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9" name="Title Placeholder 1"/>
          <p:cNvSpPr>
            <a:spLocks noGrp="1"/>
          </p:cNvSpPr>
          <p:nvPr>
            <p:ph type="title"/>
          </p:nvPr>
        </p:nvSpPr>
        <p:spPr>
          <a:xfrm>
            <a:off x="334952" y="779117"/>
            <a:ext cx="11478677"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
        <p:nvSpPr>
          <p:cNvPr id="2" name="TextBox 1">
            <a:extLst>
              <a:ext uri="{FF2B5EF4-FFF2-40B4-BE49-F238E27FC236}">
                <a16:creationId xmlns:a16="http://schemas.microsoft.com/office/drawing/2014/main" id="{E7071F07-F06E-2849-8B89-3514EDBF9E12}"/>
              </a:ext>
            </a:extLst>
          </p:cNvPr>
          <p:cNvSpPr txBox="1"/>
          <p:nvPr userDrawn="1"/>
        </p:nvSpPr>
        <p:spPr>
          <a:xfrm>
            <a:off x="11472672" y="6303264"/>
            <a:ext cx="0" cy="0"/>
          </a:xfrm>
          <a:prstGeom prst="rect">
            <a:avLst/>
          </a:prstGeom>
          <a:noFill/>
        </p:spPr>
        <p:txBody>
          <a:bodyPr wrap="none" lIns="0" tIns="0" rIns="0" bIns="0" rtlCol="0">
            <a:noAutofit/>
          </a:bodyPr>
          <a:lstStyle/>
          <a:p>
            <a:pPr algn="l"/>
            <a:endParaRPr lang="en-US" sz="1400" dirty="0" err="1"/>
          </a:p>
        </p:txBody>
      </p:sp>
      <p:sp>
        <p:nvSpPr>
          <p:cNvPr id="4" name="TextBox 3">
            <a:extLst>
              <a:ext uri="{FF2B5EF4-FFF2-40B4-BE49-F238E27FC236}">
                <a16:creationId xmlns:a16="http://schemas.microsoft.com/office/drawing/2014/main" id="{2DCE057A-CC61-F24B-BE7D-4167C765EE07}"/>
              </a:ext>
            </a:extLst>
          </p:cNvPr>
          <p:cNvSpPr txBox="1"/>
          <p:nvPr userDrawn="1"/>
        </p:nvSpPr>
        <p:spPr>
          <a:xfrm>
            <a:off x="1255776" y="426720"/>
            <a:ext cx="0" cy="0"/>
          </a:xfrm>
          <a:prstGeom prst="rect">
            <a:avLst/>
          </a:prstGeom>
          <a:noFill/>
        </p:spPr>
        <p:txBody>
          <a:bodyPr wrap="none" lIns="0" tIns="0" rIns="0" bIns="0" rtlCol="0">
            <a:noAutofit/>
          </a:bodyPr>
          <a:lstStyle/>
          <a:p>
            <a:pPr algn="l"/>
            <a:endParaRPr lang="en-US" sz="1400" dirty="0" err="1"/>
          </a:p>
        </p:txBody>
      </p:sp>
      <p:sp>
        <p:nvSpPr>
          <p:cNvPr id="5" name="TextBox 4">
            <a:extLst>
              <a:ext uri="{FF2B5EF4-FFF2-40B4-BE49-F238E27FC236}">
                <a16:creationId xmlns:a16="http://schemas.microsoft.com/office/drawing/2014/main" id="{B75554E1-F1CE-644B-8B7C-7617C8C65A82}"/>
              </a:ext>
            </a:extLst>
          </p:cNvPr>
          <p:cNvSpPr txBox="1"/>
          <p:nvPr userDrawn="1"/>
        </p:nvSpPr>
        <p:spPr>
          <a:xfrm>
            <a:off x="329184" y="438912"/>
            <a:ext cx="0" cy="0"/>
          </a:xfrm>
          <a:prstGeom prst="rect">
            <a:avLst/>
          </a:prstGeom>
          <a:noFill/>
        </p:spPr>
        <p:txBody>
          <a:bodyPr wrap="none" lIns="0" tIns="0" rIns="0" bIns="0" rtlCol="0">
            <a:noAutofit/>
          </a:bodyPr>
          <a:lstStyle/>
          <a:p>
            <a:pPr algn="l"/>
            <a:endParaRPr lang="en-US" sz="1400" dirty="0" err="1"/>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Content B">
    <p:bg>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03"/>
          <a:stretch/>
        </p:blipFill>
        <p:spPr>
          <a:xfrm>
            <a:off x="1" y="0"/>
            <a:ext cx="11141476" cy="6858000"/>
          </a:xfrm>
          <a:prstGeom prst="rect">
            <a:avLst/>
          </a:prstGeom>
        </p:spPr>
      </p:pic>
      <p:sp>
        <p:nvSpPr>
          <p:cNvPr id="4" name="Text Placeholder 3"/>
          <p:cNvSpPr>
            <a:spLocks noGrp="1"/>
          </p:cNvSpPr>
          <p:nvPr>
            <p:ph type="body" sz="quarter" idx="16"/>
          </p:nvPr>
        </p:nvSpPr>
        <p:spPr>
          <a:xfrm>
            <a:off x="337062" y="1989138"/>
            <a:ext cx="11482699" cy="411066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grpSp>
        <p:nvGrpSpPr>
          <p:cNvPr id="28" name="Group 27">
            <a:extLst>
              <a:ext uri="{FF2B5EF4-FFF2-40B4-BE49-F238E27FC236}">
                <a16:creationId xmlns:a16="http://schemas.microsoft.com/office/drawing/2014/main" id="{29C2C0D5-A346-2643-9D8C-8C22D5D50C6E}"/>
              </a:ext>
            </a:extLst>
          </p:cNvPr>
          <p:cNvGrpSpPr/>
          <p:nvPr userDrawn="1"/>
        </p:nvGrpSpPr>
        <p:grpSpPr>
          <a:xfrm>
            <a:off x="337062" y="365496"/>
            <a:ext cx="2576121" cy="184666"/>
            <a:chOff x="446350" y="402893"/>
            <a:chExt cx="2780477" cy="203560"/>
          </a:xfrm>
        </p:grpSpPr>
        <p:cxnSp>
          <p:nvCxnSpPr>
            <p:cNvPr id="29" name="Straight Connector 28">
              <a:extLst>
                <a:ext uri="{FF2B5EF4-FFF2-40B4-BE49-F238E27FC236}">
                  <a16:creationId xmlns:a16="http://schemas.microsoft.com/office/drawing/2014/main" id="{AEFECAC3-BF7B-B746-B2D0-F554BFDC2964}"/>
                </a:ext>
              </a:extLst>
            </p:cNvPr>
            <p:cNvCxnSpPr/>
            <p:nvPr userDrawn="1"/>
          </p:nvCxnSpPr>
          <p:spPr>
            <a:xfrm>
              <a:off x="446350" y="428178"/>
              <a:ext cx="0" cy="11905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74AE827-7224-224D-825A-55775AA3B745}"/>
                </a:ext>
              </a:extLst>
            </p:cNvPr>
            <p:cNvSpPr txBox="1"/>
            <p:nvPr userDrawn="1"/>
          </p:nvSpPr>
          <p:spPr>
            <a:xfrm>
              <a:off x="524310" y="402893"/>
              <a:ext cx="2702517" cy="203560"/>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grpSp>
      <p:sp>
        <p:nvSpPr>
          <p:cNvPr id="10" name="Title Placeholder 1"/>
          <p:cNvSpPr>
            <a:spLocks noGrp="1"/>
          </p:cNvSpPr>
          <p:nvPr>
            <p:ph type="title"/>
          </p:nvPr>
        </p:nvSpPr>
        <p:spPr>
          <a:xfrm>
            <a:off x="337366" y="779117"/>
            <a:ext cx="11476263" cy="498470"/>
          </a:xfrm>
          <a:prstGeom prst="rect">
            <a:avLst/>
          </a:prstGeom>
        </p:spPr>
        <p:txBody>
          <a:bodyPr vert="horz" wrap="square" lIns="0" tIns="0" rIns="0" bIns="0" rtlCol="0" anchor="ctr">
            <a:noAutofit/>
          </a:bodyPr>
          <a:lstStyle/>
          <a:p>
            <a:r>
              <a:rPr lang="en-US" smtClean="0"/>
              <a:t>Click to edit Master title style</a:t>
            </a:r>
            <a:endParaRPr lang="en-US" dirty="0"/>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337376" y="1300834"/>
            <a:ext cx="11482386" cy="537824"/>
          </a:xfrm>
          <a:prstGeom prst="rect">
            <a:avLst/>
          </a:prstGeom>
        </p:spPr>
        <p:txBody>
          <a:bodyPr wrap="square" lIns="0">
            <a:noAutofit/>
          </a:bodyPr>
          <a:lstStyle>
            <a:lvl1pPr marL="0" indent="0">
              <a:buNone/>
              <a:defRPr sz="2000" b="0" i="0">
                <a:solidFill>
                  <a:schemeClr val="accent5"/>
                </a:solidFill>
                <a:latin typeface="Montserrat SemiBold" pitchFamily="2" charset="77"/>
              </a:defRPr>
            </a:lvl1pPr>
            <a:lvl2pPr marL="0" indent="0">
              <a:buNone/>
              <a:defRPr/>
            </a:lvl2pPr>
          </a:lstStyle>
          <a:p>
            <a:pPr lvl="0"/>
            <a:r>
              <a:rPr lang="en-US" dirty="0"/>
              <a:t>Subtitle goes here</a:t>
            </a:r>
          </a:p>
        </p:txBody>
      </p:sp>
      <p:sp>
        <p:nvSpPr>
          <p:cNvPr id="12"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326860" y="6267450"/>
            <a:ext cx="407672" cy="365125"/>
          </a:xfrm>
          <a:prstGeom prst="rect">
            <a:avLst/>
          </a:prstGeom>
        </p:spPr>
        <p:txBody>
          <a:bodyPr vert="horz" lIns="0" tIns="0" rIns="0" bIns="0" rtlCol="0" anchor="b" anchorCtr="0"/>
          <a:lstStyle>
            <a:lvl1pPr algn="l">
              <a:defRPr sz="1000" b="0" i="0">
                <a:solidFill>
                  <a:schemeClr val="tx2"/>
                </a:solidFill>
                <a:latin typeface="+mn-lt"/>
              </a:defRPr>
            </a:lvl1pPr>
          </a:lstStyle>
          <a:p>
            <a:fld id="{5116C895-348D-4FA1-AC3F-6A98EE2CBA64}" type="slidenum">
              <a:rPr lang="en-US" smtClean="0"/>
              <a:pPr/>
              <a:t>‹#›</a:t>
            </a:fld>
            <a:endParaRPr lang="en-US" dirty="0"/>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37062" y="6371461"/>
            <a:ext cx="540000" cy="365125"/>
          </a:xfrm>
          <a:prstGeom prst="rect">
            <a:avLst/>
          </a:prstGeom>
        </p:spPr>
        <p:txBody>
          <a:bodyPr vert="horz" lIns="0" tIns="45720" rIns="91440" bIns="45720" rtlCol="0" anchor="ctr"/>
          <a:lstStyle>
            <a:lvl1pPr algn="l">
              <a:defRPr sz="1000">
                <a:solidFill>
                  <a:schemeClr val="tx2"/>
                </a:solidFill>
              </a:defRPr>
            </a:lvl1pPr>
          </a:lstStyle>
          <a:p>
            <a:fld id="{70A22D65-9FDC-489F-B10E-6D0B5D9F1F89}" type="slidenum">
              <a:rPr lang="en-AU" smtClean="0"/>
              <a:pPr/>
              <a:t>‹#›</a:t>
            </a:fld>
            <a:endParaRPr lang="en-AU" dirty="0"/>
          </a:p>
        </p:txBody>
      </p:sp>
      <p:pic>
        <p:nvPicPr>
          <p:cNvPr id="8" name="Picture 7" descr="NSW Government Logo.&#1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1432123" y="6146848"/>
            <a:ext cx="540000" cy="589738"/>
          </a:xfrm>
          <a:prstGeom prst="rect">
            <a:avLst/>
          </a:prstGeom>
        </p:spPr>
      </p:pic>
      <p:sp>
        <p:nvSpPr>
          <p:cNvPr id="4" name="Text Placeholder 3"/>
          <p:cNvSpPr>
            <a:spLocks noGrp="1"/>
          </p:cNvSpPr>
          <p:nvPr>
            <p:ph type="body" idx="1"/>
          </p:nvPr>
        </p:nvSpPr>
        <p:spPr>
          <a:xfrm>
            <a:off x="316228" y="1725254"/>
            <a:ext cx="11497399"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14" name="Title Placeholder 1"/>
          <p:cNvSpPr>
            <a:spLocks noGrp="1"/>
          </p:cNvSpPr>
          <p:nvPr>
            <p:ph type="title"/>
          </p:nvPr>
        </p:nvSpPr>
        <p:spPr>
          <a:xfrm>
            <a:off x="316228" y="779117"/>
            <a:ext cx="11497401" cy="498470"/>
          </a:xfrm>
          <a:prstGeom prst="rect">
            <a:avLst/>
          </a:prstGeom>
        </p:spPr>
        <p:txBody>
          <a:bodyPr vert="horz" wrap="square" lIns="0" tIns="0" rIns="0" bIns="0" rtlCol="0" anchor="ctr">
            <a:noAutofit/>
          </a:bodyPr>
          <a:lstStyle/>
          <a:p>
            <a:r>
              <a:rPr lang="en-US" smtClean="0"/>
              <a:t>Click to edit Master title style</a:t>
            </a:r>
            <a:endParaRPr lang="en-US" dirty="0"/>
          </a:p>
        </p:txBody>
      </p:sp>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337062" y="388434"/>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409292" y="365496"/>
            <a:ext cx="2503891" cy="184666"/>
          </a:xfrm>
          <a:prstGeom prst="rect">
            <a:avLst/>
          </a:prstGeom>
          <a:noFill/>
        </p:spPr>
        <p:txBody>
          <a:bodyPr wrap="none" lIns="0" tIns="0" rIns="0" bIns="0" rtlCol="0">
            <a:spAutoFit/>
          </a:bodyPr>
          <a:lstStyle/>
          <a:p>
            <a:r>
              <a:rPr lang="en-AU" sz="1200" b="1" i="0" dirty="0">
                <a:solidFill>
                  <a:schemeClr val="tx2"/>
                </a:solidFill>
                <a:latin typeface="Montserrat SemiBold" pitchFamily="2" charset="77"/>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688" r:id="rId3"/>
    <p:sldLayoutId id="2147483692" r:id="rId4"/>
    <p:sldLayoutId id="2147483691" r:id="rId5"/>
    <p:sldLayoutId id="2147483694" r:id="rId6"/>
    <p:sldLayoutId id="2147483675" r:id="rId7"/>
    <p:sldLayoutId id="2147483670" r:id="rId8"/>
    <p:sldLayoutId id="2147483689" r:id="rId9"/>
    <p:sldLayoutId id="2147483671" r:id="rId10"/>
    <p:sldLayoutId id="2147483696" r:id="rId11"/>
    <p:sldLayoutId id="2147483697" r:id="rId12"/>
    <p:sldLayoutId id="2147483695" r:id="rId13"/>
    <p:sldLayoutId id="2147483698" r:id="rId14"/>
    <p:sldLayoutId id="2147483687"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Lst>
  <p:transition>
    <p:fade/>
  </p:transition>
  <p:hf sldNum="0" hdr="0" dt="0"/>
  <p:txStyles>
    <p:titleStyle>
      <a:lvl1pPr algn="l" defTabSz="685798" rtl="0" eaLnBrk="1" latinLnBrk="0" hangingPunct="1">
        <a:lnSpc>
          <a:spcPct val="90000"/>
        </a:lnSpc>
        <a:spcBef>
          <a:spcPct val="0"/>
        </a:spcBef>
        <a:buNone/>
        <a:defRPr sz="2800" b="0" i="0" kern="1200">
          <a:solidFill>
            <a:schemeClr val="tx2"/>
          </a:solidFill>
          <a:latin typeface="Montserrat SemiBold" panose="00000700000000000000" pitchFamily="2" charset="0"/>
          <a:ea typeface="+mj-ea"/>
          <a:cs typeface="+mj-cs"/>
        </a:defRPr>
      </a:lvl1pPr>
    </p:titleStyle>
    <p:bodyStyle>
      <a:lvl1pPr marL="177800" indent="-177800" algn="l" defTabSz="685798" rtl="0" eaLnBrk="1" latinLnBrk="0" hangingPunct="1">
        <a:lnSpc>
          <a:spcPct val="150000"/>
        </a:lnSpc>
        <a:spcBef>
          <a:spcPts val="0"/>
        </a:spcBef>
        <a:spcAft>
          <a:spcPts val="600"/>
        </a:spcAft>
        <a:buFont typeface="Arial" panose="020B0604020202020204" pitchFamily="34" charset="0"/>
        <a:buChar char="•"/>
        <a:defRPr sz="1800" kern="1200">
          <a:solidFill>
            <a:schemeClr val="tx2"/>
          </a:solidFill>
          <a:latin typeface="Montserrat Medium" pitchFamily="2" charset="77"/>
          <a:ea typeface="+mn-ea"/>
          <a:cs typeface="+mn-cs"/>
        </a:defRPr>
      </a:lvl1pPr>
      <a:lvl2pPr marL="355600" indent="-177800" algn="l" defTabSz="685798" rtl="0" eaLnBrk="1" latinLnBrk="0" hangingPunct="1">
        <a:lnSpc>
          <a:spcPct val="150000"/>
        </a:lnSpc>
        <a:spcBef>
          <a:spcPts val="0"/>
        </a:spcBef>
        <a:spcAft>
          <a:spcPts val="600"/>
        </a:spcAft>
        <a:buClrTx/>
        <a:buFont typeface="Montserrat Medium" panose="00000600000000000000" pitchFamily="2" charset="0"/>
        <a:buChar char="−"/>
        <a:defRPr sz="1600" kern="1200">
          <a:solidFill>
            <a:schemeClr val="tx2"/>
          </a:solidFill>
          <a:latin typeface="Montserrat Medium" pitchFamily="2" charset="77"/>
          <a:ea typeface="+mn-ea"/>
          <a:cs typeface="+mn-cs"/>
        </a:defRPr>
      </a:lvl2pPr>
      <a:lvl3pPr marL="541338" indent="-177800" algn="l" defTabSz="685798" rtl="0" eaLnBrk="1" latinLnBrk="0" hangingPunct="1">
        <a:lnSpc>
          <a:spcPct val="150000"/>
        </a:lnSpc>
        <a:spcBef>
          <a:spcPts val="0"/>
        </a:spcBef>
        <a:spcAft>
          <a:spcPts val="600"/>
        </a:spcAft>
        <a:buClrTx/>
        <a:buFont typeface="Montserrat Medium" panose="00000600000000000000" pitchFamily="2" charset="0"/>
        <a:buChar char="»"/>
        <a:tabLst/>
        <a:defRPr sz="1600" kern="1200">
          <a:solidFill>
            <a:schemeClr val="tx2"/>
          </a:solidFill>
          <a:latin typeface="Montserrat Medium" pitchFamily="2" charset="77"/>
          <a:ea typeface="+mn-ea"/>
          <a:cs typeface="+mn-cs"/>
        </a:defRPr>
      </a:lvl3pPr>
      <a:lvl4pPr marL="719138" indent="-185738" algn="l" defTabSz="685798" rtl="0" eaLnBrk="1" latinLnBrk="0" hangingPunct="1">
        <a:lnSpc>
          <a:spcPct val="150000"/>
        </a:lnSpc>
        <a:spcBef>
          <a:spcPts val="0"/>
        </a:spcBef>
        <a:spcAft>
          <a:spcPts val="600"/>
        </a:spcAft>
        <a:buClrTx/>
        <a:buFont typeface="Courier New" panose="02070309020205020404" pitchFamily="49" charset="0"/>
        <a:buChar char="o"/>
        <a:defRPr sz="1400" b="0" i="0" kern="1200">
          <a:solidFill>
            <a:schemeClr val="tx2"/>
          </a:solidFill>
          <a:latin typeface="Montserrat Medium" panose="00000600000000000000" pitchFamily="2" charset="0"/>
          <a:ea typeface="+mn-ea"/>
          <a:cs typeface="+mn-cs"/>
        </a:defRPr>
      </a:lvl4pPr>
      <a:lvl5pPr marL="896938" indent="-177800" algn="l" defTabSz="685798" rtl="0" eaLnBrk="1" latinLnBrk="0" hangingPunct="1">
        <a:lnSpc>
          <a:spcPct val="150000"/>
        </a:lnSpc>
        <a:spcBef>
          <a:spcPts val="0"/>
        </a:spcBef>
        <a:spcAft>
          <a:spcPts val="600"/>
        </a:spcAft>
        <a:buFont typeface="Arial" panose="020B0604020202020204" pitchFamily="34" charset="0"/>
        <a:buChar char="•"/>
        <a:defRPr sz="1200" b="0" i="0" kern="1200">
          <a:solidFill>
            <a:schemeClr val="tx2"/>
          </a:solidFill>
          <a:latin typeface="+mn-lt"/>
          <a:ea typeface="+mn-ea"/>
          <a:cs typeface="+mn-cs"/>
        </a:defRPr>
      </a:lvl5pPr>
      <a:lvl6pPr marL="1885943"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42"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41"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0" indent="-171449" algn="l" defTabSz="6857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8" rtl="0" eaLnBrk="1" latinLnBrk="0" hangingPunct="1">
        <a:defRPr sz="1350" kern="1200">
          <a:solidFill>
            <a:schemeClr val="tx1"/>
          </a:solidFill>
          <a:latin typeface="+mn-lt"/>
          <a:ea typeface="+mn-ea"/>
          <a:cs typeface="+mn-cs"/>
        </a:defRPr>
      </a:lvl1pPr>
      <a:lvl2pPr marL="342899" algn="l" defTabSz="685798" rtl="0" eaLnBrk="1" latinLnBrk="0" hangingPunct="1">
        <a:defRPr sz="1350" kern="1200">
          <a:solidFill>
            <a:schemeClr val="tx1"/>
          </a:solidFill>
          <a:latin typeface="+mn-lt"/>
          <a:ea typeface="+mn-ea"/>
          <a:cs typeface="+mn-cs"/>
        </a:defRPr>
      </a:lvl2pPr>
      <a:lvl3pPr marL="685798" algn="l" defTabSz="685798" rtl="0" eaLnBrk="1" latinLnBrk="0" hangingPunct="1">
        <a:defRPr sz="1350" kern="1200">
          <a:solidFill>
            <a:schemeClr val="tx1"/>
          </a:solidFill>
          <a:latin typeface="+mn-lt"/>
          <a:ea typeface="+mn-ea"/>
          <a:cs typeface="+mn-cs"/>
        </a:defRPr>
      </a:lvl3pPr>
      <a:lvl4pPr marL="1028696" algn="l" defTabSz="685798" rtl="0" eaLnBrk="1" latinLnBrk="0" hangingPunct="1">
        <a:defRPr sz="1350" kern="1200">
          <a:solidFill>
            <a:schemeClr val="tx1"/>
          </a:solidFill>
          <a:latin typeface="+mn-lt"/>
          <a:ea typeface="+mn-ea"/>
          <a:cs typeface="+mn-cs"/>
        </a:defRPr>
      </a:lvl4pPr>
      <a:lvl5pPr marL="1371596" algn="l" defTabSz="685798" rtl="0" eaLnBrk="1" latinLnBrk="0" hangingPunct="1">
        <a:defRPr sz="1350" kern="1200">
          <a:solidFill>
            <a:schemeClr val="tx1"/>
          </a:solidFill>
          <a:latin typeface="+mn-lt"/>
          <a:ea typeface="+mn-ea"/>
          <a:cs typeface="+mn-cs"/>
        </a:defRPr>
      </a:lvl5pPr>
      <a:lvl6pPr marL="1714494" algn="l" defTabSz="685798" rtl="0" eaLnBrk="1" latinLnBrk="0" hangingPunct="1">
        <a:defRPr sz="1350" kern="1200">
          <a:solidFill>
            <a:schemeClr val="tx1"/>
          </a:solidFill>
          <a:latin typeface="+mn-lt"/>
          <a:ea typeface="+mn-ea"/>
          <a:cs typeface="+mn-cs"/>
        </a:defRPr>
      </a:lvl6pPr>
      <a:lvl7pPr marL="2057393" algn="l" defTabSz="685798" rtl="0" eaLnBrk="1" latinLnBrk="0" hangingPunct="1">
        <a:defRPr sz="1350" kern="1200">
          <a:solidFill>
            <a:schemeClr val="tx1"/>
          </a:solidFill>
          <a:latin typeface="+mn-lt"/>
          <a:ea typeface="+mn-ea"/>
          <a:cs typeface="+mn-cs"/>
        </a:defRPr>
      </a:lvl7pPr>
      <a:lvl8pPr marL="2400292" algn="l" defTabSz="685798" rtl="0" eaLnBrk="1" latinLnBrk="0" hangingPunct="1">
        <a:defRPr sz="1350" kern="1200">
          <a:solidFill>
            <a:schemeClr val="tx1"/>
          </a:solidFill>
          <a:latin typeface="+mn-lt"/>
          <a:ea typeface="+mn-ea"/>
          <a:cs typeface="+mn-cs"/>
        </a:defRPr>
      </a:lvl8pPr>
      <a:lvl9pPr marL="2743190" algn="l" defTabSz="6857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211" userDrawn="1">
          <p15:clr>
            <a:srgbClr val="F26B43"/>
          </p15:clr>
        </p15:guide>
        <p15:guide id="20" pos="3840" userDrawn="1">
          <p15:clr>
            <a:srgbClr val="F26B43"/>
          </p15:clr>
        </p15:guide>
        <p15:guide id="21" pos="7435"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844" userDrawn="1">
          <p15:clr>
            <a:srgbClr val="FDE53C"/>
          </p15:clr>
        </p15:guide>
        <p15:guide id="38" pos="1443" userDrawn="1">
          <p15:clr>
            <a:srgbClr val="FDE53C"/>
          </p15:clr>
        </p15:guide>
        <p15:guide id="39" pos="2043" userDrawn="1">
          <p15:clr>
            <a:srgbClr val="FDE53C"/>
          </p15:clr>
        </p15:guide>
        <p15:guide id="40" pos="2641" userDrawn="1">
          <p15:clr>
            <a:srgbClr val="FDE53C"/>
          </p15:clr>
        </p15:guide>
        <p15:guide id="41" pos="3241" userDrawn="1">
          <p15:clr>
            <a:srgbClr val="FDE53C"/>
          </p15:clr>
        </p15:guide>
        <p15:guide id="42" pos="4439" userDrawn="1">
          <p15:clr>
            <a:srgbClr val="FDE53C"/>
          </p15:clr>
        </p15:guide>
        <p15:guide id="43" pos="5039" userDrawn="1">
          <p15:clr>
            <a:srgbClr val="FDE53C"/>
          </p15:clr>
        </p15:guide>
        <p15:guide id="44" pos="5637" userDrawn="1">
          <p15:clr>
            <a:srgbClr val="FDE53C"/>
          </p15:clr>
        </p15:guide>
        <p15:guide id="45" pos="6236" userDrawn="1">
          <p15:clr>
            <a:srgbClr val="FDE53C"/>
          </p15:clr>
        </p15:guide>
        <p15:guide id="46" pos="6835" userDrawn="1">
          <p15:clr>
            <a:srgbClr val="FDE53C"/>
          </p15:clr>
        </p15:guide>
        <p15:guide id="47"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hyperlink" Target="https://docs.google.com/document/d/1SjfXO6OKvs5L1goJqxpL4ljFgX5ame7D-g29Lx8Gkoc/edit"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xml"/><Relationship Id="rId7" Type="http://schemas.openxmlformats.org/officeDocument/2006/relationships/image" Target="../media/image24.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8.png"/><Relationship Id="rId5" Type="http://schemas.openxmlformats.org/officeDocument/2006/relationships/notesSlide" Target="../notesSlides/notesSlide13.xml"/><Relationship Id="rId10" Type="http://schemas.openxmlformats.org/officeDocument/2006/relationships/image" Target="../media/image27.png"/><Relationship Id="rId4" Type="http://schemas.openxmlformats.org/officeDocument/2006/relationships/slideLayout" Target="../slideLayouts/slideLayout18.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teaching-and-learning/disability-learning-and-support/our-disability-strategy/contact-u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hyperlink" Target="https://surveys.cese.nsw.gov.au/eoi-2019"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nsw.gov.au/policy-library/policies/enrolment-of-students-in-nsw-government-school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s://education.nsw.gov.au/public-schools/going-to-a-public-school/finding-a-public-school" TargetMode="External"/><Relationship Id="rId4" Type="http://schemas.openxmlformats.org/officeDocument/2006/relationships/hyperlink" Target="mailto:DoEinfo@det.nsw.edu.a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nsw.gov.au/about-us/educational-data/scou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371474" y="4048755"/>
            <a:ext cx="5248275" cy="1242336"/>
          </a:xfrm>
        </p:spPr>
        <p:txBody>
          <a:bodyPr/>
          <a:lstStyle/>
          <a:p>
            <a:r>
              <a:rPr lang="en-AU" dirty="0" smtClean="0"/>
              <a:t>Presented by Georgina Harrisson</a:t>
            </a:r>
          </a:p>
          <a:p>
            <a:r>
              <a:rPr lang="en-AU" dirty="0" smtClean="0"/>
              <a:t>Deputy Secretary, Educational Services</a:t>
            </a:r>
            <a:endParaRPr lang="en-AU" dirty="0"/>
          </a:p>
        </p:txBody>
      </p:sp>
      <p:sp>
        <p:nvSpPr>
          <p:cNvPr id="2" name="Title 1"/>
          <p:cNvSpPr>
            <a:spLocks noGrp="1"/>
          </p:cNvSpPr>
          <p:nvPr>
            <p:ph type="title"/>
          </p:nvPr>
        </p:nvSpPr>
        <p:spPr>
          <a:xfrm>
            <a:off x="371475" y="2823581"/>
            <a:ext cx="5248274" cy="1107996"/>
          </a:xfrm>
        </p:spPr>
        <p:txBody>
          <a:bodyPr/>
          <a:lstStyle/>
          <a:p>
            <a:r>
              <a:rPr lang="en-AU" dirty="0"/>
              <a:t/>
            </a:r>
            <a:br>
              <a:rPr lang="en-AU" dirty="0"/>
            </a:br>
            <a:r>
              <a:rPr lang="en-AU" dirty="0"/>
              <a:t>Educational Services </a:t>
            </a:r>
            <a:r>
              <a:rPr lang="en-AU" dirty="0" smtClean="0"/>
              <a:t> 2019 </a:t>
            </a:r>
            <a:r>
              <a:rPr lang="en-AU" dirty="0"/>
              <a:t>and into the </a:t>
            </a:r>
            <a:r>
              <a:rPr lang="en-AU" dirty="0" smtClean="0"/>
              <a:t>future</a:t>
            </a:r>
            <a:endParaRPr lang="en-AU" dirty="0"/>
          </a:p>
        </p:txBody>
      </p:sp>
    </p:spTree>
    <p:extLst>
      <p:ext uri="{BB962C8B-B14F-4D97-AF65-F5344CB8AC3E}">
        <p14:creationId xmlns:p14="http://schemas.microsoft.com/office/powerpoint/2010/main" val="128218041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AU" dirty="0" smtClean="0"/>
              <a:t>Quality teaching to improve every student</a:t>
            </a:r>
            <a:endParaRPr lang="en-AU" dirty="0"/>
          </a:p>
        </p:txBody>
      </p:sp>
      <p:sp>
        <p:nvSpPr>
          <p:cNvPr id="7" name="Title 6"/>
          <p:cNvSpPr>
            <a:spLocks noGrp="1"/>
          </p:cNvSpPr>
          <p:nvPr>
            <p:ph type="title"/>
          </p:nvPr>
        </p:nvSpPr>
        <p:spPr>
          <a:xfrm>
            <a:off x="371475" y="2823581"/>
            <a:ext cx="5444863" cy="1107996"/>
          </a:xfrm>
        </p:spPr>
        <p:txBody>
          <a:bodyPr/>
          <a:lstStyle/>
          <a:p>
            <a:r>
              <a:rPr lang="en-AU" dirty="0" smtClean="0"/>
              <a:t>Curriculum Support	</a:t>
            </a:r>
            <a:endParaRPr lang="en-AU" dirty="0"/>
          </a:p>
        </p:txBody>
      </p:sp>
      <p:sp>
        <p:nvSpPr>
          <p:cNvPr id="6" name="Footer Placeholder 5"/>
          <p:cNvSpPr>
            <a:spLocks noGrp="1"/>
          </p:cNvSpPr>
          <p:nvPr>
            <p:ph type="ftr" sz="quarter" idx="4294967295"/>
          </p:nvPr>
        </p:nvSpPr>
        <p:spPr>
          <a:xfrm>
            <a:off x="0" y="6267450"/>
            <a:ext cx="407988" cy="365125"/>
          </a:xfrm>
          <a:prstGeom prst="rect">
            <a:avLst/>
          </a:prstGeom>
        </p:spPr>
        <p:txBody>
          <a:bodyPr/>
          <a:lstStyle/>
          <a:p>
            <a:fld id="{5116C895-348D-4FA1-AC3F-6A98EE2CBA64}" type="slidenum">
              <a:rPr lang="en-US" smtClean="0"/>
              <a:pPr/>
              <a:t>10</a:t>
            </a:fld>
            <a:endParaRPr lang="en-US" dirty="0"/>
          </a:p>
        </p:txBody>
      </p:sp>
    </p:spTree>
    <p:extLst>
      <p:ext uri="{BB962C8B-B14F-4D97-AF65-F5344CB8AC3E}">
        <p14:creationId xmlns:p14="http://schemas.microsoft.com/office/powerpoint/2010/main" val="29636530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2019 curriculum support for new syllabuses</a:t>
            </a:r>
          </a:p>
        </p:txBody>
      </p:sp>
      <p:sp>
        <p:nvSpPr>
          <p:cNvPr id="7" name="Content Placeholder 6"/>
          <p:cNvSpPr>
            <a:spLocks noGrp="1"/>
          </p:cNvSpPr>
          <p:nvPr>
            <p:ph sz="quarter" idx="14"/>
          </p:nvPr>
        </p:nvSpPr>
        <p:spPr>
          <a:xfrm>
            <a:off x="316228" y="1699055"/>
            <a:ext cx="5508511" cy="4212766"/>
          </a:xfrm>
        </p:spPr>
        <p:txBody>
          <a:bodyPr/>
          <a:lstStyle/>
          <a:p>
            <a:r>
              <a:rPr lang="en-AU" dirty="0">
                <a:latin typeface="Montserrat ExtraBold" panose="00000900000000000000" pitchFamily="2" charset="0"/>
              </a:rPr>
              <a:t>Getting to know the PDHPE K-10 syllabus </a:t>
            </a:r>
            <a:br>
              <a:rPr lang="en-AU" dirty="0">
                <a:latin typeface="Montserrat ExtraBold" panose="00000900000000000000" pitchFamily="2" charset="0"/>
              </a:rPr>
            </a:br>
            <a:r>
              <a:rPr lang="en-AU" dirty="0">
                <a:latin typeface="Montserrat ExtraBold" panose="00000900000000000000" pitchFamily="2" charset="0"/>
              </a:rPr>
              <a:t>(primary) (NR25619)</a:t>
            </a:r>
            <a:br>
              <a:rPr lang="en-AU" dirty="0">
                <a:latin typeface="Montserrat ExtraBold" panose="00000900000000000000" pitchFamily="2" charset="0"/>
              </a:rPr>
            </a:br>
            <a:r>
              <a:rPr lang="en-AU" dirty="0">
                <a:latin typeface="+mn-lt"/>
                <a:cs typeface="Arial" panose="020B0604020202020204" pitchFamily="34" charset="0"/>
              </a:rPr>
              <a:t>‒ e-Learning course (1 hour, TIPD)</a:t>
            </a:r>
            <a:br>
              <a:rPr lang="en-AU" dirty="0">
                <a:latin typeface="+mn-lt"/>
                <a:cs typeface="Arial" panose="020B0604020202020204" pitchFamily="34" charset="0"/>
              </a:rPr>
            </a:br>
            <a:r>
              <a:rPr lang="en-AU" dirty="0">
                <a:latin typeface="+mn-lt"/>
                <a:cs typeface="Arial" panose="020B0604020202020204" pitchFamily="34" charset="0"/>
              </a:rPr>
              <a:t>‒ </a:t>
            </a:r>
            <a:r>
              <a:rPr lang="en-AU" dirty="0" smtClean="0">
                <a:latin typeface="+mn-lt"/>
                <a:cs typeface="Arial" panose="020B0604020202020204" pitchFamily="34" charset="0"/>
              </a:rPr>
              <a:t>1,540 </a:t>
            </a:r>
            <a:r>
              <a:rPr lang="en-AU" dirty="0">
                <a:latin typeface="+mn-lt"/>
                <a:cs typeface="Arial" panose="020B0604020202020204" pitchFamily="34" charset="0"/>
              </a:rPr>
              <a:t>enrolments</a:t>
            </a:r>
          </a:p>
          <a:p>
            <a:r>
              <a:rPr lang="en-AU" dirty="0">
                <a:latin typeface="Montserrat ExtraBold" panose="00000900000000000000" pitchFamily="2" charset="0"/>
              </a:rPr>
              <a:t>Unpacking the PDHPE K-10 syllabus propositions (primary) (RG04325)</a:t>
            </a:r>
            <a:r>
              <a:rPr lang="en-AU" dirty="0">
                <a:latin typeface="+mn-lt"/>
                <a:cs typeface="Arial" panose="020B0604020202020204" pitchFamily="34" charset="0"/>
              </a:rPr>
              <a:t/>
            </a:r>
            <a:br>
              <a:rPr lang="en-AU" dirty="0">
                <a:latin typeface="+mn-lt"/>
                <a:cs typeface="Arial" panose="020B0604020202020204" pitchFamily="34" charset="0"/>
              </a:rPr>
            </a:br>
            <a:r>
              <a:rPr lang="en-AU" dirty="0">
                <a:latin typeface="+mn-lt"/>
                <a:cs typeface="Arial" panose="020B0604020202020204" pitchFamily="34" charset="0"/>
              </a:rPr>
              <a:t>‒ e-Learning course (1 hour, registered)</a:t>
            </a:r>
            <a:br>
              <a:rPr lang="en-AU" dirty="0">
                <a:latin typeface="+mn-lt"/>
                <a:cs typeface="Arial" panose="020B0604020202020204" pitchFamily="34" charset="0"/>
              </a:rPr>
            </a:br>
            <a:r>
              <a:rPr lang="en-AU" dirty="0">
                <a:latin typeface="+mn-lt"/>
                <a:cs typeface="Arial" panose="020B0604020202020204" pitchFamily="34" charset="0"/>
              </a:rPr>
              <a:t>‒ </a:t>
            </a:r>
            <a:r>
              <a:rPr lang="en-AU" dirty="0" smtClean="0">
                <a:latin typeface="+mn-lt"/>
                <a:cs typeface="Arial" panose="020B0604020202020204" pitchFamily="34" charset="0"/>
              </a:rPr>
              <a:t>3,695 </a:t>
            </a:r>
            <a:r>
              <a:rPr lang="en-AU" dirty="0">
                <a:latin typeface="+mn-lt"/>
                <a:cs typeface="Arial" panose="020B0604020202020204" pitchFamily="34" charset="0"/>
              </a:rPr>
              <a:t>enrolments</a:t>
            </a:r>
          </a:p>
          <a:p>
            <a:r>
              <a:rPr lang="en-AU" dirty="0">
                <a:latin typeface="Montserrat ExtraBold" panose="00000900000000000000" pitchFamily="2" charset="0"/>
              </a:rPr>
              <a:t>Unpacking the PDHPE K-10 syllabus (RG02979)</a:t>
            </a:r>
            <a:r>
              <a:rPr lang="en-AU" dirty="0">
                <a:latin typeface="+mn-lt"/>
                <a:cs typeface="Arial" panose="020B0604020202020204" pitchFamily="34" charset="0"/>
              </a:rPr>
              <a:t/>
            </a:r>
            <a:br>
              <a:rPr lang="en-AU" dirty="0">
                <a:latin typeface="+mn-lt"/>
                <a:cs typeface="Arial" panose="020B0604020202020204" pitchFamily="34" charset="0"/>
              </a:rPr>
            </a:br>
            <a:r>
              <a:rPr lang="en-AU" dirty="0">
                <a:latin typeface="+mn-lt"/>
                <a:cs typeface="Arial" panose="020B0604020202020204" pitchFamily="34" charset="0"/>
              </a:rPr>
              <a:t>‒ face-to-face workshop (7 hours, registered)</a:t>
            </a:r>
            <a:br>
              <a:rPr lang="en-AU" dirty="0">
                <a:latin typeface="+mn-lt"/>
                <a:cs typeface="Arial" panose="020B0604020202020204" pitchFamily="34" charset="0"/>
              </a:rPr>
            </a:br>
            <a:r>
              <a:rPr lang="en-AU" dirty="0">
                <a:latin typeface="+mn-lt"/>
                <a:cs typeface="Arial" panose="020B0604020202020204" pitchFamily="34" charset="0"/>
              </a:rPr>
              <a:t>‒ 40 venues</a:t>
            </a:r>
            <a:br>
              <a:rPr lang="en-AU" dirty="0">
                <a:latin typeface="+mn-lt"/>
                <a:cs typeface="Arial" panose="020B0604020202020204" pitchFamily="34" charset="0"/>
              </a:rPr>
            </a:br>
            <a:r>
              <a:rPr lang="en-AU" dirty="0">
                <a:latin typeface="+mn-lt"/>
                <a:cs typeface="Arial" panose="020B0604020202020204" pitchFamily="34" charset="0"/>
              </a:rPr>
              <a:t>‒ 1,953 participants</a:t>
            </a:r>
          </a:p>
          <a:p>
            <a:endParaRPr lang="en-AU" dirty="0"/>
          </a:p>
        </p:txBody>
      </p:sp>
      <p:sp>
        <p:nvSpPr>
          <p:cNvPr id="8" name="Content Placeholder 7"/>
          <p:cNvSpPr>
            <a:spLocks noGrp="1"/>
          </p:cNvSpPr>
          <p:nvPr>
            <p:ph sz="quarter" idx="15"/>
          </p:nvPr>
        </p:nvSpPr>
        <p:spPr>
          <a:xfrm>
            <a:off x="6183796" y="1699055"/>
            <a:ext cx="5508511" cy="4212765"/>
          </a:xfrm>
        </p:spPr>
        <p:txBody>
          <a:bodyPr/>
          <a:lstStyle/>
          <a:p>
            <a:r>
              <a:rPr lang="en-AU" dirty="0">
                <a:latin typeface="Montserrat ExtraBold" panose="00000900000000000000" pitchFamily="2" charset="0"/>
              </a:rPr>
              <a:t>Implementing the Science and Technology K-6 syllabus (RG04451)</a:t>
            </a:r>
            <a:r>
              <a:rPr lang="en-AU" dirty="0"/>
              <a:t/>
            </a:r>
            <a:br>
              <a:rPr lang="en-AU" dirty="0"/>
            </a:br>
            <a:r>
              <a:rPr lang="en-AU" dirty="0"/>
              <a:t>‒ face-to-face workshop (5 hours, registered)</a:t>
            </a:r>
            <a:br>
              <a:rPr lang="en-AU" dirty="0"/>
            </a:br>
            <a:r>
              <a:rPr lang="en-AU" dirty="0"/>
              <a:t>‒ 43 venues</a:t>
            </a:r>
            <a:br>
              <a:rPr lang="en-AU" dirty="0"/>
            </a:br>
            <a:r>
              <a:rPr lang="en-AU" dirty="0"/>
              <a:t>‒ 401 enrolments</a:t>
            </a:r>
          </a:p>
          <a:p>
            <a:r>
              <a:rPr lang="en-AU" dirty="0">
                <a:latin typeface="Montserrat ExtraBold" panose="00000900000000000000" pitchFamily="2" charset="0"/>
              </a:rPr>
              <a:t>Teaching with the Science and Technology K-6 syllabus (RG04489)</a:t>
            </a:r>
            <a:r>
              <a:rPr lang="en-AU" dirty="0"/>
              <a:t/>
            </a:r>
            <a:br>
              <a:rPr lang="en-AU" dirty="0"/>
            </a:br>
            <a:r>
              <a:rPr lang="en-AU" dirty="0"/>
              <a:t>‒ e-Learning course (3 hours, registered)</a:t>
            </a:r>
            <a:br>
              <a:rPr lang="en-AU" dirty="0"/>
            </a:br>
            <a:r>
              <a:rPr lang="en-AU" dirty="0"/>
              <a:t>‒ 311 enrolments</a:t>
            </a:r>
          </a:p>
          <a:p>
            <a:endParaRPr lang="en-AU" dirty="0"/>
          </a:p>
        </p:txBody>
      </p:sp>
      <p:sp>
        <p:nvSpPr>
          <p:cNvPr id="9" name="Text Placeholder 8"/>
          <p:cNvSpPr>
            <a:spLocks noGrp="1"/>
          </p:cNvSpPr>
          <p:nvPr>
            <p:ph type="body" sz="quarter" idx="16"/>
          </p:nvPr>
        </p:nvSpPr>
        <p:spPr/>
        <p:txBody>
          <a:bodyPr/>
          <a:lstStyle/>
          <a:p>
            <a:pPr marL="0" indent="0">
              <a:buNone/>
            </a:pPr>
            <a:r>
              <a:rPr lang="en-AU" dirty="0"/>
              <a:t>Science and Technology | PDHPE</a:t>
            </a:r>
          </a:p>
          <a:p>
            <a:endParaRPr lang="en-AU" dirty="0"/>
          </a:p>
        </p:txBody>
      </p:sp>
    </p:spTree>
    <p:extLst>
      <p:ext uri="{BB962C8B-B14F-4D97-AF65-F5344CB8AC3E}">
        <p14:creationId xmlns:p14="http://schemas.microsoft.com/office/powerpoint/2010/main" val="216188591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16227" y="1167243"/>
            <a:ext cx="11476380" cy="4744577"/>
          </a:xfrm>
        </p:spPr>
        <p:txBody>
          <a:bodyPr/>
          <a:lstStyle/>
          <a:p>
            <a:r>
              <a:rPr lang="en-AU" sz="1600" dirty="0" smtClean="0">
                <a:latin typeface="Montserrat ExtraBold" panose="00000900000000000000" pitchFamily="2" charset="0"/>
              </a:rPr>
              <a:t>Science and technology</a:t>
            </a:r>
            <a:r>
              <a:rPr lang="en-AU" sz="1600" dirty="0" smtClean="0"/>
              <a:t/>
            </a:r>
            <a:br>
              <a:rPr lang="en-AU" sz="1600" dirty="0" smtClean="0"/>
            </a:br>
            <a:r>
              <a:rPr lang="en-AU" sz="1600" dirty="0" smtClean="0"/>
              <a:t>‒ Sample </a:t>
            </a:r>
            <a:r>
              <a:rPr lang="en-AU" sz="1600" dirty="0" smtClean="0">
                <a:hlinkClick r:id="rId2"/>
              </a:rPr>
              <a:t>scope and sequence </a:t>
            </a:r>
            <a:r>
              <a:rPr lang="en-AU" sz="1600" dirty="0" smtClean="0"/>
              <a:t>documents</a:t>
            </a:r>
            <a:br>
              <a:rPr lang="en-AU" sz="1600" dirty="0" smtClean="0"/>
            </a:br>
            <a:r>
              <a:rPr lang="en-AU" sz="1600" dirty="0" smtClean="0"/>
              <a:t>‒ e-Learning course (planning</a:t>
            </a:r>
            <a:r>
              <a:rPr lang="en-AU" sz="1600" dirty="0"/>
              <a:t> </a:t>
            </a:r>
            <a:r>
              <a:rPr lang="en-AU" sz="1600" dirty="0" smtClean="0"/>
              <a:t>and programming)</a:t>
            </a:r>
            <a:br>
              <a:rPr lang="en-AU" sz="1600" dirty="0" smtClean="0"/>
            </a:br>
            <a:r>
              <a:rPr lang="en-AU" sz="1600" dirty="0" smtClean="0"/>
              <a:t>‒ F2F course development for inquiry learning, digital technologies (expected Term 1, 2020)</a:t>
            </a:r>
            <a:br>
              <a:rPr lang="en-AU" sz="1600" dirty="0" smtClean="0"/>
            </a:br>
            <a:r>
              <a:rPr lang="en-AU" sz="1600" dirty="0" smtClean="0"/>
              <a:t>‒ units of work</a:t>
            </a:r>
            <a:br>
              <a:rPr lang="en-AU" sz="1600" dirty="0" smtClean="0"/>
            </a:br>
            <a:r>
              <a:rPr lang="en-AU" sz="1600" dirty="0" smtClean="0"/>
              <a:t>‒ continued rollout of F2F workshops</a:t>
            </a:r>
            <a:r>
              <a:rPr lang="en-AU" sz="1600" dirty="0" smtClean="0">
                <a:latin typeface="Montserrat ExtraBold" panose="00000900000000000000" pitchFamily="2" charset="0"/>
              </a:rPr>
              <a:t/>
            </a:r>
            <a:br>
              <a:rPr lang="en-AU" sz="1600" dirty="0" smtClean="0">
                <a:latin typeface="Montserrat ExtraBold" panose="00000900000000000000" pitchFamily="2" charset="0"/>
              </a:rPr>
            </a:br>
            <a:r>
              <a:rPr lang="en-AU" sz="1600" dirty="0" smtClean="0">
                <a:latin typeface="Montserrat ExtraBold" panose="00000900000000000000" pitchFamily="2" charset="0"/>
              </a:rPr>
              <a:t>PDHPE</a:t>
            </a:r>
            <a:br>
              <a:rPr lang="en-AU" sz="1600" dirty="0" smtClean="0">
                <a:latin typeface="Montserrat ExtraBold" panose="00000900000000000000" pitchFamily="2" charset="0"/>
              </a:rPr>
            </a:br>
            <a:r>
              <a:rPr lang="en-AU" sz="1600" dirty="0" smtClean="0"/>
              <a:t>‒ scope and sequence documents </a:t>
            </a:r>
            <a:br>
              <a:rPr lang="en-AU" sz="1600" dirty="0" smtClean="0"/>
            </a:br>
            <a:r>
              <a:rPr lang="en-AU" sz="1600" dirty="0"/>
              <a:t>‒ </a:t>
            </a:r>
            <a:r>
              <a:rPr lang="en-AU" sz="1600" dirty="0" smtClean="0"/>
              <a:t>units of work</a:t>
            </a:r>
            <a:br>
              <a:rPr lang="en-AU" sz="1600" dirty="0" smtClean="0"/>
            </a:br>
            <a:r>
              <a:rPr lang="en-AU" sz="1600" dirty="0" smtClean="0"/>
              <a:t>‒ advice for meeting requirements (child protection, drug education, 150 </a:t>
            </a:r>
            <a:r>
              <a:rPr lang="en-AU" sz="1600" dirty="0" err="1" smtClean="0"/>
              <a:t>mins</a:t>
            </a:r>
            <a:r>
              <a:rPr lang="en-AU" sz="1600" dirty="0" smtClean="0"/>
              <a:t> physical activity)</a:t>
            </a:r>
            <a:br>
              <a:rPr lang="en-AU" sz="1600" dirty="0" smtClean="0"/>
            </a:br>
            <a:r>
              <a:rPr lang="en-AU" sz="1600" dirty="0" smtClean="0"/>
              <a:t>‒ continued rollout of F2F workshops</a:t>
            </a:r>
          </a:p>
          <a:p>
            <a:r>
              <a:rPr lang="en-AU" sz="1600" dirty="0" smtClean="0">
                <a:latin typeface="Montserrat ExtraBold" panose="00000900000000000000" pitchFamily="2" charset="0"/>
              </a:rPr>
              <a:t>Primary curriculum</a:t>
            </a:r>
            <a:br>
              <a:rPr lang="en-AU" sz="1600" dirty="0" smtClean="0">
                <a:latin typeface="Montserrat ExtraBold" panose="00000900000000000000" pitchFamily="2" charset="0"/>
              </a:rPr>
            </a:br>
            <a:r>
              <a:rPr lang="en-AU" sz="1600" dirty="0" smtClean="0"/>
              <a:t>‒ advice for schools re: planning, programming and assessment (clarity, consistency)</a:t>
            </a:r>
            <a:br>
              <a:rPr lang="en-AU" sz="1600" dirty="0" smtClean="0"/>
            </a:br>
            <a:r>
              <a:rPr lang="en-AU" sz="1600" dirty="0" smtClean="0"/>
              <a:t>‒ </a:t>
            </a:r>
            <a:r>
              <a:rPr lang="en-AU" sz="1600" dirty="0"/>
              <a:t>reoffering F2F workshops in Semester 2 (EOI, needs only basis</a:t>
            </a:r>
            <a:r>
              <a:rPr lang="en-AU" sz="1600" dirty="0" smtClean="0"/>
              <a:t>)</a:t>
            </a:r>
            <a:br>
              <a:rPr lang="en-AU" sz="1600" dirty="0" smtClean="0"/>
            </a:br>
            <a:r>
              <a:rPr lang="en-AU" sz="1600" dirty="0"/>
              <a:t>‒ </a:t>
            </a:r>
            <a:r>
              <a:rPr lang="en-AU" sz="1600" dirty="0" smtClean="0"/>
              <a:t>co-delivering support for teaching principals with School Services (Cowra, Canberra, Moree, Glen Innes, Tamworth)</a:t>
            </a:r>
            <a:br>
              <a:rPr lang="en-AU" sz="1600" dirty="0" smtClean="0"/>
            </a:br>
            <a:r>
              <a:rPr lang="en-AU" sz="1600" dirty="0"/>
              <a:t>‒ </a:t>
            </a:r>
            <a:r>
              <a:rPr lang="en-AU" sz="1600" dirty="0" smtClean="0"/>
              <a:t>DP induction conference today (Science and Technology and PDHPE advisers)</a:t>
            </a:r>
            <a:br>
              <a:rPr lang="en-AU" sz="1600" dirty="0" smtClean="0"/>
            </a:br>
            <a:r>
              <a:rPr lang="en-AU" sz="1600" dirty="0"/>
              <a:t>‒ </a:t>
            </a:r>
            <a:r>
              <a:rPr lang="en-AU" sz="1600" dirty="0" smtClean="0"/>
              <a:t>awaiting finalisation of 2019-20 FY budget</a:t>
            </a:r>
            <a:r>
              <a:rPr lang="en-AU" dirty="0" smtClean="0"/>
              <a:t/>
            </a:r>
            <a:br>
              <a:rPr lang="en-AU" dirty="0" smtClean="0"/>
            </a:br>
            <a:endParaRPr lang="en-AU" dirty="0" smtClean="0"/>
          </a:p>
        </p:txBody>
      </p:sp>
      <p:sp>
        <p:nvSpPr>
          <p:cNvPr id="3" name="Title 2"/>
          <p:cNvSpPr>
            <a:spLocks noGrp="1"/>
          </p:cNvSpPr>
          <p:nvPr>
            <p:ph type="title"/>
          </p:nvPr>
        </p:nvSpPr>
        <p:spPr/>
        <p:txBody>
          <a:bodyPr/>
          <a:lstStyle/>
          <a:p>
            <a:r>
              <a:rPr lang="en-AU" dirty="0" smtClean="0"/>
              <a:t>Upcoming work</a:t>
            </a:r>
            <a:endParaRPr lang="en-AU" dirty="0"/>
          </a:p>
        </p:txBody>
      </p:sp>
    </p:spTree>
    <p:extLst>
      <p:ext uri="{BB962C8B-B14F-4D97-AF65-F5344CB8AC3E}">
        <p14:creationId xmlns:p14="http://schemas.microsoft.com/office/powerpoint/2010/main" val="29824590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a:blip r:embed="rId3"/>
          <a:stretch>
            <a:fillRect/>
          </a:stretch>
        </p:blipFill>
        <p:spPr>
          <a:xfrm>
            <a:off x="316227" y="1665148"/>
            <a:ext cx="6802902" cy="4030662"/>
          </a:xfrm>
          <a:prstGeom prst="rect">
            <a:avLst/>
          </a:prstGeom>
        </p:spPr>
      </p:pic>
      <p:sp>
        <p:nvSpPr>
          <p:cNvPr id="3" name="Title 2"/>
          <p:cNvSpPr>
            <a:spLocks noGrp="1"/>
          </p:cNvSpPr>
          <p:nvPr>
            <p:ph type="title"/>
          </p:nvPr>
        </p:nvSpPr>
        <p:spPr/>
        <p:txBody>
          <a:bodyPr/>
          <a:lstStyle/>
          <a:p>
            <a:r>
              <a:rPr lang="en-AU" dirty="0" smtClean="0"/>
              <a:t>Learning and Teaching curriculum support</a:t>
            </a:r>
            <a:endParaRPr lang="en-AU" dirty="0"/>
          </a:p>
        </p:txBody>
      </p:sp>
      <p:sp>
        <p:nvSpPr>
          <p:cNvPr id="4" name="Text Placeholder 3"/>
          <p:cNvSpPr>
            <a:spLocks noGrp="1"/>
          </p:cNvSpPr>
          <p:nvPr>
            <p:ph type="body" sz="quarter" idx="15"/>
          </p:nvPr>
        </p:nvSpPr>
        <p:spPr/>
        <p:txBody>
          <a:bodyPr/>
          <a:lstStyle/>
          <a:p>
            <a:pPr marL="0" indent="0">
              <a:lnSpc>
                <a:spcPct val="100000"/>
              </a:lnSpc>
              <a:spcAft>
                <a:spcPts val="0"/>
              </a:spcAft>
              <a:buNone/>
            </a:pPr>
            <a:r>
              <a:rPr lang="en-AU" dirty="0"/>
              <a:t>https://education.nsw.gov.au/teaching-and-learning/curriculum/contact-us</a:t>
            </a:r>
          </a:p>
        </p:txBody>
      </p:sp>
      <p:sp>
        <p:nvSpPr>
          <p:cNvPr id="6" name="Rounded Rectangle 5"/>
          <p:cNvSpPr/>
          <p:nvPr/>
        </p:nvSpPr>
        <p:spPr>
          <a:xfrm>
            <a:off x="1687190" y="2394875"/>
            <a:ext cx="627434" cy="690663"/>
          </a:xfrm>
          <a:prstGeom prst="roundRect">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pic>
        <p:nvPicPr>
          <p:cNvPr id="2" name="Picture 1"/>
          <p:cNvPicPr>
            <a:picLocks noChangeAspect="1"/>
          </p:cNvPicPr>
          <p:nvPr/>
        </p:nvPicPr>
        <p:blipFill>
          <a:blip r:embed="rId4"/>
          <a:stretch>
            <a:fillRect/>
          </a:stretch>
        </p:blipFill>
        <p:spPr>
          <a:xfrm>
            <a:off x="8154395" y="1665148"/>
            <a:ext cx="3166753" cy="4172662"/>
          </a:xfrm>
          <a:prstGeom prst="rect">
            <a:avLst/>
          </a:prstGeom>
        </p:spPr>
      </p:pic>
      <p:sp>
        <p:nvSpPr>
          <p:cNvPr id="7" name="Right Arrow 6"/>
          <p:cNvSpPr/>
          <p:nvPr/>
        </p:nvSpPr>
        <p:spPr>
          <a:xfrm>
            <a:off x="6837903" y="3382202"/>
            <a:ext cx="1240972" cy="738554"/>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143879922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r>
              <a:rPr lang="en-AU" dirty="0" smtClean="0"/>
              <a:t>Quality teaching to improve every student</a:t>
            </a:r>
            <a:endParaRPr lang="en-AU" dirty="0"/>
          </a:p>
        </p:txBody>
      </p:sp>
      <p:sp>
        <p:nvSpPr>
          <p:cNvPr id="7" name="Title 6"/>
          <p:cNvSpPr>
            <a:spLocks noGrp="1"/>
          </p:cNvSpPr>
          <p:nvPr>
            <p:ph type="title"/>
          </p:nvPr>
        </p:nvSpPr>
        <p:spPr>
          <a:xfrm>
            <a:off x="371475" y="2823581"/>
            <a:ext cx="5369449" cy="1107996"/>
          </a:xfrm>
        </p:spPr>
        <p:txBody>
          <a:bodyPr/>
          <a:lstStyle/>
          <a:p>
            <a:r>
              <a:rPr lang="en-AU" dirty="0" smtClean="0"/>
              <a:t>Disability Strategy</a:t>
            </a:r>
            <a:endParaRPr lang="en-AU" dirty="0"/>
          </a:p>
        </p:txBody>
      </p:sp>
      <p:sp>
        <p:nvSpPr>
          <p:cNvPr id="6" name="Footer Placeholder 5"/>
          <p:cNvSpPr>
            <a:spLocks noGrp="1"/>
          </p:cNvSpPr>
          <p:nvPr>
            <p:ph type="ftr" sz="quarter" idx="4294967295"/>
          </p:nvPr>
        </p:nvSpPr>
        <p:spPr>
          <a:xfrm>
            <a:off x="0" y="6267450"/>
            <a:ext cx="407988" cy="365125"/>
          </a:xfrm>
          <a:prstGeom prst="rect">
            <a:avLst/>
          </a:prstGeom>
        </p:spPr>
        <p:txBody>
          <a:bodyPr/>
          <a:lstStyle/>
          <a:p>
            <a:fld id="{5116C895-348D-4FA1-AC3F-6A98EE2CBA64}" type="slidenum">
              <a:rPr lang="en-US" smtClean="0"/>
              <a:pPr/>
              <a:t>14</a:t>
            </a:fld>
            <a:endParaRPr lang="en-US" dirty="0"/>
          </a:p>
        </p:txBody>
      </p:sp>
    </p:spTree>
    <p:extLst>
      <p:ext uri="{BB962C8B-B14F-4D97-AF65-F5344CB8AC3E}">
        <p14:creationId xmlns:p14="http://schemas.microsoft.com/office/powerpoint/2010/main" val="11471152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7" name="Object 5" hidden="1">
            <a:extLst>
              <a:ext uri="{FF2B5EF4-FFF2-40B4-BE49-F238E27FC236}">
                <a16:creationId xmlns:a16="http://schemas.microsoft.com/office/drawing/2014/main" id="{CF544C25-3711-3844-9F42-66E9168AAE7B}"/>
              </a:ext>
            </a:extLst>
          </p:cNvPr>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4102" name="think-cell Slide" r:id="rId6" imgW="38100" imgH="38100" progId="TCLayout.ActiveDocument.1">
                  <p:embed/>
                </p:oleObj>
              </mc:Choice>
              <mc:Fallback>
                <p:oleObj name="think-cell Slide" r:id="rId6" imgW="38100" imgH="38100" progId="TCLayout.ActiveDocument.1">
                  <p:embed/>
                  <p:pic>
                    <p:nvPicPr>
                      <p:cNvPr id="36867" name="Object 5" hidden="1">
                        <a:extLst>
                          <a:ext uri="{FF2B5EF4-FFF2-40B4-BE49-F238E27FC236}">
                            <a16:creationId xmlns:a16="http://schemas.microsoft.com/office/drawing/2014/main" id="{CF544C25-3711-3844-9F42-66E9168AAE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hidden="1">
            <a:extLst>
              <a:ext uri="{FF2B5EF4-FFF2-40B4-BE49-F238E27FC236}">
                <a16:creationId xmlns:a16="http://schemas.microsoft.com/office/drawing/2014/main" id="{B8F0F717-2AF2-634C-9ECD-C7881DB983BD}"/>
              </a:ext>
            </a:extLst>
          </p:cNvPr>
          <p:cNvSpPr/>
          <p:nvPr>
            <p:custDataLst>
              <p:tags r:id="rId3"/>
            </p:custDataLst>
          </p:nvPr>
        </p:nvSpPr>
        <p:spPr>
          <a:xfrm>
            <a:off x="1143000" y="0"/>
            <a:ext cx="158750" cy="158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ct val="90000"/>
              </a:lnSpc>
              <a:defRPr/>
            </a:pPr>
            <a:endParaRPr lang="en-AU" sz="3599" b="1" dirty="0" err="1">
              <a:latin typeface="Montserrat"/>
              <a:ea typeface="+mj-ea"/>
              <a:cs typeface="+mj-cs"/>
              <a:sym typeface="Montserrat"/>
            </a:endParaRPr>
          </a:p>
        </p:txBody>
      </p:sp>
      <p:sp>
        <p:nvSpPr>
          <p:cNvPr id="3" name="Title 2">
            <a:extLst>
              <a:ext uri="{FF2B5EF4-FFF2-40B4-BE49-F238E27FC236}">
                <a16:creationId xmlns:a16="http://schemas.microsoft.com/office/drawing/2014/main" id="{031C4F43-AAA2-B947-ADA1-9A966B1582D3}"/>
              </a:ext>
            </a:extLst>
          </p:cNvPr>
          <p:cNvSpPr>
            <a:spLocks noGrp="1"/>
          </p:cNvSpPr>
          <p:nvPr>
            <p:ph type="title"/>
          </p:nvPr>
        </p:nvSpPr>
        <p:spPr/>
        <p:txBody>
          <a:bodyPr rtlCol="0">
            <a:noAutofit/>
          </a:bodyPr>
          <a:lstStyle/>
          <a:p>
            <a:pPr defTabSz="914374">
              <a:defRPr/>
            </a:pPr>
            <a:r>
              <a:rPr lang="en-AU" sz="3599" dirty="0"/>
              <a:t>Our </a:t>
            </a:r>
            <a:r>
              <a:rPr lang="en-AU" sz="3599" dirty="0" smtClean="0"/>
              <a:t>Disability Strategy plan</a:t>
            </a:r>
            <a:endParaRPr lang="en-AU" sz="3599" dirty="0"/>
          </a:p>
        </p:txBody>
      </p:sp>
      <p:cxnSp>
        <p:nvCxnSpPr>
          <p:cNvPr id="52" name="Straight Connector 51">
            <a:extLst>
              <a:ext uri="{FF2B5EF4-FFF2-40B4-BE49-F238E27FC236}">
                <a16:creationId xmlns:a16="http://schemas.microsoft.com/office/drawing/2014/main" id="{9478408C-6855-F846-9C10-DB08ED762793}"/>
              </a:ext>
            </a:extLst>
          </p:cNvPr>
          <p:cNvCxnSpPr>
            <a:cxnSpLocks/>
          </p:cNvCxnSpPr>
          <p:nvPr/>
        </p:nvCxnSpPr>
        <p:spPr>
          <a:xfrm>
            <a:off x="417515" y="4049325"/>
            <a:ext cx="11460541" cy="0"/>
          </a:xfrm>
          <a:prstGeom prst="line">
            <a:avLst/>
          </a:prstGeom>
          <a:ln w="31750" cap="flat" cmpd="sng" algn="ctr">
            <a:solidFill>
              <a:srgbClr val="D70C3D"/>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6872" name="Content Placeholder 3">
            <a:extLst>
              <a:ext uri="{FF2B5EF4-FFF2-40B4-BE49-F238E27FC236}">
                <a16:creationId xmlns:a16="http://schemas.microsoft.com/office/drawing/2014/main" id="{827A8E61-B9E6-1343-BF5B-C9E7B8515551}"/>
              </a:ext>
            </a:extLst>
          </p:cNvPr>
          <p:cNvSpPr>
            <a:spLocks noGrp="1"/>
          </p:cNvSpPr>
          <p:nvPr/>
        </p:nvSpPr>
        <p:spPr bwMode="auto">
          <a:xfrm>
            <a:off x="3301296" y="4524376"/>
            <a:ext cx="2561674" cy="60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algn="ctr" eaLnBrk="1" hangingPunct="1">
              <a:lnSpc>
                <a:spcPct val="100000"/>
              </a:lnSpc>
            </a:pPr>
            <a:r>
              <a:rPr lang="en-US" altLang="en-US" sz="2100" b="1" dirty="0">
                <a:solidFill>
                  <a:schemeClr val="accent1"/>
                </a:solidFill>
              </a:rPr>
              <a:t>Increase resources &amp; flexibility</a:t>
            </a:r>
          </a:p>
        </p:txBody>
      </p:sp>
      <p:sp>
        <p:nvSpPr>
          <p:cNvPr id="36873" name="Content Placeholder 5">
            <a:extLst>
              <a:ext uri="{FF2B5EF4-FFF2-40B4-BE49-F238E27FC236}">
                <a16:creationId xmlns:a16="http://schemas.microsoft.com/office/drawing/2014/main" id="{3978EABD-9B77-9D41-86B0-24F8AB7BD386}"/>
              </a:ext>
            </a:extLst>
          </p:cNvPr>
          <p:cNvSpPr>
            <a:spLocks noGrp="1"/>
          </p:cNvSpPr>
          <p:nvPr/>
        </p:nvSpPr>
        <p:spPr bwMode="auto">
          <a:xfrm>
            <a:off x="9347564" y="4540919"/>
            <a:ext cx="1853252" cy="5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algn="ctr" eaLnBrk="1" hangingPunct="1">
              <a:lnSpc>
                <a:spcPct val="100000"/>
              </a:lnSpc>
            </a:pPr>
            <a:r>
              <a:rPr lang="en-US" altLang="en-US" sz="2100" b="1" dirty="0">
                <a:solidFill>
                  <a:schemeClr val="accent1"/>
                </a:solidFill>
              </a:rPr>
              <a:t>Track</a:t>
            </a:r>
            <a:br>
              <a:rPr lang="en-US" altLang="en-US" sz="2100" b="1" dirty="0">
                <a:solidFill>
                  <a:schemeClr val="accent1"/>
                </a:solidFill>
              </a:rPr>
            </a:br>
            <a:r>
              <a:rPr lang="en-US" altLang="en-US" sz="2100" b="1" dirty="0">
                <a:solidFill>
                  <a:schemeClr val="accent1"/>
                </a:solidFill>
              </a:rPr>
              <a:t>outcomes</a:t>
            </a:r>
          </a:p>
        </p:txBody>
      </p:sp>
      <p:sp>
        <p:nvSpPr>
          <p:cNvPr id="16" name="Content Placeholder 52">
            <a:extLst>
              <a:ext uri="{FF2B5EF4-FFF2-40B4-BE49-F238E27FC236}">
                <a16:creationId xmlns:a16="http://schemas.microsoft.com/office/drawing/2014/main" id="{843E4361-3F43-1A4B-8014-5F881A7E7BEB}"/>
              </a:ext>
            </a:extLst>
          </p:cNvPr>
          <p:cNvSpPr>
            <a:spLocks noGrp="1"/>
          </p:cNvSpPr>
          <p:nvPr/>
        </p:nvSpPr>
        <p:spPr>
          <a:xfrm>
            <a:off x="7091627" y="3700129"/>
            <a:ext cx="673069" cy="673069"/>
          </a:xfrm>
          <a:prstGeom prst="ellipse">
            <a:avLst/>
          </a:prstGeom>
          <a:solidFill>
            <a:srgbClr val="CE0037"/>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3200" dirty="0"/>
              <a:t>3</a:t>
            </a:r>
          </a:p>
        </p:txBody>
      </p:sp>
      <p:sp>
        <p:nvSpPr>
          <p:cNvPr id="17" name="Content Placeholder 53">
            <a:extLst>
              <a:ext uri="{FF2B5EF4-FFF2-40B4-BE49-F238E27FC236}">
                <a16:creationId xmlns:a16="http://schemas.microsoft.com/office/drawing/2014/main" id="{7B139868-282A-F447-B4DE-B025B28EA604}"/>
              </a:ext>
            </a:extLst>
          </p:cNvPr>
          <p:cNvSpPr>
            <a:spLocks noGrp="1"/>
          </p:cNvSpPr>
          <p:nvPr/>
        </p:nvSpPr>
        <p:spPr>
          <a:xfrm>
            <a:off x="4245599" y="3700129"/>
            <a:ext cx="673069" cy="673069"/>
          </a:xfrm>
          <a:prstGeom prst="ellipse">
            <a:avLst/>
          </a:prstGeom>
          <a:solidFill>
            <a:srgbClr val="CE0037"/>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3200" dirty="0"/>
              <a:t>2</a:t>
            </a:r>
          </a:p>
        </p:txBody>
      </p:sp>
      <p:sp>
        <p:nvSpPr>
          <p:cNvPr id="36878" name="Rectangle 18">
            <a:extLst>
              <a:ext uri="{FF2B5EF4-FFF2-40B4-BE49-F238E27FC236}">
                <a16:creationId xmlns:a16="http://schemas.microsoft.com/office/drawing/2014/main" id="{7964F8FA-5E4C-F84D-A78B-141E0D299F78}"/>
              </a:ext>
            </a:extLst>
          </p:cNvPr>
          <p:cNvSpPr>
            <a:spLocks noChangeArrowheads="1"/>
          </p:cNvSpPr>
          <p:nvPr/>
        </p:nvSpPr>
        <p:spPr bwMode="auto">
          <a:xfrm>
            <a:off x="717542" y="5390712"/>
            <a:ext cx="203712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algn="ctr" eaLnBrk="1" hangingPunct="1"/>
            <a:r>
              <a:rPr lang="en-AU" altLang="en-US" sz="1500" dirty="0">
                <a:solidFill>
                  <a:schemeClr val="accent1"/>
                </a:solidFill>
              </a:rPr>
              <a:t>Investing in teachers and other support staff</a:t>
            </a:r>
          </a:p>
        </p:txBody>
      </p:sp>
      <p:sp>
        <p:nvSpPr>
          <p:cNvPr id="20" name="Content Placeholder 52">
            <a:extLst>
              <a:ext uri="{FF2B5EF4-FFF2-40B4-BE49-F238E27FC236}">
                <a16:creationId xmlns:a16="http://schemas.microsoft.com/office/drawing/2014/main" id="{843E4361-3F43-1A4B-8014-5F881A7E7BEB}"/>
              </a:ext>
            </a:extLst>
          </p:cNvPr>
          <p:cNvSpPr>
            <a:spLocks noGrp="1"/>
          </p:cNvSpPr>
          <p:nvPr/>
        </p:nvSpPr>
        <p:spPr>
          <a:xfrm>
            <a:off x="9937656" y="3700129"/>
            <a:ext cx="673069" cy="673069"/>
          </a:xfrm>
          <a:prstGeom prst="ellipse">
            <a:avLst/>
          </a:prstGeom>
          <a:solidFill>
            <a:srgbClr val="CE0037"/>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3200" dirty="0"/>
              <a:t>4</a:t>
            </a:r>
          </a:p>
        </p:txBody>
      </p:sp>
      <p:sp>
        <p:nvSpPr>
          <p:cNvPr id="21" name="Rectangle 18">
            <a:extLst>
              <a:ext uri="{FF2B5EF4-FFF2-40B4-BE49-F238E27FC236}">
                <a16:creationId xmlns:a16="http://schemas.microsoft.com/office/drawing/2014/main" id="{4F2167DB-C0AF-0D41-9845-FA2BA4439516}"/>
              </a:ext>
            </a:extLst>
          </p:cNvPr>
          <p:cNvSpPr>
            <a:spLocks noChangeArrowheads="1"/>
          </p:cNvSpPr>
          <p:nvPr/>
        </p:nvSpPr>
        <p:spPr bwMode="auto">
          <a:xfrm>
            <a:off x="213012" y="4460033"/>
            <a:ext cx="31616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algn="ctr" eaLnBrk="1" hangingPunct="1"/>
            <a:r>
              <a:rPr lang="en-AU" altLang="en-US" sz="2100" b="1" dirty="0">
                <a:solidFill>
                  <a:schemeClr val="accent1"/>
                </a:solidFill>
              </a:rPr>
              <a:t>Strengthen</a:t>
            </a:r>
            <a:br>
              <a:rPr lang="en-AU" altLang="en-US" sz="2100" b="1" dirty="0">
                <a:solidFill>
                  <a:schemeClr val="accent1"/>
                </a:solidFill>
              </a:rPr>
            </a:br>
            <a:r>
              <a:rPr lang="en-AU" altLang="en-US" sz="2100" b="1" dirty="0">
                <a:solidFill>
                  <a:schemeClr val="accent1"/>
                </a:solidFill>
              </a:rPr>
              <a:t>support</a:t>
            </a:r>
          </a:p>
        </p:txBody>
      </p:sp>
      <p:sp>
        <p:nvSpPr>
          <p:cNvPr id="25" name="Content Placeholder 3">
            <a:extLst>
              <a:ext uri="{FF2B5EF4-FFF2-40B4-BE49-F238E27FC236}">
                <a16:creationId xmlns:a16="http://schemas.microsoft.com/office/drawing/2014/main" id="{552B0861-6C7D-2A4E-A9A2-19B7112D7688}"/>
              </a:ext>
            </a:extLst>
          </p:cNvPr>
          <p:cNvSpPr>
            <a:spLocks noGrp="1"/>
          </p:cNvSpPr>
          <p:nvPr/>
        </p:nvSpPr>
        <p:spPr bwMode="auto">
          <a:xfrm>
            <a:off x="3653669" y="5457125"/>
            <a:ext cx="1856928" cy="66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algn="ctr" eaLnBrk="1" hangingPunct="1">
              <a:lnSpc>
                <a:spcPct val="100000"/>
              </a:lnSpc>
            </a:pPr>
            <a:r>
              <a:rPr lang="en-US" altLang="en-US" sz="1500" dirty="0">
                <a:solidFill>
                  <a:schemeClr val="accent1"/>
                </a:solidFill>
              </a:rPr>
              <a:t>Enabling schools to operate with more flexibility</a:t>
            </a:r>
          </a:p>
        </p:txBody>
      </p:sp>
      <p:cxnSp>
        <p:nvCxnSpPr>
          <p:cNvPr id="28" name="Straight Connector 27">
            <a:extLst>
              <a:ext uri="{FF2B5EF4-FFF2-40B4-BE49-F238E27FC236}">
                <a16:creationId xmlns:a16="http://schemas.microsoft.com/office/drawing/2014/main" id="{65C492F4-DD8B-DE45-B6FB-9ABACB7B1716}"/>
              </a:ext>
            </a:extLst>
          </p:cNvPr>
          <p:cNvCxnSpPr>
            <a:cxnSpLocks/>
          </p:cNvCxnSpPr>
          <p:nvPr/>
        </p:nvCxnSpPr>
        <p:spPr>
          <a:xfrm>
            <a:off x="417515" y="4049325"/>
            <a:ext cx="101287" cy="0"/>
          </a:xfrm>
          <a:prstGeom prst="line">
            <a:avLst/>
          </a:prstGeom>
          <a:ln w="34925" cap="flat" cmpd="sng" algn="ctr">
            <a:solidFill>
              <a:schemeClr val="bg1"/>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4B292992-B618-5D46-8E56-89F8D9F7769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96547" y="1939419"/>
            <a:ext cx="1279111" cy="1369507"/>
          </a:xfrm>
          <a:prstGeom prst="rect">
            <a:avLst/>
          </a:prstGeom>
        </p:spPr>
      </p:pic>
      <p:sp>
        <p:nvSpPr>
          <p:cNvPr id="32" name="Content Placeholder 5">
            <a:extLst>
              <a:ext uri="{FF2B5EF4-FFF2-40B4-BE49-F238E27FC236}">
                <a16:creationId xmlns:a16="http://schemas.microsoft.com/office/drawing/2014/main" id="{448C8AEE-2088-0E4C-820C-1C7D2DBBD2A9}"/>
              </a:ext>
            </a:extLst>
          </p:cNvPr>
          <p:cNvSpPr>
            <a:spLocks noGrp="1"/>
          </p:cNvSpPr>
          <p:nvPr/>
        </p:nvSpPr>
        <p:spPr bwMode="auto">
          <a:xfrm>
            <a:off x="9347564" y="5399179"/>
            <a:ext cx="1853252" cy="77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algn="ctr" eaLnBrk="1" hangingPunct="1">
              <a:lnSpc>
                <a:spcPct val="100000"/>
              </a:lnSpc>
            </a:pPr>
            <a:r>
              <a:rPr lang="en-US" altLang="en-US" sz="1500" dirty="0">
                <a:solidFill>
                  <a:schemeClr val="accent1"/>
                </a:solidFill>
              </a:rPr>
              <a:t>Building an evidence base to measure progress</a:t>
            </a:r>
          </a:p>
        </p:txBody>
      </p:sp>
      <p:pic>
        <p:nvPicPr>
          <p:cNvPr id="23" name="Picture 22" descr="A picture containing weapon, brass knucks&#10;&#10;Description automatically generated">
            <a:extLst>
              <a:ext uri="{FF2B5EF4-FFF2-40B4-BE49-F238E27FC236}">
                <a16:creationId xmlns:a16="http://schemas.microsoft.com/office/drawing/2014/main" id="{797713FE-2493-F647-8744-807267922627}"/>
              </a:ext>
            </a:extLst>
          </p:cNvPr>
          <p:cNvPicPr>
            <a:picLocks noChangeAspect="1"/>
          </p:cNvPicPr>
          <p:nvPr/>
        </p:nvPicPr>
        <p:blipFill>
          <a:blip r:embed="rId9" cstate="print">
            <a:alphaModFix amt="30000"/>
            <a:extLst>
              <a:ext uri="{28A0092B-C50C-407E-A947-70E740481C1C}">
                <a14:useLocalDpi xmlns:a14="http://schemas.microsoft.com/office/drawing/2010/main"/>
              </a:ext>
            </a:extLst>
          </a:blip>
          <a:stretch>
            <a:fillRect/>
          </a:stretch>
        </p:blipFill>
        <p:spPr>
          <a:xfrm>
            <a:off x="6732465" y="2021061"/>
            <a:ext cx="1391387" cy="1281657"/>
          </a:xfrm>
          <a:prstGeom prst="rect">
            <a:avLst/>
          </a:prstGeom>
        </p:spPr>
      </p:pic>
      <p:pic>
        <p:nvPicPr>
          <p:cNvPr id="29" name="Picture 28" descr="A close up of a sign&#10;&#10;Description automatically generated">
            <a:extLst>
              <a:ext uri="{FF2B5EF4-FFF2-40B4-BE49-F238E27FC236}">
                <a16:creationId xmlns:a16="http://schemas.microsoft.com/office/drawing/2014/main" id="{CC67C2AF-E4E4-2440-B3AD-E55069D3E470}"/>
              </a:ext>
            </a:extLst>
          </p:cNvPr>
          <p:cNvPicPr>
            <a:picLocks noChangeAspect="1"/>
          </p:cNvPicPr>
          <p:nvPr/>
        </p:nvPicPr>
        <p:blipFill>
          <a:blip r:embed="rId10" cstate="print">
            <a:alphaModFix amt="30000"/>
            <a:extLst>
              <a:ext uri="{28A0092B-C50C-407E-A947-70E740481C1C}">
                <a14:useLocalDpi xmlns:a14="http://schemas.microsoft.com/office/drawing/2010/main"/>
              </a:ext>
            </a:extLst>
          </a:blip>
          <a:stretch>
            <a:fillRect/>
          </a:stretch>
        </p:blipFill>
        <p:spPr>
          <a:xfrm>
            <a:off x="4073906" y="1870001"/>
            <a:ext cx="1016454" cy="1432717"/>
          </a:xfrm>
          <a:prstGeom prst="rect">
            <a:avLst/>
          </a:prstGeom>
        </p:spPr>
      </p:pic>
      <p:pic>
        <p:nvPicPr>
          <p:cNvPr id="37" name="Picture 36" descr="A close up of a sign&#10;&#10;Description automatically generated">
            <a:extLst>
              <a:ext uri="{FF2B5EF4-FFF2-40B4-BE49-F238E27FC236}">
                <a16:creationId xmlns:a16="http://schemas.microsoft.com/office/drawing/2014/main" id="{60A8AC17-6196-AE4A-BDD8-C0FC72DD80C8}"/>
              </a:ext>
            </a:extLst>
          </p:cNvPr>
          <p:cNvPicPr>
            <a:picLocks noChangeAspect="1"/>
          </p:cNvPicPr>
          <p:nvPr/>
        </p:nvPicPr>
        <p:blipFill>
          <a:blip r:embed="rId11" cstate="print">
            <a:alphaModFix amt="30000"/>
            <a:extLst>
              <a:ext uri="{28A0092B-C50C-407E-A947-70E740481C1C}">
                <a14:useLocalDpi xmlns:a14="http://schemas.microsoft.com/office/drawing/2010/main"/>
              </a:ext>
            </a:extLst>
          </a:blip>
          <a:stretch>
            <a:fillRect/>
          </a:stretch>
        </p:blipFill>
        <p:spPr>
          <a:xfrm>
            <a:off x="9683267" y="1962047"/>
            <a:ext cx="1181846" cy="1340671"/>
          </a:xfrm>
          <a:prstGeom prst="rect">
            <a:avLst/>
          </a:prstGeom>
        </p:spPr>
      </p:pic>
      <p:grpSp>
        <p:nvGrpSpPr>
          <p:cNvPr id="24" name="Group 23">
            <a:extLst>
              <a:ext uri="{FF2B5EF4-FFF2-40B4-BE49-F238E27FC236}">
                <a16:creationId xmlns:a16="http://schemas.microsoft.com/office/drawing/2014/main" id="{14558A52-ADA0-7840-888B-0F839171046E}"/>
              </a:ext>
            </a:extLst>
          </p:cNvPr>
          <p:cNvGrpSpPr/>
          <p:nvPr/>
        </p:nvGrpSpPr>
        <p:grpSpPr>
          <a:xfrm>
            <a:off x="308413" y="1280864"/>
            <a:ext cx="2798915" cy="2368494"/>
            <a:chOff x="308413" y="1280864"/>
            <a:chExt cx="2798915" cy="2368494"/>
          </a:xfrm>
        </p:grpSpPr>
        <p:sp>
          <p:nvSpPr>
            <p:cNvPr id="26" name="Rounded Rectangle 25">
              <a:extLst>
                <a:ext uri="{FF2B5EF4-FFF2-40B4-BE49-F238E27FC236}">
                  <a16:creationId xmlns:a16="http://schemas.microsoft.com/office/drawing/2014/main" id="{C5BC588A-1612-FD4E-9555-C5ED6AE23F8A}"/>
                </a:ext>
              </a:extLst>
            </p:cNvPr>
            <p:cNvSpPr/>
            <p:nvPr/>
          </p:nvSpPr>
          <p:spPr>
            <a:xfrm>
              <a:off x="308413" y="1280864"/>
              <a:ext cx="2798915" cy="2215027"/>
            </a:xfrm>
            <a:prstGeom prst="roundRect">
              <a:avLst>
                <a:gd name="adj" fmla="val 125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200" dirty="0" err="1"/>
            </a:p>
          </p:txBody>
        </p:sp>
        <p:sp>
          <p:nvSpPr>
            <p:cNvPr id="27" name="Triangle 26">
              <a:extLst>
                <a:ext uri="{FF2B5EF4-FFF2-40B4-BE49-F238E27FC236}">
                  <a16:creationId xmlns:a16="http://schemas.microsoft.com/office/drawing/2014/main" id="{5A271F08-AB70-C94B-B457-29964F21340B}"/>
                </a:ext>
              </a:extLst>
            </p:cNvPr>
            <p:cNvSpPr/>
            <p:nvPr/>
          </p:nvSpPr>
          <p:spPr>
            <a:xfrm rot="10800000">
              <a:off x="1558020" y="3463597"/>
              <a:ext cx="356168" cy="185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err="1"/>
            </a:p>
          </p:txBody>
        </p:sp>
      </p:grpSp>
      <p:sp>
        <p:nvSpPr>
          <p:cNvPr id="30" name="TextBox 6">
            <a:extLst>
              <a:ext uri="{FF2B5EF4-FFF2-40B4-BE49-F238E27FC236}">
                <a16:creationId xmlns:a16="http://schemas.microsoft.com/office/drawing/2014/main" id="{DB816DCC-ACD0-9245-A7BB-9306244EA9BC}"/>
              </a:ext>
            </a:extLst>
          </p:cNvPr>
          <p:cNvSpPr txBox="1">
            <a:spLocks noChangeArrowheads="1"/>
          </p:cNvSpPr>
          <p:nvPr/>
        </p:nvSpPr>
        <p:spPr bwMode="auto">
          <a:xfrm>
            <a:off x="464097" y="1434300"/>
            <a:ext cx="2563181" cy="193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eaLnBrk="1" hangingPunct="1">
              <a:lnSpc>
                <a:spcPct val="90000"/>
              </a:lnSpc>
            </a:pPr>
            <a:r>
              <a:rPr lang="en-AU" altLang="en-US" sz="1400" dirty="0">
                <a:solidFill>
                  <a:schemeClr val="bg1"/>
                </a:solidFill>
              </a:rPr>
              <a:t>1.1  Professional learning</a:t>
            </a:r>
          </a:p>
          <a:p>
            <a:pPr eaLnBrk="1" hangingPunct="1">
              <a:lnSpc>
                <a:spcPct val="90000"/>
              </a:lnSpc>
            </a:pPr>
            <a:endParaRPr lang="en-AU" altLang="en-US" sz="1400" dirty="0">
              <a:solidFill>
                <a:schemeClr val="bg1"/>
              </a:solidFill>
            </a:endParaRPr>
          </a:p>
          <a:p>
            <a:pPr eaLnBrk="1" hangingPunct="1">
              <a:lnSpc>
                <a:spcPct val="90000"/>
              </a:lnSpc>
            </a:pPr>
            <a:r>
              <a:rPr lang="en-AU" altLang="en-US" sz="1400" dirty="0">
                <a:solidFill>
                  <a:schemeClr val="bg1"/>
                </a:solidFill>
              </a:rPr>
              <a:t>1.2 Specialist studies </a:t>
            </a:r>
          </a:p>
          <a:p>
            <a:pPr eaLnBrk="1" hangingPunct="1">
              <a:lnSpc>
                <a:spcPct val="90000"/>
              </a:lnSpc>
            </a:pPr>
            <a:endParaRPr lang="en-AU" altLang="en-US" sz="1400" dirty="0">
              <a:solidFill>
                <a:schemeClr val="bg1"/>
              </a:solidFill>
            </a:endParaRPr>
          </a:p>
          <a:p>
            <a:pPr eaLnBrk="1" hangingPunct="1">
              <a:lnSpc>
                <a:spcPct val="90000"/>
              </a:lnSpc>
            </a:pPr>
            <a:r>
              <a:rPr lang="en-AU" altLang="en-US" sz="1400" dirty="0">
                <a:solidFill>
                  <a:schemeClr val="bg1"/>
                </a:solidFill>
              </a:rPr>
              <a:t>1.3 Training on evidence-based approaches </a:t>
            </a:r>
          </a:p>
          <a:p>
            <a:pPr eaLnBrk="1" hangingPunct="1">
              <a:lnSpc>
                <a:spcPct val="90000"/>
              </a:lnSpc>
            </a:pPr>
            <a:endParaRPr lang="en-AU" altLang="en-US" sz="1400" dirty="0">
              <a:solidFill>
                <a:schemeClr val="bg1"/>
              </a:solidFill>
            </a:endParaRPr>
          </a:p>
          <a:p>
            <a:pPr eaLnBrk="1" hangingPunct="1">
              <a:lnSpc>
                <a:spcPct val="90000"/>
              </a:lnSpc>
            </a:pPr>
            <a:r>
              <a:rPr lang="en-AU" altLang="en-US" sz="1400" dirty="0">
                <a:solidFill>
                  <a:schemeClr val="bg1"/>
                </a:solidFill>
              </a:rPr>
              <a:t>1.4 Induction</a:t>
            </a:r>
          </a:p>
          <a:p>
            <a:pPr eaLnBrk="1" hangingPunct="1">
              <a:lnSpc>
                <a:spcPct val="90000"/>
              </a:lnSpc>
            </a:pPr>
            <a:endParaRPr lang="en-AU" altLang="en-US" sz="1400" dirty="0">
              <a:solidFill>
                <a:schemeClr val="bg1"/>
              </a:solidFill>
            </a:endParaRPr>
          </a:p>
          <a:p>
            <a:pPr eaLnBrk="1" hangingPunct="1">
              <a:lnSpc>
                <a:spcPct val="90000"/>
              </a:lnSpc>
            </a:pPr>
            <a:r>
              <a:rPr lang="en-AU" altLang="en-US" sz="1400" dirty="0">
                <a:solidFill>
                  <a:schemeClr val="bg1"/>
                </a:solidFill>
              </a:rPr>
              <a:t>1.5 Inclusive learning spaces </a:t>
            </a:r>
          </a:p>
        </p:txBody>
      </p:sp>
      <p:cxnSp>
        <p:nvCxnSpPr>
          <p:cNvPr id="33" name="Straight Connector 32">
            <a:extLst>
              <a:ext uri="{FF2B5EF4-FFF2-40B4-BE49-F238E27FC236}">
                <a16:creationId xmlns:a16="http://schemas.microsoft.com/office/drawing/2014/main" id="{71F5FF32-F208-B54A-BE80-880F70B2ED35}"/>
              </a:ext>
            </a:extLst>
          </p:cNvPr>
          <p:cNvCxnSpPr>
            <a:cxnSpLocks/>
          </p:cNvCxnSpPr>
          <p:nvPr/>
        </p:nvCxnSpPr>
        <p:spPr>
          <a:xfrm>
            <a:off x="388938" y="4049325"/>
            <a:ext cx="1343552" cy="0"/>
          </a:xfrm>
          <a:prstGeom prst="line">
            <a:avLst/>
          </a:prstGeom>
          <a:ln w="34925" cap="flat" cmpd="sng" algn="ctr">
            <a:solidFill>
              <a:schemeClr val="accent5"/>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A9DFA540-EF20-4948-897D-ECAA419E0F6F}"/>
              </a:ext>
            </a:extLst>
          </p:cNvPr>
          <p:cNvCxnSpPr>
            <a:cxnSpLocks/>
          </p:cNvCxnSpPr>
          <p:nvPr/>
        </p:nvCxnSpPr>
        <p:spPr>
          <a:xfrm>
            <a:off x="413453" y="4049325"/>
            <a:ext cx="101287" cy="0"/>
          </a:xfrm>
          <a:prstGeom prst="line">
            <a:avLst/>
          </a:prstGeom>
          <a:ln w="34925" cap="flat" cmpd="sng" algn="ctr">
            <a:solidFill>
              <a:schemeClr val="accent5"/>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5" name="Content Placeholder 48">
            <a:extLst>
              <a:ext uri="{FF2B5EF4-FFF2-40B4-BE49-F238E27FC236}">
                <a16:creationId xmlns:a16="http://schemas.microsoft.com/office/drawing/2014/main" id="{66DD582C-4835-7244-B99C-0FCA6999350D}"/>
              </a:ext>
            </a:extLst>
          </p:cNvPr>
          <p:cNvSpPr>
            <a:spLocks noGrp="1"/>
          </p:cNvSpPr>
          <p:nvPr/>
        </p:nvSpPr>
        <p:spPr>
          <a:xfrm>
            <a:off x="1399571" y="3700129"/>
            <a:ext cx="673069" cy="673069"/>
          </a:xfrm>
          <a:prstGeom prst="ellipse">
            <a:avLst/>
          </a:prstGeom>
          <a:solidFill>
            <a:schemeClr val="accent5"/>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defRPr/>
            </a:pPr>
            <a:r>
              <a:rPr lang="en-US" sz="3200" dirty="0"/>
              <a:t>1</a:t>
            </a:r>
          </a:p>
        </p:txBody>
      </p:sp>
      <p:sp>
        <p:nvSpPr>
          <p:cNvPr id="35" name="Content Placeholder 6">
            <a:extLst>
              <a:ext uri="{FF2B5EF4-FFF2-40B4-BE49-F238E27FC236}">
                <a16:creationId xmlns:a16="http://schemas.microsoft.com/office/drawing/2014/main" id="{87A0D503-2855-A148-8011-9CC397B0B559}"/>
              </a:ext>
            </a:extLst>
          </p:cNvPr>
          <p:cNvSpPr>
            <a:spLocks noGrp="1"/>
          </p:cNvSpPr>
          <p:nvPr/>
        </p:nvSpPr>
        <p:spPr bwMode="auto">
          <a:xfrm>
            <a:off x="6127936" y="4306096"/>
            <a:ext cx="2600443" cy="103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algn="ctr" eaLnBrk="1" hangingPunct="1">
              <a:lnSpc>
                <a:spcPct val="100000"/>
              </a:lnSpc>
            </a:pPr>
            <a:r>
              <a:rPr lang="en-US" altLang="en-US" sz="2100" b="1" dirty="0">
                <a:solidFill>
                  <a:schemeClr val="accent1"/>
                </a:solidFill>
              </a:rPr>
              <a:t>Improve the family experience</a:t>
            </a:r>
          </a:p>
        </p:txBody>
      </p:sp>
      <p:sp>
        <p:nvSpPr>
          <p:cNvPr id="36" name="Content Placeholder 6">
            <a:extLst>
              <a:ext uri="{FF2B5EF4-FFF2-40B4-BE49-F238E27FC236}">
                <a16:creationId xmlns:a16="http://schemas.microsoft.com/office/drawing/2014/main" id="{7471B8D7-272A-0746-B1DF-045987C42F7F}"/>
              </a:ext>
            </a:extLst>
          </p:cNvPr>
          <p:cNvSpPr>
            <a:spLocks noGrp="1"/>
          </p:cNvSpPr>
          <p:nvPr/>
        </p:nvSpPr>
        <p:spPr bwMode="auto">
          <a:xfrm>
            <a:off x="6448322" y="5465592"/>
            <a:ext cx="1959675" cy="41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algn="ctr" eaLnBrk="1" hangingPunct="1">
              <a:lnSpc>
                <a:spcPct val="100000"/>
              </a:lnSpc>
            </a:pPr>
            <a:r>
              <a:rPr lang="en-US" altLang="en-US" sz="1500" dirty="0">
                <a:solidFill>
                  <a:schemeClr val="accent1"/>
                </a:solidFill>
              </a:rPr>
              <a:t>Making experiences better and easier</a:t>
            </a:r>
          </a:p>
        </p:txBody>
      </p:sp>
      <p:grpSp>
        <p:nvGrpSpPr>
          <p:cNvPr id="31" name="Group 30">
            <a:extLst>
              <a:ext uri="{FF2B5EF4-FFF2-40B4-BE49-F238E27FC236}">
                <a16:creationId xmlns:a16="http://schemas.microsoft.com/office/drawing/2014/main" id="{14558A52-ADA0-7840-888B-0F839171046E}"/>
              </a:ext>
            </a:extLst>
          </p:cNvPr>
          <p:cNvGrpSpPr/>
          <p:nvPr/>
        </p:nvGrpSpPr>
        <p:grpSpPr>
          <a:xfrm>
            <a:off x="3154604" y="1280864"/>
            <a:ext cx="2798915" cy="2368494"/>
            <a:chOff x="308413" y="1280864"/>
            <a:chExt cx="2798915" cy="2368494"/>
          </a:xfrm>
        </p:grpSpPr>
        <p:sp>
          <p:nvSpPr>
            <p:cNvPr id="38" name="Rounded Rectangle 37">
              <a:extLst>
                <a:ext uri="{FF2B5EF4-FFF2-40B4-BE49-F238E27FC236}">
                  <a16:creationId xmlns:a16="http://schemas.microsoft.com/office/drawing/2014/main" id="{C5BC588A-1612-FD4E-9555-C5ED6AE23F8A}"/>
                </a:ext>
              </a:extLst>
            </p:cNvPr>
            <p:cNvSpPr/>
            <p:nvPr/>
          </p:nvSpPr>
          <p:spPr>
            <a:xfrm>
              <a:off x="308413" y="1280864"/>
              <a:ext cx="2798915" cy="2215027"/>
            </a:xfrm>
            <a:prstGeom prst="roundRect">
              <a:avLst>
                <a:gd name="adj" fmla="val 125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err="1">
                <a:ln>
                  <a:noFill/>
                </a:ln>
                <a:solidFill>
                  <a:srgbClr val="FFFFFF"/>
                </a:solidFill>
                <a:effectLst/>
                <a:uLnTx/>
                <a:uFillTx/>
                <a:latin typeface="Montserrat Medium"/>
                <a:ea typeface="+mn-ea"/>
                <a:cs typeface="+mn-cs"/>
              </a:endParaRPr>
            </a:p>
          </p:txBody>
        </p:sp>
        <p:sp>
          <p:nvSpPr>
            <p:cNvPr id="39" name="Triangle 26">
              <a:extLst>
                <a:ext uri="{FF2B5EF4-FFF2-40B4-BE49-F238E27FC236}">
                  <a16:creationId xmlns:a16="http://schemas.microsoft.com/office/drawing/2014/main" id="{5A271F08-AB70-C94B-B457-29964F21340B}"/>
                </a:ext>
              </a:extLst>
            </p:cNvPr>
            <p:cNvSpPr/>
            <p:nvPr/>
          </p:nvSpPr>
          <p:spPr>
            <a:xfrm rot="10800000">
              <a:off x="1558020" y="3463597"/>
              <a:ext cx="356168" cy="185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Montserrat Medium"/>
                <a:ea typeface="+mn-ea"/>
                <a:cs typeface="+mn-cs"/>
              </a:endParaRPr>
            </a:p>
          </p:txBody>
        </p:sp>
      </p:grpSp>
      <p:sp>
        <p:nvSpPr>
          <p:cNvPr id="40" name="TextBox 21">
            <a:extLst>
              <a:ext uri="{FF2B5EF4-FFF2-40B4-BE49-F238E27FC236}">
                <a16:creationId xmlns:a16="http://schemas.microsoft.com/office/drawing/2014/main" id="{A0EF2154-2B70-BD40-BF21-9C347A4C054C}"/>
              </a:ext>
            </a:extLst>
          </p:cNvPr>
          <p:cNvSpPr txBox="1">
            <a:spLocks noChangeArrowheads="1"/>
          </p:cNvSpPr>
          <p:nvPr/>
        </p:nvSpPr>
        <p:spPr bwMode="auto">
          <a:xfrm>
            <a:off x="3310723" y="1502649"/>
            <a:ext cx="2561674" cy="178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eaLnBrk="1" hangingPunct="1"/>
            <a:r>
              <a:rPr lang="en-AU" altLang="en-US" sz="1400" dirty="0">
                <a:solidFill>
                  <a:schemeClr val="bg1"/>
                </a:solidFill>
              </a:rPr>
              <a:t>2.1   Innovation fund </a:t>
            </a:r>
            <a:r>
              <a:rPr lang="en-AU" altLang="en-US" sz="1400" dirty="0" smtClean="0">
                <a:solidFill>
                  <a:schemeClr val="bg1"/>
                </a:solidFill>
              </a:rPr>
              <a:t> program</a:t>
            </a:r>
            <a:endParaRPr lang="en-AU" altLang="en-US" sz="1400" dirty="0">
              <a:solidFill>
                <a:schemeClr val="bg1"/>
              </a:solidFill>
            </a:endParaRPr>
          </a:p>
          <a:p>
            <a:pPr eaLnBrk="1" hangingPunct="1"/>
            <a:endParaRPr lang="en-AU" altLang="en-US" sz="1400" dirty="0">
              <a:solidFill>
                <a:schemeClr val="bg1"/>
              </a:solidFill>
            </a:endParaRPr>
          </a:p>
          <a:p>
            <a:pPr eaLnBrk="1" hangingPunct="1"/>
            <a:r>
              <a:rPr lang="en-AU" altLang="en-US" sz="1400" dirty="0">
                <a:solidFill>
                  <a:schemeClr val="bg1"/>
                </a:solidFill>
              </a:rPr>
              <a:t>2.2  Sharing good practice </a:t>
            </a:r>
          </a:p>
          <a:p>
            <a:pPr eaLnBrk="1" hangingPunct="1"/>
            <a:endParaRPr lang="en-AU" altLang="en-US" sz="1400" dirty="0">
              <a:solidFill>
                <a:schemeClr val="bg1"/>
              </a:solidFill>
            </a:endParaRPr>
          </a:p>
        </p:txBody>
      </p:sp>
      <p:grpSp>
        <p:nvGrpSpPr>
          <p:cNvPr id="41" name="Group 40">
            <a:extLst>
              <a:ext uri="{FF2B5EF4-FFF2-40B4-BE49-F238E27FC236}">
                <a16:creationId xmlns:a16="http://schemas.microsoft.com/office/drawing/2014/main" id="{14558A52-ADA0-7840-888B-0F839171046E}"/>
              </a:ext>
            </a:extLst>
          </p:cNvPr>
          <p:cNvGrpSpPr/>
          <p:nvPr/>
        </p:nvGrpSpPr>
        <p:grpSpPr>
          <a:xfrm>
            <a:off x="5987356" y="1280864"/>
            <a:ext cx="2798915" cy="2368494"/>
            <a:chOff x="308413" y="1280864"/>
            <a:chExt cx="2798915" cy="2368494"/>
          </a:xfrm>
        </p:grpSpPr>
        <p:sp>
          <p:nvSpPr>
            <p:cNvPr id="42" name="Rounded Rectangle 41">
              <a:extLst>
                <a:ext uri="{FF2B5EF4-FFF2-40B4-BE49-F238E27FC236}">
                  <a16:creationId xmlns:a16="http://schemas.microsoft.com/office/drawing/2014/main" id="{C5BC588A-1612-FD4E-9555-C5ED6AE23F8A}"/>
                </a:ext>
              </a:extLst>
            </p:cNvPr>
            <p:cNvSpPr/>
            <p:nvPr/>
          </p:nvSpPr>
          <p:spPr>
            <a:xfrm>
              <a:off x="308413" y="1280864"/>
              <a:ext cx="2798915" cy="2215027"/>
            </a:xfrm>
            <a:prstGeom prst="roundRect">
              <a:avLst>
                <a:gd name="adj" fmla="val 125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err="1">
                <a:ln>
                  <a:noFill/>
                </a:ln>
                <a:solidFill>
                  <a:srgbClr val="FFFFFF"/>
                </a:solidFill>
                <a:effectLst/>
                <a:uLnTx/>
                <a:uFillTx/>
                <a:latin typeface="Montserrat Medium"/>
                <a:ea typeface="+mn-ea"/>
                <a:cs typeface="+mn-cs"/>
              </a:endParaRPr>
            </a:p>
          </p:txBody>
        </p:sp>
        <p:sp>
          <p:nvSpPr>
            <p:cNvPr id="43" name="Triangle 26">
              <a:extLst>
                <a:ext uri="{FF2B5EF4-FFF2-40B4-BE49-F238E27FC236}">
                  <a16:creationId xmlns:a16="http://schemas.microsoft.com/office/drawing/2014/main" id="{5A271F08-AB70-C94B-B457-29964F21340B}"/>
                </a:ext>
              </a:extLst>
            </p:cNvPr>
            <p:cNvSpPr/>
            <p:nvPr/>
          </p:nvSpPr>
          <p:spPr>
            <a:xfrm rot="10800000">
              <a:off x="1558020" y="3463597"/>
              <a:ext cx="356168" cy="185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Montserrat Medium"/>
                <a:ea typeface="+mn-ea"/>
                <a:cs typeface="+mn-cs"/>
              </a:endParaRPr>
            </a:p>
          </p:txBody>
        </p:sp>
      </p:grpSp>
      <p:sp>
        <p:nvSpPr>
          <p:cNvPr id="44" name="TextBox 21">
            <a:extLst>
              <a:ext uri="{FF2B5EF4-FFF2-40B4-BE49-F238E27FC236}">
                <a16:creationId xmlns:a16="http://schemas.microsoft.com/office/drawing/2014/main" id="{044F8103-A6A3-7542-81F4-F2EBE8FFE8C4}"/>
              </a:ext>
            </a:extLst>
          </p:cNvPr>
          <p:cNvSpPr txBox="1">
            <a:spLocks noChangeArrowheads="1"/>
          </p:cNvSpPr>
          <p:nvPr/>
        </p:nvSpPr>
        <p:spPr bwMode="auto">
          <a:xfrm>
            <a:off x="6143475" y="1409242"/>
            <a:ext cx="2507311" cy="201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eaLnBrk="1" hangingPunct="1"/>
            <a:r>
              <a:rPr lang="en-AU" altLang="en-US" sz="1400" dirty="0">
                <a:solidFill>
                  <a:schemeClr val="bg1"/>
                </a:solidFill>
              </a:rPr>
              <a:t>3.1 One-stop online resource</a:t>
            </a:r>
          </a:p>
          <a:p>
            <a:pPr eaLnBrk="1" hangingPunct="1"/>
            <a:endParaRPr lang="en-AU" altLang="en-US" sz="1400" dirty="0">
              <a:solidFill>
                <a:schemeClr val="bg1"/>
              </a:solidFill>
            </a:endParaRPr>
          </a:p>
          <a:p>
            <a:pPr eaLnBrk="1" hangingPunct="1"/>
            <a:r>
              <a:rPr lang="en-AU" altLang="en-US" sz="1400" dirty="0">
                <a:solidFill>
                  <a:schemeClr val="bg1"/>
                </a:solidFill>
              </a:rPr>
              <a:t>3.2 Local advisory resources</a:t>
            </a:r>
          </a:p>
          <a:p>
            <a:pPr eaLnBrk="1" hangingPunct="1"/>
            <a:endParaRPr lang="en-AU" altLang="en-US" sz="1400" dirty="0">
              <a:solidFill>
                <a:schemeClr val="bg1"/>
              </a:solidFill>
            </a:endParaRPr>
          </a:p>
          <a:p>
            <a:pPr eaLnBrk="1" hangingPunct="1"/>
            <a:r>
              <a:rPr lang="en-AU" altLang="en-US" sz="1400" dirty="0">
                <a:solidFill>
                  <a:schemeClr val="bg1"/>
                </a:solidFill>
              </a:rPr>
              <a:t>3.3 Process for accessing support</a:t>
            </a:r>
          </a:p>
          <a:p>
            <a:pPr eaLnBrk="1" hangingPunct="1"/>
            <a:endParaRPr lang="en-AU" altLang="en-US" sz="1400" dirty="0">
              <a:solidFill>
                <a:schemeClr val="bg1"/>
              </a:solidFill>
            </a:endParaRPr>
          </a:p>
          <a:p>
            <a:pPr eaLnBrk="1" hangingPunct="1"/>
            <a:r>
              <a:rPr lang="en-AU" altLang="en-US" sz="1400" dirty="0">
                <a:solidFill>
                  <a:schemeClr val="bg1"/>
                </a:solidFill>
              </a:rPr>
              <a:t>3.4 Complaints process </a:t>
            </a:r>
          </a:p>
          <a:p>
            <a:pPr eaLnBrk="1" hangingPunct="1"/>
            <a:endParaRPr lang="en-AU" altLang="en-US" sz="1400" dirty="0">
              <a:solidFill>
                <a:schemeClr val="bg1"/>
              </a:solidFill>
            </a:endParaRPr>
          </a:p>
          <a:p>
            <a:pPr eaLnBrk="1" hangingPunct="1"/>
            <a:endParaRPr lang="en-AU" altLang="en-US" sz="1400" dirty="0">
              <a:solidFill>
                <a:schemeClr val="bg1"/>
              </a:solidFill>
            </a:endParaRPr>
          </a:p>
        </p:txBody>
      </p:sp>
      <p:grpSp>
        <p:nvGrpSpPr>
          <p:cNvPr id="45" name="Group 44">
            <a:extLst>
              <a:ext uri="{FF2B5EF4-FFF2-40B4-BE49-F238E27FC236}">
                <a16:creationId xmlns:a16="http://schemas.microsoft.com/office/drawing/2014/main" id="{14558A52-ADA0-7840-888B-0F839171046E}"/>
              </a:ext>
            </a:extLst>
          </p:cNvPr>
          <p:cNvGrpSpPr/>
          <p:nvPr/>
        </p:nvGrpSpPr>
        <p:grpSpPr>
          <a:xfrm>
            <a:off x="8852416" y="1280864"/>
            <a:ext cx="2798915" cy="2368494"/>
            <a:chOff x="308413" y="1280864"/>
            <a:chExt cx="2798915" cy="2368494"/>
          </a:xfrm>
        </p:grpSpPr>
        <p:sp>
          <p:nvSpPr>
            <p:cNvPr id="46" name="Rounded Rectangle 45">
              <a:extLst>
                <a:ext uri="{FF2B5EF4-FFF2-40B4-BE49-F238E27FC236}">
                  <a16:creationId xmlns:a16="http://schemas.microsoft.com/office/drawing/2014/main" id="{C5BC588A-1612-FD4E-9555-C5ED6AE23F8A}"/>
                </a:ext>
              </a:extLst>
            </p:cNvPr>
            <p:cNvSpPr/>
            <p:nvPr/>
          </p:nvSpPr>
          <p:spPr>
            <a:xfrm>
              <a:off x="308413" y="1280864"/>
              <a:ext cx="2798915" cy="2215027"/>
            </a:xfrm>
            <a:prstGeom prst="roundRect">
              <a:avLst>
                <a:gd name="adj" fmla="val 125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err="1">
                <a:ln>
                  <a:noFill/>
                </a:ln>
                <a:solidFill>
                  <a:srgbClr val="FFFFFF"/>
                </a:solidFill>
                <a:effectLst/>
                <a:uLnTx/>
                <a:uFillTx/>
                <a:latin typeface="Montserrat Medium"/>
                <a:ea typeface="+mn-ea"/>
                <a:cs typeface="+mn-cs"/>
              </a:endParaRPr>
            </a:p>
          </p:txBody>
        </p:sp>
        <p:sp>
          <p:nvSpPr>
            <p:cNvPr id="47" name="Triangle 26">
              <a:extLst>
                <a:ext uri="{FF2B5EF4-FFF2-40B4-BE49-F238E27FC236}">
                  <a16:creationId xmlns:a16="http://schemas.microsoft.com/office/drawing/2014/main" id="{5A271F08-AB70-C94B-B457-29964F21340B}"/>
                </a:ext>
              </a:extLst>
            </p:cNvPr>
            <p:cNvSpPr/>
            <p:nvPr/>
          </p:nvSpPr>
          <p:spPr>
            <a:xfrm rot="10800000">
              <a:off x="1558020" y="3463597"/>
              <a:ext cx="356168" cy="185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FFFFFF"/>
                </a:solidFill>
                <a:effectLst/>
                <a:uLnTx/>
                <a:uFillTx/>
                <a:latin typeface="Montserrat Medium"/>
                <a:ea typeface="+mn-ea"/>
                <a:cs typeface="+mn-cs"/>
              </a:endParaRPr>
            </a:p>
          </p:txBody>
        </p:sp>
      </p:grpSp>
      <p:sp>
        <p:nvSpPr>
          <p:cNvPr id="48" name="TextBox 21">
            <a:extLst>
              <a:ext uri="{FF2B5EF4-FFF2-40B4-BE49-F238E27FC236}">
                <a16:creationId xmlns:a16="http://schemas.microsoft.com/office/drawing/2014/main" id="{0C107188-BE08-794F-9B13-3D5DB530BB0B}"/>
              </a:ext>
            </a:extLst>
          </p:cNvPr>
          <p:cNvSpPr txBox="1">
            <a:spLocks noChangeArrowheads="1"/>
          </p:cNvSpPr>
          <p:nvPr/>
        </p:nvSpPr>
        <p:spPr bwMode="auto">
          <a:xfrm>
            <a:off x="9012555" y="1405729"/>
            <a:ext cx="2554564" cy="246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eaLnBrk="1" hangingPunct="1"/>
            <a:r>
              <a:rPr lang="en-AU" altLang="en-US" sz="1400" dirty="0">
                <a:solidFill>
                  <a:schemeClr val="bg1"/>
                </a:solidFill>
              </a:rPr>
              <a:t>4.1 Track learning for students with complex needs</a:t>
            </a:r>
          </a:p>
          <a:p>
            <a:pPr eaLnBrk="1" hangingPunct="1"/>
            <a:endParaRPr lang="en-AU" altLang="en-US" sz="1400" dirty="0">
              <a:solidFill>
                <a:schemeClr val="bg1"/>
              </a:solidFill>
            </a:endParaRPr>
          </a:p>
          <a:p>
            <a:pPr eaLnBrk="1" hangingPunct="1"/>
            <a:r>
              <a:rPr lang="en-AU" altLang="en-US" sz="1400" dirty="0">
                <a:solidFill>
                  <a:schemeClr val="bg1"/>
                </a:solidFill>
              </a:rPr>
              <a:t>4.2 New research for learning outcomes</a:t>
            </a:r>
          </a:p>
          <a:p>
            <a:pPr eaLnBrk="1" hangingPunct="1"/>
            <a:endParaRPr lang="en-AU" altLang="en-US" sz="1400" dirty="0">
              <a:solidFill>
                <a:schemeClr val="bg1"/>
              </a:solidFill>
            </a:endParaRPr>
          </a:p>
          <a:p>
            <a:pPr eaLnBrk="1" hangingPunct="1"/>
            <a:r>
              <a:rPr lang="en-AU" altLang="en-US" sz="1400" dirty="0">
                <a:solidFill>
                  <a:schemeClr val="bg1"/>
                </a:solidFill>
              </a:rPr>
              <a:t>4.3 Autism and mental health research</a:t>
            </a:r>
          </a:p>
          <a:p>
            <a:pPr eaLnBrk="1" hangingPunct="1"/>
            <a:endParaRPr lang="en-AU" altLang="en-US" sz="1400" dirty="0">
              <a:solidFill>
                <a:schemeClr val="bg1"/>
              </a:solidFill>
            </a:endParaRPr>
          </a:p>
          <a:p>
            <a:pPr eaLnBrk="1" hangingPunct="1"/>
            <a:endParaRPr lang="en-AU" altLang="en-US" sz="1400" dirty="0">
              <a:solidFill>
                <a:schemeClr val="bg1"/>
              </a:solidFill>
            </a:endParaRPr>
          </a:p>
          <a:p>
            <a:pPr eaLnBrk="1" hangingPunct="1"/>
            <a:endParaRPr lang="en-AU" altLang="en-US" sz="1400" dirty="0">
              <a:solidFill>
                <a:schemeClr val="bg1"/>
              </a:solidFill>
            </a:endParaRPr>
          </a:p>
        </p:txBody>
      </p:sp>
    </p:spTree>
    <p:extLst>
      <p:ext uri="{BB962C8B-B14F-4D97-AF65-F5344CB8AC3E}">
        <p14:creationId xmlns:p14="http://schemas.microsoft.com/office/powerpoint/2010/main" val="86572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35000" y="6064250"/>
            <a:ext cx="1847850" cy="895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cxnSp>
        <p:nvCxnSpPr>
          <p:cNvPr id="16" name="Straight Connector 15">
            <a:extLst>
              <a:ext uri="{FF2B5EF4-FFF2-40B4-BE49-F238E27FC236}">
                <a16:creationId xmlns:a16="http://schemas.microsoft.com/office/drawing/2014/main" id="{9478408C-6855-F846-9C10-DB08ED762793}"/>
              </a:ext>
            </a:extLst>
          </p:cNvPr>
          <p:cNvCxnSpPr>
            <a:cxnSpLocks/>
          </p:cNvCxnSpPr>
          <p:nvPr/>
        </p:nvCxnSpPr>
        <p:spPr>
          <a:xfrm>
            <a:off x="264702" y="1943550"/>
            <a:ext cx="11460541" cy="0"/>
          </a:xfrm>
          <a:prstGeom prst="line">
            <a:avLst/>
          </a:prstGeom>
          <a:ln w="31750" cap="flat" cmpd="sng" algn="ctr">
            <a:solidFill>
              <a:srgbClr val="D70C3D"/>
            </a:solidFill>
            <a:prstDash val="solid"/>
            <a:miter lim="8000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AU" dirty="0"/>
              <a:t>We are focused on 2019 delivery … and preparing for 2020</a:t>
            </a:r>
          </a:p>
        </p:txBody>
      </p:sp>
      <p:sp>
        <p:nvSpPr>
          <p:cNvPr id="7" name="Content Placeholder 3">
            <a:extLst>
              <a:ext uri="{FF2B5EF4-FFF2-40B4-BE49-F238E27FC236}">
                <a16:creationId xmlns:a16="http://schemas.microsoft.com/office/drawing/2014/main" id="{827A8E61-B9E6-1343-BF5B-C9E7B8515551}"/>
              </a:ext>
            </a:extLst>
          </p:cNvPr>
          <p:cNvSpPr>
            <a:spLocks noGrp="1"/>
          </p:cNvSpPr>
          <p:nvPr/>
        </p:nvSpPr>
        <p:spPr bwMode="auto">
          <a:xfrm>
            <a:off x="3425650" y="2418601"/>
            <a:ext cx="2561674" cy="60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0" marR="0" lvl="0" indent="0" algn="ctr" defTabSz="912813"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t>Increase resources &amp; flexibility</a:t>
            </a:r>
          </a:p>
        </p:txBody>
      </p:sp>
      <p:sp>
        <p:nvSpPr>
          <p:cNvPr id="8" name="Content Placeholder 5">
            <a:extLst>
              <a:ext uri="{FF2B5EF4-FFF2-40B4-BE49-F238E27FC236}">
                <a16:creationId xmlns:a16="http://schemas.microsoft.com/office/drawing/2014/main" id="{3978EABD-9B77-9D41-86B0-24F8AB7BD386}"/>
              </a:ext>
            </a:extLst>
          </p:cNvPr>
          <p:cNvSpPr>
            <a:spLocks noGrp="1"/>
          </p:cNvSpPr>
          <p:nvPr/>
        </p:nvSpPr>
        <p:spPr bwMode="auto">
          <a:xfrm>
            <a:off x="9283496" y="2435144"/>
            <a:ext cx="1853252" cy="58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0" marR="0" lvl="0" indent="0" algn="ctr" defTabSz="912813"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t>Track</a:t>
            </a:r>
            <a:br>
              <a:rPr kumimoji="0" lang="en-US"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br>
            <a:r>
              <a:rPr kumimoji="0" lang="en-US"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t>outcomes</a:t>
            </a:r>
          </a:p>
        </p:txBody>
      </p:sp>
      <p:sp>
        <p:nvSpPr>
          <p:cNvPr id="9" name="Content Placeholder 52">
            <a:extLst>
              <a:ext uri="{FF2B5EF4-FFF2-40B4-BE49-F238E27FC236}">
                <a16:creationId xmlns:a16="http://schemas.microsoft.com/office/drawing/2014/main" id="{843E4361-3F43-1A4B-8014-5F881A7E7BEB}"/>
              </a:ext>
            </a:extLst>
          </p:cNvPr>
          <p:cNvSpPr>
            <a:spLocks noGrp="1"/>
          </p:cNvSpPr>
          <p:nvPr/>
        </p:nvSpPr>
        <p:spPr>
          <a:xfrm>
            <a:off x="7215981" y="1594354"/>
            <a:ext cx="673069" cy="673069"/>
          </a:xfrm>
          <a:prstGeom prst="ellipse">
            <a:avLst/>
          </a:prstGeom>
          <a:solidFill>
            <a:srgbClr val="CE0037"/>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4"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Montserrat Medium" pitchFamily="2" charset="77"/>
                <a:ea typeface="+mn-ea"/>
                <a:cs typeface="+mn-cs"/>
              </a:rPr>
              <a:t>3</a:t>
            </a:r>
          </a:p>
        </p:txBody>
      </p:sp>
      <p:sp>
        <p:nvSpPr>
          <p:cNvPr id="10" name="Content Placeholder 53">
            <a:extLst>
              <a:ext uri="{FF2B5EF4-FFF2-40B4-BE49-F238E27FC236}">
                <a16:creationId xmlns:a16="http://schemas.microsoft.com/office/drawing/2014/main" id="{7B139868-282A-F447-B4DE-B025B28EA604}"/>
              </a:ext>
            </a:extLst>
          </p:cNvPr>
          <p:cNvSpPr>
            <a:spLocks noGrp="1"/>
          </p:cNvSpPr>
          <p:nvPr/>
        </p:nvSpPr>
        <p:spPr>
          <a:xfrm>
            <a:off x="4369953" y="1594354"/>
            <a:ext cx="673069" cy="673069"/>
          </a:xfrm>
          <a:prstGeom prst="ellipse">
            <a:avLst/>
          </a:prstGeom>
          <a:solidFill>
            <a:srgbClr val="CE0037"/>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4"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Montserrat Medium" pitchFamily="2" charset="77"/>
                <a:ea typeface="+mn-ea"/>
                <a:cs typeface="+mn-cs"/>
              </a:rPr>
              <a:t>2</a:t>
            </a:r>
          </a:p>
        </p:txBody>
      </p:sp>
      <p:sp>
        <p:nvSpPr>
          <p:cNvPr id="11" name="Content Placeholder 52">
            <a:extLst>
              <a:ext uri="{FF2B5EF4-FFF2-40B4-BE49-F238E27FC236}">
                <a16:creationId xmlns:a16="http://schemas.microsoft.com/office/drawing/2014/main" id="{843E4361-3F43-1A4B-8014-5F881A7E7BEB}"/>
              </a:ext>
            </a:extLst>
          </p:cNvPr>
          <p:cNvSpPr>
            <a:spLocks noGrp="1"/>
          </p:cNvSpPr>
          <p:nvPr/>
        </p:nvSpPr>
        <p:spPr>
          <a:xfrm>
            <a:off x="9873587" y="1594354"/>
            <a:ext cx="673069" cy="673069"/>
          </a:xfrm>
          <a:prstGeom prst="ellipse">
            <a:avLst/>
          </a:prstGeom>
          <a:solidFill>
            <a:srgbClr val="CE0037"/>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4"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Montserrat Medium" pitchFamily="2" charset="77"/>
                <a:ea typeface="+mn-ea"/>
                <a:cs typeface="+mn-cs"/>
              </a:rPr>
              <a:t>4</a:t>
            </a:r>
          </a:p>
        </p:txBody>
      </p:sp>
      <p:sp>
        <p:nvSpPr>
          <p:cNvPr id="12" name="Rectangle 18">
            <a:extLst>
              <a:ext uri="{FF2B5EF4-FFF2-40B4-BE49-F238E27FC236}">
                <a16:creationId xmlns:a16="http://schemas.microsoft.com/office/drawing/2014/main" id="{4F2167DB-C0AF-0D41-9845-FA2BA4439516}"/>
              </a:ext>
            </a:extLst>
          </p:cNvPr>
          <p:cNvSpPr>
            <a:spLocks noChangeArrowheads="1"/>
          </p:cNvSpPr>
          <p:nvPr/>
        </p:nvSpPr>
        <p:spPr bwMode="auto">
          <a:xfrm>
            <a:off x="337366" y="2354258"/>
            <a:ext cx="31616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marL="0" marR="0" lvl="0" indent="0" algn="ctr" defTabSz="457173" rtl="0" eaLnBrk="1" fontAlgn="auto" latinLnBrk="0" hangingPunct="1">
              <a:lnSpc>
                <a:spcPct val="100000"/>
              </a:lnSpc>
              <a:spcBef>
                <a:spcPts val="0"/>
              </a:spcBef>
              <a:spcAft>
                <a:spcPts val="0"/>
              </a:spcAft>
              <a:buClrTx/>
              <a:buSzTx/>
              <a:buFontTx/>
              <a:buNone/>
              <a:tabLst/>
              <a:defRPr/>
            </a:pPr>
            <a:r>
              <a:rPr kumimoji="0" lang="en-AU"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t>Strengthen</a:t>
            </a:r>
            <a:br>
              <a:rPr kumimoji="0" lang="en-AU"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br>
            <a:r>
              <a:rPr kumimoji="0" lang="en-AU"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t>support</a:t>
            </a:r>
          </a:p>
        </p:txBody>
      </p:sp>
      <p:sp>
        <p:nvSpPr>
          <p:cNvPr id="14" name="Content Placeholder 48">
            <a:extLst>
              <a:ext uri="{FF2B5EF4-FFF2-40B4-BE49-F238E27FC236}">
                <a16:creationId xmlns:a16="http://schemas.microsoft.com/office/drawing/2014/main" id="{66DD582C-4835-7244-B99C-0FCA6999350D}"/>
              </a:ext>
            </a:extLst>
          </p:cNvPr>
          <p:cNvSpPr>
            <a:spLocks noGrp="1"/>
          </p:cNvSpPr>
          <p:nvPr/>
        </p:nvSpPr>
        <p:spPr>
          <a:xfrm>
            <a:off x="1523925" y="1594354"/>
            <a:ext cx="673069" cy="673069"/>
          </a:xfrm>
          <a:prstGeom prst="ellipse">
            <a:avLst/>
          </a:prstGeom>
          <a:solidFill>
            <a:schemeClr val="accent5"/>
          </a:solidFill>
        </p:spPr>
        <p:txBody>
          <a:bodyPr lIns="0" tIns="36000" rIns="0" bIns="0" anchor="ctr">
            <a:normAutofit lnSpcReduction="10000"/>
          </a:bodyPr>
          <a:lstStyle>
            <a:lvl1pPr marL="0" indent="0" algn="ctr" defTabSz="914374" rtl="0" eaLnBrk="1" latinLnBrk="0" hangingPunct="1">
              <a:lnSpc>
                <a:spcPct val="100000"/>
              </a:lnSpc>
              <a:spcBef>
                <a:spcPts val="0"/>
              </a:spcBef>
              <a:spcAft>
                <a:spcPts val="800"/>
              </a:spcAft>
              <a:buFont typeface="Arial" panose="020B0604020202020204" pitchFamily="34" charset="0"/>
              <a:buNone/>
              <a:defRPr sz="1600" b="1" kern="1200">
                <a:solidFill>
                  <a:schemeClr val="bg1"/>
                </a:solidFill>
                <a:latin typeface="Montserrat Medium" pitchFamily="2" charset="77"/>
                <a:ea typeface="+mn-ea"/>
                <a:cs typeface="+mn-cs"/>
              </a:defRPr>
            </a:lvl1pPr>
            <a:lvl2pPr marL="143996" indent="-143996" algn="l" defTabSz="914374" rtl="0" eaLnBrk="1" latinLnBrk="0" hangingPunct="1">
              <a:lnSpc>
                <a:spcPct val="100000"/>
              </a:lnSpc>
              <a:spcBef>
                <a:spcPts val="0"/>
              </a:spcBef>
              <a:spcAft>
                <a:spcPts val="800"/>
              </a:spcAft>
              <a:buFont typeface="Arial" panose="020B0604020202020204" pitchFamily="34" charset="0"/>
              <a:buChar char="•"/>
              <a:defRPr sz="1400" kern="1200">
                <a:solidFill>
                  <a:schemeClr val="tx1"/>
                </a:solidFill>
                <a:latin typeface="Montserrat Medium" pitchFamily="2" charset="77"/>
                <a:ea typeface="+mn-ea"/>
                <a:cs typeface="+mn-cs"/>
              </a:defRPr>
            </a:lvl2pPr>
            <a:lvl3pPr marL="287991" indent="-143996" algn="l" defTabSz="914374" rtl="0" eaLnBrk="1" latinLnBrk="0" hangingPunct="1">
              <a:lnSpc>
                <a:spcPct val="100000"/>
              </a:lnSpc>
              <a:spcBef>
                <a:spcPts val="0"/>
              </a:spcBef>
              <a:spcAft>
                <a:spcPts val="800"/>
              </a:spcAft>
              <a:buFont typeface="Arial" panose="020B0604020202020204" pitchFamily="34" charset="0"/>
              <a:buChar char="»"/>
              <a:defRPr sz="1200" kern="1200">
                <a:solidFill>
                  <a:schemeClr val="tx1"/>
                </a:solidFill>
                <a:latin typeface="Montserrat Medium" pitchFamily="2" charset="77"/>
                <a:ea typeface="+mn-ea"/>
                <a:cs typeface="+mn-cs"/>
              </a:defRPr>
            </a:lvl3pPr>
            <a:lvl4pPr marL="431988" indent="-143996" algn="l" defTabSz="914374" rtl="0" eaLnBrk="1" latinLnBrk="0" hangingPunct="1">
              <a:lnSpc>
                <a:spcPct val="100000"/>
              </a:lnSpc>
              <a:spcBef>
                <a:spcPts val="0"/>
              </a:spcBef>
              <a:spcAft>
                <a:spcPts val="800"/>
              </a:spcAft>
              <a:buFont typeface="Arial" panose="020B0604020202020204" pitchFamily="34" charset="0"/>
              <a:buChar char="–"/>
              <a:defRPr sz="1200" b="0" i="0" kern="1200">
                <a:solidFill>
                  <a:schemeClr val="tx1"/>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chemeClr val="tx1"/>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4"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Montserrat Medium" pitchFamily="2" charset="77"/>
                <a:ea typeface="+mn-ea"/>
                <a:cs typeface="+mn-cs"/>
              </a:rPr>
              <a:t>1</a:t>
            </a:r>
          </a:p>
        </p:txBody>
      </p:sp>
      <p:sp>
        <p:nvSpPr>
          <p:cNvPr id="15" name="Content Placeholder 6">
            <a:extLst>
              <a:ext uri="{FF2B5EF4-FFF2-40B4-BE49-F238E27FC236}">
                <a16:creationId xmlns:a16="http://schemas.microsoft.com/office/drawing/2014/main" id="{87A0D503-2855-A148-8011-9CC397B0B559}"/>
              </a:ext>
            </a:extLst>
          </p:cNvPr>
          <p:cNvSpPr>
            <a:spLocks noGrp="1"/>
          </p:cNvSpPr>
          <p:nvPr/>
        </p:nvSpPr>
        <p:spPr bwMode="auto">
          <a:xfrm>
            <a:off x="6252290" y="2200321"/>
            <a:ext cx="2600443" cy="103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0" marR="0" lvl="0" indent="0" algn="ctr" defTabSz="912813" rtl="0" eaLnBrk="1" fontAlgn="auto" latinLnBrk="0" hangingPunct="1">
              <a:lnSpc>
                <a:spcPct val="100000"/>
              </a:lnSpc>
              <a:spcBef>
                <a:spcPts val="0"/>
              </a:spcBef>
              <a:spcAft>
                <a:spcPts val="800"/>
              </a:spcAft>
              <a:buClrTx/>
              <a:buSzTx/>
              <a:buFont typeface="Arial" panose="020B0604020202020204" pitchFamily="34" charset="0"/>
              <a:buNone/>
              <a:tabLst/>
              <a:defRPr/>
            </a:pPr>
            <a:r>
              <a:rPr kumimoji="0" lang="en-US" altLang="en-US" sz="2100" b="1" i="0" u="none" strike="noStrike" kern="1200" cap="none" spc="0" normalizeH="0" baseline="0" noProof="0" dirty="0">
                <a:ln>
                  <a:noFill/>
                </a:ln>
                <a:solidFill>
                  <a:srgbClr val="19233E"/>
                </a:solidFill>
                <a:effectLst/>
                <a:uLnTx/>
                <a:uFillTx/>
                <a:latin typeface="Montserrat Medium" pitchFamily="2" charset="77"/>
                <a:ea typeface="+mn-ea"/>
                <a:cs typeface="+mn-cs"/>
              </a:rPr>
              <a:t>Improve the family experience</a:t>
            </a:r>
          </a:p>
        </p:txBody>
      </p:sp>
      <p:sp>
        <p:nvSpPr>
          <p:cNvPr id="17" name="Rectangle 18">
            <a:extLst>
              <a:ext uri="{FF2B5EF4-FFF2-40B4-BE49-F238E27FC236}">
                <a16:creationId xmlns:a16="http://schemas.microsoft.com/office/drawing/2014/main" id="{7964F8FA-5E4C-F84D-A78B-141E0D299F78}"/>
              </a:ext>
            </a:extLst>
          </p:cNvPr>
          <p:cNvSpPr>
            <a:spLocks noChangeArrowheads="1"/>
          </p:cNvSpPr>
          <p:nvPr/>
        </p:nvSpPr>
        <p:spPr bwMode="auto">
          <a:xfrm>
            <a:off x="696916" y="3172093"/>
            <a:ext cx="256226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Montserrat Medium" pitchFamily="2" charset="77"/>
              </a:defRPr>
            </a:lvl1pPr>
            <a:lvl2pPr marL="742950" indent="-285750">
              <a:defRPr>
                <a:solidFill>
                  <a:schemeClr val="tx1"/>
                </a:solidFill>
                <a:latin typeface="Montserrat Medium" pitchFamily="2" charset="77"/>
              </a:defRPr>
            </a:lvl2pPr>
            <a:lvl3pPr marL="1143000" indent="-228600">
              <a:defRPr>
                <a:solidFill>
                  <a:schemeClr val="tx1"/>
                </a:solidFill>
                <a:latin typeface="Montserrat Medium" pitchFamily="2" charset="77"/>
              </a:defRPr>
            </a:lvl3pPr>
            <a:lvl4pPr marL="1600200" indent="-228600">
              <a:defRPr>
                <a:solidFill>
                  <a:schemeClr val="tx1"/>
                </a:solidFill>
                <a:latin typeface="Montserrat Medium" pitchFamily="2" charset="77"/>
              </a:defRPr>
            </a:lvl4pPr>
            <a:lvl5pPr marL="2057400" indent="-228600">
              <a:defRPr>
                <a:solidFill>
                  <a:schemeClr val="tx1"/>
                </a:solidFill>
                <a:latin typeface="Montserrat Medium" pitchFamily="2" charset="77"/>
              </a:defRPr>
            </a:lvl5pPr>
            <a:lvl6pPr marL="2514600" indent="-228600" defTabSz="455613" eaLnBrk="0" fontAlgn="base" hangingPunct="0">
              <a:spcBef>
                <a:spcPct val="0"/>
              </a:spcBef>
              <a:spcAft>
                <a:spcPct val="0"/>
              </a:spcAft>
              <a:defRPr>
                <a:solidFill>
                  <a:schemeClr val="tx1"/>
                </a:solidFill>
                <a:latin typeface="Montserrat Medium" pitchFamily="2" charset="77"/>
              </a:defRPr>
            </a:lvl6pPr>
            <a:lvl7pPr marL="2971800" indent="-228600" defTabSz="455613" eaLnBrk="0" fontAlgn="base" hangingPunct="0">
              <a:spcBef>
                <a:spcPct val="0"/>
              </a:spcBef>
              <a:spcAft>
                <a:spcPct val="0"/>
              </a:spcAft>
              <a:defRPr>
                <a:solidFill>
                  <a:schemeClr val="tx1"/>
                </a:solidFill>
                <a:latin typeface="Montserrat Medium" pitchFamily="2" charset="77"/>
              </a:defRPr>
            </a:lvl7pPr>
            <a:lvl8pPr marL="3429000" indent="-228600" defTabSz="455613" eaLnBrk="0" fontAlgn="base" hangingPunct="0">
              <a:spcBef>
                <a:spcPct val="0"/>
              </a:spcBef>
              <a:spcAft>
                <a:spcPct val="0"/>
              </a:spcAft>
              <a:defRPr>
                <a:solidFill>
                  <a:schemeClr val="tx1"/>
                </a:solidFill>
                <a:latin typeface="Montserrat Medium" pitchFamily="2" charset="77"/>
              </a:defRPr>
            </a:lvl8pPr>
            <a:lvl9pPr marL="3886200" indent="-228600" defTabSz="455613" eaLnBrk="0" fontAlgn="base" hangingPunct="0">
              <a:spcBef>
                <a:spcPct val="0"/>
              </a:spcBef>
              <a:spcAft>
                <a:spcPct val="0"/>
              </a:spcAft>
              <a:defRPr>
                <a:solidFill>
                  <a:schemeClr val="tx1"/>
                </a:solidFill>
                <a:latin typeface="Montserrat Medium" pitchFamily="2" charset="77"/>
              </a:defRPr>
            </a:lvl9pPr>
          </a:lstStyle>
          <a:p>
            <a:pPr lvl="0">
              <a:defRPr/>
            </a:pPr>
            <a:r>
              <a:rPr lang="en-AU" altLang="en-US" sz="1400" dirty="0" smtClean="0">
                <a:solidFill>
                  <a:srgbClr val="19233E"/>
                </a:solidFill>
              </a:rPr>
              <a:t>Introducing the Inclusive </a:t>
            </a:r>
            <a:r>
              <a:rPr lang="en-AU" altLang="en-US" sz="1400" dirty="0">
                <a:solidFill>
                  <a:srgbClr val="19233E"/>
                </a:solidFill>
              </a:rPr>
              <a:t>Practice in Education </a:t>
            </a:r>
            <a:r>
              <a:rPr lang="en-AU" altLang="en-US" sz="1400" dirty="0" smtClean="0">
                <a:solidFill>
                  <a:srgbClr val="19233E"/>
                </a:solidFill>
              </a:rPr>
              <a:t>Scholarship program and working with universities (planned late August launch). </a:t>
            </a:r>
            <a:endParaRPr lang="en-AU" altLang="en-US" sz="1400" dirty="0">
              <a:solidFill>
                <a:srgbClr val="19233E"/>
              </a:solidFill>
            </a:endParaRPr>
          </a:p>
          <a:p>
            <a:pPr marL="0" marR="0" lvl="0" indent="0" defTabSz="457173" rtl="0" eaLnBrk="1" fontAlgn="auto" latinLnBrk="0" hangingPunct="1">
              <a:lnSpc>
                <a:spcPct val="100000"/>
              </a:lnSpc>
              <a:spcBef>
                <a:spcPts val="0"/>
              </a:spcBef>
              <a:spcAft>
                <a:spcPts val="0"/>
              </a:spcAft>
              <a:buClrTx/>
              <a:buSzTx/>
              <a:buFontTx/>
              <a:buNone/>
              <a:tabLst/>
              <a:defRPr/>
            </a:pPr>
            <a:endParaRPr kumimoji="0" lang="en-AU" altLang="en-US" sz="1400" b="0" i="0" u="none" strike="noStrike" kern="1200" cap="none" spc="0" normalizeH="0" baseline="0" noProof="0" dirty="0" smtClean="0">
              <a:ln>
                <a:noFill/>
              </a:ln>
              <a:solidFill>
                <a:srgbClr val="19233E"/>
              </a:solidFill>
              <a:effectLst/>
              <a:uLnTx/>
              <a:uFillTx/>
            </a:endParaRPr>
          </a:p>
          <a:p>
            <a:pPr marL="0" marR="0" lvl="0" indent="0" defTabSz="457173" rtl="0" eaLnBrk="1" fontAlgn="auto" latinLnBrk="0" hangingPunct="1">
              <a:lnSpc>
                <a:spcPct val="100000"/>
              </a:lnSpc>
              <a:spcBef>
                <a:spcPts val="0"/>
              </a:spcBef>
              <a:spcAft>
                <a:spcPts val="0"/>
              </a:spcAft>
              <a:buClrTx/>
              <a:buSzTx/>
              <a:buFontTx/>
              <a:buNone/>
              <a:tabLst/>
              <a:defRPr/>
            </a:pPr>
            <a:r>
              <a:rPr lang="en-AU" altLang="en-US" sz="1400" dirty="0" smtClean="0">
                <a:solidFill>
                  <a:srgbClr val="19233E"/>
                </a:solidFill>
              </a:rPr>
              <a:t>Creating and deploying</a:t>
            </a:r>
            <a:r>
              <a:rPr kumimoji="0" lang="en-AU" altLang="en-US" sz="1400" b="0" i="0" u="none" strike="noStrike" kern="1200" cap="none" spc="0" normalizeH="0" baseline="0" noProof="0" dirty="0" smtClean="0">
                <a:ln>
                  <a:noFill/>
                </a:ln>
                <a:solidFill>
                  <a:srgbClr val="19233E"/>
                </a:solidFill>
                <a:effectLst/>
                <a:uLnTx/>
                <a:uFillTx/>
              </a:rPr>
              <a:t> trauma</a:t>
            </a:r>
            <a:r>
              <a:rPr kumimoji="0" lang="en-AU" altLang="en-US" sz="1400" b="0" i="0" u="none" strike="noStrike" kern="1200" cap="none" spc="0" normalizeH="0" noProof="0" dirty="0" smtClean="0">
                <a:ln>
                  <a:noFill/>
                </a:ln>
                <a:solidFill>
                  <a:srgbClr val="19233E"/>
                </a:solidFill>
                <a:effectLst/>
                <a:uLnTx/>
                <a:uFillTx/>
              </a:rPr>
              <a:t> informed practice professional development (for at least 1000 leaders in 2019)</a:t>
            </a:r>
          </a:p>
          <a:p>
            <a:pPr marL="0" marR="0" lvl="0" indent="0" defTabSz="457173" rtl="0" eaLnBrk="1" fontAlgn="auto" latinLnBrk="0" hangingPunct="1">
              <a:lnSpc>
                <a:spcPct val="100000"/>
              </a:lnSpc>
              <a:spcBef>
                <a:spcPts val="0"/>
              </a:spcBef>
              <a:spcAft>
                <a:spcPts val="0"/>
              </a:spcAft>
              <a:buClrTx/>
              <a:buSzTx/>
              <a:buFontTx/>
              <a:buNone/>
              <a:tabLst/>
              <a:defRPr/>
            </a:pPr>
            <a:endParaRPr lang="en-AU" altLang="en-US" sz="1400" dirty="0">
              <a:solidFill>
                <a:srgbClr val="19233E"/>
              </a:solidFill>
            </a:endParaRPr>
          </a:p>
          <a:p>
            <a:r>
              <a:rPr lang="en-AU" sz="1400" dirty="0" smtClean="0">
                <a:solidFill>
                  <a:srgbClr val="19233E"/>
                </a:solidFill>
              </a:rPr>
              <a:t>inclusive infrastructure team to be established</a:t>
            </a:r>
            <a:endParaRPr lang="en-AU" sz="1400" dirty="0">
              <a:solidFill>
                <a:srgbClr val="19233E"/>
              </a:solidFill>
            </a:endParaRPr>
          </a:p>
          <a:p>
            <a:pPr marL="0" marR="0" lvl="0" indent="0" defTabSz="457173" rtl="0" eaLnBrk="1" fontAlgn="auto" latinLnBrk="0" hangingPunct="1">
              <a:lnSpc>
                <a:spcPct val="100000"/>
              </a:lnSpc>
              <a:spcBef>
                <a:spcPts val="0"/>
              </a:spcBef>
              <a:spcAft>
                <a:spcPts val="0"/>
              </a:spcAft>
              <a:buClrTx/>
              <a:buSzTx/>
              <a:buFontTx/>
              <a:buNone/>
              <a:tabLst/>
              <a:defRPr/>
            </a:pPr>
            <a:r>
              <a:rPr lang="en-AU" altLang="en-US" sz="1400" dirty="0" smtClean="0">
                <a:solidFill>
                  <a:srgbClr val="19233E"/>
                </a:solidFill>
              </a:rPr>
              <a:t>In School Infrastructure</a:t>
            </a:r>
            <a:endParaRPr kumimoji="0" lang="en-AU" altLang="en-US" sz="1400" b="0" i="0" u="none" strike="noStrike" kern="1200" cap="none" spc="0" normalizeH="0" baseline="0" noProof="0" dirty="0">
              <a:ln>
                <a:noFill/>
              </a:ln>
              <a:solidFill>
                <a:srgbClr val="19233E"/>
              </a:solidFill>
              <a:effectLst/>
              <a:uLnTx/>
              <a:uFillTx/>
            </a:endParaRPr>
          </a:p>
        </p:txBody>
      </p:sp>
      <p:sp>
        <p:nvSpPr>
          <p:cNvPr id="18" name="Content Placeholder 3">
            <a:extLst>
              <a:ext uri="{FF2B5EF4-FFF2-40B4-BE49-F238E27FC236}">
                <a16:creationId xmlns:a16="http://schemas.microsoft.com/office/drawing/2014/main" id="{552B0861-6C7D-2A4E-A9A2-19B7112D7688}"/>
              </a:ext>
            </a:extLst>
          </p:cNvPr>
          <p:cNvSpPr>
            <a:spLocks noGrp="1"/>
          </p:cNvSpPr>
          <p:nvPr/>
        </p:nvSpPr>
        <p:spPr bwMode="auto">
          <a:xfrm>
            <a:off x="3498975" y="3172093"/>
            <a:ext cx="2371898" cy="235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0" marR="0" lvl="0" indent="0" defTabSz="912813"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ltLang="en-US" dirty="0" smtClean="0">
                <a:solidFill>
                  <a:srgbClr val="19233E"/>
                </a:solidFill>
              </a:rPr>
              <a:t>Designing and launching an Innovation program to nurture and scale innovative ideas. </a:t>
            </a:r>
          </a:p>
          <a:p>
            <a:pPr marR="0" lvl="0" defTabSz="912813" rtl="0" eaLnBrk="1" fontAlgn="auto" latinLnBrk="0" hangingPunct="1">
              <a:lnSpc>
                <a:spcPct val="100000"/>
              </a:lnSpc>
              <a:spcBef>
                <a:spcPts val="0"/>
              </a:spcBef>
              <a:spcAft>
                <a:spcPts val="800"/>
              </a:spcAft>
              <a:buClrTx/>
              <a:buSzTx/>
              <a:tabLst/>
              <a:defRPr/>
            </a:pPr>
            <a:endParaRPr lang="en-US" altLang="en-US" dirty="0">
              <a:solidFill>
                <a:srgbClr val="19233E"/>
              </a:solidFill>
            </a:endParaRPr>
          </a:p>
          <a:p>
            <a:pPr>
              <a:lnSpc>
                <a:spcPct val="100000"/>
              </a:lnSpc>
              <a:defRPr/>
            </a:pPr>
            <a:r>
              <a:rPr lang="en-US" altLang="en-US" dirty="0" smtClean="0">
                <a:solidFill>
                  <a:srgbClr val="19233E"/>
                </a:solidFill>
              </a:rPr>
              <a:t>Sharing good practice: </a:t>
            </a:r>
            <a:r>
              <a:rPr lang="en-AU" dirty="0"/>
              <a:t>Sign up for our Disability Strategy Implementation </a:t>
            </a:r>
            <a:r>
              <a:rPr lang="en-AU" dirty="0" smtClean="0">
                <a:solidFill>
                  <a:srgbClr val="1D428A"/>
                </a:solidFill>
                <a:hlinkClick r:id="rId3"/>
              </a:rPr>
              <a:t>https</a:t>
            </a:r>
            <a:r>
              <a:rPr lang="en-AU" dirty="0">
                <a:solidFill>
                  <a:srgbClr val="1D428A"/>
                </a:solidFill>
                <a:hlinkClick r:id="rId3"/>
              </a:rPr>
              <a:t>://education.nsw.gov.au/teaching-and-learning/disability-learning-and-support/our-disability-strategy/contact-us</a:t>
            </a:r>
            <a:endParaRPr lang="en-AU" dirty="0">
              <a:solidFill>
                <a:srgbClr val="1D428A"/>
              </a:solidFill>
            </a:endParaRPr>
          </a:p>
          <a:p>
            <a:pPr marR="0" lvl="0" defTabSz="912813" rtl="0" eaLnBrk="1" fontAlgn="auto" latinLnBrk="0" hangingPunct="1">
              <a:lnSpc>
                <a:spcPct val="100000"/>
              </a:lnSpc>
              <a:spcBef>
                <a:spcPts val="0"/>
              </a:spcBef>
              <a:spcAft>
                <a:spcPts val="800"/>
              </a:spcAft>
              <a:buClrTx/>
              <a:buSzTx/>
              <a:tabLst/>
              <a:defRPr/>
            </a:pPr>
            <a:endParaRPr kumimoji="0" lang="en-US" altLang="en-US" b="0" i="0" u="none" strike="noStrike" kern="1200" cap="none" spc="0" normalizeH="0" noProof="0" dirty="0" smtClean="0">
              <a:ln>
                <a:noFill/>
              </a:ln>
              <a:solidFill>
                <a:srgbClr val="19233E"/>
              </a:solidFill>
              <a:effectLst/>
              <a:uLnTx/>
              <a:uFillTx/>
            </a:endParaRPr>
          </a:p>
        </p:txBody>
      </p:sp>
      <p:sp>
        <p:nvSpPr>
          <p:cNvPr id="19" name="Content Placeholder 6">
            <a:extLst>
              <a:ext uri="{FF2B5EF4-FFF2-40B4-BE49-F238E27FC236}">
                <a16:creationId xmlns:a16="http://schemas.microsoft.com/office/drawing/2014/main" id="{7471B8D7-272A-0746-B1DF-045987C42F7F}"/>
              </a:ext>
            </a:extLst>
          </p:cNvPr>
          <p:cNvSpPr>
            <a:spLocks noGrp="1"/>
          </p:cNvSpPr>
          <p:nvPr/>
        </p:nvSpPr>
        <p:spPr bwMode="auto">
          <a:xfrm>
            <a:off x="6550412" y="3172093"/>
            <a:ext cx="2256106" cy="6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0" marR="0" lvl="0" indent="0" defTabSz="912813"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ltLang="en-US" dirty="0" smtClean="0">
                <a:solidFill>
                  <a:srgbClr val="19233E"/>
                </a:solidFill>
              </a:rPr>
              <a:t>Learning </a:t>
            </a:r>
            <a:r>
              <a:rPr lang="en-US" altLang="en-US" dirty="0">
                <a:solidFill>
                  <a:srgbClr val="19233E"/>
                </a:solidFill>
              </a:rPr>
              <a:t>and Support Journey </a:t>
            </a:r>
            <a:r>
              <a:rPr lang="en-US" altLang="en-US" dirty="0" smtClean="0">
                <a:solidFill>
                  <a:srgbClr val="19233E"/>
                </a:solidFill>
              </a:rPr>
              <a:t>project</a:t>
            </a:r>
            <a:endParaRPr lang="en-US" altLang="en-US" dirty="0">
              <a:solidFill>
                <a:srgbClr val="19233E"/>
              </a:solidFill>
            </a:endParaRPr>
          </a:p>
          <a:p>
            <a:pPr marL="285750" indent="-285750">
              <a:lnSpc>
                <a:spcPct val="100000"/>
              </a:lnSpc>
              <a:buFont typeface="Arial" panose="020B0604020202020204" pitchFamily="34" charset="0"/>
              <a:buChar char="•"/>
            </a:pPr>
            <a:r>
              <a:rPr lang="en-AU" dirty="0">
                <a:solidFill>
                  <a:srgbClr val="19233E"/>
                </a:solidFill>
              </a:rPr>
              <a:t>Access Requests for students transitioning to Year 7 will occur in Term 4 of Year 5 (not in year 6). Some appropriate exceptions will apply</a:t>
            </a:r>
            <a:r>
              <a:rPr lang="en-AU" dirty="0" smtClean="0">
                <a:solidFill>
                  <a:srgbClr val="19233E"/>
                </a:solidFill>
              </a:rPr>
              <a:t>.</a:t>
            </a:r>
          </a:p>
          <a:p>
            <a:pPr marL="285750" indent="-285750">
              <a:lnSpc>
                <a:spcPct val="100000"/>
              </a:lnSpc>
              <a:buFont typeface="Arial" panose="020B0604020202020204" pitchFamily="34" charset="0"/>
              <a:buChar char="•"/>
            </a:pPr>
            <a:r>
              <a:rPr lang="en-AU" dirty="0" smtClean="0">
                <a:solidFill>
                  <a:srgbClr val="19233E"/>
                </a:solidFill>
              </a:rPr>
              <a:t>Changes to Integration funding support  </a:t>
            </a:r>
            <a:endParaRPr lang="en-AU" dirty="0">
              <a:solidFill>
                <a:srgbClr val="19233E"/>
              </a:solidFill>
            </a:endParaRPr>
          </a:p>
          <a:p>
            <a:pPr>
              <a:lnSpc>
                <a:spcPct val="100000"/>
              </a:lnSpc>
            </a:pPr>
            <a:endParaRPr lang="en-AU" dirty="0">
              <a:solidFill>
                <a:srgbClr val="19233E"/>
              </a:solidFill>
            </a:endParaRPr>
          </a:p>
          <a:p>
            <a:pPr marL="285750" marR="0" lvl="0" indent="-285750" defTabSz="912813"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altLang="en-US" b="0" i="0" u="none" strike="noStrike" kern="1200" cap="none" spc="0" normalizeH="0" baseline="0" noProof="0" dirty="0">
              <a:ln>
                <a:noFill/>
              </a:ln>
              <a:solidFill>
                <a:srgbClr val="19233E"/>
              </a:solidFill>
              <a:effectLst/>
              <a:uLnTx/>
              <a:uFillTx/>
            </a:endParaRPr>
          </a:p>
        </p:txBody>
      </p:sp>
      <p:sp>
        <p:nvSpPr>
          <p:cNvPr id="20" name="Content Placeholder 6">
            <a:extLst>
              <a:ext uri="{FF2B5EF4-FFF2-40B4-BE49-F238E27FC236}">
                <a16:creationId xmlns:a16="http://schemas.microsoft.com/office/drawing/2014/main" id="{7471B8D7-272A-0746-B1DF-045987C42F7F}"/>
              </a:ext>
            </a:extLst>
          </p:cNvPr>
          <p:cNvSpPr>
            <a:spLocks noGrp="1"/>
          </p:cNvSpPr>
          <p:nvPr/>
        </p:nvSpPr>
        <p:spPr bwMode="auto">
          <a:xfrm>
            <a:off x="9425703" y="3172093"/>
            <a:ext cx="1994648" cy="126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lvl="0">
              <a:lnSpc>
                <a:spcPct val="100000"/>
              </a:lnSpc>
              <a:spcAft>
                <a:spcPts val="0"/>
              </a:spcAft>
            </a:pPr>
            <a:r>
              <a:rPr lang="en-AU" altLang="en-US" dirty="0" smtClean="0">
                <a:solidFill>
                  <a:srgbClr val="19233E"/>
                </a:solidFill>
              </a:rPr>
              <a:t>Additional evaluation of family experience through the Tell them From Me Survey</a:t>
            </a:r>
          </a:p>
          <a:p>
            <a:pPr lvl="0">
              <a:lnSpc>
                <a:spcPct val="100000"/>
              </a:lnSpc>
              <a:spcAft>
                <a:spcPts val="0"/>
              </a:spcAft>
            </a:pPr>
            <a:endParaRPr lang="en-AU" altLang="en-US" dirty="0">
              <a:solidFill>
                <a:srgbClr val="19233E"/>
              </a:solidFill>
            </a:endParaRPr>
          </a:p>
          <a:p>
            <a:pPr lvl="0">
              <a:lnSpc>
                <a:spcPct val="100000"/>
              </a:lnSpc>
              <a:spcAft>
                <a:spcPts val="0"/>
              </a:spcAft>
            </a:pPr>
            <a:r>
              <a:rPr lang="en-AU" altLang="en-US" dirty="0" smtClean="0">
                <a:solidFill>
                  <a:srgbClr val="19233E"/>
                </a:solidFill>
              </a:rPr>
              <a:t>CESE led project on assessment tools</a:t>
            </a:r>
          </a:p>
          <a:p>
            <a:pPr lvl="0">
              <a:lnSpc>
                <a:spcPct val="100000"/>
              </a:lnSpc>
              <a:spcAft>
                <a:spcPts val="0"/>
              </a:spcAft>
            </a:pPr>
            <a:endParaRPr lang="en-AU" altLang="en-US" dirty="0">
              <a:solidFill>
                <a:srgbClr val="19233E"/>
              </a:solidFill>
            </a:endParaRPr>
          </a:p>
          <a:p>
            <a:pPr lvl="0">
              <a:lnSpc>
                <a:spcPct val="100000"/>
              </a:lnSpc>
              <a:spcAft>
                <a:spcPts val="0"/>
              </a:spcAft>
            </a:pPr>
            <a:r>
              <a:rPr lang="en-AU" altLang="en-US" dirty="0" smtClean="0">
                <a:solidFill>
                  <a:srgbClr val="19233E"/>
                </a:solidFill>
              </a:rPr>
              <a:t>Undertaking research into the prevalence  and diagnosis of autism and mental health</a:t>
            </a:r>
          </a:p>
          <a:p>
            <a:pPr lvl="0">
              <a:lnSpc>
                <a:spcPct val="100000"/>
              </a:lnSpc>
              <a:spcAft>
                <a:spcPts val="0"/>
              </a:spcAft>
            </a:pPr>
            <a:endParaRPr lang="en-AU" altLang="en-US" dirty="0">
              <a:solidFill>
                <a:srgbClr val="19233E"/>
              </a:solidFill>
            </a:endParaRPr>
          </a:p>
          <a:p>
            <a:pPr lvl="0">
              <a:lnSpc>
                <a:spcPct val="100000"/>
              </a:lnSpc>
              <a:spcAft>
                <a:spcPts val="0"/>
              </a:spcAft>
            </a:pPr>
            <a:endParaRPr lang="en-US" altLang="en-US" dirty="0">
              <a:solidFill>
                <a:srgbClr val="19233E"/>
              </a:solidFill>
            </a:endParaRPr>
          </a:p>
        </p:txBody>
      </p:sp>
    </p:spTree>
    <p:extLst>
      <p:ext uri="{BB962C8B-B14F-4D97-AF65-F5344CB8AC3E}">
        <p14:creationId xmlns:p14="http://schemas.microsoft.com/office/powerpoint/2010/main" val="34190677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Tell them from me- Survey</a:t>
            </a:r>
            <a:endParaRPr lang="en-AU" dirty="0"/>
          </a:p>
        </p:txBody>
      </p:sp>
      <p:sp>
        <p:nvSpPr>
          <p:cNvPr id="9" name="Text Placeholder 8"/>
          <p:cNvSpPr>
            <a:spLocks noGrp="1"/>
          </p:cNvSpPr>
          <p:nvPr>
            <p:ph type="body" sz="quarter" idx="15"/>
          </p:nvPr>
        </p:nvSpPr>
        <p:spPr>
          <a:xfrm>
            <a:off x="337366" y="1197998"/>
            <a:ext cx="11482386" cy="537824"/>
          </a:xfrm>
        </p:spPr>
        <p:txBody>
          <a:bodyPr/>
          <a:lstStyle/>
          <a:p>
            <a:r>
              <a:rPr lang="en-AU" dirty="0" smtClean="0"/>
              <a:t>Additional questions around inclusivity in schools and family experience</a:t>
            </a:r>
            <a:endParaRPr lang="en-AU" dirty="0"/>
          </a:p>
        </p:txBody>
      </p:sp>
      <p:sp>
        <p:nvSpPr>
          <p:cNvPr id="3" name="Footer Placeholder 2"/>
          <p:cNvSpPr>
            <a:spLocks noGrp="1"/>
          </p:cNvSpPr>
          <p:nvPr>
            <p:ph type="ftr" sz="quarter" idx="3"/>
          </p:nvPr>
        </p:nvSpPr>
        <p:spPr>
          <a:prstGeom prst="rect">
            <a:avLst/>
          </a:prstGeom>
        </p:spPr>
        <p:txBody>
          <a:bodyPr/>
          <a:lstStyle/>
          <a:p>
            <a:fld id="{54B9D45D-5402-4300-B1EC-41833DB2EBEC}" type="slidenum">
              <a:rPr lang="en-US" smtClean="0"/>
              <a:pPr/>
              <a:t>17</a:t>
            </a:fld>
            <a:endParaRPr lang="en-US" dirty="0"/>
          </a:p>
        </p:txBody>
      </p:sp>
      <p:sp>
        <p:nvSpPr>
          <p:cNvPr id="10" name="Rounded Rectangle 9"/>
          <p:cNvSpPr/>
          <p:nvPr/>
        </p:nvSpPr>
        <p:spPr>
          <a:xfrm>
            <a:off x="2205406" y="4090621"/>
            <a:ext cx="2200231" cy="2320696"/>
          </a:xfrm>
          <a:prstGeom prst="roundRect">
            <a:avLst/>
          </a:prstGeom>
          <a:solidFill>
            <a:srgbClr val="6CAC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dirty="0"/>
              <a:t>Additional questions have been added around inclusivity in schools and the family experience</a:t>
            </a:r>
            <a:r>
              <a:rPr lang="en-AU" sz="1400" dirty="0"/>
              <a:t>.</a:t>
            </a:r>
          </a:p>
        </p:txBody>
      </p:sp>
      <p:sp>
        <p:nvSpPr>
          <p:cNvPr id="12" name="Rounded Rectangle 11"/>
          <p:cNvSpPr/>
          <p:nvPr/>
        </p:nvSpPr>
        <p:spPr>
          <a:xfrm>
            <a:off x="5611709" y="3678527"/>
            <a:ext cx="2200231" cy="2733415"/>
          </a:xfrm>
          <a:prstGeom prst="roundRect">
            <a:avLst/>
          </a:prstGeom>
          <a:solidFill>
            <a:srgbClr val="6CAC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dirty="0">
                <a:solidFill>
                  <a:srgbClr val="FFFFFF"/>
                </a:solidFill>
              </a:rPr>
              <a:t>Principals can add their own customised questions </a:t>
            </a:r>
            <a:r>
              <a:rPr lang="en-AU" sz="1200" kern="0" dirty="0" smtClean="0">
                <a:solidFill>
                  <a:srgbClr val="FFFFFF"/>
                </a:solidFill>
                <a:ea typeface="ＭＳ Ｐゴシック" charset="0"/>
                <a:cs typeface="Arial"/>
              </a:rPr>
              <a:t>to </a:t>
            </a:r>
            <a:r>
              <a:rPr lang="en-AU" sz="1200" kern="0" dirty="0">
                <a:solidFill>
                  <a:srgbClr val="FFFFFF"/>
                </a:solidFill>
                <a:ea typeface="ＭＳ Ｐゴシック" charset="0"/>
                <a:cs typeface="Arial"/>
              </a:rPr>
              <a:t>investigate specific issues relevant to your </a:t>
            </a:r>
            <a:r>
              <a:rPr lang="en-AU" sz="1200" kern="0" dirty="0">
                <a:solidFill>
                  <a:schemeClr val="bg1"/>
                </a:solidFill>
                <a:ea typeface="ＭＳ Ｐゴシック" charset="0"/>
                <a:cs typeface="Arial"/>
              </a:rPr>
              <a:t>school</a:t>
            </a:r>
            <a:r>
              <a:rPr lang="en-AU" sz="1400" kern="0" dirty="0">
                <a:solidFill>
                  <a:schemeClr val="bg1"/>
                </a:solidFill>
                <a:ea typeface="ＭＳ Ｐゴシック" charset="0"/>
                <a:cs typeface="Arial"/>
              </a:rPr>
              <a:t>.</a:t>
            </a:r>
            <a:endParaRPr lang="en-AU" sz="1400" dirty="0">
              <a:solidFill>
                <a:schemeClr val="bg1"/>
              </a:solidFill>
            </a:endParaRPr>
          </a:p>
        </p:txBody>
      </p:sp>
      <p:sp>
        <p:nvSpPr>
          <p:cNvPr id="13" name="Rounded Rectangle 12"/>
          <p:cNvSpPr/>
          <p:nvPr/>
        </p:nvSpPr>
        <p:spPr>
          <a:xfrm>
            <a:off x="8815166" y="3220030"/>
            <a:ext cx="2200231" cy="3270027"/>
          </a:xfrm>
          <a:prstGeom prst="roundRect">
            <a:avLst/>
          </a:prstGeom>
          <a:solidFill>
            <a:srgbClr val="6CAC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dirty="0"/>
              <a:t>We’ll be able to discover</a:t>
            </a:r>
          </a:p>
          <a:p>
            <a:r>
              <a:rPr lang="en-AU" sz="1200" dirty="0"/>
              <a:t>- what parents think about communication with their child’s school</a:t>
            </a:r>
          </a:p>
          <a:p>
            <a:r>
              <a:rPr lang="en-AU" sz="1200" dirty="0"/>
              <a:t>-How the school supports learning and behaviour </a:t>
            </a:r>
          </a:p>
          <a:p>
            <a:r>
              <a:rPr lang="en-AU" sz="1200" dirty="0"/>
              <a:t>-Understand how parents support their children’s learning at </a:t>
            </a:r>
            <a:r>
              <a:rPr lang="en-AU" sz="1200" dirty="0" smtClean="0"/>
              <a:t>home.</a:t>
            </a:r>
            <a:endParaRPr lang="en-AU" sz="12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1257" y="3576246"/>
            <a:ext cx="681246" cy="650698"/>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1925" y="3857764"/>
            <a:ext cx="648939" cy="633723"/>
          </a:xfrm>
          <a:prstGeom prst="rect">
            <a:avLst/>
          </a:prstGeom>
        </p:spPr>
      </p:pic>
      <p:cxnSp>
        <p:nvCxnSpPr>
          <p:cNvPr id="19" name="Straight Connector 18"/>
          <p:cNvCxnSpPr/>
          <p:nvPr/>
        </p:nvCxnSpPr>
        <p:spPr>
          <a:xfrm flipV="1">
            <a:off x="1931925" y="2250132"/>
            <a:ext cx="8799178" cy="23513"/>
          </a:xfrm>
          <a:prstGeom prst="line">
            <a:avLst/>
          </a:prstGeom>
          <a:ln w="38100">
            <a:solidFill>
              <a:srgbClr val="19233E"/>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618419" y="2107918"/>
            <a:ext cx="414657" cy="3291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21" name="Oval 20"/>
          <p:cNvSpPr/>
          <p:nvPr/>
        </p:nvSpPr>
        <p:spPr>
          <a:xfrm>
            <a:off x="7952226" y="2109057"/>
            <a:ext cx="414657" cy="3291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22" name="TextBox 21"/>
          <p:cNvSpPr txBox="1"/>
          <p:nvPr/>
        </p:nvSpPr>
        <p:spPr>
          <a:xfrm>
            <a:off x="1029910" y="2652785"/>
            <a:ext cx="2385252" cy="570182"/>
          </a:xfrm>
          <a:prstGeom prst="rect">
            <a:avLst/>
          </a:prstGeom>
          <a:noFill/>
        </p:spPr>
        <p:txBody>
          <a:bodyPr wrap="square" lIns="0" tIns="0" rIns="0" bIns="0" rtlCol="0">
            <a:noAutofit/>
          </a:bodyPr>
          <a:lstStyle/>
          <a:p>
            <a:r>
              <a:rPr lang="en-AU" sz="1400" dirty="0"/>
              <a:t>Complete the EOI form to participate in the survey</a:t>
            </a:r>
          </a:p>
          <a:p>
            <a:r>
              <a:rPr lang="en-AU" sz="1400" kern="0" dirty="0">
                <a:solidFill>
                  <a:srgbClr val="394A59"/>
                </a:solidFill>
                <a:ea typeface="ＭＳ Ｐゴシック" charset="0"/>
                <a:cs typeface="Arial"/>
                <a:hlinkClick r:id="rId4"/>
              </a:rPr>
              <a:t>https://surveys.cese.nsw.gov.au/eoi-2019</a:t>
            </a:r>
            <a:endParaRPr lang="en-AU" sz="1400" dirty="0"/>
          </a:p>
          <a:p>
            <a:endParaRPr lang="en-AU" sz="1400" dirty="0"/>
          </a:p>
          <a:p>
            <a:endParaRPr lang="en-AU" sz="1400" dirty="0"/>
          </a:p>
        </p:txBody>
      </p:sp>
      <p:sp>
        <p:nvSpPr>
          <p:cNvPr id="23" name="TextBox 22"/>
          <p:cNvSpPr txBox="1"/>
          <p:nvPr/>
        </p:nvSpPr>
        <p:spPr>
          <a:xfrm>
            <a:off x="7438974" y="2544041"/>
            <a:ext cx="2398413" cy="570182"/>
          </a:xfrm>
          <a:prstGeom prst="rect">
            <a:avLst/>
          </a:prstGeom>
          <a:noFill/>
        </p:spPr>
        <p:txBody>
          <a:bodyPr wrap="square" lIns="0" tIns="0" rIns="0" bIns="0" rtlCol="0">
            <a:noAutofit/>
          </a:bodyPr>
          <a:lstStyle/>
          <a:p>
            <a:r>
              <a:rPr lang="en-AU" sz="1400" dirty="0"/>
              <a:t>Survey closes Friday 25 October (Week 2, Term 4)</a:t>
            </a:r>
          </a:p>
        </p:txBody>
      </p:sp>
      <p:sp>
        <p:nvSpPr>
          <p:cNvPr id="2" name="TextBox 1"/>
          <p:cNvSpPr txBox="1"/>
          <p:nvPr/>
        </p:nvSpPr>
        <p:spPr>
          <a:xfrm>
            <a:off x="3863495" y="1838658"/>
            <a:ext cx="2080317" cy="332705"/>
          </a:xfrm>
          <a:prstGeom prst="rect">
            <a:avLst/>
          </a:prstGeom>
          <a:noFill/>
        </p:spPr>
        <p:txBody>
          <a:bodyPr wrap="square" lIns="0" tIns="0" rIns="0" bIns="0" rtlCol="0">
            <a:noAutofit/>
          </a:bodyPr>
          <a:lstStyle/>
          <a:p>
            <a:pPr algn="ctr"/>
            <a:r>
              <a:rPr lang="en-AU" sz="1400" dirty="0"/>
              <a:t>August 2019</a:t>
            </a:r>
          </a:p>
        </p:txBody>
      </p:sp>
      <p:sp>
        <p:nvSpPr>
          <p:cNvPr id="16" name="TextBox 15"/>
          <p:cNvSpPr txBox="1"/>
          <p:nvPr/>
        </p:nvSpPr>
        <p:spPr>
          <a:xfrm>
            <a:off x="7175619" y="1856295"/>
            <a:ext cx="2080317" cy="505521"/>
          </a:xfrm>
          <a:prstGeom prst="rect">
            <a:avLst/>
          </a:prstGeom>
          <a:noFill/>
        </p:spPr>
        <p:txBody>
          <a:bodyPr wrap="square" lIns="0" tIns="0" rIns="0" bIns="0" rtlCol="0">
            <a:noAutofit/>
          </a:bodyPr>
          <a:lstStyle/>
          <a:p>
            <a:pPr algn="ctr"/>
            <a:r>
              <a:rPr lang="en-AU" sz="1400" dirty="0"/>
              <a:t>October 2019</a:t>
            </a:r>
          </a:p>
        </p:txBody>
      </p:sp>
      <p:sp>
        <p:nvSpPr>
          <p:cNvPr id="25" name="TextBox 24"/>
          <p:cNvSpPr txBox="1"/>
          <p:nvPr/>
        </p:nvSpPr>
        <p:spPr>
          <a:xfrm>
            <a:off x="4061440" y="2607564"/>
            <a:ext cx="2206823" cy="570182"/>
          </a:xfrm>
          <a:prstGeom prst="rect">
            <a:avLst/>
          </a:prstGeom>
          <a:noFill/>
        </p:spPr>
        <p:txBody>
          <a:bodyPr wrap="square" lIns="0" tIns="0" rIns="0" bIns="0" rtlCol="0">
            <a:noAutofit/>
          </a:bodyPr>
          <a:lstStyle/>
          <a:p>
            <a:r>
              <a:rPr lang="en-AU" sz="1400" dirty="0"/>
              <a:t>Survey is open from Monday 26 August (week 6, Term 3)</a:t>
            </a:r>
          </a:p>
        </p:txBody>
      </p:sp>
      <p:sp>
        <p:nvSpPr>
          <p:cNvPr id="7" name="Rounded Rectangle 6"/>
          <p:cNvSpPr/>
          <p:nvPr/>
        </p:nvSpPr>
        <p:spPr>
          <a:xfrm>
            <a:off x="972457" y="1920956"/>
            <a:ext cx="1811030" cy="62308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1200" dirty="0"/>
              <a:t>How to participate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5235" y="3090926"/>
            <a:ext cx="695639" cy="666928"/>
          </a:xfrm>
          <a:prstGeom prst="rect">
            <a:avLst/>
          </a:prstGeom>
        </p:spPr>
      </p:pic>
    </p:spTree>
    <p:extLst>
      <p:ext uri="{BB962C8B-B14F-4D97-AF65-F5344CB8AC3E}">
        <p14:creationId xmlns:p14="http://schemas.microsoft.com/office/powerpoint/2010/main" val="53053399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Process for accessing support</a:t>
            </a:r>
            <a:endParaRPr lang="en-AU" dirty="0"/>
          </a:p>
        </p:txBody>
      </p:sp>
      <p:sp>
        <p:nvSpPr>
          <p:cNvPr id="4" name="Text Placeholder 3"/>
          <p:cNvSpPr>
            <a:spLocks noGrp="1"/>
          </p:cNvSpPr>
          <p:nvPr>
            <p:ph type="body" sz="quarter" idx="15"/>
          </p:nvPr>
        </p:nvSpPr>
        <p:spPr>
          <a:xfrm>
            <a:off x="399585" y="1072744"/>
            <a:ext cx="11482386" cy="537824"/>
          </a:xfrm>
        </p:spPr>
        <p:txBody>
          <a:bodyPr/>
          <a:lstStyle/>
          <a:p>
            <a:r>
              <a:rPr lang="en-AU" dirty="0" smtClean="0"/>
              <a:t>Improving the Access </a:t>
            </a:r>
            <a:r>
              <a:rPr lang="en-AU" dirty="0"/>
              <a:t>R</a:t>
            </a:r>
            <a:r>
              <a:rPr lang="en-AU" dirty="0" smtClean="0"/>
              <a:t>equest system</a:t>
            </a:r>
            <a:endParaRPr lang="en-AU" dirty="0"/>
          </a:p>
        </p:txBody>
      </p:sp>
      <p:sp>
        <p:nvSpPr>
          <p:cNvPr id="5" name="Footer Placeholder 4"/>
          <p:cNvSpPr>
            <a:spLocks noGrp="1"/>
          </p:cNvSpPr>
          <p:nvPr>
            <p:ph type="ftr" sz="quarter" idx="3"/>
          </p:nvPr>
        </p:nvSpPr>
        <p:spPr>
          <a:xfrm>
            <a:off x="415872" y="5581045"/>
            <a:ext cx="407672" cy="365125"/>
          </a:xfrm>
        </p:spPr>
        <p:txBody>
          <a:bodyPr/>
          <a:lstStyle/>
          <a:p>
            <a:fld id="{5116C895-348D-4FA1-AC3F-6A98EE2CBA64}" type="slidenum">
              <a:rPr lang="en-US" sz="1050" smtClean="0"/>
              <a:pPr/>
              <a:t>18</a:t>
            </a:fld>
            <a:endParaRPr lang="en-US" sz="1050" dirty="0"/>
          </a:p>
        </p:txBody>
      </p:sp>
      <p:sp>
        <p:nvSpPr>
          <p:cNvPr id="44" name="TextBox 43"/>
          <p:cNvSpPr txBox="1"/>
          <p:nvPr/>
        </p:nvSpPr>
        <p:spPr>
          <a:xfrm>
            <a:off x="2454367" y="1858900"/>
            <a:ext cx="8738397" cy="464430"/>
          </a:xfrm>
          <a:prstGeom prst="rect">
            <a:avLst/>
          </a:prstGeom>
          <a:noFill/>
        </p:spPr>
        <p:txBody>
          <a:bodyPr wrap="square" lIns="0" tIns="0" rIns="0" bIns="0" numCol="2" rtlCol="0">
            <a:noAutofit/>
          </a:bodyPr>
          <a:lstStyle/>
          <a:p>
            <a:pPr marL="285750" indent="-285750" defTabSz="912813">
              <a:buFont typeface="Arial" panose="020B0604020202020204" pitchFamily="34" charset="0"/>
              <a:buChar char="•"/>
              <a:defRPr/>
            </a:pPr>
            <a:r>
              <a:rPr lang="en-AU" sz="1600" b="1" dirty="0">
                <a:solidFill>
                  <a:srgbClr val="19233E"/>
                </a:solidFill>
                <a:latin typeface="Montserrat Medium" pitchFamily="2" charset="77"/>
              </a:rPr>
              <a:t>Student at the centre of decision </a:t>
            </a:r>
            <a:r>
              <a:rPr lang="en-AU" sz="1600" b="1" dirty="0" smtClean="0">
                <a:solidFill>
                  <a:srgbClr val="19233E"/>
                </a:solidFill>
                <a:latin typeface="Montserrat Medium" pitchFamily="2" charset="77"/>
              </a:rPr>
              <a:t>making </a:t>
            </a:r>
            <a:endParaRPr lang="en-AU" sz="1600" b="1" dirty="0">
              <a:solidFill>
                <a:srgbClr val="19233E"/>
              </a:solidFill>
              <a:latin typeface="Montserrat Medium" pitchFamily="2" charset="77"/>
            </a:endParaRPr>
          </a:p>
          <a:p>
            <a:pPr marL="285750" indent="-285750" defTabSz="912813">
              <a:buFont typeface="Arial" panose="020B0604020202020204" pitchFamily="34" charset="0"/>
              <a:buChar char="•"/>
              <a:defRPr/>
            </a:pPr>
            <a:r>
              <a:rPr lang="en-AU" sz="1600" b="1" dirty="0">
                <a:solidFill>
                  <a:srgbClr val="19233E"/>
                </a:solidFill>
                <a:latin typeface="Montserrat Medium" pitchFamily="2" charset="77"/>
              </a:rPr>
              <a:t>I</a:t>
            </a:r>
            <a:r>
              <a:rPr lang="en-AU" sz="1600" b="1" dirty="0" smtClean="0">
                <a:solidFill>
                  <a:srgbClr val="19233E"/>
                </a:solidFill>
                <a:latin typeface="Montserrat Medium" pitchFamily="2" charset="77"/>
              </a:rPr>
              <a:t>mprove consistency</a:t>
            </a:r>
          </a:p>
          <a:p>
            <a:pPr marL="285750" indent="-285750" defTabSz="912813">
              <a:buFont typeface="Arial" panose="020B0604020202020204" pitchFamily="34" charset="0"/>
              <a:buChar char="•"/>
              <a:defRPr/>
            </a:pPr>
            <a:r>
              <a:rPr lang="en-AU" sz="1600" b="1" dirty="0">
                <a:solidFill>
                  <a:srgbClr val="19233E"/>
                </a:solidFill>
                <a:latin typeface="Montserrat Medium" pitchFamily="2" charset="77"/>
              </a:rPr>
              <a:t>I</a:t>
            </a:r>
            <a:r>
              <a:rPr lang="en-AU" sz="1600" b="1" dirty="0" smtClean="0">
                <a:solidFill>
                  <a:srgbClr val="19233E"/>
                </a:solidFill>
                <a:latin typeface="Montserrat Medium" pitchFamily="2" charset="77"/>
              </a:rPr>
              <a:t>mprove communication and transparency </a:t>
            </a:r>
            <a:r>
              <a:rPr lang="en-AU" sz="1600" b="1" dirty="0">
                <a:solidFill>
                  <a:srgbClr val="19233E"/>
                </a:solidFill>
                <a:latin typeface="Montserrat Medium" pitchFamily="2" charset="77"/>
              </a:rPr>
              <a:t>of </a:t>
            </a:r>
            <a:r>
              <a:rPr lang="en-AU" sz="1600" b="1" dirty="0" smtClean="0">
                <a:solidFill>
                  <a:srgbClr val="19233E"/>
                </a:solidFill>
                <a:latin typeface="Montserrat Medium" pitchFamily="2" charset="77"/>
              </a:rPr>
              <a:t>access requests</a:t>
            </a:r>
          </a:p>
          <a:p>
            <a:pPr marL="285750" indent="-285750" defTabSz="912813">
              <a:buFont typeface="Arial" panose="020B0604020202020204" pitchFamily="34" charset="0"/>
              <a:buChar char="•"/>
              <a:defRPr/>
            </a:pPr>
            <a:r>
              <a:rPr lang="en-AU" sz="1600" b="1" dirty="0" smtClean="0">
                <a:solidFill>
                  <a:srgbClr val="19233E"/>
                </a:solidFill>
                <a:latin typeface="Montserrat Medium" pitchFamily="2" charset="77"/>
              </a:rPr>
              <a:t>Improve the family experience</a:t>
            </a:r>
            <a:endParaRPr lang="en-AU" sz="1400" dirty="0" smtClean="0"/>
          </a:p>
        </p:txBody>
      </p:sp>
      <p:sp>
        <p:nvSpPr>
          <p:cNvPr id="45" name="Content Placeholder 3">
            <a:extLst>
              <a:ext uri="{FF2B5EF4-FFF2-40B4-BE49-F238E27FC236}">
                <a16:creationId xmlns:a16="http://schemas.microsoft.com/office/drawing/2014/main" id="{552B0861-6C7D-2A4E-A9A2-19B7112D7688}"/>
              </a:ext>
            </a:extLst>
          </p:cNvPr>
          <p:cNvSpPr>
            <a:spLocks noGrp="1"/>
          </p:cNvSpPr>
          <p:nvPr/>
        </p:nvSpPr>
        <p:spPr bwMode="auto">
          <a:xfrm>
            <a:off x="2454366" y="2848422"/>
            <a:ext cx="8738398" cy="40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285750" indent="-285750">
              <a:lnSpc>
                <a:spcPct val="100000"/>
              </a:lnSpc>
              <a:spcAft>
                <a:spcPts val="0"/>
              </a:spcAft>
              <a:buFont typeface="Arial" panose="020B0604020202020204" pitchFamily="34" charset="0"/>
              <a:buChar char="•"/>
              <a:defRPr/>
            </a:pPr>
            <a:r>
              <a:rPr lang="en-US" altLang="en-US" b="1" dirty="0" smtClean="0">
                <a:solidFill>
                  <a:srgbClr val="19233E"/>
                </a:solidFill>
              </a:rPr>
              <a:t>Review and update the tools &amp; information available for schools and families</a:t>
            </a:r>
            <a:endParaRPr kumimoji="0" lang="en-US" altLang="en-US" b="1" i="0" u="none" strike="noStrike" kern="1200" cap="none" spc="0" normalizeH="0" noProof="0" dirty="0" smtClean="0">
              <a:ln>
                <a:noFill/>
              </a:ln>
              <a:solidFill>
                <a:srgbClr val="19233E"/>
              </a:solidFill>
              <a:effectLst/>
              <a:uLnTx/>
              <a:uFillTx/>
            </a:endParaRPr>
          </a:p>
          <a:p>
            <a:pPr marL="285750" lvl="0" indent="-285750">
              <a:lnSpc>
                <a:spcPct val="100000"/>
              </a:lnSpc>
              <a:spcAft>
                <a:spcPts val="0"/>
              </a:spcAft>
              <a:buFont typeface="Arial" panose="020B0604020202020204" pitchFamily="34" charset="0"/>
              <a:buChar char="•"/>
              <a:defRPr/>
            </a:pPr>
            <a:endParaRPr lang="en-US" altLang="en-US" b="1" dirty="0" smtClean="0">
              <a:solidFill>
                <a:srgbClr val="19233E"/>
              </a:solidFill>
            </a:endParaRPr>
          </a:p>
          <a:p>
            <a:pPr marL="285750" lvl="0" indent="-285750">
              <a:lnSpc>
                <a:spcPct val="100000"/>
              </a:lnSpc>
              <a:spcAft>
                <a:spcPts val="0"/>
              </a:spcAft>
              <a:buFont typeface="Arial" panose="020B0604020202020204" pitchFamily="34" charset="0"/>
              <a:buChar char="•"/>
              <a:defRPr/>
            </a:pPr>
            <a:r>
              <a:rPr lang="en-US" altLang="en-US" b="1" dirty="0" smtClean="0">
                <a:solidFill>
                  <a:srgbClr val="19233E"/>
                </a:solidFill>
              </a:rPr>
              <a:t>Redesign the access request process – test and refine with schools</a:t>
            </a:r>
            <a:endParaRPr lang="en-US" altLang="en-US" b="1" dirty="0">
              <a:solidFill>
                <a:srgbClr val="19233E"/>
              </a:solidFill>
            </a:endParaRPr>
          </a:p>
          <a:p>
            <a:pPr marL="285750" lvl="0" indent="-285750">
              <a:lnSpc>
                <a:spcPct val="100000"/>
              </a:lnSpc>
              <a:spcAft>
                <a:spcPts val="0"/>
              </a:spcAft>
              <a:buFont typeface="Arial" panose="020B0604020202020204" pitchFamily="34" charset="0"/>
              <a:buChar char="•"/>
              <a:defRPr/>
            </a:pPr>
            <a:r>
              <a:rPr lang="en-US" altLang="en-US" b="1" dirty="0" smtClean="0">
                <a:solidFill>
                  <a:srgbClr val="19233E"/>
                </a:solidFill>
              </a:rPr>
              <a:t>System improvements to streamline requests</a:t>
            </a:r>
          </a:p>
        </p:txBody>
      </p:sp>
      <p:sp>
        <p:nvSpPr>
          <p:cNvPr id="46" name="Rounded Rectangle 45"/>
          <p:cNvSpPr/>
          <p:nvPr/>
        </p:nvSpPr>
        <p:spPr>
          <a:xfrm>
            <a:off x="337366" y="1800396"/>
            <a:ext cx="1927989" cy="891486"/>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AU" dirty="0" smtClean="0"/>
              <a:t>OBJECTIVES</a:t>
            </a:r>
            <a:endParaRPr lang="en-AU" sz="1600" dirty="0" smtClean="0"/>
          </a:p>
        </p:txBody>
      </p:sp>
      <p:sp>
        <p:nvSpPr>
          <p:cNvPr id="47" name="Rounded Rectangle 46"/>
          <p:cNvSpPr/>
          <p:nvPr/>
        </p:nvSpPr>
        <p:spPr>
          <a:xfrm>
            <a:off x="337366" y="2762361"/>
            <a:ext cx="1927989" cy="905257"/>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AU" dirty="0" smtClean="0"/>
              <a:t>FOCUS</a:t>
            </a:r>
            <a:endParaRPr lang="en-AU" sz="1600" dirty="0" smtClean="0"/>
          </a:p>
        </p:txBody>
      </p:sp>
      <p:sp>
        <p:nvSpPr>
          <p:cNvPr id="48" name="Rounded Rectangle 47"/>
          <p:cNvSpPr/>
          <p:nvPr/>
        </p:nvSpPr>
        <p:spPr>
          <a:xfrm>
            <a:off x="337366" y="3738097"/>
            <a:ext cx="1927989" cy="1075783"/>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AU" sz="1600" dirty="0" smtClean="0"/>
              <a:t>PROGRESS</a:t>
            </a:r>
          </a:p>
        </p:txBody>
      </p:sp>
      <p:sp>
        <p:nvSpPr>
          <p:cNvPr id="49" name="Content Placeholder 3">
            <a:extLst>
              <a:ext uri="{FF2B5EF4-FFF2-40B4-BE49-F238E27FC236}">
                <a16:creationId xmlns:a16="http://schemas.microsoft.com/office/drawing/2014/main" id="{552B0861-6C7D-2A4E-A9A2-19B7112D7688}"/>
              </a:ext>
            </a:extLst>
          </p:cNvPr>
          <p:cNvSpPr>
            <a:spLocks noGrp="1"/>
          </p:cNvSpPr>
          <p:nvPr/>
        </p:nvSpPr>
        <p:spPr bwMode="auto">
          <a:xfrm>
            <a:off x="2489147" y="3805496"/>
            <a:ext cx="8703617" cy="105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285750" indent="-285750">
              <a:lnSpc>
                <a:spcPct val="100000"/>
              </a:lnSpc>
              <a:spcAft>
                <a:spcPts val="0"/>
              </a:spcAft>
              <a:buFont typeface="Arial" panose="020B0604020202020204" pitchFamily="34" charset="0"/>
              <a:buChar char="•"/>
              <a:defRPr/>
            </a:pPr>
            <a:r>
              <a:rPr lang="en-US" altLang="en-US" b="1" dirty="0" smtClean="0">
                <a:solidFill>
                  <a:srgbClr val="19233E"/>
                </a:solidFill>
              </a:rPr>
              <a:t>Year 5 to Year 7 Transition </a:t>
            </a:r>
          </a:p>
          <a:p>
            <a:pPr marL="285750" indent="-285750">
              <a:lnSpc>
                <a:spcPct val="100000"/>
              </a:lnSpc>
              <a:spcAft>
                <a:spcPts val="0"/>
              </a:spcAft>
              <a:buFont typeface="Arial" panose="020B0604020202020204" pitchFamily="34" charset="0"/>
              <a:buChar char="•"/>
              <a:defRPr/>
            </a:pPr>
            <a:r>
              <a:rPr lang="en-US" altLang="en-US" b="1" dirty="0" smtClean="0">
                <a:solidFill>
                  <a:srgbClr val="19233E"/>
                </a:solidFill>
              </a:rPr>
              <a:t>Year 6 to Year 7 IFS rollover</a:t>
            </a:r>
          </a:p>
          <a:p>
            <a:pPr marL="285750" lvl="0" indent="-285750">
              <a:lnSpc>
                <a:spcPct val="100000"/>
              </a:lnSpc>
              <a:spcAft>
                <a:spcPts val="0"/>
              </a:spcAft>
              <a:buFont typeface="Arial" panose="020B0604020202020204" pitchFamily="34" charset="0"/>
              <a:buChar char="•"/>
              <a:defRPr/>
            </a:pPr>
            <a:r>
              <a:rPr lang="en-US" altLang="en-US" b="1" dirty="0" smtClean="0">
                <a:solidFill>
                  <a:srgbClr val="19233E"/>
                </a:solidFill>
              </a:rPr>
              <a:t>Placement Panel observations</a:t>
            </a:r>
          </a:p>
          <a:p>
            <a:pPr marL="285750" lvl="0" indent="-285750">
              <a:lnSpc>
                <a:spcPct val="100000"/>
              </a:lnSpc>
              <a:spcAft>
                <a:spcPts val="0"/>
              </a:spcAft>
              <a:buFont typeface="Arial" panose="020B0604020202020204" pitchFamily="34" charset="0"/>
              <a:buChar char="•"/>
              <a:defRPr/>
            </a:pPr>
            <a:r>
              <a:rPr lang="en-US" altLang="en-US" b="1" dirty="0" smtClean="0">
                <a:solidFill>
                  <a:srgbClr val="19233E"/>
                </a:solidFill>
              </a:rPr>
              <a:t>Principal interviews to gather data on consistency and transparency</a:t>
            </a:r>
          </a:p>
          <a:p>
            <a:pPr marL="285750" indent="-285750">
              <a:lnSpc>
                <a:spcPct val="100000"/>
              </a:lnSpc>
              <a:spcAft>
                <a:spcPts val="0"/>
              </a:spcAft>
              <a:buFont typeface="Arial" panose="020B0604020202020204" pitchFamily="34" charset="0"/>
              <a:buChar char="•"/>
              <a:defRPr/>
            </a:pPr>
            <a:endParaRPr lang="en-AU" b="1" dirty="0" smtClean="0">
              <a:solidFill>
                <a:srgbClr val="19233E"/>
              </a:solidFill>
            </a:endParaRPr>
          </a:p>
          <a:p>
            <a:pPr marL="285750" indent="-285750">
              <a:lnSpc>
                <a:spcPct val="100000"/>
              </a:lnSpc>
              <a:spcAft>
                <a:spcPts val="0"/>
              </a:spcAft>
              <a:buFont typeface="Arial" panose="020B0604020202020204" pitchFamily="34" charset="0"/>
              <a:buChar char="•"/>
              <a:defRPr/>
            </a:pPr>
            <a:r>
              <a:rPr lang="en-AU" b="1" dirty="0" smtClean="0">
                <a:solidFill>
                  <a:srgbClr val="19233E"/>
                </a:solidFill>
              </a:rPr>
              <a:t>Seek evidence </a:t>
            </a:r>
            <a:r>
              <a:rPr lang="en-AU" b="1" dirty="0">
                <a:solidFill>
                  <a:srgbClr val="19233E"/>
                </a:solidFill>
              </a:rPr>
              <a:t>based research within Australia and </a:t>
            </a:r>
            <a:r>
              <a:rPr lang="en-AU" b="1" dirty="0" smtClean="0">
                <a:solidFill>
                  <a:srgbClr val="19233E"/>
                </a:solidFill>
              </a:rPr>
              <a:t>internationally to identify effective support models</a:t>
            </a:r>
          </a:p>
          <a:p>
            <a:pPr marL="285750" indent="-285750">
              <a:lnSpc>
                <a:spcPct val="100000"/>
              </a:lnSpc>
              <a:spcAft>
                <a:spcPts val="0"/>
              </a:spcAft>
              <a:buFont typeface="Arial" panose="020B0604020202020204" pitchFamily="34" charset="0"/>
              <a:buChar char="•"/>
              <a:defRPr/>
            </a:pPr>
            <a:r>
              <a:rPr lang="en-AU" altLang="en-US" b="1" dirty="0" smtClean="0">
                <a:solidFill>
                  <a:srgbClr val="19233E"/>
                </a:solidFill>
              </a:rPr>
              <a:t>Consultation and workshops</a:t>
            </a:r>
          </a:p>
          <a:p>
            <a:pPr marL="285750" indent="-285750">
              <a:lnSpc>
                <a:spcPct val="100000"/>
              </a:lnSpc>
              <a:spcAft>
                <a:spcPts val="0"/>
              </a:spcAft>
              <a:buFont typeface="Arial" panose="020B0604020202020204" pitchFamily="34" charset="0"/>
              <a:buChar char="•"/>
              <a:defRPr/>
            </a:pPr>
            <a:r>
              <a:rPr lang="en-AU" altLang="en-US" b="1" dirty="0" smtClean="0">
                <a:solidFill>
                  <a:srgbClr val="19233E"/>
                </a:solidFill>
              </a:rPr>
              <a:t>Pilot and refine</a:t>
            </a:r>
            <a:endParaRPr lang="en-US" altLang="en-US" b="1" dirty="0" smtClean="0">
              <a:solidFill>
                <a:srgbClr val="19233E"/>
              </a:solidFill>
            </a:endParaRPr>
          </a:p>
        </p:txBody>
      </p:sp>
      <p:sp>
        <p:nvSpPr>
          <p:cNvPr id="50" name="Rounded Rectangle 49"/>
          <p:cNvSpPr/>
          <p:nvPr/>
        </p:nvSpPr>
        <p:spPr>
          <a:xfrm>
            <a:off x="337366" y="4884359"/>
            <a:ext cx="1917246" cy="1061811"/>
          </a:xfrm>
          <a:prstGeom prst="round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a:r>
              <a:rPr lang="en-AU" dirty="0" smtClean="0"/>
              <a:t>NEXT STEPS</a:t>
            </a:r>
            <a:endParaRPr lang="en-AU" sz="1600" dirty="0" smtClean="0"/>
          </a:p>
        </p:txBody>
      </p:sp>
      <p:sp>
        <p:nvSpPr>
          <p:cNvPr id="51" name="Content Placeholder 3">
            <a:extLst>
              <a:ext uri="{FF2B5EF4-FFF2-40B4-BE49-F238E27FC236}">
                <a16:creationId xmlns:a16="http://schemas.microsoft.com/office/drawing/2014/main" id="{552B0861-6C7D-2A4E-A9A2-19B7112D7688}"/>
              </a:ext>
            </a:extLst>
          </p:cNvPr>
          <p:cNvSpPr>
            <a:spLocks noGrp="1"/>
          </p:cNvSpPr>
          <p:nvPr/>
        </p:nvSpPr>
        <p:spPr bwMode="auto">
          <a:xfrm>
            <a:off x="2498309" y="4981448"/>
            <a:ext cx="8576441" cy="81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285750" indent="-285750">
              <a:lnSpc>
                <a:spcPct val="100000"/>
              </a:lnSpc>
              <a:spcAft>
                <a:spcPts val="0"/>
              </a:spcAft>
              <a:buFont typeface="Arial" panose="020B0604020202020204" pitchFamily="34" charset="0"/>
              <a:buChar char="•"/>
              <a:defRPr/>
            </a:pPr>
            <a:endParaRPr lang="en-US" altLang="en-US" sz="1600" b="1" dirty="0" smtClean="0">
              <a:solidFill>
                <a:srgbClr val="19233E"/>
              </a:solidFill>
            </a:endParaRPr>
          </a:p>
        </p:txBody>
      </p:sp>
      <p:sp>
        <p:nvSpPr>
          <p:cNvPr id="52" name="Content Placeholder 3">
            <a:extLst>
              <a:ext uri="{FF2B5EF4-FFF2-40B4-BE49-F238E27FC236}">
                <a16:creationId xmlns:a16="http://schemas.microsoft.com/office/drawing/2014/main" id="{552B0861-6C7D-2A4E-A9A2-19B7112D7688}"/>
              </a:ext>
            </a:extLst>
          </p:cNvPr>
          <p:cNvSpPr>
            <a:spLocks noGrp="1"/>
          </p:cNvSpPr>
          <p:nvPr/>
        </p:nvSpPr>
        <p:spPr bwMode="auto">
          <a:xfrm>
            <a:off x="2489147" y="5007354"/>
            <a:ext cx="8703618" cy="81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numCol="2" anchor="t"/>
          <a:lstStyle>
            <a:lvl1pPr defTabSz="912813">
              <a:lnSpc>
                <a:spcPct val="120000"/>
              </a:lnSpc>
              <a:spcAft>
                <a:spcPts val="800"/>
              </a:spcAft>
              <a:buFont typeface="Arial" panose="020B0604020202020204" pitchFamily="34" charset="0"/>
              <a:defRPr sz="1400">
                <a:solidFill>
                  <a:schemeClr val="tx1"/>
                </a:solidFill>
                <a:latin typeface="Montserrat Medium" pitchFamily="2" charset="77"/>
              </a:defRPr>
            </a:lvl1pPr>
            <a:lvl2pPr marL="142875" indent="-142875" defTabSz="912813">
              <a:lnSpc>
                <a:spcPct val="120000"/>
              </a:lnSpc>
              <a:spcAft>
                <a:spcPts val="800"/>
              </a:spcAft>
              <a:buFont typeface="Arial" panose="020B0604020202020204" pitchFamily="34" charset="0"/>
              <a:buChar char="•"/>
              <a:defRPr sz="1400">
                <a:solidFill>
                  <a:schemeClr val="tx1"/>
                </a:solidFill>
                <a:latin typeface="Montserrat Medium" pitchFamily="2" charset="77"/>
              </a:defRPr>
            </a:lvl2pPr>
            <a:lvl3pPr marL="287338" indent="-142875" defTabSz="912813">
              <a:lnSpc>
                <a:spcPct val="120000"/>
              </a:lnSpc>
              <a:spcAft>
                <a:spcPts val="800"/>
              </a:spcAft>
              <a:buFont typeface="Monaco" pitchFamily="2" charset="77"/>
              <a:buChar char="⎼"/>
              <a:defRPr sz="1200">
                <a:solidFill>
                  <a:schemeClr val="tx1"/>
                </a:solidFill>
                <a:latin typeface="Montserrat Medium" pitchFamily="2" charset="77"/>
              </a:defRPr>
            </a:lvl3pPr>
            <a:lvl4pPr marL="431800" indent="-142875" defTabSz="912813">
              <a:lnSpc>
                <a:spcPct val="120000"/>
              </a:lnSpc>
              <a:spcAft>
                <a:spcPts val="800"/>
              </a:spcAft>
              <a:buFont typeface="System Font Regular"/>
              <a:buChar char="»"/>
              <a:defRPr sz="1200">
                <a:solidFill>
                  <a:schemeClr val="tx1"/>
                </a:solidFill>
                <a:latin typeface="Montserrat Light" pitchFamily="2" charset="77"/>
              </a:defRPr>
            </a:lvl4pPr>
            <a:lvl5pPr marL="574675" indent="-142875" defTabSz="912813">
              <a:spcAft>
                <a:spcPts val="800"/>
              </a:spcAft>
              <a:buFont typeface="Arial" panose="020B0604020202020204" pitchFamily="34" charset="0"/>
              <a:buChar char="•"/>
              <a:defRPr sz="1000">
                <a:solidFill>
                  <a:schemeClr val="tx1"/>
                </a:solidFill>
                <a:latin typeface="Montserrat Light" pitchFamily="2" charset="77"/>
              </a:defRPr>
            </a:lvl5pPr>
            <a:lvl6pPr marL="10318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6pPr>
            <a:lvl7pPr marL="14890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7pPr>
            <a:lvl8pPr marL="19462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8pPr>
            <a:lvl9pPr marL="2403475" indent="-142875" defTabSz="912813" eaLnBrk="0" fontAlgn="base" hangingPunct="0">
              <a:spcBef>
                <a:spcPct val="0"/>
              </a:spcBef>
              <a:spcAft>
                <a:spcPts val="800"/>
              </a:spcAft>
              <a:buFont typeface="Arial" panose="020B0604020202020204" pitchFamily="34" charset="0"/>
              <a:buChar char="•"/>
              <a:defRPr sz="1000">
                <a:solidFill>
                  <a:schemeClr val="tx1"/>
                </a:solidFill>
                <a:latin typeface="Montserrat Light" pitchFamily="2" charset="77"/>
              </a:defRPr>
            </a:lvl9pPr>
          </a:lstStyle>
          <a:p>
            <a:pPr marL="285750" indent="-285750">
              <a:lnSpc>
                <a:spcPct val="100000"/>
              </a:lnSpc>
              <a:spcAft>
                <a:spcPts val="0"/>
              </a:spcAft>
              <a:buFont typeface="Arial" panose="020B0604020202020204" pitchFamily="34" charset="0"/>
              <a:buChar char="•"/>
              <a:defRPr/>
            </a:pPr>
            <a:r>
              <a:rPr lang="en-AU" altLang="en-US" sz="1600" b="1" dirty="0" smtClean="0">
                <a:solidFill>
                  <a:srgbClr val="19233E"/>
                </a:solidFill>
              </a:rPr>
              <a:t>Process change improvement pilots</a:t>
            </a:r>
          </a:p>
          <a:p>
            <a:pPr marL="285750" indent="-285750">
              <a:lnSpc>
                <a:spcPct val="100000"/>
              </a:lnSpc>
              <a:spcAft>
                <a:spcPts val="0"/>
              </a:spcAft>
              <a:buFont typeface="Arial" panose="020B0604020202020204" pitchFamily="34" charset="0"/>
              <a:buChar char="•"/>
              <a:defRPr/>
            </a:pPr>
            <a:r>
              <a:rPr lang="en-AU" altLang="en-US" sz="1600" b="1" dirty="0" smtClean="0">
                <a:solidFill>
                  <a:srgbClr val="19233E"/>
                </a:solidFill>
              </a:rPr>
              <a:t>Document access </a:t>
            </a:r>
            <a:r>
              <a:rPr lang="en-AU" altLang="en-US" sz="1600" b="1" dirty="0">
                <a:solidFill>
                  <a:srgbClr val="19233E"/>
                </a:solidFill>
              </a:rPr>
              <a:t>r</a:t>
            </a:r>
            <a:r>
              <a:rPr lang="en-AU" altLang="en-US" sz="1600" b="1" dirty="0" smtClean="0">
                <a:solidFill>
                  <a:srgbClr val="19233E"/>
                </a:solidFill>
              </a:rPr>
              <a:t>equest system requirements</a:t>
            </a:r>
          </a:p>
          <a:p>
            <a:pPr marL="285750" indent="-285750">
              <a:lnSpc>
                <a:spcPct val="100000"/>
              </a:lnSpc>
              <a:spcAft>
                <a:spcPts val="0"/>
              </a:spcAft>
              <a:buFont typeface="Arial" panose="020B0604020202020204" pitchFamily="34" charset="0"/>
              <a:buChar char="•"/>
              <a:defRPr/>
            </a:pPr>
            <a:r>
              <a:rPr lang="en-AU" altLang="en-US" sz="1600" b="1" dirty="0" smtClean="0">
                <a:solidFill>
                  <a:srgbClr val="19233E"/>
                </a:solidFill>
              </a:rPr>
              <a:t>Disability Criteria review</a:t>
            </a:r>
          </a:p>
          <a:p>
            <a:pPr>
              <a:lnSpc>
                <a:spcPct val="100000"/>
              </a:lnSpc>
              <a:spcAft>
                <a:spcPts val="0"/>
              </a:spcAft>
              <a:defRPr/>
            </a:pPr>
            <a:endParaRPr lang="en-AU" altLang="en-US" sz="1600" b="1" dirty="0" smtClean="0">
              <a:solidFill>
                <a:srgbClr val="19233E"/>
              </a:solidFill>
            </a:endParaRPr>
          </a:p>
          <a:p>
            <a:pPr marL="285750" indent="-285750">
              <a:lnSpc>
                <a:spcPct val="100000"/>
              </a:lnSpc>
              <a:spcAft>
                <a:spcPts val="0"/>
              </a:spcAft>
              <a:buFont typeface="Arial" panose="020B0604020202020204" pitchFamily="34" charset="0"/>
              <a:buChar char="•"/>
              <a:defRPr/>
            </a:pPr>
            <a:endParaRPr lang="en-US" altLang="en-US" sz="1600" b="1" dirty="0" smtClean="0">
              <a:solidFill>
                <a:srgbClr val="19233E"/>
              </a:solidFill>
            </a:endParaRPr>
          </a:p>
        </p:txBody>
      </p:sp>
    </p:spTree>
    <p:extLst>
      <p:ext uri="{BB962C8B-B14F-4D97-AF65-F5344CB8AC3E}">
        <p14:creationId xmlns:p14="http://schemas.microsoft.com/office/powerpoint/2010/main" val="27386092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71475" y="4048755"/>
            <a:ext cx="5491997" cy="904985"/>
          </a:xfrm>
        </p:spPr>
        <p:txBody>
          <a:bodyPr/>
          <a:lstStyle/>
          <a:p>
            <a:r>
              <a:rPr lang="en-AU" dirty="0" smtClean="0"/>
              <a:t>Tailored support to improve every school</a:t>
            </a:r>
            <a:endParaRPr lang="en-AU" dirty="0"/>
          </a:p>
        </p:txBody>
      </p:sp>
      <p:sp>
        <p:nvSpPr>
          <p:cNvPr id="3" name="Title 2"/>
          <p:cNvSpPr>
            <a:spLocks noGrp="1"/>
          </p:cNvSpPr>
          <p:nvPr>
            <p:ph type="title"/>
          </p:nvPr>
        </p:nvSpPr>
        <p:spPr>
          <a:xfrm>
            <a:off x="371475" y="2823581"/>
            <a:ext cx="6774043" cy="1107996"/>
          </a:xfrm>
        </p:spPr>
        <p:txBody>
          <a:bodyPr/>
          <a:lstStyle/>
          <a:p>
            <a:r>
              <a:rPr lang="en-AU" dirty="0" smtClean="0"/>
              <a:t>Student Wellbeing and Mental Health Support</a:t>
            </a:r>
            <a:endParaRPr lang="en-AU" dirty="0"/>
          </a:p>
        </p:txBody>
      </p:sp>
    </p:spTree>
    <p:extLst>
      <p:ext uri="{BB962C8B-B14F-4D97-AF65-F5344CB8AC3E}">
        <p14:creationId xmlns:p14="http://schemas.microsoft.com/office/powerpoint/2010/main" val="427143802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Literacy and Numeracy</a:t>
            </a:r>
            <a:endParaRPr lang="en-AU" dirty="0"/>
          </a:p>
        </p:txBody>
      </p:sp>
      <p:sp>
        <p:nvSpPr>
          <p:cNvPr id="6" name="Footer Placeholder 5"/>
          <p:cNvSpPr>
            <a:spLocks noGrp="1"/>
          </p:cNvSpPr>
          <p:nvPr>
            <p:ph type="ftr" sz="quarter" idx="4294967295"/>
          </p:nvPr>
        </p:nvSpPr>
        <p:spPr>
          <a:xfrm>
            <a:off x="0" y="6267450"/>
            <a:ext cx="407988" cy="365125"/>
          </a:xfrm>
          <a:prstGeom prst="rect">
            <a:avLst/>
          </a:prstGeom>
        </p:spPr>
        <p:txBody>
          <a:bodyPr/>
          <a:lstStyle/>
          <a:p>
            <a:fld id="{5116C895-348D-4FA1-AC3F-6A98EE2CBA64}" type="slidenum">
              <a:rPr lang="en-US" smtClean="0"/>
              <a:pPr/>
              <a:t>2</a:t>
            </a:fld>
            <a:endParaRPr lang="en-US" dirty="0"/>
          </a:p>
        </p:txBody>
      </p:sp>
      <p:sp>
        <p:nvSpPr>
          <p:cNvPr id="2" name="Text Placeholder 1"/>
          <p:cNvSpPr>
            <a:spLocks noGrp="1"/>
          </p:cNvSpPr>
          <p:nvPr>
            <p:ph type="body" sz="quarter" idx="15"/>
          </p:nvPr>
        </p:nvSpPr>
        <p:spPr/>
        <p:txBody>
          <a:bodyPr/>
          <a:lstStyle/>
          <a:p>
            <a:r>
              <a:rPr lang="en-AU" dirty="0" smtClean="0"/>
              <a:t>Quality teaching to improve every student</a:t>
            </a:r>
            <a:endParaRPr lang="en-AU" dirty="0"/>
          </a:p>
        </p:txBody>
      </p:sp>
    </p:spTree>
    <p:extLst>
      <p:ext uri="{BB962C8B-B14F-4D97-AF65-F5344CB8AC3E}">
        <p14:creationId xmlns:p14="http://schemas.microsoft.com/office/powerpoint/2010/main" val="2882699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3200" dirty="0" smtClean="0"/>
              <a:t>Student wellbeing and mental </a:t>
            </a:r>
            <a:r>
              <a:rPr lang="en-AU" sz="3200" dirty="0"/>
              <a:t>h</a:t>
            </a:r>
            <a:r>
              <a:rPr lang="en-AU" sz="3200" dirty="0" smtClean="0"/>
              <a:t>ealth </a:t>
            </a:r>
            <a:r>
              <a:rPr lang="en-AU" sz="3200" dirty="0"/>
              <a:t>s</a:t>
            </a:r>
            <a:r>
              <a:rPr lang="en-AU" sz="3200" dirty="0" smtClean="0"/>
              <a:t>upport </a:t>
            </a:r>
            <a:endParaRPr lang="en-AU" sz="3200" dirty="0"/>
          </a:p>
        </p:txBody>
      </p:sp>
      <p:grpSp>
        <p:nvGrpSpPr>
          <p:cNvPr id="38" name="Group 37"/>
          <p:cNvGrpSpPr/>
          <p:nvPr/>
        </p:nvGrpSpPr>
        <p:grpSpPr>
          <a:xfrm>
            <a:off x="778348" y="1360641"/>
            <a:ext cx="10395756" cy="970908"/>
            <a:chOff x="846502" y="1662655"/>
            <a:chExt cx="10395756" cy="970908"/>
          </a:xfrm>
        </p:grpSpPr>
        <p:sp>
          <p:nvSpPr>
            <p:cNvPr id="3" name="Right Arrow 2"/>
            <p:cNvSpPr/>
            <p:nvPr/>
          </p:nvSpPr>
          <p:spPr>
            <a:xfrm>
              <a:off x="846502" y="1662655"/>
              <a:ext cx="10395756" cy="97090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smtClean="0">
                <a:ln>
                  <a:noFill/>
                </a:ln>
                <a:solidFill>
                  <a:srgbClr val="FFFFFF"/>
                </a:solidFill>
                <a:effectLst/>
                <a:uLnTx/>
                <a:uFillTx/>
                <a:latin typeface="Montserrat Medium"/>
                <a:ea typeface="+mn-ea"/>
                <a:cs typeface="+mn-cs"/>
              </a:endParaRPr>
            </a:p>
          </p:txBody>
        </p:sp>
        <p:sp>
          <p:nvSpPr>
            <p:cNvPr id="24" name="TextBox 23"/>
            <p:cNvSpPr txBox="1"/>
            <p:nvPr/>
          </p:nvSpPr>
          <p:spPr>
            <a:xfrm>
              <a:off x="1008078" y="1966831"/>
              <a:ext cx="1745397" cy="501012"/>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smtClean="0">
                  <a:ln>
                    <a:noFill/>
                  </a:ln>
                  <a:solidFill>
                    <a:srgbClr val="FFFFFF"/>
                  </a:solidFill>
                  <a:effectLst/>
                  <a:uLnTx/>
                  <a:uFillTx/>
                  <a:latin typeface="Montserrat Medium"/>
                  <a:ea typeface="+mn-ea"/>
                  <a:cs typeface="+mn-cs"/>
                </a:rPr>
                <a:t>June 2019</a:t>
              </a:r>
            </a:p>
          </p:txBody>
        </p:sp>
        <p:sp>
          <p:nvSpPr>
            <p:cNvPr id="26" name="TextBox 25"/>
            <p:cNvSpPr txBox="1"/>
            <p:nvPr/>
          </p:nvSpPr>
          <p:spPr>
            <a:xfrm>
              <a:off x="3319466" y="1952195"/>
              <a:ext cx="1745397" cy="501012"/>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smtClean="0">
                  <a:ln>
                    <a:noFill/>
                  </a:ln>
                  <a:solidFill>
                    <a:srgbClr val="FFFFFF"/>
                  </a:solidFill>
                  <a:effectLst/>
                  <a:uLnTx/>
                  <a:uFillTx/>
                  <a:latin typeface="Montserrat Medium"/>
                  <a:ea typeface="+mn-ea"/>
                  <a:cs typeface="+mn-cs"/>
                </a:rPr>
                <a:t>June 2020</a:t>
              </a:r>
            </a:p>
          </p:txBody>
        </p:sp>
        <p:sp>
          <p:nvSpPr>
            <p:cNvPr id="27" name="TextBox 26"/>
            <p:cNvSpPr txBox="1"/>
            <p:nvPr/>
          </p:nvSpPr>
          <p:spPr>
            <a:xfrm>
              <a:off x="7225655" y="1941430"/>
              <a:ext cx="1745397" cy="501012"/>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smtClean="0">
                  <a:ln>
                    <a:noFill/>
                  </a:ln>
                  <a:solidFill>
                    <a:srgbClr val="FFFFFF"/>
                  </a:solidFill>
                  <a:effectLst/>
                  <a:uLnTx/>
                  <a:uFillTx/>
                  <a:latin typeface="Montserrat Medium"/>
                  <a:ea typeface="+mn-ea"/>
                  <a:cs typeface="+mn-cs"/>
                </a:rPr>
                <a:t>June 2022</a:t>
              </a:r>
            </a:p>
          </p:txBody>
        </p:sp>
        <p:sp>
          <p:nvSpPr>
            <p:cNvPr id="28" name="TextBox 27"/>
            <p:cNvSpPr txBox="1"/>
            <p:nvPr/>
          </p:nvSpPr>
          <p:spPr>
            <a:xfrm>
              <a:off x="9083565" y="1952195"/>
              <a:ext cx="1745397" cy="501012"/>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smtClean="0">
                  <a:ln>
                    <a:noFill/>
                  </a:ln>
                  <a:solidFill>
                    <a:srgbClr val="FFFFFF"/>
                  </a:solidFill>
                  <a:effectLst/>
                  <a:uLnTx/>
                  <a:uFillTx/>
                  <a:latin typeface="Montserrat Medium"/>
                  <a:ea typeface="+mn-ea"/>
                  <a:cs typeface="+mn-cs"/>
                </a:rPr>
                <a:t>June 2023</a:t>
              </a:r>
            </a:p>
          </p:txBody>
        </p:sp>
        <p:sp>
          <p:nvSpPr>
            <p:cNvPr id="29" name="TextBox 28"/>
            <p:cNvSpPr txBox="1"/>
            <p:nvPr/>
          </p:nvSpPr>
          <p:spPr>
            <a:xfrm>
              <a:off x="5327767" y="1952195"/>
              <a:ext cx="1745397" cy="501012"/>
            </a:xfrm>
            <a:prstGeom prst="rect">
              <a:avLst/>
            </a:prstGeom>
            <a:noFill/>
          </p:spPr>
          <p:txBody>
            <a:bodyPr wrap="square" lIns="0" tIns="0" rIns="0" bIns="0" rtlCol="0">
              <a:no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smtClean="0">
                  <a:ln>
                    <a:noFill/>
                  </a:ln>
                  <a:solidFill>
                    <a:srgbClr val="FFFFFF"/>
                  </a:solidFill>
                  <a:effectLst/>
                  <a:uLnTx/>
                  <a:uFillTx/>
                  <a:latin typeface="Montserrat Medium"/>
                  <a:ea typeface="+mn-ea"/>
                  <a:cs typeface="+mn-cs"/>
                </a:rPr>
                <a:t>June 2021</a:t>
              </a:r>
            </a:p>
          </p:txBody>
        </p:sp>
      </p:grpSp>
      <p:grpSp>
        <p:nvGrpSpPr>
          <p:cNvPr id="39" name="Group 38"/>
          <p:cNvGrpSpPr/>
          <p:nvPr/>
        </p:nvGrpSpPr>
        <p:grpSpPr>
          <a:xfrm>
            <a:off x="799982" y="2136873"/>
            <a:ext cx="4736886" cy="1431722"/>
            <a:chOff x="864554" y="2453765"/>
            <a:chExt cx="4736886" cy="1431722"/>
          </a:xfrm>
        </p:grpSpPr>
        <p:pic>
          <p:nvPicPr>
            <p:cNvPr id="10" name="Picture 9"/>
            <p:cNvPicPr>
              <a:picLocks noChangeAspect="1"/>
            </p:cNvPicPr>
            <p:nvPr/>
          </p:nvPicPr>
          <p:blipFill rotWithShape="1">
            <a:blip r:embed="rId3"/>
            <a:srcRect l="3733" t="5790" r="10481" b="17010"/>
            <a:stretch/>
          </p:blipFill>
          <p:spPr>
            <a:xfrm>
              <a:off x="864554" y="2496785"/>
              <a:ext cx="2324454" cy="1339285"/>
            </a:xfrm>
            <a:prstGeom prst="rect">
              <a:avLst/>
            </a:prstGeom>
            <a:ln>
              <a:solidFill>
                <a:schemeClr val="accent1"/>
              </a:solidFill>
            </a:ln>
          </p:spPr>
        </p:pic>
        <p:sp>
          <p:nvSpPr>
            <p:cNvPr id="30" name="Right Arrow 29"/>
            <p:cNvSpPr/>
            <p:nvPr/>
          </p:nvSpPr>
          <p:spPr>
            <a:xfrm>
              <a:off x="3207060" y="2453765"/>
              <a:ext cx="2161797" cy="359596"/>
            </a:xfrm>
            <a:prstGeom prst="rightArrow">
              <a:avLst/>
            </a:prstGeom>
            <a:solidFill>
              <a:srgbClr val="10D0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smtClean="0">
                <a:ln>
                  <a:noFill/>
                </a:ln>
                <a:solidFill>
                  <a:srgbClr val="FFFFFF"/>
                </a:solidFill>
                <a:effectLst/>
                <a:uLnTx/>
                <a:uFillTx/>
                <a:latin typeface="Montserrat Medium"/>
                <a:ea typeface="+mn-ea"/>
                <a:cs typeface="+mn-cs"/>
              </a:endParaRPr>
            </a:p>
          </p:txBody>
        </p:sp>
        <p:sp>
          <p:nvSpPr>
            <p:cNvPr id="35" name="Rectangle 34"/>
            <p:cNvSpPr/>
            <p:nvPr/>
          </p:nvSpPr>
          <p:spPr>
            <a:xfrm>
              <a:off x="3173121" y="2715936"/>
              <a:ext cx="2428319" cy="1169551"/>
            </a:xfrm>
            <a:prstGeom prst="rect">
              <a:avLst/>
            </a:prstGeom>
          </p:spPr>
          <p:txBody>
            <a:bodyPr wrap="square">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Smiling Mind Education program will be delivered in 400 primary schools across the state from July 2019 to December 2020</a:t>
              </a:r>
              <a:endPar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40" name="Group 39"/>
          <p:cNvGrpSpPr/>
          <p:nvPr/>
        </p:nvGrpSpPr>
        <p:grpSpPr>
          <a:xfrm>
            <a:off x="799982" y="3586673"/>
            <a:ext cx="9783155" cy="1388702"/>
            <a:chOff x="883724" y="3920366"/>
            <a:chExt cx="9783155" cy="1388702"/>
          </a:xfrm>
        </p:grpSpPr>
        <p:sp>
          <p:nvSpPr>
            <p:cNvPr id="12" name="Content Placeholder 7"/>
            <p:cNvSpPr txBox="1">
              <a:spLocks/>
            </p:cNvSpPr>
            <p:nvPr/>
          </p:nvSpPr>
          <p:spPr>
            <a:xfrm>
              <a:off x="883724" y="3979337"/>
              <a:ext cx="2324454" cy="1329731"/>
            </a:xfrm>
            <a:prstGeom prst="rect">
              <a:avLst/>
            </a:prstGeom>
            <a:solidFill>
              <a:srgbClr val="002060"/>
            </a:solidFill>
            <a:ln>
              <a:no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rgbClr val="19233E"/>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rgbClr val="19233E"/>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rgbClr val="19233E"/>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rgbClr val="19233E"/>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rgbClr val="19233E"/>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4" rtl="0" eaLnBrk="1" fontAlgn="auto" latinLnBrk="0" hangingPunct="1">
                <a:lnSpc>
                  <a:spcPct val="100000"/>
                </a:lnSpc>
                <a:spcBef>
                  <a:spcPts val="1200"/>
                </a:spcBef>
                <a:spcAft>
                  <a:spcPts val="0"/>
                </a:spcAft>
                <a:buClrTx/>
                <a:buSzTx/>
                <a:buFont typeface="Arial" panose="020B0604020202020204" pitchFamily="34" charset="0"/>
                <a:buNone/>
                <a:tabLst/>
                <a:defRPr/>
              </a:pPr>
              <a:endParaRPr kumimoji="0" lang="en-AU" sz="1400" b="1" i="0" u="none" strike="noStrike" kern="1200" cap="none" spc="0" normalizeH="0" baseline="0" noProof="0" dirty="0" smtClean="0">
                <a:ln>
                  <a:noFill/>
                </a:ln>
                <a:solidFill>
                  <a:srgbClr val="FFFFFF"/>
                </a:solidFill>
                <a:effectLst/>
                <a:uLnTx/>
                <a:uFillTx/>
                <a:latin typeface="Montserrat Medium"/>
                <a:ea typeface="+mn-ea"/>
                <a:cs typeface="+mn-cs"/>
              </a:endParaRPr>
            </a:p>
            <a:p>
              <a:pPr marL="0" marR="0" lvl="0" indent="0" algn="ctr" defTabSz="91437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u="none" strike="noStrike" kern="1200" cap="none" spc="0" normalizeH="0" baseline="0" noProof="0" dirty="0" smtClean="0">
                  <a:ln>
                    <a:noFill/>
                  </a:ln>
                  <a:solidFill>
                    <a:srgbClr val="FFFFFF"/>
                  </a:solidFill>
                  <a:effectLst/>
                  <a:uLnTx/>
                  <a:uFillTx/>
                  <a:latin typeface="Montserrat Medium"/>
                  <a:ea typeface="+mn-ea"/>
                  <a:cs typeface="+mn-cs"/>
                </a:rPr>
                <a:t>Partnerships </a:t>
              </a:r>
              <a:r>
                <a:rPr kumimoji="0" lang="en-AU" sz="1400" b="1" i="0" u="none" strike="noStrike" kern="1200" cap="none" spc="0" normalizeH="0" baseline="0" noProof="0" dirty="0">
                  <a:ln>
                    <a:noFill/>
                  </a:ln>
                  <a:solidFill>
                    <a:srgbClr val="FFFFFF"/>
                  </a:solidFill>
                  <a:effectLst/>
                  <a:uLnTx/>
                  <a:uFillTx/>
                  <a:latin typeface="Montserrat Medium"/>
                  <a:ea typeface="+mn-ea"/>
                  <a:cs typeface="+mn-cs"/>
                </a:rPr>
                <a:t>with leading youth mental health organisations </a:t>
              </a:r>
              <a:r>
                <a:rPr kumimoji="0" lang="en-AU" sz="1400" b="1" i="0" u="none" strike="noStrike" kern="1200" cap="none" spc="0" normalizeH="0" baseline="0" noProof="0" dirty="0" smtClean="0">
                  <a:ln>
                    <a:noFill/>
                  </a:ln>
                  <a:solidFill>
                    <a:srgbClr val="FFFFFF"/>
                  </a:solidFill>
                  <a:effectLst/>
                  <a:uLnTx/>
                  <a:uFillTx/>
                  <a:latin typeface="Montserrat Medium"/>
                  <a:ea typeface="+mn-ea"/>
                  <a:cs typeface="+mn-cs"/>
                </a:rPr>
                <a:t>and</a:t>
              </a:r>
            </a:p>
            <a:p>
              <a:pPr marL="0" marR="0" lvl="0" indent="0" algn="ctr" defTabSz="91437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u="none" strike="noStrike" kern="1200" cap="none" spc="0" normalizeH="0" baseline="0" noProof="0" dirty="0" smtClean="0">
                  <a:ln>
                    <a:noFill/>
                  </a:ln>
                  <a:solidFill>
                    <a:srgbClr val="FFFFFF"/>
                  </a:solidFill>
                  <a:effectLst/>
                  <a:uLnTx/>
                  <a:uFillTx/>
                  <a:latin typeface="Montserrat Medium"/>
                  <a:ea typeface="+mn-ea"/>
                  <a:cs typeface="+mn-cs"/>
                </a:rPr>
                <a:t>universities</a:t>
              </a:r>
              <a:endParaRPr kumimoji="0" lang="en-AU" sz="1400" b="1" i="0" u="none" strike="noStrike" kern="1200" cap="none" spc="0" normalizeH="0" baseline="0" noProof="0" dirty="0">
                <a:ln>
                  <a:noFill/>
                </a:ln>
                <a:solidFill>
                  <a:srgbClr val="FFFFFF"/>
                </a:solidFill>
                <a:effectLst/>
                <a:uLnTx/>
                <a:uFillTx/>
                <a:latin typeface="Montserrat Medium"/>
                <a:ea typeface="+mn-ea"/>
                <a:cs typeface="+mn-cs"/>
              </a:endParaRPr>
            </a:p>
            <a:p>
              <a:pPr marL="285750" marR="0" lvl="0" indent="-285750"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srgbClr val="19233E"/>
                </a:solidFill>
                <a:effectLst/>
                <a:uLnTx/>
                <a:uFillTx/>
                <a:latin typeface="Montserrat Medium" pitchFamily="2" charset="77"/>
                <a:ea typeface="+mn-ea"/>
                <a:cs typeface="+mn-cs"/>
              </a:endParaRPr>
            </a:p>
          </p:txBody>
        </p:sp>
        <p:sp>
          <p:nvSpPr>
            <p:cNvPr id="31" name="Right Arrow 30"/>
            <p:cNvSpPr/>
            <p:nvPr/>
          </p:nvSpPr>
          <p:spPr>
            <a:xfrm>
              <a:off x="3256718" y="3920366"/>
              <a:ext cx="7410161" cy="424191"/>
            </a:xfrm>
            <a:prstGeom prst="rightArrow">
              <a:avLst/>
            </a:prstGeom>
            <a:solidFill>
              <a:srgbClr val="10D0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smtClean="0">
                <a:ln>
                  <a:noFill/>
                </a:ln>
                <a:solidFill>
                  <a:srgbClr val="FFFFFF"/>
                </a:solidFill>
                <a:effectLst/>
                <a:uLnTx/>
                <a:uFillTx/>
                <a:latin typeface="Montserrat Medium"/>
                <a:ea typeface="+mn-ea"/>
                <a:cs typeface="+mn-cs"/>
              </a:endParaRPr>
            </a:p>
          </p:txBody>
        </p:sp>
        <p:sp>
          <p:nvSpPr>
            <p:cNvPr id="36" name="Rectangle 35"/>
            <p:cNvSpPr/>
            <p:nvPr/>
          </p:nvSpPr>
          <p:spPr>
            <a:xfrm>
              <a:off x="3319466" y="4270093"/>
              <a:ext cx="6907022" cy="738664"/>
            </a:xfrm>
            <a:prstGeom prst="rect">
              <a:avLst/>
            </a:prstGeom>
          </p:spPr>
          <p:txBody>
            <a:bodyPr wrap="square">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Increase evidence-based programs for primary schools</a:t>
              </a:r>
            </a:p>
            <a:p>
              <a:pPr marL="0" marR="0" lvl="0" indent="0" algn="l" defTabSz="457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Suite of professional learning and resources for staff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to better support students’ mental health, resilience and </a:t>
              </a: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mn-cs"/>
                </a:rPr>
                <a:t>wellbeing.</a:t>
              </a:r>
              <a:endParaRPr kumimoji="0" lang="en-AU" sz="1400" b="0" i="0" u="none" strike="noStrike" kern="1200" cap="none" spc="0" normalizeH="0" baseline="0" noProof="0" dirty="0">
                <a:ln>
                  <a:noFill/>
                </a:ln>
                <a:solidFill>
                  <a:srgbClr val="000000"/>
                </a:solidFill>
                <a:effectLst/>
                <a:uLnTx/>
                <a:uFillTx/>
                <a:latin typeface="Montserrat Medium"/>
                <a:ea typeface="+mn-ea"/>
                <a:cs typeface="+mn-cs"/>
              </a:endParaRPr>
            </a:p>
          </p:txBody>
        </p:sp>
      </p:grpSp>
      <p:sp>
        <p:nvSpPr>
          <p:cNvPr id="18" name="Content Placeholder 7"/>
          <p:cNvSpPr txBox="1">
            <a:spLocks/>
          </p:cNvSpPr>
          <p:nvPr/>
        </p:nvSpPr>
        <p:spPr>
          <a:xfrm>
            <a:off x="3172976" y="5077116"/>
            <a:ext cx="2344722" cy="1261426"/>
          </a:xfrm>
          <a:prstGeom prst="rect">
            <a:avLst/>
          </a:prstGeom>
          <a:solidFill>
            <a:srgbClr val="407EC9"/>
          </a:solidFill>
          <a:ln>
            <a:noFill/>
          </a:ln>
          <a:effectLst>
            <a:outerShdw blurRad="50800" dist="38100" dir="13500000" algn="b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horz" lIns="0" tIns="0" rIns="0" bIns="0" rtlCol="0">
            <a:noAutofit/>
          </a:bodyPr>
          <a:lstStyle>
            <a:lvl1pPr marL="0" marR="0" indent="0" algn="l" defTabSz="914374" rtl="0" eaLnBrk="1" fontAlgn="auto" latinLnBrk="0" hangingPunct="1">
              <a:lnSpc>
                <a:spcPct val="120000"/>
              </a:lnSpc>
              <a:spcBef>
                <a:spcPts val="0"/>
              </a:spcBef>
              <a:spcAft>
                <a:spcPts val="800"/>
              </a:spcAft>
              <a:buClrTx/>
              <a:buSzTx/>
              <a:buFont typeface="Arial" panose="020B0604020202020204" pitchFamily="34" charset="0"/>
              <a:buNone/>
              <a:tabLst/>
              <a:defRPr sz="1400" kern="1200">
                <a:solidFill>
                  <a:srgbClr val="19233E"/>
                </a:solidFill>
                <a:latin typeface="Montserrat Medium" pitchFamily="2" charset="77"/>
                <a:ea typeface="+mn-ea"/>
                <a:cs typeface="+mn-cs"/>
              </a:defRPr>
            </a:lvl1pPr>
            <a:lvl2pPr marL="143996" marR="0" indent="-143996" algn="l" defTabSz="914374" rtl="0" eaLnBrk="1" fontAlgn="auto" latinLnBrk="0" hangingPunct="1">
              <a:lnSpc>
                <a:spcPct val="120000"/>
              </a:lnSpc>
              <a:spcBef>
                <a:spcPts val="0"/>
              </a:spcBef>
              <a:spcAft>
                <a:spcPts val="800"/>
              </a:spcAft>
              <a:buClrTx/>
              <a:buSzTx/>
              <a:buFont typeface="Arial" panose="020B0604020202020204" pitchFamily="34" charset="0"/>
              <a:buChar char="•"/>
              <a:tabLst/>
              <a:defRPr sz="1400" kern="1200">
                <a:solidFill>
                  <a:srgbClr val="19233E"/>
                </a:solidFill>
                <a:latin typeface="Montserrat Medium" pitchFamily="2" charset="77"/>
                <a:ea typeface="+mn-ea"/>
                <a:cs typeface="+mn-cs"/>
              </a:defRPr>
            </a:lvl2pPr>
            <a:lvl3pPr marL="287991" marR="0" indent="-143996" algn="l" defTabSz="914374" rtl="0" eaLnBrk="1" fontAlgn="auto" latinLnBrk="0" hangingPunct="1">
              <a:lnSpc>
                <a:spcPct val="120000"/>
              </a:lnSpc>
              <a:spcBef>
                <a:spcPts val="0"/>
              </a:spcBef>
              <a:spcAft>
                <a:spcPts val="800"/>
              </a:spcAft>
              <a:buClrTx/>
              <a:buSzTx/>
              <a:buFont typeface="Monaco" pitchFamily="2" charset="77"/>
              <a:buChar char="⎼"/>
              <a:tabLst/>
              <a:defRPr sz="1200" kern="1200">
                <a:solidFill>
                  <a:srgbClr val="19233E"/>
                </a:solidFill>
                <a:latin typeface="Montserrat Medium" pitchFamily="2" charset="77"/>
                <a:ea typeface="+mn-ea"/>
                <a:cs typeface="+mn-cs"/>
              </a:defRPr>
            </a:lvl3pPr>
            <a:lvl4pPr marL="431988" marR="0" indent="-143996" algn="l" defTabSz="914374" rtl="0" eaLnBrk="1" fontAlgn="auto" latinLnBrk="0" hangingPunct="1">
              <a:lnSpc>
                <a:spcPct val="120000"/>
              </a:lnSpc>
              <a:spcBef>
                <a:spcPts val="0"/>
              </a:spcBef>
              <a:spcAft>
                <a:spcPts val="800"/>
              </a:spcAft>
              <a:buClrTx/>
              <a:buSzTx/>
              <a:buFont typeface="System Font Regular"/>
              <a:buChar char="»"/>
              <a:tabLst/>
              <a:defRPr sz="1200" b="0" i="0" kern="1200">
                <a:solidFill>
                  <a:srgbClr val="19233E"/>
                </a:solidFill>
                <a:latin typeface="Montserrat Light" pitchFamily="2" charset="77"/>
                <a:ea typeface="+mn-ea"/>
                <a:cs typeface="+mn-cs"/>
              </a:defRPr>
            </a:lvl4pPr>
            <a:lvl5pPr marL="575984" indent="-143996" algn="l" defTabSz="914374" rtl="0" eaLnBrk="1" latinLnBrk="0" hangingPunct="1">
              <a:lnSpc>
                <a:spcPct val="100000"/>
              </a:lnSpc>
              <a:spcBef>
                <a:spcPts val="0"/>
              </a:spcBef>
              <a:spcAft>
                <a:spcPts val="800"/>
              </a:spcAft>
              <a:buFont typeface="Arial" panose="020B0604020202020204" pitchFamily="34" charset="0"/>
              <a:buChar char="•"/>
              <a:defRPr sz="1000" b="0" i="0" kern="1200">
                <a:solidFill>
                  <a:srgbClr val="19233E"/>
                </a:solidFill>
                <a:latin typeface="Montserrat Light" pitchFamily="2" charset="77"/>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2"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9"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4"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400" b="1" i="0" u="none" strike="noStrike" kern="1200" cap="none" spc="0" normalizeH="0" baseline="0" noProof="0" dirty="0" smtClean="0">
              <a:ln>
                <a:noFill/>
              </a:ln>
              <a:solidFill>
                <a:srgbClr val="FFFFFF"/>
              </a:solidFill>
              <a:effectLst/>
              <a:uLnTx/>
              <a:uFillTx/>
              <a:latin typeface="Montserrat Medium" pitchFamily="2" charset="77"/>
              <a:ea typeface="+mn-ea"/>
              <a:cs typeface="+mn-cs"/>
            </a:endParaRPr>
          </a:p>
          <a:p>
            <a:pPr marL="0" marR="0" lvl="0" indent="0" algn="ctr" defTabSz="91437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u="none" strike="noStrike" kern="1200" cap="none" spc="0" normalizeH="0" baseline="0" noProof="0" dirty="0" smtClean="0">
                <a:ln>
                  <a:noFill/>
                </a:ln>
                <a:solidFill>
                  <a:srgbClr val="FFFFFF"/>
                </a:solidFill>
                <a:effectLst/>
                <a:uLnTx/>
                <a:uFillTx/>
                <a:latin typeface="Montserrat Medium" pitchFamily="2" charset="77"/>
                <a:ea typeface="+mn-ea"/>
                <a:cs typeface="+mn-cs"/>
              </a:rPr>
              <a:t>Dedicated </a:t>
            </a:r>
            <a:r>
              <a:rPr kumimoji="0" lang="en-AU" sz="1400" b="1" i="0" u="none" strike="noStrike" kern="1200" cap="none" spc="0" normalizeH="0" baseline="0" noProof="0" dirty="0">
                <a:ln>
                  <a:noFill/>
                </a:ln>
                <a:solidFill>
                  <a:srgbClr val="FFFFFF"/>
                </a:solidFill>
                <a:effectLst/>
                <a:uLnTx/>
                <a:uFillTx/>
                <a:latin typeface="Montserrat Medium" pitchFamily="2" charset="77"/>
                <a:ea typeface="+mn-ea"/>
                <a:cs typeface="+mn-cs"/>
              </a:rPr>
              <a:t>telepsychology service to support rural and remote schools</a:t>
            </a:r>
          </a:p>
        </p:txBody>
      </p:sp>
      <p:sp>
        <p:nvSpPr>
          <p:cNvPr id="34" name="Right Arrow 33"/>
          <p:cNvSpPr/>
          <p:nvPr/>
        </p:nvSpPr>
        <p:spPr>
          <a:xfrm>
            <a:off x="5517698" y="4975375"/>
            <a:ext cx="5075525" cy="424191"/>
          </a:xfrm>
          <a:prstGeom prst="rightArrow">
            <a:avLst/>
          </a:prstGeom>
          <a:solidFill>
            <a:srgbClr val="10D0D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173"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err="1" smtClean="0">
              <a:ln>
                <a:noFill/>
              </a:ln>
              <a:solidFill>
                <a:srgbClr val="FFFFFF"/>
              </a:solidFill>
              <a:effectLst/>
              <a:uLnTx/>
              <a:uFillTx/>
              <a:latin typeface="Montserrat Medium"/>
              <a:ea typeface="+mn-ea"/>
              <a:cs typeface="+mn-cs"/>
            </a:endParaRPr>
          </a:p>
        </p:txBody>
      </p:sp>
      <p:sp>
        <p:nvSpPr>
          <p:cNvPr id="37" name="Rectangle 36"/>
          <p:cNvSpPr/>
          <p:nvPr/>
        </p:nvSpPr>
        <p:spPr>
          <a:xfrm>
            <a:off x="5517698" y="5321549"/>
            <a:ext cx="5377040" cy="523220"/>
          </a:xfrm>
          <a:prstGeom prst="rect">
            <a:avLst/>
          </a:prstGeom>
        </p:spPr>
        <p:txBody>
          <a:bodyPr wrap="square">
            <a:spAutoFit/>
          </a:bodyPr>
          <a:lstStyle/>
          <a:p>
            <a:pPr marL="0" marR="0" lvl="0" indent="0" algn="l" defTabSz="45717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Funds to </a:t>
            </a:r>
            <a:r>
              <a:rPr kumimoji="0" lang="en-AU"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establish </a:t>
            </a:r>
            <a:r>
              <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state-wide FIFO / Telepsychology service </a:t>
            </a:r>
            <a:r>
              <a:rPr kumimoji="0" lang="en-AU"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to provide greater access to psychology services.</a:t>
            </a:r>
            <a:endParaRPr kumimoji="0" lang="en-AU"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6817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noGrp="1"/>
          </p:cNvSpPr>
          <p:nvPr>
            <p:ph sz="quarter" idx="14"/>
          </p:nvPr>
        </p:nvSpPr>
        <p:spPr bwMode="auto">
          <a:xfrm>
            <a:off x="197879" y="2414469"/>
            <a:ext cx="3632960" cy="38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36" tIns="45414" rIns="90836" bIns="45414"/>
          <a:lstStyle>
            <a:lvl1pPr marL="342900" indent="-34290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defTabSz="911997">
              <a:lnSpc>
                <a:spcPct val="100000"/>
              </a:lnSpc>
              <a:spcBef>
                <a:spcPts val="0"/>
              </a:spcBef>
              <a:spcAft>
                <a:spcPts val="600"/>
              </a:spcAft>
              <a:buFont typeface="Arial" panose="020B0604020202020204" pitchFamily="34" charset="0"/>
              <a:buChar char="•"/>
            </a:pPr>
            <a:r>
              <a:rPr lang="en-AU" sz="1600" dirty="0" smtClean="0">
                <a:solidFill>
                  <a:schemeClr val="accent1"/>
                </a:solidFill>
              </a:rPr>
              <a:t>A review </a:t>
            </a:r>
            <a:r>
              <a:rPr lang="en-AU" sz="1600" dirty="0">
                <a:solidFill>
                  <a:schemeClr val="accent1"/>
                </a:solidFill>
              </a:rPr>
              <a:t>of </a:t>
            </a:r>
            <a:r>
              <a:rPr lang="en-AU" sz="1600" dirty="0" smtClean="0">
                <a:solidFill>
                  <a:schemeClr val="accent1"/>
                </a:solidFill>
              </a:rPr>
              <a:t>research </a:t>
            </a:r>
          </a:p>
          <a:p>
            <a:pPr defTabSz="911997">
              <a:lnSpc>
                <a:spcPct val="100000"/>
              </a:lnSpc>
              <a:spcBef>
                <a:spcPts val="0"/>
              </a:spcBef>
              <a:spcAft>
                <a:spcPts val="600"/>
              </a:spcAft>
              <a:buFont typeface="Arial" panose="020B0604020202020204" pitchFamily="34" charset="0"/>
              <a:buChar char="•"/>
            </a:pPr>
            <a:r>
              <a:rPr lang="en-AU" sz="1600" dirty="0" smtClean="0">
                <a:solidFill>
                  <a:schemeClr val="accent1"/>
                </a:solidFill>
              </a:rPr>
              <a:t>Stakeholder Advisory Group  included representatives from PPA and SPC</a:t>
            </a:r>
          </a:p>
          <a:p>
            <a:pPr defTabSz="911997">
              <a:lnSpc>
                <a:spcPct val="100000"/>
              </a:lnSpc>
              <a:spcBef>
                <a:spcPts val="0"/>
              </a:spcBef>
              <a:spcAft>
                <a:spcPts val="600"/>
              </a:spcAft>
              <a:buFont typeface="Arial" panose="020B0604020202020204" pitchFamily="34" charset="0"/>
              <a:buChar char="•"/>
            </a:pPr>
            <a:r>
              <a:rPr lang="en-AU" sz="1600" dirty="0" smtClean="0">
                <a:solidFill>
                  <a:schemeClr val="accent1"/>
                </a:solidFill>
              </a:rPr>
              <a:t>Stakeholder feedback through 14 focus groups across NSW - more than 300 participants</a:t>
            </a:r>
          </a:p>
          <a:p>
            <a:pPr defTabSz="911997">
              <a:lnSpc>
                <a:spcPct val="100000"/>
              </a:lnSpc>
              <a:spcBef>
                <a:spcPts val="0"/>
              </a:spcBef>
              <a:spcAft>
                <a:spcPts val="600"/>
              </a:spcAft>
              <a:buFont typeface="Arial" panose="020B0604020202020204" pitchFamily="34" charset="0"/>
              <a:buChar char="•"/>
            </a:pPr>
            <a:r>
              <a:rPr lang="en-AU" sz="1600" dirty="0" smtClean="0">
                <a:solidFill>
                  <a:schemeClr val="accent1"/>
                </a:solidFill>
              </a:rPr>
              <a:t>Consideration of allocation methodologies used by other states and territories in Australia</a:t>
            </a:r>
          </a:p>
          <a:p>
            <a:pPr defTabSz="911997">
              <a:lnSpc>
                <a:spcPct val="100000"/>
              </a:lnSpc>
              <a:spcBef>
                <a:spcPts val="0"/>
              </a:spcBef>
              <a:spcAft>
                <a:spcPts val="600"/>
              </a:spcAft>
              <a:buFont typeface="Arial" panose="020B0604020202020204" pitchFamily="34" charset="0"/>
              <a:buChar char="•"/>
            </a:pPr>
            <a:r>
              <a:rPr lang="en-AU" sz="1600" dirty="0" smtClean="0">
                <a:solidFill>
                  <a:schemeClr val="accent1"/>
                </a:solidFill>
              </a:rPr>
              <a:t>Data from the Centre for Education, Statistics and Evaluation</a:t>
            </a:r>
          </a:p>
          <a:p>
            <a:pPr defTabSz="911997" fontAlgn="base">
              <a:spcBef>
                <a:spcPts val="0"/>
              </a:spcBef>
              <a:spcAft>
                <a:spcPct val="0"/>
              </a:spcAft>
            </a:pPr>
            <a:endParaRPr lang="en-AU" altLang="en-US" sz="2000" dirty="0">
              <a:solidFill>
                <a:srgbClr val="000000"/>
              </a:solidFill>
              <a:latin typeface="Calibri"/>
              <a:ea typeface="MS PGothic" pitchFamily="34" charset="-128"/>
              <a:cs typeface="Arial" panose="020B0604020202020204" pitchFamily="34" charset="0"/>
            </a:endParaRPr>
          </a:p>
        </p:txBody>
      </p:sp>
      <p:sp>
        <p:nvSpPr>
          <p:cNvPr id="10" name="Content Placeholder 9"/>
          <p:cNvSpPr txBox="1">
            <a:spLocks noGrp="1" noChangeArrowheads="1"/>
          </p:cNvSpPr>
          <p:nvPr>
            <p:ph sz="quarter" idx="15"/>
          </p:nvPr>
        </p:nvSpPr>
        <p:spPr bwMode="auto">
          <a:xfrm>
            <a:off x="4252240" y="2414469"/>
            <a:ext cx="3321012" cy="1877437"/>
          </a:xfrm>
          <a:prstGeom prst="rect">
            <a:avLst/>
          </a:prstGeom>
          <a:noFill/>
          <a:ln>
            <a:noFill/>
          </a:ln>
          <a:extLst/>
        </p:spPr>
        <p:txBody>
          <a:bodyPr wrap="square">
            <a:spAutoFit/>
          </a:bodyPr>
          <a:lstStyle>
            <a:lvl1pPr marL="363538" indent="-363538"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285750" indent="-285750" eaLnBrk="1" hangingPunct="1">
              <a:lnSpc>
                <a:spcPct val="100000"/>
              </a:lnSpc>
              <a:spcAft>
                <a:spcPts val="600"/>
              </a:spcAft>
              <a:buFont typeface="Arial" panose="020B0604020202020204" pitchFamily="34" charset="0"/>
              <a:buChar char="•"/>
            </a:pPr>
            <a:r>
              <a:rPr lang="en-AU" sz="1600" dirty="0" smtClean="0">
                <a:solidFill>
                  <a:schemeClr val="accent1"/>
                </a:solidFill>
                <a:latin typeface="Arial" panose="020B0604020202020204" pitchFamily="34" charset="0"/>
                <a:cs typeface="Arial" panose="020B0604020202020204" pitchFamily="34" charset="0"/>
              </a:rPr>
              <a:t>Student enrolments</a:t>
            </a:r>
          </a:p>
          <a:p>
            <a:pPr marL="285750" indent="-285750" eaLnBrk="1" hangingPunct="1">
              <a:lnSpc>
                <a:spcPct val="100000"/>
              </a:lnSpc>
              <a:spcAft>
                <a:spcPts val="600"/>
              </a:spcAft>
              <a:buFont typeface="Arial" panose="020B0604020202020204" pitchFamily="34" charset="0"/>
              <a:buChar char="•"/>
            </a:pPr>
            <a:r>
              <a:rPr lang="en-AU" sz="1600" dirty="0">
                <a:solidFill>
                  <a:schemeClr val="accent1"/>
                </a:solidFill>
                <a:latin typeface="Arial" panose="020B0604020202020204" pitchFamily="34" charset="0"/>
                <a:cs typeface="Arial" panose="020B0604020202020204" pitchFamily="34" charset="0"/>
              </a:rPr>
              <a:t>R</a:t>
            </a:r>
            <a:r>
              <a:rPr lang="en-AU" sz="1600" dirty="0" smtClean="0">
                <a:solidFill>
                  <a:schemeClr val="accent1"/>
                </a:solidFill>
                <a:latin typeface="Arial" panose="020B0604020202020204" pitchFamily="34" charset="0"/>
                <a:cs typeface="Arial" panose="020B0604020202020204" pitchFamily="34" charset="0"/>
              </a:rPr>
              <a:t>elative need: disability &amp; additional learning &amp; support needs; socio-disadvantage; remoteness </a:t>
            </a:r>
          </a:p>
          <a:p>
            <a:pPr marL="285750" indent="-285750" eaLnBrk="1" hangingPunct="1">
              <a:lnSpc>
                <a:spcPct val="100000"/>
              </a:lnSpc>
              <a:spcAft>
                <a:spcPts val="600"/>
              </a:spcAft>
              <a:buFont typeface="Arial" panose="020B0604020202020204" pitchFamily="34" charset="0"/>
              <a:buChar char="•"/>
            </a:pPr>
            <a:r>
              <a:rPr lang="en-AU" sz="1600" dirty="0" smtClean="0">
                <a:solidFill>
                  <a:schemeClr val="accent1"/>
                </a:solidFill>
                <a:latin typeface="Arial" panose="020B0604020202020204" pitchFamily="34" charset="0"/>
                <a:cs typeface="Arial" panose="020B0604020202020204" pitchFamily="34" charset="0"/>
              </a:rPr>
              <a:t>Allocations are adjusted every 3 years</a:t>
            </a:r>
            <a:endParaRPr lang="en-AU" sz="1600" dirty="0" smtClean="0">
              <a:solidFill>
                <a:schemeClr val="accent1"/>
              </a:solidFill>
              <a:latin typeface="Arial" charset="0"/>
              <a:cs typeface="Arial" charset="0"/>
            </a:endParaRPr>
          </a:p>
        </p:txBody>
      </p:sp>
      <p:sp>
        <p:nvSpPr>
          <p:cNvPr id="11" name="Title 1"/>
          <p:cNvSpPr txBox="1">
            <a:spLocks noGrp="1"/>
          </p:cNvSpPr>
          <p:nvPr>
            <p:ph type="title"/>
          </p:nvPr>
        </p:nvSpPr>
        <p:spPr bwMode="auto">
          <a:xfrm>
            <a:off x="254764" y="1320179"/>
            <a:ext cx="3923022" cy="9530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36" tIns="45414" rIns="90836" bIns="45414" anchor="ctr"/>
          <a:lstStyle>
            <a:lvl1pPr algn="l" rtl="0" eaLnBrk="0" fontAlgn="base" hangingPunct="0">
              <a:spcBef>
                <a:spcPct val="0"/>
              </a:spcBef>
              <a:spcAft>
                <a:spcPct val="0"/>
              </a:spcAft>
              <a:defRPr sz="3000" b="1" i="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defTabSz="911997">
              <a:spcBef>
                <a:spcPts val="0"/>
              </a:spcBef>
            </a:pPr>
            <a:r>
              <a:rPr lang="en-AU" sz="1600" dirty="0" smtClean="0">
                <a:solidFill>
                  <a:srgbClr val="B01A48"/>
                </a:solidFill>
              </a:rPr>
              <a:t>The methodology for allocating counselling time to schools is informed by:</a:t>
            </a:r>
            <a:endParaRPr lang="en-AU" sz="1600" dirty="0">
              <a:solidFill>
                <a:srgbClr val="B01A48"/>
              </a:solidFill>
            </a:endParaRPr>
          </a:p>
        </p:txBody>
      </p:sp>
      <p:sp>
        <p:nvSpPr>
          <p:cNvPr id="12" name="Title 2"/>
          <p:cNvSpPr txBox="1">
            <a:spLocks/>
          </p:cNvSpPr>
          <p:nvPr/>
        </p:nvSpPr>
        <p:spPr>
          <a:xfrm>
            <a:off x="389205" y="668773"/>
            <a:ext cx="11413595" cy="498470"/>
          </a:xfrm>
          <a:prstGeom prst="rect">
            <a:avLst/>
          </a:prstGeom>
        </p:spPr>
        <p:txBody>
          <a:bodyPr vert="horz" wrap="square" lIns="0" tIns="0" rIns="0" bIns="0" rtlCol="0" anchor="ctr">
            <a:noAutofit/>
          </a:bodyPr>
          <a:lstStyle>
            <a:lvl1pPr algn="l" defTabSz="685798" rtl="0" eaLnBrk="1" latinLnBrk="0" hangingPunct="1">
              <a:lnSpc>
                <a:spcPct val="90000"/>
              </a:lnSpc>
              <a:spcBef>
                <a:spcPct val="0"/>
              </a:spcBef>
              <a:buNone/>
              <a:defRPr sz="3600" b="1" i="0" kern="1200">
                <a:solidFill>
                  <a:schemeClr val="tx2"/>
                </a:solidFill>
                <a:latin typeface="Montserrat" pitchFamily="2" charset="77"/>
                <a:ea typeface="+mj-ea"/>
                <a:cs typeface="+mj-cs"/>
              </a:defRPr>
            </a:lvl1pPr>
          </a:lstStyle>
          <a:p>
            <a:r>
              <a:rPr lang="en-US" smtClean="0"/>
              <a:t>School counselling allocation</a:t>
            </a:r>
            <a:endParaRPr lang="en-US" dirty="0"/>
          </a:p>
        </p:txBody>
      </p:sp>
      <p:sp>
        <p:nvSpPr>
          <p:cNvPr id="13" name="Title 1"/>
          <p:cNvSpPr txBox="1">
            <a:spLocks/>
          </p:cNvSpPr>
          <p:nvPr/>
        </p:nvSpPr>
        <p:spPr bwMode="auto">
          <a:xfrm>
            <a:off x="4246938" y="1320179"/>
            <a:ext cx="3326314" cy="9530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36" tIns="45414" rIns="90836" bIns="45414" rtlCol="0" anchor="ctr">
            <a:noAutofit/>
          </a:bodyPr>
          <a:lstStyle>
            <a:lvl1pPr algn="l" defTabSz="685798" rtl="0" eaLnBrk="0" fontAlgn="base" latinLnBrk="0" hangingPunct="0">
              <a:lnSpc>
                <a:spcPct val="90000"/>
              </a:lnSpc>
              <a:spcBef>
                <a:spcPct val="0"/>
              </a:spcBef>
              <a:spcAft>
                <a:spcPct val="0"/>
              </a:spcAft>
              <a:buNone/>
              <a:defRPr sz="3000" b="1" i="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defTabSz="911997">
              <a:spcBef>
                <a:spcPts val="0"/>
              </a:spcBef>
            </a:pPr>
            <a:r>
              <a:rPr lang="en-AU" sz="1600" dirty="0" smtClean="0">
                <a:solidFill>
                  <a:srgbClr val="B01A48"/>
                </a:solidFill>
              </a:rPr>
              <a:t>The advisory group in term 4 2015 agreed on a methodology based on:</a:t>
            </a:r>
            <a:endParaRPr lang="en-AU" sz="1600" dirty="0">
              <a:solidFill>
                <a:srgbClr val="B01A48"/>
              </a:solidFill>
            </a:endParaRPr>
          </a:p>
        </p:txBody>
      </p:sp>
      <p:sp>
        <p:nvSpPr>
          <p:cNvPr id="14" name="Title 1"/>
          <p:cNvSpPr txBox="1">
            <a:spLocks/>
          </p:cNvSpPr>
          <p:nvPr/>
        </p:nvSpPr>
        <p:spPr bwMode="auto">
          <a:xfrm>
            <a:off x="8101605" y="1225627"/>
            <a:ext cx="3392908" cy="9530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836" tIns="45414" rIns="90836" bIns="45414" rtlCol="0" anchor="ctr">
            <a:noAutofit/>
          </a:bodyPr>
          <a:lstStyle>
            <a:lvl1pPr algn="l" defTabSz="685798" rtl="0" eaLnBrk="0" fontAlgn="base" latinLnBrk="0" hangingPunct="0">
              <a:lnSpc>
                <a:spcPct val="90000"/>
              </a:lnSpc>
              <a:spcBef>
                <a:spcPct val="0"/>
              </a:spcBef>
              <a:spcAft>
                <a:spcPct val="0"/>
              </a:spcAft>
              <a:buNone/>
              <a:defRPr sz="3000" b="1" i="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defTabSz="911997">
              <a:spcBef>
                <a:spcPts val="0"/>
              </a:spcBef>
            </a:pPr>
            <a:r>
              <a:rPr lang="en-AU" sz="1600" dirty="0" smtClean="0">
                <a:solidFill>
                  <a:srgbClr val="B01A48"/>
                </a:solidFill>
              </a:rPr>
              <a:t>Increase in counselling service positions</a:t>
            </a:r>
            <a:endParaRPr lang="en-AU" sz="1600" dirty="0">
              <a:solidFill>
                <a:srgbClr val="B01A48"/>
              </a:solidFill>
            </a:endParaRPr>
          </a:p>
        </p:txBody>
      </p:sp>
      <p:sp>
        <p:nvSpPr>
          <p:cNvPr id="15" name="Content Placeholder 9"/>
          <p:cNvSpPr txBox="1">
            <a:spLocks noChangeArrowheads="1"/>
          </p:cNvSpPr>
          <p:nvPr/>
        </p:nvSpPr>
        <p:spPr bwMode="auto">
          <a:xfrm>
            <a:off x="8023753" y="2405346"/>
            <a:ext cx="3544047" cy="3431709"/>
          </a:xfrm>
          <a:prstGeom prst="rect">
            <a:avLst/>
          </a:prstGeom>
          <a:noFill/>
          <a:ln>
            <a:noFill/>
          </a:ln>
          <a:extLst/>
        </p:spPr>
        <p:txBody>
          <a:bodyPr vert="horz" wrap="square" lIns="0" tIns="0" rIns="0" bIns="0" rtlCol="0">
            <a:spAutoFit/>
          </a:bodyPr>
          <a:lstStyle>
            <a:lvl1pPr marL="363538" marR="0" indent="-363538" algn="l" defTabSz="914374" rtl="0" eaLnBrk="0" fontAlgn="auto" latinLnBrk="0" hangingPunct="0">
              <a:lnSpc>
                <a:spcPct val="120000"/>
              </a:lnSpc>
              <a:spcBef>
                <a:spcPts val="0"/>
              </a:spcBef>
              <a:spcAft>
                <a:spcPts val="800"/>
              </a:spcAft>
              <a:buClrTx/>
              <a:buSzTx/>
              <a:buFont typeface="Arial" panose="020B0604020202020204" pitchFamily="34" charset="0"/>
              <a:buNone/>
              <a:tabLst/>
              <a:defRPr sz="2400" kern="1200">
                <a:solidFill>
                  <a:schemeClr val="tx1"/>
                </a:solidFill>
                <a:latin typeface="Calibri" charset="0"/>
                <a:ea typeface="MS PGothic" charset="0"/>
                <a:cs typeface="MS PGothic" charset="0"/>
              </a:defRPr>
            </a:lvl1pPr>
            <a:lvl2pPr marL="742950" marR="0" indent="-285750" algn="l" defTabSz="914374" rtl="0" eaLnBrk="0" fontAlgn="auto" latinLnBrk="0" hangingPunct="0">
              <a:lnSpc>
                <a:spcPct val="120000"/>
              </a:lnSpc>
              <a:spcBef>
                <a:spcPts val="0"/>
              </a:spcBef>
              <a:spcAft>
                <a:spcPts val="800"/>
              </a:spcAft>
              <a:buClrTx/>
              <a:buSzTx/>
              <a:buFont typeface="Arial" panose="020B0604020202020204" pitchFamily="34" charset="0"/>
              <a:buChar char="•"/>
              <a:tabLst/>
              <a:defRPr sz="2400" kern="1200">
                <a:solidFill>
                  <a:schemeClr val="tx1"/>
                </a:solidFill>
                <a:latin typeface="Calibri" charset="0"/>
                <a:ea typeface="MS PGothic" charset="0"/>
                <a:cs typeface="MS PGothic" charset="0"/>
              </a:defRPr>
            </a:lvl2pPr>
            <a:lvl3pPr marL="1143000" marR="0" indent="-228600" algn="l" defTabSz="914374" rtl="0" eaLnBrk="0" fontAlgn="auto" latinLnBrk="0" hangingPunct="0">
              <a:lnSpc>
                <a:spcPct val="120000"/>
              </a:lnSpc>
              <a:spcBef>
                <a:spcPts val="0"/>
              </a:spcBef>
              <a:spcAft>
                <a:spcPts val="800"/>
              </a:spcAft>
              <a:buClrTx/>
              <a:buSzTx/>
              <a:buFont typeface="Monaco" pitchFamily="2" charset="77"/>
              <a:buChar char="⎼"/>
              <a:tabLst/>
              <a:defRPr sz="2400" kern="1200">
                <a:solidFill>
                  <a:schemeClr val="tx1"/>
                </a:solidFill>
                <a:latin typeface="Calibri" charset="0"/>
                <a:ea typeface="MS PGothic" charset="0"/>
                <a:cs typeface="MS PGothic" charset="0"/>
              </a:defRPr>
            </a:lvl3pPr>
            <a:lvl4pPr marL="1600200" marR="0" indent="-228600" algn="l" defTabSz="914374" rtl="0" eaLnBrk="0" fontAlgn="auto" latinLnBrk="0" hangingPunct="0">
              <a:lnSpc>
                <a:spcPct val="120000"/>
              </a:lnSpc>
              <a:spcBef>
                <a:spcPts val="0"/>
              </a:spcBef>
              <a:spcAft>
                <a:spcPts val="800"/>
              </a:spcAft>
              <a:buClrTx/>
              <a:buSzTx/>
              <a:buFont typeface="System Font Regular"/>
              <a:buChar char="»"/>
              <a:tabLst/>
              <a:defRPr sz="2400" b="0" i="0" kern="1200">
                <a:solidFill>
                  <a:schemeClr val="tx1"/>
                </a:solidFill>
                <a:latin typeface="Calibri" charset="0"/>
                <a:ea typeface="MS PGothic" charset="0"/>
                <a:cs typeface="MS PGothic" charset="0"/>
              </a:defRPr>
            </a:lvl4pPr>
            <a:lvl5pPr marL="2057400" indent="-228600" algn="l" defTabSz="685798" rtl="0" eaLnBrk="0" latinLnBrk="0" hangingPunct="0">
              <a:lnSpc>
                <a:spcPct val="100000"/>
              </a:lnSpc>
              <a:spcBef>
                <a:spcPts val="0"/>
              </a:spcBef>
              <a:spcAft>
                <a:spcPts val="600"/>
              </a:spcAft>
              <a:buFont typeface="Arial" panose="020B0604020202020204" pitchFamily="34" charset="0"/>
              <a:buChar char="•"/>
              <a:defRPr sz="2400" b="0" i="0" kern="1200">
                <a:solidFill>
                  <a:schemeClr val="tx1"/>
                </a:solidFill>
                <a:latin typeface="Calibri" charset="0"/>
                <a:ea typeface="MS PGothic" charset="0"/>
                <a:cs typeface="MS PGothic" charset="0"/>
              </a:defRPr>
            </a:lvl5pPr>
            <a:lvl6pPr marL="2514600" indent="-228600" algn="l" defTabSz="685798"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Calibri" charset="0"/>
                <a:ea typeface="MS PGothic" charset="0"/>
                <a:cs typeface="MS PGothic" charset="0"/>
              </a:defRPr>
            </a:lvl6pPr>
            <a:lvl7pPr marL="2971800" indent="-228600" algn="l" defTabSz="685798"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Calibri" charset="0"/>
                <a:ea typeface="MS PGothic" charset="0"/>
                <a:cs typeface="MS PGothic" charset="0"/>
              </a:defRPr>
            </a:lvl7pPr>
            <a:lvl8pPr marL="3429000" indent="-228600" algn="l" defTabSz="685798"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Calibri" charset="0"/>
                <a:ea typeface="MS PGothic" charset="0"/>
                <a:cs typeface="MS PGothic" charset="0"/>
              </a:defRPr>
            </a:lvl8pPr>
            <a:lvl9pPr marL="3886200" indent="-228600" algn="l" defTabSz="685798" rtl="0" eaLnBrk="0" fontAlgn="base" latinLnBrk="0" hangingPunct="0">
              <a:lnSpc>
                <a:spcPct val="90000"/>
              </a:lnSpc>
              <a:spcBef>
                <a:spcPct val="0"/>
              </a:spcBef>
              <a:spcAft>
                <a:spcPct val="0"/>
              </a:spcAft>
              <a:buFont typeface="Arial" panose="020B0604020202020204" pitchFamily="34" charset="0"/>
              <a:buChar char="•"/>
              <a:defRPr sz="2400" kern="1200">
                <a:solidFill>
                  <a:schemeClr val="tx1"/>
                </a:solidFill>
                <a:latin typeface="Calibri" charset="0"/>
                <a:ea typeface="MS PGothic" charset="0"/>
                <a:cs typeface="MS PGothic" charset="0"/>
              </a:defRPr>
            </a:lvl9pPr>
          </a:lstStyle>
          <a:p>
            <a:pPr marL="285750" indent="-285750" eaLnBrk="1" hangingPunct="1">
              <a:lnSpc>
                <a:spcPct val="100000"/>
              </a:lnSpc>
              <a:spcAft>
                <a:spcPts val="600"/>
              </a:spcAft>
              <a:buFont typeface="Arial" panose="020B0604020202020204" pitchFamily="34" charset="0"/>
              <a:buChar char="•"/>
            </a:pPr>
            <a:r>
              <a:rPr lang="en-AU" sz="1600" dirty="0" smtClean="0">
                <a:solidFill>
                  <a:schemeClr val="accent1"/>
                </a:solidFill>
                <a:latin typeface="Arial" panose="020B0604020202020204" pitchFamily="34" charset="0"/>
                <a:cs typeface="Arial" panose="020B0604020202020204" pitchFamily="34" charset="0"/>
              </a:rPr>
              <a:t>Since 2015, school counselling service positons increased from 790 FTE to 1081 FTE in 2019</a:t>
            </a:r>
          </a:p>
          <a:p>
            <a:pPr marL="285750" indent="-285750" eaLnBrk="1" hangingPunct="1">
              <a:lnSpc>
                <a:spcPct val="100000"/>
              </a:lnSpc>
              <a:spcAft>
                <a:spcPts val="600"/>
              </a:spcAft>
              <a:buFont typeface="Arial" panose="020B0604020202020204" pitchFamily="34" charset="0"/>
              <a:buChar char="•"/>
            </a:pPr>
            <a:r>
              <a:rPr lang="en-AU" sz="1600" dirty="0" smtClean="0">
                <a:solidFill>
                  <a:schemeClr val="accent1"/>
                </a:solidFill>
                <a:latin typeface="Arial" panose="020B0604020202020204" pitchFamily="34" charset="0"/>
                <a:cs typeface="Arial" panose="020B0604020202020204" pitchFamily="34" charset="0"/>
              </a:rPr>
              <a:t>In 2015, 1 primary school received an allocation of 1.0 FTE.</a:t>
            </a:r>
          </a:p>
          <a:p>
            <a:pPr marL="285750" indent="-285750" eaLnBrk="1" hangingPunct="1">
              <a:lnSpc>
                <a:spcPct val="100000"/>
              </a:lnSpc>
              <a:spcAft>
                <a:spcPts val="600"/>
              </a:spcAft>
              <a:buFont typeface="Arial" panose="020B0604020202020204" pitchFamily="34" charset="0"/>
              <a:buChar char="•"/>
            </a:pPr>
            <a:r>
              <a:rPr lang="en-AU" sz="1600" dirty="0" smtClean="0">
                <a:solidFill>
                  <a:schemeClr val="accent1"/>
                </a:solidFill>
                <a:latin typeface="Arial" panose="020B0604020202020204" pitchFamily="34" charset="0"/>
                <a:cs typeface="Arial" panose="020B0604020202020204" pitchFamily="34" charset="0"/>
              </a:rPr>
              <a:t>In 2019, 71 primary schools receive an allocation of 1.0 FTE</a:t>
            </a:r>
          </a:p>
          <a:p>
            <a:pPr marL="285750" indent="-285750" eaLnBrk="1" hangingPunct="1">
              <a:lnSpc>
                <a:spcPct val="100000"/>
              </a:lnSpc>
              <a:spcAft>
                <a:spcPts val="600"/>
              </a:spcAft>
              <a:buFont typeface="Arial" panose="020B0604020202020204" pitchFamily="34" charset="0"/>
              <a:buChar char="•"/>
            </a:pPr>
            <a:r>
              <a:rPr lang="en-AU" sz="1600" dirty="0" smtClean="0">
                <a:solidFill>
                  <a:schemeClr val="accent1"/>
                </a:solidFill>
                <a:latin typeface="Arial" panose="020B0604020202020204" pitchFamily="34" charset="0"/>
                <a:cs typeface="Arial" panose="020B0604020202020204" pitchFamily="34" charset="0"/>
              </a:rPr>
              <a:t>Significant expansion of scholarships will see more than 250 school counselling staff progressively enter the workforce over the next 4 years (in addition to ongoing recruitment).</a:t>
            </a:r>
            <a:endParaRPr lang="en-AU" sz="1600" dirty="0" smtClean="0">
              <a:solidFill>
                <a:schemeClr val="accent1"/>
              </a:solidFill>
              <a:latin typeface="Arial" charset="0"/>
              <a:cs typeface="Arial" charset="0"/>
            </a:endParaRPr>
          </a:p>
        </p:txBody>
      </p:sp>
      <p:sp>
        <p:nvSpPr>
          <p:cNvPr id="16" name="Rectangle 15"/>
          <p:cNvSpPr/>
          <p:nvPr/>
        </p:nvSpPr>
        <p:spPr>
          <a:xfrm>
            <a:off x="7907213" y="1308455"/>
            <a:ext cx="3710701" cy="4876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8" name="Rectangle 17"/>
          <p:cNvSpPr/>
          <p:nvPr/>
        </p:nvSpPr>
        <p:spPr>
          <a:xfrm>
            <a:off x="197879" y="1308455"/>
            <a:ext cx="3710701" cy="4876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9" name="Rectangle 18"/>
          <p:cNvSpPr/>
          <p:nvPr/>
        </p:nvSpPr>
        <p:spPr>
          <a:xfrm>
            <a:off x="4052546" y="1308455"/>
            <a:ext cx="3710701" cy="4876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301064935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205" y="2823581"/>
            <a:ext cx="7099313" cy="1107996"/>
          </a:xfrm>
        </p:spPr>
        <p:txBody>
          <a:bodyPr/>
          <a:lstStyle/>
          <a:p>
            <a:r>
              <a:rPr lang="en-AU" dirty="0" smtClean="0"/>
              <a:t>Enrolment</a:t>
            </a:r>
            <a:endParaRPr lang="en-AU" dirty="0"/>
          </a:p>
        </p:txBody>
      </p:sp>
      <p:sp>
        <p:nvSpPr>
          <p:cNvPr id="4" name="Text Placeholder 3"/>
          <p:cNvSpPr>
            <a:spLocks noGrp="1"/>
          </p:cNvSpPr>
          <p:nvPr>
            <p:ph type="body" sz="quarter" idx="15"/>
          </p:nvPr>
        </p:nvSpPr>
        <p:spPr>
          <a:xfrm>
            <a:off x="389205" y="4090797"/>
            <a:ext cx="5705888" cy="745154"/>
          </a:xfrm>
        </p:spPr>
        <p:txBody>
          <a:bodyPr/>
          <a:lstStyle/>
          <a:p>
            <a:pPr marL="0" indent="0">
              <a:buNone/>
            </a:pPr>
            <a:r>
              <a:rPr lang="en-AU" dirty="0" smtClean="0"/>
              <a:t>Prioritising teaching time</a:t>
            </a:r>
            <a:endParaRPr lang="en-AU" dirty="0"/>
          </a:p>
        </p:txBody>
      </p:sp>
    </p:spTree>
    <p:extLst>
      <p:ext uri="{BB962C8B-B14F-4D97-AF65-F5344CB8AC3E}">
        <p14:creationId xmlns:p14="http://schemas.microsoft.com/office/powerpoint/2010/main" val="123025537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enrolment project </a:t>
            </a:r>
            <a:r>
              <a:rPr lang="en-US" dirty="0" smtClean="0"/>
              <a:t>- Snapshot</a:t>
            </a:r>
            <a:endParaRPr lang="en-AU" dirty="0"/>
          </a:p>
        </p:txBody>
      </p:sp>
      <p:graphicFrame>
        <p:nvGraphicFramePr>
          <p:cNvPr id="8" name="Table 7"/>
          <p:cNvGraphicFramePr>
            <a:graphicFrameLocks noGrp="1"/>
          </p:cNvGraphicFramePr>
          <p:nvPr>
            <p:extLst>
              <p:ext uri="{D42A27DB-BD31-4B8C-83A1-F6EECF244321}">
                <p14:modId xmlns:p14="http://schemas.microsoft.com/office/powerpoint/2010/main" val="3935367904"/>
              </p:ext>
            </p:extLst>
          </p:nvPr>
        </p:nvGraphicFramePr>
        <p:xfrm>
          <a:off x="6028116" y="1207971"/>
          <a:ext cx="5670272" cy="2101285"/>
        </p:xfrm>
        <a:graphic>
          <a:graphicData uri="http://schemas.openxmlformats.org/drawingml/2006/table">
            <a:tbl>
              <a:tblPr>
                <a:tableStyleId>{5C22544A-7EE6-4342-B048-85BDC9FD1C3A}</a:tableStyleId>
              </a:tblPr>
              <a:tblGrid>
                <a:gridCol w="1588735">
                  <a:extLst>
                    <a:ext uri="{9D8B030D-6E8A-4147-A177-3AD203B41FA5}">
                      <a16:colId xmlns:a16="http://schemas.microsoft.com/office/drawing/2014/main" val="2965342879"/>
                    </a:ext>
                  </a:extLst>
                </a:gridCol>
                <a:gridCol w="939622">
                  <a:extLst>
                    <a:ext uri="{9D8B030D-6E8A-4147-A177-3AD203B41FA5}">
                      <a16:colId xmlns:a16="http://schemas.microsoft.com/office/drawing/2014/main" val="1728108722"/>
                    </a:ext>
                  </a:extLst>
                </a:gridCol>
                <a:gridCol w="743223">
                  <a:extLst>
                    <a:ext uri="{9D8B030D-6E8A-4147-A177-3AD203B41FA5}">
                      <a16:colId xmlns:a16="http://schemas.microsoft.com/office/drawing/2014/main" val="1377545428"/>
                    </a:ext>
                  </a:extLst>
                </a:gridCol>
                <a:gridCol w="935187">
                  <a:extLst>
                    <a:ext uri="{9D8B030D-6E8A-4147-A177-3AD203B41FA5}">
                      <a16:colId xmlns:a16="http://schemas.microsoft.com/office/drawing/2014/main" val="2630491598"/>
                    </a:ext>
                  </a:extLst>
                </a:gridCol>
                <a:gridCol w="845950">
                  <a:extLst>
                    <a:ext uri="{9D8B030D-6E8A-4147-A177-3AD203B41FA5}">
                      <a16:colId xmlns:a16="http://schemas.microsoft.com/office/drawing/2014/main" val="2290939173"/>
                    </a:ext>
                  </a:extLst>
                </a:gridCol>
                <a:gridCol w="617555">
                  <a:extLst>
                    <a:ext uri="{9D8B030D-6E8A-4147-A177-3AD203B41FA5}">
                      <a16:colId xmlns:a16="http://schemas.microsoft.com/office/drawing/2014/main" val="4120242860"/>
                    </a:ext>
                  </a:extLst>
                </a:gridCol>
              </a:tblGrid>
              <a:tr h="0">
                <a:tc rowSpan="2">
                  <a:txBody>
                    <a:bodyPr/>
                    <a:lstStyle/>
                    <a:p>
                      <a:pPr algn="ctr" fontAlgn="ctr"/>
                      <a:r>
                        <a:rPr lang="en-AU" sz="1100" b="1" u="none" strike="noStrike" dirty="0">
                          <a:effectLst/>
                        </a:rPr>
                        <a:t>School Name</a:t>
                      </a:r>
                      <a:endParaRPr lang="en-AU" sz="1100" b="1" i="0" u="none" strike="noStrike" dirty="0">
                        <a:solidFill>
                          <a:srgbClr val="000000"/>
                        </a:solidFill>
                        <a:effectLst/>
                        <a:latin typeface="Calibri" panose="020F0502020204030204" pitchFamily="34" charset="0"/>
                      </a:endParaRPr>
                    </a:p>
                  </a:txBody>
                  <a:tcPr marL="3655" marR="3655" marT="3655" marB="0" anchor="ctr">
                    <a:solidFill>
                      <a:schemeClr val="accent1">
                        <a:lumMod val="60000"/>
                        <a:lumOff val="40000"/>
                      </a:schemeClr>
                    </a:solidFill>
                  </a:tcPr>
                </a:tc>
                <a:tc gridSpan="2">
                  <a:txBody>
                    <a:bodyPr/>
                    <a:lstStyle/>
                    <a:p>
                      <a:pPr algn="ctr" fontAlgn="ctr"/>
                      <a:r>
                        <a:rPr lang="en-AU" sz="1100" b="1" u="none" strike="noStrike" dirty="0">
                          <a:solidFill>
                            <a:schemeClr val="bg1"/>
                          </a:solidFill>
                          <a:effectLst/>
                        </a:rPr>
                        <a:t>Parent Interface</a:t>
                      </a:r>
                      <a:endParaRPr lang="en-AU" sz="1100" b="1" i="0" u="none" strike="noStrike" dirty="0">
                        <a:solidFill>
                          <a:schemeClr val="bg1"/>
                        </a:solidFill>
                        <a:effectLst/>
                        <a:latin typeface="Calibri" panose="020F0502020204030204" pitchFamily="34" charset="0"/>
                      </a:endParaRPr>
                    </a:p>
                  </a:txBody>
                  <a:tcPr marL="3655" marR="3655" marT="3655" marB="0" anchor="ctr">
                    <a:solidFill>
                      <a:schemeClr val="accent1">
                        <a:lumMod val="75000"/>
                      </a:schemeClr>
                    </a:solidFill>
                  </a:tcPr>
                </a:tc>
                <a:tc hMerge="1">
                  <a:txBody>
                    <a:bodyPr/>
                    <a:lstStyle/>
                    <a:p>
                      <a:endParaRPr lang="en-AU"/>
                    </a:p>
                  </a:txBody>
                  <a:tcPr/>
                </a:tc>
                <a:tc gridSpan="3">
                  <a:txBody>
                    <a:bodyPr/>
                    <a:lstStyle/>
                    <a:p>
                      <a:pPr algn="ctr" fontAlgn="ctr"/>
                      <a:r>
                        <a:rPr lang="en-AU" sz="1100" b="1" u="none" strike="noStrike" dirty="0">
                          <a:solidFill>
                            <a:schemeClr val="bg1"/>
                          </a:solidFill>
                          <a:effectLst/>
                        </a:rPr>
                        <a:t>Staff Interface</a:t>
                      </a:r>
                      <a:endParaRPr lang="en-AU" sz="1100" b="1" i="0" u="none" strike="noStrike" dirty="0">
                        <a:solidFill>
                          <a:schemeClr val="bg1"/>
                        </a:solidFill>
                        <a:effectLst/>
                        <a:latin typeface="Calibri" panose="020F0502020204030204" pitchFamily="34" charset="0"/>
                      </a:endParaRPr>
                    </a:p>
                  </a:txBody>
                  <a:tcPr marL="3655" marR="3655" marT="3655" marB="0" anchor="ctr">
                    <a:solidFill>
                      <a:schemeClr val="accent1">
                        <a:lumMod val="75000"/>
                      </a:schemeClr>
                    </a:solidFill>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182255493"/>
                  </a:ext>
                </a:extLst>
              </a:tr>
              <a:tr h="519330">
                <a:tc vMerge="1">
                  <a:txBody>
                    <a:bodyPr/>
                    <a:lstStyle/>
                    <a:p>
                      <a:endParaRPr lang="en-AU"/>
                    </a:p>
                  </a:txBody>
                  <a:tcPr/>
                </a:tc>
                <a:tc>
                  <a:txBody>
                    <a:bodyPr/>
                    <a:lstStyle/>
                    <a:p>
                      <a:pPr algn="ctr" fontAlgn="ctr"/>
                      <a:r>
                        <a:rPr lang="en-AU" sz="900" u="none" strike="noStrike" dirty="0">
                          <a:effectLst/>
                        </a:rPr>
                        <a:t>Applications </a:t>
                      </a:r>
                      <a:endParaRPr lang="en-AU" sz="900" u="none" strike="noStrike" dirty="0" smtClean="0">
                        <a:effectLst/>
                      </a:endParaRPr>
                    </a:p>
                    <a:p>
                      <a:pPr algn="ctr" fontAlgn="ctr"/>
                      <a:r>
                        <a:rPr lang="en-AU" sz="900" u="none" strike="noStrike" dirty="0" smtClean="0">
                          <a:effectLst/>
                        </a:rPr>
                        <a:t>In </a:t>
                      </a:r>
                      <a:r>
                        <a:rPr lang="en-AU" sz="900" u="none" strike="noStrike" dirty="0">
                          <a:effectLst/>
                        </a:rPr>
                        <a:t>Progress</a:t>
                      </a:r>
                      <a:endParaRPr lang="en-AU" sz="900" b="1" i="0" u="none" strike="noStrike" dirty="0">
                        <a:solidFill>
                          <a:srgbClr val="000000"/>
                        </a:solidFill>
                        <a:effectLst/>
                        <a:latin typeface="Calibri" panose="020F0502020204030204" pitchFamily="34" charset="0"/>
                      </a:endParaRPr>
                    </a:p>
                  </a:txBody>
                  <a:tcPr marL="3655" marR="3655" marT="3655" marB="0" anchor="ctr">
                    <a:solidFill>
                      <a:schemeClr val="accent1">
                        <a:lumMod val="60000"/>
                        <a:lumOff val="40000"/>
                      </a:schemeClr>
                    </a:solidFill>
                  </a:tcPr>
                </a:tc>
                <a:tc>
                  <a:txBody>
                    <a:bodyPr/>
                    <a:lstStyle/>
                    <a:p>
                      <a:pPr algn="ctr" fontAlgn="ctr"/>
                      <a:r>
                        <a:rPr lang="en-AU" sz="900" u="none" strike="noStrike" dirty="0">
                          <a:effectLst/>
                        </a:rPr>
                        <a:t>Total Applications Submitted</a:t>
                      </a:r>
                      <a:endParaRPr lang="en-AU" sz="900" b="1" i="0" u="none" strike="noStrike" dirty="0">
                        <a:solidFill>
                          <a:srgbClr val="000000"/>
                        </a:solidFill>
                        <a:effectLst/>
                        <a:latin typeface="Calibri" panose="020F0502020204030204" pitchFamily="34" charset="0"/>
                      </a:endParaRPr>
                    </a:p>
                  </a:txBody>
                  <a:tcPr marL="3655" marR="3655" marT="3655" marB="0" anchor="ctr">
                    <a:solidFill>
                      <a:schemeClr val="accent1">
                        <a:lumMod val="60000"/>
                        <a:lumOff val="40000"/>
                      </a:schemeClr>
                    </a:solidFill>
                  </a:tcPr>
                </a:tc>
                <a:tc>
                  <a:txBody>
                    <a:bodyPr/>
                    <a:lstStyle/>
                    <a:p>
                      <a:pPr algn="ctr" fontAlgn="ctr"/>
                      <a:r>
                        <a:rPr lang="en-AU" sz="900" u="none" strike="noStrike" dirty="0">
                          <a:effectLst/>
                        </a:rPr>
                        <a:t>Applications Received</a:t>
                      </a:r>
                      <a:endParaRPr lang="en-AU" sz="900" b="1" i="0" u="none" strike="noStrike" dirty="0">
                        <a:solidFill>
                          <a:srgbClr val="000000"/>
                        </a:solidFill>
                        <a:effectLst/>
                        <a:latin typeface="Calibri" panose="020F0502020204030204" pitchFamily="34" charset="0"/>
                      </a:endParaRPr>
                    </a:p>
                  </a:txBody>
                  <a:tcPr marL="3655" marR="3655" marT="3655" marB="0" anchor="ctr">
                    <a:solidFill>
                      <a:schemeClr val="accent1">
                        <a:lumMod val="60000"/>
                        <a:lumOff val="40000"/>
                      </a:schemeClr>
                    </a:solidFill>
                  </a:tcPr>
                </a:tc>
                <a:tc>
                  <a:txBody>
                    <a:bodyPr/>
                    <a:lstStyle/>
                    <a:p>
                      <a:pPr algn="ctr" fontAlgn="ctr"/>
                      <a:r>
                        <a:rPr lang="en-AU" sz="900" u="none" strike="noStrike" dirty="0">
                          <a:effectLst/>
                        </a:rPr>
                        <a:t>Applications In Progress</a:t>
                      </a:r>
                      <a:endParaRPr lang="en-AU" sz="900" b="1" i="0" u="none" strike="noStrike" dirty="0">
                        <a:solidFill>
                          <a:srgbClr val="000000"/>
                        </a:solidFill>
                        <a:effectLst/>
                        <a:latin typeface="Calibri" panose="020F0502020204030204" pitchFamily="34" charset="0"/>
                      </a:endParaRPr>
                    </a:p>
                  </a:txBody>
                  <a:tcPr marL="3655" marR="3655" marT="3655" marB="0" anchor="ctr">
                    <a:solidFill>
                      <a:schemeClr val="accent1">
                        <a:lumMod val="60000"/>
                        <a:lumOff val="40000"/>
                      </a:schemeClr>
                    </a:solidFill>
                  </a:tcPr>
                </a:tc>
                <a:tc>
                  <a:txBody>
                    <a:bodyPr/>
                    <a:lstStyle/>
                    <a:p>
                      <a:pPr algn="ctr" fontAlgn="ctr"/>
                      <a:r>
                        <a:rPr lang="en-AU" sz="900" u="none" strike="noStrike" dirty="0" smtClean="0">
                          <a:effectLst/>
                        </a:rPr>
                        <a:t>Sent </a:t>
                      </a:r>
                      <a:r>
                        <a:rPr lang="en-AU" sz="900" u="none" strike="noStrike" dirty="0">
                          <a:effectLst/>
                        </a:rPr>
                        <a:t>to ERN</a:t>
                      </a:r>
                      <a:endParaRPr lang="en-AU" sz="900" b="1" i="0" u="none" strike="noStrike" dirty="0">
                        <a:solidFill>
                          <a:srgbClr val="000000"/>
                        </a:solidFill>
                        <a:effectLst/>
                        <a:latin typeface="Calibri" panose="020F0502020204030204" pitchFamily="34" charset="0"/>
                      </a:endParaRPr>
                    </a:p>
                  </a:txBody>
                  <a:tcPr marL="3655" marR="3655" marT="3655" marB="0" anchor="ctr">
                    <a:solidFill>
                      <a:schemeClr val="accent1">
                        <a:lumMod val="60000"/>
                        <a:lumOff val="40000"/>
                      </a:schemeClr>
                    </a:solidFill>
                  </a:tcPr>
                </a:tc>
                <a:extLst>
                  <a:ext uri="{0D108BD9-81ED-4DB2-BD59-A6C34878D82A}">
                    <a16:rowId xmlns:a16="http://schemas.microsoft.com/office/drawing/2014/main" val="3457745881"/>
                  </a:ext>
                </a:extLst>
              </a:tr>
              <a:tr h="132410">
                <a:tc>
                  <a:txBody>
                    <a:bodyPr/>
                    <a:lstStyle/>
                    <a:p>
                      <a:pPr algn="l" fontAlgn="b"/>
                      <a:r>
                        <a:rPr lang="en-AU" sz="900" u="none" strike="noStrike" dirty="0">
                          <a:effectLst/>
                        </a:rPr>
                        <a:t>Castle Hill Public School</a:t>
                      </a:r>
                      <a:endParaRPr lang="en-AU" sz="900" b="0" i="0" u="none" strike="noStrike" dirty="0">
                        <a:solidFill>
                          <a:srgbClr val="000000"/>
                        </a:solidFill>
                        <a:effectLst/>
                        <a:latin typeface="Calibri" panose="020F0502020204030204" pitchFamily="34" charset="0"/>
                      </a:endParaRPr>
                    </a:p>
                  </a:txBody>
                  <a:tcPr marL="3655" marR="3655" marT="3655" marB="0" anchor="b"/>
                </a:tc>
                <a:tc>
                  <a:txBody>
                    <a:bodyPr/>
                    <a:lstStyle/>
                    <a:p>
                      <a:pPr algn="ctr" fontAlgn="b"/>
                      <a:r>
                        <a:rPr lang="en-AU" sz="1000" b="0" i="0" u="none" strike="noStrike" dirty="0" smtClean="0">
                          <a:solidFill>
                            <a:srgbClr val="000000"/>
                          </a:solidFill>
                          <a:effectLst/>
                          <a:latin typeface="Calibri" panose="020F0502020204030204" pitchFamily="34" charset="0"/>
                        </a:rPr>
                        <a:t>13</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52</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a:solidFill>
                            <a:srgbClr val="000000"/>
                          </a:solidFill>
                          <a:effectLst/>
                          <a:latin typeface="Calibri" panose="020F0502020204030204" pitchFamily="34" charset="0"/>
                        </a:rPr>
                        <a:t> </a:t>
                      </a: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22</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30</a:t>
                      </a:r>
                      <a:endParaRPr lang="en-AU"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6985011"/>
                  </a:ext>
                </a:extLst>
              </a:tr>
              <a:tr h="149732">
                <a:tc>
                  <a:txBody>
                    <a:bodyPr/>
                    <a:lstStyle/>
                    <a:p>
                      <a:pPr algn="l" fontAlgn="b"/>
                      <a:r>
                        <a:rPr lang="en-AU" sz="900" u="none" strike="noStrike" dirty="0">
                          <a:effectLst/>
                        </a:rPr>
                        <a:t>Bankstown Public School</a:t>
                      </a:r>
                      <a:endParaRPr lang="en-AU" sz="900" b="0" i="0" u="none" strike="noStrike" dirty="0">
                        <a:solidFill>
                          <a:srgbClr val="000000"/>
                        </a:solidFill>
                        <a:effectLst/>
                        <a:latin typeface="Calibri" panose="020F0502020204030204" pitchFamily="34" charset="0"/>
                      </a:endParaRPr>
                    </a:p>
                  </a:txBody>
                  <a:tcPr marL="3655" marR="3655" marT="3655" marB="0" anchor="b"/>
                </a:tc>
                <a:tc>
                  <a:txBody>
                    <a:bodyPr/>
                    <a:lstStyle/>
                    <a:p>
                      <a:pPr algn="ctr" fontAlgn="b"/>
                      <a:r>
                        <a:rPr lang="en-AU" sz="1000" b="0" i="0" u="none" strike="noStrike" dirty="0" smtClean="0">
                          <a:solidFill>
                            <a:srgbClr val="000000"/>
                          </a:solidFill>
                          <a:effectLst/>
                          <a:latin typeface="Calibri" panose="020F0502020204030204" pitchFamily="34" charset="0"/>
                        </a:rPr>
                        <a:t>6</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a:solidFill>
                            <a:srgbClr val="000000"/>
                          </a:solidFill>
                          <a:effectLst/>
                          <a:latin typeface="Calibri" panose="020F0502020204030204" pitchFamily="34" charset="0"/>
                        </a:rPr>
                        <a:t>6</a:t>
                      </a:r>
                    </a:p>
                  </a:txBody>
                  <a:tcPr marL="6350" marR="6350" marT="6350" marB="0" anchor="b"/>
                </a:tc>
                <a:tc>
                  <a:txBody>
                    <a:bodyPr/>
                    <a:lstStyle/>
                    <a:p>
                      <a:pPr algn="ctr" fontAlgn="b"/>
                      <a:r>
                        <a:rPr lang="en-AU" sz="10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ctr" fontAlgn="b"/>
                      <a:r>
                        <a:rPr lang="en-AU" sz="1000" b="0" i="0" u="none" strike="noStrike">
                          <a:solidFill>
                            <a:srgbClr val="000000"/>
                          </a:solidFill>
                          <a:effectLst/>
                          <a:latin typeface="Calibri" panose="020F0502020204030204" pitchFamily="34" charset="0"/>
                        </a:rPr>
                        <a:t>2</a:t>
                      </a:r>
                    </a:p>
                  </a:txBody>
                  <a:tcPr marL="6350" marR="6350" marT="6350" marB="0" anchor="b"/>
                </a:tc>
                <a:tc>
                  <a:txBody>
                    <a:bodyPr/>
                    <a:lstStyle/>
                    <a:p>
                      <a:pPr algn="ctr" fontAlgn="b"/>
                      <a:r>
                        <a:rPr lang="en-AU" sz="1000" b="0" i="0" u="none" strike="noStrike" dirty="0">
                          <a:solidFill>
                            <a:srgbClr val="000000"/>
                          </a:solidFill>
                          <a:effectLst/>
                          <a:latin typeface="Calibri" panose="020F0502020204030204" pitchFamily="34" charset="0"/>
                        </a:rPr>
                        <a:t>4</a:t>
                      </a:r>
                    </a:p>
                  </a:txBody>
                  <a:tcPr marL="6350" marR="6350" marT="6350" marB="0" anchor="b"/>
                </a:tc>
                <a:extLst>
                  <a:ext uri="{0D108BD9-81ED-4DB2-BD59-A6C34878D82A}">
                    <a16:rowId xmlns:a16="http://schemas.microsoft.com/office/drawing/2014/main" val="1874574112"/>
                  </a:ext>
                </a:extLst>
              </a:tr>
              <a:tr h="132410">
                <a:tc>
                  <a:txBody>
                    <a:bodyPr/>
                    <a:lstStyle/>
                    <a:p>
                      <a:pPr algn="l" fontAlgn="b"/>
                      <a:r>
                        <a:rPr lang="en-AU" sz="900" u="none" strike="noStrike" dirty="0">
                          <a:effectLst/>
                        </a:rPr>
                        <a:t>Rooty Hill Public School</a:t>
                      </a:r>
                      <a:endParaRPr lang="en-AU" sz="900" b="0" i="0" u="none" strike="noStrike" dirty="0">
                        <a:solidFill>
                          <a:srgbClr val="000000"/>
                        </a:solidFill>
                        <a:effectLst/>
                        <a:latin typeface="Calibri" panose="020F0502020204030204" pitchFamily="34" charset="0"/>
                      </a:endParaRPr>
                    </a:p>
                  </a:txBody>
                  <a:tcPr marL="3655" marR="3655" marT="3655" marB="0" anchor="b"/>
                </a:tc>
                <a:tc>
                  <a:txBody>
                    <a:bodyPr/>
                    <a:lstStyle/>
                    <a:p>
                      <a:pPr algn="ctr" fontAlgn="b"/>
                      <a:r>
                        <a:rPr lang="en-AU" sz="1000" b="0" i="0" u="none" strike="noStrike" dirty="0" smtClean="0">
                          <a:solidFill>
                            <a:srgbClr val="000000"/>
                          </a:solidFill>
                          <a:effectLst/>
                          <a:latin typeface="Calibri" panose="020F0502020204030204" pitchFamily="34" charset="0"/>
                        </a:rPr>
                        <a:t>4</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24</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1</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1</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22</a:t>
                      </a:r>
                      <a:endParaRPr lang="en-AU"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49942235"/>
                  </a:ext>
                </a:extLst>
              </a:tr>
              <a:tr h="148152">
                <a:tc>
                  <a:txBody>
                    <a:bodyPr/>
                    <a:lstStyle/>
                    <a:p>
                      <a:pPr algn="l" fontAlgn="b"/>
                      <a:r>
                        <a:rPr lang="en-AU" sz="900" u="none" strike="noStrike" dirty="0">
                          <a:effectLst/>
                        </a:rPr>
                        <a:t>Guyra Central School</a:t>
                      </a:r>
                      <a:endParaRPr lang="en-AU" sz="900" b="0" i="0" u="none" strike="noStrike" dirty="0">
                        <a:solidFill>
                          <a:srgbClr val="000000"/>
                        </a:solidFill>
                        <a:effectLst/>
                        <a:latin typeface="Calibri" panose="020F0502020204030204" pitchFamily="34" charset="0"/>
                      </a:endParaRPr>
                    </a:p>
                  </a:txBody>
                  <a:tcPr marL="3655" marR="3655" marT="3655" marB="0" anchor="b"/>
                </a:tc>
                <a:tc>
                  <a:txBody>
                    <a:bodyPr/>
                    <a:lstStyle/>
                    <a:p>
                      <a:pPr algn="ctr" fontAlgn="b"/>
                      <a:r>
                        <a:rPr lang="en-AU" sz="10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ctr" fontAlgn="b"/>
                      <a:r>
                        <a:rPr lang="en-AU" sz="1000" b="0" i="0" u="none" strike="noStrike" dirty="0">
                          <a:solidFill>
                            <a:srgbClr val="000000"/>
                          </a:solidFill>
                          <a:effectLst/>
                          <a:latin typeface="Calibri" panose="020F0502020204030204" pitchFamily="34" charset="0"/>
                        </a:rPr>
                        <a:t>13</a:t>
                      </a:r>
                    </a:p>
                  </a:txBody>
                  <a:tcPr marL="6350" marR="6350" marT="6350" marB="0" anchor="b"/>
                </a:tc>
                <a:tc>
                  <a:txBody>
                    <a:bodyPr/>
                    <a:lstStyle/>
                    <a:p>
                      <a:pPr algn="ctr" fontAlgn="b"/>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13</a:t>
                      </a:r>
                      <a:endParaRPr lang="en-AU"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1222350"/>
                  </a:ext>
                </a:extLst>
              </a:tr>
              <a:tr h="261383">
                <a:tc>
                  <a:txBody>
                    <a:bodyPr/>
                    <a:lstStyle/>
                    <a:p>
                      <a:pPr algn="l" fontAlgn="b"/>
                      <a:r>
                        <a:rPr lang="en-AU" sz="900" u="none" strike="noStrike" dirty="0">
                          <a:effectLst/>
                        </a:rPr>
                        <a:t>Wattle Grove Public School</a:t>
                      </a:r>
                      <a:endParaRPr lang="en-AU" sz="900" b="0" i="0" u="none" strike="noStrike" dirty="0">
                        <a:solidFill>
                          <a:srgbClr val="000000"/>
                        </a:solidFill>
                        <a:effectLst/>
                        <a:latin typeface="Calibri" panose="020F0502020204030204" pitchFamily="34" charset="0"/>
                      </a:endParaRPr>
                    </a:p>
                  </a:txBody>
                  <a:tcPr marL="3655" marR="3655" marT="3655" marB="0" anchor="b"/>
                </a:tc>
                <a:tc>
                  <a:txBody>
                    <a:bodyPr/>
                    <a:lstStyle/>
                    <a:p>
                      <a:pPr algn="ctr" fontAlgn="b"/>
                      <a:r>
                        <a:rPr lang="en-AU" sz="1000" b="0" i="0" u="none" strike="noStrike" dirty="0">
                          <a:solidFill>
                            <a:srgbClr val="000000"/>
                          </a:solidFill>
                          <a:effectLst/>
                          <a:latin typeface="Calibri" panose="020F0502020204030204" pitchFamily="34" charset="0"/>
                        </a:rPr>
                        <a:t>8</a:t>
                      </a: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53</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8</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45</a:t>
                      </a:r>
                      <a:endParaRPr lang="en-AU"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21671873"/>
                  </a:ext>
                </a:extLst>
              </a:tr>
              <a:tr h="261383">
                <a:tc>
                  <a:txBody>
                    <a:bodyPr/>
                    <a:lstStyle/>
                    <a:p>
                      <a:pPr algn="l" fontAlgn="b"/>
                      <a:r>
                        <a:rPr lang="en-AU" sz="900" u="none" strike="noStrike" dirty="0">
                          <a:effectLst/>
                        </a:rPr>
                        <a:t>St Mary’s North Public School</a:t>
                      </a:r>
                      <a:endParaRPr lang="en-AU" sz="900" b="0" i="0" u="none" strike="noStrike" dirty="0">
                        <a:solidFill>
                          <a:srgbClr val="000000"/>
                        </a:solidFill>
                        <a:effectLst/>
                        <a:latin typeface="Calibri" panose="020F0502020204030204" pitchFamily="34" charset="0"/>
                      </a:endParaRPr>
                    </a:p>
                  </a:txBody>
                  <a:tcPr marL="3655" marR="3655" marT="3655" marB="0" anchor="b"/>
                </a:tc>
                <a:tc>
                  <a:txBody>
                    <a:bodyPr/>
                    <a:lstStyle/>
                    <a:p>
                      <a:pPr algn="ctr" fontAlgn="b"/>
                      <a:r>
                        <a:rPr lang="en-AU" sz="1000" b="0" i="0" u="none" strike="noStrike">
                          <a:solidFill>
                            <a:srgbClr val="000000"/>
                          </a:solidFill>
                          <a:effectLst/>
                          <a:latin typeface="Calibri" panose="020F0502020204030204" pitchFamily="34" charset="0"/>
                        </a:rPr>
                        <a:t>2</a:t>
                      </a:r>
                    </a:p>
                  </a:txBody>
                  <a:tcPr marL="6350" marR="6350" marT="6350" marB="0" anchor="b"/>
                </a:tc>
                <a:tc>
                  <a:txBody>
                    <a:bodyPr/>
                    <a:lstStyle/>
                    <a:p>
                      <a:pPr algn="ctr" fontAlgn="b"/>
                      <a:r>
                        <a:rPr lang="en-AU" sz="1000" b="0" i="0" u="none" strike="noStrike">
                          <a:solidFill>
                            <a:srgbClr val="000000"/>
                          </a:solidFill>
                          <a:effectLst/>
                          <a:latin typeface="Calibri" panose="020F0502020204030204" pitchFamily="34" charset="0"/>
                        </a:rPr>
                        <a:t>14</a:t>
                      </a:r>
                    </a:p>
                  </a:txBody>
                  <a:tcPr marL="6350" marR="6350" marT="6350" marB="0" anchor="b"/>
                </a:tc>
                <a:tc>
                  <a:txBody>
                    <a:bodyPr/>
                    <a:lstStyle/>
                    <a:p>
                      <a:pPr algn="ctr" fontAlgn="b"/>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4</a:t>
                      </a:r>
                      <a:endParaRPr lang="en-AU" sz="1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AU" sz="1000" b="0" i="0" u="none" strike="noStrike" dirty="0" smtClean="0">
                          <a:solidFill>
                            <a:srgbClr val="000000"/>
                          </a:solidFill>
                          <a:effectLst/>
                          <a:latin typeface="Calibri" panose="020F0502020204030204" pitchFamily="34" charset="0"/>
                        </a:rPr>
                        <a:t>10</a:t>
                      </a:r>
                      <a:endParaRPr lang="en-AU" sz="10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58068245"/>
                  </a:ext>
                </a:extLst>
              </a:tr>
              <a:tr h="161071">
                <a:tc>
                  <a:txBody>
                    <a:bodyPr/>
                    <a:lstStyle/>
                    <a:p>
                      <a:pPr algn="l" fontAlgn="ctr"/>
                      <a:r>
                        <a:rPr lang="en-AU" sz="800" b="1" u="none" strike="noStrike" dirty="0">
                          <a:effectLst/>
                        </a:rPr>
                        <a:t> </a:t>
                      </a:r>
                      <a:r>
                        <a:rPr lang="en-AU" sz="800" b="1" u="none" strike="noStrike" dirty="0" smtClean="0">
                          <a:effectLst/>
                        </a:rPr>
                        <a:t>TOTAL</a:t>
                      </a:r>
                      <a:endParaRPr lang="en-AU" sz="800" b="1" i="0" u="none" strike="noStrike" dirty="0">
                        <a:solidFill>
                          <a:srgbClr val="000000"/>
                        </a:solidFill>
                        <a:effectLst/>
                        <a:latin typeface="Calibri" panose="020F0502020204030204" pitchFamily="34" charset="0"/>
                      </a:endParaRPr>
                    </a:p>
                  </a:txBody>
                  <a:tcPr marL="3655" marR="3655" marT="3655" marB="0" anchor="ctr">
                    <a:solidFill>
                      <a:schemeClr val="tx2">
                        <a:lumMod val="50000"/>
                        <a:lumOff val="50000"/>
                      </a:schemeClr>
                    </a:solidFill>
                  </a:tcPr>
                </a:tc>
                <a:tc>
                  <a:txBody>
                    <a:bodyPr/>
                    <a:lstStyle/>
                    <a:p>
                      <a:pPr algn="ctr" fontAlgn="ctr"/>
                      <a:r>
                        <a:rPr lang="en-AU" sz="1400" b="1" i="0" u="none" strike="noStrike" dirty="0" smtClean="0">
                          <a:solidFill>
                            <a:srgbClr val="000000"/>
                          </a:solidFill>
                          <a:effectLst/>
                          <a:latin typeface="Calibri" panose="020F0502020204030204" pitchFamily="34" charset="0"/>
                        </a:rPr>
                        <a:t>36</a:t>
                      </a:r>
                      <a:endParaRPr lang="en-AU" sz="1400" b="1" i="0" u="none" strike="noStrike" dirty="0">
                        <a:solidFill>
                          <a:srgbClr val="000000"/>
                        </a:solidFill>
                        <a:effectLst/>
                        <a:latin typeface="Calibri" panose="020F0502020204030204" pitchFamily="34" charset="0"/>
                      </a:endParaRPr>
                    </a:p>
                  </a:txBody>
                  <a:tcPr marL="6350" marR="6350" marT="6350" marB="0" anchor="ctr">
                    <a:solidFill>
                      <a:schemeClr val="tx2">
                        <a:lumMod val="50000"/>
                        <a:lumOff val="50000"/>
                      </a:schemeClr>
                    </a:solidFill>
                  </a:tcPr>
                </a:tc>
                <a:tc>
                  <a:txBody>
                    <a:bodyPr/>
                    <a:lstStyle/>
                    <a:p>
                      <a:pPr algn="ctr" fontAlgn="ctr"/>
                      <a:r>
                        <a:rPr lang="en-AU" sz="1400" b="1" i="0" u="none" strike="noStrike" dirty="0" smtClean="0">
                          <a:solidFill>
                            <a:srgbClr val="000000"/>
                          </a:solidFill>
                          <a:effectLst/>
                          <a:latin typeface="Calibri" panose="020F0502020204030204" pitchFamily="34" charset="0"/>
                        </a:rPr>
                        <a:t>162</a:t>
                      </a:r>
                      <a:endParaRPr lang="en-AU" sz="1400" b="1" i="0" u="none" strike="noStrike" dirty="0">
                        <a:solidFill>
                          <a:srgbClr val="000000"/>
                        </a:solidFill>
                        <a:effectLst/>
                        <a:latin typeface="Calibri" panose="020F0502020204030204" pitchFamily="34" charset="0"/>
                      </a:endParaRPr>
                    </a:p>
                  </a:txBody>
                  <a:tcPr marL="6350" marR="6350" marT="6350" marB="0" anchor="ctr">
                    <a:solidFill>
                      <a:schemeClr val="tx2">
                        <a:lumMod val="50000"/>
                        <a:lumOff val="50000"/>
                      </a:schemeClr>
                    </a:solidFill>
                  </a:tcPr>
                </a:tc>
                <a:tc>
                  <a:txBody>
                    <a:bodyPr/>
                    <a:lstStyle/>
                    <a:p>
                      <a:pPr algn="ctr" fontAlgn="ctr"/>
                      <a:r>
                        <a:rPr lang="en-AU" sz="1400" b="1" i="0" u="none" strike="noStrike" dirty="0" smtClean="0">
                          <a:solidFill>
                            <a:srgbClr val="000000"/>
                          </a:solidFill>
                          <a:effectLst/>
                          <a:latin typeface="Calibri" panose="020F0502020204030204" pitchFamily="34" charset="0"/>
                        </a:rPr>
                        <a:t>1</a:t>
                      </a:r>
                      <a:endParaRPr lang="en-AU" sz="1400" b="1" i="0" u="none" strike="noStrike" dirty="0">
                        <a:solidFill>
                          <a:srgbClr val="000000"/>
                        </a:solidFill>
                        <a:effectLst/>
                        <a:latin typeface="Calibri" panose="020F0502020204030204" pitchFamily="34" charset="0"/>
                      </a:endParaRPr>
                    </a:p>
                  </a:txBody>
                  <a:tcPr marL="6350" marR="6350" marT="6350" marB="0" anchor="ctr">
                    <a:solidFill>
                      <a:schemeClr val="tx2">
                        <a:lumMod val="50000"/>
                        <a:lumOff val="50000"/>
                      </a:schemeClr>
                    </a:solidFill>
                  </a:tcPr>
                </a:tc>
                <a:tc>
                  <a:txBody>
                    <a:bodyPr/>
                    <a:lstStyle/>
                    <a:p>
                      <a:pPr algn="ctr" fontAlgn="ctr"/>
                      <a:r>
                        <a:rPr lang="en-AU" sz="1400" b="1" i="0" u="none" strike="noStrike" dirty="0" smtClean="0">
                          <a:solidFill>
                            <a:srgbClr val="000000"/>
                          </a:solidFill>
                          <a:effectLst/>
                          <a:latin typeface="Calibri" panose="020F0502020204030204" pitchFamily="34" charset="0"/>
                        </a:rPr>
                        <a:t>37</a:t>
                      </a:r>
                      <a:endParaRPr lang="en-AU" sz="1400" b="1" i="0" u="none" strike="noStrike" dirty="0">
                        <a:solidFill>
                          <a:srgbClr val="000000"/>
                        </a:solidFill>
                        <a:effectLst/>
                        <a:latin typeface="Calibri" panose="020F0502020204030204" pitchFamily="34" charset="0"/>
                      </a:endParaRPr>
                    </a:p>
                  </a:txBody>
                  <a:tcPr marL="6350" marR="6350" marT="6350" marB="0" anchor="ctr">
                    <a:solidFill>
                      <a:schemeClr val="tx2">
                        <a:lumMod val="50000"/>
                        <a:lumOff val="50000"/>
                      </a:schemeClr>
                    </a:solidFill>
                  </a:tcPr>
                </a:tc>
                <a:tc>
                  <a:txBody>
                    <a:bodyPr/>
                    <a:lstStyle/>
                    <a:p>
                      <a:pPr algn="ctr" fontAlgn="ctr"/>
                      <a:r>
                        <a:rPr lang="en-AU" sz="1400" b="1" i="0" u="none" strike="noStrike" dirty="0" smtClean="0">
                          <a:solidFill>
                            <a:srgbClr val="000000"/>
                          </a:solidFill>
                          <a:effectLst/>
                          <a:latin typeface="Calibri" panose="020F0502020204030204" pitchFamily="34" charset="0"/>
                        </a:rPr>
                        <a:t>124</a:t>
                      </a:r>
                      <a:endParaRPr lang="en-AU" sz="1400" b="1" i="0" u="none" strike="noStrike" dirty="0">
                        <a:solidFill>
                          <a:srgbClr val="000000"/>
                        </a:solidFill>
                        <a:effectLst/>
                        <a:latin typeface="Calibri" panose="020F0502020204030204" pitchFamily="34" charset="0"/>
                      </a:endParaRPr>
                    </a:p>
                  </a:txBody>
                  <a:tcPr marL="6350" marR="6350" marT="6350" marB="0" anchor="ctr">
                    <a:solidFill>
                      <a:schemeClr val="tx2">
                        <a:lumMod val="50000"/>
                        <a:lumOff val="50000"/>
                      </a:schemeClr>
                    </a:solidFill>
                  </a:tcPr>
                </a:tc>
                <a:extLst>
                  <a:ext uri="{0D108BD9-81ED-4DB2-BD59-A6C34878D82A}">
                    <a16:rowId xmlns:a16="http://schemas.microsoft.com/office/drawing/2014/main" val="1707774144"/>
                  </a:ext>
                </a:extLst>
              </a:tr>
            </a:tbl>
          </a:graphicData>
        </a:graphic>
      </p:graphicFrame>
      <p:sp>
        <p:nvSpPr>
          <p:cNvPr id="11" name="object 17"/>
          <p:cNvSpPr txBox="1"/>
          <p:nvPr/>
        </p:nvSpPr>
        <p:spPr>
          <a:xfrm>
            <a:off x="337365" y="1835626"/>
            <a:ext cx="5575510" cy="3645790"/>
          </a:xfrm>
          <a:prstGeom prst="rect">
            <a:avLst/>
          </a:prstGeom>
        </p:spPr>
        <p:txBody>
          <a:bodyPr vert="horz" wrap="square" lIns="0" tIns="44371" rIns="0" bIns="0" rtlCol="0">
            <a:spAutoFit/>
          </a:bodyPr>
          <a:lstStyle/>
          <a:p>
            <a:pPr marL="10319" marR="4128">
              <a:tabLst>
                <a:tab pos="150138" algn="l"/>
                <a:tab pos="150654" algn="l"/>
              </a:tabLst>
            </a:pPr>
            <a:r>
              <a:rPr lang="en-AU" b="1" spc="-4" dirty="0">
                <a:solidFill>
                  <a:srgbClr val="19233E"/>
                </a:solidFill>
                <a:cs typeface="Arial"/>
              </a:rPr>
              <a:t>Where we</a:t>
            </a:r>
            <a:r>
              <a:rPr lang="en-AU" b="1" spc="-69" dirty="0">
                <a:solidFill>
                  <a:srgbClr val="19233E"/>
                </a:solidFill>
                <a:cs typeface="Arial"/>
              </a:rPr>
              <a:t> </a:t>
            </a:r>
            <a:r>
              <a:rPr lang="en-AU" b="1" spc="-4" dirty="0">
                <a:solidFill>
                  <a:srgbClr val="19233E"/>
                </a:solidFill>
                <a:cs typeface="Arial"/>
              </a:rPr>
              <a:t>are:</a:t>
            </a:r>
            <a:endParaRPr lang="en-AU" spc="-4" dirty="0">
              <a:solidFill>
                <a:srgbClr val="19233E"/>
              </a:solidFill>
              <a:cs typeface="Arial"/>
            </a:endParaRPr>
          </a:p>
          <a:p>
            <a:pPr marL="150138" marR="4128" indent="-139819">
              <a:buChar char="•"/>
              <a:tabLst>
                <a:tab pos="150138" algn="l"/>
                <a:tab pos="150654" algn="l"/>
              </a:tabLst>
            </a:pPr>
            <a:r>
              <a:rPr lang="en-AU" spc="-4" dirty="0">
                <a:solidFill>
                  <a:srgbClr val="19233E"/>
                </a:solidFill>
                <a:cs typeface="Arial"/>
              </a:rPr>
              <a:t>Testing our MVP with users (our pilot) and using the feedback to improve the solution</a:t>
            </a:r>
          </a:p>
          <a:p>
            <a:pPr marL="150138" marR="4128" indent="-139819">
              <a:buFontTx/>
              <a:buChar char="•"/>
              <a:tabLst>
                <a:tab pos="150138" algn="l"/>
                <a:tab pos="150654" algn="l"/>
              </a:tabLst>
            </a:pPr>
            <a:r>
              <a:rPr lang="en-AU" dirty="0">
                <a:solidFill>
                  <a:srgbClr val="19233E"/>
                </a:solidFill>
                <a:cs typeface="Arial"/>
              </a:rPr>
              <a:t>Starting our path to more frequent iterative releases. </a:t>
            </a:r>
            <a:endParaRPr lang="en-AU" spc="-4" dirty="0">
              <a:solidFill>
                <a:srgbClr val="19233E"/>
              </a:solidFill>
              <a:cs typeface="Arial"/>
            </a:endParaRPr>
          </a:p>
          <a:p>
            <a:pPr marL="150138" marR="4128" indent="-139819">
              <a:buFontTx/>
              <a:buChar char="•"/>
              <a:tabLst>
                <a:tab pos="150138" algn="l"/>
                <a:tab pos="150654" algn="l"/>
              </a:tabLst>
            </a:pPr>
            <a:r>
              <a:rPr lang="en-AU" spc="-4" dirty="0">
                <a:solidFill>
                  <a:srgbClr val="19233E"/>
                </a:solidFill>
                <a:cs typeface="Arial"/>
              </a:rPr>
              <a:t>Reviewing and prioritising additional work for our scalable product</a:t>
            </a:r>
          </a:p>
          <a:p>
            <a:pPr marL="150138" marR="4128" indent="-139819">
              <a:buFontTx/>
              <a:buChar char="•"/>
              <a:tabLst>
                <a:tab pos="150138" algn="l"/>
                <a:tab pos="150654" algn="l"/>
              </a:tabLst>
            </a:pPr>
            <a:r>
              <a:rPr lang="en-AU" spc="-4" dirty="0">
                <a:solidFill>
                  <a:srgbClr val="19233E"/>
                </a:solidFill>
                <a:cs typeface="Arial"/>
              </a:rPr>
              <a:t>Exploring and investing in resources and technology to industrialise the solution for scale</a:t>
            </a:r>
          </a:p>
          <a:p>
            <a:pPr marL="150138" marR="4128" indent="-139819">
              <a:buFontTx/>
              <a:buChar char="•"/>
              <a:tabLst>
                <a:tab pos="150138" algn="l"/>
                <a:tab pos="150654" algn="l"/>
              </a:tabLst>
            </a:pPr>
            <a:r>
              <a:rPr lang="en-AU" spc="-4" dirty="0">
                <a:solidFill>
                  <a:srgbClr val="19233E"/>
                </a:solidFill>
                <a:cs typeface="Arial"/>
              </a:rPr>
              <a:t>Planning the right team structure so that we can continue to build additional functionality to embrace the complexity of </a:t>
            </a:r>
            <a:r>
              <a:rPr lang="en-AU" spc="-4" dirty="0" smtClean="0">
                <a:solidFill>
                  <a:srgbClr val="19233E"/>
                </a:solidFill>
                <a:cs typeface="Arial"/>
              </a:rPr>
              <a:t>enrolment</a:t>
            </a:r>
            <a:endParaRPr lang="en-AU" dirty="0">
              <a:solidFill>
                <a:srgbClr val="19233E"/>
              </a:solidFill>
              <a:cs typeface="Arial"/>
            </a:endParaRPr>
          </a:p>
        </p:txBody>
      </p:sp>
      <p:sp>
        <p:nvSpPr>
          <p:cNvPr id="16" name="Rectangle 15"/>
          <p:cNvSpPr/>
          <p:nvPr/>
        </p:nvSpPr>
        <p:spPr>
          <a:xfrm>
            <a:off x="7119603" y="122529"/>
            <a:ext cx="2520242" cy="415498"/>
          </a:xfrm>
          <a:prstGeom prst="rect">
            <a:avLst/>
          </a:prstGeom>
        </p:spPr>
        <p:txBody>
          <a:bodyPr wrap="none">
            <a:spAutoFit/>
          </a:bodyPr>
          <a:lstStyle/>
          <a:p>
            <a:pPr algn="ctr"/>
            <a:r>
              <a:rPr lang="en-AU" sz="1050" i="1" dirty="0">
                <a:solidFill>
                  <a:schemeClr val="bg1"/>
                </a:solidFill>
              </a:rPr>
              <a:t>“Love this! I love the action panel, </a:t>
            </a:r>
            <a:br>
              <a:rPr lang="en-AU" sz="1050" i="1" dirty="0">
                <a:solidFill>
                  <a:schemeClr val="bg1"/>
                </a:solidFill>
              </a:rPr>
            </a:br>
            <a:r>
              <a:rPr lang="en-AU" sz="1050" i="1" dirty="0">
                <a:solidFill>
                  <a:schemeClr val="bg1"/>
                </a:solidFill>
              </a:rPr>
              <a:t>it makes it so easy” – SASS</a:t>
            </a:r>
          </a:p>
        </p:txBody>
      </p:sp>
      <p:sp>
        <p:nvSpPr>
          <p:cNvPr id="20" name="Rectangle 19"/>
          <p:cNvSpPr/>
          <p:nvPr/>
        </p:nvSpPr>
        <p:spPr>
          <a:xfrm>
            <a:off x="7677245" y="6327384"/>
            <a:ext cx="1891865" cy="415498"/>
          </a:xfrm>
          <a:prstGeom prst="rect">
            <a:avLst/>
          </a:prstGeom>
        </p:spPr>
        <p:txBody>
          <a:bodyPr wrap="none">
            <a:spAutoFit/>
          </a:bodyPr>
          <a:lstStyle/>
          <a:p>
            <a:pPr algn="ctr"/>
            <a:r>
              <a:rPr lang="en-AU" sz="1050" i="1" dirty="0">
                <a:solidFill>
                  <a:schemeClr val="bg1"/>
                </a:solidFill>
              </a:rPr>
              <a:t>“It was very simple and </a:t>
            </a:r>
          </a:p>
          <a:p>
            <a:pPr algn="ctr"/>
            <a:r>
              <a:rPr lang="en-AU" sz="1050" i="1" dirty="0">
                <a:solidFill>
                  <a:schemeClr val="bg1"/>
                </a:solidFill>
              </a:rPr>
              <a:t>easy to follow! :)”- Parent</a:t>
            </a:r>
          </a:p>
        </p:txBody>
      </p:sp>
      <p:sp>
        <p:nvSpPr>
          <p:cNvPr id="21" name="object 21"/>
          <p:cNvSpPr/>
          <p:nvPr/>
        </p:nvSpPr>
        <p:spPr>
          <a:xfrm>
            <a:off x="6028117" y="3404194"/>
            <a:ext cx="5898272" cy="2828109"/>
          </a:xfrm>
          <a:custGeom>
            <a:avLst/>
            <a:gdLst/>
            <a:ahLst/>
            <a:cxnLst/>
            <a:rect l="l" t="t" r="r" b="b"/>
            <a:pathLst>
              <a:path w="1412875" h="2710179">
                <a:moveTo>
                  <a:pt x="0" y="2709672"/>
                </a:moveTo>
                <a:lnTo>
                  <a:pt x="1412748" y="2709672"/>
                </a:lnTo>
                <a:lnTo>
                  <a:pt x="1412748" y="0"/>
                </a:lnTo>
                <a:lnTo>
                  <a:pt x="0" y="0"/>
                </a:lnTo>
                <a:lnTo>
                  <a:pt x="0" y="2709672"/>
                </a:lnTo>
                <a:close/>
              </a:path>
            </a:pathLst>
          </a:custGeom>
          <a:solidFill>
            <a:schemeClr val="bg1"/>
          </a:solidFill>
          <a:ln w="12700">
            <a:solidFill>
              <a:schemeClr val="bg1"/>
            </a:solidFill>
          </a:ln>
        </p:spPr>
        <p:txBody>
          <a:bodyPr wrap="square" lIns="0" tIns="0" rIns="0" bIns="0" rtlCol="0"/>
          <a:lstStyle/>
          <a:p>
            <a:pPr marL="36000"/>
            <a:r>
              <a:rPr lang="en-AU" sz="1200" b="1" dirty="0" smtClean="0">
                <a:solidFill>
                  <a:srgbClr val="9D2235"/>
                </a:solidFill>
              </a:rPr>
              <a:t>Quotes </a:t>
            </a:r>
            <a:r>
              <a:rPr lang="en-AU" sz="1200" b="1" dirty="0">
                <a:solidFill>
                  <a:srgbClr val="9D2235"/>
                </a:solidFill>
              </a:rPr>
              <a:t>from school </a:t>
            </a:r>
            <a:r>
              <a:rPr lang="en-AU" sz="1200" b="1" dirty="0" smtClean="0">
                <a:solidFill>
                  <a:srgbClr val="9D2235"/>
                </a:solidFill>
              </a:rPr>
              <a:t>staff</a:t>
            </a:r>
            <a:endParaRPr lang="en-AU" sz="1200" i="1" dirty="0">
              <a:solidFill>
                <a:srgbClr val="9D2235"/>
              </a:solidFill>
            </a:endParaRPr>
          </a:p>
          <a:p>
            <a:pPr marL="36000"/>
            <a:r>
              <a:rPr lang="en-AU" sz="1200" i="1" dirty="0">
                <a:solidFill>
                  <a:srgbClr val="9D2235"/>
                </a:solidFill>
              </a:rPr>
              <a:t>“I like the process, it’s quick and easy to follow. I like this process better”</a:t>
            </a:r>
          </a:p>
          <a:p>
            <a:pPr marL="36000"/>
            <a:endParaRPr lang="en-AU" sz="1200" i="1" dirty="0">
              <a:solidFill>
                <a:srgbClr val="9D2235"/>
              </a:solidFill>
            </a:endParaRPr>
          </a:p>
          <a:p>
            <a:pPr marL="36000"/>
            <a:r>
              <a:rPr lang="en-AU" sz="1200" i="1" dirty="0">
                <a:solidFill>
                  <a:srgbClr val="9D2235"/>
                </a:solidFill>
              </a:rPr>
              <a:t>“…if there’s no medical issue, it doesn’t come up … </a:t>
            </a:r>
          </a:p>
          <a:p>
            <a:pPr marL="36000"/>
            <a:r>
              <a:rPr lang="en-AU" sz="1200" i="1" dirty="0">
                <a:solidFill>
                  <a:srgbClr val="9D2235"/>
                </a:solidFill>
              </a:rPr>
              <a:t>…makes it easier and quicker” </a:t>
            </a:r>
          </a:p>
          <a:p>
            <a:pPr marL="36000"/>
            <a:endParaRPr lang="en-AU" sz="1200" i="1" dirty="0">
              <a:solidFill>
                <a:srgbClr val="9D2235"/>
              </a:solidFill>
            </a:endParaRPr>
          </a:p>
          <a:p>
            <a:pPr marL="36000"/>
            <a:r>
              <a:rPr lang="en-AU" sz="1200" i="1" dirty="0">
                <a:solidFill>
                  <a:srgbClr val="9D2235"/>
                </a:solidFill>
              </a:rPr>
              <a:t>“Thank you all for your amazing effort, making our </a:t>
            </a:r>
          </a:p>
          <a:p>
            <a:pPr marL="36000"/>
            <a:r>
              <a:rPr lang="en-AU" sz="1200" i="1" dirty="0">
                <a:solidFill>
                  <a:srgbClr val="9D2235"/>
                </a:solidFill>
              </a:rPr>
              <a:t>job a little easier”</a:t>
            </a:r>
          </a:p>
          <a:p>
            <a:pPr marL="36000"/>
            <a:endParaRPr lang="en-AU" sz="1200" i="1" dirty="0">
              <a:solidFill>
                <a:srgbClr val="9D2235"/>
              </a:solidFill>
            </a:endParaRPr>
          </a:p>
          <a:p>
            <a:pPr marL="36000"/>
            <a:r>
              <a:rPr lang="en-AU" sz="1200" i="1" dirty="0">
                <a:solidFill>
                  <a:srgbClr val="9D2235"/>
                </a:solidFill>
              </a:rPr>
              <a:t>“Not having to input all the enrolment information into ERN &amp; trying to read parents handwriting makes it so much simpler”</a:t>
            </a:r>
          </a:p>
          <a:p>
            <a:pPr marL="36000"/>
            <a:endParaRPr lang="en-AU" sz="1200" i="1" dirty="0">
              <a:solidFill>
                <a:srgbClr val="9D2235"/>
              </a:solidFill>
            </a:endParaRPr>
          </a:p>
          <a:p>
            <a:pPr marL="36000"/>
            <a:r>
              <a:rPr lang="en-AU" sz="1200" i="1" dirty="0">
                <a:solidFill>
                  <a:srgbClr val="9D2235"/>
                </a:solidFill>
              </a:rPr>
              <a:t>“Very easy to flow through”</a:t>
            </a:r>
          </a:p>
          <a:p>
            <a:pPr marL="36000"/>
            <a:endParaRPr lang="en-AU" sz="1200" i="1" dirty="0">
              <a:solidFill>
                <a:srgbClr val="9D2235"/>
              </a:solidFill>
            </a:endParaRPr>
          </a:p>
          <a:p>
            <a:pPr marL="36000"/>
            <a:r>
              <a:rPr lang="en-AU" sz="1200" i="1" dirty="0">
                <a:solidFill>
                  <a:srgbClr val="9D2235"/>
                </a:solidFill>
              </a:rPr>
              <a:t>“Receiving really good feedback from parents – they’re really enjoying it”</a:t>
            </a:r>
          </a:p>
        </p:txBody>
      </p:sp>
    </p:spTree>
    <p:extLst>
      <p:ext uri="{BB962C8B-B14F-4D97-AF65-F5344CB8AC3E}">
        <p14:creationId xmlns:p14="http://schemas.microsoft.com/office/powerpoint/2010/main" val="2041239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Online enrolment project </a:t>
            </a:r>
            <a:r>
              <a:rPr lang="en-US" dirty="0" smtClean="0"/>
              <a:t>- Snapshot</a:t>
            </a:r>
            <a:endParaRPr lang="en-AU" dirty="0"/>
          </a:p>
        </p:txBody>
      </p:sp>
      <p:sp>
        <p:nvSpPr>
          <p:cNvPr id="11" name="object 17"/>
          <p:cNvSpPr txBox="1"/>
          <p:nvPr/>
        </p:nvSpPr>
        <p:spPr>
          <a:xfrm>
            <a:off x="337365" y="1328999"/>
            <a:ext cx="5593878" cy="3922789"/>
          </a:xfrm>
          <a:prstGeom prst="rect">
            <a:avLst/>
          </a:prstGeom>
        </p:spPr>
        <p:txBody>
          <a:bodyPr vert="horz" wrap="square" lIns="0" tIns="44371" rIns="0" bIns="0" rtlCol="0">
            <a:spAutoFit/>
          </a:bodyPr>
          <a:lstStyle/>
          <a:p>
            <a:pPr marL="10319"/>
            <a:r>
              <a:rPr lang="en-AU" b="1" spc="-4" dirty="0" smtClean="0">
                <a:solidFill>
                  <a:srgbClr val="19233E"/>
                </a:solidFill>
                <a:cs typeface="Arial"/>
              </a:rPr>
              <a:t>Our </a:t>
            </a:r>
            <a:r>
              <a:rPr lang="en-AU" b="1" spc="-4" dirty="0">
                <a:solidFill>
                  <a:srgbClr val="19233E"/>
                </a:solidFill>
                <a:cs typeface="Arial"/>
              </a:rPr>
              <a:t>next</a:t>
            </a:r>
            <a:r>
              <a:rPr lang="en-AU" b="1" spc="-45" dirty="0">
                <a:solidFill>
                  <a:srgbClr val="19233E"/>
                </a:solidFill>
                <a:cs typeface="Arial"/>
              </a:rPr>
              <a:t> </a:t>
            </a:r>
            <a:r>
              <a:rPr lang="en-AU" b="1" spc="-4" dirty="0">
                <a:solidFill>
                  <a:srgbClr val="19233E"/>
                </a:solidFill>
                <a:cs typeface="Arial"/>
              </a:rPr>
              <a:t>steps:</a:t>
            </a:r>
            <a:endParaRPr lang="en-AU" dirty="0">
              <a:solidFill>
                <a:srgbClr val="19233E"/>
              </a:solidFill>
              <a:cs typeface="Arial"/>
            </a:endParaRPr>
          </a:p>
          <a:p>
            <a:pPr marL="150138" marR="4128" indent="-139819">
              <a:buChar char="•"/>
              <a:tabLst>
                <a:tab pos="150138" algn="l"/>
                <a:tab pos="150654" algn="l"/>
              </a:tabLst>
            </a:pPr>
            <a:r>
              <a:rPr lang="en-AU" spc="-4" dirty="0">
                <a:solidFill>
                  <a:srgbClr val="19233E"/>
                </a:solidFill>
                <a:cs typeface="Arial"/>
              </a:rPr>
              <a:t>Continue analysing the data from our pilot to inform future development and roll-out needs</a:t>
            </a:r>
          </a:p>
          <a:p>
            <a:pPr marL="150138" marR="4128" indent="-139819">
              <a:buFontTx/>
              <a:buChar char="•"/>
              <a:tabLst>
                <a:tab pos="150138" algn="l"/>
                <a:tab pos="150654" algn="l"/>
              </a:tabLst>
            </a:pPr>
            <a:r>
              <a:rPr lang="en-AU" spc="-4" dirty="0">
                <a:solidFill>
                  <a:srgbClr val="19233E"/>
                </a:solidFill>
                <a:cs typeface="Arial"/>
              </a:rPr>
              <a:t>Begin discovery for out-of-area applications</a:t>
            </a:r>
          </a:p>
          <a:p>
            <a:pPr marL="150138" marR="4128" indent="-139819">
              <a:buFontTx/>
              <a:buChar char="•"/>
              <a:tabLst>
                <a:tab pos="150138" algn="l"/>
                <a:tab pos="150654" algn="l"/>
              </a:tabLst>
            </a:pPr>
            <a:r>
              <a:rPr lang="en-AU" spc="-4" dirty="0">
                <a:solidFill>
                  <a:srgbClr val="19233E"/>
                </a:solidFill>
                <a:cs typeface="Arial"/>
              </a:rPr>
              <a:t>Test our communications, training and support resources for rollout</a:t>
            </a:r>
          </a:p>
          <a:p>
            <a:pPr marL="150138" marR="4128" indent="-139819">
              <a:buFontTx/>
              <a:buChar char="•"/>
              <a:tabLst>
                <a:tab pos="150138" algn="l"/>
                <a:tab pos="150654" algn="l"/>
              </a:tabLst>
            </a:pPr>
            <a:r>
              <a:rPr lang="en-AU" spc="-4" dirty="0">
                <a:solidFill>
                  <a:srgbClr val="19233E"/>
                </a:solidFill>
                <a:cs typeface="Arial"/>
              </a:rPr>
              <a:t>R2 Full production version of our ‘in area’ online enrolment solution </a:t>
            </a:r>
          </a:p>
          <a:p>
            <a:pPr marL="150138" marR="4128" indent="-139819">
              <a:buFontTx/>
              <a:buChar char="•"/>
              <a:tabLst>
                <a:tab pos="150138" algn="l"/>
                <a:tab pos="150654" algn="l"/>
              </a:tabLst>
            </a:pPr>
            <a:endParaRPr lang="en-AU" b="1" spc="-12" dirty="0">
              <a:solidFill>
                <a:srgbClr val="19233E"/>
              </a:solidFill>
              <a:cs typeface="Arial"/>
            </a:endParaRPr>
          </a:p>
          <a:p>
            <a:pPr marL="10319"/>
            <a:r>
              <a:rPr b="1" spc="-12" dirty="0">
                <a:solidFill>
                  <a:srgbClr val="19233E"/>
                </a:solidFill>
                <a:cs typeface="Arial"/>
              </a:rPr>
              <a:t>Areas </a:t>
            </a:r>
            <a:r>
              <a:rPr b="1" spc="-4" dirty="0">
                <a:solidFill>
                  <a:srgbClr val="19233E"/>
                </a:solidFill>
                <a:cs typeface="Arial"/>
              </a:rPr>
              <a:t>for</a:t>
            </a:r>
            <a:r>
              <a:rPr b="1" spc="28" dirty="0">
                <a:solidFill>
                  <a:srgbClr val="19233E"/>
                </a:solidFill>
                <a:cs typeface="Arial"/>
              </a:rPr>
              <a:t> </a:t>
            </a:r>
            <a:r>
              <a:rPr b="1" spc="-4" dirty="0">
                <a:solidFill>
                  <a:srgbClr val="19233E"/>
                </a:solidFill>
                <a:cs typeface="Arial"/>
              </a:rPr>
              <a:t>attention:</a:t>
            </a:r>
            <a:endParaRPr dirty="0">
              <a:solidFill>
                <a:srgbClr val="19233E"/>
              </a:solidFill>
              <a:cs typeface="Arial"/>
            </a:endParaRPr>
          </a:p>
          <a:p>
            <a:pPr marL="150138" marR="4128" indent="-139819">
              <a:buChar char="•"/>
              <a:tabLst>
                <a:tab pos="150138" algn="l"/>
                <a:tab pos="150654" algn="l"/>
              </a:tabLst>
            </a:pPr>
            <a:r>
              <a:rPr lang="en-AU" spc="-4" dirty="0">
                <a:solidFill>
                  <a:srgbClr val="19233E"/>
                </a:solidFill>
                <a:cs typeface="Arial"/>
              </a:rPr>
              <a:t>Addressing technical debt to ensure that industrialisation is robust</a:t>
            </a:r>
          </a:p>
          <a:p>
            <a:pPr marL="150138" marR="4128" indent="-139819">
              <a:buChar char="•"/>
              <a:tabLst>
                <a:tab pos="150138" algn="l"/>
                <a:tab pos="150654" algn="l"/>
              </a:tabLst>
            </a:pPr>
            <a:r>
              <a:rPr lang="en-AU" spc="-4" dirty="0">
                <a:solidFill>
                  <a:srgbClr val="19233E"/>
                </a:solidFill>
                <a:cs typeface="Arial"/>
              </a:rPr>
              <a:t>Data integrity and privacy management for robust and sustainable industrialisation</a:t>
            </a:r>
          </a:p>
        </p:txBody>
      </p:sp>
      <p:graphicFrame>
        <p:nvGraphicFramePr>
          <p:cNvPr id="15" name="Table 14"/>
          <p:cNvGraphicFramePr>
            <a:graphicFrameLocks noGrp="1"/>
          </p:cNvGraphicFramePr>
          <p:nvPr>
            <p:extLst>
              <p:ext uri="{D42A27DB-BD31-4B8C-83A1-F6EECF244321}">
                <p14:modId xmlns:p14="http://schemas.microsoft.com/office/powerpoint/2010/main" val="1020754359"/>
              </p:ext>
            </p:extLst>
          </p:nvPr>
        </p:nvGraphicFramePr>
        <p:xfrm>
          <a:off x="6505832" y="1604696"/>
          <a:ext cx="4321658" cy="1685697"/>
        </p:xfrm>
        <a:graphic>
          <a:graphicData uri="http://schemas.openxmlformats.org/drawingml/2006/table">
            <a:tbl>
              <a:tblPr>
                <a:tableStyleId>{5C22544A-7EE6-4342-B048-85BDC9FD1C3A}</a:tableStyleId>
              </a:tblPr>
              <a:tblGrid>
                <a:gridCol w="3156741">
                  <a:extLst>
                    <a:ext uri="{9D8B030D-6E8A-4147-A177-3AD203B41FA5}">
                      <a16:colId xmlns:a16="http://schemas.microsoft.com/office/drawing/2014/main" val="640225843"/>
                    </a:ext>
                  </a:extLst>
                </a:gridCol>
                <a:gridCol w="1164917">
                  <a:extLst>
                    <a:ext uri="{9D8B030D-6E8A-4147-A177-3AD203B41FA5}">
                      <a16:colId xmlns:a16="http://schemas.microsoft.com/office/drawing/2014/main" val="2884961595"/>
                    </a:ext>
                  </a:extLst>
                </a:gridCol>
              </a:tblGrid>
              <a:tr h="260843">
                <a:tc gridSpan="2">
                  <a:txBody>
                    <a:bodyPr/>
                    <a:lstStyle/>
                    <a:p>
                      <a:pPr algn="ctr" fontAlgn="ctr"/>
                      <a:r>
                        <a:rPr lang="en-AU" sz="1100" b="1" u="none" strike="noStrike" dirty="0" smtClean="0">
                          <a:solidFill>
                            <a:schemeClr val="bg1"/>
                          </a:solidFill>
                          <a:effectLst/>
                        </a:rPr>
                        <a:t>Parent feedback (29 users)</a:t>
                      </a:r>
                      <a:endParaRPr lang="en-AU" sz="1100" b="1" i="0" u="none" strike="noStrike" dirty="0">
                        <a:solidFill>
                          <a:schemeClr val="bg1"/>
                        </a:solidFill>
                        <a:effectLst/>
                        <a:latin typeface="Calibri" panose="020F0502020204030204" pitchFamily="34" charset="0"/>
                      </a:endParaRPr>
                    </a:p>
                  </a:txBody>
                  <a:tcPr marL="3655" marR="3655" marT="3655" marB="0" anchor="ctr">
                    <a:solidFill>
                      <a:schemeClr val="accent1">
                        <a:lumMod val="75000"/>
                      </a:schemeClr>
                    </a:solidFill>
                  </a:tcPr>
                </a:tc>
                <a:tc hMerge="1">
                  <a:txBody>
                    <a:bodyPr/>
                    <a:lstStyle/>
                    <a:p>
                      <a:endParaRPr lang="en-AU"/>
                    </a:p>
                  </a:txBody>
                  <a:tcPr/>
                </a:tc>
                <a:extLst>
                  <a:ext uri="{0D108BD9-81ED-4DB2-BD59-A6C34878D82A}">
                    <a16:rowId xmlns:a16="http://schemas.microsoft.com/office/drawing/2014/main" val="2821280625"/>
                  </a:ext>
                </a:extLst>
              </a:tr>
              <a:tr h="464142">
                <a:tc>
                  <a:txBody>
                    <a:bodyPr/>
                    <a:lstStyle/>
                    <a:p>
                      <a:pPr>
                        <a:spcAft>
                          <a:spcPts val="0"/>
                        </a:spcAft>
                      </a:pPr>
                      <a:r>
                        <a:rPr lang="en-AU" sz="1200" b="1" dirty="0">
                          <a:effectLst/>
                          <a:latin typeface="+mn-lt"/>
                          <a:ea typeface="Calibri" panose="020F0502020204030204" pitchFamily="34" charset="0"/>
                        </a:rPr>
                        <a:t>Experience</a:t>
                      </a:r>
                      <a:endParaRPr lang="en-AU" sz="1200" dirty="0">
                        <a:effectLst/>
                        <a:latin typeface="+mn-lt"/>
                        <a:ea typeface="Calibri" panose="020F0502020204030204" pitchFamily="34" charset="0"/>
                      </a:endParaRPr>
                    </a:p>
                  </a:txBody>
                  <a:tcPr marL="68580" marR="68580" marT="0" marB="0">
                    <a:solidFill>
                      <a:schemeClr val="accent1">
                        <a:lumMod val="60000"/>
                        <a:lumOff val="40000"/>
                      </a:schemeClr>
                    </a:solidFill>
                  </a:tcPr>
                </a:tc>
                <a:tc>
                  <a:txBody>
                    <a:bodyPr/>
                    <a:lstStyle/>
                    <a:p>
                      <a:pPr algn="ctr">
                        <a:spcAft>
                          <a:spcPts val="0"/>
                        </a:spcAft>
                      </a:pPr>
                      <a:r>
                        <a:rPr lang="en-AU" sz="1200" b="1" dirty="0" smtClean="0">
                          <a:effectLst/>
                          <a:latin typeface="+mn-lt"/>
                          <a:ea typeface="Calibri" panose="020F0502020204030204" pitchFamily="34" charset="0"/>
                        </a:rPr>
                        <a:t>Average </a:t>
                      </a:r>
                      <a:r>
                        <a:rPr lang="en-AU" sz="1200" b="1" dirty="0">
                          <a:effectLst/>
                          <a:latin typeface="+mn-lt"/>
                          <a:ea typeface="Calibri" panose="020F0502020204030204" pitchFamily="34" charset="0"/>
                        </a:rPr>
                        <a:t>Score</a:t>
                      </a:r>
                      <a:endParaRPr lang="en-AU" sz="1200" dirty="0">
                        <a:effectLst/>
                        <a:latin typeface="+mn-lt"/>
                        <a:ea typeface="Calibri" panose="020F0502020204030204" pitchFamily="34" charset="0"/>
                      </a:endParaRPr>
                    </a:p>
                  </a:txBody>
                  <a:tcPr marL="68580" marR="68580" marT="0" marB="0">
                    <a:solidFill>
                      <a:schemeClr val="accent1">
                        <a:lumMod val="60000"/>
                        <a:lumOff val="40000"/>
                      </a:schemeClr>
                    </a:solidFill>
                  </a:tcPr>
                </a:tc>
                <a:extLst>
                  <a:ext uri="{0D108BD9-81ED-4DB2-BD59-A6C34878D82A}">
                    <a16:rowId xmlns:a16="http://schemas.microsoft.com/office/drawing/2014/main" val="3197685991"/>
                  </a:ext>
                </a:extLst>
              </a:tr>
              <a:tr h="232071">
                <a:tc>
                  <a:txBody>
                    <a:bodyPr/>
                    <a:lstStyle/>
                    <a:p>
                      <a:pPr marL="0" algn="l" defTabSz="914374" rtl="0" eaLnBrk="1" fontAlgn="b" latinLnBrk="0" hangingPunct="1">
                        <a:spcAft>
                          <a:spcPts val="0"/>
                        </a:spcAft>
                      </a:pPr>
                      <a:r>
                        <a:rPr lang="en-AU" sz="1100" u="none" strike="noStrike" kern="1200" dirty="0">
                          <a:solidFill>
                            <a:schemeClr val="dk1"/>
                          </a:solidFill>
                          <a:effectLst/>
                          <a:latin typeface="+mn-lt"/>
                          <a:ea typeface="+mn-ea"/>
                          <a:cs typeface="+mn-cs"/>
                        </a:rPr>
                        <a:t>Likely to </a:t>
                      </a:r>
                      <a:r>
                        <a:rPr lang="en-AU" sz="1100" u="none" strike="noStrike" kern="1200" dirty="0" smtClean="0">
                          <a:solidFill>
                            <a:schemeClr val="dk1"/>
                          </a:solidFill>
                          <a:effectLst/>
                          <a:latin typeface="+mn-lt"/>
                          <a:ea typeface="+mn-ea"/>
                          <a:cs typeface="+mn-cs"/>
                        </a:rPr>
                        <a:t>recommend</a:t>
                      </a:r>
                      <a:endParaRPr lang="en-AU" sz="1100" u="none" strike="noStrike" kern="1200" dirty="0">
                        <a:solidFill>
                          <a:schemeClr val="dk1"/>
                        </a:solidFill>
                        <a:effectLst/>
                        <a:latin typeface="+mn-lt"/>
                        <a:ea typeface="+mn-ea"/>
                        <a:cs typeface="+mn-cs"/>
                      </a:endParaRPr>
                    </a:p>
                  </a:txBody>
                  <a:tcPr marL="68580" marR="68580" marT="0" marB="0"/>
                </a:tc>
                <a:tc>
                  <a:txBody>
                    <a:bodyPr/>
                    <a:lstStyle/>
                    <a:p>
                      <a:pPr algn="ctr">
                        <a:spcAft>
                          <a:spcPts val="0"/>
                        </a:spcAft>
                      </a:pPr>
                      <a:r>
                        <a:rPr lang="en-AU" sz="1200" dirty="0">
                          <a:effectLst/>
                          <a:latin typeface="+mn-lt"/>
                          <a:ea typeface="Calibri" panose="020F0502020204030204" pitchFamily="34" charset="0"/>
                        </a:rPr>
                        <a:t>9/10</a:t>
                      </a:r>
                    </a:p>
                  </a:txBody>
                  <a:tcPr marL="68580" marR="68580" marT="0" marB="0"/>
                </a:tc>
                <a:extLst>
                  <a:ext uri="{0D108BD9-81ED-4DB2-BD59-A6C34878D82A}">
                    <a16:rowId xmlns:a16="http://schemas.microsoft.com/office/drawing/2014/main" val="2770102257"/>
                  </a:ext>
                </a:extLst>
              </a:tr>
              <a:tr h="264499">
                <a:tc>
                  <a:txBody>
                    <a:bodyPr/>
                    <a:lstStyle/>
                    <a:p>
                      <a:pPr marL="0" algn="l" defTabSz="914374" rtl="0" eaLnBrk="1" fontAlgn="b" latinLnBrk="0" hangingPunct="1">
                        <a:spcAft>
                          <a:spcPts val="0"/>
                        </a:spcAft>
                      </a:pPr>
                      <a:r>
                        <a:rPr lang="en-AU" sz="1100" u="none" strike="noStrike" kern="1200" dirty="0">
                          <a:solidFill>
                            <a:schemeClr val="dk1"/>
                          </a:solidFill>
                          <a:effectLst/>
                          <a:latin typeface="+mn-lt"/>
                          <a:ea typeface="+mn-ea"/>
                          <a:cs typeface="+mn-cs"/>
                        </a:rPr>
                        <a:t>Easy to use</a:t>
                      </a:r>
                    </a:p>
                  </a:txBody>
                  <a:tcPr marL="68580" marR="68580" marT="0" marB="0"/>
                </a:tc>
                <a:tc>
                  <a:txBody>
                    <a:bodyPr/>
                    <a:lstStyle/>
                    <a:p>
                      <a:pPr algn="ctr">
                        <a:spcAft>
                          <a:spcPts val="0"/>
                        </a:spcAft>
                      </a:pPr>
                      <a:r>
                        <a:rPr lang="en-AU" sz="1200" dirty="0">
                          <a:effectLst/>
                          <a:latin typeface="+mn-lt"/>
                          <a:ea typeface="Calibri" panose="020F0502020204030204" pitchFamily="34" charset="0"/>
                        </a:rPr>
                        <a:t>5/5</a:t>
                      </a:r>
                    </a:p>
                  </a:txBody>
                  <a:tcPr marL="68580" marR="68580" marT="0" marB="0"/>
                </a:tc>
                <a:extLst>
                  <a:ext uri="{0D108BD9-81ED-4DB2-BD59-A6C34878D82A}">
                    <a16:rowId xmlns:a16="http://schemas.microsoft.com/office/drawing/2014/main" val="2110410836"/>
                  </a:ext>
                </a:extLst>
              </a:tr>
              <a:tr h="232071">
                <a:tc>
                  <a:txBody>
                    <a:bodyPr/>
                    <a:lstStyle/>
                    <a:p>
                      <a:pPr marL="0" algn="l" defTabSz="914374" rtl="0" eaLnBrk="1" fontAlgn="b" latinLnBrk="0" hangingPunct="1">
                        <a:spcAft>
                          <a:spcPts val="0"/>
                        </a:spcAft>
                      </a:pPr>
                      <a:r>
                        <a:rPr lang="en-AU" sz="1100" u="none" strike="noStrike" kern="1200" dirty="0">
                          <a:solidFill>
                            <a:schemeClr val="dk1"/>
                          </a:solidFill>
                          <a:effectLst/>
                          <a:latin typeface="+mn-lt"/>
                          <a:ea typeface="+mn-ea"/>
                          <a:cs typeface="+mn-cs"/>
                        </a:rPr>
                        <a:t>Easy to understand</a:t>
                      </a:r>
                    </a:p>
                  </a:txBody>
                  <a:tcPr marL="68580" marR="68580" marT="0" marB="0"/>
                </a:tc>
                <a:tc>
                  <a:txBody>
                    <a:bodyPr/>
                    <a:lstStyle/>
                    <a:p>
                      <a:pPr algn="ctr">
                        <a:spcAft>
                          <a:spcPts val="0"/>
                        </a:spcAft>
                      </a:pPr>
                      <a:r>
                        <a:rPr lang="en-AU" sz="1200" dirty="0">
                          <a:effectLst/>
                          <a:latin typeface="+mn-lt"/>
                          <a:ea typeface="Calibri" panose="020F0502020204030204" pitchFamily="34" charset="0"/>
                        </a:rPr>
                        <a:t>5/5</a:t>
                      </a:r>
                    </a:p>
                  </a:txBody>
                  <a:tcPr marL="68580" marR="68580" marT="0" marB="0"/>
                </a:tc>
                <a:extLst>
                  <a:ext uri="{0D108BD9-81ED-4DB2-BD59-A6C34878D82A}">
                    <a16:rowId xmlns:a16="http://schemas.microsoft.com/office/drawing/2014/main" val="3340027824"/>
                  </a:ext>
                </a:extLst>
              </a:tr>
              <a:tr h="232071">
                <a:tc>
                  <a:txBody>
                    <a:bodyPr/>
                    <a:lstStyle/>
                    <a:p>
                      <a:pPr marL="0" algn="l" defTabSz="914374" rtl="0" eaLnBrk="1" fontAlgn="b" latinLnBrk="0" hangingPunct="1">
                        <a:spcAft>
                          <a:spcPts val="0"/>
                        </a:spcAft>
                      </a:pPr>
                      <a:r>
                        <a:rPr lang="en-AU" sz="1100" u="none" strike="noStrike" kern="1200" dirty="0">
                          <a:solidFill>
                            <a:schemeClr val="dk1"/>
                          </a:solidFill>
                          <a:effectLst/>
                          <a:latin typeface="+mn-lt"/>
                          <a:ea typeface="+mn-ea"/>
                          <a:cs typeface="+mn-cs"/>
                        </a:rPr>
                        <a:t>Saved time</a:t>
                      </a:r>
                    </a:p>
                  </a:txBody>
                  <a:tcPr marL="68580" marR="68580" marT="0" marB="0"/>
                </a:tc>
                <a:tc>
                  <a:txBody>
                    <a:bodyPr/>
                    <a:lstStyle/>
                    <a:p>
                      <a:pPr algn="ctr">
                        <a:spcAft>
                          <a:spcPts val="0"/>
                        </a:spcAft>
                      </a:pPr>
                      <a:r>
                        <a:rPr lang="en-AU" sz="1200" dirty="0">
                          <a:effectLst/>
                          <a:latin typeface="+mn-lt"/>
                          <a:ea typeface="Calibri" panose="020F0502020204030204" pitchFamily="34" charset="0"/>
                        </a:rPr>
                        <a:t>5/5</a:t>
                      </a:r>
                    </a:p>
                  </a:txBody>
                  <a:tcPr marL="68580" marR="68580" marT="0" marB="0"/>
                </a:tc>
                <a:extLst>
                  <a:ext uri="{0D108BD9-81ED-4DB2-BD59-A6C34878D82A}">
                    <a16:rowId xmlns:a16="http://schemas.microsoft.com/office/drawing/2014/main" val="3014804228"/>
                  </a:ext>
                </a:extLst>
              </a:tr>
            </a:tbl>
          </a:graphicData>
        </a:graphic>
      </p:graphicFrame>
      <p:sp>
        <p:nvSpPr>
          <p:cNvPr id="16" name="Rectangle 15"/>
          <p:cNvSpPr/>
          <p:nvPr/>
        </p:nvSpPr>
        <p:spPr>
          <a:xfrm>
            <a:off x="7119603" y="122529"/>
            <a:ext cx="2520242" cy="415498"/>
          </a:xfrm>
          <a:prstGeom prst="rect">
            <a:avLst/>
          </a:prstGeom>
        </p:spPr>
        <p:txBody>
          <a:bodyPr wrap="none">
            <a:spAutoFit/>
          </a:bodyPr>
          <a:lstStyle/>
          <a:p>
            <a:pPr algn="ctr"/>
            <a:r>
              <a:rPr lang="en-AU" sz="1050" i="1" dirty="0">
                <a:solidFill>
                  <a:schemeClr val="bg1"/>
                </a:solidFill>
              </a:rPr>
              <a:t>“Love this! I love the action panel, </a:t>
            </a:r>
            <a:br>
              <a:rPr lang="en-AU" sz="1050" i="1" dirty="0">
                <a:solidFill>
                  <a:schemeClr val="bg1"/>
                </a:solidFill>
              </a:rPr>
            </a:br>
            <a:r>
              <a:rPr lang="en-AU" sz="1050" i="1" dirty="0">
                <a:solidFill>
                  <a:schemeClr val="bg1"/>
                </a:solidFill>
              </a:rPr>
              <a:t>it makes it so easy” – SASS</a:t>
            </a:r>
          </a:p>
        </p:txBody>
      </p:sp>
      <p:sp>
        <p:nvSpPr>
          <p:cNvPr id="18" name="object 21"/>
          <p:cNvSpPr/>
          <p:nvPr/>
        </p:nvSpPr>
        <p:spPr>
          <a:xfrm>
            <a:off x="6505832" y="3422418"/>
            <a:ext cx="4621427" cy="2294449"/>
          </a:xfrm>
          <a:custGeom>
            <a:avLst/>
            <a:gdLst/>
            <a:ahLst/>
            <a:cxnLst/>
            <a:rect l="l" t="t" r="r" b="b"/>
            <a:pathLst>
              <a:path w="1412875" h="2710179">
                <a:moveTo>
                  <a:pt x="0" y="2709672"/>
                </a:moveTo>
                <a:lnTo>
                  <a:pt x="1412748" y="2709672"/>
                </a:lnTo>
                <a:lnTo>
                  <a:pt x="1412748" y="0"/>
                </a:lnTo>
                <a:lnTo>
                  <a:pt x="0" y="0"/>
                </a:lnTo>
                <a:lnTo>
                  <a:pt x="0" y="2709672"/>
                </a:lnTo>
                <a:close/>
              </a:path>
            </a:pathLst>
          </a:custGeom>
          <a:noFill/>
          <a:ln w="12700">
            <a:noFill/>
          </a:ln>
        </p:spPr>
        <p:txBody>
          <a:bodyPr wrap="square" lIns="0" tIns="0" rIns="0" bIns="0" rtlCol="0"/>
          <a:lstStyle/>
          <a:p>
            <a:pPr marL="36000"/>
            <a:r>
              <a:rPr lang="en-AU" sz="1200" b="1" dirty="0" smtClean="0">
                <a:solidFill>
                  <a:srgbClr val="9D2235"/>
                </a:solidFill>
              </a:rPr>
              <a:t>Quotes </a:t>
            </a:r>
            <a:r>
              <a:rPr lang="en-AU" sz="1200" b="1" dirty="0">
                <a:solidFill>
                  <a:srgbClr val="9D2235"/>
                </a:solidFill>
              </a:rPr>
              <a:t>from </a:t>
            </a:r>
            <a:r>
              <a:rPr lang="en-AU" sz="1200" b="1" dirty="0" smtClean="0">
                <a:solidFill>
                  <a:srgbClr val="9D2235"/>
                </a:solidFill>
              </a:rPr>
              <a:t>parents</a:t>
            </a:r>
            <a:endParaRPr lang="en-AU" sz="1200" i="1" dirty="0">
              <a:solidFill>
                <a:srgbClr val="9D2235"/>
              </a:solidFill>
            </a:endParaRPr>
          </a:p>
          <a:p>
            <a:pPr marL="36000"/>
            <a:r>
              <a:rPr lang="en-AU" sz="1200" i="1" dirty="0">
                <a:solidFill>
                  <a:srgbClr val="9D2235"/>
                </a:solidFill>
              </a:rPr>
              <a:t>“Really like the option for preferred name …I’ve never seen it on a form before”</a:t>
            </a:r>
          </a:p>
          <a:p>
            <a:pPr marL="36000"/>
            <a:endParaRPr lang="en-AU" sz="1200" i="1" dirty="0">
              <a:solidFill>
                <a:srgbClr val="9D2235"/>
              </a:solidFill>
            </a:endParaRPr>
          </a:p>
          <a:p>
            <a:pPr marL="36000"/>
            <a:r>
              <a:rPr lang="en-AU" sz="1200" i="1" dirty="0">
                <a:solidFill>
                  <a:srgbClr val="9D2235"/>
                </a:solidFill>
              </a:rPr>
              <a:t>“Really, really good. Straightforward, so much better than paper.”</a:t>
            </a:r>
          </a:p>
          <a:p>
            <a:pPr marL="36000"/>
            <a:endParaRPr lang="en-AU" sz="1200" i="1" dirty="0">
              <a:solidFill>
                <a:srgbClr val="9D2235"/>
              </a:solidFill>
            </a:endParaRPr>
          </a:p>
          <a:p>
            <a:pPr marL="36000"/>
            <a:r>
              <a:rPr lang="en-AU" sz="1200" i="1" dirty="0">
                <a:solidFill>
                  <a:srgbClr val="9D2235"/>
                </a:solidFill>
              </a:rPr>
              <a:t>"Quite convenient to be able to do it on the phone“</a:t>
            </a:r>
          </a:p>
          <a:p>
            <a:pPr marL="36000"/>
            <a:endParaRPr lang="en-AU" sz="1200" i="1" dirty="0">
              <a:solidFill>
                <a:srgbClr val="9D2235"/>
              </a:solidFill>
            </a:endParaRPr>
          </a:p>
          <a:p>
            <a:pPr marL="36000"/>
            <a:r>
              <a:rPr lang="en-AU" sz="1200" i="1" dirty="0">
                <a:solidFill>
                  <a:srgbClr val="9D2235"/>
                </a:solidFill>
              </a:rPr>
              <a:t>“Love that there’s an option to save and come back”</a:t>
            </a:r>
          </a:p>
          <a:p>
            <a:pPr marL="36000"/>
            <a:endParaRPr lang="en-AU" sz="1200" i="1" dirty="0">
              <a:solidFill>
                <a:srgbClr val="9D2235"/>
              </a:solidFill>
            </a:endParaRPr>
          </a:p>
          <a:p>
            <a:pPr marL="36000"/>
            <a:r>
              <a:rPr lang="en-AU" sz="1200" i="1" dirty="0">
                <a:solidFill>
                  <a:srgbClr val="9D2235"/>
                </a:solidFill>
              </a:rPr>
              <a:t>“Really like… left hand side, it shows you where you’re up to...”</a:t>
            </a:r>
          </a:p>
          <a:p>
            <a:endParaRPr lang="en-AU" sz="650" i="1" dirty="0">
              <a:solidFill>
                <a:schemeClr val="bg1"/>
              </a:solidFill>
            </a:endParaRPr>
          </a:p>
        </p:txBody>
      </p:sp>
      <p:sp>
        <p:nvSpPr>
          <p:cNvPr id="20" name="Rectangle 19"/>
          <p:cNvSpPr/>
          <p:nvPr/>
        </p:nvSpPr>
        <p:spPr>
          <a:xfrm>
            <a:off x="7677245" y="6327384"/>
            <a:ext cx="1891865" cy="415498"/>
          </a:xfrm>
          <a:prstGeom prst="rect">
            <a:avLst/>
          </a:prstGeom>
        </p:spPr>
        <p:txBody>
          <a:bodyPr wrap="none">
            <a:spAutoFit/>
          </a:bodyPr>
          <a:lstStyle/>
          <a:p>
            <a:pPr algn="ctr"/>
            <a:r>
              <a:rPr lang="en-AU" sz="1050" i="1" dirty="0">
                <a:solidFill>
                  <a:schemeClr val="bg1"/>
                </a:solidFill>
              </a:rPr>
              <a:t>“It was very simple and </a:t>
            </a:r>
          </a:p>
          <a:p>
            <a:pPr algn="ctr"/>
            <a:r>
              <a:rPr lang="en-AU" sz="1050" i="1" dirty="0">
                <a:solidFill>
                  <a:schemeClr val="bg1"/>
                </a:solidFill>
              </a:rPr>
              <a:t>easy to follow! :)”- Parent</a:t>
            </a:r>
          </a:p>
        </p:txBody>
      </p:sp>
    </p:spTree>
    <p:extLst>
      <p:ext uri="{BB962C8B-B14F-4D97-AF65-F5344CB8AC3E}">
        <p14:creationId xmlns:p14="http://schemas.microsoft.com/office/powerpoint/2010/main" val="366408093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New Enrolment Policy - Key </a:t>
            </a:r>
            <a:r>
              <a:rPr lang="en-AU" dirty="0"/>
              <a:t>points</a:t>
            </a:r>
          </a:p>
        </p:txBody>
      </p:sp>
      <p:sp>
        <p:nvSpPr>
          <p:cNvPr id="3" name="Text Placeholder 2"/>
          <p:cNvSpPr>
            <a:spLocks noGrp="1"/>
          </p:cNvSpPr>
          <p:nvPr>
            <p:ph type="body" sz="quarter" idx="15"/>
          </p:nvPr>
        </p:nvSpPr>
        <p:spPr>
          <a:xfrm>
            <a:off x="389203" y="1176803"/>
            <a:ext cx="11433980" cy="276999"/>
          </a:xfrm>
        </p:spPr>
        <p:txBody>
          <a:bodyPr/>
          <a:lstStyle/>
          <a:p>
            <a:r>
              <a:rPr lang="en-AU" dirty="0"/>
              <a:t>Policy changes to respond to demographic factors and increasing demand for space</a:t>
            </a:r>
          </a:p>
        </p:txBody>
      </p:sp>
      <p:sp>
        <p:nvSpPr>
          <p:cNvPr id="6" name="TextBox 5"/>
          <p:cNvSpPr txBox="1"/>
          <p:nvPr/>
        </p:nvSpPr>
        <p:spPr>
          <a:xfrm>
            <a:off x="8283112" y="1899563"/>
            <a:ext cx="3462504" cy="1872037"/>
          </a:xfrm>
          <a:prstGeom prst="rect">
            <a:avLst/>
          </a:prstGeom>
          <a:noFill/>
          <a:ln w="19050">
            <a:solidFill>
              <a:srgbClr val="002060"/>
            </a:solidFill>
          </a:ln>
        </p:spPr>
        <p:txBody>
          <a:bodyPr wrap="square" lIns="0" tIns="0" rIns="0" bIns="0" rtlCol="0">
            <a:noAutofit/>
          </a:bodyPr>
          <a:lstStyle/>
          <a:p>
            <a:pPr marL="88900" algn="ctr" defTabSz="179388"/>
            <a:endParaRPr lang="en-AU" sz="1200" dirty="0"/>
          </a:p>
          <a:p>
            <a:pPr marL="88900" algn="ctr" defTabSz="179388">
              <a:lnSpc>
                <a:spcPct val="150000"/>
              </a:lnSpc>
            </a:pPr>
            <a:r>
              <a:rPr lang="en-AU" sz="1400" dirty="0"/>
              <a:t>Currently enrolled students are not affected</a:t>
            </a:r>
          </a:p>
          <a:p>
            <a:pPr marL="88900" algn="ctr" defTabSz="179388"/>
            <a:r>
              <a:rPr lang="en-AU" sz="1000" dirty="0"/>
              <a:t>----------------</a:t>
            </a:r>
          </a:p>
          <a:p>
            <a:pPr marL="88900" algn="ctr" defTabSz="179388">
              <a:lnSpc>
                <a:spcPct val="150000"/>
              </a:lnSpc>
            </a:pPr>
            <a:r>
              <a:rPr lang="en-AU" sz="1400" dirty="0"/>
              <a:t>Students still guaranteed a place in </a:t>
            </a:r>
            <a:r>
              <a:rPr lang="en-AU" sz="1400" dirty="0" smtClean="0"/>
              <a:t>their </a:t>
            </a:r>
            <a:r>
              <a:rPr lang="en-AU" sz="1400" dirty="0"/>
              <a:t>local school</a:t>
            </a:r>
          </a:p>
          <a:p>
            <a:pPr algn="l"/>
            <a:r>
              <a:rPr lang="en-AU" sz="1400" dirty="0"/>
              <a:t> </a:t>
            </a:r>
          </a:p>
        </p:txBody>
      </p:sp>
      <p:sp>
        <p:nvSpPr>
          <p:cNvPr id="11" name="TextBox 10"/>
          <p:cNvSpPr txBox="1"/>
          <p:nvPr/>
        </p:nvSpPr>
        <p:spPr>
          <a:xfrm>
            <a:off x="8283111" y="4062288"/>
            <a:ext cx="3462505" cy="1872037"/>
          </a:xfrm>
          <a:prstGeom prst="rect">
            <a:avLst/>
          </a:prstGeom>
          <a:noFill/>
          <a:ln w="19050">
            <a:solidFill>
              <a:srgbClr val="002060"/>
            </a:solidFill>
          </a:ln>
        </p:spPr>
        <p:txBody>
          <a:bodyPr wrap="square" lIns="0" tIns="0" rIns="0" bIns="0" rtlCol="0">
            <a:noAutofit/>
          </a:bodyPr>
          <a:lstStyle/>
          <a:p>
            <a:pPr algn="l"/>
            <a:endParaRPr lang="en-AU" sz="1400" dirty="0"/>
          </a:p>
          <a:p>
            <a:pPr algn="ctr">
              <a:lnSpc>
                <a:spcPct val="150000"/>
              </a:lnSpc>
            </a:pPr>
            <a:r>
              <a:rPr lang="en-AU" sz="1400" dirty="0" smtClean="0"/>
              <a:t>Siblings </a:t>
            </a:r>
            <a:r>
              <a:rPr lang="en-AU" sz="1400" dirty="0"/>
              <a:t>of non-local </a:t>
            </a:r>
            <a:r>
              <a:rPr lang="en-AU" sz="1400" dirty="0" smtClean="0"/>
              <a:t>students can still be enrolled in schools with capacity</a:t>
            </a:r>
            <a:endParaRPr lang="en-AU" sz="1400" dirty="0"/>
          </a:p>
          <a:p>
            <a:pPr algn="ctr"/>
            <a:r>
              <a:rPr lang="en-AU" sz="1000" dirty="0"/>
              <a:t>----------------</a:t>
            </a:r>
          </a:p>
          <a:p>
            <a:pPr algn="ctr">
              <a:lnSpc>
                <a:spcPct val="150000"/>
              </a:lnSpc>
            </a:pPr>
            <a:r>
              <a:rPr lang="en-AU" sz="1400" dirty="0"/>
              <a:t>Exceptional circumstances will still be considered</a:t>
            </a:r>
          </a:p>
          <a:p>
            <a:pPr algn="ctr">
              <a:lnSpc>
                <a:spcPct val="150000"/>
              </a:lnSpc>
            </a:pPr>
            <a:endParaRPr lang="en-AU" sz="1400" dirty="0"/>
          </a:p>
        </p:txBody>
      </p:sp>
      <p:sp>
        <p:nvSpPr>
          <p:cNvPr id="16" name="TextBox 15"/>
          <p:cNvSpPr txBox="1"/>
          <p:nvPr/>
        </p:nvSpPr>
        <p:spPr>
          <a:xfrm>
            <a:off x="416192" y="1893140"/>
            <a:ext cx="3372889" cy="1872037"/>
          </a:xfrm>
          <a:prstGeom prst="rect">
            <a:avLst/>
          </a:prstGeom>
          <a:noFill/>
          <a:ln w="19050">
            <a:solidFill>
              <a:srgbClr val="002060"/>
            </a:solidFill>
          </a:ln>
        </p:spPr>
        <p:txBody>
          <a:bodyPr wrap="square" lIns="0" tIns="0" rIns="0" bIns="0" rtlCol="0">
            <a:noAutofit/>
          </a:bodyPr>
          <a:lstStyle/>
          <a:p>
            <a:pPr algn="ctr"/>
            <a:endParaRPr lang="en-AU" sz="1200" dirty="0"/>
          </a:p>
          <a:p>
            <a:pPr marL="88900" algn="ctr" defTabSz="179388">
              <a:lnSpc>
                <a:spcPct val="150000"/>
              </a:lnSpc>
            </a:pPr>
            <a:r>
              <a:rPr lang="en-AU" sz="1400" dirty="0"/>
              <a:t>Fairness and equity principles in student enrolment</a:t>
            </a:r>
          </a:p>
          <a:p>
            <a:pPr marL="88900" algn="ctr" defTabSz="179388"/>
            <a:r>
              <a:rPr lang="en-AU" sz="1000" dirty="0" smtClean="0"/>
              <a:t>----------------</a:t>
            </a:r>
          </a:p>
          <a:p>
            <a:pPr marL="88900" algn="ctr" defTabSz="179388">
              <a:lnSpc>
                <a:spcPct val="150000"/>
              </a:lnSpc>
            </a:pPr>
            <a:r>
              <a:rPr lang="en-AU" sz="1400" dirty="0"/>
              <a:t>Efficient use of school resources across the school system</a:t>
            </a:r>
          </a:p>
          <a:p>
            <a:pPr marL="88900" algn="ctr" defTabSz="179388"/>
            <a:endParaRPr lang="en-AU" sz="1000" dirty="0"/>
          </a:p>
          <a:p>
            <a:pPr marL="88900" algn="ctr" defTabSz="179388">
              <a:lnSpc>
                <a:spcPct val="150000"/>
              </a:lnSpc>
            </a:pPr>
            <a:endParaRPr lang="en-AU" sz="1400" dirty="0"/>
          </a:p>
        </p:txBody>
      </p:sp>
      <p:sp>
        <p:nvSpPr>
          <p:cNvPr id="17" name="TextBox 16"/>
          <p:cNvSpPr txBox="1"/>
          <p:nvPr/>
        </p:nvSpPr>
        <p:spPr>
          <a:xfrm>
            <a:off x="4355551" y="1893140"/>
            <a:ext cx="3420701" cy="1872037"/>
          </a:xfrm>
          <a:prstGeom prst="rect">
            <a:avLst/>
          </a:prstGeom>
          <a:noFill/>
          <a:ln w="19050">
            <a:solidFill>
              <a:srgbClr val="002060"/>
            </a:solidFill>
          </a:ln>
        </p:spPr>
        <p:txBody>
          <a:bodyPr wrap="square" lIns="0" tIns="0" rIns="0" bIns="0" rtlCol="0">
            <a:noAutofit/>
          </a:bodyPr>
          <a:lstStyle/>
          <a:p>
            <a:pPr algn="ctr"/>
            <a:r>
              <a:rPr lang="en-AU" sz="1400" dirty="0"/>
              <a:t> </a:t>
            </a:r>
          </a:p>
          <a:p>
            <a:pPr algn="ctr">
              <a:lnSpc>
                <a:spcPct val="150000"/>
              </a:lnSpc>
            </a:pPr>
            <a:r>
              <a:rPr lang="en-AU" sz="1400" dirty="0"/>
              <a:t>Enrolment cap based on permanent classrooms</a:t>
            </a:r>
          </a:p>
          <a:p>
            <a:pPr marL="88900" algn="ctr" defTabSz="179388"/>
            <a:r>
              <a:rPr lang="en-AU" sz="1000" dirty="0"/>
              <a:t>----------------</a:t>
            </a:r>
          </a:p>
          <a:p>
            <a:pPr marL="88900" algn="ctr" defTabSz="179388">
              <a:lnSpc>
                <a:spcPct val="150000"/>
              </a:lnSpc>
            </a:pPr>
            <a:r>
              <a:rPr lang="en-AU" sz="1400" dirty="0"/>
              <a:t>100-pt address check to confirm local status</a:t>
            </a:r>
          </a:p>
        </p:txBody>
      </p:sp>
      <p:sp>
        <p:nvSpPr>
          <p:cNvPr id="18" name="TextBox 17"/>
          <p:cNvSpPr txBox="1"/>
          <p:nvPr/>
        </p:nvSpPr>
        <p:spPr>
          <a:xfrm>
            <a:off x="411716" y="4062288"/>
            <a:ext cx="3377365" cy="1872037"/>
          </a:xfrm>
          <a:prstGeom prst="rect">
            <a:avLst/>
          </a:prstGeom>
          <a:noFill/>
          <a:ln w="19050">
            <a:solidFill>
              <a:srgbClr val="002060"/>
            </a:solidFill>
          </a:ln>
        </p:spPr>
        <p:txBody>
          <a:bodyPr wrap="square" lIns="0" tIns="0" rIns="0" bIns="0" rtlCol="0">
            <a:noAutofit/>
          </a:bodyPr>
          <a:lstStyle/>
          <a:p>
            <a:pPr algn="ctr"/>
            <a:endParaRPr lang="en-AU" sz="1200" dirty="0"/>
          </a:p>
          <a:p>
            <a:pPr marL="88900" algn="ctr" defTabSz="179388">
              <a:lnSpc>
                <a:spcPct val="150000"/>
              </a:lnSpc>
            </a:pPr>
            <a:r>
              <a:rPr lang="en-AU" sz="1400" dirty="0" smtClean="0"/>
              <a:t>Need </a:t>
            </a:r>
            <a:r>
              <a:rPr lang="en-AU" sz="1400" dirty="0"/>
              <a:t>for consistency in </a:t>
            </a:r>
            <a:r>
              <a:rPr lang="en-AU" sz="1400" dirty="0" smtClean="0"/>
              <a:t>decision-making</a:t>
            </a:r>
          </a:p>
          <a:p>
            <a:pPr marL="88900" algn="ctr" defTabSz="179388">
              <a:lnSpc>
                <a:spcPct val="150000"/>
              </a:lnSpc>
            </a:pPr>
            <a:r>
              <a:rPr lang="en-AU" sz="1000" dirty="0"/>
              <a:t>----------------</a:t>
            </a:r>
          </a:p>
          <a:p>
            <a:pPr marL="88900" algn="ctr" defTabSz="179388">
              <a:lnSpc>
                <a:spcPct val="150000"/>
              </a:lnSpc>
            </a:pPr>
            <a:r>
              <a:rPr lang="en-AU" sz="1400" dirty="0" smtClean="0"/>
              <a:t>Strengthening local schools as the centre of the community</a:t>
            </a:r>
            <a:endParaRPr lang="en-AU" sz="1400" dirty="0"/>
          </a:p>
          <a:p>
            <a:pPr marL="88900" algn="ctr" defTabSz="179388">
              <a:lnSpc>
                <a:spcPct val="150000"/>
              </a:lnSpc>
            </a:pPr>
            <a:endParaRPr lang="en-AU" sz="1400" dirty="0"/>
          </a:p>
        </p:txBody>
      </p:sp>
      <p:sp>
        <p:nvSpPr>
          <p:cNvPr id="19" name="TextBox 18"/>
          <p:cNvSpPr txBox="1"/>
          <p:nvPr/>
        </p:nvSpPr>
        <p:spPr>
          <a:xfrm>
            <a:off x="4355550" y="4067954"/>
            <a:ext cx="3420701" cy="1872037"/>
          </a:xfrm>
          <a:prstGeom prst="rect">
            <a:avLst/>
          </a:prstGeom>
          <a:noFill/>
          <a:ln w="19050">
            <a:solidFill>
              <a:srgbClr val="002060"/>
            </a:solidFill>
          </a:ln>
        </p:spPr>
        <p:txBody>
          <a:bodyPr wrap="square" lIns="0" tIns="0" rIns="0" bIns="0" rtlCol="0">
            <a:noAutofit/>
          </a:bodyPr>
          <a:lstStyle/>
          <a:p>
            <a:pPr algn="ctr"/>
            <a:endParaRPr lang="en-AU" sz="1200" dirty="0"/>
          </a:p>
          <a:p>
            <a:pPr marL="88900" algn="ctr" defTabSz="179388">
              <a:lnSpc>
                <a:spcPct val="150000"/>
              </a:lnSpc>
            </a:pPr>
            <a:r>
              <a:rPr lang="en-AU" sz="1400" dirty="0"/>
              <a:t>Non-local selection criteria made fairer and clearer</a:t>
            </a:r>
          </a:p>
          <a:p>
            <a:pPr marL="88900" algn="ctr" defTabSz="179388"/>
            <a:r>
              <a:rPr lang="en-AU" sz="1000" dirty="0"/>
              <a:t>----------------</a:t>
            </a:r>
          </a:p>
          <a:p>
            <a:pPr marL="88900" algn="ctr" defTabSz="179388">
              <a:lnSpc>
                <a:spcPct val="150000"/>
              </a:lnSpc>
            </a:pPr>
            <a:r>
              <a:rPr lang="en-AU" sz="1400" dirty="0"/>
              <a:t>Support for families affected by boundary </a:t>
            </a:r>
            <a:r>
              <a:rPr lang="en-AU" sz="1400" dirty="0" smtClean="0"/>
              <a:t>changes</a:t>
            </a:r>
            <a:endParaRPr lang="en-AU" sz="1400" dirty="0"/>
          </a:p>
        </p:txBody>
      </p:sp>
      <p:sp>
        <p:nvSpPr>
          <p:cNvPr id="22" name="TextBox 21"/>
          <p:cNvSpPr txBox="1"/>
          <p:nvPr/>
        </p:nvSpPr>
        <p:spPr>
          <a:xfrm>
            <a:off x="8753082" y="3604841"/>
            <a:ext cx="2504353" cy="597647"/>
          </a:xfrm>
          <a:prstGeom prst="roundRect">
            <a:avLst/>
          </a:prstGeom>
          <a:solidFill>
            <a:srgbClr val="002060"/>
          </a:solidFill>
          <a:ln w="19050">
            <a:solidFill>
              <a:srgbClr val="002060"/>
            </a:solidFill>
          </a:ln>
        </p:spPr>
        <p:txBody>
          <a:bodyPr wrap="square" lIns="0" tIns="0" rIns="0" bIns="0" rtlCol="0">
            <a:noAutofit/>
          </a:bodyPr>
          <a:lstStyle/>
          <a:p>
            <a:pPr algn="ctr" defTabSz="179388">
              <a:lnSpc>
                <a:spcPct val="150000"/>
              </a:lnSpc>
            </a:pPr>
            <a:r>
              <a:rPr lang="en-AU" sz="1600" b="1">
                <a:solidFill>
                  <a:schemeClr val="bg1"/>
                </a:solidFill>
              </a:rPr>
              <a:t>What has not changed?</a:t>
            </a:r>
            <a:r>
              <a:rPr lang="en-AU" sz="2000" b="1">
                <a:solidFill>
                  <a:schemeClr val="bg1"/>
                </a:solidFill>
              </a:rPr>
              <a:t>  </a:t>
            </a:r>
            <a:endParaRPr lang="en-AU" sz="2000" b="1" dirty="0">
              <a:solidFill>
                <a:schemeClr val="bg1"/>
              </a:solidFill>
            </a:endParaRPr>
          </a:p>
        </p:txBody>
      </p:sp>
      <p:sp>
        <p:nvSpPr>
          <p:cNvPr id="23" name="TextBox 22"/>
          <p:cNvSpPr txBox="1"/>
          <p:nvPr/>
        </p:nvSpPr>
        <p:spPr>
          <a:xfrm>
            <a:off x="4854016" y="3604618"/>
            <a:ext cx="2504353" cy="597647"/>
          </a:xfrm>
          <a:prstGeom prst="roundRect">
            <a:avLst/>
          </a:prstGeom>
          <a:solidFill>
            <a:srgbClr val="002060"/>
          </a:solidFill>
          <a:ln w="19050">
            <a:solidFill>
              <a:srgbClr val="002060"/>
            </a:solidFill>
          </a:ln>
        </p:spPr>
        <p:txBody>
          <a:bodyPr wrap="square" lIns="0" tIns="0" rIns="0" bIns="0" rtlCol="0">
            <a:noAutofit/>
          </a:bodyPr>
          <a:lstStyle/>
          <a:p>
            <a:pPr algn="ctr" defTabSz="179388">
              <a:lnSpc>
                <a:spcPct val="150000"/>
              </a:lnSpc>
            </a:pPr>
            <a:r>
              <a:rPr lang="en-AU" sz="1600" b="1" dirty="0">
                <a:solidFill>
                  <a:schemeClr val="bg1"/>
                </a:solidFill>
              </a:rPr>
              <a:t>What changed?</a:t>
            </a:r>
            <a:r>
              <a:rPr lang="en-AU" sz="2000" b="1" dirty="0">
                <a:solidFill>
                  <a:schemeClr val="bg1"/>
                </a:solidFill>
              </a:rPr>
              <a:t>  </a:t>
            </a:r>
          </a:p>
        </p:txBody>
      </p:sp>
      <p:sp>
        <p:nvSpPr>
          <p:cNvPr id="24" name="TextBox 23"/>
          <p:cNvSpPr txBox="1"/>
          <p:nvPr/>
        </p:nvSpPr>
        <p:spPr>
          <a:xfrm>
            <a:off x="848254" y="3560018"/>
            <a:ext cx="2504353" cy="597647"/>
          </a:xfrm>
          <a:prstGeom prst="roundRect">
            <a:avLst/>
          </a:prstGeom>
          <a:solidFill>
            <a:srgbClr val="002060"/>
          </a:solidFill>
          <a:ln w="19050">
            <a:solidFill>
              <a:srgbClr val="002060"/>
            </a:solidFill>
          </a:ln>
        </p:spPr>
        <p:txBody>
          <a:bodyPr wrap="square" lIns="0" tIns="0" rIns="0" bIns="0" rtlCol="0">
            <a:noAutofit/>
          </a:bodyPr>
          <a:lstStyle/>
          <a:p>
            <a:pPr algn="ctr" defTabSz="179388">
              <a:lnSpc>
                <a:spcPct val="150000"/>
              </a:lnSpc>
            </a:pPr>
            <a:r>
              <a:rPr lang="en-AU" sz="1600" b="1" dirty="0">
                <a:solidFill>
                  <a:schemeClr val="bg1"/>
                </a:solidFill>
              </a:rPr>
              <a:t>Why change?</a:t>
            </a:r>
            <a:r>
              <a:rPr lang="en-AU" sz="2000" b="1" dirty="0">
                <a:solidFill>
                  <a:schemeClr val="bg1"/>
                </a:solidFill>
              </a:rPr>
              <a:t>  </a:t>
            </a:r>
          </a:p>
        </p:txBody>
      </p:sp>
    </p:spTree>
    <p:extLst>
      <p:ext uri="{BB962C8B-B14F-4D97-AF65-F5344CB8AC3E}">
        <p14:creationId xmlns:p14="http://schemas.microsoft.com/office/powerpoint/2010/main" val="719430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P spid="17" grpId="0" animBg="1"/>
      <p:bldP spid="18" grpId="0" animBg="1"/>
      <p:bldP spid="19"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p:txBody>
          <a:bodyPr>
            <a:normAutofit fontScale="85000" lnSpcReduction="10000"/>
          </a:bodyPr>
          <a:lstStyle/>
          <a:p>
            <a:pPr marL="0" indent="0">
              <a:buNone/>
            </a:pPr>
            <a:r>
              <a:rPr lang="en-AU" b="1" dirty="0"/>
              <a:t>The policy and information for parents are available at on the Department’s website</a:t>
            </a:r>
          </a:p>
          <a:p>
            <a:pPr marL="0" indent="0">
              <a:buNone/>
            </a:pPr>
            <a:r>
              <a:rPr lang="en-AU" u="sng" dirty="0">
                <a:hlinkClick r:id="rId3"/>
              </a:rPr>
              <a:t>https://education.nsw.gov.au/policy-library/policies/enrolment-of-students-in-nsw-government-schools</a:t>
            </a:r>
            <a:endParaRPr lang="en-AU" dirty="0"/>
          </a:p>
          <a:p>
            <a:pPr marL="0" indent="0">
              <a:buNone/>
            </a:pPr>
            <a:endParaRPr lang="en-AU" dirty="0"/>
          </a:p>
          <a:p>
            <a:pPr marL="0" indent="0">
              <a:buNone/>
            </a:pPr>
            <a:r>
              <a:rPr lang="en-AU" b="1" dirty="0"/>
              <a:t>General enrolment enquiries</a:t>
            </a:r>
          </a:p>
          <a:p>
            <a:pPr marL="0" indent="0">
              <a:buNone/>
            </a:pPr>
            <a:r>
              <a:rPr lang="en-AU" dirty="0"/>
              <a:t>Telephone: 1300 679 332 </a:t>
            </a:r>
          </a:p>
          <a:p>
            <a:pPr marL="0" indent="0">
              <a:buNone/>
            </a:pPr>
            <a:r>
              <a:rPr lang="en-AU" dirty="0"/>
              <a:t>Email: </a:t>
            </a:r>
            <a:r>
              <a:rPr lang="en-AU" u="sng" dirty="0">
                <a:hlinkClick r:id="rId4"/>
              </a:rPr>
              <a:t>DoEinfo@det.nsw.edu.au</a:t>
            </a:r>
            <a:r>
              <a:rPr lang="en-AU" dirty="0"/>
              <a:t> </a:t>
            </a:r>
          </a:p>
          <a:p>
            <a:endParaRPr lang="en-AU" dirty="0"/>
          </a:p>
          <a:p>
            <a:pPr marL="0" indent="0">
              <a:buNone/>
            </a:pPr>
            <a:r>
              <a:rPr lang="en-AU" b="1" dirty="0"/>
              <a:t>Specific enrolment enquiries</a:t>
            </a:r>
          </a:p>
          <a:p>
            <a:pPr marL="0" indent="0">
              <a:buNone/>
            </a:pPr>
            <a:r>
              <a:rPr lang="en-AU" dirty="0"/>
              <a:t>Parents should contact their local school. School contact details are available at: </a:t>
            </a:r>
            <a:r>
              <a:rPr lang="en-AU" u="sng" dirty="0">
                <a:hlinkClick r:id="rId5"/>
              </a:rPr>
              <a:t>https://education.nsw.gov.au/public-schools/going-to-a-public-school/finding-a-public-school</a:t>
            </a:r>
            <a:r>
              <a:rPr lang="en-AU" dirty="0"/>
              <a:t>. </a:t>
            </a:r>
          </a:p>
          <a:p>
            <a:endParaRPr lang="en-AU" dirty="0"/>
          </a:p>
        </p:txBody>
      </p:sp>
      <p:sp>
        <p:nvSpPr>
          <p:cNvPr id="2" name="Title 1">
            <a:extLst>
              <a:ext uri="{FF2B5EF4-FFF2-40B4-BE49-F238E27FC236}">
                <a16:creationId xmlns:a16="http://schemas.microsoft.com/office/drawing/2014/main" id="{543B5BF6-ECBB-436E-AB35-A26CF471F5EF}"/>
              </a:ext>
            </a:extLst>
          </p:cNvPr>
          <p:cNvSpPr>
            <a:spLocks noGrp="1"/>
          </p:cNvSpPr>
          <p:nvPr>
            <p:ph type="title"/>
          </p:nvPr>
        </p:nvSpPr>
        <p:spPr/>
        <p:txBody>
          <a:bodyPr/>
          <a:lstStyle/>
          <a:p>
            <a:r>
              <a:rPr lang="en-US" dirty="0"/>
              <a:t>More information</a:t>
            </a:r>
            <a:endParaRPr lang="en-AU" dirty="0"/>
          </a:p>
        </p:txBody>
      </p:sp>
      <p:sp>
        <p:nvSpPr>
          <p:cNvPr id="5" name="Text Placeholder 4"/>
          <p:cNvSpPr>
            <a:spLocks noGrp="1"/>
          </p:cNvSpPr>
          <p:nvPr>
            <p:ph type="body" sz="quarter" idx="15"/>
          </p:nvPr>
        </p:nvSpPr>
        <p:spPr/>
        <p:txBody>
          <a:bodyPr/>
          <a:lstStyle/>
          <a:p>
            <a:r>
              <a:rPr lang="en-US" dirty="0"/>
              <a:t>Supporting </a:t>
            </a:r>
            <a:r>
              <a:rPr lang="en-US" dirty="0" smtClean="0"/>
              <a:t>parents</a:t>
            </a:r>
          </a:p>
          <a:p>
            <a:endParaRPr lang="en-AU" dirty="0"/>
          </a:p>
        </p:txBody>
      </p:sp>
    </p:spTree>
    <p:extLst>
      <p:ext uri="{BB962C8B-B14F-4D97-AF65-F5344CB8AC3E}">
        <p14:creationId xmlns:p14="http://schemas.microsoft.com/office/powerpoint/2010/main" val="40314882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p:txBody>
          <a:bodyPr/>
          <a:lstStyle/>
          <a:p>
            <a:endParaRPr lang="en-AU"/>
          </a:p>
        </p:txBody>
      </p:sp>
      <p:sp>
        <p:nvSpPr>
          <p:cNvPr id="7" name="Title 6"/>
          <p:cNvSpPr>
            <a:spLocks noGrp="1"/>
          </p:cNvSpPr>
          <p:nvPr>
            <p:ph type="title"/>
          </p:nvPr>
        </p:nvSpPr>
        <p:spPr/>
        <p:txBody>
          <a:bodyPr/>
          <a:lstStyle/>
          <a:p>
            <a:r>
              <a:rPr lang="en-AU" dirty="0" smtClean="0"/>
              <a:t>Questions?</a:t>
            </a:r>
            <a:endParaRPr lang="en-AU" dirty="0"/>
          </a:p>
        </p:txBody>
      </p:sp>
      <p:sp>
        <p:nvSpPr>
          <p:cNvPr id="6" name="Footer Placeholder 5"/>
          <p:cNvSpPr>
            <a:spLocks noGrp="1"/>
          </p:cNvSpPr>
          <p:nvPr>
            <p:ph type="ftr" sz="quarter" idx="4294967295"/>
          </p:nvPr>
        </p:nvSpPr>
        <p:spPr>
          <a:xfrm>
            <a:off x="0" y="6267450"/>
            <a:ext cx="407988" cy="365125"/>
          </a:xfrm>
          <a:prstGeom prst="rect">
            <a:avLst/>
          </a:prstGeom>
        </p:spPr>
        <p:txBody>
          <a:bodyPr/>
          <a:lstStyle/>
          <a:p>
            <a:fld id="{5116C895-348D-4FA1-AC3F-6A98EE2CBA64}" type="slidenum">
              <a:rPr lang="en-US" smtClean="0"/>
              <a:pPr/>
              <a:t>27</a:t>
            </a:fld>
            <a:endParaRPr lang="en-US" dirty="0"/>
          </a:p>
        </p:txBody>
      </p:sp>
    </p:spTree>
    <p:extLst>
      <p:ext uri="{BB962C8B-B14F-4D97-AF65-F5344CB8AC3E}">
        <p14:creationId xmlns:p14="http://schemas.microsoft.com/office/powerpoint/2010/main" val="20407356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fontScale="92500" lnSpcReduction="20000"/>
          </a:bodyPr>
          <a:lstStyle/>
          <a:p>
            <a:pPr marL="0" indent="0">
              <a:buNone/>
            </a:pPr>
            <a:r>
              <a:rPr lang="en-AU" b="1" dirty="0" smtClean="0"/>
              <a:t>Available now</a:t>
            </a:r>
          </a:p>
          <a:p>
            <a:pPr lvl="1"/>
            <a:r>
              <a:rPr lang="en-AU" u="sng" dirty="0" smtClean="0"/>
              <a:t>Mathematics building blocks for numeracy</a:t>
            </a:r>
          </a:p>
          <a:p>
            <a:pPr lvl="2"/>
            <a:r>
              <a:rPr lang="en-AU" dirty="0" smtClean="0"/>
              <a:t>Course 1: Effective mathematics teaching for numeracy development</a:t>
            </a:r>
          </a:p>
          <a:p>
            <a:pPr lvl="2"/>
            <a:r>
              <a:rPr lang="en-AU" dirty="0" smtClean="0"/>
              <a:t>Course 2: Learning progressions as a tool to support student numeracy development</a:t>
            </a:r>
          </a:p>
          <a:p>
            <a:pPr lvl="2"/>
            <a:r>
              <a:rPr lang="en-AU" dirty="0" smtClean="0"/>
              <a:t>Course 3: Principles of effective assessment</a:t>
            </a:r>
          </a:p>
          <a:p>
            <a:pPr lvl="2"/>
            <a:r>
              <a:rPr lang="en-AU" dirty="0" smtClean="0"/>
              <a:t>Course 4: Planning for differentiated learning</a:t>
            </a:r>
          </a:p>
          <a:p>
            <a:pPr lvl="1"/>
            <a:r>
              <a:rPr lang="en-AU" u="sng" dirty="0" smtClean="0"/>
              <a:t>Additive strategies</a:t>
            </a:r>
          </a:p>
          <a:p>
            <a:pPr marL="0" indent="0">
              <a:buNone/>
            </a:pPr>
            <a:r>
              <a:rPr lang="en-AU" b="1" dirty="0" smtClean="0"/>
              <a:t>Under development</a:t>
            </a:r>
          </a:p>
          <a:p>
            <a:pPr lvl="1"/>
            <a:r>
              <a:rPr lang="en-AU" u="sng" dirty="0" smtClean="0"/>
              <a:t>Multiplicative strategies</a:t>
            </a:r>
          </a:p>
        </p:txBody>
      </p:sp>
      <p:sp>
        <p:nvSpPr>
          <p:cNvPr id="4" name="Title 3"/>
          <p:cNvSpPr>
            <a:spLocks noGrp="1"/>
          </p:cNvSpPr>
          <p:nvPr>
            <p:ph type="title"/>
          </p:nvPr>
        </p:nvSpPr>
        <p:spPr/>
        <p:txBody>
          <a:bodyPr/>
          <a:lstStyle/>
          <a:p>
            <a:r>
              <a:rPr lang="en-AU" dirty="0"/>
              <a:t>Literacy and numeracy support for </a:t>
            </a:r>
            <a:r>
              <a:rPr lang="en-AU" dirty="0" smtClean="0"/>
              <a:t>primary </a:t>
            </a:r>
            <a:r>
              <a:rPr lang="en-AU" dirty="0"/>
              <a:t>schools</a:t>
            </a:r>
          </a:p>
        </p:txBody>
      </p:sp>
      <p:sp>
        <p:nvSpPr>
          <p:cNvPr id="3" name="Text Placeholder 2"/>
          <p:cNvSpPr>
            <a:spLocks noGrp="1"/>
          </p:cNvSpPr>
          <p:nvPr>
            <p:ph type="body" sz="quarter" idx="15"/>
          </p:nvPr>
        </p:nvSpPr>
        <p:spPr/>
        <p:txBody>
          <a:bodyPr/>
          <a:lstStyle/>
          <a:p>
            <a:r>
              <a:rPr lang="en-AU" dirty="0" smtClean="0"/>
              <a:t>Numeracy professional learning</a:t>
            </a:r>
            <a:endParaRPr lang="en-AU" dirty="0"/>
          </a:p>
        </p:txBody>
      </p:sp>
      <p:sp>
        <p:nvSpPr>
          <p:cNvPr id="6" name="Rounded Rectangular Callout 5"/>
          <p:cNvSpPr/>
          <p:nvPr/>
        </p:nvSpPr>
        <p:spPr>
          <a:xfrm>
            <a:off x="6108701" y="1989138"/>
            <a:ext cx="5738158" cy="4185997"/>
          </a:xfrm>
          <a:prstGeom prst="wedgeRoundRectCallout">
            <a:avLst>
              <a:gd name="adj1" fmla="val 17385"/>
              <a:gd name="adj2" fmla="val -4744"/>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r>
              <a:rPr lang="en-AU" sz="1600" dirty="0">
                <a:solidFill>
                  <a:schemeClr val="bg1"/>
                </a:solidFill>
              </a:rPr>
              <a:t>“Looking at the big ideas and the progression of student learning was great and now so much clearer to me.”</a:t>
            </a:r>
          </a:p>
          <a:p>
            <a:endParaRPr lang="en-AU" sz="1600" dirty="0" smtClean="0">
              <a:solidFill>
                <a:schemeClr val="bg1"/>
              </a:solidFill>
            </a:endParaRPr>
          </a:p>
          <a:p>
            <a:r>
              <a:rPr lang="en-AU" sz="1600" dirty="0" smtClean="0">
                <a:solidFill>
                  <a:schemeClr val="bg1"/>
                </a:solidFill>
              </a:rPr>
              <a:t>“</a:t>
            </a:r>
            <a:r>
              <a:rPr lang="en-AU" sz="1600" dirty="0">
                <a:solidFill>
                  <a:schemeClr val="bg1"/>
                </a:solidFill>
              </a:rPr>
              <a:t>This PL was well thought out with a mix of research, discussion, games and examples to take back to the classroom. I really enjoyed it and will recommend it to others.”</a:t>
            </a:r>
          </a:p>
          <a:p>
            <a:endParaRPr lang="en-AU" sz="1600" dirty="0" smtClean="0">
              <a:solidFill>
                <a:schemeClr val="bg1"/>
              </a:solidFill>
            </a:endParaRPr>
          </a:p>
          <a:p>
            <a:r>
              <a:rPr lang="en-AU" sz="1600" dirty="0" smtClean="0">
                <a:solidFill>
                  <a:schemeClr val="bg1"/>
                </a:solidFill>
              </a:rPr>
              <a:t>“</a:t>
            </a:r>
            <a:r>
              <a:rPr lang="en-AU" sz="1600" dirty="0">
                <a:solidFill>
                  <a:schemeClr val="bg1"/>
                </a:solidFill>
              </a:rPr>
              <a:t>A wonderfully led and exceptionally useful day to set up our planning.”</a:t>
            </a:r>
          </a:p>
          <a:p>
            <a:endParaRPr lang="en-AU" sz="1600" dirty="0" smtClean="0">
              <a:solidFill>
                <a:schemeClr val="bg1"/>
              </a:solidFill>
            </a:endParaRPr>
          </a:p>
          <a:p>
            <a:r>
              <a:rPr lang="en-AU" sz="1600" dirty="0" smtClean="0">
                <a:solidFill>
                  <a:schemeClr val="bg1"/>
                </a:solidFill>
              </a:rPr>
              <a:t>“Interesting </a:t>
            </a:r>
            <a:r>
              <a:rPr lang="en-AU" sz="1600" dirty="0">
                <a:solidFill>
                  <a:schemeClr val="bg1"/>
                </a:solidFill>
              </a:rPr>
              <a:t>and informative PL. One that will actually be useful in a classroom</a:t>
            </a:r>
            <a:r>
              <a:rPr lang="en-AU" sz="1600" dirty="0" smtClean="0">
                <a:solidFill>
                  <a:schemeClr val="bg1"/>
                </a:solidFill>
              </a:rPr>
              <a:t>.”</a:t>
            </a:r>
            <a:endParaRPr lang="en-AU" sz="1600" dirty="0">
              <a:solidFill>
                <a:schemeClr val="bg1"/>
              </a:solidFill>
            </a:endParaRPr>
          </a:p>
        </p:txBody>
      </p:sp>
    </p:spTree>
    <p:extLst>
      <p:ext uri="{BB962C8B-B14F-4D97-AF65-F5344CB8AC3E}">
        <p14:creationId xmlns:p14="http://schemas.microsoft.com/office/powerpoint/2010/main" val="25457777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normAutofit fontScale="77500" lnSpcReduction="20000"/>
          </a:bodyPr>
          <a:lstStyle/>
          <a:p>
            <a:pPr marL="0" indent="0">
              <a:buNone/>
            </a:pPr>
            <a:r>
              <a:rPr lang="en-AU" b="1" dirty="0" smtClean="0"/>
              <a:t>Available now</a:t>
            </a:r>
          </a:p>
          <a:p>
            <a:pPr lvl="1"/>
            <a:r>
              <a:rPr lang="en-AU" dirty="0" smtClean="0"/>
              <a:t>Effective reading</a:t>
            </a:r>
          </a:p>
          <a:p>
            <a:pPr lvl="2"/>
            <a:r>
              <a:rPr lang="en-AU" dirty="0" smtClean="0"/>
              <a:t>Phonics (eLearning)</a:t>
            </a:r>
          </a:p>
          <a:p>
            <a:pPr lvl="2"/>
            <a:r>
              <a:rPr lang="en-AU" dirty="0" smtClean="0"/>
              <a:t>Phonological awareness (face to face)</a:t>
            </a:r>
          </a:p>
          <a:p>
            <a:pPr lvl="2"/>
            <a:r>
              <a:rPr lang="en-AU" dirty="0" smtClean="0"/>
              <a:t>Vocabulary (face to face from week 5)</a:t>
            </a:r>
          </a:p>
          <a:p>
            <a:pPr lvl="2"/>
            <a:r>
              <a:rPr lang="en-AU" dirty="0" smtClean="0"/>
              <a:t> Fluency (underdevelopment)</a:t>
            </a:r>
          </a:p>
          <a:p>
            <a:pPr marL="0" indent="0">
              <a:buNone/>
            </a:pPr>
            <a:r>
              <a:rPr lang="en-AU" b="1" dirty="0" smtClean="0"/>
              <a:t>Coming soon</a:t>
            </a:r>
          </a:p>
          <a:p>
            <a:pPr lvl="1"/>
            <a:r>
              <a:rPr lang="en-AU" dirty="0" smtClean="0"/>
              <a:t>Phonological awareness (eLearning)</a:t>
            </a:r>
          </a:p>
          <a:p>
            <a:pPr lvl="1"/>
            <a:r>
              <a:rPr lang="en-AU" dirty="0" smtClean="0"/>
              <a:t>Focus on creating texts</a:t>
            </a:r>
          </a:p>
          <a:p>
            <a:pPr marL="0" indent="0">
              <a:buNone/>
            </a:pPr>
            <a:r>
              <a:rPr lang="en-AU" b="1" dirty="0" smtClean="0"/>
              <a:t>Under development</a:t>
            </a:r>
          </a:p>
          <a:p>
            <a:pPr lvl="1"/>
            <a:r>
              <a:rPr lang="en-AU" dirty="0" smtClean="0"/>
              <a:t>Effective reading: fluency</a:t>
            </a:r>
          </a:p>
          <a:p>
            <a:pPr lvl="1"/>
            <a:r>
              <a:rPr lang="en-AU" dirty="0" smtClean="0"/>
              <a:t>Focus on understanding texts</a:t>
            </a:r>
          </a:p>
        </p:txBody>
      </p:sp>
      <p:sp>
        <p:nvSpPr>
          <p:cNvPr id="4" name="Title 3"/>
          <p:cNvSpPr>
            <a:spLocks noGrp="1"/>
          </p:cNvSpPr>
          <p:nvPr>
            <p:ph type="title"/>
          </p:nvPr>
        </p:nvSpPr>
        <p:spPr/>
        <p:txBody>
          <a:bodyPr/>
          <a:lstStyle/>
          <a:p>
            <a:r>
              <a:rPr lang="en-AU" dirty="0"/>
              <a:t>Literacy and numeracy support for </a:t>
            </a:r>
            <a:r>
              <a:rPr lang="en-AU" dirty="0" smtClean="0"/>
              <a:t>primary </a:t>
            </a:r>
            <a:r>
              <a:rPr lang="en-AU" dirty="0"/>
              <a:t>schools</a:t>
            </a:r>
          </a:p>
        </p:txBody>
      </p:sp>
      <p:sp>
        <p:nvSpPr>
          <p:cNvPr id="3" name="Text Placeholder 2"/>
          <p:cNvSpPr>
            <a:spLocks noGrp="1"/>
          </p:cNvSpPr>
          <p:nvPr>
            <p:ph type="body" sz="quarter" idx="15"/>
          </p:nvPr>
        </p:nvSpPr>
        <p:spPr/>
        <p:txBody>
          <a:bodyPr/>
          <a:lstStyle/>
          <a:p>
            <a:r>
              <a:rPr lang="en-AU" dirty="0" smtClean="0"/>
              <a:t>Literacy professional learning</a:t>
            </a:r>
            <a:endParaRPr lang="en-AU" dirty="0"/>
          </a:p>
        </p:txBody>
      </p:sp>
      <p:sp>
        <p:nvSpPr>
          <p:cNvPr id="8" name="Rounded Rectangular Callout 7"/>
          <p:cNvSpPr/>
          <p:nvPr/>
        </p:nvSpPr>
        <p:spPr>
          <a:xfrm>
            <a:off x="6108701" y="1989138"/>
            <a:ext cx="5738158" cy="4185997"/>
          </a:xfrm>
          <a:prstGeom prst="wedgeRoundRectCallout">
            <a:avLst>
              <a:gd name="adj1" fmla="val 17385"/>
              <a:gd name="adj2" fmla="val -4744"/>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anchor="ctr"/>
          <a:lstStyle/>
          <a:p>
            <a:r>
              <a:rPr lang="en-AU" sz="1600" dirty="0" smtClean="0">
                <a:solidFill>
                  <a:schemeClr val="bg1"/>
                </a:solidFill>
              </a:rPr>
              <a:t>“We </a:t>
            </a:r>
            <a:r>
              <a:rPr lang="en-AU" sz="1600" dirty="0">
                <a:solidFill>
                  <a:schemeClr val="bg1"/>
                </a:solidFill>
              </a:rPr>
              <a:t>found the PL to be extremely relevant to our needs. We are very grateful for the comprehensive resources which we will use to provide PL for our staff</a:t>
            </a:r>
            <a:r>
              <a:rPr lang="en-AU" sz="1600" dirty="0" smtClean="0">
                <a:solidFill>
                  <a:schemeClr val="bg1"/>
                </a:solidFill>
              </a:rPr>
              <a:t>.”</a:t>
            </a:r>
          </a:p>
          <a:p>
            <a:endParaRPr lang="en-AU" sz="1600" dirty="0">
              <a:solidFill>
                <a:schemeClr val="bg1"/>
              </a:solidFill>
            </a:endParaRPr>
          </a:p>
          <a:p>
            <a:r>
              <a:rPr lang="en-AU" sz="1600" dirty="0" smtClean="0">
                <a:solidFill>
                  <a:schemeClr val="bg1"/>
                </a:solidFill>
              </a:rPr>
              <a:t>“Excellent </a:t>
            </a:r>
            <a:r>
              <a:rPr lang="en-AU" sz="1600" dirty="0">
                <a:solidFill>
                  <a:schemeClr val="bg1"/>
                </a:solidFill>
              </a:rPr>
              <a:t>PL and has definitely given our school team something to take away and apply into our school </a:t>
            </a:r>
            <a:r>
              <a:rPr lang="en-AU" sz="1600" dirty="0" smtClean="0">
                <a:solidFill>
                  <a:schemeClr val="bg1"/>
                </a:solidFill>
              </a:rPr>
              <a:t>setting.”</a:t>
            </a:r>
          </a:p>
          <a:p>
            <a:endParaRPr lang="en-AU" sz="1600" dirty="0" smtClean="0">
              <a:solidFill>
                <a:schemeClr val="bg1"/>
              </a:solidFill>
            </a:endParaRPr>
          </a:p>
          <a:p>
            <a:r>
              <a:rPr lang="en-AU" sz="1600" dirty="0" smtClean="0">
                <a:solidFill>
                  <a:schemeClr val="bg1"/>
                </a:solidFill>
              </a:rPr>
              <a:t>“Course </a:t>
            </a:r>
            <a:r>
              <a:rPr lang="en-AU" sz="1600" dirty="0">
                <a:solidFill>
                  <a:schemeClr val="bg1"/>
                </a:solidFill>
              </a:rPr>
              <a:t>was engaging and informative. Excellent strategies that I will implement with my students. Feeling confident to use decodable readers and have a better understanding on how to use them</a:t>
            </a:r>
            <a:r>
              <a:rPr lang="en-AU" sz="1600" dirty="0" smtClean="0">
                <a:solidFill>
                  <a:schemeClr val="bg1"/>
                </a:solidFill>
              </a:rPr>
              <a:t>.”</a:t>
            </a:r>
            <a:endParaRPr lang="en-AU" sz="1600" dirty="0">
              <a:solidFill>
                <a:schemeClr val="bg1"/>
              </a:solidFill>
            </a:endParaRPr>
          </a:p>
        </p:txBody>
      </p:sp>
    </p:spTree>
    <p:extLst>
      <p:ext uri="{BB962C8B-B14F-4D97-AF65-F5344CB8AC3E}">
        <p14:creationId xmlns:p14="http://schemas.microsoft.com/office/powerpoint/2010/main" val="7894316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8"/>
          </p:nvPr>
        </p:nvSpPr>
        <p:spPr>
          <a:xfrm>
            <a:off x="5888880" y="2355448"/>
            <a:ext cx="5924749" cy="4084574"/>
          </a:xfrm>
        </p:spPr>
        <p:txBody>
          <a:bodyPr>
            <a:normAutofit fontScale="55000" lnSpcReduction="20000"/>
          </a:bodyPr>
          <a:lstStyle/>
          <a:p>
            <a:pPr marL="0" indent="0" algn="ctr">
              <a:buNone/>
            </a:pPr>
            <a:r>
              <a:rPr lang="en-AU" sz="26400" dirty="0" smtClean="0"/>
              <a:t>95</a:t>
            </a:r>
            <a:r>
              <a:rPr lang="en-AU" sz="11500" dirty="0" smtClean="0"/>
              <a:t> </a:t>
            </a:r>
          </a:p>
          <a:p>
            <a:pPr marL="0" indent="0" algn="ctr">
              <a:buNone/>
            </a:pPr>
            <a:r>
              <a:rPr lang="en-AU" sz="4500" dirty="0"/>
              <a:t>non </a:t>
            </a:r>
            <a:r>
              <a:rPr lang="en-AU" sz="4500" dirty="0" err="1"/>
              <a:t>EAfS</a:t>
            </a:r>
            <a:r>
              <a:rPr lang="en-AU" sz="4500" dirty="0"/>
              <a:t> schools have </a:t>
            </a:r>
            <a:r>
              <a:rPr lang="en-AU" sz="4500" dirty="0" smtClean="0"/>
              <a:t>teachers working as ILs in </a:t>
            </a:r>
            <a:r>
              <a:rPr lang="en-AU" sz="4500" dirty="0" err="1" smtClean="0"/>
              <a:t>EAfS</a:t>
            </a:r>
            <a:r>
              <a:rPr lang="en-AU" sz="4500" dirty="0" smtClean="0"/>
              <a:t> schools</a:t>
            </a:r>
            <a:endParaRPr lang="en-AU" sz="4500" dirty="0"/>
          </a:p>
        </p:txBody>
      </p:sp>
      <p:sp>
        <p:nvSpPr>
          <p:cNvPr id="6" name="Text Placeholder 5"/>
          <p:cNvSpPr>
            <a:spLocks noGrp="1"/>
          </p:cNvSpPr>
          <p:nvPr>
            <p:ph type="body" sz="quarter" idx="17"/>
          </p:nvPr>
        </p:nvSpPr>
        <p:spPr>
          <a:xfrm>
            <a:off x="329455" y="2413287"/>
            <a:ext cx="5559425" cy="4084574"/>
          </a:xfrm>
        </p:spPr>
        <p:txBody>
          <a:bodyPr/>
          <a:lstStyle/>
          <a:p>
            <a:r>
              <a:rPr lang="en-GB" dirty="0"/>
              <a:t>Support for the </a:t>
            </a:r>
            <a:r>
              <a:rPr lang="en-GB" dirty="0" err="1"/>
              <a:t>EAfS</a:t>
            </a:r>
            <a:r>
              <a:rPr lang="en-GB" dirty="0"/>
              <a:t> initiative from principals of non-</a:t>
            </a:r>
            <a:r>
              <a:rPr lang="en-GB" dirty="0" err="1"/>
              <a:t>EAfS</a:t>
            </a:r>
            <a:r>
              <a:rPr lang="en-GB" dirty="0"/>
              <a:t> schools in sharing the expertise of their substantive staff has been significant and has contributed to the development of the literacy and numeracy of our </a:t>
            </a:r>
            <a:r>
              <a:rPr lang="en-GB" dirty="0" err="1"/>
              <a:t>EAfS</a:t>
            </a:r>
            <a:r>
              <a:rPr lang="en-GB" dirty="0"/>
              <a:t> students. </a:t>
            </a:r>
            <a:endParaRPr lang="en-AU" dirty="0"/>
          </a:p>
          <a:p>
            <a:endParaRPr lang="en-AU" dirty="0"/>
          </a:p>
        </p:txBody>
      </p:sp>
      <p:sp>
        <p:nvSpPr>
          <p:cNvPr id="4" name="Title 3"/>
          <p:cNvSpPr>
            <a:spLocks noGrp="1"/>
          </p:cNvSpPr>
          <p:nvPr>
            <p:ph type="title"/>
          </p:nvPr>
        </p:nvSpPr>
        <p:spPr/>
        <p:txBody>
          <a:bodyPr/>
          <a:lstStyle/>
          <a:p>
            <a:r>
              <a:rPr lang="en-AU" dirty="0" err="1" smtClean="0"/>
              <a:t>EAfS</a:t>
            </a:r>
            <a:r>
              <a:rPr lang="en-AU" dirty="0" smtClean="0"/>
              <a:t> instructional leaders</a:t>
            </a:r>
            <a:endParaRPr lang="en-AU" dirty="0"/>
          </a:p>
        </p:txBody>
      </p:sp>
      <p:sp>
        <p:nvSpPr>
          <p:cNvPr id="5" name="Text Placeholder 4"/>
          <p:cNvSpPr>
            <a:spLocks noGrp="1"/>
          </p:cNvSpPr>
          <p:nvPr>
            <p:ph type="body" sz="quarter" idx="15"/>
          </p:nvPr>
        </p:nvSpPr>
        <p:spPr/>
        <p:txBody>
          <a:bodyPr/>
          <a:lstStyle/>
          <a:p>
            <a:r>
              <a:rPr lang="en-GB" dirty="0"/>
              <a:t>To support the Literacy and Numeracy Strategy 2017-2020 and the Early Action for Success initiative,</a:t>
            </a:r>
            <a:r>
              <a:rPr lang="en-GB" b="1" dirty="0"/>
              <a:t> instructional leaders will be offered an extension to January 2021.</a:t>
            </a:r>
            <a:r>
              <a:rPr lang="en-GB" dirty="0"/>
              <a:t> </a:t>
            </a:r>
            <a:endParaRPr lang="en-AU" dirty="0"/>
          </a:p>
          <a:p>
            <a:endParaRPr lang="en-AU" dirty="0"/>
          </a:p>
        </p:txBody>
      </p:sp>
    </p:spTree>
    <p:extLst>
      <p:ext uri="{BB962C8B-B14F-4D97-AF65-F5344CB8AC3E}">
        <p14:creationId xmlns:p14="http://schemas.microsoft.com/office/powerpoint/2010/main" val="5761752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75621" y="2305873"/>
            <a:ext cx="11482699" cy="4110667"/>
          </a:xfrm>
        </p:spPr>
        <p:txBody>
          <a:bodyPr/>
          <a:lstStyle/>
          <a:p>
            <a:pPr marL="0" indent="0">
              <a:buNone/>
            </a:pPr>
            <a:r>
              <a:rPr lang="en-GB" dirty="0"/>
              <a:t>Where the extension of the temporary appointment to the instructional leader role means that the instructional leader will have been out of their substantive position for more than three years, it is a decision for the principal of the instructional leader’s substantive school to:</a:t>
            </a:r>
            <a:endParaRPr lang="en-AU" dirty="0"/>
          </a:p>
          <a:p>
            <a:pPr lvl="0"/>
            <a:r>
              <a:rPr lang="en-GB" sz="1600" dirty="0"/>
              <a:t>agree to the employee’s retention of a right of return to their substantive position and hold the employee’s position open until January 2021; or</a:t>
            </a:r>
            <a:endParaRPr lang="en-AU" sz="1600" dirty="0"/>
          </a:p>
          <a:p>
            <a:pPr lvl="0"/>
            <a:r>
              <a:rPr lang="en-GB" sz="1600" dirty="0"/>
              <a:t>decline to continue the right of return.  </a:t>
            </a:r>
            <a:endParaRPr lang="en-AU" sz="1600" dirty="0"/>
          </a:p>
          <a:p>
            <a:endParaRPr lang="en-AU" dirty="0"/>
          </a:p>
        </p:txBody>
      </p:sp>
      <p:sp>
        <p:nvSpPr>
          <p:cNvPr id="4" name="Title 3"/>
          <p:cNvSpPr>
            <a:spLocks noGrp="1"/>
          </p:cNvSpPr>
          <p:nvPr>
            <p:ph type="title"/>
          </p:nvPr>
        </p:nvSpPr>
        <p:spPr/>
        <p:txBody>
          <a:bodyPr/>
          <a:lstStyle/>
          <a:p>
            <a:r>
              <a:rPr lang="en-AU" dirty="0" err="1" smtClean="0"/>
              <a:t>EAfS</a:t>
            </a:r>
            <a:r>
              <a:rPr lang="en-AU" dirty="0" smtClean="0"/>
              <a:t> instructional leaders</a:t>
            </a:r>
            <a:endParaRPr lang="en-AU" dirty="0"/>
          </a:p>
        </p:txBody>
      </p:sp>
      <p:sp>
        <p:nvSpPr>
          <p:cNvPr id="5" name="Text Placeholder 4"/>
          <p:cNvSpPr>
            <a:spLocks noGrp="1"/>
          </p:cNvSpPr>
          <p:nvPr>
            <p:ph type="body" sz="quarter" idx="15"/>
          </p:nvPr>
        </p:nvSpPr>
        <p:spPr/>
        <p:txBody>
          <a:bodyPr/>
          <a:lstStyle/>
          <a:p>
            <a:r>
              <a:rPr lang="en-GB" dirty="0"/>
              <a:t>To support the Literacy and Numeracy Strategy 2017-2020 and the Early Action for Success initiative,</a:t>
            </a:r>
            <a:r>
              <a:rPr lang="en-GB" b="1" dirty="0"/>
              <a:t> instructional leaders will be offered an extension to January 2021.</a:t>
            </a:r>
            <a:r>
              <a:rPr lang="en-GB" dirty="0"/>
              <a:t> </a:t>
            </a:r>
            <a:endParaRPr lang="en-AU" dirty="0"/>
          </a:p>
          <a:p>
            <a:endParaRPr lang="en-AU" dirty="0"/>
          </a:p>
        </p:txBody>
      </p:sp>
    </p:spTree>
    <p:extLst>
      <p:ext uri="{BB962C8B-B14F-4D97-AF65-F5344CB8AC3E}">
        <p14:creationId xmlns:p14="http://schemas.microsoft.com/office/powerpoint/2010/main" val="347719017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375621" y="1277587"/>
            <a:ext cx="11482699" cy="5138954"/>
          </a:xfrm>
        </p:spPr>
        <p:txBody>
          <a:bodyPr>
            <a:normAutofit fontScale="92500" lnSpcReduction="20000"/>
          </a:bodyPr>
          <a:lstStyle/>
          <a:p>
            <a:pPr marL="0" indent="0">
              <a:buNone/>
            </a:pPr>
            <a:r>
              <a:rPr lang="en-GB" dirty="0"/>
              <a:t>If the substantive school principal declines to continue the right of return until January 2021, the instructional leader has two courses of action open to them. </a:t>
            </a:r>
            <a:endParaRPr lang="en-AU" dirty="0"/>
          </a:p>
          <a:p>
            <a:pPr lvl="0"/>
            <a:r>
              <a:rPr lang="en-GB" sz="1600" dirty="0"/>
              <a:t>Return to their substantive position at the end of their current temporary appointment. </a:t>
            </a:r>
            <a:endParaRPr lang="en-AU" sz="1600" dirty="0"/>
          </a:p>
          <a:p>
            <a:pPr marL="0" indent="0" algn="ctr">
              <a:buNone/>
            </a:pPr>
            <a:r>
              <a:rPr lang="en-GB" sz="1600" dirty="0"/>
              <a:t>or</a:t>
            </a:r>
            <a:endParaRPr lang="en-AU" sz="1600" dirty="0"/>
          </a:p>
          <a:p>
            <a:pPr lvl="0"/>
            <a:r>
              <a:rPr lang="en-GB" sz="1600" dirty="0"/>
              <a:t>Accept the extension of their temporary instructional leader appointment on the understanding that to do so means that they have agreed to relinquish their right of return to their substantive position.</a:t>
            </a:r>
            <a:endParaRPr lang="en-AU" sz="1600" dirty="0"/>
          </a:p>
          <a:p>
            <a:pPr marL="0" indent="0">
              <a:buNone/>
            </a:pPr>
            <a:endParaRPr lang="en-AU" dirty="0" smtClean="0"/>
          </a:p>
          <a:p>
            <a:pPr marL="0" indent="0">
              <a:buNone/>
            </a:pPr>
            <a:r>
              <a:rPr lang="en-AU" dirty="0" smtClean="0"/>
              <a:t>Instructional </a:t>
            </a:r>
            <a:r>
              <a:rPr lang="en-AU" dirty="0"/>
              <a:t>leaders who will not be affected by right of return will be offered an extension until January 2021</a:t>
            </a:r>
            <a:r>
              <a:rPr lang="en-AU" dirty="0" smtClean="0"/>
              <a:t>.</a:t>
            </a:r>
          </a:p>
          <a:p>
            <a:pPr marL="0" indent="0">
              <a:buNone/>
            </a:pPr>
            <a:endParaRPr lang="en-AU" dirty="0"/>
          </a:p>
          <a:p>
            <a:pPr marL="0" indent="0">
              <a:buNone/>
            </a:pPr>
            <a:r>
              <a:rPr lang="en-GB" dirty="0"/>
              <a:t>The extension only applies to the FTE funded by Early Action for Success (</a:t>
            </a:r>
            <a:r>
              <a:rPr lang="en-GB" dirty="0" err="1"/>
              <a:t>EAfS</a:t>
            </a:r>
            <a:r>
              <a:rPr lang="en-GB" dirty="0"/>
              <a:t>). Where schools have contributed additional funding to the position, the decision to continue funding is a school based decision</a:t>
            </a:r>
            <a:r>
              <a:rPr lang="en-GB" dirty="0" smtClean="0"/>
              <a:t>.</a:t>
            </a:r>
            <a:endParaRPr lang="en-AU" dirty="0"/>
          </a:p>
          <a:p>
            <a:endParaRPr lang="en-AU" dirty="0"/>
          </a:p>
        </p:txBody>
      </p:sp>
      <p:sp>
        <p:nvSpPr>
          <p:cNvPr id="4" name="Title 3"/>
          <p:cNvSpPr>
            <a:spLocks noGrp="1"/>
          </p:cNvSpPr>
          <p:nvPr>
            <p:ph type="title"/>
          </p:nvPr>
        </p:nvSpPr>
        <p:spPr/>
        <p:txBody>
          <a:bodyPr/>
          <a:lstStyle/>
          <a:p>
            <a:r>
              <a:rPr lang="en-AU" dirty="0" err="1" smtClean="0"/>
              <a:t>EAfS</a:t>
            </a:r>
            <a:r>
              <a:rPr lang="en-AU" dirty="0" smtClean="0"/>
              <a:t> instructional leaders</a:t>
            </a:r>
            <a:endParaRPr lang="en-AU" dirty="0"/>
          </a:p>
        </p:txBody>
      </p:sp>
    </p:spTree>
    <p:extLst>
      <p:ext uri="{BB962C8B-B14F-4D97-AF65-F5344CB8AC3E}">
        <p14:creationId xmlns:p14="http://schemas.microsoft.com/office/powerpoint/2010/main" val="70971447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Phonics Screening Check?</a:t>
            </a:r>
            <a:endParaRPr lang="en-AU" dirty="0"/>
          </a:p>
        </p:txBody>
      </p:sp>
      <p:sp>
        <p:nvSpPr>
          <p:cNvPr id="4" name="Content Placeholder 3"/>
          <p:cNvSpPr>
            <a:spLocks noGrp="1"/>
          </p:cNvSpPr>
          <p:nvPr>
            <p:ph sz="quarter" idx="14"/>
          </p:nvPr>
        </p:nvSpPr>
        <p:spPr>
          <a:xfrm>
            <a:off x="424178" y="1360488"/>
            <a:ext cx="5508511" cy="3208398"/>
          </a:xfrm>
        </p:spPr>
        <p:txBody>
          <a:bodyPr/>
          <a:lstStyle/>
          <a:p>
            <a:pPr marL="285750" indent="-285750">
              <a:buFont typeface="Arial" panose="020B0604020202020204" pitchFamily="34" charset="0"/>
              <a:buChar char="•"/>
            </a:pPr>
            <a:r>
              <a:rPr lang="en-AU" dirty="0" smtClean="0"/>
              <a:t>The phonics check will be aligned to the literacy progression.</a:t>
            </a:r>
          </a:p>
          <a:p>
            <a:pPr marL="285750" indent="-285750">
              <a:buFont typeface="Arial" panose="020B0604020202020204" pitchFamily="34" charset="0"/>
              <a:buChar char="•"/>
            </a:pPr>
            <a:r>
              <a:rPr lang="en-AU" dirty="0" smtClean="0"/>
              <a:t>The Phonics </a:t>
            </a:r>
            <a:r>
              <a:rPr lang="en-AU" dirty="0"/>
              <a:t>S</a:t>
            </a:r>
            <a:r>
              <a:rPr lang="en-AU" dirty="0" smtClean="0"/>
              <a:t>creening </a:t>
            </a:r>
            <a:r>
              <a:rPr lang="en-AU" dirty="0"/>
              <a:t>C</a:t>
            </a:r>
            <a:r>
              <a:rPr lang="en-AU" dirty="0" smtClean="0"/>
              <a:t>heck </a:t>
            </a:r>
            <a:r>
              <a:rPr lang="en-AU" dirty="0"/>
              <a:t>is a short, simple assessment that tells teachers how students are progressing in phonics. It takes only 5–7 minutes and is carried </a:t>
            </a:r>
            <a:r>
              <a:rPr lang="en-AU" dirty="0" smtClean="0"/>
              <a:t>out </a:t>
            </a:r>
            <a:r>
              <a:rPr lang="en-AU" dirty="0"/>
              <a:t>with each student individually. </a:t>
            </a:r>
            <a:endParaRPr lang="en-AU" dirty="0" smtClean="0"/>
          </a:p>
          <a:p>
            <a:pPr marL="285750" indent="-285750">
              <a:buFont typeface="Arial" panose="020B0604020202020204" pitchFamily="34" charset="0"/>
              <a:buChar char="•"/>
            </a:pPr>
            <a:r>
              <a:rPr lang="en-AU" dirty="0" smtClean="0"/>
              <a:t>Teachers </a:t>
            </a:r>
            <a:r>
              <a:rPr lang="en-AU" dirty="0"/>
              <a:t>then analyse the results and, if necessary, plan for any additional support that students might </a:t>
            </a:r>
            <a:r>
              <a:rPr lang="en-AU" dirty="0" smtClean="0"/>
              <a:t>require.</a:t>
            </a:r>
          </a:p>
          <a:p>
            <a:pPr marL="285750" indent="-285750">
              <a:buFont typeface="Arial" panose="020B0604020202020204" pitchFamily="34" charset="0"/>
              <a:buChar char="•"/>
            </a:pPr>
            <a:r>
              <a:rPr lang="en-AU" dirty="0" smtClean="0"/>
              <a:t>It will </a:t>
            </a:r>
            <a:r>
              <a:rPr lang="en-AU" dirty="0"/>
              <a:t>be an additional tool for teachers and will complement existing strategies to identify students’ progress in developing foundational literacy skills</a:t>
            </a:r>
            <a:r>
              <a:rPr lang="en-AU" dirty="0" smtClean="0"/>
              <a:t>.</a:t>
            </a:r>
          </a:p>
          <a:p>
            <a:pPr marL="285750" indent="-285750">
              <a:buFont typeface="Arial" panose="020B0604020202020204" pitchFamily="34" charset="0"/>
              <a:buChar char="•"/>
            </a:pPr>
            <a:endParaRPr lang="en-AU" dirty="0"/>
          </a:p>
        </p:txBody>
      </p:sp>
      <p:sp>
        <p:nvSpPr>
          <p:cNvPr id="5" name="Content Placeholder 4"/>
          <p:cNvSpPr>
            <a:spLocks noGrp="1"/>
          </p:cNvSpPr>
          <p:nvPr>
            <p:ph sz="quarter" idx="15"/>
          </p:nvPr>
        </p:nvSpPr>
        <p:spPr>
          <a:xfrm>
            <a:off x="6188238" y="1435100"/>
            <a:ext cx="5556050" cy="3985254"/>
          </a:xfrm>
        </p:spPr>
        <p:txBody>
          <a:bodyPr/>
          <a:lstStyle/>
          <a:p>
            <a:r>
              <a:rPr lang="en-AU" b="1" dirty="0" smtClean="0">
                <a:solidFill>
                  <a:srgbClr val="385E9D"/>
                </a:solidFill>
              </a:rPr>
              <a:t>The phonics check is an assessment that:</a:t>
            </a:r>
          </a:p>
          <a:p>
            <a:pPr marL="285750" indent="-285750">
              <a:buFont typeface="Arial" panose="020B0604020202020204" pitchFamily="34" charset="0"/>
              <a:buChar char="•"/>
            </a:pPr>
            <a:r>
              <a:rPr lang="en-AU" dirty="0">
                <a:solidFill>
                  <a:srgbClr val="385E9D"/>
                </a:solidFill>
              </a:rPr>
              <a:t>provides opportunities for teachers to gather evidence about student achievement in relation to syllabus outcomes</a:t>
            </a:r>
          </a:p>
          <a:p>
            <a:pPr marL="285750" indent="-285750">
              <a:buFont typeface="Arial" panose="020B0604020202020204" pitchFamily="34" charset="0"/>
              <a:buChar char="•"/>
            </a:pPr>
            <a:r>
              <a:rPr lang="en-AU" dirty="0">
                <a:solidFill>
                  <a:srgbClr val="385E9D"/>
                </a:solidFill>
              </a:rPr>
              <a:t>enables students to demonstrate what they know and can do</a:t>
            </a:r>
          </a:p>
          <a:p>
            <a:pPr marL="285750" indent="-285750">
              <a:buFont typeface="Arial" panose="020B0604020202020204" pitchFamily="34" charset="0"/>
              <a:buChar char="•"/>
            </a:pPr>
            <a:r>
              <a:rPr lang="en-AU" dirty="0">
                <a:solidFill>
                  <a:srgbClr val="385E9D"/>
                </a:solidFill>
              </a:rPr>
              <a:t>clarifies student understanding of concepts and promotes deeper understanding</a:t>
            </a:r>
          </a:p>
          <a:p>
            <a:pPr marL="285750" indent="-285750">
              <a:buFont typeface="Arial" panose="020B0604020202020204" pitchFamily="34" charset="0"/>
              <a:buChar char="•"/>
            </a:pPr>
            <a:r>
              <a:rPr lang="en-AU" dirty="0">
                <a:solidFill>
                  <a:srgbClr val="385E9D"/>
                </a:solidFill>
              </a:rPr>
              <a:t>provides evidence that current understanding and skills are a suitable basis for future </a:t>
            </a:r>
            <a:r>
              <a:rPr lang="en-AU" dirty="0" smtClean="0">
                <a:solidFill>
                  <a:srgbClr val="385E9D"/>
                </a:solidFill>
              </a:rPr>
              <a:t>learning</a:t>
            </a:r>
          </a:p>
          <a:p>
            <a:endParaRPr lang="en-AU" dirty="0"/>
          </a:p>
          <a:p>
            <a:endParaRPr lang="en-AU" dirty="0" smtClean="0"/>
          </a:p>
        </p:txBody>
      </p:sp>
    </p:spTree>
    <p:extLst>
      <p:ext uri="{BB962C8B-B14F-4D97-AF65-F5344CB8AC3E}">
        <p14:creationId xmlns:p14="http://schemas.microsoft.com/office/powerpoint/2010/main" val="95661102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6"/>
          </p:nvPr>
        </p:nvSpPr>
        <p:spPr>
          <a:xfrm>
            <a:off x="334962" y="1989138"/>
            <a:ext cx="5541963" cy="4507592"/>
          </a:xfrm>
        </p:spPr>
        <p:txBody>
          <a:bodyPr>
            <a:normAutofit fontScale="85000" lnSpcReduction="10000"/>
          </a:bodyPr>
          <a:lstStyle/>
          <a:p>
            <a:r>
              <a:rPr lang="en-AU" dirty="0"/>
              <a:t>Scout continues to seek your feedback in making improvements. NAPLAN reports are now available in a single app.</a:t>
            </a:r>
          </a:p>
          <a:p>
            <a:r>
              <a:rPr lang="en-AU" dirty="0" smtClean="0"/>
              <a:t>The Scout website has been updated with content organised by role. This enables staff to find relevant and meaningful information quickly.</a:t>
            </a:r>
            <a:endParaRPr lang="en-AU" dirty="0"/>
          </a:p>
          <a:p>
            <a:r>
              <a:rPr lang="en-AU" dirty="0" smtClean="0"/>
              <a:t>The development of ‘Scout in Practice’ resources provide principals, executive and teachers with strategies for purpose driven data use.</a:t>
            </a:r>
            <a:endParaRPr lang="en-AU" dirty="0"/>
          </a:p>
          <a:p>
            <a:r>
              <a:rPr lang="en-AU" dirty="0" smtClean="0"/>
              <a:t>The Scout capability building and training team have provided face to face Scout and Using Data with Confidence sessions to almost 19,000 participants. </a:t>
            </a:r>
          </a:p>
          <a:p>
            <a:endParaRPr lang="en-AU" dirty="0"/>
          </a:p>
        </p:txBody>
      </p:sp>
      <p:sp>
        <p:nvSpPr>
          <p:cNvPr id="7" name="Text Placeholder 6"/>
          <p:cNvSpPr>
            <a:spLocks noGrp="1"/>
          </p:cNvSpPr>
          <p:nvPr>
            <p:ph type="body" sz="quarter" idx="15"/>
          </p:nvPr>
        </p:nvSpPr>
        <p:spPr/>
        <p:txBody>
          <a:bodyPr/>
          <a:lstStyle/>
          <a:p>
            <a:r>
              <a:rPr lang="en-AU" dirty="0" smtClean="0"/>
              <a:t>Our platform for data and analysis</a:t>
            </a:r>
            <a:endParaRPr lang="en-AU" dirty="0"/>
          </a:p>
        </p:txBody>
      </p:sp>
      <p:sp>
        <p:nvSpPr>
          <p:cNvPr id="6" name="Title 5"/>
          <p:cNvSpPr>
            <a:spLocks noGrp="1"/>
          </p:cNvSpPr>
          <p:nvPr>
            <p:ph type="title"/>
          </p:nvPr>
        </p:nvSpPr>
        <p:spPr/>
        <p:txBody>
          <a:bodyPr/>
          <a:lstStyle/>
          <a:p>
            <a:r>
              <a:rPr lang="en-AU" dirty="0" smtClean="0"/>
              <a:t>Scout</a:t>
            </a:r>
            <a:endParaRPr lang="en-AU" dirty="0"/>
          </a:p>
        </p:txBody>
      </p:sp>
      <p:sp>
        <p:nvSpPr>
          <p:cNvPr id="11" name="Rectangle 10"/>
          <p:cNvSpPr/>
          <p:nvPr/>
        </p:nvSpPr>
        <p:spPr>
          <a:xfrm>
            <a:off x="6180345" y="5543816"/>
            <a:ext cx="5672526" cy="276999"/>
          </a:xfrm>
          <a:prstGeom prst="rect">
            <a:avLst/>
          </a:prstGeom>
        </p:spPr>
        <p:txBody>
          <a:bodyPr wrap="square">
            <a:spAutoFit/>
          </a:bodyPr>
          <a:lstStyle/>
          <a:p>
            <a:r>
              <a:rPr lang="en-AU" sz="1200" dirty="0">
                <a:hlinkClick r:id="rId3"/>
              </a:rPr>
              <a:t>https://education.nsw.gov.au/about-us/educational-data/scout</a:t>
            </a:r>
            <a:endParaRPr lang="en-AU" sz="1200" dirty="0"/>
          </a:p>
        </p:txBody>
      </p:sp>
      <p:pic>
        <p:nvPicPr>
          <p:cNvPr id="2" name="Picture 1"/>
          <p:cNvPicPr>
            <a:picLocks noChangeAspect="1"/>
          </p:cNvPicPr>
          <p:nvPr/>
        </p:nvPicPr>
        <p:blipFill>
          <a:blip r:embed="rId4"/>
          <a:stretch>
            <a:fillRect/>
          </a:stretch>
        </p:blipFill>
        <p:spPr>
          <a:xfrm>
            <a:off x="5996992" y="1330227"/>
            <a:ext cx="2624112" cy="1984679"/>
          </a:xfrm>
          <a:prstGeom prst="rect">
            <a:avLst/>
          </a:prstGeom>
        </p:spPr>
      </p:pic>
      <p:pic>
        <p:nvPicPr>
          <p:cNvPr id="3" name="Picture 2"/>
          <p:cNvPicPr>
            <a:picLocks noChangeAspect="1"/>
          </p:cNvPicPr>
          <p:nvPr/>
        </p:nvPicPr>
        <p:blipFill>
          <a:blip r:embed="rId5"/>
          <a:stretch>
            <a:fillRect/>
          </a:stretch>
        </p:blipFill>
        <p:spPr>
          <a:xfrm>
            <a:off x="5994928" y="3476163"/>
            <a:ext cx="2626176" cy="1533541"/>
          </a:xfrm>
          <a:prstGeom prst="rect">
            <a:avLst/>
          </a:prstGeom>
        </p:spPr>
      </p:pic>
      <p:pic>
        <p:nvPicPr>
          <p:cNvPr id="4" name="Picture 3"/>
          <p:cNvPicPr>
            <a:picLocks noChangeAspect="1"/>
          </p:cNvPicPr>
          <p:nvPr/>
        </p:nvPicPr>
        <p:blipFill>
          <a:blip r:embed="rId6"/>
          <a:stretch>
            <a:fillRect/>
          </a:stretch>
        </p:blipFill>
        <p:spPr>
          <a:xfrm>
            <a:off x="8683853" y="1945675"/>
            <a:ext cx="3399330" cy="2738462"/>
          </a:xfrm>
          <a:prstGeom prst="rect">
            <a:avLst/>
          </a:prstGeom>
        </p:spPr>
      </p:pic>
      <p:sp>
        <p:nvSpPr>
          <p:cNvPr id="13" name="Rectangle 12"/>
          <p:cNvSpPr/>
          <p:nvPr/>
        </p:nvSpPr>
        <p:spPr>
          <a:xfrm>
            <a:off x="9896117" y="2016049"/>
            <a:ext cx="792688" cy="140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4" name="Rectangle 13"/>
          <p:cNvSpPr/>
          <p:nvPr/>
        </p:nvSpPr>
        <p:spPr>
          <a:xfrm>
            <a:off x="8741170" y="3029507"/>
            <a:ext cx="1370095" cy="197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
        <p:nvSpPr>
          <p:cNvPr id="15" name="Rectangle 14"/>
          <p:cNvSpPr/>
          <p:nvPr/>
        </p:nvSpPr>
        <p:spPr>
          <a:xfrm>
            <a:off x="10111266" y="2255725"/>
            <a:ext cx="792688" cy="140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smtClean="0"/>
          </a:p>
        </p:txBody>
      </p:sp>
    </p:spTree>
    <p:extLst>
      <p:ext uri="{BB962C8B-B14F-4D97-AF65-F5344CB8AC3E}">
        <p14:creationId xmlns:p14="http://schemas.microsoft.com/office/powerpoint/2010/main" val="4208289165"/>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Kdw_gw9kRli1tnEe9R2FEQ"/>
</p:tagLst>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AC_DoE_Powerpoint_widescreen" id="{1DC1770D-B987-5245-A8E8-CDE24D7750C8}" vid="{112B573F-A5A1-E54F-921B-47C4862DBD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12D7988BA0BA4CAB1D0D7354DCC718" ma:contentTypeVersion="8" ma:contentTypeDescription="Create a new document." ma:contentTypeScope="" ma:versionID="c35a551ab3c8e073b5c37f20495663a6">
  <xsd:schema xmlns:xsd="http://www.w3.org/2001/XMLSchema" xmlns:xs="http://www.w3.org/2001/XMLSchema" xmlns:p="http://schemas.microsoft.com/office/2006/metadata/properties" xmlns:ns3="a54c4cb6-5fa9-4373-98a2-ddb9382acbf8" xmlns:ns4="f98b4a70-d672-41d8-b1bc-835ddc1daad9" targetNamespace="http://schemas.microsoft.com/office/2006/metadata/properties" ma:root="true" ma:fieldsID="57d9416476bc5272c9d5398dafef8b72" ns3:_="" ns4:_="">
    <xsd:import namespace="a54c4cb6-5fa9-4373-98a2-ddb9382acbf8"/>
    <xsd:import namespace="f98b4a70-d672-41d8-b1bc-835ddc1daad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c4cb6-5fa9-4373-98a2-ddb9382acb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8b4a70-d672-41d8-b1bc-835ddc1daad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DCDEC-8E4C-4C5C-B5E4-D29CB09681A6}">
  <ds:schemaRefs>
    <ds:schemaRef ds:uri="http://schemas.microsoft.com/sharepoint/v3/contenttype/forms"/>
  </ds:schemaRefs>
</ds:datastoreItem>
</file>

<file path=customXml/itemProps2.xml><?xml version="1.0" encoding="utf-8"?>
<ds:datastoreItem xmlns:ds="http://schemas.openxmlformats.org/officeDocument/2006/customXml" ds:itemID="{07D2E614-703F-41A1-B9D4-BA13C4AC9E2C}">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a54c4cb6-5fa9-4373-98a2-ddb9382acbf8"/>
    <ds:schemaRef ds:uri="f98b4a70-d672-41d8-b1bc-835ddc1daad9"/>
    <ds:schemaRef ds:uri="http://www.w3.org/XML/1998/namespace"/>
    <ds:schemaRef ds:uri="http://purl.org/dc/elements/1.1/"/>
  </ds:schemaRefs>
</ds:datastoreItem>
</file>

<file path=customXml/itemProps3.xml><?xml version="1.0" encoding="utf-8"?>
<ds:datastoreItem xmlns:ds="http://schemas.openxmlformats.org/officeDocument/2006/customXml" ds:itemID="{E752BDC7-FEE0-42B0-AC55-FC6E35215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c4cb6-5fa9-4373-98a2-ddb9382acbf8"/>
    <ds:schemaRef ds:uri="f98b4a70-d672-41d8-b1bc-835ddc1da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AC_DoE_Powerpoint_widescreen</Template>
  <TotalTime>2712</TotalTime>
  <Words>3185</Words>
  <Application>Microsoft Office PowerPoint</Application>
  <PresentationFormat>Widescreen</PresentationFormat>
  <Paragraphs>480</Paragraphs>
  <Slides>27</Slides>
  <Notes>24</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1" baseType="lpstr">
      <vt:lpstr>ＭＳ Ｐゴシック</vt:lpstr>
      <vt:lpstr>ＭＳ Ｐゴシック</vt:lpstr>
      <vt:lpstr>Arial</vt:lpstr>
      <vt:lpstr>Calibri</vt:lpstr>
      <vt:lpstr>Courier New</vt:lpstr>
      <vt:lpstr>Monaco</vt:lpstr>
      <vt:lpstr>Montserrat</vt:lpstr>
      <vt:lpstr>Montserrat ExtraBold</vt:lpstr>
      <vt:lpstr>Montserrat Light</vt:lpstr>
      <vt:lpstr>Montserrat Medium</vt:lpstr>
      <vt:lpstr>Montserrat SemiBold</vt:lpstr>
      <vt:lpstr>System Font Regular</vt:lpstr>
      <vt:lpstr>Office Theme</vt:lpstr>
      <vt:lpstr>think-cell Slide</vt:lpstr>
      <vt:lpstr> Educational Services  2019 and into the future</vt:lpstr>
      <vt:lpstr>Literacy and Numeracy</vt:lpstr>
      <vt:lpstr>Literacy and numeracy support for primary schools</vt:lpstr>
      <vt:lpstr>Literacy and numeracy support for primary schools</vt:lpstr>
      <vt:lpstr>EAfS instructional leaders</vt:lpstr>
      <vt:lpstr>EAfS instructional leaders</vt:lpstr>
      <vt:lpstr>EAfS instructional leaders</vt:lpstr>
      <vt:lpstr>What is the Phonics Screening Check?</vt:lpstr>
      <vt:lpstr>Scout</vt:lpstr>
      <vt:lpstr>Curriculum Support </vt:lpstr>
      <vt:lpstr>2019 curriculum support for new syllabuses</vt:lpstr>
      <vt:lpstr>Upcoming work</vt:lpstr>
      <vt:lpstr>Learning and Teaching curriculum support</vt:lpstr>
      <vt:lpstr>Disability Strategy</vt:lpstr>
      <vt:lpstr>Our Disability Strategy plan</vt:lpstr>
      <vt:lpstr>We are focused on 2019 delivery … and preparing for 2020</vt:lpstr>
      <vt:lpstr>Tell them from me- Survey</vt:lpstr>
      <vt:lpstr>Process for accessing support</vt:lpstr>
      <vt:lpstr>Student Wellbeing and Mental Health Support</vt:lpstr>
      <vt:lpstr>Student wellbeing and mental health support </vt:lpstr>
      <vt:lpstr>The methodology for allocating counselling time to schools is informed by:</vt:lpstr>
      <vt:lpstr>Enrolment</vt:lpstr>
      <vt:lpstr>Online enrolment project - Snapshot</vt:lpstr>
      <vt:lpstr>Online enrolment project - Snapshot</vt:lpstr>
      <vt:lpstr>New Enrolment Policy - Key points</vt:lpstr>
      <vt:lpstr>More information</vt:lpstr>
      <vt:lpstr>Questions?</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Striving for Excellence Progress Report</dc:title>
  <dc:creator>Katie Goss</dc:creator>
  <cp:lastModifiedBy>Robyn Evans</cp:lastModifiedBy>
  <cp:revision>116</cp:revision>
  <cp:lastPrinted>2019-08-20T22:10:11Z</cp:lastPrinted>
  <dcterms:created xsi:type="dcterms:W3CDTF">2019-07-25T01:21:25Z</dcterms:created>
  <dcterms:modified xsi:type="dcterms:W3CDTF">2019-08-22T00:24:19Z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0x0101006B12D7988BA0BA4CAB1D0D7354DCC718</vt:lpwstr>
  </property>
</Properties>
</file>