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71" r:id="rId3"/>
    <p:sldId id="274" r:id="rId4"/>
    <p:sldId id="268" r:id="rId5"/>
    <p:sldId id="276" r:id="rId6"/>
    <p:sldId id="298" r:id="rId7"/>
    <p:sldId id="283" r:id="rId8"/>
    <p:sldId id="277" r:id="rId9"/>
    <p:sldId id="280" r:id="rId10"/>
    <p:sldId id="267" r:id="rId11"/>
    <p:sldId id="294" r:id="rId12"/>
    <p:sldId id="295" r:id="rId13"/>
    <p:sldId id="296" r:id="rId14"/>
    <p:sldId id="297" r:id="rId15"/>
    <p:sldId id="286" r:id="rId16"/>
    <p:sldId id="287" r:id="rId17"/>
    <p:sldId id="290" r:id="rId18"/>
    <p:sldId id="291" r:id="rId19"/>
    <p:sldId id="292" r:id="rId20"/>
    <p:sldId id="301" r:id="rId21"/>
  </p:sldIdLst>
  <p:sldSz cx="9144000" cy="6858000" type="screen4x3"/>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47" autoAdjust="0"/>
  </p:normalViewPr>
  <p:slideViewPr>
    <p:cSldViewPr snapToGrid="0" snapToObjects="1">
      <p:cViewPr varScale="1">
        <p:scale>
          <a:sx n="95" d="100"/>
          <a:sy n="95" d="100"/>
        </p:scale>
        <p:origin x="208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Student</c:v>
                </c:pt>
                <c:pt idx="1">
                  <c:v>Parent/caregiver</c:v>
                </c:pt>
                <c:pt idx="2">
                  <c:v>Teacher</c:v>
                </c:pt>
                <c:pt idx="3">
                  <c:v>School executive</c:v>
                </c:pt>
                <c:pt idx="4">
                  <c:v>Other</c:v>
                </c:pt>
              </c:strCache>
            </c:strRef>
          </c:cat>
          <c:val>
            <c:numRef>
              <c:f>Sheet1!$B$2:$B$6</c:f>
              <c:numCache>
                <c:formatCode>General</c:formatCode>
                <c:ptCount val="5"/>
                <c:pt idx="0">
                  <c:v>6</c:v>
                </c:pt>
                <c:pt idx="1">
                  <c:v>17</c:v>
                </c:pt>
                <c:pt idx="2">
                  <c:v>50</c:v>
                </c:pt>
                <c:pt idx="3">
                  <c:v>8</c:v>
                </c:pt>
                <c:pt idx="4">
                  <c:v>13</c:v>
                </c:pt>
              </c:numCache>
            </c:numRef>
          </c:val>
          <c:extLst>
            <c:ext xmlns:c16="http://schemas.microsoft.com/office/drawing/2014/chart" uri="{C3380CC4-5D6E-409C-BE32-E72D297353CC}">
              <c16:uniqueId val="{00000000-916E-438B-B5DC-31B7F242B7F1}"/>
            </c:ext>
          </c:extLst>
        </c:ser>
        <c:dLbls>
          <c:showLegendKey val="0"/>
          <c:showVal val="0"/>
          <c:showCatName val="0"/>
          <c:showSerName val="0"/>
          <c:showPercent val="0"/>
          <c:showBubbleSize val="0"/>
        </c:dLbls>
        <c:gapWidth val="219"/>
        <c:overlap val="-27"/>
        <c:axId val="539444352"/>
        <c:axId val="539446648"/>
      </c:barChart>
      <c:catAx>
        <c:axId val="53944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9446648"/>
        <c:crosses val="autoZero"/>
        <c:auto val="1"/>
        <c:lblAlgn val="ctr"/>
        <c:lblOffset val="100"/>
        <c:noMultiLvlLbl val="0"/>
      </c:catAx>
      <c:valAx>
        <c:axId val="539446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94443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Lbls>
            <c:dLbl>
              <c:idx val="0"/>
              <c:layout/>
              <c:tx>
                <c:rich>
                  <a:bodyPr/>
                  <a:lstStyle/>
                  <a:p>
                    <a:r>
                      <a:rPr lang="en-US" smtClean="0"/>
                      <a:t>12</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A24-44C7-A08E-C0BE9D958EC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Catholic</c:v>
                </c:pt>
                <c:pt idx="1">
                  <c:v>Government</c:v>
                </c:pt>
                <c:pt idx="2">
                  <c:v>Independent</c:v>
                </c:pt>
                <c:pt idx="3">
                  <c:v>None </c:v>
                </c:pt>
              </c:strCache>
            </c:strRef>
          </c:cat>
          <c:val>
            <c:numRef>
              <c:f>Sheet1!$B$2:$B$5</c:f>
              <c:numCache>
                <c:formatCode>General</c:formatCode>
                <c:ptCount val="4"/>
                <c:pt idx="0">
                  <c:v>11.5</c:v>
                </c:pt>
                <c:pt idx="1">
                  <c:v>63</c:v>
                </c:pt>
                <c:pt idx="2">
                  <c:v>20</c:v>
                </c:pt>
                <c:pt idx="3">
                  <c:v>1</c:v>
                </c:pt>
              </c:numCache>
            </c:numRef>
          </c:val>
          <c:extLst>
            <c:ext xmlns:c16="http://schemas.microsoft.com/office/drawing/2014/chart" uri="{C3380CC4-5D6E-409C-BE32-E72D297353CC}">
              <c16:uniqueId val="{00000000-6701-460B-BFBD-6082A60DCD3B}"/>
            </c:ext>
          </c:extLst>
        </c:ser>
        <c:dLbls>
          <c:showLegendKey val="0"/>
          <c:showVal val="0"/>
          <c:showCatName val="0"/>
          <c:showSerName val="0"/>
          <c:showPercent val="0"/>
          <c:showBubbleSize val="0"/>
        </c:dLbls>
        <c:gapWidth val="219"/>
        <c:overlap val="-27"/>
        <c:axId val="539867336"/>
        <c:axId val="539866024"/>
      </c:barChart>
      <c:catAx>
        <c:axId val="539867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9866024"/>
        <c:crosses val="autoZero"/>
        <c:auto val="1"/>
        <c:lblAlgn val="ctr"/>
        <c:lblOffset val="100"/>
        <c:noMultiLvlLbl val="0"/>
      </c:catAx>
      <c:valAx>
        <c:axId val="539866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9867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1"/>
          </a:xfrm>
          <a:prstGeom prst="rect">
            <a:avLst/>
          </a:prstGeom>
        </p:spPr>
        <p:txBody>
          <a:bodyPr vert="horz" lIns="91230" tIns="45615" rIns="91230" bIns="45615" rtlCol="0"/>
          <a:lstStyle>
            <a:lvl1pPr algn="l">
              <a:defRPr sz="1200"/>
            </a:lvl1pPr>
          </a:lstStyle>
          <a:p>
            <a:endParaRPr lang="en-AU"/>
          </a:p>
        </p:txBody>
      </p:sp>
      <p:sp>
        <p:nvSpPr>
          <p:cNvPr id="3" name="Date Placeholder 2"/>
          <p:cNvSpPr>
            <a:spLocks noGrp="1"/>
          </p:cNvSpPr>
          <p:nvPr>
            <p:ph type="dt" idx="1"/>
          </p:nvPr>
        </p:nvSpPr>
        <p:spPr>
          <a:xfrm>
            <a:off x="3848645" y="0"/>
            <a:ext cx="2944283" cy="497021"/>
          </a:xfrm>
          <a:prstGeom prst="rect">
            <a:avLst/>
          </a:prstGeom>
        </p:spPr>
        <p:txBody>
          <a:bodyPr vert="horz" lIns="91230" tIns="45615" rIns="91230" bIns="45615" rtlCol="0"/>
          <a:lstStyle>
            <a:lvl1pPr algn="r">
              <a:defRPr sz="1200"/>
            </a:lvl1pPr>
          </a:lstStyle>
          <a:p>
            <a:fld id="{E19C4E71-6B4D-46F8-9BC6-A2BBCE88AB66}" type="datetimeFigureOut">
              <a:rPr lang="en-AU" smtClean="0"/>
              <a:t>22/08/2019</a:t>
            </a:fld>
            <a:endParaRPr lang="en-AU"/>
          </a:p>
        </p:txBody>
      </p:sp>
      <p:sp>
        <p:nvSpPr>
          <p:cNvPr id="4" name="Slide Image Placeholder 3"/>
          <p:cNvSpPr>
            <a:spLocks noGrp="1" noRot="1" noChangeAspect="1"/>
          </p:cNvSpPr>
          <p:nvPr>
            <p:ph type="sldImg" idx="2"/>
          </p:nvPr>
        </p:nvSpPr>
        <p:spPr>
          <a:xfrm>
            <a:off x="1168400" y="1238250"/>
            <a:ext cx="4457700" cy="3343275"/>
          </a:xfrm>
          <a:prstGeom prst="rect">
            <a:avLst/>
          </a:prstGeom>
          <a:noFill/>
          <a:ln w="12700">
            <a:solidFill>
              <a:prstClr val="black"/>
            </a:solidFill>
          </a:ln>
        </p:spPr>
        <p:txBody>
          <a:bodyPr vert="horz" lIns="91230" tIns="45615" rIns="91230" bIns="45615" rtlCol="0" anchor="ctr"/>
          <a:lstStyle/>
          <a:p>
            <a:endParaRPr lang="en-AU"/>
          </a:p>
        </p:txBody>
      </p:sp>
      <p:sp>
        <p:nvSpPr>
          <p:cNvPr id="5" name="Notes Placeholder 4"/>
          <p:cNvSpPr>
            <a:spLocks noGrp="1"/>
          </p:cNvSpPr>
          <p:nvPr>
            <p:ph type="body" sz="quarter" idx="3"/>
          </p:nvPr>
        </p:nvSpPr>
        <p:spPr>
          <a:xfrm>
            <a:off x="679450" y="4767262"/>
            <a:ext cx="5435600" cy="3900487"/>
          </a:xfrm>
          <a:prstGeom prst="rect">
            <a:avLst/>
          </a:prstGeom>
        </p:spPr>
        <p:txBody>
          <a:bodyPr vert="horz" lIns="91230" tIns="45615" rIns="91230" bIns="45615"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08981"/>
            <a:ext cx="2944283" cy="497019"/>
          </a:xfrm>
          <a:prstGeom prst="rect">
            <a:avLst/>
          </a:prstGeom>
        </p:spPr>
        <p:txBody>
          <a:bodyPr vert="horz" lIns="91230" tIns="45615" rIns="91230" bIns="45615" rtlCol="0" anchor="b"/>
          <a:lstStyle>
            <a:lvl1pPr algn="l">
              <a:defRPr sz="1200"/>
            </a:lvl1pPr>
          </a:lstStyle>
          <a:p>
            <a:endParaRPr lang="en-AU"/>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230" tIns="45615" rIns="91230" bIns="45615" rtlCol="0" anchor="b"/>
          <a:lstStyle>
            <a:lvl1pPr algn="r">
              <a:defRPr sz="1200"/>
            </a:lvl1pPr>
          </a:lstStyle>
          <a:p>
            <a:fld id="{AFBE8C9F-4D17-4D0D-AFAB-F06A0BA79EE5}" type="slidenum">
              <a:rPr lang="en-AU" smtClean="0"/>
              <a:t>‹#›</a:t>
            </a:fld>
            <a:endParaRPr lang="en-AU"/>
          </a:p>
        </p:txBody>
      </p:sp>
    </p:spTree>
    <p:extLst>
      <p:ext uri="{BB962C8B-B14F-4D97-AF65-F5344CB8AC3E}">
        <p14:creationId xmlns:p14="http://schemas.microsoft.com/office/powerpoint/2010/main" val="350813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FBE8C9F-4D17-4D0D-AFAB-F06A0BA79EE5}" type="slidenum">
              <a:rPr lang="en-AU" smtClean="0"/>
              <a:t>1</a:t>
            </a:fld>
            <a:endParaRPr lang="en-AU"/>
          </a:p>
        </p:txBody>
      </p:sp>
    </p:spTree>
    <p:extLst>
      <p:ext uri="{BB962C8B-B14F-4D97-AF65-F5344CB8AC3E}">
        <p14:creationId xmlns:p14="http://schemas.microsoft.com/office/powerpoint/2010/main" val="3739625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FBE8C9F-4D17-4D0D-AFAB-F06A0BA79EE5}" type="slidenum">
              <a:rPr lang="en-AU" smtClean="0"/>
              <a:t>10</a:t>
            </a:fld>
            <a:endParaRPr lang="en-AU"/>
          </a:p>
        </p:txBody>
      </p:sp>
    </p:spTree>
    <p:extLst>
      <p:ext uri="{BB962C8B-B14F-4D97-AF65-F5344CB8AC3E}">
        <p14:creationId xmlns:p14="http://schemas.microsoft.com/office/powerpoint/2010/main" val="1291774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FBE8C9F-4D17-4D0D-AFAB-F06A0BA79EE5}" type="slidenum">
              <a:rPr lang="en-AU" smtClean="0"/>
              <a:t>11</a:t>
            </a:fld>
            <a:endParaRPr lang="en-AU"/>
          </a:p>
        </p:txBody>
      </p:sp>
    </p:spTree>
    <p:extLst>
      <p:ext uri="{BB962C8B-B14F-4D97-AF65-F5344CB8AC3E}">
        <p14:creationId xmlns:p14="http://schemas.microsoft.com/office/powerpoint/2010/main" val="1404869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a Thematic Review?</a:t>
            </a:r>
            <a:endParaRPr lang="en-AU" b="1" dirty="0"/>
          </a:p>
          <a:p>
            <a:pPr lvl="0"/>
            <a:r>
              <a:rPr lang="en-AU" dirty="0"/>
              <a:t>Thematic reviews are a new function for NESA (as of 1 January 2017).</a:t>
            </a:r>
          </a:p>
          <a:p>
            <a:pPr lvl="0"/>
            <a:r>
              <a:rPr lang="en-AU" dirty="0"/>
              <a:t>NESA is authorised under the </a:t>
            </a:r>
            <a:r>
              <a:rPr lang="en-AU" i="1" dirty="0"/>
              <a:t>Education Standards Authority Act 2013 </a:t>
            </a:r>
            <a:r>
              <a:rPr lang="en-AU" dirty="0"/>
              <a:t>(s12A) to conduct a review into any matter arising under the legislation, including priority areas across schools and systems. </a:t>
            </a:r>
          </a:p>
          <a:p>
            <a:pPr lvl="0"/>
            <a:r>
              <a:rPr lang="en-AU" dirty="0"/>
              <a:t>By conducting a thematic review into a priority area, NESA can provide strategic leadership to foster an evidence-based approach in teaching to improve school education standards.</a:t>
            </a:r>
          </a:p>
          <a:p>
            <a:endParaRPr lang="en-US" b="1" dirty="0" smtClean="0"/>
          </a:p>
          <a:p>
            <a:r>
              <a:rPr lang="en-US" b="1" dirty="0" smtClean="0"/>
              <a:t>Thematic </a:t>
            </a:r>
            <a:r>
              <a:rPr lang="en-US" b="1" dirty="0"/>
              <a:t>Review: Teachers’ use of assessment</a:t>
            </a:r>
            <a:endParaRPr lang="en-AU" b="1" dirty="0"/>
          </a:p>
          <a:p>
            <a:pPr lvl="0"/>
            <a:r>
              <a:rPr lang="en-AU" dirty="0"/>
              <a:t>In May 2017, the NESA Board approved the focus of the next thematic review to be teachers’ use of assessment.</a:t>
            </a:r>
          </a:p>
          <a:p>
            <a:pPr lvl="0"/>
            <a:r>
              <a:rPr lang="en-AU" dirty="0"/>
              <a:t>Student assessment is an integral function of teaching. Standard 5 of the Australian Professional Standards for Teachers requires all teachers to assess, provide feedback and report on student learning as a requirement of accreditation.</a:t>
            </a:r>
          </a:p>
          <a:p>
            <a:pPr lvl="0"/>
            <a:r>
              <a:rPr lang="en-AU" dirty="0"/>
              <a:t>The Thematic Review: Teachers’ use of assessment will examine both school-wide and classroom teacher practice, as well as the preparation of graduate teachers.</a:t>
            </a:r>
          </a:p>
          <a:p>
            <a:pPr lvl="0"/>
            <a:endParaRPr lang="en-AU" dirty="0" smtClean="0"/>
          </a:p>
          <a:p>
            <a:pPr lvl="0"/>
            <a:r>
              <a:rPr lang="en-AU" dirty="0" smtClean="0"/>
              <a:t>This </a:t>
            </a:r>
            <a:r>
              <a:rPr lang="en-AU" dirty="0"/>
              <a:t>review has two objectives, and one targeted focus area:</a:t>
            </a:r>
          </a:p>
          <a:p>
            <a:pPr lvl="0"/>
            <a:r>
              <a:rPr lang="en-AU" i="1" dirty="0"/>
              <a:t>Objective 1: Establish a common understanding of assessment</a:t>
            </a:r>
            <a:r>
              <a:rPr lang="en-AU" dirty="0"/>
              <a:t> – The intended outcome of this objective is to develop a common understanding of the purposes, types and uses of assessment, as well as key terms.</a:t>
            </a:r>
          </a:p>
          <a:p>
            <a:pPr lvl="0"/>
            <a:endParaRPr lang="en-AU" i="1" dirty="0" smtClean="0"/>
          </a:p>
          <a:p>
            <a:pPr lvl="0"/>
            <a:r>
              <a:rPr lang="en-AU" i="1" dirty="0" smtClean="0"/>
              <a:t>Objective </a:t>
            </a:r>
            <a:r>
              <a:rPr lang="en-AU" i="1" dirty="0"/>
              <a:t>2: Understand existing assessment knowledge and practice in schools</a:t>
            </a:r>
            <a:r>
              <a:rPr lang="en-AU" dirty="0"/>
              <a:t> – The intended outcome of this objective is to develop a picture of current teacher assessment knowledge and practice, determine what teachers know and understand about assessment, and to highlight exemplary practice and potential areas for improvement.</a:t>
            </a:r>
          </a:p>
          <a:p>
            <a:pPr lvl="0"/>
            <a:endParaRPr lang="en-AU" i="1" dirty="0" smtClean="0"/>
          </a:p>
          <a:p>
            <a:pPr lvl="0"/>
            <a:r>
              <a:rPr lang="en-AU" i="1" dirty="0" smtClean="0"/>
              <a:t>Targeted </a:t>
            </a:r>
            <a:r>
              <a:rPr lang="en-AU" i="1" dirty="0"/>
              <a:t>focus area: Assessment of higher-order thinking skills</a:t>
            </a:r>
            <a:r>
              <a:rPr lang="en-AU" dirty="0"/>
              <a:t> – Within the broader lens this review casts over assessment, NESA intends to investigate teachers’ understanding and assessment of higher-order thinking skills in different domains, starting with critical thinking.</a:t>
            </a:r>
          </a:p>
          <a:p>
            <a:endParaRPr lang="en-AU" dirty="0"/>
          </a:p>
        </p:txBody>
      </p:sp>
      <p:sp>
        <p:nvSpPr>
          <p:cNvPr id="4" name="Slide Number Placeholder 3"/>
          <p:cNvSpPr>
            <a:spLocks noGrp="1"/>
          </p:cNvSpPr>
          <p:nvPr>
            <p:ph type="sldNum" sz="quarter" idx="10"/>
          </p:nvPr>
        </p:nvSpPr>
        <p:spPr/>
        <p:txBody>
          <a:bodyPr/>
          <a:lstStyle/>
          <a:p>
            <a:fld id="{EF87D3AC-8748-47E5-8284-0E0C008A30C7}" type="slidenum">
              <a:rPr lang="en-AU" smtClean="0"/>
              <a:t>12</a:t>
            </a:fld>
            <a:endParaRPr lang="en-AU"/>
          </a:p>
        </p:txBody>
      </p:sp>
    </p:spTree>
    <p:extLst>
      <p:ext uri="{BB962C8B-B14F-4D97-AF65-F5344CB8AC3E}">
        <p14:creationId xmlns:p14="http://schemas.microsoft.com/office/powerpoint/2010/main" val="937397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work for the Thematic Review is operating at the same time as the NSW Curriculum Review. </a:t>
            </a:r>
            <a:endParaRPr lang="en-AU" dirty="0"/>
          </a:p>
          <a:p>
            <a:pPr lvl="0"/>
            <a:endParaRPr lang="en-US" dirty="0"/>
          </a:p>
          <a:p>
            <a:pPr lvl="0"/>
            <a:r>
              <a:rPr lang="en-US" dirty="0"/>
              <a:t>The NSW Curriculum Review is a comprehensive review of the NSW Curriculum to ensure it equips students to contribute to Australian society in the 21</a:t>
            </a:r>
            <a:r>
              <a:rPr lang="en-US" baseline="30000" dirty="0"/>
              <a:t>st</a:t>
            </a:r>
            <a:r>
              <a:rPr lang="en-US" dirty="0"/>
              <a:t> century. The interim report is due to be released later this year, following Cabinet approval.</a:t>
            </a:r>
            <a:endParaRPr lang="en-AU" dirty="0"/>
          </a:p>
          <a:p>
            <a:pPr lvl="0"/>
            <a:endParaRPr lang="en-US" dirty="0"/>
          </a:p>
          <a:p>
            <a:pPr lvl="0"/>
            <a:r>
              <a:rPr lang="en-US" dirty="0"/>
              <a:t>The focus of the Thematic Review is teacher’s use of assessment. It aims to examine teachers’ existing understanding and use of assessment, and improve teachers’ practice by identifying, developing and promoting effective assessment design.</a:t>
            </a:r>
            <a:endParaRPr lang="en-AU" dirty="0"/>
          </a:p>
          <a:p>
            <a:pPr lvl="0"/>
            <a:endParaRPr lang="en-US" dirty="0"/>
          </a:p>
          <a:p>
            <a:pPr lvl="0"/>
            <a:r>
              <a:rPr lang="en-US" dirty="0"/>
              <a:t>The two projects will operate in parallel. Where there are areas of overlap, the project teams for the Curriculum Review and the Thematic Review share relevant findings that naturally feed into the other project.</a:t>
            </a:r>
            <a:endParaRPr lang="en-AU" dirty="0"/>
          </a:p>
          <a:p>
            <a:pPr lvl="0"/>
            <a:endParaRPr lang="en-US" dirty="0"/>
          </a:p>
          <a:p>
            <a:pPr lvl="0"/>
            <a:r>
              <a:rPr lang="en-US" dirty="0"/>
              <a:t>The final report for the Thematic Review will be released after the report of the NSW Curriculum Review. This will provide sufficient opportunity for the Thematic Review to consider the findings and recommendations of the NSW Curriculum Review as they apply to assessment.</a:t>
            </a:r>
            <a:endParaRPr lang="en-AU" dirty="0"/>
          </a:p>
          <a:p>
            <a:endParaRPr lang="en-AU" dirty="0"/>
          </a:p>
        </p:txBody>
      </p:sp>
      <p:sp>
        <p:nvSpPr>
          <p:cNvPr id="4" name="Slide Number Placeholder 3"/>
          <p:cNvSpPr>
            <a:spLocks noGrp="1"/>
          </p:cNvSpPr>
          <p:nvPr>
            <p:ph type="sldNum" sz="quarter" idx="10"/>
          </p:nvPr>
        </p:nvSpPr>
        <p:spPr/>
        <p:txBody>
          <a:bodyPr/>
          <a:lstStyle/>
          <a:p>
            <a:fld id="{EF87D3AC-8748-47E5-8284-0E0C008A30C7}" type="slidenum">
              <a:rPr lang="en-AU" smtClean="0"/>
              <a:t>13</a:t>
            </a:fld>
            <a:endParaRPr lang="en-AU"/>
          </a:p>
        </p:txBody>
      </p:sp>
    </p:spTree>
    <p:extLst>
      <p:ext uri="{BB962C8B-B14F-4D97-AF65-F5344CB8AC3E}">
        <p14:creationId xmlns:p14="http://schemas.microsoft.com/office/powerpoint/2010/main" val="108679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FBE8C9F-4D17-4D0D-AFAB-F06A0BA79EE5}" type="slidenum">
              <a:rPr lang="en-AU" smtClean="0"/>
              <a:t>14</a:t>
            </a:fld>
            <a:endParaRPr lang="en-AU"/>
          </a:p>
        </p:txBody>
      </p:sp>
    </p:spTree>
    <p:extLst>
      <p:ext uri="{BB962C8B-B14F-4D97-AF65-F5344CB8AC3E}">
        <p14:creationId xmlns:p14="http://schemas.microsoft.com/office/powerpoint/2010/main" val="2527852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6BE3C69E-4D3E-4C4F-8AE3-E6406AB25054}" type="slidenum">
              <a:rPr lang="en-AU" smtClean="0"/>
              <a:t>15</a:t>
            </a:fld>
            <a:endParaRPr lang="en-AU"/>
          </a:p>
        </p:txBody>
      </p:sp>
    </p:spTree>
    <p:extLst>
      <p:ext uri="{BB962C8B-B14F-4D97-AF65-F5344CB8AC3E}">
        <p14:creationId xmlns:p14="http://schemas.microsoft.com/office/powerpoint/2010/main" val="3720633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6BE3C69E-4D3E-4C4F-8AE3-E6406AB25054}" type="slidenum">
              <a:rPr lang="en-AU" smtClean="0"/>
              <a:t>16</a:t>
            </a:fld>
            <a:endParaRPr lang="en-AU"/>
          </a:p>
        </p:txBody>
      </p:sp>
    </p:spTree>
    <p:extLst>
      <p:ext uri="{BB962C8B-B14F-4D97-AF65-F5344CB8AC3E}">
        <p14:creationId xmlns:p14="http://schemas.microsoft.com/office/powerpoint/2010/main" val="2524130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6BE3C69E-4D3E-4C4F-8AE3-E6406AB25054}" type="slidenum">
              <a:rPr lang="en-AU" smtClean="0"/>
              <a:t>17</a:t>
            </a:fld>
            <a:endParaRPr lang="en-AU"/>
          </a:p>
        </p:txBody>
      </p:sp>
    </p:spTree>
    <p:extLst>
      <p:ext uri="{BB962C8B-B14F-4D97-AF65-F5344CB8AC3E}">
        <p14:creationId xmlns:p14="http://schemas.microsoft.com/office/powerpoint/2010/main" val="3022346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FBE8C9F-4D17-4D0D-AFAB-F06A0BA79EE5}" type="slidenum">
              <a:rPr lang="en-AU" smtClean="0"/>
              <a:t>18</a:t>
            </a:fld>
            <a:endParaRPr lang="en-AU"/>
          </a:p>
        </p:txBody>
      </p:sp>
    </p:spTree>
    <p:extLst>
      <p:ext uri="{BB962C8B-B14F-4D97-AF65-F5344CB8AC3E}">
        <p14:creationId xmlns:p14="http://schemas.microsoft.com/office/powerpoint/2010/main" val="4208272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6BE3C69E-4D3E-4C4F-8AE3-E6406AB25054}" type="slidenum">
              <a:rPr lang="en-AU" smtClean="0"/>
              <a:t>19</a:t>
            </a:fld>
            <a:endParaRPr lang="en-AU"/>
          </a:p>
        </p:txBody>
      </p:sp>
    </p:spTree>
    <p:extLst>
      <p:ext uri="{BB962C8B-B14F-4D97-AF65-F5344CB8AC3E}">
        <p14:creationId xmlns:p14="http://schemas.microsoft.com/office/powerpoint/2010/main" val="4083174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b="1" kern="1200" dirty="0" smtClean="0">
                <a:solidFill>
                  <a:schemeClr val="tx1"/>
                </a:solidFill>
                <a:effectLst/>
                <a:latin typeface="+mn-lt"/>
                <a:ea typeface="+mn-ea"/>
                <a:cs typeface="+mn-cs"/>
              </a:rPr>
              <a:t>T</a:t>
            </a:r>
            <a:r>
              <a:rPr lang="en-AU" sz="1200" kern="1200" dirty="0" smtClean="0">
                <a:solidFill>
                  <a:schemeClr val="tx1"/>
                </a:solidFill>
                <a:effectLst/>
                <a:latin typeface="+mn-lt"/>
                <a:ea typeface="+mn-ea"/>
                <a:cs typeface="+mn-cs"/>
              </a:rPr>
              <a:t>he NSW Curriculum Review was first announced in May 2018</a:t>
            </a:r>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During that time we worked with key stakeholders to develop the Terms of Reference.</a:t>
            </a:r>
          </a:p>
          <a:p>
            <a:pPr lvl="0"/>
            <a:r>
              <a:rPr lang="en-AU" sz="1200" kern="1200" dirty="0" smtClean="0">
                <a:solidFill>
                  <a:schemeClr val="tx1"/>
                </a:solidFill>
                <a:effectLst/>
                <a:latin typeface="+mn-lt"/>
                <a:ea typeface="+mn-ea"/>
                <a:cs typeface="+mn-cs"/>
              </a:rPr>
              <a:t>The Terms of Reference were released in September, marking the start of 3 months public consultation, between 3 September and 30 November 2018.</a:t>
            </a:r>
          </a:p>
          <a:p>
            <a:pPr lvl="0"/>
            <a:r>
              <a:rPr lang="en-AU" sz="1200" kern="1200" dirty="0" smtClean="0">
                <a:solidFill>
                  <a:schemeClr val="tx1"/>
                </a:solidFill>
                <a:effectLst/>
                <a:latin typeface="+mn-lt"/>
                <a:ea typeface="+mn-ea"/>
                <a:cs typeface="+mn-cs"/>
              </a:rPr>
              <a:t>We're really pleased with the response from the community and the discussion the Review has generated.</a:t>
            </a:r>
          </a:p>
          <a:p>
            <a:endParaRPr lang="en-AU" dirty="0"/>
          </a:p>
        </p:txBody>
      </p:sp>
      <p:sp>
        <p:nvSpPr>
          <p:cNvPr id="4" name="Slide Number Placeholder 3"/>
          <p:cNvSpPr>
            <a:spLocks noGrp="1"/>
          </p:cNvSpPr>
          <p:nvPr>
            <p:ph type="sldNum" sz="quarter" idx="10"/>
          </p:nvPr>
        </p:nvSpPr>
        <p:spPr/>
        <p:txBody>
          <a:bodyPr/>
          <a:lstStyle/>
          <a:p>
            <a:fld id="{AFBE8C9F-4D17-4D0D-AFAB-F06A0BA79EE5}" type="slidenum">
              <a:rPr lang="en-AU" smtClean="0"/>
              <a:t>2</a:t>
            </a:fld>
            <a:endParaRPr lang="en-AU"/>
          </a:p>
        </p:txBody>
      </p:sp>
    </p:spTree>
    <p:extLst>
      <p:ext uri="{BB962C8B-B14F-4D97-AF65-F5344CB8AC3E}">
        <p14:creationId xmlns:p14="http://schemas.microsoft.com/office/powerpoint/2010/main" val="4140730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pPr lvl="0"/>
            <a:r>
              <a:rPr lang="en-AU" sz="1200" kern="1200" dirty="0" smtClean="0">
                <a:solidFill>
                  <a:schemeClr val="tx1"/>
                </a:solidFill>
                <a:effectLst/>
                <a:latin typeface="+mn-lt"/>
                <a:ea typeface="+mn-ea"/>
                <a:cs typeface="+mn-cs"/>
              </a:rPr>
              <a:t>14 roadshows were held across regional and metro NSW, to capture diverse feedback from across the community. Over 500 people attended these events, which provided the community with the opportunity to come out and have their say in person.</a:t>
            </a:r>
          </a:p>
          <a:p>
            <a:pPr lvl="0"/>
            <a:r>
              <a:rPr lang="en-AU" sz="1200" kern="1200" dirty="0" smtClean="0">
                <a:solidFill>
                  <a:schemeClr val="tx1"/>
                </a:solidFill>
                <a:effectLst/>
                <a:latin typeface="+mn-lt"/>
                <a:ea typeface="+mn-ea"/>
                <a:cs typeface="+mn-cs"/>
              </a:rPr>
              <a:t>The community also had the opportunity to have their say online, via short and long form submissions. Over 2,100 submissions were received during the three months of public consultation, with over 100 submissions received from stakeholder organisations, interest groups and individual schools. </a:t>
            </a:r>
          </a:p>
          <a:p>
            <a:r>
              <a:rPr lang="en-AU" sz="1200" kern="1200" dirty="0" smtClean="0">
                <a:solidFill>
                  <a:schemeClr val="tx1"/>
                </a:solidFill>
                <a:effectLst/>
                <a:latin typeface="+mn-lt"/>
                <a:ea typeface="+mn-ea"/>
                <a:cs typeface="+mn-cs"/>
              </a:rPr>
              <a:t>Professor Masters and the Review Taskforce facilitated more than 50 roundtables, focus groups and meetings throughout NSW with key stakeholder groups, from the education sector and the community more broadly</a:t>
            </a:r>
            <a:endParaRPr lang="en-AU" dirty="0" smtClean="0"/>
          </a:p>
        </p:txBody>
      </p:sp>
      <p:sp>
        <p:nvSpPr>
          <p:cNvPr id="4" name="Slide Number Placeholder 3"/>
          <p:cNvSpPr>
            <a:spLocks noGrp="1"/>
          </p:cNvSpPr>
          <p:nvPr>
            <p:ph type="sldNum" sz="quarter" idx="10"/>
          </p:nvPr>
        </p:nvSpPr>
        <p:spPr/>
        <p:txBody>
          <a:bodyPr/>
          <a:lstStyle/>
          <a:p>
            <a:pPr defTabSz="456148">
              <a:defRPr/>
            </a:pPr>
            <a:fld id="{AFBE8C9F-4D17-4D0D-AFAB-F06A0BA79EE5}" type="slidenum">
              <a:rPr lang="en-AU">
                <a:solidFill>
                  <a:prstClr val="black"/>
                </a:solidFill>
                <a:latin typeface="Calibri" panose="020F0502020204030204"/>
              </a:rPr>
              <a:pPr defTabSz="456148">
                <a:defRPr/>
              </a:pPr>
              <a:t>3</a:t>
            </a:fld>
            <a:endParaRPr lang="en-AU">
              <a:solidFill>
                <a:prstClr val="black"/>
              </a:solidFill>
              <a:latin typeface="Calibri" panose="020F0502020204030204"/>
            </a:endParaRPr>
          </a:p>
        </p:txBody>
      </p:sp>
    </p:spTree>
    <p:extLst>
      <p:ext uri="{BB962C8B-B14F-4D97-AF65-F5344CB8AC3E}">
        <p14:creationId xmlns:p14="http://schemas.microsoft.com/office/powerpoint/2010/main" val="179282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297"/>
            <a:r>
              <a:rPr lang="en-AU" dirty="0"/>
              <a:t>There was a good representation of submissions received, half of the submissions came from those who identified as teachers. Of those, 15% were primary school teachers. </a:t>
            </a:r>
          </a:p>
          <a:p>
            <a:endParaRPr lang="en-AU" dirty="0" smtClean="0"/>
          </a:p>
        </p:txBody>
      </p:sp>
      <p:sp>
        <p:nvSpPr>
          <p:cNvPr id="4" name="Slide Number Placeholder 3"/>
          <p:cNvSpPr>
            <a:spLocks noGrp="1"/>
          </p:cNvSpPr>
          <p:nvPr>
            <p:ph type="sldNum" sz="quarter" idx="10"/>
          </p:nvPr>
        </p:nvSpPr>
        <p:spPr/>
        <p:txBody>
          <a:bodyPr/>
          <a:lstStyle/>
          <a:p>
            <a:fld id="{AFBE8C9F-4D17-4D0D-AFAB-F06A0BA79EE5}" type="slidenum">
              <a:rPr lang="en-AU" smtClean="0"/>
              <a:t>4</a:t>
            </a:fld>
            <a:endParaRPr lang="en-AU"/>
          </a:p>
        </p:txBody>
      </p:sp>
    </p:spTree>
    <p:extLst>
      <p:ext uri="{BB962C8B-B14F-4D97-AF65-F5344CB8AC3E}">
        <p14:creationId xmlns:p14="http://schemas.microsoft.com/office/powerpoint/2010/main" val="4034035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was also relative representation in submissions from the Aboriginal and Torres Strait Islander community and from those from regional and rural areas.</a:t>
            </a:r>
            <a:r>
              <a:rPr lang="en-AU" b="1" dirty="0"/>
              <a:t> </a:t>
            </a:r>
            <a:endParaRPr lang="en-AU" b="1" dirty="0" smtClean="0"/>
          </a:p>
          <a:p>
            <a:endParaRPr lang="en-AU" b="1" dirty="0"/>
          </a:p>
          <a:p>
            <a:r>
              <a:rPr lang="en-AU" b="1" dirty="0"/>
              <a:t>Q</a:t>
            </a:r>
            <a:r>
              <a:rPr lang="en-AU" dirty="0"/>
              <a:t>) What was your engagement with primary school stakeholders?</a:t>
            </a:r>
          </a:p>
          <a:p>
            <a:r>
              <a:rPr lang="en-AU" b="1" dirty="0"/>
              <a:t>A) </a:t>
            </a:r>
            <a:endParaRPr lang="en-AU" dirty="0"/>
          </a:p>
          <a:p>
            <a:pPr lvl="0"/>
            <a:r>
              <a:rPr lang="en-AU" dirty="0"/>
              <a:t>We engaged with the NSWPPA executive throughout 2018 to discuss the Terms of Reference.</a:t>
            </a:r>
          </a:p>
          <a:p>
            <a:pPr lvl="0"/>
            <a:r>
              <a:rPr lang="en-AU" dirty="0"/>
              <a:t>About 15% of online submissions and roadshow registrants identified as teachers from primary schools. </a:t>
            </a:r>
          </a:p>
          <a:p>
            <a:pPr lvl="0"/>
            <a:r>
              <a:rPr lang="en-AU" dirty="0"/>
              <a:t>We also engaged through our communication channels including Twitter to get teachers talking with good results, including some primary teachers holding facilitated consultations with students to engage with the Review. </a:t>
            </a: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u="sng" kern="1200" dirty="0" smtClean="0">
                <a:solidFill>
                  <a:schemeClr val="tx1"/>
                </a:solidFill>
                <a:effectLst/>
                <a:latin typeface="+mn-lt"/>
                <a:ea typeface="+mn-ea"/>
                <a:cs typeface="+mn-cs"/>
              </a:rPr>
              <a:t>There is significant agreement emerging from public and stakeholder consultation:</a:t>
            </a:r>
            <a:endParaRPr lang="en-AU" sz="1200" kern="1200" dirty="0" smtClean="0">
              <a:solidFill>
                <a:schemeClr val="tx1"/>
              </a:solidFill>
              <a:effectLst/>
              <a:latin typeface="+mn-lt"/>
              <a:ea typeface="+mn-ea"/>
              <a:cs typeface="+mn-cs"/>
            </a:endParaRPr>
          </a:p>
          <a:p>
            <a:pPr lvl="0"/>
            <a:endParaRPr lang="en-AU" dirty="0"/>
          </a:p>
          <a:p>
            <a:endParaRPr lang="en-AU" dirty="0"/>
          </a:p>
        </p:txBody>
      </p:sp>
      <p:sp>
        <p:nvSpPr>
          <p:cNvPr id="4" name="Slide Number Placeholder 3"/>
          <p:cNvSpPr>
            <a:spLocks noGrp="1"/>
          </p:cNvSpPr>
          <p:nvPr>
            <p:ph type="sldNum" sz="quarter" idx="10"/>
          </p:nvPr>
        </p:nvSpPr>
        <p:spPr/>
        <p:txBody>
          <a:bodyPr/>
          <a:lstStyle/>
          <a:p>
            <a:fld id="{AFBE8C9F-4D17-4D0D-AFAB-F06A0BA79EE5}" type="slidenum">
              <a:rPr lang="en-AU" smtClean="0"/>
              <a:t>5</a:t>
            </a:fld>
            <a:endParaRPr lang="en-AU"/>
          </a:p>
        </p:txBody>
      </p:sp>
    </p:spTree>
    <p:extLst>
      <p:ext uri="{BB962C8B-B14F-4D97-AF65-F5344CB8AC3E}">
        <p14:creationId xmlns:p14="http://schemas.microsoft.com/office/powerpoint/2010/main" val="1100895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pPr defTabSz="456148">
              <a:defRPr/>
            </a:pPr>
            <a:fld id="{AFBE8C9F-4D17-4D0D-AFAB-F06A0BA79EE5}" type="slidenum">
              <a:rPr lang="en-AU">
                <a:solidFill>
                  <a:prstClr val="black"/>
                </a:solidFill>
                <a:latin typeface="Calibri" panose="020F0502020204030204"/>
              </a:rPr>
              <a:pPr defTabSz="456148">
                <a:defRPr/>
              </a:pPr>
              <a:t>6</a:t>
            </a:fld>
            <a:endParaRPr lang="en-AU">
              <a:solidFill>
                <a:prstClr val="black"/>
              </a:solidFill>
              <a:latin typeface="Calibri" panose="020F0502020204030204"/>
            </a:endParaRPr>
          </a:p>
        </p:txBody>
      </p:sp>
    </p:spTree>
    <p:extLst>
      <p:ext uri="{BB962C8B-B14F-4D97-AF65-F5344CB8AC3E}">
        <p14:creationId xmlns:p14="http://schemas.microsoft.com/office/powerpoint/2010/main" val="969697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dirty="0"/>
              <a:t>We heard a lot of great feedback from the community, and are pleased with the level of engagement the Review has provided so far. (</a:t>
            </a:r>
            <a:r>
              <a:rPr lang="en-AU" i="1" dirty="0"/>
              <a:t>refer to slides with some quotes</a:t>
            </a:r>
            <a:r>
              <a:rPr lang="en-AU" dirty="0"/>
              <a:t>)</a:t>
            </a:r>
          </a:p>
          <a:p>
            <a:r>
              <a:rPr lang="en-AU" dirty="0"/>
              <a:t> </a:t>
            </a:r>
          </a:p>
          <a:p>
            <a:r>
              <a:rPr lang="en-AU" b="1" i="1" dirty="0"/>
              <a:t>Questions that may be asked</a:t>
            </a:r>
            <a:endParaRPr lang="en-AU" dirty="0"/>
          </a:p>
          <a:p>
            <a:r>
              <a:rPr lang="en-AU" b="1" dirty="0"/>
              <a:t>Q)</a:t>
            </a:r>
            <a:r>
              <a:rPr lang="en-AU" dirty="0"/>
              <a:t> Questions relating to reduction in content for any specific syllabus</a:t>
            </a:r>
          </a:p>
          <a:p>
            <a:r>
              <a:rPr lang="en-AU" b="1" dirty="0"/>
              <a:t>A)</a:t>
            </a:r>
            <a:r>
              <a:rPr lang="en-AU" dirty="0"/>
              <a:t> It’s important to note that this is not a detailed review of the content of each syllabus, rather a broader look into the overall approach to the way the curriculum is organised and presented in NSW..</a:t>
            </a:r>
          </a:p>
          <a:p>
            <a:r>
              <a:rPr lang="en-AU" dirty="0"/>
              <a:t> </a:t>
            </a:r>
          </a:p>
          <a:p>
            <a:r>
              <a:rPr lang="en-AU" b="1" dirty="0"/>
              <a:t>Q)</a:t>
            </a:r>
            <a:r>
              <a:rPr lang="en-AU" dirty="0"/>
              <a:t> How will teachers be supported in any changes to the curriculum?</a:t>
            </a:r>
          </a:p>
          <a:p>
            <a:r>
              <a:rPr lang="en-AU" b="1" dirty="0"/>
              <a:t>A)</a:t>
            </a:r>
            <a:r>
              <a:rPr lang="en-AU" dirty="0"/>
              <a:t> Any proposed changes to the NSW curriculum content and structure would require lead time for development and roll-out, including time for teachers, schools and education sectors to prepare for implementation of any new curriculum. It is anticipated that implementation of most recommendations would occur over the mid-term, over a five to ten-year timeframe. </a:t>
            </a:r>
          </a:p>
          <a:p>
            <a:r>
              <a:rPr lang="en-AU" dirty="0"/>
              <a:t> </a:t>
            </a:r>
          </a:p>
          <a:p>
            <a:r>
              <a:rPr lang="en-AU" sz="1200" b="1" kern="1200" dirty="0" smtClean="0">
                <a:solidFill>
                  <a:schemeClr val="tx1"/>
                </a:solidFill>
                <a:effectLst/>
                <a:latin typeface="+mn-lt"/>
                <a:ea typeface="+mn-ea"/>
                <a:cs typeface="+mn-cs"/>
              </a:rPr>
              <a:t>Q)</a:t>
            </a:r>
            <a:r>
              <a:rPr lang="en-AU" sz="1200" kern="1200" dirty="0" smtClean="0">
                <a:solidFill>
                  <a:schemeClr val="tx1"/>
                </a:solidFill>
                <a:effectLst/>
                <a:latin typeface="+mn-lt"/>
                <a:ea typeface="+mn-ea"/>
                <a:cs typeface="+mn-cs"/>
              </a:rPr>
              <a:t> Has there been any feedback regarding additional NESA Primary Inspectors? Is there scope in the Review’s recommendations to address this? </a:t>
            </a:r>
          </a:p>
          <a:p>
            <a:r>
              <a:rPr lang="en-AU" sz="1200" b="1" kern="1200" dirty="0" smtClean="0">
                <a:solidFill>
                  <a:schemeClr val="tx1"/>
                </a:solidFill>
                <a:effectLst/>
                <a:latin typeface="+mn-lt"/>
                <a:ea typeface="+mn-ea"/>
                <a:cs typeface="+mn-cs"/>
              </a:rPr>
              <a:t>A) </a:t>
            </a:r>
            <a:r>
              <a:rPr lang="en-AU" sz="1200" kern="1200" dirty="0" smtClean="0">
                <a:solidFill>
                  <a:schemeClr val="tx1"/>
                </a:solidFill>
                <a:effectLst/>
                <a:latin typeface="+mn-lt"/>
                <a:ea typeface="+mn-ea"/>
                <a:cs typeface="+mn-cs"/>
              </a:rPr>
              <a:t>No, this is outside the Terms of Reference for the NSW Curriculum Review. NESA is unique in its role in supporting all four education pillars under the one authority; curriculum, assessment, school standards and teacher quality. Over recent years NESA has hired more inspectors to support all of NESA’s responsibilities.</a:t>
            </a:r>
          </a:p>
          <a:p>
            <a:endParaRPr lang="en-AU" dirty="0"/>
          </a:p>
        </p:txBody>
      </p:sp>
      <p:sp>
        <p:nvSpPr>
          <p:cNvPr id="4" name="Slide Number Placeholder 3"/>
          <p:cNvSpPr>
            <a:spLocks noGrp="1"/>
          </p:cNvSpPr>
          <p:nvPr>
            <p:ph type="sldNum" sz="quarter" idx="10"/>
          </p:nvPr>
        </p:nvSpPr>
        <p:spPr/>
        <p:txBody>
          <a:bodyPr/>
          <a:lstStyle/>
          <a:p>
            <a:fld id="{AFBE8C9F-4D17-4D0D-AFAB-F06A0BA79EE5}" type="slidenum">
              <a:rPr lang="en-AU" smtClean="0"/>
              <a:t>7</a:t>
            </a:fld>
            <a:endParaRPr lang="en-AU"/>
          </a:p>
        </p:txBody>
      </p:sp>
    </p:spTree>
    <p:extLst>
      <p:ext uri="{BB962C8B-B14F-4D97-AF65-F5344CB8AC3E}">
        <p14:creationId xmlns:p14="http://schemas.microsoft.com/office/powerpoint/2010/main" val="2422434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b="1" dirty="0"/>
              <a:t> </a:t>
            </a:r>
            <a:r>
              <a:rPr lang="en-AU" dirty="0"/>
              <a:t>There were also some community concerns raised in consultation, including:</a:t>
            </a:r>
          </a:p>
          <a:p>
            <a:pPr lvl="0"/>
            <a:r>
              <a:rPr lang="en-AU" dirty="0"/>
              <a:t>The volume of content contained in many syllabuses is too high.</a:t>
            </a:r>
          </a:p>
          <a:p>
            <a:pPr lvl="0"/>
            <a:r>
              <a:rPr lang="en-AU" dirty="0"/>
              <a:t>Perceptions regarding compliance requirements on schools by governments, school sectors and NESA</a:t>
            </a:r>
          </a:p>
          <a:p>
            <a:pPr lvl="0"/>
            <a:r>
              <a:rPr lang="en-AU" dirty="0"/>
              <a:t>A lack of flexibility in curriculum structures to address the different learning needs of students.</a:t>
            </a:r>
          </a:p>
          <a:p>
            <a:pPr lvl="0"/>
            <a:r>
              <a:rPr lang="en-AU" dirty="0"/>
              <a:t>The disproportionate influence that external tests and examinations have on approaches to teaching and learning. </a:t>
            </a:r>
          </a:p>
          <a:p>
            <a:endParaRPr lang="en-AU" dirty="0" smtClean="0"/>
          </a:p>
        </p:txBody>
      </p:sp>
      <p:sp>
        <p:nvSpPr>
          <p:cNvPr id="4" name="Slide Number Placeholder 3"/>
          <p:cNvSpPr>
            <a:spLocks noGrp="1"/>
          </p:cNvSpPr>
          <p:nvPr>
            <p:ph type="sldNum" sz="quarter" idx="10"/>
          </p:nvPr>
        </p:nvSpPr>
        <p:spPr/>
        <p:txBody>
          <a:bodyPr/>
          <a:lstStyle/>
          <a:p>
            <a:pPr defTabSz="456148">
              <a:defRPr/>
            </a:pPr>
            <a:fld id="{AFBE8C9F-4D17-4D0D-AFAB-F06A0BA79EE5}" type="slidenum">
              <a:rPr lang="en-AU">
                <a:solidFill>
                  <a:prstClr val="black"/>
                </a:solidFill>
                <a:latin typeface="Calibri" panose="020F0502020204030204"/>
              </a:rPr>
              <a:pPr defTabSz="456148">
                <a:defRPr/>
              </a:pPr>
              <a:t>8</a:t>
            </a:fld>
            <a:endParaRPr lang="en-AU">
              <a:solidFill>
                <a:prstClr val="black"/>
              </a:solidFill>
              <a:latin typeface="Calibri" panose="020F0502020204030204"/>
            </a:endParaRPr>
          </a:p>
        </p:txBody>
      </p:sp>
    </p:spTree>
    <p:extLst>
      <p:ext uri="{BB962C8B-B14F-4D97-AF65-F5344CB8AC3E}">
        <p14:creationId xmlns:p14="http://schemas.microsoft.com/office/powerpoint/2010/main" val="4241667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The Review Lead is developing an Interim Report that sets out community aspirations and concerns for a future curriculum and reform directions that respond to consultation feedback, drawing on research and understanding of good practice, including the experiences of other jurisdictions.</a:t>
            </a:r>
          </a:p>
          <a:p>
            <a:pPr lvl="0"/>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It is anticipated that consultation on the Interim Report will occur towards the end of 2019.</a:t>
            </a:r>
          </a:p>
          <a:p>
            <a:pPr lvl="0"/>
            <a:r>
              <a:rPr lang="en-AU" sz="1200" kern="1200" dirty="0" smtClean="0">
                <a:solidFill>
                  <a:schemeClr val="tx1"/>
                </a:solidFill>
                <a:effectLst/>
                <a:latin typeface="+mn-lt"/>
                <a:ea typeface="+mn-ea"/>
                <a:cs typeface="+mn-cs"/>
              </a:rPr>
              <a:t>Consultation activities will focus on gathering targeted feedback from teachers, students, parents and carers, employers and the community through face-to-face stakeholder meetings, targeted focus groups and roundtable meetings, and online submissions.</a:t>
            </a:r>
          </a:p>
          <a:p>
            <a:pPr lvl="0"/>
            <a:r>
              <a:rPr lang="en-AU" sz="1200" kern="1200" dirty="0" smtClean="0">
                <a:solidFill>
                  <a:schemeClr val="tx1"/>
                </a:solidFill>
                <a:effectLst/>
                <a:latin typeface="+mn-lt"/>
                <a:ea typeface="+mn-ea"/>
                <a:cs typeface="+mn-cs"/>
              </a:rPr>
              <a:t>There will be opportunity for the NSW Primary Principals’ Association to provide feedback on the Interim Report during consultation, and the NSW Curriculum Review Taskforce will support consultation with the wider primary sector. </a:t>
            </a:r>
          </a:p>
          <a:p>
            <a:pPr lvl="0"/>
            <a:r>
              <a:rPr lang="en-AU" sz="1200" kern="1200" dirty="0" smtClean="0">
                <a:solidFill>
                  <a:schemeClr val="tx1"/>
                </a:solidFill>
                <a:effectLst/>
                <a:latin typeface="+mn-lt"/>
                <a:ea typeface="+mn-ea"/>
                <a:cs typeface="+mn-cs"/>
              </a:rPr>
              <a:t>This will inform the development of a Final Report for submission to the Minister.</a:t>
            </a:r>
          </a:p>
          <a:p>
            <a:r>
              <a:rPr lang="en-AU" sz="1200" kern="1200" dirty="0" smtClean="0">
                <a:solidFill>
                  <a:schemeClr val="tx1"/>
                </a:solidFill>
                <a:effectLst/>
                <a:latin typeface="+mn-lt"/>
                <a:ea typeface="+mn-ea"/>
                <a:cs typeface="+mn-cs"/>
              </a:rPr>
              <a:t> </a:t>
            </a:r>
          </a:p>
          <a:p>
            <a:r>
              <a:rPr lang="en-AU" sz="1200" b="1" i="1" kern="1200" dirty="0" smtClean="0">
                <a:solidFill>
                  <a:schemeClr val="tx1"/>
                </a:solidFill>
                <a:effectLst/>
                <a:latin typeface="+mn-lt"/>
                <a:ea typeface="+mn-ea"/>
                <a:cs typeface="+mn-cs"/>
              </a:rPr>
              <a:t>Questions that may be asked? </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Q)</a:t>
            </a:r>
            <a:r>
              <a:rPr lang="en-AU" sz="1200" kern="1200" dirty="0" smtClean="0">
                <a:solidFill>
                  <a:schemeClr val="tx1"/>
                </a:solidFill>
                <a:effectLst/>
                <a:latin typeface="+mn-lt"/>
                <a:ea typeface="+mn-ea"/>
                <a:cs typeface="+mn-cs"/>
              </a:rPr>
              <a:t> How will the primary school sector be consulted with?</a:t>
            </a:r>
          </a:p>
          <a:p>
            <a:r>
              <a:rPr lang="en-AU" sz="1200" b="1" kern="1200" dirty="0" smtClean="0">
                <a:solidFill>
                  <a:schemeClr val="tx1"/>
                </a:solidFill>
                <a:effectLst/>
                <a:latin typeface="+mn-lt"/>
                <a:ea typeface="+mn-ea"/>
                <a:cs typeface="+mn-cs"/>
              </a:rPr>
              <a:t>A)</a:t>
            </a:r>
            <a:r>
              <a:rPr lang="en-AU" sz="1200" kern="1200" dirty="0" smtClean="0">
                <a:solidFill>
                  <a:schemeClr val="tx1"/>
                </a:solidFill>
                <a:effectLst/>
                <a:latin typeface="+mn-lt"/>
                <a:ea typeface="+mn-ea"/>
                <a:cs typeface="+mn-cs"/>
              </a:rPr>
              <a:t> The Taskforce is planning consultation activities to promote deep engagement across the sector. Opportunities identified so far include:</a:t>
            </a:r>
          </a:p>
          <a:p>
            <a:pPr lvl="0"/>
            <a:r>
              <a:rPr lang="en-AU" sz="1200" kern="1200" dirty="0" smtClean="0">
                <a:solidFill>
                  <a:schemeClr val="tx1"/>
                </a:solidFill>
                <a:effectLst/>
                <a:latin typeface="+mn-lt"/>
                <a:ea typeface="+mn-ea"/>
                <a:cs typeface="+mn-cs"/>
              </a:rPr>
              <a:t>Meeting with the NSW Primary Principals’ Association group</a:t>
            </a:r>
          </a:p>
          <a:p>
            <a:pPr lvl="0"/>
            <a:r>
              <a:rPr lang="en-AU" sz="1200" kern="1200" dirty="0" smtClean="0">
                <a:solidFill>
                  <a:schemeClr val="tx1"/>
                </a:solidFill>
                <a:effectLst/>
                <a:latin typeface="+mn-lt"/>
                <a:ea typeface="+mn-ea"/>
                <a:cs typeface="+mn-cs"/>
              </a:rPr>
              <a:t>NESA liaison officers will promote and run workshops across their network for primary school teachers.</a:t>
            </a:r>
          </a:p>
          <a:p>
            <a:pPr lvl="0"/>
            <a:r>
              <a:rPr lang="en-AU" sz="1200" kern="1200" dirty="0" smtClean="0">
                <a:solidFill>
                  <a:schemeClr val="tx1"/>
                </a:solidFill>
                <a:effectLst/>
                <a:latin typeface="+mn-lt"/>
                <a:ea typeface="+mn-ea"/>
                <a:cs typeface="+mn-cs"/>
              </a:rPr>
              <a:t>There will be resources available on the NSW Curriculum Review website to support conversation, teachers will be able to hold their own workshops.</a:t>
            </a:r>
          </a:p>
          <a:p>
            <a:r>
              <a:rPr lang="en-AU" sz="1200" kern="1200" dirty="0" smtClean="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BE8C9F-4D17-4D0D-AFAB-F06A0BA79EE5}" type="slidenum">
              <a:rPr lang="en-AU" smtClean="0"/>
              <a:t>9</a:t>
            </a:fld>
            <a:endParaRPr lang="en-AU"/>
          </a:p>
        </p:txBody>
      </p:sp>
    </p:spTree>
    <p:extLst>
      <p:ext uri="{BB962C8B-B14F-4D97-AF65-F5344CB8AC3E}">
        <p14:creationId xmlns:p14="http://schemas.microsoft.com/office/powerpoint/2010/main" val="1939776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8B4B97DD-72DE-2741-AC97-0B23A86FD322}"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366AC-43BC-B24E-8B3A-16648B0783F5}" type="slidenum">
              <a:rPr lang="en-US" smtClean="0"/>
              <a:t>‹#›</a:t>
            </a:fld>
            <a:endParaRPr lang="en-US"/>
          </a:p>
        </p:txBody>
      </p:sp>
    </p:spTree>
    <p:extLst>
      <p:ext uri="{BB962C8B-B14F-4D97-AF65-F5344CB8AC3E}">
        <p14:creationId xmlns:p14="http://schemas.microsoft.com/office/powerpoint/2010/main" val="1346876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B4B97DD-72DE-2741-AC97-0B23A86FD322}"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366AC-43BC-B24E-8B3A-16648B0783F5}" type="slidenum">
              <a:rPr lang="en-US" smtClean="0"/>
              <a:t>‹#›</a:t>
            </a:fld>
            <a:endParaRPr lang="en-US"/>
          </a:p>
        </p:txBody>
      </p:sp>
    </p:spTree>
    <p:extLst>
      <p:ext uri="{BB962C8B-B14F-4D97-AF65-F5344CB8AC3E}">
        <p14:creationId xmlns:p14="http://schemas.microsoft.com/office/powerpoint/2010/main" val="333946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B4B97DD-72DE-2741-AC97-0B23A86FD322}"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366AC-43BC-B24E-8B3A-16648B0783F5}" type="slidenum">
              <a:rPr lang="en-US" smtClean="0"/>
              <a:t>‹#›</a:t>
            </a:fld>
            <a:endParaRPr lang="en-US"/>
          </a:p>
        </p:txBody>
      </p:sp>
    </p:spTree>
    <p:extLst>
      <p:ext uri="{BB962C8B-B14F-4D97-AF65-F5344CB8AC3E}">
        <p14:creationId xmlns:p14="http://schemas.microsoft.com/office/powerpoint/2010/main" val="1107835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65C5E2-7441-BC4D-A72B-D1FB4E63CE6D}"/>
              </a:ext>
            </a:extLst>
          </p:cNvPr>
          <p:cNvPicPr>
            <a:picLocks noChangeAspect="1"/>
          </p:cNvPicPr>
          <p:nvPr userDrawn="1"/>
        </p:nvPicPr>
        <p:blipFill>
          <a:blip r:embed="rId2"/>
          <a:stretch>
            <a:fillRect/>
          </a:stretch>
        </p:blipFill>
        <p:spPr>
          <a:xfrm>
            <a:off x="1354" y="-1016"/>
            <a:ext cx="9201369" cy="6859016"/>
          </a:xfrm>
          <a:prstGeom prst="rect">
            <a:avLst/>
          </a:prstGeom>
        </p:spPr>
      </p:pic>
      <p:sp>
        <p:nvSpPr>
          <p:cNvPr id="11" name="Text Placeholder 11">
            <a:extLst>
              <a:ext uri="{FF2B5EF4-FFF2-40B4-BE49-F238E27FC236}">
                <a16:creationId xmlns:a16="http://schemas.microsoft.com/office/drawing/2014/main" id="{3C56F13A-BC29-B04B-91C1-197A7C012914}"/>
              </a:ext>
            </a:extLst>
          </p:cNvPr>
          <p:cNvSpPr>
            <a:spLocks noGrp="1"/>
          </p:cNvSpPr>
          <p:nvPr>
            <p:ph type="body" sz="quarter" idx="11" hasCustomPrompt="1"/>
          </p:nvPr>
        </p:nvSpPr>
        <p:spPr>
          <a:xfrm>
            <a:off x="309944" y="1664859"/>
            <a:ext cx="8242744" cy="745132"/>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CONTENTS</a:t>
            </a:r>
          </a:p>
        </p:txBody>
      </p:sp>
      <p:sp>
        <p:nvSpPr>
          <p:cNvPr id="13" name="Text Placeholder 5">
            <a:extLst>
              <a:ext uri="{FF2B5EF4-FFF2-40B4-BE49-F238E27FC236}">
                <a16:creationId xmlns:a16="http://schemas.microsoft.com/office/drawing/2014/main" id="{1F41ECBB-BB38-514C-A41F-50836EFF853A}"/>
              </a:ext>
            </a:extLst>
          </p:cNvPr>
          <p:cNvSpPr>
            <a:spLocks noGrp="1"/>
          </p:cNvSpPr>
          <p:nvPr>
            <p:ph type="body" sz="quarter" idx="13" hasCustomPrompt="1"/>
          </p:nvPr>
        </p:nvSpPr>
        <p:spPr>
          <a:xfrm>
            <a:off x="309945" y="471594"/>
            <a:ext cx="5743257" cy="39147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cxnSp>
        <p:nvCxnSpPr>
          <p:cNvPr id="17" name="Straight Connector 16">
            <a:extLst>
              <a:ext uri="{FF2B5EF4-FFF2-40B4-BE49-F238E27FC236}">
                <a16:creationId xmlns:a16="http://schemas.microsoft.com/office/drawing/2014/main" id="{DB818EF1-CA4F-7C4E-A818-39BF0A9D633A}"/>
              </a:ext>
            </a:extLst>
          </p:cNvPr>
          <p:cNvCxnSpPr>
            <a:cxnSpLocks/>
          </p:cNvCxnSpPr>
          <p:nvPr userDrawn="1"/>
        </p:nvCxnSpPr>
        <p:spPr>
          <a:xfrm>
            <a:off x="395288" y="6224271"/>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96050CF0-2663-8841-92AB-75FC20BD9A16}"/>
              </a:ext>
            </a:extLst>
          </p:cNvPr>
          <p:cNvSpPr txBox="1"/>
          <p:nvPr userDrawn="1"/>
        </p:nvSpPr>
        <p:spPr>
          <a:xfrm>
            <a:off x="309880" y="6244591"/>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pic>
        <p:nvPicPr>
          <p:cNvPr id="8" name="Picture 7">
            <a:extLst>
              <a:ext uri="{FF2B5EF4-FFF2-40B4-BE49-F238E27FC236}">
                <a16:creationId xmlns:a16="http://schemas.microsoft.com/office/drawing/2014/main" id="{5474648E-4779-5B46-9CE6-75E0C8F8C4E0}"/>
              </a:ext>
            </a:extLst>
          </p:cNvPr>
          <p:cNvPicPr>
            <a:picLocks noChangeAspect="1"/>
          </p:cNvPicPr>
          <p:nvPr userDrawn="1"/>
        </p:nvPicPr>
        <p:blipFill>
          <a:blip r:embed="rId3"/>
          <a:stretch>
            <a:fillRect/>
          </a:stretch>
        </p:blipFill>
        <p:spPr>
          <a:xfrm>
            <a:off x="8019581" y="103164"/>
            <a:ext cx="785292" cy="1047056"/>
          </a:xfrm>
          <a:prstGeom prst="rect">
            <a:avLst/>
          </a:prstGeom>
        </p:spPr>
      </p:pic>
    </p:spTree>
    <p:extLst>
      <p:ext uri="{BB962C8B-B14F-4D97-AF65-F5344CB8AC3E}">
        <p14:creationId xmlns:p14="http://schemas.microsoft.com/office/powerpoint/2010/main" val="2585529928"/>
      </p:ext>
    </p:extLst>
  </p:cSld>
  <p:clrMapOvr>
    <a:masterClrMapping/>
  </p:clrMapOvr>
  <p:extLst mod="1">
    <p:ext uri="{DCECCB84-F9BA-43D5-87BE-67443E8EF086}">
      <p15:sldGuideLst xmlns:p15="http://schemas.microsoft.com/office/powerpoint/2012/main">
        <p15:guide id="1" orient="horz" pos="3003">
          <p15:clr>
            <a:srgbClr val="FBAE40"/>
          </p15:clr>
        </p15:guide>
        <p15:guide id="2" pos="24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FD6CB56F-2FFF-1547-8172-936C7AE399F0}"/>
              </a:ext>
            </a:extLst>
          </p:cNvPr>
          <p:cNvSpPr>
            <a:spLocks noGrp="1"/>
          </p:cNvSpPr>
          <p:nvPr>
            <p:ph type="body" sz="quarter" idx="10" hasCustomPrompt="1"/>
          </p:nvPr>
        </p:nvSpPr>
        <p:spPr>
          <a:xfrm>
            <a:off x="0" y="2861734"/>
            <a:ext cx="9144000" cy="1165013"/>
          </a:xfrm>
          <a:prstGeom prst="rect">
            <a:avLst/>
          </a:prstGeom>
        </p:spPr>
        <p:txBody>
          <a:bodyPr/>
          <a:lstStyle>
            <a:lvl1pPr marL="315913" indent="0" algn="ctr">
              <a:buNone/>
              <a:tabLst/>
              <a:defRPr sz="3000" b="1" spc="50" baseline="0">
                <a:solidFill>
                  <a:schemeClr val="bg1"/>
                </a:solidFill>
                <a:latin typeface="Arial" charset="0"/>
                <a:ea typeface="Arial" charset="0"/>
                <a:cs typeface="Arial" charset="0"/>
              </a:defRPr>
            </a:lvl1pPr>
            <a:lvl2pPr marL="457200" indent="0" algn="ctr">
              <a:buNone/>
              <a:defRPr>
                <a:solidFill>
                  <a:schemeClr val="bg1"/>
                </a:solidFill>
                <a:latin typeface="Arial" charset="0"/>
                <a:ea typeface="Arial" charset="0"/>
                <a:cs typeface="Arial" charset="0"/>
              </a:defRPr>
            </a:lvl2pPr>
            <a:lvl3pPr marL="914400" indent="0" algn="ctr">
              <a:buNone/>
              <a:defRPr>
                <a:solidFill>
                  <a:schemeClr val="bg1"/>
                </a:solidFill>
                <a:latin typeface="Arial" charset="0"/>
                <a:ea typeface="Arial" charset="0"/>
                <a:cs typeface="Arial" charset="0"/>
              </a:defRPr>
            </a:lvl3pPr>
            <a:lvl4pPr marL="1371600" indent="0" algn="ctr">
              <a:buNone/>
              <a:defRPr>
                <a:solidFill>
                  <a:schemeClr val="bg1"/>
                </a:solidFill>
                <a:latin typeface="Arial" charset="0"/>
                <a:ea typeface="Arial" charset="0"/>
                <a:cs typeface="Arial" charset="0"/>
              </a:defRPr>
            </a:lvl4pPr>
            <a:lvl5pPr marL="1828800" indent="0" algn="ctr">
              <a:buNone/>
              <a:defRPr>
                <a:solidFill>
                  <a:schemeClr val="bg1"/>
                </a:solidFill>
                <a:latin typeface="Arial" charset="0"/>
                <a:ea typeface="Arial" charset="0"/>
                <a:cs typeface="Arial" charset="0"/>
              </a:defRPr>
            </a:lvl5pPr>
          </a:lstStyle>
          <a:p>
            <a:pPr lvl="0"/>
            <a:r>
              <a:rPr lang="en-US" dirty="0"/>
              <a:t>SECTION TITLE</a:t>
            </a:r>
          </a:p>
        </p:txBody>
      </p:sp>
      <p:sp>
        <p:nvSpPr>
          <p:cNvPr id="16" name="TextBox 15">
            <a:extLst>
              <a:ext uri="{FF2B5EF4-FFF2-40B4-BE49-F238E27FC236}">
                <a16:creationId xmlns:a16="http://schemas.microsoft.com/office/drawing/2014/main" id="{0D052B8F-B237-3D45-97D4-75271FDFFF6D}"/>
              </a:ext>
            </a:extLst>
          </p:cNvPr>
          <p:cNvSpPr txBox="1"/>
          <p:nvPr userDrawn="1"/>
        </p:nvSpPr>
        <p:spPr>
          <a:xfrm>
            <a:off x="309880" y="6244591"/>
            <a:ext cx="3536632" cy="276999"/>
          </a:xfrm>
          <a:prstGeom prst="rect">
            <a:avLst/>
          </a:prstGeom>
          <a:noFill/>
        </p:spPr>
        <p:txBody>
          <a:bodyPr wrap="square" rtlCol="0">
            <a:spAutoFit/>
          </a:bodyPr>
          <a:lstStyle/>
          <a:p>
            <a:r>
              <a:rPr lang="en-US" sz="1200" b="1" i="0" dirty="0">
                <a:solidFill>
                  <a:schemeClr val="bg1"/>
                </a:solidFill>
                <a:latin typeface="Arial" panose="020B0604020202020204" pitchFamily="34" charset="0"/>
                <a:cs typeface="Arial" panose="020B0604020202020204" pitchFamily="34" charset="0"/>
              </a:rPr>
              <a:t>NSW Education Standards Authority</a:t>
            </a:r>
          </a:p>
        </p:txBody>
      </p:sp>
    </p:spTree>
    <p:extLst>
      <p:ext uri="{BB962C8B-B14F-4D97-AF65-F5344CB8AC3E}">
        <p14:creationId xmlns:p14="http://schemas.microsoft.com/office/powerpoint/2010/main" val="3308590786"/>
      </p:ext>
    </p:extLst>
  </p:cSld>
  <p:clrMapOvr>
    <a:masterClrMapping/>
  </p:clrMapOvr>
  <p:extLst>
    <p:ext uri="{DCECCB84-F9BA-43D5-87BE-67443E8EF086}">
      <p15:sldGuideLst xmlns:p15="http://schemas.microsoft.com/office/powerpoint/2012/main">
        <p15:guide id="1" orient="horz" pos="1597">
          <p15:clr>
            <a:srgbClr val="FBAE40"/>
          </p15:clr>
        </p15:guide>
        <p15:guide id="2" pos="24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1">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CF900D-1201-8243-91BB-B40F491504B7}"/>
              </a:ext>
            </a:extLst>
          </p:cNvPr>
          <p:cNvPicPr>
            <a:picLocks noChangeAspect="1"/>
          </p:cNvPicPr>
          <p:nvPr userDrawn="1"/>
        </p:nvPicPr>
        <p:blipFill>
          <a:blip r:embed="rId2"/>
          <a:stretch>
            <a:fillRect/>
          </a:stretch>
        </p:blipFill>
        <p:spPr>
          <a:xfrm>
            <a:off x="1354" y="-1016"/>
            <a:ext cx="9201369" cy="6859016"/>
          </a:xfrm>
          <a:prstGeom prst="rect">
            <a:avLst/>
          </a:prstGeom>
        </p:spPr>
      </p:pic>
      <p:cxnSp>
        <p:nvCxnSpPr>
          <p:cNvPr id="10" name="Straight Connector 9">
            <a:extLst>
              <a:ext uri="{FF2B5EF4-FFF2-40B4-BE49-F238E27FC236}">
                <a16:creationId xmlns:a16="http://schemas.microsoft.com/office/drawing/2014/main" id="{6CDB409E-4AAE-8340-94E4-D4D22957A92A}"/>
              </a:ext>
            </a:extLst>
          </p:cNvPr>
          <p:cNvCxnSpPr>
            <a:cxnSpLocks/>
          </p:cNvCxnSpPr>
          <p:nvPr userDrawn="1"/>
        </p:nvCxnSpPr>
        <p:spPr>
          <a:xfrm>
            <a:off x="395288" y="6224271"/>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5">
            <a:extLst>
              <a:ext uri="{FF2B5EF4-FFF2-40B4-BE49-F238E27FC236}">
                <a16:creationId xmlns:a16="http://schemas.microsoft.com/office/drawing/2014/main" id="{1F41ECBB-BB38-514C-A41F-50836EFF853A}"/>
              </a:ext>
            </a:extLst>
          </p:cNvPr>
          <p:cNvSpPr>
            <a:spLocks noGrp="1"/>
          </p:cNvSpPr>
          <p:nvPr>
            <p:ph type="body" sz="quarter" idx="13" hasCustomPrompt="1"/>
          </p:nvPr>
        </p:nvSpPr>
        <p:spPr>
          <a:xfrm>
            <a:off x="309945" y="471594"/>
            <a:ext cx="5743257" cy="39147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
        <p:nvSpPr>
          <p:cNvPr id="16" name="Text Placeholder 11">
            <a:extLst>
              <a:ext uri="{FF2B5EF4-FFF2-40B4-BE49-F238E27FC236}">
                <a16:creationId xmlns:a16="http://schemas.microsoft.com/office/drawing/2014/main" id="{8B8A5863-D4B0-B446-93EB-778A0BC3EF6C}"/>
              </a:ext>
            </a:extLst>
          </p:cNvPr>
          <p:cNvSpPr>
            <a:spLocks noGrp="1"/>
          </p:cNvSpPr>
          <p:nvPr>
            <p:ph type="body" sz="quarter" idx="14" hasCustomPrompt="1"/>
          </p:nvPr>
        </p:nvSpPr>
        <p:spPr>
          <a:xfrm>
            <a:off x="309945" y="1653118"/>
            <a:ext cx="8102283" cy="745132"/>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sp>
        <p:nvSpPr>
          <p:cNvPr id="17" name="Text Placeholder 6">
            <a:extLst>
              <a:ext uri="{FF2B5EF4-FFF2-40B4-BE49-F238E27FC236}">
                <a16:creationId xmlns:a16="http://schemas.microsoft.com/office/drawing/2014/main" id="{A5305DB7-8338-C447-B91A-A9388C42C5B2}"/>
              </a:ext>
            </a:extLst>
          </p:cNvPr>
          <p:cNvSpPr>
            <a:spLocks noGrp="1"/>
          </p:cNvSpPr>
          <p:nvPr>
            <p:ph type="body" sz="quarter" idx="15" hasCustomPrompt="1"/>
          </p:nvPr>
        </p:nvSpPr>
        <p:spPr>
          <a:xfrm>
            <a:off x="309945" y="2609863"/>
            <a:ext cx="8102283" cy="817072"/>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18" name="Text Placeholder 6">
            <a:extLst>
              <a:ext uri="{FF2B5EF4-FFF2-40B4-BE49-F238E27FC236}">
                <a16:creationId xmlns:a16="http://schemas.microsoft.com/office/drawing/2014/main" id="{FBC5084B-B70A-F545-B027-8E460E22FA1C}"/>
              </a:ext>
            </a:extLst>
          </p:cNvPr>
          <p:cNvSpPr>
            <a:spLocks noGrp="1"/>
          </p:cNvSpPr>
          <p:nvPr>
            <p:ph type="body" sz="quarter" idx="16" hasCustomPrompt="1"/>
          </p:nvPr>
        </p:nvSpPr>
        <p:spPr>
          <a:xfrm>
            <a:off x="309945" y="4480238"/>
            <a:ext cx="8102283" cy="1576748"/>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19" name="Text Placeholder 11">
            <a:extLst>
              <a:ext uri="{FF2B5EF4-FFF2-40B4-BE49-F238E27FC236}">
                <a16:creationId xmlns:a16="http://schemas.microsoft.com/office/drawing/2014/main" id="{47776452-BED6-3443-91FF-62D032250D50}"/>
              </a:ext>
            </a:extLst>
          </p:cNvPr>
          <p:cNvSpPr>
            <a:spLocks noGrp="1"/>
          </p:cNvSpPr>
          <p:nvPr>
            <p:ph type="body" sz="quarter" idx="17" hasCustomPrompt="1"/>
          </p:nvPr>
        </p:nvSpPr>
        <p:spPr>
          <a:xfrm>
            <a:off x="309945" y="3792488"/>
            <a:ext cx="8102283" cy="447949"/>
          </a:xfrm>
          <a:prstGeom prst="rect">
            <a:avLst/>
          </a:prstGeom>
        </p:spPr>
        <p:txBody>
          <a:bodyPr/>
          <a:lstStyle>
            <a:lvl1pPr marL="0" indent="0" algn="l">
              <a:buNone/>
              <a:defRPr sz="1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SUBTITLE</a:t>
            </a:r>
          </a:p>
          <a:p>
            <a:pPr lvl="0"/>
            <a:endParaRPr lang="en-US" dirty="0"/>
          </a:p>
        </p:txBody>
      </p:sp>
      <p:sp>
        <p:nvSpPr>
          <p:cNvPr id="20" name="TextBox 19">
            <a:extLst>
              <a:ext uri="{FF2B5EF4-FFF2-40B4-BE49-F238E27FC236}">
                <a16:creationId xmlns:a16="http://schemas.microsoft.com/office/drawing/2014/main" id="{88E06F01-FAF4-0949-92A5-490094DE5F2A}"/>
              </a:ext>
            </a:extLst>
          </p:cNvPr>
          <p:cNvSpPr txBox="1"/>
          <p:nvPr userDrawn="1"/>
        </p:nvSpPr>
        <p:spPr>
          <a:xfrm>
            <a:off x="309880" y="6244591"/>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pic>
        <p:nvPicPr>
          <p:cNvPr id="11" name="Picture 10">
            <a:extLst>
              <a:ext uri="{FF2B5EF4-FFF2-40B4-BE49-F238E27FC236}">
                <a16:creationId xmlns:a16="http://schemas.microsoft.com/office/drawing/2014/main" id="{140A0F99-6642-2749-9D4C-BE43397231D5}"/>
              </a:ext>
            </a:extLst>
          </p:cNvPr>
          <p:cNvPicPr>
            <a:picLocks noChangeAspect="1"/>
          </p:cNvPicPr>
          <p:nvPr userDrawn="1"/>
        </p:nvPicPr>
        <p:blipFill>
          <a:blip r:embed="rId3"/>
          <a:stretch>
            <a:fillRect/>
          </a:stretch>
        </p:blipFill>
        <p:spPr>
          <a:xfrm>
            <a:off x="8019581" y="103164"/>
            <a:ext cx="785292" cy="1047056"/>
          </a:xfrm>
          <a:prstGeom prst="rect">
            <a:avLst/>
          </a:prstGeom>
        </p:spPr>
      </p:pic>
    </p:spTree>
    <p:extLst>
      <p:ext uri="{BB962C8B-B14F-4D97-AF65-F5344CB8AC3E}">
        <p14:creationId xmlns:p14="http://schemas.microsoft.com/office/powerpoint/2010/main" val="4034250405"/>
      </p:ext>
    </p:extLst>
  </p:cSld>
  <p:clrMapOvr>
    <a:masterClrMapping/>
  </p:clrMapOvr>
  <p:extLst mod="1">
    <p:ext uri="{DCECCB84-F9BA-43D5-87BE-67443E8EF086}">
      <p15:sldGuideLst xmlns:p15="http://schemas.microsoft.com/office/powerpoint/2012/main">
        <p15:guide id="1" orient="horz" pos="781">
          <p15:clr>
            <a:srgbClr val="FBAE40"/>
          </p15:clr>
        </p15:guide>
        <p15:guide id="2" pos="24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B4B97DD-72DE-2741-AC97-0B23A86FD322}"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366AC-43BC-B24E-8B3A-16648B0783F5}" type="slidenum">
              <a:rPr lang="en-US" smtClean="0"/>
              <a:t>‹#›</a:t>
            </a:fld>
            <a:endParaRPr lang="en-US"/>
          </a:p>
        </p:txBody>
      </p:sp>
    </p:spTree>
    <p:extLst>
      <p:ext uri="{BB962C8B-B14F-4D97-AF65-F5344CB8AC3E}">
        <p14:creationId xmlns:p14="http://schemas.microsoft.com/office/powerpoint/2010/main" val="3275714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8B4B97DD-72DE-2741-AC97-0B23A86FD322}"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366AC-43BC-B24E-8B3A-16648B0783F5}" type="slidenum">
              <a:rPr lang="en-US" smtClean="0"/>
              <a:t>‹#›</a:t>
            </a:fld>
            <a:endParaRPr lang="en-US"/>
          </a:p>
        </p:txBody>
      </p:sp>
    </p:spTree>
    <p:extLst>
      <p:ext uri="{BB962C8B-B14F-4D97-AF65-F5344CB8AC3E}">
        <p14:creationId xmlns:p14="http://schemas.microsoft.com/office/powerpoint/2010/main" val="361952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8B4B97DD-72DE-2741-AC97-0B23A86FD322}"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366AC-43BC-B24E-8B3A-16648B0783F5}" type="slidenum">
              <a:rPr lang="en-US" smtClean="0"/>
              <a:t>‹#›</a:t>
            </a:fld>
            <a:endParaRPr lang="en-US"/>
          </a:p>
        </p:txBody>
      </p:sp>
    </p:spTree>
    <p:extLst>
      <p:ext uri="{BB962C8B-B14F-4D97-AF65-F5344CB8AC3E}">
        <p14:creationId xmlns:p14="http://schemas.microsoft.com/office/powerpoint/2010/main" val="196786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8B4B97DD-72DE-2741-AC97-0B23A86FD322}"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366AC-43BC-B24E-8B3A-16648B0783F5}" type="slidenum">
              <a:rPr lang="en-US" smtClean="0"/>
              <a:t>‹#›</a:t>
            </a:fld>
            <a:endParaRPr lang="en-US"/>
          </a:p>
        </p:txBody>
      </p:sp>
    </p:spTree>
    <p:extLst>
      <p:ext uri="{BB962C8B-B14F-4D97-AF65-F5344CB8AC3E}">
        <p14:creationId xmlns:p14="http://schemas.microsoft.com/office/powerpoint/2010/main" val="3639129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8B4B97DD-72DE-2741-AC97-0B23A86FD322}"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366AC-43BC-B24E-8B3A-16648B0783F5}" type="slidenum">
              <a:rPr lang="en-US" smtClean="0"/>
              <a:t>‹#›</a:t>
            </a:fld>
            <a:endParaRPr lang="en-US"/>
          </a:p>
        </p:txBody>
      </p:sp>
    </p:spTree>
    <p:extLst>
      <p:ext uri="{BB962C8B-B14F-4D97-AF65-F5344CB8AC3E}">
        <p14:creationId xmlns:p14="http://schemas.microsoft.com/office/powerpoint/2010/main" val="1337967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4B97DD-72DE-2741-AC97-0B23A86FD322}"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366AC-43BC-B24E-8B3A-16648B0783F5}" type="slidenum">
              <a:rPr lang="en-US" smtClean="0"/>
              <a:t>‹#›</a:t>
            </a:fld>
            <a:endParaRPr lang="en-US"/>
          </a:p>
        </p:txBody>
      </p:sp>
    </p:spTree>
    <p:extLst>
      <p:ext uri="{BB962C8B-B14F-4D97-AF65-F5344CB8AC3E}">
        <p14:creationId xmlns:p14="http://schemas.microsoft.com/office/powerpoint/2010/main" val="368745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B4B97DD-72DE-2741-AC97-0B23A86FD322}"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366AC-43BC-B24E-8B3A-16648B0783F5}" type="slidenum">
              <a:rPr lang="en-US" smtClean="0"/>
              <a:t>‹#›</a:t>
            </a:fld>
            <a:endParaRPr lang="en-US"/>
          </a:p>
        </p:txBody>
      </p:sp>
    </p:spTree>
    <p:extLst>
      <p:ext uri="{BB962C8B-B14F-4D97-AF65-F5344CB8AC3E}">
        <p14:creationId xmlns:p14="http://schemas.microsoft.com/office/powerpoint/2010/main" val="1836773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B4B97DD-72DE-2741-AC97-0B23A86FD322}"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366AC-43BC-B24E-8B3A-16648B0783F5}" type="slidenum">
              <a:rPr lang="en-US" smtClean="0"/>
              <a:t>‹#›</a:t>
            </a:fld>
            <a:endParaRPr lang="en-US"/>
          </a:p>
        </p:txBody>
      </p:sp>
    </p:spTree>
    <p:extLst>
      <p:ext uri="{BB962C8B-B14F-4D97-AF65-F5344CB8AC3E}">
        <p14:creationId xmlns:p14="http://schemas.microsoft.com/office/powerpoint/2010/main" val="18014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B97DD-72DE-2741-AC97-0B23A86FD322}" type="datetimeFigureOut">
              <a:rPr lang="en-US" smtClean="0"/>
              <a:t>8/22/2019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366AC-43BC-B24E-8B3A-16648B0783F5}" type="slidenum">
              <a:rPr lang="en-US" smtClean="0"/>
              <a:t>‹#›</a:t>
            </a:fld>
            <a:endParaRPr lang="en-US"/>
          </a:p>
        </p:txBody>
      </p:sp>
    </p:spTree>
    <p:extLst>
      <p:ext uri="{BB962C8B-B14F-4D97-AF65-F5344CB8AC3E}">
        <p14:creationId xmlns:p14="http://schemas.microsoft.com/office/powerpoint/2010/main" val="2823412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nswcurriculumreview@nesa.nsw.edu.au"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s://www.educationstandards.nsw.edu.au/wps/portal/nesa/k-10/understanding-the-curriculum/k-6-curriculum-requirement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ideo" Target="https://www.youtube.com/embed/gZAZIqmfzQs" TargetMode="External"/><Relationship Id="rId5" Type="http://schemas.openxmlformats.org/officeDocument/2006/relationships/hyperlink" Target="https://youtu.be/gZAZIqmfzQs" TargetMode="Externa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mailto:educyte@nesa.nsw.edu.au"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lyndall.foster@nesa.nsw.edu.au"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SA_ppt_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88" y="-45473"/>
            <a:ext cx="9228200" cy="6948946"/>
          </a:xfrm>
          <a:prstGeom prst="rect">
            <a:avLst/>
          </a:prstGeom>
        </p:spPr>
      </p:pic>
      <p:sp>
        <p:nvSpPr>
          <p:cNvPr id="4" name="Title 1"/>
          <p:cNvSpPr txBox="1">
            <a:spLocks/>
          </p:cNvSpPr>
          <p:nvPr/>
        </p:nvSpPr>
        <p:spPr>
          <a:xfrm>
            <a:off x="3566398" y="2981134"/>
            <a:ext cx="2789431" cy="732016"/>
          </a:xfrm>
          <a:prstGeom prst="rect">
            <a:avLst/>
          </a:prstGeom>
        </p:spPr>
        <p:txBody>
          <a:bodyPr vert="horz" lIns="91440" tIns="45720" rIns="91440" bIns="45720" rtlCol="0" anchor="ctr">
            <a:normAutofit fontScale="55000" lnSpcReduction="20000"/>
          </a:bodyPr>
          <a:lstStyle>
            <a:lvl1pPr algn="l" defTabSz="457200" rtl="0" eaLnBrk="1" latinLnBrk="0" hangingPunct="1">
              <a:spcBef>
                <a:spcPct val="0"/>
              </a:spcBef>
              <a:buNone/>
              <a:defRPr sz="2800" b="0" i="0" kern="1200" baseline="0">
                <a:solidFill>
                  <a:srgbClr val="201953"/>
                </a:solidFill>
                <a:latin typeface="Roboto Bold"/>
                <a:ea typeface="+mj-ea"/>
                <a:cs typeface="Roboto Bold"/>
              </a:defRPr>
            </a:lvl1pPr>
          </a:lstStyle>
          <a:p>
            <a:pPr algn="ctr"/>
            <a:r>
              <a:rPr lang="en-AU" b="1" dirty="0" smtClean="0"/>
              <a:t>NSW Primary Principals’ Association (NSWPPA)</a:t>
            </a:r>
          </a:p>
          <a:p>
            <a:pPr algn="ctr"/>
            <a:r>
              <a:rPr lang="en-AU" b="1" dirty="0" smtClean="0"/>
              <a:t>23 August 2019</a:t>
            </a:r>
          </a:p>
        </p:txBody>
      </p:sp>
      <p:pic>
        <p:nvPicPr>
          <p:cNvPr id="5" name="Picture 4" descr="NESA_ppt_cov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88" y="-45473"/>
            <a:ext cx="9380600" cy="7063705"/>
          </a:xfrm>
          <a:prstGeom prst="rect">
            <a:avLst/>
          </a:prstGeom>
        </p:spPr>
      </p:pic>
      <p:sp>
        <p:nvSpPr>
          <p:cNvPr id="6" name="TextBox 5"/>
          <p:cNvSpPr txBox="1"/>
          <p:nvPr/>
        </p:nvSpPr>
        <p:spPr>
          <a:xfrm>
            <a:off x="3635959" y="3155182"/>
            <a:ext cx="2650308" cy="1569660"/>
          </a:xfrm>
          <a:prstGeom prst="rect">
            <a:avLst/>
          </a:prstGeom>
          <a:noFill/>
        </p:spPr>
        <p:txBody>
          <a:bodyPr wrap="square" rtlCol="0">
            <a:spAutoFit/>
          </a:bodyPr>
          <a:lstStyle/>
          <a:p>
            <a:pPr algn="ctr"/>
            <a:r>
              <a:rPr lang="en-AU" sz="2400" b="1" dirty="0" smtClean="0">
                <a:solidFill>
                  <a:srgbClr val="002060"/>
                </a:solidFill>
              </a:rPr>
              <a:t>NSW Primary Principals’ Association </a:t>
            </a:r>
          </a:p>
          <a:p>
            <a:pPr algn="ctr"/>
            <a:r>
              <a:rPr lang="en-AU" sz="2200" b="1" dirty="0" smtClean="0">
                <a:solidFill>
                  <a:srgbClr val="002060"/>
                </a:solidFill>
              </a:rPr>
              <a:t>23 August 2019</a:t>
            </a:r>
          </a:p>
        </p:txBody>
      </p:sp>
    </p:spTree>
    <p:extLst>
      <p:ext uri="{BB962C8B-B14F-4D97-AF65-F5344CB8AC3E}">
        <p14:creationId xmlns:p14="http://schemas.microsoft.com/office/powerpoint/2010/main" val="3968082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SA_ppt_inter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6" y="-27384"/>
            <a:ext cx="9180156" cy="6912768"/>
          </a:xfrm>
          <a:prstGeom prst="rect">
            <a:avLst/>
          </a:prstGeom>
        </p:spPr>
      </p:pic>
      <p:sp>
        <p:nvSpPr>
          <p:cNvPr id="5" name="Title 1"/>
          <p:cNvSpPr txBox="1">
            <a:spLocks/>
          </p:cNvSpPr>
          <p:nvPr/>
        </p:nvSpPr>
        <p:spPr>
          <a:xfrm>
            <a:off x="685800" y="853555"/>
            <a:ext cx="7772400" cy="476473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i="0" kern="1200" baseline="0">
                <a:solidFill>
                  <a:srgbClr val="201953"/>
                </a:solidFill>
                <a:latin typeface="Roboto Bold"/>
                <a:ea typeface="+mj-ea"/>
                <a:cs typeface="Roboto Bold"/>
              </a:defRPr>
            </a:lvl1pPr>
          </a:lstStyle>
          <a:p>
            <a:pPr algn="ctr"/>
            <a:endParaRPr lang="en-AU" b="1" dirty="0"/>
          </a:p>
          <a:p>
            <a:pPr algn="ctr"/>
            <a:r>
              <a:rPr lang="en-US" dirty="0" smtClean="0">
                <a:hlinkClick r:id="rId4"/>
              </a:rPr>
              <a:t>nswcurriculumreview@nesa.nsw.edu.au</a:t>
            </a:r>
            <a:r>
              <a:rPr lang="en-US" dirty="0" smtClean="0"/>
              <a:t> </a:t>
            </a:r>
          </a:p>
          <a:p>
            <a:endParaRPr lang="en-US" dirty="0"/>
          </a:p>
        </p:txBody>
      </p:sp>
    </p:spTree>
    <p:extLst>
      <p:ext uri="{BB962C8B-B14F-4D97-AF65-F5344CB8AC3E}">
        <p14:creationId xmlns:p14="http://schemas.microsoft.com/office/powerpoint/2010/main" val="467972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64885C-5872-794D-ACA3-A8FA70749784}"/>
              </a:ext>
            </a:extLst>
          </p:cNvPr>
          <p:cNvSpPr>
            <a:spLocks noGrp="1"/>
          </p:cNvSpPr>
          <p:nvPr>
            <p:ph type="body" sz="quarter" idx="10"/>
          </p:nvPr>
        </p:nvSpPr>
        <p:spPr/>
        <p:txBody>
          <a:bodyPr/>
          <a:lstStyle/>
          <a:p>
            <a:r>
              <a:rPr lang="en-US" dirty="0" smtClean="0"/>
              <a:t>THEMATIC REVIEW: TEACHERS’ USE OF ASSESSMENT</a:t>
            </a:r>
            <a:endParaRPr lang="en-US" dirty="0"/>
          </a:p>
        </p:txBody>
      </p:sp>
    </p:spTree>
    <p:extLst>
      <p:ext uri="{BB962C8B-B14F-4D97-AF65-F5344CB8AC3E}">
        <p14:creationId xmlns:p14="http://schemas.microsoft.com/office/powerpoint/2010/main" val="2716504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4E5C7B-19D0-2A43-82BB-DD82E9490EE8}"/>
              </a:ext>
            </a:extLst>
          </p:cNvPr>
          <p:cNvSpPr>
            <a:spLocks noGrp="1"/>
          </p:cNvSpPr>
          <p:nvPr>
            <p:ph type="body" sz="quarter" idx="13"/>
          </p:nvPr>
        </p:nvSpPr>
        <p:spPr/>
        <p:txBody>
          <a:bodyPr/>
          <a:lstStyle/>
          <a:p>
            <a:endParaRPr lang="en-US" dirty="0"/>
          </a:p>
        </p:txBody>
      </p:sp>
      <p:sp>
        <p:nvSpPr>
          <p:cNvPr id="3" name="Text Placeholder 2">
            <a:extLst>
              <a:ext uri="{FF2B5EF4-FFF2-40B4-BE49-F238E27FC236}">
                <a16:creationId xmlns:a16="http://schemas.microsoft.com/office/drawing/2014/main" id="{DCFA2048-8F91-B745-B40B-179EFF5E2537}"/>
              </a:ext>
            </a:extLst>
          </p:cNvPr>
          <p:cNvSpPr>
            <a:spLocks noGrp="1"/>
          </p:cNvSpPr>
          <p:nvPr>
            <p:ph type="body" sz="quarter" idx="14"/>
          </p:nvPr>
        </p:nvSpPr>
        <p:spPr/>
        <p:txBody>
          <a:bodyPr/>
          <a:lstStyle/>
          <a:p>
            <a:r>
              <a:rPr lang="en-US" dirty="0" smtClean="0"/>
              <a:t>TEACHERS’ USE OF ASSESSMENT</a:t>
            </a:r>
            <a:endParaRPr lang="en-US" dirty="0"/>
          </a:p>
        </p:txBody>
      </p:sp>
      <p:sp>
        <p:nvSpPr>
          <p:cNvPr id="4" name="Text Placeholder 3">
            <a:extLst>
              <a:ext uri="{FF2B5EF4-FFF2-40B4-BE49-F238E27FC236}">
                <a16:creationId xmlns:a16="http://schemas.microsoft.com/office/drawing/2014/main" id="{2E9C2235-DEC1-6440-B96E-A30C65466749}"/>
              </a:ext>
            </a:extLst>
          </p:cNvPr>
          <p:cNvSpPr>
            <a:spLocks noGrp="1"/>
          </p:cNvSpPr>
          <p:nvPr>
            <p:ph type="body" sz="quarter" idx="15"/>
          </p:nvPr>
        </p:nvSpPr>
        <p:spPr>
          <a:xfrm>
            <a:off x="309944" y="3037534"/>
            <a:ext cx="8102283" cy="612804"/>
          </a:xfrm>
        </p:spPr>
        <p:txBody>
          <a:bodyPr>
            <a:noAutofit/>
          </a:bodyPr>
          <a:lstStyle/>
          <a:p>
            <a:pPr marL="342900" indent="-342900">
              <a:spcBef>
                <a:spcPts val="1200"/>
              </a:spcBef>
              <a:spcAft>
                <a:spcPts val="1200"/>
              </a:spcAft>
              <a:buAutoNum type="arabicPeriod"/>
            </a:pPr>
            <a:r>
              <a:rPr lang="en-US" sz="1600" dirty="0" smtClean="0"/>
              <a:t>Establish a common understanding of assessment</a:t>
            </a:r>
          </a:p>
          <a:p>
            <a:pPr marL="342900" indent="-342900">
              <a:spcBef>
                <a:spcPts val="1200"/>
              </a:spcBef>
              <a:spcAft>
                <a:spcPts val="1200"/>
              </a:spcAft>
              <a:buAutoNum type="arabicPeriod"/>
            </a:pPr>
            <a:r>
              <a:rPr lang="en-US" sz="1600" dirty="0" smtClean="0"/>
              <a:t>Understand existing assessment knowledge and practice in schools</a:t>
            </a:r>
          </a:p>
          <a:p>
            <a:pPr marL="342900" indent="-342900">
              <a:spcBef>
                <a:spcPts val="1200"/>
              </a:spcBef>
              <a:spcAft>
                <a:spcPts val="1200"/>
              </a:spcAft>
              <a:buAutoNum type="arabicPeriod"/>
            </a:pPr>
            <a:r>
              <a:rPr lang="en-US" sz="1600" dirty="0" smtClean="0"/>
              <a:t>Targeted Focus Area: Assessment of higher order thinking skills</a:t>
            </a:r>
            <a:endParaRPr lang="en-US" sz="1600" dirty="0"/>
          </a:p>
        </p:txBody>
      </p:sp>
      <p:sp>
        <p:nvSpPr>
          <p:cNvPr id="6" name="Text Placeholder 5">
            <a:extLst>
              <a:ext uri="{FF2B5EF4-FFF2-40B4-BE49-F238E27FC236}">
                <a16:creationId xmlns:a16="http://schemas.microsoft.com/office/drawing/2014/main" id="{06EC8194-D025-6F45-B4B1-7A0289D21528}"/>
              </a:ext>
            </a:extLst>
          </p:cNvPr>
          <p:cNvSpPr>
            <a:spLocks noGrp="1"/>
          </p:cNvSpPr>
          <p:nvPr>
            <p:ph type="body" sz="quarter" idx="17"/>
          </p:nvPr>
        </p:nvSpPr>
        <p:spPr>
          <a:xfrm>
            <a:off x="309945" y="2478685"/>
            <a:ext cx="8102283" cy="335962"/>
          </a:xfrm>
        </p:spPr>
        <p:txBody>
          <a:bodyPr/>
          <a:lstStyle/>
          <a:p>
            <a:r>
              <a:rPr lang="en-US" dirty="0" smtClean="0"/>
              <a:t>Objectives</a:t>
            </a:r>
            <a:endParaRPr lang="en-US" dirty="0"/>
          </a:p>
        </p:txBody>
      </p:sp>
    </p:spTree>
    <p:extLst>
      <p:ext uri="{BB962C8B-B14F-4D97-AF65-F5344CB8AC3E}">
        <p14:creationId xmlns:p14="http://schemas.microsoft.com/office/powerpoint/2010/main" val="3577180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4E5C7B-19D0-2A43-82BB-DD82E9490EE8}"/>
              </a:ext>
            </a:extLst>
          </p:cNvPr>
          <p:cNvSpPr>
            <a:spLocks noGrp="1"/>
          </p:cNvSpPr>
          <p:nvPr>
            <p:ph type="body" sz="quarter" idx="13"/>
          </p:nvPr>
        </p:nvSpPr>
        <p:spPr/>
        <p:txBody>
          <a:bodyPr/>
          <a:lstStyle/>
          <a:p>
            <a:endParaRPr lang="en-US" dirty="0"/>
          </a:p>
        </p:txBody>
      </p:sp>
      <p:sp>
        <p:nvSpPr>
          <p:cNvPr id="3" name="Text Placeholder 2">
            <a:extLst>
              <a:ext uri="{FF2B5EF4-FFF2-40B4-BE49-F238E27FC236}">
                <a16:creationId xmlns:a16="http://schemas.microsoft.com/office/drawing/2014/main" id="{DCFA2048-8F91-B745-B40B-179EFF5E2537}"/>
              </a:ext>
            </a:extLst>
          </p:cNvPr>
          <p:cNvSpPr>
            <a:spLocks noGrp="1"/>
          </p:cNvSpPr>
          <p:nvPr>
            <p:ph type="body" sz="quarter" idx="14"/>
          </p:nvPr>
        </p:nvSpPr>
        <p:spPr/>
        <p:txBody>
          <a:bodyPr/>
          <a:lstStyle/>
          <a:p>
            <a:r>
              <a:rPr lang="en-US" dirty="0" smtClean="0"/>
              <a:t>TEACHERS’ USE OF ASSESSMENT</a:t>
            </a:r>
            <a:endParaRPr lang="en-US" dirty="0"/>
          </a:p>
        </p:txBody>
      </p:sp>
      <p:sp>
        <p:nvSpPr>
          <p:cNvPr id="4" name="Text Placeholder 3">
            <a:extLst>
              <a:ext uri="{FF2B5EF4-FFF2-40B4-BE49-F238E27FC236}">
                <a16:creationId xmlns:a16="http://schemas.microsoft.com/office/drawing/2014/main" id="{2E9C2235-DEC1-6440-B96E-A30C65466749}"/>
              </a:ext>
            </a:extLst>
          </p:cNvPr>
          <p:cNvSpPr>
            <a:spLocks noGrp="1"/>
          </p:cNvSpPr>
          <p:nvPr>
            <p:ph type="body" sz="quarter" idx="15"/>
          </p:nvPr>
        </p:nvSpPr>
        <p:spPr>
          <a:xfrm>
            <a:off x="378039" y="3037534"/>
            <a:ext cx="8102283" cy="612804"/>
          </a:xfrm>
        </p:spPr>
        <p:txBody>
          <a:bodyPr>
            <a:noAutofit/>
          </a:bodyPr>
          <a:lstStyle/>
          <a:p>
            <a:pPr marL="285750" indent="-285750">
              <a:spcBef>
                <a:spcPts val="1200"/>
              </a:spcBef>
              <a:spcAft>
                <a:spcPts val="1200"/>
              </a:spcAft>
              <a:buFont typeface="Arial" panose="020B0604020202020204" pitchFamily="34" charset="0"/>
              <a:buChar char="•"/>
            </a:pPr>
            <a:r>
              <a:rPr lang="en-US" sz="1600" dirty="0" smtClean="0"/>
              <a:t>NSW Curriculum Review Interim Report will be released later this year (following Cabinet approval)</a:t>
            </a:r>
          </a:p>
          <a:p>
            <a:pPr marL="285750" indent="-285750">
              <a:spcBef>
                <a:spcPts val="1200"/>
              </a:spcBef>
              <a:spcAft>
                <a:spcPts val="1200"/>
              </a:spcAft>
              <a:buFont typeface="Arial" panose="020B0604020202020204" pitchFamily="34" charset="0"/>
              <a:buChar char="•"/>
            </a:pPr>
            <a:r>
              <a:rPr lang="en-US" sz="1600" dirty="0" smtClean="0"/>
              <a:t>Any recommendations that have implications for assessment will be taken into consideration by NESA in its Thematic Review: Teachers’ use of assessment</a:t>
            </a:r>
            <a:endParaRPr lang="en-US" sz="1600" dirty="0"/>
          </a:p>
        </p:txBody>
      </p:sp>
      <p:sp>
        <p:nvSpPr>
          <p:cNvPr id="6" name="Text Placeholder 5">
            <a:extLst>
              <a:ext uri="{FF2B5EF4-FFF2-40B4-BE49-F238E27FC236}">
                <a16:creationId xmlns:a16="http://schemas.microsoft.com/office/drawing/2014/main" id="{06EC8194-D025-6F45-B4B1-7A0289D21528}"/>
              </a:ext>
            </a:extLst>
          </p:cNvPr>
          <p:cNvSpPr>
            <a:spLocks noGrp="1"/>
          </p:cNvSpPr>
          <p:nvPr>
            <p:ph type="body" sz="quarter" idx="17"/>
          </p:nvPr>
        </p:nvSpPr>
        <p:spPr>
          <a:xfrm>
            <a:off x="309945" y="2478685"/>
            <a:ext cx="8102283" cy="335962"/>
          </a:xfrm>
        </p:spPr>
        <p:txBody>
          <a:bodyPr/>
          <a:lstStyle/>
          <a:p>
            <a:r>
              <a:rPr lang="en-US" dirty="0" smtClean="0"/>
              <a:t>Interconnected timelines with the NSW Curriculum Review</a:t>
            </a:r>
            <a:endParaRPr lang="en-US" dirty="0"/>
          </a:p>
        </p:txBody>
      </p:sp>
    </p:spTree>
    <p:extLst>
      <p:ext uri="{BB962C8B-B14F-4D97-AF65-F5344CB8AC3E}">
        <p14:creationId xmlns:p14="http://schemas.microsoft.com/office/powerpoint/2010/main" val="2305599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64885C-5872-794D-ACA3-A8FA70749784}"/>
              </a:ext>
            </a:extLst>
          </p:cNvPr>
          <p:cNvSpPr>
            <a:spLocks noGrp="1"/>
          </p:cNvSpPr>
          <p:nvPr>
            <p:ph type="body" sz="quarter" idx="10"/>
          </p:nvPr>
        </p:nvSpPr>
        <p:spPr/>
        <p:txBody>
          <a:bodyPr/>
          <a:lstStyle/>
          <a:p>
            <a:r>
              <a:rPr lang="en-US" dirty="0" smtClean="0"/>
              <a:t>PRIMARY EDUCATION UPDATE</a:t>
            </a:r>
            <a:endParaRPr lang="en-US" dirty="0"/>
          </a:p>
        </p:txBody>
      </p:sp>
    </p:spTree>
    <p:extLst>
      <p:ext uri="{BB962C8B-B14F-4D97-AF65-F5344CB8AC3E}">
        <p14:creationId xmlns:p14="http://schemas.microsoft.com/office/powerpoint/2010/main" val="1475070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8C98B-40D5-D046-8251-8F6D42955EF1}"/>
              </a:ext>
            </a:extLst>
          </p:cNvPr>
          <p:cNvSpPr>
            <a:spLocks noGrp="1"/>
          </p:cNvSpPr>
          <p:nvPr>
            <p:ph type="body" sz="quarter" idx="11"/>
          </p:nvPr>
        </p:nvSpPr>
        <p:spPr>
          <a:xfrm>
            <a:off x="645224" y="1978022"/>
            <a:ext cx="8242744" cy="558849"/>
          </a:xfrm>
        </p:spPr>
        <p:txBody>
          <a:bodyPr/>
          <a:lstStyle/>
          <a:p>
            <a:r>
              <a:rPr lang="en-AU" sz="2800" dirty="0">
                <a:latin typeface="Arial" panose="020B0604020202020204" pitchFamily="34" charset="0"/>
                <a:cs typeface="Arial" panose="020B0604020202020204" pitchFamily="34" charset="0"/>
              </a:rPr>
              <a:t>New syllabuses</a:t>
            </a:r>
          </a:p>
        </p:txBody>
      </p:sp>
      <p:sp>
        <p:nvSpPr>
          <p:cNvPr id="4" name="Text Placeholder 3">
            <a:extLst>
              <a:ext uri="{FF2B5EF4-FFF2-40B4-BE49-F238E27FC236}">
                <a16:creationId xmlns:a16="http://schemas.microsoft.com/office/drawing/2014/main" id="{3FC66B82-5B75-2E4E-965C-F97305AF986E}"/>
              </a:ext>
            </a:extLst>
          </p:cNvPr>
          <p:cNvSpPr>
            <a:spLocks noGrp="1"/>
          </p:cNvSpPr>
          <p:nvPr>
            <p:ph type="body" sz="quarter" idx="13"/>
          </p:nvPr>
        </p:nvSpPr>
        <p:spPr/>
        <p:txBody>
          <a:bodyPr/>
          <a:lstStyle/>
          <a:p>
            <a:endParaRPr lang="en-US" dirty="0"/>
          </a:p>
        </p:txBody>
      </p:sp>
      <p:sp>
        <p:nvSpPr>
          <p:cNvPr id="3" name="Rectangle 2"/>
          <p:cNvSpPr/>
          <p:nvPr/>
        </p:nvSpPr>
        <p:spPr>
          <a:xfrm>
            <a:off x="645224" y="2551833"/>
            <a:ext cx="7909560" cy="2677656"/>
          </a:xfrm>
          <a:prstGeom prst="rect">
            <a:avLst/>
          </a:prstGeom>
        </p:spPr>
        <p:txBody>
          <a:bodyPr wrap="square">
            <a:spAutoFit/>
          </a:bodyPr>
          <a:lstStyle/>
          <a:p>
            <a:r>
              <a:rPr lang="en-AU" sz="2400" dirty="0"/>
              <a:t>Implementation:</a:t>
            </a:r>
          </a:p>
          <a:p>
            <a:pPr marL="342900" indent="-342900">
              <a:lnSpc>
                <a:spcPct val="150000"/>
              </a:lnSpc>
              <a:buFont typeface="Arial" panose="020B0604020202020204" pitchFamily="34" charset="0"/>
              <a:buChar char="•"/>
            </a:pPr>
            <a:r>
              <a:rPr lang="en-AU" sz="2400" dirty="0"/>
              <a:t>2019 – Science and Technology K-6</a:t>
            </a:r>
          </a:p>
          <a:p>
            <a:pPr marL="342900" indent="-342900">
              <a:lnSpc>
                <a:spcPct val="150000"/>
              </a:lnSpc>
              <a:buFont typeface="Arial" panose="020B0604020202020204" pitchFamily="34" charset="0"/>
              <a:buChar char="•"/>
            </a:pPr>
            <a:r>
              <a:rPr lang="en-AU" sz="2400" dirty="0"/>
              <a:t>2020 – PDHPE K-10</a:t>
            </a:r>
          </a:p>
          <a:p>
            <a:pPr>
              <a:lnSpc>
                <a:spcPct val="150000"/>
              </a:lnSpc>
            </a:pPr>
            <a:r>
              <a:rPr lang="en-AU" sz="2400" dirty="0"/>
              <a:t>In development:</a:t>
            </a:r>
          </a:p>
          <a:p>
            <a:pPr marL="342900" indent="-342900">
              <a:lnSpc>
                <a:spcPct val="150000"/>
              </a:lnSpc>
              <a:buFont typeface="Arial" panose="020B0604020202020204" pitchFamily="34" charset="0"/>
              <a:buChar char="•"/>
            </a:pPr>
            <a:r>
              <a:rPr lang="en-AU" sz="2400" dirty="0"/>
              <a:t>Creative Arts K-6</a:t>
            </a:r>
            <a:endParaRPr lang="en-AU" sz="1600" dirty="0"/>
          </a:p>
        </p:txBody>
      </p:sp>
    </p:spTree>
    <p:extLst>
      <p:ext uri="{BB962C8B-B14F-4D97-AF65-F5344CB8AC3E}">
        <p14:creationId xmlns:p14="http://schemas.microsoft.com/office/powerpoint/2010/main" val="4161329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8C98B-40D5-D046-8251-8F6D42955EF1}"/>
              </a:ext>
            </a:extLst>
          </p:cNvPr>
          <p:cNvSpPr>
            <a:spLocks noGrp="1"/>
          </p:cNvSpPr>
          <p:nvPr>
            <p:ph type="body" sz="quarter" idx="11"/>
          </p:nvPr>
        </p:nvSpPr>
        <p:spPr>
          <a:xfrm>
            <a:off x="407875" y="1492187"/>
            <a:ext cx="8242744" cy="558849"/>
          </a:xfrm>
        </p:spPr>
        <p:txBody>
          <a:bodyPr/>
          <a:lstStyle/>
          <a:p>
            <a:r>
              <a:rPr lang="en-AU" dirty="0" smtClean="0"/>
              <a:t>K-6 curriculum advice</a:t>
            </a:r>
            <a:endParaRPr lang="en-AU" sz="2800" dirty="0"/>
          </a:p>
          <a:p>
            <a:endParaRPr lang="en-US" dirty="0"/>
          </a:p>
        </p:txBody>
      </p:sp>
      <p:sp>
        <p:nvSpPr>
          <p:cNvPr id="4" name="Text Placeholder 3">
            <a:extLst>
              <a:ext uri="{FF2B5EF4-FFF2-40B4-BE49-F238E27FC236}">
                <a16:creationId xmlns:a16="http://schemas.microsoft.com/office/drawing/2014/main" id="{3FC66B82-5B75-2E4E-965C-F97305AF986E}"/>
              </a:ext>
            </a:extLst>
          </p:cNvPr>
          <p:cNvSpPr>
            <a:spLocks noGrp="1"/>
          </p:cNvSpPr>
          <p:nvPr>
            <p:ph type="body" sz="quarter" idx="13"/>
          </p:nvPr>
        </p:nvSpPr>
        <p:spPr/>
        <p:txBody>
          <a:bodyPr/>
          <a:lstStyle/>
          <a:p>
            <a:endParaRPr lang="en-US" dirty="0"/>
          </a:p>
        </p:txBody>
      </p:sp>
      <p:sp>
        <p:nvSpPr>
          <p:cNvPr id="5" name="Rectangle 4"/>
          <p:cNvSpPr/>
          <p:nvPr/>
        </p:nvSpPr>
        <p:spPr>
          <a:xfrm>
            <a:off x="407875" y="2111441"/>
            <a:ext cx="8467184" cy="707886"/>
          </a:xfrm>
          <a:prstGeom prst="rect">
            <a:avLst/>
          </a:prstGeom>
        </p:spPr>
        <p:txBody>
          <a:bodyPr wrap="square">
            <a:spAutoFit/>
          </a:bodyPr>
          <a:lstStyle/>
          <a:p>
            <a:r>
              <a:rPr lang="en-AU" sz="2000" i="1" dirty="0" smtClean="0">
                <a:cs typeface="Arial" panose="020B0604020202020204" pitchFamily="34" charset="0"/>
              </a:rPr>
              <a:t>What </a:t>
            </a:r>
            <a:r>
              <a:rPr lang="en-AU" sz="2000" i="1" dirty="0">
                <a:cs typeface="Arial" panose="020B0604020202020204" pitchFamily="34" charset="0"/>
              </a:rPr>
              <a:t>must be taught in primary schools</a:t>
            </a:r>
            <a:r>
              <a:rPr lang="en-AU" sz="2000" i="1" dirty="0" smtClean="0">
                <a:cs typeface="Arial" panose="020B0604020202020204" pitchFamily="34" charset="0"/>
              </a:rPr>
              <a:t>?</a:t>
            </a:r>
          </a:p>
          <a:p>
            <a:r>
              <a:rPr lang="en-AU" sz="2000" dirty="0"/>
              <a:t>S</a:t>
            </a:r>
            <a:r>
              <a:rPr lang="en-AU" sz="2000" dirty="0" smtClean="0"/>
              <a:t>chools </a:t>
            </a:r>
            <a:r>
              <a:rPr lang="en-AU" sz="2000" dirty="0"/>
              <a:t>must plan, program, teach and assess to syllabus outcomes in a Stage.</a:t>
            </a:r>
            <a:endParaRPr lang="en-AU" sz="2000" i="1" dirty="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395322" y="2972155"/>
            <a:ext cx="6263679" cy="3025234"/>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395539" y="6274194"/>
            <a:ext cx="5106838" cy="461665"/>
          </a:xfrm>
          <a:prstGeom prst="rect">
            <a:avLst/>
          </a:prstGeom>
        </p:spPr>
        <p:txBody>
          <a:bodyPr wrap="square">
            <a:spAutoFit/>
          </a:bodyPr>
          <a:lstStyle/>
          <a:p>
            <a:r>
              <a:rPr lang="en-AU" sz="1200" dirty="0">
                <a:hlinkClick r:id="rId4"/>
              </a:rPr>
              <a:t>https://www.educationstandards.nsw.edu.au/wps/portal/nesa/k-10/understanding-the-curriculum/k-6-curriculum-requirements</a:t>
            </a:r>
            <a:endParaRPr lang="en-AU" sz="1200" i="1" dirty="0">
              <a:cs typeface="Arial" panose="020B0604020202020204" pitchFamily="34" charset="0"/>
            </a:endParaRPr>
          </a:p>
        </p:txBody>
      </p:sp>
    </p:spTree>
    <p:extLst>
      <p:ext uri="{BB962C8B-B14F-4D97-AF65-F5344CB8AC3E}">
        <p14:creationId xmlns:p14="http://schemas.microsoft.com/office/powerpoint/2010/main" val="410654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8C98B-40D5-D046-8251-8F6D42955EF1}"/>
              </a:ext>
            </a:extLst>
          </p:cNvPr>
          <p:cNvSpPr>
            <a:spLocks noGrp="1"/>
          </p:cNvSpPr>
          <p:nvPr>
            <p:ph type="body" sz="quarter" idx="11"/>
          </p:nvPr>
        </p:nvSpPr>
        <p:spPr>
          <a:xfrm>
            <a:off x="309944" y="1826608"/>
            <a:ext cx="8242744" cy="556259"/>
          </a:xfrm>
        </p:spPr>
        <p:txBody>
          <a:bodyPr/>
          <a:lstStyle/>
          <a:p>
            <a:pPr>
              <a:lnSpc>
                <a:spcPct val="100000"/>
              </a:lnSpc>
            </a:pPr>
            <a:r>
              <a:rPr lang="en-AU" sz="2800" dirty="0">
                <a:latin typeface="Arial" panose="020B0604020202020204" pitchFamily="34" charset="0"/>
                <a:cs typeface="Arial" panose="020B0604020202020204" pitchFamily="34" charset="0"/>
              </a:rPr>
              <a:t>WriteOn 2019</a:t>
            </a:r>
          </a:p>
        </p:txBody>
      </p:sp>
      <p:sp>
        <p:nvSpPr>
          <p:cNvPr id="4" name="Text Placeholder 3">
            <a:extLst>
              <a:ext uri="{FF2B5EF4-FFF2-40B4-BE49-F238E27FC236}">
                <a16:creationId xmlns:a16="http://schemas.microsoft.com/office/drawing/2014/main" id="{3FC66B82-5B75-2E4E-965C-F97305AF986E}"/>
              </a:ext>
            </a:extLst>
          </p:cNvPr>
          <p:cNvSpPr>
            <a:spLocks noGrp="1"/>
          </p:cNvSpPr>
          <p:nvPr>
            <p:ph type="body" sz="quarter" idx="13"/>
          </p:nvPr>
        </p:nvSpPr>
        <p:spPr/>
        <p:txBody>
          <a:bodyPr/>
          <a:lstStyle/>
          <a:p>
            <a:endParaRPr lang="en-US" dirty="0"/>
          </a:p>
        </p:txBody>
      </p:sp>
      <p:sp>
        <p:nvSpPr>
          <p:cNvPr id="5" name="Rectangle 4"/>
          <p:cNvSpPr/>
          <p:nvPr/>
        </p:nvSpPr>
        <p:spPr>
          <a:xfrm>
            <a:off x="309944" y="2382867"/>
            <a:ext cx="4670270" cy="2827697"/>
          </a:xfrm>
          <a:prstGeom prst="rect">
            <a:avLst/>
          </a:prstGeom>
        </p:spPr>
        <p:txBody>
          <a:bodyPr wrap="square">
            <a:spAutoFit/>
          </a:bodyPr>
          <a:lstStyle/>
          <a:p>
            <a:pPr marL="180975" indent="-180975">
              <a:lnSpc>
                <a:spcPct val="150000"/>
              </a:lnSpc>
              <a:buFont typeface="Arial" panose="020B0604020202020204" pitchFamily="34" charset="0"/>
              <a:buChar char="•"/>
            </a:pPr>
            <a:r>
              <a:rPr lang="en-AU" dirty="0">
                <a:solidFill>
                  <a:srgbClr val="000000"/>
                </a:solidFill>
                <a:latin typeface="Roboto"/>
              </a:rPr>
              <a:t>over 400 entries</a:t>
            </a:r>
          </a:p>
          <a:p>
            <a:pPr marL="180975" indent="-180975">
              <a:lnSpc>
                <a:spcPct val="150000"/>
              </a:lnSpc>
              <a:buFont typeface="Arial" panose="020B0604020202020204" pitchFamily="34" charset="0"/>
              <a:buChar char="•"/>
            </a:pPr>
            <a:r>
              <a:rPr lang="en-AU" dirty="0">
                <a:solidFill>
                  <a:srgbClr val="000000"/>
                </a:solidFill>
                <a:latin typeface="Roboto"/>
                <a:cs typeface="Arial" panose="020B0604020202020204" pitchFamily="34" charset="0"/>
              </a:rPr>
              <a:t>even distribution from all sectors</a:t>
            </a:r>
          </a:p>
          <a:p>
            <a:pPr marL="180975" indent="-180975">
              <a:buFont typeface="Arial" panose="020B0604020202020204" pitchFamily="34" charset="0"/>
              <a:buChar char="•"/>
            </a:pPr>
            <a:r>
              <a:rPr lang="en-AU" dirty="0">
                <a:solidFill>
                  <a:srgbClr val="000000"/>
                </a:solidFill>
                <a:latin typeface="Roboto"/>
                <a:cs typeface="Arial" panose="020B0604020202020204" pitchFamily="34" charset="0"/>
              </a:rPr>
              <a:t>presentation ceremony for </a:t>
            </a:r>
            <a:br>
              <a:rPr lang="en-AU" dirty="0">
                <a:solidFill>
                  <a:srgbClr val="000000"/>
                </a:solidFill>
                <a:latin typeface="Roboto"/>
                <a:cs typeface="Arial" panose="020B0604020202020204" pitchFamily="34" charset="0"/>
              </a:rPr>
            </a:br>
            <a:r>
              <a:rPr lang="en-AU" dirty="0">
                <a:solidFill>
                  <a:srgbClr val="000000"/>
                </a:solidFill>
                <a:latin typeface="Roboto"/>
                <a:cs typeface="Arial" panose="020B0604020202020204" pitchFamily="34" charset="0"/>
              </a:rPr>
              <a:t>gold award winners 23 August at </a:t>
            </a:r>
          </a:p>
          <a:p>
            <a:pPr marL="180975"/>
            <a:r>
              <a:rPr lang="en-AU" dirty="0">
                <a:solidFill>
                  <a:srgbClr val="000000"/>
                </a:solidFill>
                <a:latin typeface="Roboto"/>
                <a:cs typeface="Arial" panose="020B0604020202020204" pitchFamily="34" charset="0"/>
              </a:rPr>
              <a:t>State Library</a:t>
            </a:r>
          </a:p>
          <a:p>
            <a:pPr marL="180975" indent="-180975">
              <a:lnSpc>
                <a:spcPct val="150000"/>
              </a:lnSpc>
              <a:buFont typeface="Arial" panose="020B0604020202020204" pitchFamily="34" charset="0"/>
              <a:buChar char="•"/>
            </a:pPr>
            <a:r>
              <a:rPr lang="en-AU" dirty="0">
                <a:solidFill>
                  <a:srgbClr val="000000"/>
                </a:solidFill>
                <a:latin typeface="Roboto"/>
                <a:cs typeface="Arial" panose="020B0604020202020204" pitchFamily="34" charset="0"/>
              </a:rPr>
              <a:t>winners published on WriteOn webpage</a:t>
            </a:r>
          </a:p>
          <a:p>
            <a:pPr marL="180975" indent="-180975">
              <a:lnSpc>
                <a:spcPct val="150000"/>
              </a:lnSpc>
              <a:buFont typeface="Arial" panose="020B0604020202020204" pitchFamily="34" charset="0"/>
              <a:buChar char="•"/>
            </a:pPr>
            <a:r>
              <a:rPr lang="en-AU" dirty="0">
                <a:solidFill>
                  <a:srgbClr val="000000"/>
                </a:solidFill>
                <a:latin typeface="Roboto"/>
                <a:cs typeface="Arial" panose="020B0604020202020204" pitchFamily="34" charset="0"/>
              </a:rPr>
              <a:t>anthology available early 2020</a:t>
            </a:r>
          </a:p>
          <a:p>
            <a:pPr marL="342900" indent="-342900">
              <a:lnSpc>
                <a:spcPct val="150000"/>
              </a:lnSpc>
              <a:buFont typeface="Arial" panose="020B0604020202020204" pitchFamily="34" charset="0"/>
              <a:buChar char="•"/>
            </a:pPr>
            <a:endParaRPr lang="en-AU" sz="105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625506" y="2479903"/>
            <a:ext cx="4518495" cy="23206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9248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AU" dirty="0" smtClean="0"/>
              <a:t>Educyte</a:t>
            </a:r>
            <a:endParaRPr lang="en-AU" dirty="0"/>
          </a:p>
        </p:txBody>
      </p:sp>
      <p:sp>
        <p:nvSpPr>
          <p:cNvPr id="3" name="Text Placeholder 2"/>
          <p:cNvSpPr>
            <a:spLocks noGrp="1"/>
          </p:cNvSpPr>
          <p:nvPr>
            <p:ph type="body" sz="quarter" idx="13"/>
          </p:nvPr>
        </p:nvSpPr>
        <p:spPr/>
        <p:txBody>
          <a:bodyPr/>
          <a:lstStyle/>
          <a:p>
            <a:endParaRPr lang="en-AU"/>
          </a:p>
        </p:txBody>
      </p:sp>
      <p:pic>
        <p:nvPicPr>
          <p:cNvPr id="7" name="gZAZIqmfzQs"/>
          <p:cNvPicPr>
            <a:picLocks noRot="1" noChangeAspect="1"/>
          </p:cNvPicPr>
          <p:nvPr>
            <a:videoFile r:link="rId1"/>
          </p:nvPr>
        </p:nvPicPr>
        <p:blipFill>
          <a:blip r:embed="rId4"/>
          <a:stretch>
            <a:fillRect/>
          </a:stretch>
        </p:blipFill>
        <p:spPr>
          <a:xfrm>
            <a:off x="1923690" y="1890234"/>
            <a:ext cx="5900468" cy="3319014"/>
          </a:xfrm>
          <a:prstGeom prst="rect">
            <a:avLst/>
          </a:prstGeom>
        </p:spPr>
      </p:pic>
      <p:sp>
        <p:nvSpPr>
          <p:cNvPr id="8" name="Rectangle 7"/>
          <p:cNvSpPr/>
          <p:nvPr/>
        </p:nvSpPr>
        <p:spPr>
          <a:xfrm>
            <a:off x="3402000" y="5274867"/>
            <a:ext cx="2776658" cy="338554"/>
          </a:xfrm>
          <a:prstGeom prst="rect">
            <a:avLst/>
          </a:prstGeom>
        </p:spPr>
        <p:txBody>
          <a:bodyPr wrap="none">
            <a:spAutoFit/>
          </a:bodyPr>
          <a:lstStyle/>
          <a:p>
            <a:r>
              <a:rPr lang="en-AU" sz="1600" dirty="0">
                <a:hlinkClick r:id="rId5"/>
              </a:rPr>
              <a:t>https://youtu.be/gZAZIqmfzQs</a:t>
            </a:r>
            <a:r>
              <a:rPr lang="en-AU" sz="1600" dirty="0"/>
              <a:t> </a:t>
            </a:r>
          </a:p>
        </p:txBody>
      </p:sp>
    </p:spTree>
    <p:extLst>
      <p:ext uri="{BB962C8B-B14F-4D97-AF65-F5344CB8AC3E}">
        <p14:creationId xmlns:p14="http://schemas.microsoft.com/office/powerpoint/2010/main" val="675798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8C98B-40D5-D046-8251-8F6D42955EF1}"/>
              </a:ext>
            </a:extLst>
          </p:cNvPr>
          <p:cNvSpPr>
            <a:spLocks noGrp="1"/>
          </p:cNvSpPr>
          <p:nvPr>
            <p:ph type="body" sz="quarter" idx="11"/>
          </p:nvPr>
        </p:nvSpPr>
        <p:spPr>
          <a:xfrm>
            <a:off x="701998" y="1546413"/>
            <a:ext cx="8242744" cy="885260"/>
          </a:xfrm>
        </p:spPr>
        <p:txBody>
          <a:bodyPr/>
          <a:lstStyle/>
          <a:p>
            <a:r>
              <a:rPr lang="en-AU" dirty="0" smtClean="0"/>
              <a:t>Educyte</a:t>
            </a:r>
            <a:endParaRPr lang="en-US" dirty="0"/>
          </a:p>
        </p:txBody>
      </p:sp>
      <p:sp>
        <p:nvSpPr>
          <p:cNvPr id="4" name="Text Placeholder 3">
            <a:extLst>
              <a:ext uri="{FF2B5EF4-FFF2-40B4-BE49-F238E27FC236}">
                <a16:creationId xmlns:a16="http://schemas.microsoft.com/office/drawing/2014/main" id="{3FC66B82-5B75-2E4E-965C-F97305AF986E}"/>
              </a:ext>
            </a:extLst>
          </p:cNvPr>
          <p:cNvSpPr>
            <a:spLocks noGrp="1"/>
          </p:cNvSpPr>
          <p:nvPr>
            <p:ph type="body" sz="quarter" idx="13"/>
          </p:nvPr>
        </p:nvSpPr>
        <p:spPr/>
        <p:txBody>
          <a:bodyPr/>
          <a:lstStyle/>
          <a:p>
            <a:endParaRPr lang="en-US" dirty="0"/>
          </a:p>
        </p:txBody>
      </p:sp>
      <p:sp>
        <p:nvSpPr>
          <p:cNvPr id="6" name="Rectangle 5"/>
          <p:cNvSpPr/>
          <p:nvPr/>
        </p:nvSpPr>
        <p:spPr>
          <a:xfrm>
            <a:off x="701998" y="2178159"/>
            <a:ext cx="8242744" cy="3416320"/>
          </a:xfrm>
          <a:prstGeom prst="rect">
            <a:avLst/>
          </a:prstGeom>
        </p:spPr>
        <p:txBody>
          <a:bodyPr wrap="square">
            <a:spAutoFit/>
          </a:bodyPr>
          <a:lstStyle/>
          <a:p>
            <a:pPr marL="342900" indent="-342900">
              <a:lnSpc>
                <a:spcPct val="150000"/>
              </a:lnSpc>
              <a:buSzPts val="2000"/>
              <a:buFont typeface="Arial" panose="020B0604020202020204" pitchFamily="34" charset="0"/>
              <a:buChar char="•"/>
            </a:pPr>
            <a:r>
              <a:rPr lang="en-AU" dirty="0">
                <a:solidFill>
                  <a:srgbClr val="000000"/>
                </a:solidFill>
                <a:latin typeface="Arial" panose="020B0604020202020204" pitchFamily="34" charset="0"/>
              </a:rPr>
              <a:t>Online literacy activities for teachers to use with their students</a:t>
            </a:r>
          </a:p>
          <a:p>
            <a:pPr marL="342900" indent="-342900">
              <a:lnSpc>
                <a:spcPct val="150000"/>
              </a:lnSpc>
              <a:buSzPts val="2000"/>
              <a:buFont typeface="Arial" panose="020B0604020202020204" pitchFamily="34" charset="0"/>
              <a:buChar char="•"/>
            </a:pPr>
            <a:r>
              <a:rPr lang="en-AU" dirty="0">
                <a:solidFill>
                  <a:srgbClr val="000000"/>
                </a:solidFill>
                <a:latin typeface="Arial" panose="020B0604020202020204" pitchFamily="34" charset="0"/>
              </a:rPr>
              <a:t>Activities can be embedded into whole class, small group, and one-on-one instruction</a:t>
            </a:r>
          </a:p>
          <a:p>
            <a:pPr marL="342900" indent="-342900">
              <a:lnSpc>
                <a:spcPct val="150000"/>
              </a:lnSpc>
              <a:buSzPts val="2000"/>
              <a:buFont typeface="Arial" panose="020B0604020202020204" pitchFamily="34" charset="0"/>
              <a:buChar char="•"/>
            </a:pPr>
            <a:r>
              <a:rPr lang="en-AU" dirty="0">
                <a:solidFill>
                  <a:srgbClr val="000000"/>
                </a:solidFill>
                <a:latin typeface="Arial" panose="020B0604020202020204" pitchFamily="34" charset="0"/>
              </a:rPr>
              <a:t>Easy to understand representation of data for teachers and students</a:t>
            </a:r>
          </a:p>
          <a:p>
            <a:pPr marL="342900" indent="-342900">
              <a:lnSpc>
                <a:spcPct val="150000"/>
              </a:lnSpc>
              <a:buSzPts val="2000"/>
              <a:buFont typeface="Arial" panose="020B0604020202020204" pitchFamily="34" charset="0"/>
              <a:buChar char="•"/>
            </a:pPr>
            <a:r>
              <a:rPr lang="en-AU" dirty="0">
                <a:solidFill>
                  <a:srgbClr val="000000"/>
                </a:solidFill>
                <a:latin typeface="Arial" panose="020B0604020202020204" pitchFamily="34" charset="0"/>
              </a:rPr>
              <a:t>Activities include elements of reading, listening, speaking and writing</a:t>
            </a:r>
          </a:p>
          <a:p>
            <a:pPr marL="342900" indent="-342900">
              <a:lnSpc>
                <a:spcPct val="150000"/>
              </a:lnSpc>
              <a:buFont typeface="Arial" panose="020B0604020202020204" pitchFamily="34" charset="0"/>
              <a:buChar char="•"/>
            </a:pPr>
            <a:r>
              <a:rPr lang="en-AU" dirty="0">
                <a:solidFill>
                  <a:srgbClr val="000000"/>
                </a:solidFill>
                <a:latin typeface="Roboto"/>
              </a:rPr>
              <a:t>A</a:t>
            </a:r>
            <a:r>
              <a:rPr lang="en-AU" dirty="0" smtClean="0">
                <a:solidFill>
                  <a:srgbClr val="000000"/>
                </a:solidFill>
                <a:latin typeface="Roboto"/>
              </a:rPr>
              <a:t>ligned </a:t>
            </a:r>
            <a:r>
              <a:rPr lang="en-AU" dirty="0">
                <a:solidFill>
                  <a:srgbClr val="000000"/>
                </a:solidFill>
                <a:latin typeface="Roboto"/>
              </a:rPr>
              <a:t>to the National Literacy Learning Progression </a:t>
            </a:r>
          </a:p>
          <a:p>
            <a:pPr marL="342900" indent="-342900">
              <a:lnSpc>
                <a:spcPct val="150000"/>
              </a:lnSpc>
              <a:buFont typeface="Arial" panose="020B0604020202020204" pitchFamily="34" charset="0"/>
              <a:buChar char="•"/>
            </a:pPr>
            <a:r>
              <a:rPr lang="en-AU" dirty="0">
                <a:solidFill>
                  <a:srgbClr val="000000"/>
                </a:solidFill>
                <a:latin typeface="Roboto"/>
              </a:rPr>
              <a:t>F</a:t>
            </a:r>
            <a:r>
              <a:rPr lang="en-AU" dirty="0" smtClean="0">
                <a:solidFill>
                  <a:srgbClr val="000000"/>
                </a:solidFill>
                <a:latin typeface="Roboto"/>
              </a:rPr>
              <a:t>ree </a:t>
            </a:r>
            <a:r>
              <a:rPr lang="en-AU" dirty="0">
                <a:solidFill>
                  <a:srgbClr val="000000"/>
                </a:solidFill>
                <a:latin typeface="Roboto"/>
              </a:rPr>
              <a:t>for NSW schools</a:t>
            </a:r>
          </a:p>
          <a:p>
            <a:pPr marL="342900" indent="-342900">
              <a:lnSpc>
                <a:spcPct val="150000"/>
              </a:lnSpc>
              <a:buFont typeface="Arial" panose="020B0604020202020204" pitchFamily="34" charset="0"/>
              <a:buChar char="•"/>
            </a:pPr>
            <a:r>
              <a:rPr lang="en-AU" dirty="0">
                <a:solidFill>
                  <a:srgbClr val="000000"/>
                </a:solidFill>
                <a:latin typeface="Roboto"/>
              </a:rPr>
              <a:t>C</a:t>
            </a:r>
            <a:r>
              <a:rPr lang="en-AU" dirty="0" smtClean="0">
                <a:solidFill>
                  <a:srgbClr val="000000"/>
                </a:solidFill>
                <a:latin typeface="Roboto"/>
              </a:rPr>
              <a:t>ontact </a:t>
            </a:r>
            <a:r>
              <a:rPr lang="en-AU" u="sng" dirty="0">
                <a:solidFill>
                  <a:srgbClr val="F00078"/>
                </a:solidFill>
                <a:latin typeface="Roboto"/>
                <a:hlinkClick r:id="rId3"/>
              </a:rPr>
              <a:t>educyte@nesa.nsw.edu.au</a:t>
            </a:r>
            <a:r>
              <a:rPr lang="en-AU" u="sng" dirty="0">
                <a:solidFill>
                  <a:srgbClr val="F00078"/>
                </a:solidFill>
                <a:latin typeface="Roboto"/>
              </a:rPr>
              <a:t> </a:t>
            </a:r>
            <a:endParaRPr lang="en-AU" dirty="0">
              <a:solidFill>
                <a:srgbClr val="000000"/>
              </a:solidFill>
              <a:latin typeface="Roboto"/>
            </a:endParaRPr>
          </a:p>
        </p:txBody>
      </p:sp>
    </p:spTree>
    <p:extLst>
      <p:ext uri="{BB962C8B-B14F-4D97-AF65-F5344CB8AC3E}">
        <p14:creationId xmlns:p14="http://schemas.microsoft.com/office/powerpoint/2010/main" val="109571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SA_ppt_inter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6" y="-27384"/>
            <a:ext cx="9180156" cy="6912768"/>
          </a:xfrm>
          <a:prstGeom prst="rect">
            <a:avLst/>
          </a:prstGeom>
        </p:spPr>
      </p:pic>
      <p:sp>
        <p:nvSpPr>
          <p:cNvPr id="5" name="Title 1"/>
          <p:cNvSpPr txBox="1">
            <a:spLocks/>
          </p:cNvSpPr>
          <p:nvPr/>
        </p:nvSpPr>
        <p:spPr>
          <a:xfrm>
            <a:off x="257858" y="853555"/>
            <a:ext cx="7772400" cy="476473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i="0" kern="1200" baseline="0">
                <a:solidFill>
                  <a:srgbClr val="201953"/>
                </a:solidFill>
                <a:latin typeface="Roboto Bold"/>
                <a:ea typeface="+mj-ea"/>
                <a:cs typeface="Roboto Bold"/>
              </a:defRPr>
            </a:lvl1pPr>
          </a:lstStyle>
          <a:p>
            <a:endParaRPr lang="en-AU" dirty="0"/>
          </a:p>
          <a:p>
            <a:endParaRPr lang="en-US" dirty="0"/>
          </a:p>
        </p:txBody>
      </p:sp>
      <p:sp>
        <p:nvSpPr>
          <p:cNvPr id="6" name="Right Arrow 5"/>
          <p:cNvSpPr/>
          <p:nvPr/>
        </p:nvSpPr>
        <p:spPr>
          <a:xfrm>
            <a:off x="1325065" y="1351643"/>
            <a:ext cx="6482693" cy="4154714"/>
          </a:xfrm>
          <a:prstGeom prst="rightArrow">
            <a:avLst/>
          </a:prstGeom>
        </p:spPr>
        <p:style>
          <a:lnRef idx="0">
            <a:schemeClr val="dk1">
              <a:hueOff val="0"/>
              <a:satOff val="0"/>
              <a:lumOff val="0"/>
              <a:alphaOff val="0"/>
            </a:schemeClr>
          </a:lnRef>
          <a:fillRef idx="1">
            <a:schemeClr val="accent4">
              <a:tint val="55000"/>
              <a:hueOff val="0"/>
              <a:satOff val="0"/>
              <a:lumOff val="0"/>
              <a:alphaOff val="0"/>
            </a:schemeClr>
          </a:fillRef>
          <a:effectRef idx="0">
            <a:schemeClr val="accent4">
              <a:tint val="55000"/>
              <a:hueOff val="0"/>
              <a:satOff val="0"/>
              <a:lumOff val="0"/>
              <a:alphaOff val="0"/>
            </a:schemeClr>
          </a:effectRef>
          <a:fontRef idx="minor">
            <a:schemeClr val="dk1">
              <a:hueOff val="0"/>
              <a:satOff val="0"/>
              <a:lumOff val="0"/>
              <a:alphaOff val="0"/>
            </a:schemeClr>
          </a:fontRef>
        </p:style>
      </p:sp>
      <p:grpSp>
        <p:nvGrpSpPr>
          <p:cNvPr id="7" name="Group 6"/>
          <p:cNvGrpSpPr/>
          <p:nvPr/>
        </p:nvGrpSpPr>
        <p:grpSpPr>
          <a:xfrm>
            <a:off x="207246" y="2742270"/>
            <a:ext cx="1951362" cy="1373459"/>
            <a:chOff x="5680" y="1246414"/>
            <a:chExt cx="1951362" cy="1661885"/>
          </a:xfrm>
        </p:grpSpPr>
        <p:sp>
          <p:nvSpPr>
            <p:cNvPr id="14" name="Rounded Rectangle 13"/>
            <p:cNvSpPr/>
            <p:nvPr/>
          </p:nvSpPr>
          <p:spPr>
            <a:xfrm>
              <a:off x="5680" y="1246414"/>
              <a:ext cx="1951362" cy="1661885"/>
            </a:xfrm>
            <a:prstGeom prst="roundRect">
              <a:avLst/>
            </a:prstGeom>
            <a:solidFill>
              <a:srgbClr val="B70789"/>
            </a:solidFill>
          </p:spPr>
          <p:style>
            <a:lnRef idx="2">
              <a:schemeClr val="lt1">
                <a:hueOff val="0"/>
                <a:satOff val="0"/>
                <a:lumOff val="0"/>
                <a:alphaOff val="0"/>
              </a:schemeClr>
            </a:lnRef>
            <a:fillRef idx="1">
              <a:scrgbClr r="0" g="0" b="0"/>
            </a:fillRef>
            <a:effectRef idx="0">
              <a:schemeClr val="accent4">
                <a:shade val="50000"/>
                <a:hueOff val="0"/>
                <a:satOff val="0"/>
                <a:lumOff val="0"/>
                <a:alphaOff val="0"/>
              </a:schemeClr>
            </a:effectRef>
            <a:fontRef idx="minor">
              <a:schemeClr val="lt1"/>
            </a:fontRef>
          </p:style>
        </p:sp>
        <p:sp>
          <p:nvSpPr>
            <p:cNvPr id="15" name="Rounded Rectangle 5"/>
            <p:cNvSpPr txBox="1"/>
            <p:nvPr/>
          </p:nvSpPr>
          <p:spPr>
            <a:xfrm>
              <a:off x="86807" y="1327541"/>
              <a:ext cx="1789108" cy="14996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Roboto Bold"/>
                </a:rPr>
                <a:t>Develop Terms of Reference</a:t>
              </a:r>
            </a:p>
            <a:p>
              <a:pPr lvl="0" algn="ctr" defTabSz="711200">
                <a:lnSpc>
                  <a:spcPct val="90000"/>
                </a:lnSpc>
                <a:spcBef>
                  <a:spcPct val="0"/>
                </a:spcBef>
                <a:spcAft>
                  <a:spcPct val="35000"/>
                </a:spcAft>
              </a:pPr>
              <a:r>
                <a:rPr lang="en-US" sz="1400" kern="1200" dirty="0" smtClean="0">
                  <a:latin typeface="Roboto Bold"/>
                </a:rPr>
                <a:t>May - Aug 2018</a:t>
              </a:r>
              <a:endParaRPr lang="en-US" sz="1400" kern="1200" dirty="0">
                <a:latin typeface="Roboto Bold"/>
              </a:endParaRPr>
            </a:p>
          </p:txBody>
        </p:sp>
      </p:grpSp>
      <p:grpSp>
        <p:nvGrpSpPr>
          <p:cNvPr id="8" name="Group 7"/>
          <p:cNvGrpSpPr/>
          <p:nvPr/>
        </p:nvGrpSpPr>
        <p:grpSpPr>
          <a:xfrm>
            <a:off x="2440132" y="2676497"/>
            <a:ext cx="3490215" cy="1421632"/>
            <a:chOff x="2232266" y="1157339"/>
            <a:chExt cx="3235943" cy="2166150"/>
          </a:xfrm>
        </p:grpSpPr>
        <p:sp>
          <p:nvSpPr>
            <p:cNvPr id="12" name="Rounded Rectangle 11"/>
            <p:cNvSpPr/>
            <p:nvPr/>
          </p:nvSpPr>
          <p:spPr>
            <a:xfrm>
              <a:off x="2232266" y="1284372"/>
              <a:ext cx="3235943" cy="2039117"/>
            </a:xfrm>
            <a:prstGeom prst="roundRect">
              <a:avLst/>
            </a:prstGeom>
            <a:solidFill>
              <a:srgbClr val="7030A0"/>
            </a:solidFill>
          </p:spPr>
          <p:style>
            <a:lnRef idx="2">
              <a:schemeClr val="lt1">
                <a:hueOff val="0"/>
                <a:satOff val="0"/>
                <a:lumOff val="0"/>
                <a:alphaOff val="0"/>
              </a:schemeClr>
            </a:lnRef>
            <a:fillRef idx="1">
              <a:scrgbClr r="0" g="0" b="0"/>
            </a:fillRef>
            <a:effectRef idx="0">
              <a:schemeClr val="accent4">
                <a:shade val="50000"/>
                <a:hueOff val="-139623"/>
                <a:satOff val="-4225"/>
                <a:lumOff val="27741"/>
                <a:alphaOff val="0"/>
              </a:schemeClr>
            </a:effectRef>
            <a:fontRef idx="minor">
              <a:schemeClr val="lt1"/>
            </a:fontRef>
          </p:style>
        </p:sp>
        <p:sp>
          <p:nvSpPr>
            <p:cNvPr id="13" name="Rounded Rectangle 7"/>
            <p:cNvSpPr txBox="1"/>
            <p:nvPr/>
          </p:nvSpPr>
          <p:spPr>
            <a:xfrm>
              <a:off x="2319242" y="1157339"/>
              <a:ext cx="3036861" cy="1840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b="1" kern="1200" dirty="0" smtClean="0">
                  <a:latin typeface="Roboto Bold"/>
                </a:rPr>
                <a:t>Public Consultation</a:t>
              </a:r>
            </a:p>
            <a:p>
              <a:pPr lvl="0" algn="ctr" defTabSz="1422400">
                <a:lnSpc>
                  <a:spcPct val="90000"/>
                </a:lnSpc>
                <a:spcBef>
                  <a:spcPct val="0"/>
                </a:spcBef>
                <a:spcAft>
                  <a:spcPct val="35000"/>
                </a:spcAft>
              </a:pPr>
              <a:r>
                <a:rPr lang="en-US" sz="1400" kern="1200" dirty="0" smtClean="0">
                  <a:latin typeface="Roboto Bold"/>
                </a:rPr>
                <a:t>Sep 2018 – Nov 2018</a:t>
              </a:r>
              <a:endParaRPr lang="en-US" sz="1400" kern="1200" dirty="0">
                <a:latin typeface="Roboto Bold"/>
              </a:endParaRPr>
            </a:p>
          </p:txBody>
        </p:sp>
      </p:grpSp>
      <p:grpSp>
        <p:nvGrpSpPr>
          <p:cNvPr id="9" name="Group 8"/>
          <p:cNvGrpSpPr/>
          <p:nvPr/>
        </p:nvGrpSpPr>
        <p:grpSpPr>
          <a:xfrm>
            <a:off x="6109411" y="2431696"/>
            <a:ext cx="2664938" cy="1788961"/>
            <a:chOff x="5669655" y="1246414"/>
            <a:chExt cx="1951362" cy="1661885"/>
          </a:xfrm>
        </p:grpSpPr>
        <p:sp>
          <p:nvSpPr>
            <p:cNvPr id="10" name="Rounded Rectangle 9"/>
            <p:cNvSpPr/>
            <p:nvPr/>
          </p:nvSpPr>
          <p:spPr>
            <a:xfrm>
              <a:off x="5669655" y="1246414"/>
              <a:ext cx="1951362" cy="1661885"/>
            </a:xfrm>
            <a:prstGeom prst="roundRect">
              <a:avLst/>
            </a:prstGeom>
            <a:solidFill>
              <a:srgbClr val="00B050"/>
            </a:solidFill>
          </p:spPr>
          <p:style>
            <a:lnRef idx="2">
              <a:schemeClr val="lt1">
                <a:hueOff val="0"/>
                <a:satOff val="0"/>
                <a:lumOff val="0"/>
                <a:alphaOff val="0"/>
              </a:schemeClr>
            </a:lnRef>
            <a:fillRef idx="1">
              <a:scrgbClr r="0" g="0" b="0"/>
            </a:fillRef>
            <a:effectRef idx="0">
              <a:schemeClr val="accent4">
                <a:shade val="50000"/>
                <a:hueOff val="-139623"/>
                <a:satOff val="-4225"/>
                <a:lumOff val="27741"/>
                <a:alphaOff val="0"/>
              </a:schemeClr>
            </a:effectRef>
            <a:fontRef idx="minor">
              <a:schemeClr val="lt1"/>
            </a:fontRef>
          </p:style>
        </p:sp>
        <p:sp>
          <p:nvSpPr>
            <p:cNvPr id="11" name="Rounded Rectangle 9"/>
            <p:cNvSpPr txBox="1"/>
            <p:nvPr/>
          </p:nvSpPr>
          <p:spPr>
            <a:xfrm>
              <a:off x="5750782" y="1327541"/>
              <a:ext cx="1789108" cy="14996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2800" b="1" kern="1200" dirty="0" smtClean="0">
                  <a:latin typeface="Roboto Bold"/>
                </a:rPr>
                <a:t>Develop Interim report</a:t>
              </a:r>
            </a:p>
            <a:p>
              <a:pPr lvl="0" algn="ctr" defTabSz="711200">
                <a:lnSpc>
                  <a:spcPct val="90000"/>
                </a:lnSpc>
                <a:spcBef>
                  <a:spcPct val="0"/>
                </a:spcBef>
                <a:spcAft>
                  <a:spcPct val="35000"/>
                </a:spcAft>
              </a:pPr>
              <a:r>
                <a:rPr lang="en-US" dirty="0" smtClean="0">
                  <a:latin typeface="Roboto Bold"/>
                </a:rPr>
                <a:t>First half of 2019</a:t>
              </a:r>
              <a:endParaRPr lang="en-US" kern="1200" dirty="0">
                <a:latin typeface="Roboto Bold"/>
              </a:endParaRPr>
            </a:p>
          </p:txBody>
        </p:sp>
      </p:grpSp>
    </p:spTree>
    <p:extLst>
      <p:ext uri="{BB962C8B-B14F-4D97-AF65-F5344CB8AC3E}">
        <p14:creationId xmlns:p14="http://schemas.microsoft.com/office/powerpoint/2010/main" val="3371489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AU"/>
          </a:p>
        </p:txBody>
      </p:sp>
      <p:sp>
        <p:nvSpPr>
          <p:cNvPr id="4" name="Text Placeholder 3"/>
          <p:cNvSpPr txBox="1">
            <a:spLocks noGrp="1"/>
          </p:cNvSpPr>
          <p:nvPr>
            <p:ph type="body" sz="quarter" idx="11"/>
          </p:nvPr>
        </p:nvSpPr>
        <p:spPr>
          <a:xfrm>
            <a:off x="383903" y="3157482"/>
            <a:ext cx="8242744" cy="745132"/>
          </a:xfrm>
          <a:prstGeom prst="rect">
            <a:avLst/>
          </a:prstGeom>
          <a:noFill/>
        </p:spPr>
        <p:txBody>
          <a:bodyPr wrap="square" rtlCol="0">
            <a:spAutoFit/>
          </a:bodyPr>
          <a:lstStyle/>
          <a:p>
            <a:pPr algn="ctr"/>
            <a:r>
              <a:rPr lang="en-US" sz="2800" dirty="0">
                <a:ea typeface="Arial" charset="0"/>
                <a:cs typeface="Arial" charset="0"/>
              </a:rPr>
              <a:t>Lyndall Foster</a:t>
            </a:r>
          </a:p>
          <a:p>
            <a:pPr algn="ctr"/>
            <a:r>
              <a:rPr lang="en-US" sz="2800" dirty="0">
                <a:ea typeface="Arial" charset="0"/>
                <a:cs typeface="Arial" charset="0"/>
              </a:rPr>
              <a:t>Executive Director Curriculum </a:t>
            </a:r>
            <a:r>
              <a:rPr lang="en-US" sz="2800" dirty="0" smtClean="0">
                <a:ea typeface="Arial" charset="0"/>
                <a:cs typeface="Arial" charset="0"/>
              </a:rPr>
              <a:t>Standards</a:t>
            </a:r>
          </a:p>
          <a:p>
            <a:pPr algn="ctr"/>
            <a:r>
              <a:rPr lang="en-US" sz="2800" dirty="0" smtClean="0">
                <a:ea typeface="Arial" charset="0"/>
                <a:cs typeface="Arial" charset="0"/>
              </a:rPr>
              <a:t>NESA</a:t>
            </a:r>
            <a:endParaRPr lang="en-US" sz="2800" dirty="0">
              <a:ea typeface="Arial" charset="0"/>
              <a:cs typeface="Arial" charset="0"/>
            </a:endParaRPr>
          </a:p>
          <a:p>
            <a:pPr algn="ctr"/>
            <a:endParaRPr lang="en-US" sz="2800" dirty="0">
              <a:ea typeface="Arial" charset="0"/>
              <a:cs typeface="Arial" charset="0"/>
            </a:endParaRPr>
          </a:p>
          <a:p>
            <a:pPr algn="ctr"/>
            <a:r>
              <a:rPr lang="en-US" sz="2800" dirty="0">
                <a:ea typeface="Arial" charset="0"/>
                <a:cs typeface="Arial" charset="0"/>
                <a:hlinkClick r:id="rId2"/>
              </a:rPr>
              <a:t>lyndall.foster@nesa.nsw.edu.au</a:t>
            </a:r>
            <a:endParaRPr lang="en-US" sz="2800" dirty="0">
              <a:ea typeface="Arial" charset="0"/>
              <a:cs typeface="Arial" charset="0"/>
            </a:endParaRPr>
          </a:p>
          <a:p>
            <a:pPr lvl="0" algn="ctr">
              <a:spcBef>
                <a:spcPct val="0"/>
              </a:spcBef>
              <a:spcAft>
                <a:spcPts val="2400"/>
              </a:spcAft>
              <a:defRPr/>
            </a:pPr>
            <a:endParaRPr lang="en-AU" sz="2800" dirty="0"/>
          </a:p>
        </p:txBody>
      </p:sp>
      <p:sp>
        <p:nvSpPr>
          <p:cNvPr id="5" name="TextBox 4"/>
          <p:cNvSpPr txBox="1"/>
          <p:nvPr/>
        </p:nvSpPr>
        <p:spPr>
          <a:xfrm>
            <a:off x="528919" y="2089929"/>
            <a:ext cx="7746460" cy="523220"/>
          </a:xfrm>
          <a:prstGeom prst="rect">
            <a:avLst/>
          </a:prstGeom>
          <a:noFill/>
        </p:spPr>
        <p:txBody>
          <a:bodyPr wrap="square" rtlCol="0">
            <a:spAutoFit/>
          </a:bodyPr>
          <a:lstStyle/>
          <a:p>
            <a:pPr lvl="0" algn="ctr">
              <a:spcBef>
                <a:spcPct val="0"/>
              </a:spcBef>
              <a:spcAft>
                <a:spcPts val="2400"/>
              </a:spcAft>
              <a:defRPr/>
            </a:pPr>
            <a:r>
              <a:rPr lang="en-AU" sz="2800" b="1" dirty="0" smtClean="0">
                <a:solidFill>
                  <a:srgbClr val="201953"/>
                </a:solidFill>
                <a:latin typeface="Roboto Bold"/>
              </a:rPr>
              <a:t>Thank you</a:t>
            </a:r>
            <a:endParaRPr lang="en-AU" b="1" dirty="0"/>
          </a:p>
        </p:txBody>
      </p:sp>
    </p:spTree>
    <p:extLst>
      <p:ext uri="{BB962C8B-B14F-4D97-AF65-F5344CB8AC3E}">
        <p14:creationId xmlns:p14="http://schemas.microsoft.com/office/powerpoint/2010/main" val="36412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SA_ppt_inter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6" y="53751"/>
            <a:ext cx="9180156" cy="6912768"/>
          </a:xfrm>
          <a:prstGeom prst="rect">
            <a:avLst/>
          </a:prstGeom>
        </p:spPr>
      </p:pic>
      <p:sp>
        <p:nvSpPr>
          <p:cNvPr id="5" name="Title 1"/>
          <p:cNvSpPr txBox="1">
            <a:spLocks/>
          </p:cNvSpPr>
          <p:nvPr/>
        </p:nvSpPr>
        <p:spPr>
          <a:xfrm>
            <a:off x="257858" y="853555"/>
            <a:ext cx="7772400" cy="476473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i="0" kern="1200" baseline="0">
                <a:solidFill>
                  <a:srgbClr val="201953"/>
                </a:solidFill>
                <a:latin typeface="Roboto Bold"/>
                <a:ea typeface="+mj-ea"/>
                <a:cs typeface="Roboto Bold"/>
              </a:defRPr>
            </a:lvl1pPr>
          </a:lstStyle>
          <a:p>
            <a:pPr marL="0" marR="0" lvl="0" indent="0" algn="l" defTabSz="457200" rtl="0" eaLnBrk="1" fontAlgn="auto" latinLnBrk="0" hangingPunct="1">
              <a:lnSpc>
                <a:spcPct val="100000"/>
              </a:lnSpc>
              <a:spcBef>
                <a:spcPct val="0"/>
              </a:spcBef>
              <a:spcAft>
                <a:spcPts val="2400"/>
              </a:spcAft>
              <a:buClrTx/>
              <a:buSzTx/>
              <a:buFontTx/>
              <a:buNone/>
              <a:tabLst/>
              <a:defRPr/>
            </a:pPr>
            <a:r>
              <a:rPr kumimoji="0" lang="en-AU" sz="2800" b="1" i="0" u="none" strike="noStrike" kern="1200" cap="none" spc="0" normalizeH="0" baseline="0" noProof="0" dirty="0" smtClean="0">
                <a:ln>
                  <a:noFill/>
                </a:ln>
                <a:solidFill>
                  <a:srgbClr val="201953"/>
                </a:solidFill>
                <a:effectLst/>
                <a:uLnTx/>
                <a:uFillTx/>
                <a:latin typeface="Roboto Bold"/>
                <a:ea typeface="+mj-ea"/>
              </a:rPr>
              <a:t>Public</a:t>
            </a:r>
            <a:r>
              <a:rPr lang="en-AU" b="1" dirty="0" smtClean="0"/>
              <a:t> consultation</a:t>
            </a:r>
          </a:p>
          <a:p>
            <a:pPr marL="0" marR="0" lvl="0" indent="0" algn="l" defTabSz="457200" rtl="0" eaLnBrk="1" fontAlgn="auto" latinLnBrk="0" hangingPunct="1">
              <a:lnSpc>
                <a:spcPct val="100000"/>
              </a:lnSpc>
              <a:spcBef>
                <a:spcPct val="0"/>
              </a:spcBef>
              <a:spcAft>
                <a:spcPts val="2400"/>
              </a:spcAft>
              <a:buClrTx/>
              <a:buSzTx/>
              <a:buFontTx/>
              <a:buNone/>
              <a:tabLst/>
              <a:defRPr/>
            </a:pPr>
            <a:endParaRPr lang="en-AU" b="1" dirty="0" smtClean="0"/>
          </a:p>
          <a:p>
            <a:pPr marL="0" marR="0" lvl="0" indent="0" algn="l" defTabSz="457200" rtl="0" eaLnBrk="1" fontAlgn="auto" latinLnBrk="0" hangingPunct="1">
              <a:lnSpc>
                <a:spcPct val="100000"/>
              </a:lnSpc>
              <a:spcBef>
                <a:spcPct val="0"/>
              </a:spcBef>
              <a:spcAft>
                <a:spcPts val="2400"/>
              </a:spcAft>
              <a:buClrTx/>
              <a:buSzTx/>
              <a:buFontTx/>
              <a:buNone/>
              <a:tabLst/>
              <a:defRPr/>
            </a:pPr>
            <a:endParaRPr kumimoji="0" lang="en-AU" sz="2800" b="1" i="0" u="none" strike="noStrike" kern="1200" cap="none" spc="0" normalizeH="0" baseline="0" noProof="0" dirty="0">
              <a:ln>
                <a:noFill/>
              </a:ln>
              <a:solidFill>
                <a:srgbClr val="201953"/>
              </a:solidFill>
              <a:effectLst/>
              <a:uLnTx/>
              <a:uFillTx/>
              <a:latin typeface="Roboto Bold"/>
              <a:ea typeface="+mj-ea"/>
            </a:endParaRPr>
          </a:p>
          <a:p>
            <a:pPr marL="0" marR="0" lvl="0" indent="0" algn="l" defTabSz="457200" rtl="0" eaLnBrk="1" fontAlgn="auto" latinLnBrk="0" hangingPunct="1">
              <a:lnSpc>
                <a:spcPct val="100000"/>
              </a:lnSpc>
              <a:spcBef>
                <a:spcPct val="0"/>
              </a:spcBef>
              <a:spcAft>
                <a:spcPts val="2400"/>
              </a:spcAft>
              <a:buClrTx/>
              <a:buSzTx/>
              <a:buFontTx/>
              <a:buNone/>
              <a:tabLst/>
              <a:defRPr/>
            </a:pPr>
            <a:endParaRPr lang="en-AU" b="1" dirty="0"/>
          </a:p>
          <a:p>
            <a:pPr marL="0" marR="0" lvl="0" indent="0" algn="l" defTabSz="457200" rtl="0" eaLnBrk="1" fontAlgn="auto" latinLnBrk="0" hangingPunct="1">
              <a:lnSpc>
                <a:spcPct val="100000"/>
              </a:lnSpc>
              <a:spcBef>
                <a:spcPct val="0"/>
              </a:spcBef>
              <a:spcAft>
                <a:spcPts val="2400"/>
              </a:spcAft>
              <a:buClrTx/>
              <a:buSzTx/>
              <a:buFontTx/>
              <a:buNone/>
              <a:tabLst/>
              <a:defRPr/>
            </a:pPr>
            <a:endParaRPr kumimoji="0" lang="en-AU" sz="2800" b="1" i="0" u="none" strike="noStrike" kern="1200" cap="none" spc="0" normalizeH="0" baseline="0" noProof="0" dirty="0" smtClean="0">
              <a:ln>
                <a:noFill/>
              </a:ln>
              <a:solidFill>
                <a:srgbClr val="201953"/>
              </a:solidFill>
              <a:effectLst/>
              <a:uLnTx/>
              <a:uFillTx/>
              <a:latin typeface="Roboto Bold"/>
              <a:ea typeface="+mj-ea"/>
            </a:endParaRPr>
          </a:p>
          <a:p>
            <a:pPr marL="0" marR="0" lvl="0" indent="0" algn="l" defTabSz="457200" rtl="0" eaLnBrk="1" fontAlgn="auto" latinLnBrk="0" hangingPunct="1">
              <a:lnSpc>
                <a:spcPct val="100000"/>
              </a:lnSpc>
              <a:spcBef>
                <a:spcPct val="0"/>
              </a:spcBef>
              <a:spcAft>
                <a:spcPts val="2400"/>
              </a:spcAft>
              <a:buClrTx/>
              <a:buSzTx/>
              <a:buFontTx/>
              <a:buNone/>
              <a:tabLst/>
              <a:defRPr/>
            </a:pPr>
            <a:endParaRPr kumimoji="0" lang="en-AU" sz="2800" b="1" i="0" u="none" strike="noStrike" kern="1200" cap="none" spc="0" normalizeH="0" baseline="0" noProof="0" dirty="0" smtClean="0">
              <a:ln>
                <a:noFill/>
              </a:ln>
              <a:solidFill>
                <a:srgbClr val="201953"/>
              </a:solidFill>
              <a:effectLst/>
              <a:uLnTx/>
              <a:uFillTx/>
              <a:latin typeface="Roboto Bold"/>
              <a:ea typeface="+mj-ea"/>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0666" y="3302547"/>
            <a:ext cx="540000" cy="540000"/>
          </a:xfrm>
          <a:prstGeom prst="rect">
            <a:avLst/>
          </a:prstGeom>
        </p:spPr>
      </p:pic>
      <p:sp>
        <p:nvSpPr>
          <p:cNvPr id="6" name="Rectangle 5"/>
          <p:cNvSpPr/>
          <p:nvPr/>
        </p:nvSpPr>
        <p:spPr>
          <a:xfrm>
            <a:off x="6140666" y="3207357"/>
            <a:ext cx="2520000" cy="720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AU" sz="2400" b="1" dirty="0" smtClean="0">
                <a:solidFill>
                  <a:srgbClr val="00B050"/>
                </a:solidFill>
                <a:latin typeface="Roboto bold"/>
              </a:rPr>
              <a:t>&gt;2100</a:t>
            </a:r>
            <a:r>
              <a:rPr lang="en-AU" sz="1600" b="1" dirty="0" smtClean="0">
                <a:solidFill>
                  <a:srgbClr val="00B050"/>
                </a:solidFill>
                <a:latin typeface="Roboto bold"/>
              </a:rPr>
              <a:t/>
            </a:r>
            <a:br>
              <a:rPr lang="en-AU" sz="1600" b="1" dirty="0" smtClean="0">
                <a:solidFill>
                  <a:srgbClr val="00B050"/>
                </a:solidFill>
                <a:latin typeface="Roboto bold"/>
              </a:rPr>
            </a:br>
            <a:r>
              <a:rPr lang="en-AU" sz="1600" b="1" dirty="0" smtClean="0">
                <a:solidFill>
                  <a:srgbClr val="002060"/>
                </a:solidFill>
                <a:latin typeface="Roboto bold"/>
              </a:rPr>
              <a:t>online submissions</a:t>
            </a:r>
            <a:endParaRPr lang="en-AU" sz="1600" b="1" dirty="0">
              <a:solidFill>
                <a:srgbClr val="002060"/>
              </a:solidFill>
              <a:latin typeface="Roboto bold"/>
            </a:endParaRPr>
          </a:p>
        </p:txBody>
      </p:sp>
      <p:sp>
        <p:nvSpPr>
          <p:cNvPr id="7" name="Rectangle 6"/>
          <p:cNvSpPr/>
          <p:nvPr/>
        </p:nvSpPr>
        <p:spPr>
          <a:xfrm>
            <a:off x="6140666" y="4191000"/>
            <a:ext cx="2520000" cy="720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AU" sz="2400" b="1" dirty="0" smtClean="0">
                <a:solidFill>
                  <a:srgbClr val="00B050"/>
                </a:solidFill>
                <a:latin typeface="Roboto bold"/>
              </a:rPr>
              <a:t>&gt;50</a:t>
            </a:r>
            <a:r>
              <a:rPr lang="en-AU" sz="1600" b="1" dirty="0" smtClean="0">
                <a:solidFill>
                  <a:srgbClr val="00B050"/>
                </a:solidFill>
                <a:latin typeface="Roboto bold"/>
              </a:rPr>
              <a:t/>
            </a:r>
            <a:br>
              <a:rPr lang="en-AU" sz="1600" b="1" dirty="0" smtClean="0">
                <a:solidFill>
                  <a:srgbClr val="00B050"/>
                </a:solidFill>
                <a:latin typeface="Roboto bold"/>
              </a:rPr>
            </a:br>
            <a:r>
              <a:rPr lang="en-AU" sz="1600" b="1" dirty="0" smtClean="0">
                <a:solidFill>
                  <a:srgbClr val="002060"/>
                </a:solidFill>
                <a:latin typeface="Roboto bold"/>
              </a:rPr>
              <a:t>meetings, roundtables and focus groups</a:t>
            </a:r>
            <a:endParaRPr lang="en-AU" sz="1600" b="1" dirty="0">
              <a:solidFill>
                <a:srgbClr val="002060"/>
              </a:solidFill>
              <a:latin typeface="Roboto bold"/>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0666" y="2380582"/>
            <a:ext cx="540000" cy="540000"/>
          </a:xfrm>
          <a:prstGeom prst="rect">
            <a:avLst/>
          </a:prstGeom>
        </p:spPr>
      </p:pic>
      <p:sp>
        <p:nvSpPr>
          <p:cNvPr id="10" name="Rectangle 9"/>
          <p:cNvSpPr/>
          <p:nvPr/>
        </p:nvSpPr>
        <p:spPr>
          <a:xfrm>
            <a:off x="6073374" y="2219671"/>
            <a:ext cx="2520000" cy="720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AU" sz="2400" b="1" dirty="0" smtClean="0">
                <a:solidFill>
                  <a:srgbClr val="00B050"/>
                </a:solidFill>
                <a:latin typeface="Roboto bold"/>
              </a:rPr>
              <a:t>&gt;500</a:t>
            </a:r>
            <a:r>
              <a:rPr lang="en-AU" sz="1600" b="1" dirty="0" smtClean="0">
                <a:solidFill>
                  <a:srgbClr val="00B050"/>
                </a:solidFill>
                <a:latin typeface="Roboto bold"/>
              </a:rPr>
              <a:t/>
            </a:r>
            <a:br>
              <a:rPr lang="en-AU" sz="1600" b="1" dirty="0" smtClean="0">
                <a:solidFill>
                  <a:srgbClr val="00B050"/>
                </a:solidFill>
                <a:latin typeface="Roboto bold"/>
              </a:rPr>
            </a:br>
            <a:r>
              <a:rPr lang="en-AU" sz="1600" b="1" dirty="0" smtClean="0">
                <a:solidFill>
                  <a:srgbClr val="002060"/>
                </a:solidFill>
                <a:latin typeface="Roboto bold"/>
              </a:rPr>
              <a:t>roadshow attendees</a:t>
            </a:r>
            <a:endParaRPr lang="en-AU" sz="1600" b="1" dirty="0">
              <a:solidFill>
                <a:srgbClr val="002060"/>
              </a:solidFill>
              <a:latin typeface="Roboto bold"/>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0666" y="4290233"/>
            <a:ext cx="540000" cy="5400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990" y="2091122"/>
            <a:ext cx="4551560" cy="3293370"/>
          </a:xfrm>
          <a:prstGeom prst="rect">
            <a:avLst/>
          </a:prstGeom>
        </p:spPr>
      </p:pic>
    </p:spTree>
    <p:extLst>
      <p:ext uri="{BB962C8B-B14F-4D97-AF65-F5344CB8AC3E}">
        <p14:creationId xmlns:p14="http://schemas.microsoft.com/office/powerpoint/2010/main" val="2112289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SA_ppt_inter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6" y="-27384"/>
            <a:ext cx="9180156" cy="6912768"/>
          </a:xfrm>
          <a:prstGeom prst="rect">
            <a:avLst/>
          </a:prstGeom>
        </p:spPr>
      </p:pic>
      <p:graphicFrame>
        <p:nvGraphicFramePr>
          <p:cNvPr id="6" name="Chart 5"/>
          <p:cNvGraphicFramePr/>
          <p:nvPr>
            <p:extLst>
              <p:ext uri="{D42A27DB-BD31-4B8C-83A1-F6EECF244321}">
                <p14:modId xmlns:p14="http://schemas.microsoft.com/office/powerpoint/2010/main" val="32322909"/>
              </p:ext>
            </p:extLst>
          </p:nvPr>
        </p:nvGraphicFramePr>
        <p:xfrm>
          <a:off x="784697" y="2009754"/>
          <a:ext cx="3466289" cy="317887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865762"/>
            <a:ext cx="6449438" cy="523220"/>
          </a:xfrm>
          <a:prstGeom prst="rect">
            <a:avLst/>
          </a:prstGeom>
          <a:noFill/>
        </p:spPr>
        <p:txBody>
          <a:bodyPr wrap="square" rtlCol="0">
            <a:spAutoFit/>
          </a:bodyPr>
          <a:lstStyle/>
          <a:p>
            <a:pPr lvl="0">
              <a:spcBef>
                <a:spcPct val="0"/>
              </a:spcBef>
              <a:spcAft>
                <a:spcPts val="2400"/>
              </a:spcAft>
              <a:defRPr/>
            </a:pPr>
            <a:r>
              <a:rPr lang="en-AU" sz="2800" b="1" dirty="0" smtClean="0">
                <a:solidFill>
                  <a:srgbClr val="201953"/>
                </a:solidFill>
                <a:latin typeface="Roboto Bold"/>
              </a:rPr>
              <a:t>Engagement – online submissions</a:t>
            </a:r>
            <a:endParaRPr lang="en-AU" b="1" dirty="0"/>
          </a:p>
        </p:txBody>
      </p:sp>
      <p:graphicFrame>
        <p:nvGraphicFramePr>
          <p:cNvPr id="10" name="Chart 9"/>
          <p:cNvGraphicFramePr/>
          <p:nvPr>
            <p:extLst>
              <p:ext uri="{D42A27DB-BD31-4B8C-83A1-F6EECF244321}">
                <p14:modId xmlns:p14="http://schemas.microsoft.com/office/powerpoint/2010/main" val="2802555126"/>
              </p:ext>
            </p:extLst>
          </p:nvPr>
        </p:nvGraphicFramePr>
        <p:xfrm>
          <a:off x="4811950" y="2120629"/>
          <a:ext cx="3612204" cy="28637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62914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SA_ppt_inter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56" y="50061"/>
            <a:ext cx="9180156" cy="6912768"/>
          </a:xfrm>
          <a:prstGeom prst="rect">
            <a:avLst/>
          </a:prstGeom>
        </p:spPr>
      </p:pic>
      <p:sp>
        <p:nvSpPr>
          <p:cNvPr id="7" name="TextBox 6"/>
          <p:cNvSpPr txBox="1"/>
          <p:nvPr/>
        </p:nvSpPr>
        <p:spPr>
          <a:xfrm>
            <a:off x="457200" y="865762"/>
            <a:ext cx="6449438" cy="523220"/>
          </a:xfrm>
          <a:prstGeom prst="rect">
            <a:avLst/>
          </a:prstGeom>
          <a:noFill/>
        </p:spPr>
        <p:txBody>
          <a:bodyPr wrap="square" rtlCol="0">
            <a:spAutoFit/>
          </a:bodyPr>
          <a:lstStyle/>
          <a:p>
            <a:pPr lvl="0">
              <a:spcBef>
                <a:spcPct val="0"/>
              </a:spcBef>
              <a:spcAft>
                <a:spcPts val="2400"/>
              </a:spcAft>
              <a:defRPr/>
            </a:pPr>
            <a:r>
              <a:rPr lang="en-AU" sz="2800" b="1" dirty="0" smtClean="0">
                <a:solidFill>
                  <a:srgbClr val="201953"/>
                </a:solidFill>
                <a:latin typeface="Roboto Bold"/>
              </a:rPr>
              <a:t>Engagement – online submissions</a:t>
            </a:r>
            <a:endParaRPr lang="en-AU" b="1" dirty="0"/>
          </a:p>
        </p:txBody>
      </p:sp>
      <p:graphicFrame>
        <p:nvGraphicFramePr>
          <p:cNvPr id="4" name="Table 3"/>
          <p:cNvGraphicFramePr>
            <a:graphicFrameLocks noGrp="1"/>
          </p:cNvGraphicFramePr>
          <p:nvPr>
            <p:extLst>
              <p:ext uri="{D42A27DB-BD31-4B8C-83A1-F6EECF244321}">
                <p14:modId xmlns:p14="http://schemas.microsoft.com/office/powerpoint/2010/main" val="151476655"/>
              </p:ext>
            </p:extLst>
          </p:nvPr>
        </p:nvGraphicFramePr>
        <p:xfrm>
          <a:off x="536642" y="1685347"/>
          <a:ext cx="6545093" cy="1483360"/>
        </p:xfrm>
        <a:graphic>
          <a:graphicData uri="http://schemas.openxmlformats.org/drawingml/2006/table">
            <a:tbl>
              <a:tblPr firstRow="1" bandRow="1">
                <a:tableStyleId>{5C22544A-7EE6-4342-B048-85BDC9FD1C3A}</a:tableStyleId>
              </a:tblPr>
              <a:tblGrid>
                <a:gridCol w="4792191">
                  <a:extLst>
                    <a:ext uri="{9D8B030D-6E8A-4147-A177-3AD203B41FA5}">
                      <a16:colId xmlns:a16="http://schemas.microsoft.com/office/drawing/2014/main" val="2780704047"/>
                    </a:ext>
                  </a:extLst>
                </a:gridCol>
                <a:gridCol w="1752902">
                  <a:extLst>
                    <a:ext uri="{9D8B030D-6E8A-4147-A177-3AD203B41FA5}">
                      <a16:colId xmlns:a16="http://schemas.microsoft.com/office/drawing/2014/main" val="3530125870"/>
                    </a:ext>
                  </a:extLst>
                </a:gridCol>
              </a:tblGrid>
              <a:tr h="370840">
                <a:tc>
                  <a:txBody>
                    <a:bodyPr/>
                    <a:lstStyle/>
                    <a:p>
                      <a:r>
                        <a:rPr lang="en-AU" dirty="0" smtClean="0"/>
                        <a:t>I</a:t>
                      </a:r>
                      <a:r>
                        <a:rPr lang="en-AU" baseline="0" dirty="0" smtClean="0"/>
                        <a:t> am</a:t>
                      </a:r>
                      <a:endParaRPr lang="en-AU" dirty="0"/>
                    </a:p>
                  </a:txBody>
                  <a:tcPr/>
                </a:tc>
                <a:tc>
                  <a:txBody>
                    <a:bodyPr/>
                    <a:lstStyle/>
                    <a:p>
                      <a:r>
                        <a:rPr lang="en-AU" dirty="0" smtClean="0"/>
                        <a:t>Percentage</a:t>
                      </a:r>
                      <a:endParaRPr lang="en-AU" dirty="0"/>
                    </a:p>
                  </a:txBody>
                  <a:tcPr/>
                </a:tc>
                <a:extLst>
                  <a:ext uri="{0D108BD9-81ED-4DB2-BD59-A6C34878D82A}">
                    <a16:rowId xmlns:a16="http://schemas.microsoft.com/office/drawing/2014/main" val="1940870380"/>
                  </a:ext>
                </a:extLst>
              </a:tr>
              <a:tr h="370840">
                <a:tc>
                  <a:txBody>
                    <a:bodyPr/>
                    <a:lstStyle/>
                    <a:p>
                      <a:r>
                        <a:rPr lang="en-AU" i="1" dirty="0" smtClean="0"/>
                        <a:t>An</a:t>
                      </a:r>
                      <a:r>
                        <a:rPr lang="en-AU" i="1" baseline="0" dirty="0" smtClean="0"/>
                        <a:t> Aboriginal person</a:t>
                      </a:r>
                      <a:endParaRPr lang="en-AU" i="1" dirty="0"/>
                    </a:p>
                  </a:txBody>
                  <a:tcPr/>
                </a:tc>
                <a:tc>
                  <a:txBody>
                    <a:bodyPr/>
                    <a:lstStyle/>
                    <a:p>
                      <a:r>
                        <a:rPr lang="en-AU" i="1" dirty="0" smtClean="0"/>
                        <a:t>2</a:t>
                      </a:r>
                      <a:endParaRPr lang="en-AU" i="1" dirty="0"/>
                    </a:p>
                  </a:txBody>
                  <a:tcPr/>
                </a:tc>
                <a:extLst>
                  <a:ext uri="{0D108BD9-81ED-4DB2-BD59-A6C34878D82A}">
                    <a16:rowId xmlns:a16="http://schemas.microsoft.com/office/drawing/2014/main" val="2983958855"/>
                  </a:ext>
                </a:extLst>
              </a:tr>
              <a:tr h="370840">
                <a:tc>
                  <a:txBody>
                    <a:bodyPr/>
                    <a:lstStyle/>
                    <a:p>
                      <a:r>
                        <a:rPr lang="en-AU" i="1" dirty="0" smtClean="0"/>
                        <a:t>A Torres</a:t>
                      </a:r>
                      <a:r>
                        <a:rPr lang="en-AU" i="1" baseline="0" dirty="0" smtClean="0"/>
                        <a:t> Strait Islander person</a:t>
                      </a:r>
                      <a:endParaRPr lang="en-AU" i="1" dirty="0"/>
                    </a:p>
                  </a:txBody>
                  <a:tcPr/>
                </a:tc>
                <a:tc>
                  <a:txBody>
                    <a:bodyPr/>
                    <a:lstStyle/>
                    <a:p>
                      <a:r>
                        <a:rPr lang="en-AU" i="1" dirty="0" smtClean="0"/>
                        <a:t>&lt;1</a:t>
                      </a:r>
                      <a:endParaRPr lang="en-AU" i="1" dirty="0"/>
                    </a:p>
                  </a:txBody>
                  <a:tcPr/>
                </a:tc>
                <a:extLst>
                  <a:ext uri="{0D108BD9-81ED-4DB2-BD59-A6C34878D82A}">
                    <a16:rowId xmlns:a16="http://schemas.microsoft.com/office/drawing/2014/main" val="1483260165"/>
                  </a:ext>
                </a:extLst>
              </a:tr>
              <a:tr h="370840">
                <a:tc>
                  <a:txBody>
                    <a:bodyPr/>
                    <a:lstStyle/>
                    <a:p>
                      <a:r>
                        <a:rPr lang="en-AU" i="1" dirty="0" smtClean="0"/>
                        <a:t>An Aboriginal and Torres Strait</a:t>
                      </a:r>
                      <a:r>
                        <a:rPr lang="en-AU" i="1" baseline="0" dirty="0" smtClean="0"/>
                        <a:t> Islander person</a:t>
                      </a:r>
                      <a:endParaRPr lang="en-AU" i="1" dirty="0"/>
                    </a:p>
                  </a:txBody>
                  <a:tcPr/>
                </a:tc>
                <a:tc>
                  <a:txBody>
                    <a:bodyPr/>
                    <a:lstStyle/>
                    <a:p>
                      <a:r>
                        <a:rPr lang="en-AU" i="1" dirty="0" smtClean="0"/>
                        <a:t>&lt;1</a:t>
                      </a:r>
                      <a:endParaRPr lang="en-AU" i="1" dirty="0"/>
                    </a:p>
                  </a:txBody>
                  <a:tcPr/>
                </a:tc>
                <a:extLst>
                  <a:ext uri="{0D108BD9-81ED-4DB2-BD59-A6C34878D82A}">
                    <a16:rowId xmlns:a16="http://schemas.microsoft.com/office/drawing/2014/main" val="79180981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65038033"/>
              </p:ext>
            </p:extLst>
          </p:nvPr>
        </p:nvGraphicFramePr>
        <p:xfrm>
          <a:off x="536641" y="3506445"/>
          <a:ext cx="6545093" cy="1112520"/>
        </p:xfrm>
        <a:graphic>
          <a:graphicData uri="http://schemas.openxmlformats.org/drawingml/2006/table">
            <a:tbl>
              <a:tblPr firstRow="1" bandRow="1">
                <a:tableStyleId>{5C22544A-7EE6-4342-B048-85BDC9FD1C3A}</a:tableStyleId>
              </a:tblPr>
              <a:tblGrid>
                <a:gridCol w="4792191">
                  <a:extLst>
                    <a:ext uri="{9D8B030D-6E8A-4147-A177-3AD203B41FA5}">
                      <a16:colId xmlns:a16="http://schemas.microsoft.com/office/drawing/2014/main" val="3544089316"/>
                    </a:ext>
                  </a:extLst>
                </a:gridCol>
                <a:gridCol w="1752902">
                  <a:extLst>
                    <a:ext uri="{9D8B030D-6E8A-4147-A177-3AD203B41FA5}">
                      <a16:colId xmlns:a16="http://schemas.microsoft.com/office/drawing/2014/main" val="3978280183"/>
                    </a:ext>
                  </a:extLst>
                </a:gridCol>
              </a:tblGrid>
              <a:tr h="370840">
                <a:tc>
                  <a:txBody>
                    <a:bodyPr/>
                    <a:lstStyle/>
                    <a:p>
                      <a:r>
                        <a:rPr lang="en-AU" dirty="0" smtClean="0"/>
                        <a:t>I</a:t>
                      </a:r>
                      <a:r>
                        <a:rPr lang="en-AU" baseline="0" dirty="0" smtClean="0"/>
                        <a:t> am (based on postcodes)</a:t>
                      </a:r>
                      <a:endParaRPr lang="en-AU" dirty="0"/>
                    </a:p>
                  </a:txBody>
                  <a:tcPr/>
                </a:tc>
                <a:tc>
                  <a:txBody>
                    <a:bodyPr/>
                    <a:lstStyle/>
                    <a:p>
                      <a:r>
                        <a:rPr lang="en-AU" dirty="0" smtClean="0"/>
                        <a:t>Percentage</a:t>
                      </a:r>
                      <a:endParaRPr lang="en-AU" dirty="0"/>
                    </a:p>
                  </a:txBody>
                  <a:tcPr/>
                </a:tc>
                <a:extLst>
                  <a:ext uri="{0D108BD9-81ED-4DB2-BD59-A6C34878D82A}">
                    <a16:rowId xmlns:a16="http://schemas.microsoft.com/office/drawing/2014/main" val="2812862666"/>
                  </a:ext>
                </a:extLst>
              </a:tr>
              <a:tr h="370840">
                <a:tc>
                  <a:txBody>
                    <a:bodyPr/>
                    <a:lstStyle/>
                    <a:p>
                      <a:r>
                        <a:rPr lang="en-AU" i="1" dirty="0" smtClean="0"/>
                        <a:t>Rural or regional </a:t>
                      </a:r>
                      <a:endParaRPr lang="en-AU" i="1" dirty="0"/>
                    </a:p>
                  </a:txBody>
                  <a:tcPr/>
                </a:tc>
                <a:tc>
                  <a:txBody>
                    <a:bodyPr/>
                    <a:lstStyle/>
                    <a:p>
                      <a:r>
                        <a:rPr lang="en-AU" i="1" dirty="0" smtClean="0"/>
                        <a:t>24</a:t>
                      </a:r>
                      <a:endParaRPr lang="en-AU" i="1" dirty="0"/>
                    </a:p>
                  </a:txBody>
                  <a:tcPr/>
                </a:tc>
                <a:extLst>
                  <a:ext uri="{0D108BD9-81ED-4DB2-BD59-A6C34878D82A}">
                    <a16:rowId xmlns:a16="http://schemas.microsoft.com/office/drawing/2014/main" val="1681278096"/>
                  </a:ext>
                </a:extLst>
              </a:tr>
              <a:tr h="370840">
                <a:tc>
                  <a:txBody>
                    <a:bodyPr/>
                    <a:lstStyle/>
                    <a:p>
                      <a:r>
                        <a:rPr lang="en-AU" i="1" dirty="0" smtClean="0"/>
                        <a:t>Metropolitan</a:t>
                      </a:r>
                      <a:endParaRPr lang="en-AU" i="1" dirty="0"/>
                    </a:p>
                  </a:txBody>
                  <a:tcPr/>
                </a:tc>
                <a:tc>
                  <a:txBody>
                    <a:bodyPr/>
                    <a:lstStyle/>
                    <a:p>
                      <a:r>
                        <a:rPr lang="en-AU" i="1" dirty="0" smtClean="0"/>
                        <a:t>70</a:t>
                      </a:r>
                      <a:endParaRPr lang="en-AU" i="1" dirty="0"/>
                    </a:p>
                  </a:txBody>
                  <a:tcPr/>
                </a:tc>
                <a:extLst>
                  <a:ext uri="{0D108BD9-81ED-4DB2-BD59-A6C34878D82A}">
                    <a16:rowId xmlns:a16="http://schemas.microsoft.com/office/drawing/2014/main" val="3997386117"/>
                  </a:ext>
                </a:extLst>
              </a:tr>
            </a:tbl>
          </a:graphicData>
        </a:graphic>
      </p:graphicFrame>
    </p:spTree>
    <p:extLst>
      <p:ext uri="{BB962C8B-B14F-4D97-AF65-F5344CB8AC3E}">
        <p14:creationId xmlns:p14="http://schemas.microsoft.com/office/powerpoint/2010/main" val="3018021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SA_ppt_inter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6" y="-27384"/>
            <a:ext cx="9180156" cy="6912768"/>
          </a:xfrm>
          <a:prstGeom prst="rect">
            <a:avLst/>
          </a:prstGeom>
        </p:spPr>
      </p:pic>
      <p:sp>
        <p:nvSpPr>
          <p:cNvPr id="5" name="Title 1"/>
          <p:cNvSpPr txBox="1">
            <a:spLocks/>
          </p:cNvSpPr>
          <p:nvPr/>
        </p:nvSpPr>
        <p:spPr>
          <a:xfrm>
            <a:off x="257858" y="2908570"/>
            <a:ext cx="8098202" cy="270971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i="0" kern="1200" baseline="0">
                <a:solidFill>
                  <a:srgbClr val="201953"/>
                </a:solidFill>
                <a:latin typeface="Roboto Bold"/>
                <a:ea typeface="+mj-ea"/>
                <a:cs typeface="Roboto Bold"/>
              </a:defRPr>
            </a:lvl1pPr>
          </a:lstStyle>
          <a:p>
            <a:pPr marL="0" marR="0" lvl="0" indent="0" algn="l" defTabSz="457200" rtl="0" eaLnBrk="1" fontAlgn="auto" latinLnBrk="0" hangingPunct="1">
              <a:lnSpc>
                <a:spcPct val="100000"/>
              </a:lnSpc>
              <a:spcBef>
                <a:spcPct val="0"/>
              </a:spcBef>
              <a:spcAft>
                <a:spcPts val="2400"/>
              </a:spcAft>
              <a:buClrTx/>
              <a:buSzTx/>
              <a:buFontTx/>
              <a:buNone/>
              <a:tabLst/>
              <a:defRPr/>
            </a:pPr>
            <a:endParaRPr kumimoji="0" lang="en-AU" sz="9600" b="1" i="0" u="none" strike="noStrike" kern="1200" cap="none" spc="0" normalizeH="0" noProof="0" dirty="0" smtClean="0">
              <a:ln>
                <a:noFill/>
              </a:ln>
              <a:solidFill>
                <a:srgbClr val="201953"/>
              </a:solidFill>
              <a:effectLst/>
              <a:uLnTx/>
              <a:uFillTx/>
            </a:endParaRPr>
          </a:p>
          <a:p>
            <a:pPr marL="285750" marR="0" lvl="0" indent="-285750" algn="l" defTabSz="457200" rtl="0" eaLnBrk="1" fontAlgn="auto" latinLnBrk="0" hangingPunct="1">
              <a:lnSpc>
                <a:spcPct val="100000"/>
              </a:lnSpc>
              <a:spcBef>
                <a:spcPct val="0"/>
              </a:spcBef>
              <a:spcAft>
                <a:spcPts val="2400"/>
              </a:spcAft>
              <a:buClrTx/>
              <a:buSzTx/>
              <a:buFont typeface="Wingdings" panose="05000000000000000000" pitchFamily="2" charset="2"/>
              <a:buChar char="§"/>
              <a:tabLst/>
              <a:defRPr/>
            </a:pPr>
            <a:endParaRPr kumimoji="0" lang="en-AU" sz="1600" b="1" i="0" u="none" strike="noStrike" kern="1200" cap="none" spc="0" normalizeH="0" baseline="0" noProof="0" dirty="0" smtClean="0">
              <a:ln>
                <a:noFill/>
              </a:ln>
              <a:solidFill>
                <a:srgbClr val="201953"/>
              </a:solidFill>
              <a:effectLst/>
              <a:uLnTx/>
              <a:uFillTx/>
              <a:latin typeface="Roboto Bold"/>
              <a:ea typeface="+mj-ea"/>
            </a:endParaRPr>
          </a:p>
          <a:p>
            <a:pPr marL="0" marR="0" lvl="0" indent="0" algn="l" defTabSz="457200" rtl="0" eaLnBrk="1" fontAlgn="auto" latinLnBrk="0" hangingPunct="1">
              <a:lnSpc>
                <a:spcPct val="100000"/>
              </a:lnSpc>
              <a:spcBef>
                <a:spcPct val="0"/>
              </a:spcBef>
              <a:spcAft>
                <a:spcPts val="2400"/>
              </a:spcAft>
              <a:buClrTx/>
              <a:buSzTx/>
              <a:buFontTx/>
              <a:buNone/>
              <a:tabLst/>
              <a:defRPr/>
            </a:pPr>
            <a:endParaRPr lang="en-AU" b="1" dirty="0"/>
          </a:p>
          <a:p>
            <a:pPr marL="0" marR="0" lvl="0" indent="0" algn="l" defTabSz="457200" rtl="0" eaLnBrk="1" fontAlgn="auto" latinLnBrk="0" hangingPunct="1">
              <a:lnSpc>
                <a:spcPct val="100000"/>
              </a:lnSpc>
              <a:spcBef>
                <a:spcPct val="0"/>
              </a:spcBef>
              <a:spcAft>
                <a:spcPts val="2400"/>
              </a:spcAft>
              <a:buClrTx/>
              <a:buSzTx/>
              <a:buFontTx/>
              <a:buNone/>
              <a:tabLst/>
              <a:defRPr/>
            </a:pPr>
            <a:endParaRPr kumimoji="0" lang="en-AU" sz="2800" b="1" i="0" u="none" strike="noStrike" kern="1200" cap="none" spc="0" normalizeH="0" baseline="0" noProof="0" dirty="0" smtClean="0">
              <a:ln>
                <a:noFill/>
              </a:ln>
              <a:solidFill>
                <a:srgbClr val="201953"/>
              </a:solidFill>
              <a:effectLst/>
              <a:uLnTx/>
              <a:uFillTx/>
              <a:latin typeface="Roboto Bold"/>
              <a:ea typeface="+mj-ea"/>
            </a:endParaRPr>
          </a:p>
          <a:p>
            <a:pPr marL="0" marR="0" lvl="0" indent="0" algn="l" defTabSz="457200" rtl="0" eaLnBrk="1" fontAlgn="auto" latinLnBrk="0" hangingPunct="1">
              <a:lnSpc>
                <a:spcPct val="100000"/>
              </a:lnSpc>
              <a:spcBef>
                <a:spcPct val="0"/>
              </a:spcBef>
              <a:spcAft>
                <a:spcPts val="2400"/>
              </a:spcAft>
              <a:buClrTx/>
              <a:buSzTx/>
              <a:buFontTx/>
              <a:buNone/>
              <a:tabLst/>
              <a:defRPr/>
            </a:pPr>
            <a:endParaRPr lang="en-AU" b="1" dirty="0"/>
          </a:p>
          <a:p>
            <a:pPr marL="0" marR="0" lvl="0" indent="0" algn="l" defTabSz="457200" rtl="0" eaLnBrk="1" fontAlgn="auto" latinLnBrk="0" hangingPunct="1">
              <a:lnSpc>
                <a:spcPct val="100000"/>
              </a:lnSpc>
              <a:spcBef>
                <a:spcPct val="0"/>
              </a:spcBef>
              <a:spcAft>
                <a:spcPts val="2400"/>
              </a:spcAft>
              <a:buClrTx/>
              <a:buSzTx/>
              <a:buFontTx/>
              <a:buNone/>
              <a:tabLst/>
              <a:defRPr/>
            </a:pPr>
            <a:endParaRPr kumimoji="0" lang="en-AU" sz="2800" b="1" i="0" u="none" strike="noStrike" kern="1200" cap="none" spc="0" normalizeH="0" baseline="0" noProof="0" dirty="0" smtClean="0">
              <a:ln>
                <a:noFill/>
              </a:ln>
              <a:solidFill>
                <a:srgbClr val="201953"/>
              </a:solidFill>
              <a:effectLst/>
              <a:uLnTx/>
              <a:uFillTx/>
              <a:latin typeface="Roboto Bold"/>
              <a:ea typeface="+mj-ea"/>
            </a:endParaRPr>
          </a:p>
          <a:p>
            <a:pPr marL="0" marR="0" lvl="0" indent="0" algn="l" defTabSz="457200" rtl="0" eaLnBrk="1" fontAlgn="auto" latinLnBrk="0" hangingPunct="1">
              <a:lnSpc>
                <a:spcPct val="100000"/>
              </a:lnSpc>
              <a:spcBef>
                <a:spcPct val="0"/>
              </a:spcBef>
              <a:spcAft>
                <a:spcPts val="2400"/>
              </a:spcAft>
              <a:buClrTx/>
              <a:buSzTx/>
              <a:buFontTx/>
              <a:buNone/>
              <a:tabLst/>
              <a:defRPr/>
            </a:pPr>
            <a:endParaRPr kumimoji="0" lang="en-AU" sz="2800" b="1" i="0" u="none" strike="noStrike" kern="1200" cap="none" spc="0" normalizeH="0" baseline="0" noProof="0" dirty="0" smtClean="0">
              <a:ln>
                <a:noFill/>
              </a:ln>
              <a:solidFill>
                <a:srgbClr val="201953"/>
              </a:solidFill>
              <a:effectLst/>
              <a:uLnTx/>
              <a:uFillTx/>
              <a:latin typeface="Roboto Bold"/>
              <a:ea typeface="+mj-ea"/>
            </a:endParaRPr>
          </a:p>
        </p:txBody>
      </p:sp>
      <p:sp>
        <p:nvSpPr>
          <p:cNvPr id="4" name="TextBox 3"/>
          <p:cNvSpPr txBox="1"/>
          <p:nvPr/>
        </p:nvSpPr>
        <p:spPr>
          <a:xfrm>
            <a:off x="457199" y="865762"/>
            <a:ext cx="7898861" cy="523220"/>
          </a:xfrm>
          <a:prstGeom prst="rect">
            <a:avLst/>
          </a:prstGeom>
          <a:noFill/>
        </p:spPr>
        <p:txBody>
          <a:bodyPr wrap="square" rtlCol="0">
            <a:spAutoFit/>
          </a:bodyPr>
          <a:lstStyle/>
          <a:p>
            <a:pPr lvl="0">
              <a:spcBef>
                <a:spcPct val="0"/>
              </a:spcBef>
              <a:spcAft>
                <a:spcPts val="2400"/>
              </a:spcAft>
              <a:defRPr/>
            </a:pPr>
            <a:r>
              <a:rPr lang="en-AU" sz="2800" b="1" dirty="0" smtClean="0">
                <a:solidFill>
                  <a:srgbClr val="201953"/>
                </a:solidFill>
                <a:latin typeface="Roboto Bold"/>
              </a:rPr>
              <a:t>What </a:t>
            </a:r>
            <a:r>
              <a:rPr lang="en-AU" sz="2800" b="1" dirty="0" smtClean="0">
                <a:solidFill>
                  <a:srgbClr val="201953"/>
                </a:solidFill>
                <a:latin typeface="Roboto Bold"/>
              </a:rPr>
              <a:t>we </a:t>
            </a:r>
            <a:r>
              <a:rPr lang="en-AU" sz="2800" b="1" dirty="0" smtClean="0">
                <a:solidFill>
                  <a:srgbClr val="201953"/>
                </a:solidFill>
                <a:latin typeface="Roboto Bold"/>
              </a:rPr>
              <a:t>heard - community aspirations</a:t>
            </a:r>
            <a:endParaRPr lang="en-AU" b="1" dirty="0"/>
          </a:p>
        </p:txBody>
      </p:sp>
      <p:sp>
        <p:nvSpPr>
          <p:cNvPr id="6" name="TextBox 5"/>
          <p:cNvSpPr txBox="1"/>
          <p:nvPr/>
        </p:nvSpPr>
        <p:spPr>
          <a:xfrm>
            <a:off x="457200" y="1499311"/>
            <a:ext cx="6449438" cy="4585871"/>
          </a:xfrm>
          <a:prstGeom prst="rect">
            <a:avLst/>
          </a:prstGeom>
          <a:noFill/>
        </p:spPr>
        <p:txBody>
          <a:bodyPr wrap="square" rtlCol="0">
            <a:spAutoFit/>
          </a:bodyPr>
          <a:lstStyle/>
          <a:p>
            <a:pPr marL="342900" lvl="0" indent="-342900">
              <a:spcBef>
                <a:spcPct val="0"/>
              </a:spcBef>
              <a:spcAft>
                <a:spcPts val="2400"/>
              </a:spcAft>
              <a:buFont typeface="Wingdings" panose="05000000000000000000" pitchFamily="2" charset="2"/>
              <a:buChar char="§"/>
              <a:defRPr/>
            </a:pPr>
            <a:r>
              <a:rPr lang="en-AU" sz="2400" dirty="0" smtClean="0">
                <a:solidFill>
                  <a:srgbClr val="201953"/>
                </a:solidFill>
                <a:latin typeface="Roboto Bold"/>
              </a:rPr>
              <a:t>Unlocking every student’s potential</a:t>
            </a:r>
          </a:p>
          <a:p>
            <a:pPr marL="342900" lvl="0" indent="-342900">
              <a:spcBef>
                <a:spcPct val="0"/>
              </a:spcBef>
              <a:spcAft>
                <a:spcPts val="2400"/>
              </a:spcAft>
              <a:buFont typeface="Wingdings" panose="05000000000000000000" pitchFamily="2" charset="2"/>
              <a:buChar char="§"/>
              <a:defRPr/>
            </a:pPr>
            <a:r>
              <a:rPr lang="en-AU" sz="2400" dirty="0" smtClean="0">
                <a:solidFill>
                  <a:srgbClr val="201953"/>
                </a:solidFill>
                <a:latin typeface="Roboto Bold"/>
              </a:rPr>
              <a:t>Maximising social benefits of schooling</a:t>
            </a:r>
          </a:p>
          <a:p>
            <a:pPr marL="342900" lvl="0" indent="-342900">
              <a:spcBef>
                <a:spcPct val="0"/>
              </a:spcBef>
              <a:spcAft>
                <a:spcPts val="2400"/>
              </a:spcAft>
              <a:buFont typeface="Wingdings" panose="05000000000000000000" pitchFamily="2" charset="2"/>
              <a:buChar char="§"/>
              <a:defRPr/>
            </a:pPr>
            <a:r>
              <a:rPr lang="en-AU" sz="2400" dirty="0" smtClean="0">
                <a:solidFill>
                  <a:srgbClr val="201953"/>
                </a:solidFill>
                <a:latin typeface="Roboto Bold"/>
              </a:rPr>
              <a:t>Promoting wellbeing and building character</a:t>
            </a:r>
          </a:p>
          <a:p>
            <a:pPr marL="342900" lvl="0" indent="-342900">
              <a:spcBef>
                <a:spcPct val="0"/>
              </a:spcBef>
              <a:spcAft>
                <a:spcPts val="2400"/>
              </a:spcAft>
              <a:buFont typeface="Wingdings" panose="05000000000000000000" pitchFamily="2" charset="2"/>
              <a:buChar char="§"/>
              <a:defRPr/>
            </a:pPr>
            <a:r>
              <a:rPr lang="en-AU" sz="2400" dirty="0" smtClean="0">
                <a:solidFill>
                  <a:srgbClr val="201953"/>
                </a:solidFill>
                <a:latin typeface="Roboto Bold"/>
              </a:rPr>
              <a:t>Developing knowledge and deep understanding</a:t>
            </a:r>
          </a:p>
          <a:p>
            <a:pPr marL="342900" lvl="0" indent="-342900">
              <a:spcBef>
                <a:spcPct val="0"/>
              </a:spcBef>
              <a:spcAft>
                <a:spcPts val="2400"/>
              </a:spcAft>
              <a:buFont typeface="Wingdings" panose="05000000000000000000" pitchFamily="2" charset="2"/>
              <a:buChar char="§"/>
              <a:defRPr/>
            </a:pPr>
            <a:r>
              <a:rPr lang="en-AU" sz="2400" dirty="0" smtClean="0">
                <a:solidFill>
                  <a:srgbClr val="201953"/>
                </a:solidFill>
                <a:latin typeface="Roboto Bold"/>
              </a:rPr>
              <a:t>Building skills in applying knowledge</a:t>
            </a:r>
          </a:p>
          <a:p>
            <a:pPr marL="342900" lvl="0" indent="-342900">
              <a:spcBef>
                <a:spcPct val="0"/>
              </a:spcBef>
              <a:spcAft>
                <a:spcPts val="2400"/>
              </a:spcAft>
              <a:buFont typeface="Wingdings" panose="05000000000000000000" pitchFamily="2" charset="2"/>
              <a:buChar char="§"/>
              <a:defRPr/>
            </a:pPr>
            <a:r>
              <a:rPr lang="en-AU" sz="2400" dirty="0" smtClean="0">
                <a:solidFill>
                  <a:srgbClr val="201953"/>
                </a:solidFill>
                <a:latin typeface="Roboto Bold"/>
              </a:rPr>
              <a:t>A curriculum that meets every students’ needs</a:t>
            </a:r>
            <a:endParaRPr lang="en-AU" sz="2400" dirty="0"/>
          </a:p>
        </p:txBody>
      </p:sp>
    </p:spTree>
    <p:extLst>
      <p:ext uri="{BB962C8B-B14F-4D97-AF65-F5344CB8AC3E}">
        <p14:creationId xmlns:p14="http://schemas.microsoft.com/office/powerpoint/2010/main" val="3690213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SA_ppt_inter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56" y="50061"/>
            <a:ext cx="9180156" cy="6912768"/>
          </a:xfrm>
          <a:prstGeom prst="rect">
            <a:avLst/>
          </a:prstGeom>
        </p:spPr>
      </p:pic>
      <p:sp>
        <p:nvSpPr>
          <p:cNvPr id="7" name="TextBox 6"/>
          <p:cNvSpPr txBox="1"/>
          <p:nvPr/>
        </p:nvSpPr>
        <p:spPr>
          <a:xfrm>
            <a:off x="457200" y="865762"/>
            <a:ext cx="6449438" cy="523220"/>
          </a:xfrm>
          <a:prstGeom prst="rect">
            <a:avLst/>
          </a:prstGeom>
          <a:noFill/>
        </p:spPr>
        <p:txBody>
          <a:bodyPr wrap="square" rtlCol="0">
            <a:spAutoFit/>
          </a:bodyPr>
          <a:lstStyle/>
          <a:p>
            <a:pPr lvl="0">
              <a:spcBef>
                <a:spcPct val="0"/>
              </a:spcBef>
              <a:spcAft>
                <a:spcPts val="2400"/>
              </a:spcAft>
              <a:defRPr/>
            </a:pPr>
            <a:r>
              <a:rPr lang="en-AU" sz="2800" b="1" dirty="0" smtClean="0">
                <a:solidFill>
                  <a:srgbClr val="201953"/>
                </a:solidFill>
                <a:latin typeface="Roboto Bold"/>
              </a:rPr>
              <a:t>Feedback – online submissions</a:t>
            </a:r>
            <a:endParaRPr lang="en-AU" b="1" dirty="0"/>
          </a:p>
        </p:txBody>
      </p:sp>
      <p:sp>
        <p:nvSpPr>
          <p:cNvPr id="3" name="TextBox 2"/>
          <p:cNvSpPr txBox="1"/>
          <p:nvPr/>
        </p:nvSpPr>
        <p:spPr>
          <a:xfrm>
            <a:off x="457200" y="1624263"/>
            <a:ext cx="7676147" cy="5355312"/>
          </a:xfrm>
          <a:prstGeom prst="rect">
            <a:avLst/>
          </a:prstGeom>
          <a:noFill/>
        </p:spPr>
        <p:txBody>
          <a:bodyPr wrap="square" rtlCol="0">
            <a:spAutoFit/>
          </a:bodyPr>
          <a:lstStyle/>
          <a:p>
            <a:r>
              <a:rPr lang="en-AU" i="1" dirty="0"/>
              <a:t>If we equip kids with the skills to reach their full potential no matter what area that may be in, we will be churning out young people who will be able to apply themselves and be versatile in whatever they choose to do after the schooling </a:t>
            </a:r>
            <a:r>
              <a:rPr lang="en-AU" i="1" dirty="0" smtClean="0"/>
              <a:t>years - </a:t>
            </a:r>
            <a:r>
              <a:rPr lang="en-AU" b="1" i="1" dirty="0" smtClean="0"/>
              <a:t>Parent</a:t>
            </a:r>
            <a:endParaRPr lang="en-AU" b="1" dirty="0" smtClean="0"/>
          </a:p>
          <a:p>
            <a:endParaRPr lang="en-AU" i="1" dirty="0"/>
          </a:p>
          <a:p>
            <a:r>
              <a:rPr lang="en-AU" i="1" dirty="0">
                <a:solidFill>
                  <a:schemeClr val="accent4">
                    <a:lumMod val="75000"/>
                  </a:schemeClr>
                </a:solidFill>
              </a:rPr>
              <a:t>Schools should give grounding in the key facets of culture: music, art, literature, mathematics, history, science, etc. and an understanding of how different ways of thinking have culminated in the world we live in today. This is the best way to prepare students for the creativity and adaptability needed to create a </a:t>
            </a:r>
            <a:r>
              <a:rPr lang="en-AU" i="1" dirty="0" smtClean="0">
                <a:solidFill>
                  <a:schemeClr val="accent4">
                    <a:lumMod val="75000"/>
                  </a:schemeClr>
                </a:solidFill>
              </a:rPr>
              <a:t>future – </a:t>
            </a:r>
            <a:r>
              <a:rPr lang="en-AU" b="1" i="1" dirty="0" smtClean="0">
                <a:solidFill>
                  <a:schemeClr val="accent4">
                    <a:lumMod val="75000"/>
                  </a:schemeClr>
                </a:solidFill>
              </a:rPr>
              <a:t>Teacher </a:t>
            </a:r>
            <a:endParaRPr lang="en-AU" b="1" dirty="0" smtClean="0">
              <a:solidFill>
                <a:schemeClr val="accent4">
                  <a:lumMod val="75000"/>
                </a:schemeClr>
              </a:solidFill>
            </a:endParaRPr>
          </a:p>
          <a:p>
            <a:endParaRPr lang="en-AU" i="1" dirty="0"/>
          </a:p>
          <a:p>
            <a:r>
              <a:rPr lang="en-AU" i="1" dirty="0"/>
              <a:t>I would argue that any curriculum should balance a healthy level of content knowledge, whilst providing teachers with the room to engage in meaningful and deep thinking about this </a:t>
            </a:r>
            <a:r>
              <a:rPr lang="en-AU" i="1" dirty="0" smtClean="0"/>
              <a:t>information – </a:t>
            </a:r>
            <a:r>
              <a:rPr lang="en-AU" b="1" i="1" dirty="0" smtClean="0"/>
              <a:t>Member of School Executive</a:t>
            </a:r>
            <a:endParaRPr lang="en-AU" b="1" dirty="0"/>
          </a:p>
          <a:p>
            <a:endParaRPr lang="en-AU" i="1" dirty="0"/>
          </a:p>
          <a:p>
            <a:endParaRPr lang="en-AU" i="1" dirty="0"/>
          </a:p>
          <a:p>
            <a:endParaRPr lang="en-AU" i="1" dirty="0" smtClean="0"/>
          </a:p>
          <a:p>
            <a:endParaRPr lang="en-AU" i="1" dirty="0"/>
          </a:p>
          <a:p>
            <a:endParaRPr lang="en-AU" i="1" dirty="0"/>
          </a:p>
        </p:txBody>
      </p:sp>
    </p:spTree>
    <p:extLst>
      <p:ext uri="{BB962C8B-B14F-4D97-AF65-F5344CB8AC3E}">
        <p14:creationId xmlns:p14="http://schemas.microsoft.com/office/powerpoint/2010/main" val="1089548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SA_ppt_inter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6" y="-27384"/>
            <a:ext cx="9180156" cy="6912768"/>
          </a:xfrm>
          <a:prstGeom prst="rect">
            <a:avLst/>
          </a:prstGeom>
        </p:spPr>
      </p:pic>
      <p:sp>
        <p:nvSpPr>
          <p:cNvPr id="5" name="Title 1"/>
          <p:cNvSpPr txBox="1">
            <a:spLocks/>
          </p:cNvSpPr>
          <p:nvPr/>
        </p:nvSpPr>
        <p:spPr>
          <a:xfrm>
            <a:off x="257858" y="2908570"/>
            <a:ext cx="8098202" cy="270971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i="0" kern="1200" baseline="0">
                <a:solidFill>
                  <a:srgbClr val="201953"/>
                </a:solidFill>
                <a:latin typeface="Roboto Bold"/>
                <a:ea typeface="+mj-ea"/>
                <a:cs typeface="Roboto Bold"/>
              </a:defRPr>
            </a:lvl1pPr>
          </a:lstStyle>
          <a:p>
            <a:pPr marL="0" marR="0" lvl="0" indent="0" algn="l" defTabSz="457200" rtl="0" eaLnBrk="1" fontAlgn="auto" latinLnBrk="0" hangingPunct="1">
              <a:lnSpc>
                <a:spcPct val="100000"/>
              </a:lnSpc>
              <a:spcBef>
                <a:spcPct val="0"/>
              </a:spcBef>
              <a:spcAft>
                <a:spcPts val="2400"/>
              </a:spcAft>
              <a:buClrTx/>
              <a:buSzTx/>
              <a:buFontTx/>
              <a:buNone/>
              <a:tabLst/>
              <a:defRPr/>
            </a:pPr>
            <a:endParaRPr kumimoji="0" lang="en-AU" sz="9600" b="1" i="0" u="none" strike="noStrike" kern="1200" cap="none" spc="0" normalizeH="0" noProof="0" dirty="0" smtClean="0">
              <a:ln>
                <a:noFill/>
              </a:ln>
              <a:solidFill>
                <a:srgbClr val="201953"/>
              </a:solidFill>
              <a:effectLst/>
              <a:uLnTx/>
              <a:uFillTx/>
            </a:endParaRPr>
          </a:p>
          <a:p>
            <a:pPr marL="285750" marR="0" lvl="0" indent="-285750" algn="l" defTabSz="457200" rtl="0" eaLnBrk="1" fontAlgn="auto" latinLnBrk="0" hangingPunct="1">
              <a:lnSpc>
                <a:spcPct val="100000"/>
              </a:lnSpc>
              <a:spcBef>
                <a:spcPct val="0"/>
              </a:spcBef>
              <a:spcAft>
                <a:spcPts val="2400"/>
              </a:spcAft>
              <a:buClrTx/>
              <a:buSzTx/>
              <a:buFont typeface="Wingdings" panose="05000000000000000000" pitchFamily="2" charset="2"/>
              <a:buChar char="§"/>
              <a:tabLst/>
              <a:defRPr/>
            </a:pPr>
            <a:endParaRPr kumimoji="0" lang="en-AU" sz="1600" b="1" i="0" u="none" strike="noStrike" kern="1200" cap="none" spc="0" normalizeH="0" baseline="0" noProof="0" dirty="0" smtClean="0">
              <a:ln>
                <a:noFill/>
              </a:ln>
              <a:solidFill>
                <a:srgbClr val="201953"/>
              </a:solidFill>
              <a:effectLst/>
              <a:uLnTx/>
              <a:uFillTx/>
              <a:latin typeface="Roboto Bold"/>
              <a:ea typeface="+mj-ea"/>
            </a:endParaRPr>
          </a:p>
          <a:p>
            <a:pPr marL="0" marR="0" lvl="0" indent="0" algn="l" defTabSz="457200" rtl="0" eaLnBrk="1" fontAlgn="auto" latinLnBrk="0" hangingPunct="1">
              <a:lnSpc>
                <a:spcPct val="100000"/>
              </a:lnSpc>
              <a:spcBef>
                <a:spcPct val="0"/>
              </a:spcBef>
              <a:spcAft>
                <a:spcPts val="2400"/>
              </a:spcAft>
              <a:buClrTx/>
              <a:buSzTx/>
              <a:buFontTx/>
              <a:buNone/>
              <a:tabLst/>
              <a:defRPr/>
            </a:pPr>
            <a:endParaRPr lang="en-AU" b="1" dirty="0"/>
          </a:p>
          <a:p>
            <a:pPr marL="0" marR="0" lvl="0" indent="0" algn="l" defTabSz="457200" rtl="0" eaLnBrk="1" fontAlgn="auto" latinLnBrk="0" hangingPunct="1">
              <a:lnSpc>
                <a:spcPct val="100000"/>
              </a:lnSpc>
              <a:spcBef>
                <a:spcPct val="0"/>
              </a:spcBef>
              <a:spcAft>
                <a:spcPts val="2400"/>
              </a:spcAft>
              <a:buClrTx/>
              <a:buSzTx/>
              <a:buFontTx/>
              <a:buNone/>
              <a:tabLst/>
              <a:defRPr/>
            </a:pPr>
            <a:endParaRPr kumimoji="0" lang="en-AU" sz="2800" b="1" i="0" u="none" strike="noStrike" kern="1200" cap="none" spc="0" normalizeH="0" baseline="0" noProof="0" dirty="0" smtClean="0">
              <a:ln>
                <a:noFill/>
              </a:ln>
              <a:solidFill>
                <a:srgbClr val="201953"/>
              </a:solidFill>
              <a:effectLst/>
              <a:uLnTx/>
              <a:uFillTx/>
              <a:latin typeface="Roboto Bold"/>
              <a:ea typeface="+mj-ea"/>
            </a:endParaRPr>
          </a:p>
          <a:p>
            <a:pPr marL="0" marR="0" lvl="0" indent="0" algn="l" defTabSz="457200" rtl="0" eaLnBrk="1" fontAlgn="auto" latinLnBrk="0" hangingPunct="1">
              <a:lnSpc>
                <a:spcPct val="100000"/>
              </a:lnSpc>
              <a:spcBef>
                <a:spcPct val="0"/>
              </a:spcBef>
              <a:spcAft>
                <a:spcPts val="2400"/>
              </a:spcAft>
              <a:buClrTx/>
              <a:buSzTx/>
              <a:buFontTx/>
              <a:buNone/>
              <a:tabLst/>
              <a:defRPr/>
            </a:pPr>
            <a:endParaRPr lang="en-AU" b="1" dirty="0"/>
          </a:p>
          <a:p>
            <a:pPr marL="0" marR="0" lvl="0" indent="0" algn="l" defTabSz="457200" rtl="0" eaLnBrk="1" fontAlgn="auto" latinLnBrk="0" hangingPunct="1">
              <a:lnSpc>
                <a:spcPct val="100000"/>
              </a:lnSpc>
              <a:spcBef>
                <a:spcPct val="0"/>
              </a:spcBef>
              <a:spcAft>
                <a:spcPts val="2400"/>
              </a:spcAft>
              <a:buClrTx/>
              <a:buSzTx/>
              <a:buFontTx/>
              <a:buNone/>
              <a:tabLst/>
              <a:defRPr/>
            </a:pPr>
            <a:endParaRPr kumimoji="0" lang="en-AU" sz="2800" b="1" i="0" u="none" strike="noStrike" kern="1200" cap="none" spc="0" normalizeH="0" baseline="0" noProof="0" dirty="0" smtClean="0">
              <a:ln>
                <a:noFill/>
              </a:ln>
              <a:solidFill>
                <a:srgbClr val="201953"/>
              </a:solidFill>
              <a:effectLst/>
              <a:uLnTx/>
              <a:uFillTx/>
              <a:latin typeface="Roboto Bold"/>
              <a:ea typeface="+mj-ea"/>
            </a:endParaRPr>
          </a:p>
          <a:p>
            <a:pPr marL="0" marR="0" lvl="0" indent="0" algn="l" defTabSz="457200" rtl="0" eaLnBrk="1" fontAlgn="auto" latinLnBrk="0" hangingPunct="1">
              <a:lnSpc>
                <a:spcPct val="100000"/>
              </a:lnSpc>
              <a:spcBef>
                <a:spcPct val="0"/>
              </a:spcBef>
              <a:spcAft>
                <a:spcPts val="2400"/>
              </a:spcAft>
              <a:buClrTx/>
              <a:buSzTx/>
              <a:buFontTx/>
              <a:buNone/>
              <a:tabLst/>
              <a:defRPr/>
            </a:pPr>
            <a:endParaRPr kumimoji="0" lang="en-AU" sz="2800" b="1" i="0" u="none" strike="noStrike" kern="1200" cap="none" spc="0" normalizeH="0" baseline="0" noProof="0" dirty="0" smtClean="0">
              <a:ln>
                <a:noFill/>
              </a:ln>
              <a:solidFill>
                <a:srgbClr val="201953"/>
              </a:solidFill>
              <a:effectLst/>
              <a:uLnTx/>
              <a:uFillTx/>
              <a:latin typeface="Roboto Bold"/>
              <a:ea typeface="+mj-ea"/>
            </a:endParaRPr>
          </a:p>
        </p:txBody>
      </p:sp>
      <p:sp>
        <p:nvSpPr>
          <p:cNvPr id="4" name="TextBox 3"/>
          <p:cNvSpPr txBox="1"/>
          <p:nvPr/>
        </p:nvSpPr>
        <p:spPr>
          <a:xfrm>
            <a:off x="457200" y="761316"/>
            <a:ext cx="6449438" cy="461665"/>
          </a:xfrm>
          <a:prstGeom prst="rect">
            <a:avLst/>
          </a:prstGeom>
          <a:noFill/>
        </p:spPr>
        <p:txBody>
          <a:bodyPr wrap="square" rtlCol="0">
            <a:spAutoFit/>
          </a:bodyPr>
          <a:lstStyle/>
          <a:p>
            <a:pPr lvl="0">
              <a:spcBef>
                <a:spcPct val="0"/>
              </a:spcBef>
              <a:spcAft>
                <a:spcPts val="2400"/>
              </a:spcAft>
              <a:defRPr/>
            </a:pPr>
            <a:r>
              <a:rPr lang="en-AU" sz="2400" b="1" dirty="0" smtClean="0">
                <a:solidFill>
                  <a:srgbClr val="201953"/>
                </a:solidFill>
                <a:latin typeface="Roboto Bold"/>
              </a:rPr>
              <a:t>What we heard – </a:t>
            </a:r>
            <a:r>
              <a:rPr lang="en-AU" sz="2400" b="1" dirty="0" smtClean="0">
                <a:solidFill>
                  <a:srgbClr val="201953"/>
                </a:solidFill>
                <a:latin typeface="Roboto Bold"/>
              </a:rPr>
              <a:t>community </a:t>
            </a:r>
            <a:r>
              <a:rPr lang="en-AU" sz="2400" b="1" dirty="0">
                <a:solidFill>
                  <a:srgbClr val="201953"/>
                </a:solidFill>
                <a:latin typeface="Roboto Bold"/>
              </a:rPr>
              <a:t>c</a:t>
            </a:r>
            <a:r>
              <a:rPr lang="en-AU" sz="2400" b="1" dirty="0" smtClean="0">
                <a:solidFill>
                  <a:srgbClr val="201953"/>
                </a:solidFill>
                <a:latin typeface="Roboto Bold"/>
              </a:rPr>
              <a:t>oncerns</a:t>
            </a:r>
            <a:endParaRPr lang="en-AU" sz="2400" b="1" dirty="0"/>
          </a:p>
        </p:txBody>
      </p:sp>
      <p:sp>
        <p:nvSpPr>
          <p:cNvPr id="6" name="TextBox 5"/>
          <p:cNvSpPr txBox="1"/>
          <p:nvPr/>
        </p:nvSpPr>
        <p:spPr>
          <a:xfrm>
            <a:off x="235101" y="1505084"/>
            <a:ext cx="8662622" cy="4462760"/>
          </a:xfrm>
          <a:prstGeom prst="rect">
            <a:avLst/>
          </a:prstGeom>
          <a:noFill/>
        </p:spPr>
        <p:txBody>
          <a:bodyPr wrap="square" rtlCol="0">
            <a:spAutoFit/>
          </a:bodyPr>
          <a:lstStyle/>
          <a:p>
            <a:pPr marL="742950" lvl="1" indent="-285750">
              <a:buFont typeface="Arial" panose="020B0604020202020204" pitchFamily="34" charset="0"/>
              <a:buChar char="•"/>
            </a:pPr>
            <a:r>
              <a:rPr lang="en-AU" sz="2000" dirty="0">
                <a:solidFill>
                  <a:schemeClr val="accent4">
                    <a:lumMod val="50000"/>
                  </a:schemeClr>
                </a:solidFill>
                <a:latin typeface="Roboto Bold"/>
              </a:rPr>
              <a:t>The volume of content contained in many syllabuses is too high.</a:t>
            </a:r>
          </a:p>
          <a:p>
            <a:pPr lvl="1"/>
            <a:endParaRPr lang="en-AU" sz="2000" dirty="0">
              <a:solidFill>
                <a:schemeClr val="accent4">
                  <a:lumMod val="50000"/>
                </a:schemeClr>
              </a:solidFill>
              <a:latin typeface="Roboto Bold"/>
            </a:endParaRPr>
          </a:p>
          <a:p>
            <a:pPr marL="742950" lvl="1" indent="-285750">
              <a:buFont typeface="Arial" panose="020B0604020202020204" pitchFamily="34" charset="0"/>
              <a:buChar char="•"/>
            </a:pPr>
            <a:r>
              <a:rPr lang="en-AU" sz="2000" dirty="0" smtClean="0">
                <a:solidFill>
                  <a:schemeClr val="accent4">
                    <a:lumMod val="50000"/>
                  </a:schemeClr>
                </a:solidFill>
                <a:latin typeface="Roboto Bold"/>
              </a:rPr>
              <a:t>Perceptions regarding compliance </a:t>
            </a:r>
            <a:r>
              <a:rPr lang="en-AU" sz="2000" dirty="0">
                <a:solidFill>
                  <a:schemeClr val="accent4">
                    <a:lumMod val="50000"/>
                  </a:schemeClr>
                </a:solidFill>
                <a:latin typeface="Roboto Bold"/>
              </a:rPr>
              <a:t>requirements on schools by governments, school sectors and NESA. </a:t>
            </a:r>
          </a:p>
          <a:p>
            <a:pPr lvl="1"/>
            <a:endParaRPr lang="en-AU" sz="2000" dirty="0">
              <a:solidFill>
                <a:schemeClr val="accent4">
                  <a:lumMod val="50000"/>
                </a:schemeClr>
              </a:solidFill>
              <a:latin typeface="Roboto Bold"/>
            </a:endParaRPr>
          </a:p>
          <a:p>
            <a:pPr marL="742950" lvl="1" indent="-285750">
              <a:buFont typeface="Arial" panose="020B0604020202020204" pitchFamily="34" charset="0"/>
              <a:buChar char="•"/>
            </a:pPr>
            <a:r>
              <a:rPr lang="en-AU" sz="2000" dirty="0">
                <a:solidFill>
                  <a:schemeClr val="accent4">
                    <a:lumMod val="50000"/>
                  </a:schemeClr>
                </a:solidFill>
                <a:latin typeface="Roboto Bold"/>
              </a:rPr>
              <a:t>A lack of flexibility in curriculum structures to address the different learning needs of students.</a:t>
            </a:r>
          </a:p>
          <a:p>
            <a:pPr lvl="1"/>
            <a:endParaRPr lang="en-AU" sz="2000" dirty="0">
              <a:solidFill>
                <a:schemeClr val="accent4">
                  <a:lumMod val="50000"/>
                </a:schemeClr>
              </a:solidFill>
              <a:latin typeface="Roboto Bold"/>
            </a:endParaRPr>
          </a:p>
          <a:p>
            <a:pPr marL="742950" lvl="1" indent="-285750">
              <a:buFont typeface="Arial" panose="020B0604020202020204" pitchFamily="34" charset="0"/>
              <a:buChar char="•"/>
            </a:pPr>
            <a:r>
              <a:rPr lang="en-AU" sz="2000" dirty="0">
                <a:solidFill>
                  <a:schemeClr val="accent4">
                    <a:lumMod val="50000"/>
                  </a:schemeClr>
                </a:solidFill>
                <a:latin typeface="Roboto Bold"/>
              </a:rPr>
              <a:t>The disproportionate influence that external tests and examinations have on approaches to teaching and learning</a:t>
            </a:r>
            <a:r>
              <a:rPr lang="en-AU" sz="2000" dirty="0" smtClean="0">
                <a:solidFill>
                  <a:schemeClr val="accent4">
                    <a:lumMod val="50000"/>
                  </a:schemeClr>
                </a:solidFill>
                <a:latin typeface="Roboto Bold"/>
              </a:rPr>
              <a:t>.</a:t>
            </a:r>
          </a:p>
          <a:p>
            <a:pPr lvl="1"/>
            <a:endParaRPr lang="en-AU" dirty="0" smtClean="0">
              <a:solidFill>
                <a:schemeClr val="accent4">
                  <a:lumMod val="50000"/>
                </a:schemeClr>
              </a:solidFill>
              <a:latin typeface="Roboto Bold"/>
            </a:endParaRPr>
          </a:p>
          <a:p>
            <a:pPr marL="742950" lvl="1" indent="-285750">
              <a:buFont typeface="Arial" panose="020B0604020202020204" pitchFamily="34" charset="0"/>
              <a:buChar char="•"/>
            </a:pPr>
            <a:endParaRPr lang="en-AU" dirty="0">
              <a:solidFill>
                <a:schemeClr val="accent4">
                  <a:lumMod val="50000"/>
                </a:schemeClr>
              </a:solidFill>
              <a:latin typeface="Roboto Bold"/>
            </a:endParaRPr>
          </a:p>
          <a:p>
            <a:pPr lvl="1"/>
            <a:endParaRPr lang="en-AU" sz="2400" dirty="0">
              <a:solidFill>
                <a:schemeClr val="accent4">
                  <a:lumMod val="50000"/>
                </a:schemeClr>
              </a:solidFill>
              <a:latin typeface="Roboto Bold"/>
            </a:endParaRPr>
          </a:p>
          <a:p>
            <a:pPr lvl="0">
              <a:spcBef>
                <a:spcPct val="0"/>
              </a:spcBef>
              <a:spcAft>
                <a:spcPts val="2400"/>
              </a:spcAft>
              <a:defRPr/>
            </a:pPr>
            <a:endParaRPr lang="en-AU" sz="2400" dirty="0"/>
          </a:p>
        </p:txBody>
      </p:sp>
    </p:spTree>
    <p:extLst>
      <p:ext uri="{BB962C8B-B14F-4D97-AF65-F5344CB8AC3E}">
        <p14:creationId xmlns:p14="http://schemas.microsoft.com/office/powerpoint/2010/main" val="74327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SA_ppt_inter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6" y="-27384"/>
            <a:ext cx="9180156" cy="6912768"/>
          </a:xfrm>
          <a:prstGeom prst="rect">
            <a:avLst/>
          </a:prstGeom>
        </p:spPr>
      </p:pic>
      <p:sp>
        <p:nvSpPr>
          <p:cNvPr id="5" name="Title 1"/>
          <p:cNvSpPr txBox="1">
            <a:spLocks/>
          </p:cNvSpPr>
          <p:nvPr/>
        </p:nvSpPr>
        <p:spPr>
          <a:xfrm>
            <a:off x="257858" y="853555"/>
            <a:ext cx="7772400" cy="476473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i="0" kern="1200" baseline="0">
                <a:solidFill>
                  <a:srgbClr val="201953"/>
                </a:solidFill>
                <a:latin typeface="Roboto Bold"/>
                <a:ea typeface="+mj-ea"/>
                <a:cs typeface="Roboto Bold"/>
              </a:defRPr>
            </a:lvl1pPr>
          </a:lstStyle>
          <a:p>
            <a:endParaRPr lang="en-AU" dirty="0"/>
          </a:p>
          <a:p>
            <a:endParaRPr lang="en-US" dirty="0"/>
          </a:p>
        </p:txBody>
      </p:sp>
      <p:sp>
        <p:nvSpPr>
          <p:cNvPr id="6" name="Right Arrow 5"/>
          <p:cNvSpPr/>
          <p:nvPr/>
        </p:nvSpPr>
        <p:spPr>
          <a:xfrm>
            <a:off x="1330653" y="1351643"/>
            <a:ext cx="6482693" cy="4154714"/>
          </a:xfrm>
          <a:prstGeom prst="rightArrow">
            <a:avLst/>
          </a:prstGeom>
        </p:spPr>
        <p:style>
          <a:lnRef idx="0">
            <a:schemeClr val="dk1">
              <a:hueOff val="0"/>
              <a:satOff val="0"/>
              <a:lumOff val="0"/>
              <a:alphaOff val="0"/>
            </a:schemeClr>
          </a:lnRef>
          <a:fillRef idx="1">
            <a:schemeClr val="accent4">
              <a:tint val="55000"/>
              <a:hueOff val="0"/>
              <a:satOff val="0"/>
              <a:lumOff val="0"/>
              <a:alphaOff val="0"/>
            </a:schemeClr>
          </a:fillRef>
          <a:effectRef idx="0">
            <a:schemeClr val="accent4">
              <a:tint val="55000"/>
              <a:hueOff val="0"/>
              <a:satOff val="0"/>
              <a:lumOff val="0"/>
              <a:alphaOff val="0"/>
            </a:schemeClr>
          </a:effectRef>
          <a:fontRef idx="minor">
            <a:schemeClr val="dk1">
              <a:hueOff val="0"/>
              <a:satOff val="0"/>
              <a:lumOff val="0"/>
              <a:alphaOff val="0"/>
            </a:schemeClr>
          </a:fontRef>
        </p:style>
      </p:sp>
      <p:grpSp>
        <p:nvGrpSpPr>
          <p:cNvPr id="7" name="Group 6"/>
          <p:cNvGrpSpPr/>
          <p:nvPr/>
        </p:nvGrpSpPr>
        <p:grpSpPr>
          <a:xfrm>
            <a:off x="473884" y="2742270"/>
            <a:ext cx="1684723" cy="1373459"/>
            <a:chOff x="5680" y="1246414"/>
            <a:chExt cx="1951362" cy="1661885"/>
          </a:xfrm>
        </p:grpSpPr>
        <p:sp>
          <p:nvSpPr>
            <p:cNvPr id="14" name="Rounded Rectangle 13"/>
            <p:cNvSpPr/>
            <p:nvPr/>
          </p:nvSpPr>
          <p:spPr>
            <a:xfrm>
              <a:off x="5680" y="1246414"/>
              <a:ext cx="1951362" cy="1661885"/>
            </a:xfrm>
            <a:prstGeom prst="roundRect">
              <a:avLst/>
            </a:prstGeom>
            <a:solidFill>
              <a:srgbClr val="B70789"/>
            </a:solidFill>
          </p:spPr>
          <p:style>
            <a:lnRef idx="2">
              <a:schemeClr val="lt1">
                <a:hueOff val="0"/>
                <a:satOff val="0"/>
                <a:lumOff val="0"/>
                <a:alphaOff val="0"/>
              </a:schemeClr>
            </a:lnRef>
            <a:fillRef idx="1">
              <a:scrgbClr r="0" g="0" b="0"/>
            </a:fillRef>
            <a:effectRef idx="0">
              <a:schemeClr val="accent4">
                <a:shade val="50000"/>
                <a:hueOff val="0"/>
                <a:satOff val="0"/>
                <a:lumOff val="0"/>
                <a:alphaOff val="0"/>
              </a:schemeClr>
            </a:effectRef>
            <a:fontRef idx="minor">
              <a:schemeClr val="lt1"/>
            </a:fontRef>
          </p:style>
        </p:sp>
        <p:sp>
          <p:nvSpPr>
            <p:cNvPr id="15" name="Rounded Rectangle 5"/>
            <p:cNvSpPr txBox="1"/>
            <p:nvPr/>
          </p:nvSpPr>
          <p:spPr>
            <a:xfrm>
              <a:off x="86807" y="1327541"/>
              <a:ext cx="1789108" cy="14996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Roboto Bold"/>
                </a:rPr>
                <a:t>Release of interim report </a:t>
              </a:r>
            </a:p>
          </p:txBody>
        </p:sp>
      </p:grpSp>
      <p:grpSp>
        <p:nvGrpSpPr>
          <p:cNvPr id="8" name="Group 7"/>
          <p:cNvGrpSpPr/>
          <p:nvPr/>
        </p:nvGrpSpPr>
        <p:grpSpPr>
          <a:xfrm>
            <a:off x="2400344" y="2611169"/>
            <a:ext cx="2965032" cy="1635660"/>
            <a:chOff x="2195377" y="1057798"/>
            <a:chExt cx="3235943" cy="2039117"/>
          </a:xfrm>
        </p:grpSpPr>
        <p:sp>
          <p:nvSpPr>
            <p:cNvPr id="12" name="Rounded Rectangle 11"/>
            <p:cNvSpPr/>
            <p:nvPr/>
          </p:nvSpPr>
          <p:spPr>
            <a:xfrm>
              <a:off x="2195377" y="1057798"/>
              <a:ext cx="3235943" cy="2039117"/>
            </a:xfrm>
            <a:prstGeom prst="roundRect">
              <a:avLst/>
            </a:prstGeom>
            <a:solidFill>
              <a:srgbClr val="7030A0"/>
            </a:solidFill>
          </p:spPr>
          <p:style>
            <a:lnRef idx="2">
              <a:schemeClr val="lt1">
                <a:hueOff val="0"/>
                <a:satOff val="0"/>
                <a:lumOff val="0"/>
                <a:alphaOff val="0"/>
              </a:schemeClr>
            </a:lnRef>
            <a:fillRef idx="1">
              <a:scrgbClr r="0" g="0" b="0"/>
            </a:fillRef>
            <a:effectRef idx="0">
              <a:schemeClr val="accent4">
                <a:shade val="50000"/>
                <a:hueOff val="-139623"/>
                <a:satOff val="-4225"/>
                <a:lumOff val="27741"/>
                <a:alphaOff val="0"/>
              </a:schemeClr>
            </a:effectRef>
            <a:fontRef idx="minor">
              <a:schemeClr val="lt1"/>
            </a:fontRef>
          </p:style>
        </p:sp>
        <p:sp>
          <p:nvSpPr>
            <p:cNvPr id="13" name="Rounded Rectangle 7"/>
            <p:cNvSpPr txBox="1"/>
            <p:nvPr/>
          </p:nvSpPr>
          <p:spPr>
            <a:xfrm>
              <a:off x="2294918" y="1157339"/>
              <a:ext cx="3036861" cy="18400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latin typeface="Roboto Bold"/>
                </a:rPr>
                <a:t>Public Consultation</a:t>
              </a:r>
            </a:p>
          </p:txBody>
        </p:sp>
      </p:grpSp>
      <p:grpSp>
        <p:nvGrpSpPr>
          <p:cNvPr id="9" name="Group 8"/>
          <p:cNvGrpSpPr/>
          <p:nvPr/>
        </p:nvGrpSpPr>
        <p:grpSpPr>
          <a:xfrm>
            <a:off x="5708276" y="2742270"/>
            <a:ext cx="3178750" cy="1373459"/>
            <a:chOff x="5669655" y="1246414"/>
            <a:chExt cx="1951362" cy="1661885"/>
          </a:xfrm>
        </p:grpSpPr>
        <p:sp>
          <p:nvSpPr>
            <p:cNvPr id="10" name="Rounded Rectangle 9"/>
            <p:cNvSpPr/>
            <p:nvPr/>
          </p:nvSpPr>
          <p:spPr>
            <a:xfrm>
              <a:off x="5669655" y="1246414"/>
              <a:ext cx="1951362" cy="1661885"/>
            </a:xfrm>
            <a:prstGeom prst="roundRect">
              <a:avLst/>
            </a:prstGeom>
            <a:solidFill>
              <a:srgbClr val="00B050"/>
            </a:solidFill>
          </p:spPr>
          <p:style>
            <a:lnRef idx="2">
              <a:schemeClr val="lt1">
                <a:hueOff val="0"/>
                <a:satOff val="0"/>
                <a:lumOff val="0"/>
                <a:alphaOff val="0"/>
              </a:schemeClr>
            </a:lnRef>
            <a:fillRef idx="1">
              <a:scrgbClr r="0" g="0" b="0"/>
            </a:fillRef>
            <a:effectRef idx="0">
              <a:schemeClr val="accent4">
                <a:shade val="50000"/>
                <a:hueOff val="-139623"/>
                <a:satOff val="-4225"/>
                <a:lumOff val="27741"/>
                <a:alphaOff val="0"/>
              </a:schemeClr>
            </a:effectRef>
            <a:fontRef idx="minor">
              <a:schemeClr val="lt1"/>
            </a:fontRef>
          </p:style>
        </p:sp>
        <p:sp>
          <p:nvSpPr>
            <p:cNvPr id="11" name="Rounded Rectangle 9"/>
            <p:cNvSpPr txBox="1"/>
            <p:nvPr/>
          </p:nvSpPr>
          <p:spPr>
            <a:xfrm>
              <a:off x="5750782" y="1327541"/>
              <a:ext cx="1789108" cy="14996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Roboto Bold"/>
                </a:rPr>
                <a:t>Develop final report</a:t>
              </a:r>
              <a:br>
                <a:rPr lang="en-US" sz="1600" b="1" kern="1200" dirty="0" smtClean="0">
                  <a:latin typeface="Roboto Bold"/>
                </a:rPr>
              </a:br>
              <a:r>
                <a:rPr lang="en-US" sz="1600" b="1" kern="1200" dirty="0" smtClean="0">
                  <a:latin typeface="Roboto Bold"/>
                </a:rPr>
                <a:t>(2020)</a:t>
              </a:r>
            </a:p>
          </p:txBody>
        </p:sp>
      </p:grpSp>
      <p:grpSp>
        <p:nvGrpSpPr>
          <p:cNvPr id="16" name="Group 15"/>
          <p:cNvGrpSpPr/>
          <p:nvPr/>
        </p:nvGrpSpPr>
        <p:grpSpPr>
          <a:xfrm>
            <a:off x="856146" y="848982"/>
            <a:ext cx="3704837" cy="1145071"/>
            <a:chOff x="931342" y="-1329047"/>
            <a:chExt cx="3235943" cy="2039117"/>
          </a:xfrm>
        </p:grpSpPr>
        <p:sp>
          <p:nvSpPr>
            <p:cNvPr id="17" name="Rounded Rectangle 16"/>
            <p:cNvSpPr/>
            <p:nvPr/>
          </p:nvSpPr>
          <p:spPr>
            <a:xfrm>
              <a:off x="931342" y="-1329047"/>
              <a:ext cx="3235943" cy="2039117"/>
            </a:xfrm>
            <a:prstGeom prst="roundRect">
              <a:avLst/>
            </a:pr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4">
                <a:shade val="50000"/>
                <a:hueOff val="-139623"/>
                <a:satOff val="-4225"/>
                <a:lumOff val="27741"/>
                <a:alphaOff val="0"/>
              </a:schemeClr>
            </a:effectRef>
            <a:fontRef idx="minor">
              <a:schemeClr val="lt1"/>
            </a:fontRef>
          </p:style>
        </p:sp>
        <p:sp>
          <p:nvSpPr>
            <p:cNvPr id="18" name="Rounded Rectangle 7"/>
            <p:cNvSpPr txBox="1"/>
            <p:nvPr/>
          </p:nvSpPr>
          <p:spPr>
            <a:xfrm>
              <a:off x="1030883" y="-1128410"/>
              <a:ext cx="2886215" cy="15301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latin typeface="Roboto Bold"/>
                </a:rPr>
                <a:t>NEXT STEPS</a:t>
              </a:r>
              <a:endParaRPr lang="en-US" sz="2400" kern="1200" dirty="0">
                <a:latin typeface="Roboto Bold"/>
              </a:endParaRPr>
            </a:p>
          </p:txBody>
        </p:sp>
      </p:grpSp>
    </p:spTree>
    <p:extLst>
      <p:ext uri="{BB962C8B-B14F-4D97-AF65-F5344CB8AC3E}">
        <p14:creationId xmlns:p14="http://schemas.microsoft.com/office/powerpoint/2010/main" val="2506146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3992</TotalTime>
  <Words>1695</Words>
  <Application>Microsoft Office PowerPoint</Application>
  <PresentationFormat>On-screen Show (4:3)</PresentationFormat>
  <Paragraphs>210</Paragraphs>
  <Slides>20</Slides>
  <Notes>19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Roboto</vt:lpstr>
      <vt:lpstr>Roboto Bold</vt:lpstr>
      <vt:lpstr>Roboto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Hopping Mad Designs Pty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Basile</dc:creator>
  <cp:lastModifiedBy>Lyndall Foster</cp:lastModifiedBy>
  <cp:revision>87</cp:revision>
  <cp:lastPrinted>2018-09-14T05:32:12Z</cp:lastPrinted>
  <dcterms:created xsi:type="dcterms:W3CDTF">2018-09-12T00:34:35Z</dcterms:created>
  <dcterms:modified xsi:type="dcterms:W3CDTF">2019-08-22T12:16:10Z</dcterms:modified>
</cp:coreProperties>
</file>