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88" y="3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56FA-23CB-405C-A2F9-C5C68C6A3759}" type="datetimeFigureOut">
              <a:rPr lang="en-AU" smtClean="0"/>
              <a:t>21/08/2019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95D06-311A-4DDF-8664-6F56FB0726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4330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56FA-23CB-405C-A2F9-C5C68C6A3759}" type="datetimeFigureOut">
              <a:rPr lang="en-AU" smtClean="0"/>
              <a:t>21/08/2019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95D06-311A-4DDF-8664-6F56FB0726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5365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56FA-23CB-405C-A2F9-C5C68C6A3759}" type="datetimeFigureOut">
              <a:rPr lang="en-AU" smtClean="0"/>
              <a:t>21/08/2019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95D06-311A-4DDF-8664-6F56FB0726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976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56FA-23CB-405C-A2F9-C5C68C6A3759}" type="datetimeFigureOut">
              <a:rPr lang="en-AU" smtClean="0"/>
              <a:t>21/08/2019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95D06-311A-4DDF-8664-6F56FB0726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5974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56FA-23CB-405C-A2F9-C5C68C6A3759}" type="datetimeFigureOut">
              <a:rPr lang="en-AU" smtClean="0"/>
              <a:t>21/08/2019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95D06-311A-4DDF-8664-6F56FB0726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8723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56FA-23CB-405C-A2F9-C5C68C6A3759}" type="datetimeFigureOut">
              <a:rPr lang="en-AU" smtClean="0"/>
              <a:t>21/08/2019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95D06-311A-4DDF-8664-6F56FB0726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5318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56FA-23CB-405C-A2F9-C5C68C6A3759}" type="datetimeFigureOut">
              <a:rPr lang="en-AU" smtClean="0"/>
              <a:t>21/08/2019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95D06-311A-4DDF-8664-6F56FB0726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5263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56FA-23CB-405C-A2F9-C5C68C6A3759}" type="datetimeFigureOut">
              <a:rPr lang="en-AU" smtClean="0"/>
              <a:t>21/08/2019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95D06-311A-4DDF-8664-6F56FB0726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5880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56FA-23CB-405C-A2F9-C5C68C6A3759}" type="datetimeFigureOut">
              <a:rPr lang="en-AU" smtClean="0"/>
              <a:t>21/08/2019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95D06-311A-4DDF-8664-6F56FB0726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6539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56FA-23CB-405C-A2F9-C5C68C6A3759}" type="datetimeFigureOut">
              <a:rPr lang="en-AU" smtClean="0"/>
              <a:t>21/08/2019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95D06-311A-4DDF-8664-6F56FB0726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603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56FA-23CB-405C-A2F9-C5C68C6A3759}" type="datetimeFigureOut">
              <a:rPr lang="en-AU" smtClean="0"/>
              <a:t>21/08/2019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95D06-311A-4DDF-8664-6F56FB0726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8718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56FA-23CB-405C-A2F9-C5C68C6A3759}" type="datetimeFigureOut">
              <a:rPr lang="en-AU" smtClean="0"/>
              <a:t>21/08/2019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95D06-311A-4DDF-8664-6F56FB0726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7526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png"/><Relationship Id="rId26" Type="http://schemas.openxmlformats.org/officeDocument/2006/relationships/image" Target="../media/image25.jpeg"/><Relationship Id="rId39" Type="http://schemas.openxmlformats.org/officeDocument/2006/relationships/image" Target="../media/image38.png"/><Relationship Id="rId3" Type="http://schemas.openxmlformats.org/officeDocument/2006/relationships/image" Target="../media/image2.png"/><Relationship Id="rId21" Type="http://schemas.openxmlformats.org/officeDocument/2006/relationships/image" Target="../media/image20.jpeg"/><Relationship Id="rId34" Type="http://schemas.openxmlformats.org/officeDocument/2006/relationships/image" Target="../media/image33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5" Type="http://schemas.openxmlformats.org/officeDocument/2006/relationships/image" Target="../media/image24.jpeg"/><Relationship Id="rId33" Type="http://schemas.openxmlformats.org/officeDocument/2006/relationships/image" Target="../media/image32.jpeg"/><Relationship Id="rId38" Type="http://schemas.openxmlformats.org/officeDocument/2006/relationships/image" Target="../media/image37.pn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29" Type="http://schemas.openxmlformats.org/officeDocument/2006/relationships/image" Target="../media/image2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24" Type="http://schemas.openxmlformats.org/officeDocument/2006/relationships/image" Target="../media/image23.jpeg"/><Relationship Id="rId32" Type="http://schemas.openxmlformats.org/officeDocument/2006/relationships/image" Target="../media/image31.jpeg"/><Relationship Id="rId37" Type="http://schemas.openxmlformats.org/officeDocument/2006/relationships/image" Target="../media/image36.png"/><Relationship Id="rId40" Type="http://schemas.openxmlformats.org/officeDocument/2006/relationships/image" Target="../media/image39.jpeg"/><Relationship Id="rId5" Type="http://schemas.openxmlformats.org/officeDocument/2006/relationships/image" Target="../media/image4.jpe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jpe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jpeg"/><Relationship Id="rId27" Type="http://schemas.openxmlformats.org/officeDocument/2006/relationships/image" Target="../media/image26.jpeg"/><Relationship Id="rId30" Type="http://schemas.openxmlformats.org/officeDocument/2006/relationships/image" Target="../media/image29.jpeg"/><Relationship Id="rId35" Type="http://schemas.openxmlformats.org/officeDocument/2006/relationships/image" Target="../media/image34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png"/><Relationship Id="rId26" Type="http://schemas.openxmlformats.org/officeDocument/2006/relationships/image" Target="../media/image25.jpeg"/><Relationship Id="rId3" Type="http://schemas.openxmlformats.org/officeDocument/2006/relationships/image" Target="../media/image2.png"/><Relationship Id="rId21" Type="http://schemas.openxmlformats.org/officeDocument/2006/relationships/image" Target="../media/image20.jpeg"/><Relationship Id="rId34" Type="http://schemas.openxmlformats.org/officeDocument/2006/relationships/image" Target="../media/image33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5" Type="http://schemas.openxmlformats.org/officeDocument/2006/relationships/image" Target="../media/image24.jpeg"/><Relationship Id="rId33" Type="http://schemas.openxmlformats.org/officeDocument/2006/relationships/image" Target="../media/image32.jpeg"/><Relationship Id="rId38" Type="http://schemas.openxmlformats.org/officeDocument/2006/relationships/image" Target="../media/image39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29" Type="http://schemas.openxmlformats.org/officeDocument/2006/relationships/image" Target="../media/image2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24" Type="http://schemas.openxmlformats.org/officeDocument/2006/relationships/image" Target="../media/image23.jpeg"/><Relationship Id="rId32" Type="http://schemas.openxmlformats.org/officeDocument/2006/relationships/image" Target="../media/image31.jpeg"/><Relationship Id="rId37" Type="http://schemas.openxmlformats.org/officeDocument/2006/relationships/image" Target="../media/image40.jpeg"/><Relationship Id="rId5" Type="http://schemas.openxmlformats.org/officeDocument/2006/relationships/image" Target="../media/image4.jpe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jpe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jpeg"/><Relationship Id="rId27" Type="http://schemas.openxmlformats.org/officeDocument/2006/relationships/image" Target="../media/image26.jpeg"/><Relationship Id="rId30" Type="http://schemas.openxmlformats.org/officeDocument/2006/relationships/image" Target="../media/image29.jpeg"/><Relationship Id="rId35" Type="http://schemas.openxmlformats.org/officeDocument/2006/relationships/image" Target="../media/image3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png"/><Relationship Id="rId26" Type="http://schemas.openxmlformats.org/officeDocument/2006/relationships/image" Target="../media/image25.jpeg"/><Relationship Id="rId39" Type="http://schemas.openxmlformats.org/officeDocument/2006/relationships/image" Target="../media/image39.jpeg"/><Relationship Id="rId3" Type="http://schemas.openxmlformats.org/officeDocument/2006/relationships/image" Target="../media/image2.png"/><Relationship Id="rId21" Type="http://schemas.openxmlformats.org/officeDocument/2006/relationships/image" Target="../media/image20.jpeg"/><Relationship Id="rId34" Type="http://schemas.openxmlformats.org/officeDocument/2006/relationships/image" Target="../media/image33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5" Type="http://schemas.openxmlformats.org/officeDocument/2006/relationships/image" Target="../media/image24.jpeg"/><Relationship Id="rId33" Type="http://schemas.openxmlformats.org/officeDocument/2006/relationships/image" Target="../media/image32.jpeg"/><Relationship Id="rId38" Type="http://schemas.openxmlformats.org/officeDocument/2006/relationships/image" Target="../media/image41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29" Type="http://schemas.openxmlformats.org/officeDocument/2006/relationships/image" Target="../media/image2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24" Type="http://schemas.openxmlformats.org/officeDocument/2006/relationships/image" Target="../media/image23.jpeg"/><Relationship Id="rId32" Type="http://schemas.openxmlformats.org/officeDocument/2006/relationships/image" Target="../media/image31.jpeg"/><Relationship Id="rId37" Type="http://schemas.openxmlformats.org/officeDocument/2006/relationships/hyperlink" Target="https://www.google.com.au/imgres?imgurl=https%3A%2F%2Fi0.wp.com%2Fvancruzer.com%2Fwp-content%2Fuploads%2F2018%2F07%2F675971444-170667a.jpg%3Ffit%3D477%252C362%26ssl%3D1&amp;imgrefurl=https%3A%2F%2Fvancruzer.com%2Fself-discipline-is-important-for-success%2F&amp;docid=6jxTkjttALyDfM&amp;tbnid=rpTwH2vCxgryQM%3A&amp;vet=10ahUKEwilldvD-JLkAhVZX30KHRatA4gQMwinASgcMBw..i&amp;w=477&amp;h=362&amp;safe=strict&amp;bih=903&amp;biw=884&amp;q=success&amp;ved=0ahUKEwilldvD-JLkAhVZX30KHRatA4gQMwinASgcMBw&amp;iact=mrc&amp;uact=8" TargetMode="External"/><Relationship Id="rId5" Type="http://schemas.openxmlformats.org/officeDocument/2006/relationships/image" Target="../media/image4.jpe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jpe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jpeg"/><Relationship Id="rId27" Type="http://schemas.openxmlformats.org/officeDocument/2006/relationships/image" Target="../media/image26.jpeg"/><Relationship Id="rId30" Type="http://schemas.openxmlformats.org/officeDocument/2006/relationships/image" Target="../media/image29.jpeg"/><Relationship Id="rId35" Type="http://schemas.openxmlformats.org/officeDocument/2006/relationships/image" Target="../media/image3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Picture 107" descr="C:\Users\tanderson4\AppData\Local\Microsoft\Windows\INetCache\Content.MSO\33B77393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2882" y="117593"/>
            <a:ext cx="1303020" cy="6921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2059276" y="3141301"/>
            <a:ext cx="19267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u="sng" dirty="0" smtClean="0">
                <a:solidFill>
                  <a:schemeClr val="accent1">
                    <a:lumMod val="50000"/>
                  </a:schemeClr>
                </a:solidFill>
              </a:rPr>
              <a:t>COLLABORATE</a:t>
            </a:r>
          </a:p>
          <a:p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Executive team meet to discuss ideas on how to structure term meetings</a:t>
            </a:r>
            <a:endParaRPr lang="en-AU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A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01073" y="3170887"/>
            <a:ext cx="19267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u="sng" dirty="0" smtClean="0">
                <a:solidFill>
                  <a:schemeClr val="accent1">
                    <a:lumMod val="50000"/>
                  </a:schemeClr>
                </a:solidFill>
              </a:rPr>
              <a:t>CLARIFY</a:t>
            </a:r>
          </a:p>
          <a:p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Discussions focussed on what the “purpose” of the meeting was</a:t>
            </a:r>
            <a:endParaRPr lang="en-A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401334" y="1177529"/>
            <a:ext cx="4898571" cy="6151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/>
          <p:cNvSpPr/>
          <p:nvPr/>
        </p:nvSpPr>
        <p:spPr>
          <a:xfrm>
            <a:off x="2785517" y="1336998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marL="91440" marR="91440" algn="ctr">
              <a:spcAft>
                <a:spcPts val="300"/>
              </a:spcAft>
            </a:pPr>
            <a:r>
              <a:rPr lang="en-US" sz="1400" b="1" cap="all" dirty="0" err="1">
                <a:solidFill>
                  <a:schemeClr val="bg1"/>
                </a:solidFill>
                <a:latin typeface="Arial Black" panose="020B0A04020102020204" pitchFamily="34" charset="0"/>
                <a:ea typeface="SimHei"/>
                <a:cs typeface="Times New Roman" panose="02020603050405020304" pitchFamily="18" charset="0"/>
              </a:rPr>
              <a:t>Blacktown</a:t>
            </a:r>
            <a:r>
              <a:rPr lang="en-US" sz="1400" b="1" cap="all" dirty="0">
                <a:solidFill>
                  <a:schemeClr val="bg1"/>
                </a:solidFill>
                <a:latin typeface="Arial Black" panose="020B0A04020102020204" pitchFamily="34" charset="0"/>
                <a:ea typeface="SimHei"/>
                <a:cs typeface="Times New Roman" panose="02020603050405020304" pitchFamily="18" charset="0"/>
              </a:rPr>
              <a:t> primary principals’ council</a:t>
            </a:r>
            <a:endParaRPr lang="en-AU" sz="1400" b="1" cap="all" dirty="0">
              <a:solidFill>
                <a:schemeClr val="bg1"/>
              </a:solidFill>
              <a:latin typeface="Arial Black" panose="020B0A04020102020204" pitchFamily="34" charset="0"/>
              <a:ea typeface="SimHei"/>
              <a:cs typeface="Times New Roman" panose="02020603050405020304" pitchFamily="18" charset="0"/>
            </a:endParaRPr>
          </a:p>
        </p:txBody>
      </p:sp>
      <p:pic>
        <p:nvPicPr>
          <p:cNvPr id="13" name="Picture 12" descr="C:\Users\tanderson4\AppData\Local\Microsoft\Windows\INetCache\Content.MSO\5B4381E0.tmp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194" y="6048586"/>
            <a:ext cx="711200" cy="71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Picture 81" descr="C:\Users\tanderson4\AppData\Local\Microsoft\Windows\INetCache\Content.MSO\A07D5E82.tmp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5517" y="5981552"/>
            <a:ext cx="664210" cy="844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Picture 82" descr="C:\Users\tanderson4\AppData\Local\Microsoft\Windows\INetCache\Content.MSO\712AA954.tmp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1998" y="15824"/>
            <a:ext cx="1079500" cy="8070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Picture 83" descr="C:\Users\tanderson4\AppData\Local\Microsoft\Windows\INetCache\Content.MSO\41C9E788.tmp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958" y="66795"/>
            <a:ext cx="637540" cy="825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Picture 84" descr="C:\Users\tanderson4\AppData\Local\Microsoft\Windows\INetCache\Content.MSO\DB581ED6.tmp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47" r="1380" b="26886"/>
          <a:stretch/>
        </p:blipFill>
        <p:spPr bwMode="auto">
          <a:xfrm>
            <a:off x="6555649" y="96956"/>
            <a:ext cx="1030374" cy="523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Picture 85" descr="C:\Users\tanderson4\AppData\Local\Microsoft\Windows\INetCache\Content.MSO\CD7B7EA.tmp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053" y="25700"/>
            <a:ext cx="755254" cy="756571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Picture 87" descr="C:\Users\tanderson4\AppData\Local\Microsoft\Windows\INetCache\Content.MSO\62DBF07C.tmp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1441" y="64174"/>
            <a:ext cx="603250" cy="66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Picture 88" descr="C:\Users\tanderson4\AppData\Local\Microsoft\Windows\INetCache\Content.MSO\201A4FCC.tmp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615" y="6017010"/>
            <a:ext cx="765810" cy="717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Picture 89" descr="C:\Users\tanderson4\AppData\Local\Microsoft\Windows\INetCache\Content.MSO\6647E88F.tmp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4301" y="6209255"/>
            <a:ext cx="1411561" cy="487355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Picture 90" descr="C:\Users\tanderson4\AppData\Local\Microsoft\Windows\INetCache\Content.MSO\438DB457.tmp"/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128" y="25700"/>
            <a:ext cx="801285" cy="785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Picture 91" descr="C:\Users\tanderson4\AppData\Local\Microsoft\Windows\INetCache\Content.MSO\E4EF5D85.tmp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881" y="6017010"/>
            <a:ext cx="773575" cy="696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Picture 92" descr="C:\Users\tanderson4\AppData\Local\Microsoft\Windows\INetCache\Content.MSO\B54A175E.tmp"/>
          <p:cNvPicPr/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1" y="5868575"/>
            <a:ext cx="688975" cy="93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Picture 93" descr="C:\Users\tanderson4\AppData\Local\Microsoft\Windows\INetCache\Content.MSO\DCF89B1C.tmp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132" y="2267840"/>
            <a:ext cx="718185" cy="81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Picture 94" descr="C:\Users\tanderson4\AppData\Local\Microsoft\Windows\INetCache\Content.MSO\F804F2A4.tmp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599" y="170308"/>
            <a:ext cx="601980" cy="57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Picture 95" descr="C:\Users\tanderson4\AppData\Local\Microsoft\Windows\INetCache\Content.MSO\744FAC76.tmp"/>
          <p:cNvPicPr/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2517" y="6064798"/>
            <a:ext cx="812800" cy="7435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Picture 96" descr="C:\Users\tanderson4\AppData\Local\Microsoft\Windows\INetCache\Content.MSO\C97CB77D.tmp"/>
          <p:cNvPicPr/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803" y="64174"/>
            <a:ext cx="958541" cy="742679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Picture 97" descr="C:\Users\tanderson4\AppData\Local\Microsoft\Windows\INetCache\Content.MSO\4E4F1FA6.tmp"/>
          <p:cNvPicPr/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5163" y="4216452"/>
            <a:ext cx="742121" cy="64038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Picture 98" descr="C:\Users\tanderson4\AppData\Local\Microsoft\Windows\INetCache\Content.MSO\BE7CA7F4.tmp"/>
          <p:cNvPicPr/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053" y="6049769"/>
            <a:ext cx="669925" cy="74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Picture 99" descr="C:\Users\tanderson4\AppData\Local\Microsoft\Windows\INetCache\Content.MSO\8F9CEC28.tmp"/>
          <p:cNvPicPr/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832" y="-24763"/>
            <a:ext cx="806794" cy="8476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Picture 100" descr="C:\Users\tanderson4\AppData\Local\Microsoft\Windows\INetCache\Content.MSO\6EC563BA.tmp"/>
          <p:cNvPicPr/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07620">
            <a:off x="140674" y="971701"/>
            <a:ext cx="620554" cy="799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Picture 101" descr="C:\Users\tanderson4\AppData\Local\Microsoft\Windows\INetCache\Content.MSO\52708452.tmp"/>
          <p:cNvPicPr/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651" y="5864760"/>
            <a:ext cx="1180050" cy="9575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Picture 102" descr="C:\Users\tanderson4\AppData\Local\Microsoft\Windows\INetCache\Content.MSO\C17328D0.tmp"/>
          <p:cNvPicPr/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8113" y="1193782"/>
            <a:ext cx="742950" cy="708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Picture 103" descr="C:\Users\tanderson4\AppData\Local\Microsoft\Windows\INetCache\Content.MSO\1D171A80.tmp"/>
          <p:cNvPicPr/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1255" y="5864760"/>
            <a:ext cx="710565" cy="831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Picture 104" descr="C:\Users\tanderson4\AppData\Local\Microsoft\Windows\INetCache\Content.MSO\8008B3F2.tmp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966" y="6008755"/>
            <a:ext cx="793750" cy="7258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Picture 105" descr="C:\Users\tanderson4\AppData\Local\Microsoft\Windows\INetCache\Content.MSO\CDDFE48E.tmp"/>
          <p:cNvPicPr/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3494" y="3837429"/>
            <a:ext cx="876300" cy="87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Picture 106" descr="C:\Users\tanderson4\AppData\Local\Microsoft\Windows\INetCache\Content.MSO\6C7DBDBE.tmp"/>
          <p:cNvPicPr/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4" y="2067187"/>
            <a:ext cx="768350" cy="678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Picture 108" descr="C:\Users\tanderson4\AppData\Local\Microsoft\Windows\INetCache\Content.MSO\8FD1EEDB.tmp"/>
          <p:cNvPicPr/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7300" y="3199337"/>
            <a:ext cx="825500" cy="8610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Picture 109" descr="C:\Users\tanderson4\AppData\Local\Microsoft\Windows\INetCache\Content.MSO\506EC8A1.tmp"/>
          <p:cNvPicPr/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8676" y="5955408"/>
            <a:ext cx="751734" cy="8968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Picture 110" descr="C:\Users\tanderson4\AppData\Local\Microsoft\Windows\INetCache\Content.MSO\5E6A0C8.tmp"/>
          <p:cNvPicPr/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0" y="2919969"/>
            <a:ext cx="643351" cy="7098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Picture 111" descr="C:\Users\tanderson4\AppData\Local\Microsoft\Windows\INetCache\Content.MSO\96EF13D8.tmp"/>
          <p:cNvPicPr/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416" y="108070"/>
            <a:ext cx="792480" cy="74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Picture 112" descr="C:\Users\tanderson4\AppData\Local\Microsoft\Windows\INetCache\Content.MSO\2BDE3830.tmp"/>
          <p:cNvPicPr/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6482" y="96956"/>
            <a:ext cx="5969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Picture 113" descr="C:\Users\tanderson4\AppData\Local\Microsoft\Windows\INetCache\Content.MSO\361FF622.tmp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3252" y="41859"/>
            <a:ext cx="582295" cy="781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Picture 115" descr="C:\Users\tanderson4\AppData\Local\Microsoft\Windows\INetCache\Content.MSO\AA15DB8A.tmp"/>
          <p:cNvPicPr/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2050" y="105499"/>
            <a:ext cx="690632" cy="7024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Picture 117" descr="C:\Users\tanderson4\AppData\Local\Microsoft\Windows\INetCache\Content.MSO\BF3CA90B.tmp"/>
          <p:cNvPicPr/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9364" y="5150872"/>
            <a:ext cx="560057" cy="78764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TextBox 119"/>
          <p:cNvSpPr txBox="1"/>
          <p:nvPr/>
        </p:nvSpPr>
        <p:spPr>
          <a:xfrm>
            <a:off x="8257567" y="3188526"/>
            <a:ext cx="19267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u="sng" dirty="0" smtClean="0">
                <a:solidFill>
                  <a:schemeClr val="accent1">
                    <a:lumMod val="50000"/>
                  </a:schemeClr>
                </a:solidFill>
              </a:rPr>
              <a:t>COMMUNICATE</a:t>
            </a:r>
          </a:p>
          <a:p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Executive Team, through the president, communicated to members our thoughts and sought feedback</a:t>
            </a:r>
            <a:endParaRPr lang="en-A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75" name="Picture 1074"/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850" y="2183873"/>
            <a:ext cx="1274506" cy="942451"/>
          </a:xfrm>
          <a:prstGeom prst="rect">
            <a:avLst/>
          </a:prstGeom>
        </p:spPr>
      </p:pic>
      <p:pic>
        <p:nvPicPr>
          <p:cNvPr id="1076" name="Picture 1075"/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7425" y="2191505"/>
            <a:ext cx="1032021" cy="844760"/>
          </a:xfrm>
          <a:prstGeom prst="rect">
            <a:avLst/>
          </a:prstGeom>
        </p:spPr>
      </p:pic>
      <p:pic>
        <p:nvPicPr>
          <p:cNvPr id="1077" name="Picture 1076"/>
          <p:cNvPicPr>
            <a:picLocks noChangeAspect="1"/>
          </p:cNvPicPr>
          <p:nvPr/>
        </p:nvPicPr>
        <p:blipFill rotWithShape="1"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06" r="19758"/>
          <a:stretch/>
        </p:blipFill>
        <p:spPr>
          <a:xfrm>
            <a:off x="8507574" y="2067187"/>
            <a:ext cx="1209541" cy="94823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11" y="4921291"/>
            <a:ext cx="683955" cy="686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7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Picture 107" descr="C:\Users\tanderson4\AppData\Local\Microsoft\Windows\INetCache\Content.MSO\33B77393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2882" y="117593"/>
            <a:ext cx="1303020" cy="6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C:\Users\tanderson4\AppData\Local\Microsoft\Windows\INetCache\Content.MSO\5B4381E0.tmp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194" y="6048586"/>
            <a:ext cx="711200" cy="71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Picture 81" descr="C:\Users\tanderson4\AppData\Local\Microsoft\Windows\INetCache\Content.MSO\A07D5E82.tmp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5517" y="5981552"/>
            <a:ext cx="664210" cy="844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Picture 82" descr="C:\Users\tanderson4\AppData\Local\Microsoft\Windows\INetCache\Content.MSO\712AA954.tmp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1998" y="15824"/>
            <a:ext cx="1079500" cy="8070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Picture 83" descr="C:\Users\tanderson4\AppData\Local\Microsoft\Windows\INetCache\Content.MSO\41C9E788.tmp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958" y="66795"/>
            <a:ext cx="637540" cy="825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Picture 84" descr="C:\Users\tanderson4\AppData\Local\Microsoft\Windows\INetCache\Content.MSO\DB581ED6.tmp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47" r="1380" b="26886"/>
          <a:stretch/>
        </p:blipFill>
        <p:spPr bwMode="auto">
          <a:xfrm>
            <a:off x="6555649" y="96956"/>
            <a:ext cx="1030374" cy="523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Picture 85" descr="C:\Users\tanderson4\AppData\Local\Microsoft\Windows\INetCache\Content.MSO\CD7B7EA.tmp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053" y="25700"/>
            <a:ext cx="755254" cy="756571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Picture 87" descr="C:\Users\tanderson4\AppData\Local\Microsoft\Windows\INetCache\Content.MSO\62DBF07C.tmp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1441" y="64174"/>
            <a:ext cx="603250" cy="66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Picture 88" descr="C:\Users\tanderson4\AppData\Local\Microsoft\Windows\INetCache\Content.MSO\201A4FCC.tmp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615" y="6017010"/>
            <a:ext cx="765810" cy="717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Picture 89" descr="C:\Users\tanderson4\AppData\Local\Microsoft\Windows\INetCache\Content.MSO\6647E88F.tmp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4301" y="6209255"/>
            <a:ext cx="1411561" cy="487355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Picture 90" descr="C:\Users\tanderson4\AppData\Local\Microsoft\Windows\INetCache\Content.MSO\438DB457.tmp"/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128" y="25700"/>
            <a:ext cx="801285" cy="785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Picture 91" descr="C:\Users\tanderson4\AppData\Local\Microsoft\Windows\INetCache\Content.MSO\E4EF5D85.tmp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881" y="6017010"/>
            <a:ext cx="773575" cy="696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Picture 92" descr="C:\Users\tanderson4\AppData\Local\Microsoft\Windows\INetCache\Content.MSO\B54A175E.tmp"/>
          <p:cNvPicPr/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1" y="5868575"/>
            <a:ext cx="688975" cy="93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Picture 93" descr="C:\Users\tanderson4\AppData\Local\Microsoft\Windows\INetCache\Content.MSO\DCF89B1C.tmp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132" y="2267840"/>
            <a:ext cx="718185" cy="81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Picture 94" descr="C:\Users\tanderson4\AppData\Local\Microsoft\Windows\INetCache\Content.MSO\F804F2A4.tmp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599" y="170308"/>
            <a:ext cx="601980" cy="57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Picture 95" descr="C:\Users\tanderson4\AppData\Local\Microsoft\Windows\INetCache\Content.MSO\744FAC76.tmp"/>
          <p:cNvPicPr/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2517" y="6064798"/>
            <a:ext cx="812800" cy="7435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Picture 96" descr="C:\Users\tanderson4\AppData\Local\Microsoft\Windows\INetCache\Content.MSO\C97CB77D.tmp"/>
          <p:cNvPicPr/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803" y="64174"/>
            <a:ext cx="958541" cy="742679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Picture 97" descr="C:\Users\tanderson4\AppData\Local\Microsoft\Windows\INetCache\Content.MSO\4E4F1FA6.tmp"/>
          <p:cNvPicPr/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5163" y="4216452"/>
            <a:ext cx="742121" cy="64038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Picture 98" descr="C:\Users\tanderson4\AppData\Local\Microsoft\Windows\INetCache\Content.MSO\BE7CA7F4.tmp"/>
          <p:cNvPicPr/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053" y="6049769"/>
            <a:ext cx="669925" cy="74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Picture 99" descr="C:\Users\tanderson4\AppData\Local\Microsoft\Windows\INetCache\Content.MSO\8F9CEC28.tmp"/>
          <p:cNvPicPr/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832" y="-24763"/>
            <a:ext cx="806794" cy="8476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Picture 100" descr="C:\Users\tanderson4\AppData\Local\Microsoft\Windows\INetCache\Content.MSO\6EC563BA.tmp"/>
          <p:cNvPicPr/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07620">
            <a:off x="140674" y="971701"/>
            <a:ext cx="620554" cy="799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Picture 101" descr="C:\Users\tanderson4\AppData\Local\Microsoft\Windows\INetCache\Content.MSO\52708452.tmp"/>
          <p:cNvPicPr/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651" y="5864760"/>
            <a:ext cx="1180050" cy="9575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Picture 102" descr="C:\Users\tanderson4\AppData\Local\Microsoft\Windows\INetCache\Content.MSO\C17328D0.tmp"/>
          <p:cNvPicPr/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8113" y="1193782"/>
            <a:ext cx="742950" cy="708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Picture 103" descr="C:\Users\tanderson4\AppData\Local\Microsoft\Windows\INetCache\Content.MSO\1D171A80.tmp"/>
          <p:cNvPicPr/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1255" y="5864760"/>
            <a:ext cx="710565" cy="831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Picture 104" descr="C:\Users\tanderson4\AppData\Local\Microsoft\Windows\INetCache\Content.MSO\8008B3F2.tmp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966" y="6008755"/>
            <a:ext cx="793750" cy="7258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Picture 105" descr="C:\Users\tanderson4\AppData\Local\Microsoft\Windows\INetCache\Content.MSO\CDDFE48E.tmp"/>
          <p:cNvPicPr/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3494" y="3837429"/>
            <a:ext cx="876300" cy="87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Picture 106" descr="C:\Users\tanderson4\AppData\Local\Microsoft\Windows\INetCache\Content.MSO\6C7DBDBE.tmp"/>
          <p:cNvPicPr/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4" y="2067187"/>
            <a:ext cx="768350" cy="678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Picture 108" descr="C:\Users\tanderson4\AppData\Local\Microsoft\Windows\INetCache\Content.MSO\8FD1EEDB.tmp"/>
          <p:cNvPicPr/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7300" y="3199337"/>
            <a:ext cx="825500" cy="8610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Picture 109" descr="C:\Users\tanderson4\AppData\Local\Microsoft\Windows\INetCache\Content.MSO\506EC8A1.tmp"/>
          <p:cNvPicPr/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8676" y="5955408"/>
            <a:ext cx="751734" cy="8968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Picture 110" descr="C:\Users\tanderson4\AppData\Local\Microsoft\Windows\INetCache\Content.MSO\5E6A0C8.tmp"/>
          <p:cNvPicPr/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0" y="2919969"/>
            <a:ext cx="643351" cy="7098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Picture 111" descr="C:\Users\tanderson4\AppData\Local\Microsoft\Windows\INetCache\Content.MSO\96EF13D8.tmp"/>
          <p:cNvPicPr/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416" y="108070"/>
            <a:ext cx="792480" cy="74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Picture 112" descr="C:\Users\tanderson4\AppData\Local\Microsoft\Windows\INetCache\Content.MSO\2BDE3830.tmp"/>
          <p:cNvPicPr/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6482" y="96956"/>
            <a:ext cx="5969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Picture 113" descr="C:\Users\tanderson4\AppData\Local\Microsoft\Windows\INetCache\Content.MSO\361FF622.tmp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3252" y="41859"/>
            <a:ext cx="582295" cy="781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Picture 115" descr="C:\Users\tanderson4\AppData\Local\Microsoft\Windows\INetCache\Content.MSO\AA15DB8A.tmp"/>
          <p:cNvPicPr/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2050" y="105499"/>
            <a:ext cx="690632" cy="7024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Picture 117" descr="C:\Users\tanderson4\AppData\Local\Microsoft\Windows\INetCache\Content.MSO\BF3CA90B.tmp"/>
          <p:cNvPicPr/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9364" y="5150872"/>
            <a:ext cx="560057" cy="78764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TextBox 48"/>
          <p:cNvSpPr txBox="1"/>
          <p:nvPr/>
        </p:nvSpPr>
        <p:spPr>
          <a:xfrm>
            <a:off x="1530184" y="2076472"/>
            <a:ext cx="21975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To structure a meeting that would be;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Interactive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Informative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Inclusive 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Responsive</a:t>
            </a:r>
            <a:endParaRPr lang="en-A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2" name="Picture 51" descr="C:\Users\tanderson4\AppData\Local\Microsoft\Windows\INetCache\Content.MSO\7CAAF5DC.tmp"/>
          <p:cNvPicPr/>
          <p:nvPr/>
        </p:nvPicPr>
        <p:blipFill rotWithShape="1"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04" t="20748" r="5428" b="22789"/>
          <a:stretch/>
        </p:blipFill>
        <p:spPr bwMode="auto">
          <a:xfrm>
            <a:off x="1242351" y="1104802"/>
            <a:ext cx="2756807" cy="90351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471630" y="1065812"/>
            <a:ext cx="627238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u="sng" dirty="0" smtClean="0"/>
              <a:t>Early Start, 8am for 8.30  -  avoid members getting “caught” up at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>
                <a:solidFill>
                  <a:srgbClr val="000000"/>
                </a:solidFill>
              </a:rPr>
              <a:t>Registration, Contentious Issues, Wonderings Walk</a:t>
            </a:r>
          </a:p>
          <a:p>
            <a:endParaRPr lang="en-AU" sz="1400" b="0" dirty="0" smtClean="0">
              <a:effectLst/>
            </a:endParaRPr>
          </a:p>
          <a:p>
            <a:r>
              <a:rPr lang="en-AU" sz="1400" u="sng" dirty="0" smtClean="0">
                <a:solidFill>
                  <a:srgbClr val="000000"/>
                </a:solidFill>
              </a:rPr>
              <a:t>General Meeting  - Reports accessible prior to the meeting via Google Docs</a:t>
            </a:r>
            <a:r>
              <a:rPr lang="en-AU" sz="1400" dirty="0" smtClean="0">
                <a:solidFill>
                  <a:srgbClr val="000000"/>
                </a:solidFill>
              </a:rPr>
              <a:t>. </a:t>
            </a:r>
            <a:endParaRPr lang="en-AU" sz="1400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>
                <a:solidFill>
                  <a:srgbClr val="000000"/>
                </a:solidFill>
              </a:rPr>
              <a:t>Representatives highlight key and seek points of clarification from members</a:t>
            </a:r>
          </a:p>
          <a:p>
            <a:endParaRPr lang="en-AU" sz="1400" b="0" dirty="0">
              <a:solidFill>
                <a:srgbClr val="000000"/>
              </a:solidFill>
              <a:effectLst/>
            </a:endParaRPr>
          </a:p>
          <a:p>
            <a:r>
              <a:rPr lang="en-AU" sz="1400" u="sng" dirty="0" smtClean="0">
                <a:solidFill>
                  <a:srgbClr val="000000"/>
                </a:solidFill>
              </a:rPr>
              <a:t>Guest Speaker – Current issues, new initiatives</a:t>
            </a:r>
            <a:endParaRPr lang="en-AU" sz="1400" dirty="0" smtClean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>
                <a:solidFill>
                  <a:srgbClr val="000000"/>
                </a:solidFill>
              </a:rPr>
              <a:t>Speaker is chosen based upon needs/interest/current issues impacting on the group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smtClean="0">
                <a:solidFill>
                  <a:srgbClr val="000000"/>
                </a:solidFill>
              </a:rPr>
              <a:t>Discussion time</a:t>
            </a:r>
          </a:p>
          <a:p>
            <a:endParaRPr lang="en-AU" sz="1400" b="0" u="sng" dirty="0" smtClean="0">
              <a:effectLst/>
            </a:endParaRPr>
          </a:p>
          <a:p>
            <a:r>
              <a:rPr lang="en-AU" sz="1400" dirty="0" smtClean="0">
                <a:solidFill>
                  <a:srgbClr val="000000"/>
                </a:solidFill>
              </a:rPr>
              <a:t> </a:t>
            </a:r>
            <a:r>
              <a:rPr lang="en-AU" sz="1400" u="sng" dirty="0" smtClean="0">
                <a:solidFill>
                  <a:srgbClr val="000000"/>
                </a:solidFill>
              </a:rPr>
              <a:t>Sponsors -  Product awareness and fundraising</a:t>
            </a:r>
            <a:endParaRPr lang="en-AU" sz="1400" b="0" dirty="0" smtClean="0">
              <a:solidFill>
                <a:srgbClr val="000000"/>
              </a:solidFill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b="0" dirty="0" smtClean="0">
                <a:solidFill>
                  <a:srgbClr val="000000"/>
                </a:solidFill>
                <a:effectLst/>
              </a:rPr>
              <a:t>Sponsorship pays for meeting venue as well as subsidising annual conference</a:t>
            </a:r>
            <a:endParaRPr lang="en-AU" sz="1400" b="0" dirty="0" smtClean="0">
              <a:effectLst/>
            </a:endParaRPr>
          </a:p>
          <a:p>
            <a:endParaRPr lang="en-AU" sz="1400" dirty="0">
              <a:solidFill>
                <a:srgbClr val="000000"/>
              </a:solidFill>
            </a:endParaRPr>
          </a:p>
          <a:p>
            <a:r>
              <a:rPr lang="en-AU" sz="1400" u="sng" dirty="0" smtClean="0">
                <a:solidFill>
                  <a:srgbClr val="000000"/>
                </a:solidFill>
              </a:rPr>
              <a:t>Principal Support Group Share (PSGS) and contextual application </a:t>
            </a:r>
            <a:endParaRPr lang="en-AU" sz="1400" dirty="0" smtClean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400" dirty="0" err="1" smtClean="0">
                <a:solidFill>
                  <a:srgbClr val="000000"/>
                </a:solidFill>
              </a:rPr>
              <a:t>Eg</a:t>
            </a:r>
            <a:r>
              <a:rPr lang="en-AU" sz="1400" dirty="0" smtClean="0">
                <a:solidFill>
                  <a:srgbClr val="000000"/>
                </a:solidFill>
              </a:rPr>
              <a:t> Anti Bullying Plan, Enrolment policy</a:t>
            </a:r>
            <a:endParaRPr lang="en-AU" sz="1400" b="0" dirty="0" smtClean="0">
              <a:effectLst/>
            </a:endParaRPr>
          </a:p>
          <a:p>
            <a:endParaRPr lang="en-AU" sz="1400" dirty="0" smtClean="0">
              <a:solidFill>
                <a:srgbClr val="000000"/>
              </a:solidFill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AU" sz="1400" dirty="0" smtClean="0">
                <a:solidFill>
                  <a:srgbClr val="000000"/>
                </a:solidFill>
              </a:rPr>
              <a:t>Q&amp;A and collective issues on the PSGS</a:t>
            </a:r>
            <a:endParaRPr lang="en-AU" sz="1400" b="0" dirty="0" smtClean="0">
              <a:effectLst/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AU" sz="1400" dirty="0" smtClean="0">
                <a:solidFill>
                  <a:srgbClr val="000000"/>
                </a:solidFill>
              </a:rPr>
              <a:t>Shout outs, membership pins and Stewart House raffle</a:t>
            </a:r>
            <a:endParaRPr lang="en-AU" sz="1400" b="0" dirty="0" smtClean="0">
              <a:effectLst/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AU" sz="1400" dirty="0" smtClean="0">
                <a:solidFill>
                  <a:srgbClr val="000000"/>
                </a:solidFill>
              </a:rPr>
              <a:t>Finish with lunch @ 1pm – allowing members to head back to work</a:t>
            </a:r>
            <a:endParaRPr lang="en-AU" sz="1400" b="0" dirty="0" smtClean="0">
              <a:effectLst/>
            </a:endParaRPr>
          </a:p>
          <a:p>
            <a:endParaRPr lang="en-AU" sz="1400" dirty="0" smtClean="0"/>
          </a:p>
          <a:p>
            <a:endParaRPr lang="en-AU" sz="1400" dirty="0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11" y="5013272"/>
            <a:ext cx="683955" cy="686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63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Picture 107" descr="C:\Users\tanderson4\AppData\Local\Microsoft\Windows\INetCache\Content.MSO\33B77393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2882" y="117593"/>
            <a:ext cx="1303020" cy="6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C:\Users\tanderson4\AppData\Local\Microsoft\Windows\INetCache\Content.MSO\5B4381E0.tmp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194" y="6048586"/>
            <a:ext cx="711200" cy="71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Picture 81" descr="C:\Users\tanderson4\AppData\Local\Microsoft\Windows\INetCache\Content.MSO\A07D5E82.tmp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5517" y="5981552"/>
            <a:ext cx="664210" cy="844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Picture 82" descr="C:\Users\tanderson4\AppData\Local\Microsoft\Windows\INetCache\Content.MSO\712AA954.tmp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1998" y="15824"/>
            <a:ext cx="1079500" cy="8070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Picture 83" descr="C:\Users\tanderson4\AppData\Local\Microsoft\Windows\INetCache\Content.MSO\41C9E788.tmp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958" y="66795"/>
            <a:ext cx="637540" cy="825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Picture 84" descr="C:\Users\tanderson4\AppData\Local\Microsoft\Windows\INetCache\Content.MSO\DB581ED6.tmp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47" r="1380" b="26886"/>
          <a:stretch/>
        </p:blipFill>
        <p:spPr bwMode="auto">
          <a:xfrm>
            <a:off x="6555649" y="96956"/>
            <a:ext cx="1030374" cy="523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Picture 85" descr="C:\Users\tanderson4\AppData\Local\Microsoft\Windows\INetCache\Content.MSO\CD7B7EA.tmp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053" y="25700"/>
            <a:ext cx="755254" cy="756571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Picture 87" descr="C:\Users\tanderson4\AppData\Local\Microsoft\Windows\INetCache\Content.MSO\62DBF07C.tmp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1441" y="64174"/>
            <a:ext cx="603250" cy="66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Picture 88" descr="C:\Users\tanderson4\AppData\Local\Microsoft\Windows\INetCache\Content.MSO\201A4FCC.tmp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615" y="6017010"/>
            <a:ext cx="765810" cy="717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Picture 89" descr="C:\Users\tanderson4\AppData\Local\Microsoft\Windows\INetCache\Content.MSO\6647E88F.tmp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4301" y="6209255"/>
            <a:ext cx="1411561" cy="487355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Picture 90" descr="C:\Users\tanderson4\AppData\Local\Microsoft\Windows\INetCache\Content.MSO\438DB457.tmp"/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128" y="25700"/>
            <a:ext cx="801285" cy="785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Picture 91" descr="C:\Users\tanderson4\AppData\Local\Microsoft\Windows\INetCache\Content.MSO\E4EF5D85.tmp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881" y="6017010"/>
            <a:ext cx="773575" cy="696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Picture 92" descr="C:\Users\tanderson4\AppData\Local\Microsoft\Windows\INetCache\Content.MSO\B54A175E.tmp"/>
          <p:cNvPicPr/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1" y="5868575"/>
            <a:ext cx="688975" cy="93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Picture 93" descr="C:\Users\tanderson4\AppData\Local\Microsoft\Windows\INetCache\Content.MSO\DCF89B1C.tmp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132" y="2267840"/>
            <a:ext cx="718185" cy="81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Picture 94" descr="C:\Users\tanderson4\AppData\Local\Microsoft\Windows\INetCache\Content.MSO\F804F2A4.tmp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599" y="170308"/>
            <a:ext cx="601980" cy="57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Picture 95" descr="C:\Users\tanderson4\AppData\Local\Microsoft\Windows\INetCache\Content.MSO\744FAC76.tmp"/>
          <p:cNvPicPr/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2517" y="6064798"/>
            <a:ext cx="812800" cy="7435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Picture 96" descr="C:\Users\tanderson4\AppData\Local\Microsoft\Windows\INetCache\Content.MSO\C97CB77D.tmp"/>
          <p:cNvPicPr/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803" y="64174"/>
            <a:ext cx="958541" cy="742679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Picture 97" descr="C:\Users\tanderson4\AppData\Local\Microsoft\Windows\INetCache\Content.MSO\4E4F1FA6.tmp"/>
          <p:cNvPicPr/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5163" y="4216452"/>
            <a:ext cx="742121" cy="64038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Picture 98" descr="C:\Users\tanderson4\AppData\Local\Microsoft\Windows\INetCache\Content.MSO\BE7CA7F4.tmp"/>
          <p:cNvPicPr/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053" y="6049769"/>
            <a:ext cx="669925" cy="74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Picture 99" descr="C:\Users\tanderson4\AppData\Local\Microsoft\Windows\INetCache\Content.MSO\8F9CEC28.tmp"/>
          <p:cNvPicPr/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832" y="-24763"/>
            <a:ext cx="806794" cy="8476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Picture 100" descr="C:\Users\tanderson4\AppData\Local\Microsoft\Windows\INetCache\Content.MSO\6EC563BA.tmp"/>
          <p:cNvPicPr/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07620">
            <a:off x="140674" y="971701"/>
            <a:ext cx="620554" cy="799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Picture 101" descr="C:\Users\tanderson4\AppData\Local\Microsoft\Windows\INetCache\Content.MSO\52708452.tmp"/>
          <p:cNvPicPr/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651" y="5864760"/>
            <a:ext cx="1180050" cy="9575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Picture 102" descr="C:\Users\tanderson4\AppData\Local\Microsoft\Windows\INetCache\Content.MSO\C17328D0.tmp"/>
          <p:cNvPicPr/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8113" y="1193782"/>
            <a:ext cx="742950" cy="708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Picture 103" descr="C:\Users\tanderson4\AppData\Local\Microsoft\Windows\INetCache\Content.MSO\1D171A80.tmp"/>
          <p:cNvPicPr/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1255" y="5864760"/>
            <a:ext cx="710565" cy="831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Picture 104" descr="C:\Users\tanderson4\AppData\Local\Microsoft\Windows\INetCache\Content.MSO\8008B3F2.tmp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966" y="6008755"/>
            <a:ext cx="793750" cy="7258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Picture 105" descr="C:\Users\tanderson4\AppData\Local\Microsoft\Windows\INetCache\Content.MSO\CDDFE48E.tmp"/>
          <p:cNvPicPr/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3494" y="3837429"/>
            <a:ext cx="876300" cy="87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Picture 106" descr="C:\Users\tanderson4\AppData\Local\Microsoft\Windows\INetCache\Content.MSO\6C7DBDBE.tmp"/>
          <p:cNvPicPr/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4" y="2067187"/>
            <a:ext cx="768350" cy="678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Picture 108" descr="C:\Users\tanderson4\AppData\Local\Microsoft\Windows\INetCache\Content.MSO\8FD1EEDB.tmp"/>
          <p:cNvPicPr/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7300" y="3199337"/>
            <a:ext cx="825500" cy="8610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Picture 109" descr="C:\Users\tanderson4\AppData\Local\Microsoft\Windows\INetCache\Content.MSO\506EC8A1.tmp"/>
          <p:cNvPicPr/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8676" y="5955408"/>
            <a:ext cx="751734" cy="8968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Picture 110" descr="C:\Users\tanderson4\AppData\Local\Microsoft\Windows\INetCache\Content.MSO\5E6A0C8.tmp"/>
          <p:cNvPicPr/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0" y="2919969"/>
            <a:ext cx="643351" cy="7098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Picture 111" descr="C:\Users\tanderson4\AppData\Local\Microsoft\Windows\INetCache\Content.MSO\96EF13D8.tmp"/>
          <p:cNvPicPr/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416" y="108070"/>
            <a:ext cx="792480" cy="74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Picture 112" descr="C:\Users\tanderson4\AppData\Local\Microsoft\Windows\INetCache\Content.MSO\2BDE3830.tmp"/>
          <p:cNvPicPr/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6482" y="96956"/>
            <a:ext cx="5969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Picture 113" descr="C:\Users\tanderson4\AppData\Local\Microsoft\Windows\INetCache\Content.MSO\361FF622.tmp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3252" y="41859"/>
            <a:ext cx="582295" cy="781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Picture 115" descr="C:\Users\tanderson4\AppData\Local\Microsoft\Windows\INetCache\Content.MSO\AA15DB8A.tmp"/>
          <p:cNvPicPr/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2050" y="105499"/>
            <a:ext cx="690632" cy="7024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Picture 117" descr="C:\Users\tanderson4\AppData\Local\Microsoft\Windows\INetCache\Content.MSO\BF3CA90B.tmp"/>
          <p:cNvPicPr/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9364" y="5150872"/>
            <a:ext cx="560057" cy="7876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887008" y="1622463"/>
            <a:ext cx="6272385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u="sng" dirty="0" smtClean="0">
                <a:solidFill>
                  <a:srgbClr val="000000"/>
                </a:solidFill>
              </a:rPr>
              <a:t>Held in Term Two</a:t>
            </a:r>
          </a:p>
          <a:p>
            <a:endParaRPr lang="en-AU" sz="1600" u="sng" dirty="0" smtClean="0">
              <a:solidFill>
                <a:srgbClr val="000000"/>
              </a:solidFill>
            </a:endParaRPr>
          </a:p>
          <a:p>
            <a:r>
              <a:rPr lang="en-AU" sz="1600" u="sng" dirty="0" smtClean="0">
                <a:solidFill>
                  <a:srgbClr val="000000"/>
                </a:solidFill>
              </a:rPr>
              <a:t>Two days</a:t>
            </a:r>
          </a:p>
          <a:p>
            <a:endParaRPr lang="en-AU" sz="1600" u="sng" dirty="0" smtClean="0">
              <a:solidFill>
                <a:srgbClr val="000000"/>
              </a:solidFill>
            </a:endParaRPr>
          </a:p>
          <a:p>
            <a:r>
              <a:rPr lang="en-AU" sz="1600" u="sng" dirty="0" smtClean="0">
                <a:solidFill>
                  <a:srgbClr val="000000"/>
                </a:solidFill>
              </a:rPr>
              <a:t>Participants: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rgbClr val="000000"/>
                </a:solidFill>
              </a:rPr>
              <a:t>School Leadership teams, inclusive of aspiring leaders</a:t>
            </a:r>
          </a:p>
          <a:p>
            <a:endParaRPr lang="en-AU" sz="1600" dirty="0" smtClean="0">
              <a:solidFill>
                <a:srgbClr val="000000"/>
              </a:solidFill>
            </a:endParaRPr>
          </a:p>
          <a:p>
            <a:r>
              <a:rPr lang="en-AU" sz="1600" u="sng" dirty="0" smtClean="0">
                <a:solidFill>
                  <a:srgbClr val="000000"/>
                </a:solidFill>
              </a:rPr>
              <a:t>Content: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rgbClr val="000000"/>
                </a:solidFill>
              </a:rPr>
              <a:t>Key Note Address (broad concepts)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rgbClr val="000000"/>
                </a:solidFill>
              </a:rPr>
              <a:t>Work shops (Three) Current DoE focus/initiative: reflective of member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rgbClr val="000000"/>
                </a:solidFill>
              </a:rPr>
              <a:t>Term 2 PPC meeting &amp;  concurrent presentation/workshop/networking for middle exec (coordinated by DP’s)</a:t>
            </a:r>
          </a:p>
          <a:p>
            <a:endParaRPr lang="en-AU" sz="1400" b="0" dirty="0" smtClean="0">
              <a:effectLst/>
            </a:endParaRPr>
          </a:p>
          <a:p>
            <a:endParaRPr lang="en-AU" sz="1400" dirty="0" smtClean="0"/>
          </a:p>
          <a:p>
            <a:endParaRPr lang="en-AU" sz="1400" dirty="0"/>
          </a:p>
        </p:txBody>
      </p:sp>
      <p:sp>
        <p:nvSpPr>
          <p:cNvPr id="2" name="Rectangle 1"/>
          <p:cNvSpPr/>
          <p:nvPr/>
        </p:nvSpPr>
        <p:spPr>
          <a:xfrm>
            <a:off x="1852629" y="2053713"/>
            <a:ext cx="2644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b="1" dirty="0" smtClean="0">
                <a:solidFill>
                  <a:schemeClr val="accent1">
                    <a:lumMod val="50000"/>
                  </a:schemeClr>
                </a:solidFill>
              </a:rPr>
              <a:t>Annual Conference</a:t>
            </a:r>
            <a:endParaRPr lang="en-A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2" name="Picture 41" descr="Image result for success">
            <a:hlinkClick r:id="rId37"/>
          </p:cNvPr>
          <p:cNvPicPr/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1794" y="2724153"/>
            <a:ext cx="2457450" cy="1866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11" y="4921291"/>
            <a:ext cx="683955" cy="686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527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182</Words>
  <Application>Microsoft Office PowerPoint</Application>
  <PresentationFormat>Widescreen</PresentationFormat>
  <Paragraphs>44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SimHei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>NSW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Tracy Anderson</dc:creator>
  <cp:lastModifiedBy>Tracey.Anderson@det</cp:lastModifiedBy>
  <cp:revision>13</cp:revision>
  <dcterms:created xsi:type="dcterms:W3CDTF">2019-08-21T00:20:38Z</dcterms:created>
  <dcterms:modified xsi:type="dcterms:W3CDTF">2019-08-21T09:16:28Z</dcterms:modified>
</cp:coreProperties>
</file>