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Nunito Sans" pitchFamily="2" charset="77"/>
      <p:regular r:id="rId20"/>
      <p:bold r:id="rId21"/>
      <p:italic r:id="rId22"/>
      <p:boldItalic r:id="rId23"/>
    </p:embeddedFont>
    <p:embeddedFont>
      <p:font typeface="Nunito Sans SemiBold"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8"/>
  </p:normalViewPr>
  <p:slideViewPr>
    <p:cSldViewPr snapToGrid="0" snapToObjects="1">
      <p:cViewPr varScale="1">
        <p:scale>
          <a:sx n="90" d="100"/>
          <a:sy n="90" d="100"/>
        </p:scale>
        <p:origin x="23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fc1c6c087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 name="Google Shape;168;g5fc1c6c087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c1c6c08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5" name="Google Shape;175;g5fc1c6c087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22a9d18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2" name="Google Shape;182;g522a9d182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49c7b28b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0" name="Google Shape;190;g449c7b28bf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its important and provides a way to measure</a:t>
            </a:r>
            <a:endParaRPr/>
          </a:p>
          <a:p>
            <a:pPr marL="0" marR="0" lvl="0" indent="0" algn="l" rtl="0">
              <a:lnSpc>
                <a:spcPct val="100000"/>
              </a:lnSpc>
              <a:spcBef>
                <a:spcPts val="0"/>
              </a:spcBef>
              <a:spcAft>
                <a:spcPts val="0"/>
              </a:spcAft>
              <a:buClr>
                <a:srgbClr val="000000"/>
              </a:buClr>
              <a:buSzPts val="1100"/>
              <a:buFont typeface="Arial"/>
              <a:buNone/>
            </a:pPr>
            <a:r>
              <a:rPr lang="en-US"/>
              <a:t>12 years doing this practice</a:t>
            </a:r>
            <a:endParaRPr/>
          </a:p>
          <a:p>
            <a:pPr marL="0" marR="0" lvl="0" indent="0" algn="l" rtl="0">
              <a:lnSpc>
                <a:spcPct val="100000"/>
              </a:lnSpc>
              <a:spcBef>
                <a:spcPts val="0"/>
              </a:spcBef>
              <a:spcAft>
                <a:spcPts val="0"/>
              </a:spcAft>
              <a:buClr>
                <a:srgbClr val="000000"/>
              </a:buClr>
              <a:buSzPts val="1100"/>
              <a:buFont typeface="Arial"/>
              <a:buNone/>
            </a:pPr>
            <a:r>
              <a:rPr lang="en-US"/>
              <a:t>wellbeing framework</a:t>
            </a:r>
            <a:endParaRPr/>
          </a:p>
          <a:p>
            <a:pPr marL="0" marR="0" lvl="0" indent="0" algn="l" rtl="0">
              <a:lnSpc>
                <a:spcPct val="100000"/>
              </a:lnSpc>
              <a:spcBef>
                <a:spcPts val="0"/>
              </a:spcBef>
              <a:spcAft>
                <a:spcPts val="0"/>
              </a:spcAft>
              <a:buClr>
                <a:srgbClr val="000000"/>
              </a:buClr>
              <a:buSzPts val="1100"/>
              <a:buFont typeface="Arial"/>
              <a:buNone/>
            </a:pPr>
            <a:r>
              <a:rPr lang="en-US"/>
              <a:t>Data coming from experience - now have software that gives hard data</a:t>
            </a:r>
            <a:endParaRPr/>
          </a:p>
        </p:txBody>
      </p:sp>
      <p:sp>
        <p:nvSpPr>
          <p:cNvPr id="88" name="Google Shape;8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1c142b79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97" name="Google Shape;97;g51c142b790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1c142b79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97" name="Google Shape;97;g51c142b79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48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fc1c6c0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4" name="Google Shape;104;g5fc1c6c08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1c142b7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1c142b7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7" name="Google Shape;127;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6" name="Google Shape;14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22a9d182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g522a9d182e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http://www.youtube.com/watch?v=a40-nnQK8w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youtube.com/watch?v=ymsbQLa2BX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hyperlink" Target="http://drive.google.com/file/d/1UjUIpNBeMCs5TQ_JDDQoLwqE-m5UxO67/view"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3911825"/>
            <a:ext cx="12192000" cy="23601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endParaRPr sz="3600">
              <a:solidFill>
                <a:schemeClr val="lt1"/>
              </a:solidFill>
            </a:endParaRPr>
          </a:p>
          <a:p>
            <a:pPr marL="0" lvl="0" indent="0" algn="ctr" rtl="0">
              <a:lnSpc>
                <a:spcPct val="90000"/>
              </a:lnSpc>
              <a:spcBef>
                <a:spcPts val="0"/>
              </a:spcBef>
              <a:spcAft>
                <a:spcPts val="0"/>
              </a:spcAft>
              <a:buClr>
                <a:schemeClr val="lt1"/>
              </a:buClr>
              <a:buSzPts val="3600"/>
              <a:buFont typeface="Arial"/>
              <a:buNone/>
            </a:pPr>
            <a:r>
              <a:rPr lang="en-US" sz="3000" b="1" i="1">
                <a:solidFill>
                  <a:schemeClr val="lt1"/>
                </a:solidFill>
                <a:latin typeface="Nunito Sans"/>
                <a:ea typeface="Nunito Sans"/>
                <a:cs typeface="Nunito Sans"/>
                <a:sym typeface="Nunito Sans"/>
              </a:rPr>
              <a:t>Australia's leading curriculum-aligned </a:t>
            </a:r>
            <a:endParaRPr sz="3000" b="1" i="1">
              <a:solidFill>
                <a:schemeClr val="lt1"/>
              </a:solidFill>
              <a:latin typeface="Nunito Sans"/>
              <a:ea typeface="Nunito Sans"/>
              <a:cs typeface="Nunito Sans"/>
              <a:sym typeface="Nunito Sans"/>
            </a:endParaRPr>
          </a:p>
          <a:p>
            <a:pPr marL="0" lvl="0" indent="0" algn="ctr" rtl="0">
              <a:lnSpc>
                <a:spcPct val="90000"/>
              </a:lnSpc>
              <a:spcBef>
                <a:spcPts val="0"/>
              </a:spcBef>
              <a:spcAft>
                <a:spcPts val="0"/>
              </a:spcAft>
              <a:buClr>
                <a:schemeClr val="lt1"/>
              </a:buClr>
              <a:buSzPts val="3600"/>
              <a:buFont typeface="Arial"/>
              <a:buNone/>
            </a:pPr>
            <a:r>
              <a:rPr lang="en-US" sz="3000" b="1" i="1">
                <a:solidFill>
                  <a:schemeClr val="lt1"/>
                </a:solidFill>
                <a:latin typeface="Nunito Sans"/>
                <a:ea typeface="Nunito Sans"/>
                <a:cs typeface="Nunito Sans"/>
                <a:sym typeface="Nunito Sans"/>
              </a:rPr>
              <a:t>Social and Emotional Learning</a:t>
            </a:r>
            <a:br>
              <a:rPr lang="en-US" sz="3000" b="1" i="1">
                <a:solidFill>
                  <a:schemeClr val="lt1"/>
                </a:solidFill>
                <a:latin typeface="Nunito Sans"/>
                <a:ea typeface="Nunito Sans"/>
                <a:cs typeface="Nunito Sans"/>
                <a:sym typeface="Nunito Sans"/>
              </a:rPr>
            </a:br>
            <a:r>
              <a:rPr lang="en-US" sz="3000" b="1" i="1">
                <a:solidFill>
                  <a:schemeClr val="lt1"/>
                </a:solidFill>
                <a:latin typeface="Nunito Sans"/>
                <a:ea typeface="Nunito Sans"/>
                <a:cs typeface="Nunito Sans"/>
                <a:sym typeface="Nunito Sans"/>
              </a:rPr>
              <a:t>Wellbeing &amp; Mindfulness Programs</a:t>
            </a:r>
            <a:br>
              <a:rPr lang="en-US" sz="3000" b="1" i="1">
                <a:solidFill>
                  <a:schemeClr val="lt1"/>
                </a:solidFill>
                <a:latin typeface="Calibri"/>
                <a:ea typeface="Calibri"/>
                <a:cs typeface="Calibri"/>
                <a:sym typeface="Calibri"/>
              </a:rPr>
            </a:br>
            <a:endParaRPr sz="3000" b="1" i="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r="69208"/>
          <a:stretch/>
        </p:blipFill>
        <p:spPr>
          <a:xfrm>
            <a:off x="4018025" y="584950"/>
            <a:ext cx="4155951" cy="293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p:nvPr/>
        </p:nvSpPr>
        <p:spPr>
          <a:xfrm>
            <a:off x="0" y="-5429"/>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sz="3000" b="1">
                <a:solidFill>
                  <a:schemeClr val="lt1"/>
                </a:solidFill>
                <a:latin typeface="Nunito Sans"/>
                <a:ea typeface="Nunito Sans"/>
                <a:cs typeface="Nunito Sans"/>
                <a:sym typeface="Nunito Sans"/>
              </a:rPr>
              <a:t>Life Skills GO - Unit Curriculum Report</a:t>
            </a:r>
            <a:endParaRPr sz="3000" b="1" i="0" u="none" strike="noStrike" cap="none">
              <a:solidFill>
                <a:schemeClr val="lt1"/>
              </a:solidFill>
              <a:latin typeface="Nunito Sans"/>
              <a:ea typeface="Nunito Sans"/>
              <a:cs typeface="Nunito Sans"/>
              <a:sym typeface="Nunito Sans"/>
            </a:endParaRPr>
          </a:p>
        </p:txBody>
      </p:sp>
      <p:pic>
        <p:nvPicPr>
          <p:cNvPr id="171" name="Google Shape;171;p21"/>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172" name="Google Shape;172;p21"/>
          <p:cNvPicPr preferRelativeResize="0"/>
          <p:nvPr/>
        </p:nvPicPr>
        <p:blipFill rotWithShape="1">
          <a:blip r:embed="rId4">
            <a:alphaModFix/>
          </a:blip>
          <a:srcRect r="2629"/>
          <a:stretch/>
        </p:blipFill>
        <p:spPr>
          <a:xfrm>
            <a:off x="635350" y="1732150"/>
            <a:ext cx="9893351" cy="394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0" y="-5429"/>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endParaRPr sz="3000" b="1">
              <a:solidFill>
                <a:schemeClr val="lt1"/>
              </a:solidFill>
              <a:latin typeface="Nunito Sans"/>
              <a:ea typeface="Nunito Sans"/>
              <a:cs typeface="Nunito Sans"/>
              <a:sym typeface="Nunito Sans"/>
            </a:endParaRPr>
          </a:p>
          <a:p>
            <a:pPr marL="0" lvl="0" indent="0" algn="ctr" rtl="0">
              <a:lnSpc>
                <a:spcPct val="90000"/>
              </a:lnSpc>
              <a:spcBef>
                <a:spcPts val="0"/>
              </a:spcBef>
              <a:spcAft>
                <a:spcPts val="0"/>
              </a:spcAft>
              <a:buClr>
                <a:schemeClr val="dk1"/>
              </a:buClr>
              <a:buSzPts val="1100"/>
              <a:buFont typeface="Arial"/>
              <a:buNone/>
            </a:pPr>
            <a:r>
              <a:rPr lang="en-US" sz="3000" b="1">
                <a:solidFill>
                  <a:schemeClr val="lt1"/>
                </a:solidFill>
                <a:latin typeface="Nunito Sans"/>
                <a:ea typeface="Nunito Sans"/>
                <a:cs typeface="Nunito Sans"/>
                <a:sym typeface="Nunito Sans"/>
              </a:rPr>
              <a:t>Our programs teach social, emotional and</a:t>
            </a:r>
            <a:endParaRPr sz="3000" b="1">
              <a:solidFill>
                <a:schemeClr val="lt1"/>
              </a:solidFill>
              <a:latin typeface="Nunito Sans"/>
              <a:ea typeface="Nunito Sans"/>
              <a:cs typeface="Nunito Sans"/>
              <a:sym typeface="Nunito Sans"/>
            </a:endParaRPr>
          </a:p>
          <a:p>
            <a:pPr marL="0" lvl="0" indent="0" algn="ctr" rtl="0">
              <a:lnSpc>
                <a:spcPct val="90000"/>
              </a:lnSpc>
              <a:spcBef>
                <a:spcPts val="0"/>
              </a:spcBef>
              <a:spcAft>
                <a:spcPts val="0"/>
              </a:spcAft>
              <a:buClr>
                <a:schemeClr val="dk1"/>
              </a:buClr>
              <a:buSzPts val="1100"/>
              <a:buFont typeface="Arial"/>
              <a:buNone/>
            </a:pPr>
            <a:r>
              <a:rPr lang="en-US" sz="3000" b="1">
                <a:solidFill>
                  <a:schemeClr val="lt1"/>
                </a:solidFill>
                <a:latin typeface="Nunito Sans"/>
                <a:ea typeface="Nunito Sans"/>
                <a:cs typeface="Nunito Sans"/>
                <a:sym typeface="Nunito Sans"/>
              </a:rPr>
              <a:t>physical skills across many frameworks</a:t>
            </a:r>
            <a:endParaRPr sz="3000" b="1">
              <a:solidFill>
                <a:schemeClr val="lt1"/>
              </a:solidFill>
              <a:latin typeface="Nunito Sans"/>
              <a:ea typeface="Nunito Sans"/>
              <a:cs typeface="Nunito Sans"/>
              <a:sym typeface="Nunito Sans"/>
            </a:endParaRPr>
          </a:p>
          <a:p>
            <a:pPr marL="0" lvl="0" indent="0" algn="ctr" rtl="0">
              <a:lnSpc>
                <a:spcPct val="90000"/>
              </a:lnSpc>
              <a:spcBef>
                <a:spcPts val="0"/>
              </a:spcBef>
              <a:spcAft>
                <a:spcPts val="0"/>
              </a:spcAft>
              <a:buClr>
                <a:schemeClr val="lt1"/>
              </a:buClr>
              <a:buSzPts val="4400"/>
              <a:buFont typeface="Calibri"/>
              <a:buNone/>
            </a:pPr>
            <a:endParaRPr sz="3000" b="1">
              <a:solidFill>
                <a:schemeClr val="lt1"/>
              </a:solidFill>
              <a:latin typeface="Nunito Sans"/>
              <a:ea typeface="Nunito Sans"/>
              <a:cs typeface="Nunito Sans"/>
              <a:sym typeface="Nunito Sans"/>
            </a:endParaRPr>
          </a:p>
        </p:txBody>
      </p:sp>
      <p:pic>
        <p:nvPicPr>
          <p:cNvPr id="178" name="Google Shape;178;p22"/>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179" name="Google Shape;179;p22"/>
          <p:cNvPicPr preferRelativeResize="0"/>
          <p:nvPr/>
        </p:nvPicPr>
        <p:blipFill rotWithShape="1">
          <a:blip r:embed="rId4">
            <a:alphaModFix/>
          </a:blip>
          <a:srcRect t="2395" b="9218"/>
          <a:stretch/>
        </p:blipFill>
        <p:spPr>
          <a:xfrm>
            <a:off x="3393800" y="1640925"/>
            <a:ext cx="4980650" cy="5173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body" idx="1"/>
          </p:nvPr>
        </p:nvSpPr>
        <p:spPr>
          <a:xfrm>
            <a:off x="870400" y="2198950"/>
            <a:ext cx="4511400" cy="3712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latin typeface="Nunito Sans"/>
                <a:ea typeface="Nunito Sans"/>
                <a:cs typeface="Nunito Sans"/>
                <a:sym typeface="Nunito Sans"/>
              </a:rPr>
              <a:t>Our online masterclasses for teachers will help you learn how to </a:t>
            </a:r>
            <a:r>
              <a:rPr lang="en-US" sz="1800" b="1">
                <a:latin typeface="Nunito Sans"/>
                <a:ea typeface="Nunito Sans"/>
                <a:cs typeface="Nunito Sans"/>
                <a:sym typeface="Nunito Sans"/>
              </a:rPr>
              <a:t>activate the personal and social capability</a:t>
            </a:r>
            <a:r>
              <a:rPr lang="en-US" sz="1800">
                <a:latin typeface="Nunito Sans"/>
                <a:ea typeface="Nunito Sans"/>
                <a:cs typeface="Nunito Sans"/>
                <a:sym typeface="Nunito Sans"/>
              </a:rPr>
              <a:t> of your students enabling them to thrive in learning and life. </a:t>
            </a:r>
            <a:endParaRPr sz="1800">
              <a:latin typeface="Nunito Sans"/>
              <a:ea typeface="Nunito Sans"/>
              <a:cs typeface="Nunito Sans"/>
              <a:sym typeface="Nunito Sans"/>
            </a:endParaRPr>
          </a:p>
          <a:p>
            <a:pPr marL="0" marR="0" lvl="0" indent="0" algn="l" rtl="0">
              <a:lnSpc>
                <a:spcPct val="90000"/>
              </a:lnSpc>
              <a:spcBef>
                <a:spcPts val="0"/>
              </a:spcBef>
              <a:spcAft>
                <a:spcPts val="0"/>
              </a:spcAft>
              <a:buClr>
                <a:schemeClr val="dk1"/>
              </a:buClr>
              <a:buSzPts val="1800"/>
              <a:buFont typeface="Arial"/>
              <a:buNone/>
            </a:pPr>
            <a:endParaRPr sz="1800">
              <a:latin typeface="Nunito Sans"/>
              <a:ea typeface="Nunito Sans"/>
              <a:cs typeface="Nunito Sans"/>
              <a:sym typeface="Nunito Sans"/>
            </a:endParaRPr>
          </a:p>
          <a:p>
            <a:pPr marL="0" marR="0" lvl="0" indent="0" algn="l" rtl="0">
              <a:lnSpc>
                <a:spcPct val="90000"/>
              </a:lnSpc>
              <a:spcBef>
                <a:spcPts val="0"/>
              </a:spcBef>
              <a:spcAft>
                <a:spcPts val="0"/>
              </a:spcAft>
              <a:buClr>
                <a:schemeClr val="dk1"/>
              </a:buClr>
              <a:buSzPts val="1800"/>
              <a:buFont typeface="Arial"/>
              <a:buNone/>
            </a:pPr>
            <a:r>
              <a:rPr lang="en-US" sz="1800">
                <a:latin typeface="Nunito Sans"/>
                <a:ea typeface="Nunito Sans"/>
                <a:cs typeface="Nunito Sans"/>
                <a:sym typeface="Nunito Sans"/>
              </a:rPr>
              <a:t>You will use a repertoire of </a:t>
            </a:r>
            <a:r>
              <a:rPr lang="en-US" sz="1800" b="1">
                <a:latin typeface="Nunito Sans"/>
                <a:ea typeface="Nunito Sans"/>
                <a:cs typeface="Nunito Sans"/>
                <a:sym typeface="Nunito Sans"/>
              </a:rPr>
              <a:t>effective strategies</a:t>
            </a:r>
            <a:r>
              <a:rPr lang="en-US" sz="1800">
                <a:latin typeface="Nunito Sans"/>
                <a:ea typeface="Nunito Sans"/>
                <a:cs typeface="Nunito Sans"/>
                <a:sym typeface="Nunito Sans"/>
              </a:rPr>
              <a:t> and resources that are interactive, </a:t>
            </a:r>
            <a:r>
              <a:rPr lang="en-US" sz="1800" b="1">
                <a:latin typeface="Nunito Sans"/>
                <a:ea typeface="Nunito Sans"/>
                <a:cs typeface="Nunito Sans"/>
                <a:sym typeface="Nunito Sans"/>
              </a:rPr>
              <a:t>highly engaging</a:t>
            </a:r>
            <a:r>
              <a:rPr lang="en-US" sz="1800">
                <a:latin typeface="Nunito Sans"/>
                <a:ea typeface="Nunito Sans"/>
                <a:cs typeface="Nunito Sans"/>
                <a:sym typeface="Nunito Sans"/>
              </a:rPr>
              <a:t> and curriculum aligned to address challenges within your own context.</a:t>
            </a:r>
            <a:endParaRPr sz="1800">
              <a:latin typeface="Nunito Sans"/>
              <a:ea typeface="Nunito Sans"/>
              <a:cs typeface="Nunito Sans"/>
              <a:sym typeface="Nunito Sans"/>
            </a:endParaRPr>
          </a:p>
          <a:p>
            <a:pPr marL="0" marR="0" lvl="0" indent="0" algn="l" rtl="0">
              <a:lnSpc>
                <a:spcPct val="90000"/>
              </a:lnSpc>
              <a:spcBef>
                <a:spcPts val="0"/>
              </a:spcBef>
              <a:spcAft>
                <a:spcPts val="0"/>
              </a:spcAft>
              <a:buClr>
                <a:schemeClr val="dk1"/>
              </a:buClr>
              <a:buSzPts val="1800"/>
              <a:buFont typeface="Arial"/>
              <a:buNone/>
            </a:pPr>
            <a:endParaRPr sz="1800">
              <a:latin typeface="Nunito Sans"/>
              <a:ea typeface="Nunito Sans"/>
              <a:cs typeface="Nunito Sans"/>
              <a:sym typeface="Nunito Sans"/>
            </a:endParaRPr>
          </a:p>
          <a:p>
            <a:pPr marL="0" marR="0" lvl="0" indent="0" algn="l" rtl="0">
              <a:lnSpc>
                <a:spcPct val="90000"/>
              </a:lnSpc>
              <a:spcBef>
                <a:spcPts val="0"/>
              </a:spcBef>
              <a:spcAft>
                <a:spcPts val="0"/>
              </a:spcAft>
              <a:buClr>
                <a:schemeClr val="dk1"/>
              </a:buClr>
              <a:buSzPts val="1800"/>
              <a:buFont typeface="Arial"/>
              <a:buNone/>
            </a:pPr>
            <a:r>
              <a:rPr lang="en-US" sz="1800" b="1">
                <a:latin typeface="Nunito Sans"/>
                <a:ea typeface="Nunito Sans"/>
                <a:cs typeface="Nunito Sans"/>
                <a:sym typeface="Nunito Sans"/>
              </a:rPr>
              <a:t>Here’s a video explaining this further...</a:t>
            </a:r>
            <a:endParaRPr sz="1800" b="1" u="none" strike="noStrike" cap="none">
              <a:solidFill>
                <a:schemeClr val="dk1"/>
              </a:solidFill>
              <a:latin typeface="Nunito Sans"/>
              <a:ea typeface="Nunito Sans"/>
              <a:cs typeface="Nunito Sans"/>
              <a:sym typeface="Nunito Sans"/>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5" name="Google Shape;185;p23"/>
          <p:cNvSpPr/>
          <p:nvPr/>
        </p:nvSpPr>
        <p:spPr>
          <a:xfrm>
            <a:off x="0" y="-5429"/>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sz="3000" b="1">
                <a:solidFill>
                  <a:schemeClr val="lt1"/>
                </a:solidFill>
                <a:latin typeface="Nunito Sans"/>
                <a:ea typeface="Nunito Sans"/>
                <a:cs typeface="Nunito Sans"/>
                <a:sym typeface="Nunito Sans"/>
              </a:rPr>
              <a:t>Online Masterclasses</a:t>
            </a:r>
            <a:endParaRPr sz="3000" b="1" i="0" u="none" strike="noStrike" cap="none">
              <a:solidFill>
                <a:schemeClr val="lt1"/>
              </a:solidFill>
              <a:latin typeface="Nunito Sans"/>
              <a:ea typeface="Nunito Sans"/>
              <a:cs typeface="Nunito Sans"/>
              <a:sym typeface="Nunito Sans"/>
            </a:endParaRPr>
          </a:p>
        </p:txBody>
      </p:sp>
      <p:pic>
        <p:nvPicPr>
          <p:cNvPr id="186" name="Google Shape;186;p23"/>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187" name="Google Shape;187;p23" descr="Help your students to thrive in learning and in life. These NESA registered online masterclasses equip you with learning, curriculum aligned strategies and highly engaging resources empowering your students to actively manage their own health and wellbeing." title="Online Masterclasses for Teachers - NESA Registered">
            <a:hlinkClick r:id="rId4"/>
          </p:cNvPr>
          <p:cNvPicPr preferRelativeResize="0"/>
          <p:nvPr/>
        </p:nvPicPr>
        <p:blipFill>
          <a:blip r:embed="rId5">
            <a:alphaModFix/>
          </a:blip>
          <a:stretch>
            <a:fillRect/>
          </a:stretch>
        </p:blipFill>
        <p:spPr>
          <a:xfrm>
            <a:off x="5574091" y="2363425"/>
            <a:ext cx="4511412" cy="3383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4"/>
          <p:cNvPicPr preferRelativeResize="0"/>
          <p:nvPr/>
        </p:nvPicPr>
        <p:blipFill rotWithShape="1">
          <a:blip r:embed="rId3">
            <a:alphaModFix/>
          </a:blip>
          <a:srcRect l="21572" t="1070" r="351" b="-1069"/>
          <a:stretch/>
        </p:blipFill>
        <p:spPr>
          <a:xfrm>
            <a:off x="-38100" y="1366875"/>
            <a:ext cx="12268202" cy="5552799"/>
          </a:xfrm>
          <a:prstGeom prst="rect">
            <a:avLst/>
          </a:prstGeom>
          <a:noFill/>
          <a:ln>
            <a:noFill/>
          </a:ln>
          <a:effectLst>
            <a:reflection endPos="30000" dist="38100" dir="5400000" fadeDir="5400012" sy="-100000" algn="bl" rotWithShape="0"/>
          </a:effectLst>
        </p:spPr>
      </p:pic>
      <p:sp>
        <p:nvSpPr>
          <p:cNvPr id="193" name="Google Shape;193;p24"/>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sz="3000" b="1">
                <a:solidFill>
                  <a:schemeClr val="lt1"/>
                </a:solidFill>
                <a:latin typeface="Nunito Sans"/>
                <a:ea typeface="Nunito Sans"/>
                <a:cs typeface="Nunito Sans"/>
                <a:sym typeface="Nunito Sans"/>
              </a:rPr>
              <a:t>Thank You!</a:t>
            </a:r>
            <a:endParaRPr sz="3000" b="1" i="0" u="none" strike="noStrike" cap="none">
              <a:solidFill>
                <a:schemeClr val="lt1"/>
              </a:solidFill>
              <a:latin typeface="Nunito Sans"/>
              <a:ea typeface="Nunito Sans"/>
              <a:cs typeface="Nunito Sans"/>
              <a:sym typeface="Nunito Sans"/>
            </a:endParaRPr>
          </a:p>
        </p:txBody>
      </p:sp>
      <p:pic>
        <p:nvPicPr>
          <p:cNvPr id="194" name="Google Shape;194;p24"/>
          <p:cNvPicPr preferRelativeResize="0"/>
          <p:nvPr/>
        </p:nvPicPr>
        <p:blipFill rotWithShape="1">
          <a:blip r:embed="rId4">
            <a:alphaModFix/>
          </a:blip>
          <a:srcRect r="69208"/>
          <a:stretch/>
        </p:blipFill>
        <p:spPr>
          <a:xfrm>
            <a:off x="10465325" y="5609675"/>
            <a:ext cx="1289324" cy="909450"/>
          </a:xfrm>
          <a:prstGeom prst="rect">
            <a:avLst/>
          </a:prstGeom>
          <a:noFill/>
          <a:ln>
            <a:noFill/>
          </a:ln>
        </p:spPr>
      </p:pic>
      <p:sp>
        <p:nvSpPr>
          <p:cNvPr id="195" name="Google Shape;195;p24"/>
          <p:cNvSpPr txBox="1"/>
          <p:nvPr/>
        </p:nvSpPr>
        <p:spPr>
          <a:xfrm>
            <a:off x="577350" y="3186725"/>
            <a:ext cx="11037300" cy="1429500"/>
          </a:xfrm>
          <a:prstGeom prst="rect">
            <a:avLst/>
          </a:prstGeom>
          <a:noFill/>
          <a:ln>
            <a:noFill/>
          </a:ln>
        </p:spPr>
        <p:txBody>
          <a:bodyPr spcFirstLastPara="1" wrap="square" lIns="91425" tIns="91425" rIns="91425" bIns="91425" anchor="t" anchorCtr="0">
            <a:noAutofit/>
          </a:bodyPr>
          <a:lstStyle/>
          <a:p>
            <a:pPr marL="0" lvl="0" indent="0" algn="ctr" rtl="0">
              <a:lnSpc>
                <a:spcPct val="70000"/>
              </a:lnSpc>
              <a:spcBef>
                <a:spcPts val="1000"/>
              </a:spcBef>
              <a:spcAft>
                <a:spcPts val="0"/>
              </a:spcAft>
              <a:buNone/>
            </a:pPr>
            <a:r>
              <a:rPr lang="en-US" sz="3000" i="1">
                <a:solidFill>
                  <a:srgbClr val="E20177"/>
                </a:solidFill>
                <a:latin typeface="Nunito Sans SemiBold"/>
                <a:ea typeface="Nunito Sans SemiBold"/>
                <a:cs typeface="Nunito Sans SemiBold"/>
                <a:sym typeface="Nunito Sans SemiBold"/>
              </a:rPr>
              <a:t>We appreciate your time, if you have any feedback or questions...fire away!</a:t>
            </a:r>
            <a:endParaRPr sz="3000" i="1">
              <a:solidFill>
                <a:srgbClr val="E20177"/>
              </a:solidFill>
              <a:latin typeface="Nunito Sans SemiBold"/>
              <a:ea typeface="Nunito Sans SemiBold"/>
              <a:cs typeface="Nunito Sans SemiBold"/>
              <a:sym typeface="Nunito Sans SemiBold"/>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p:nvPr/>
        </p:nvSpPr>
        <p:spPr>
          <a:xfrm>
            <a:off x="25"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endParaRPr sz="3000" b="1">
              <a:solidFill>
                <a:schemeClr val="lt1"/>
              </a:solidFill>
              <a:latin typeface="Nunito Sans"/>
              <a:ea typeface="Nunito Sans"/>
              <a:cs typeface="Nunito Sans"/>
              <a:sym typeface="Nunito Sans"/>
            </a:endParaRPr>
          </a:p>
          <a:p>
            <a:pPr marL="457200" lvl="0" indent="0" algn="ctr" rtl="0">
              <a:lnSpc>
                <a:spcPct val="90000"/>
              </a:lnSpc>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Every student is Known, Valued and Cared for</a:t>
            </a:r>
            <a:endParaRPr sz="3000" b="1">
              <a:solidFill>
                <a:schemeClr val="dk1"/>
              </a:solidFill>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pic>
        <p:nvPicPr>
          <p:cNvPr id="91" name="Google Shape;91;p14"/>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92" name="Google Shape;92;p14"/>
          <p:cNvPicPr preferRelativeResize="0"/>
          <p:nvPr/>
        </p:nvPicPr>
        <p:blipFill rotWithShape="1">
          <a:blip r:embed="rId4">
            <a:alphaModFix/>
          </a:blip>
          <a:srcRect l="9883" t="1620" r="10732" b="5234"/>
          <a:stretch/>
        </p:blipFill>
        <p:spPr>
          <a:xfrm>
            <a:off x="6590750" y="2043975"/>
            <a:ext cx="4064274" cy="4019000"/>
          </a:xfrm>
          <a:prstGeom prst="rect">
            <a:avLst/>
          </a:prstGeom>
          <a:noFill/>
          <a:ln>
            <a:noFill/>
          </a:ln>
        </p:spPr>
      </p:pic>
      <p:sp>
        <p:nvSpPr>
          <p:cNvPr id="93" name="Google Shape;93;p14"/>
          <p:cNvSpPr/>
          <p:nvPr/>
        </p:nvSpPr>
        <p:spPr>
          <a:xfrm>
            <a:off x="40525" y="0"/>
            <a:ext cx="121515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endParaRPr sz="3000" b="1">
              <a:solidFill>
                <a:schemeClr val="lt1"/>
              </a:solidFill>
              <a:latin typeface="Nunito Sans"/>
              <a:ea typeface="Nunito Sans"/>
              <a:cs typeface="Nunito Sans"/>
              <a:sym typeface="Nunito Sans"/>
            </a:endParaRPr>
          </a:p>
          <a:p>
            <a:pPr marL="457200" lvl="0" indent="0" algn="ctr" rtl="0">
              <a:lnSpc>
                <a:spcPct val="90000"/>
              </a:lnSpc>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Did you know...</a:t>
            </a:r>
            <a:endParaRPr sz="1800">
              <a:solidFill>
                <a:schemeClr val="lt1"/>
              </a:solidFill>
              <a:latin typeface="Calibri"/>
              <a:ea typeface="Calibri"/>
              <a:cs typeface="Calibri"/>
              <a:sym typeface="Calibri"/>
            </a:endParaRPr>
          </a:p>
        </p:txBody>
      </p:sp>
      <p:sp>
        <p:nvSpPr>
          <p:cNvPr id="94" name="Google Shape;94;p14"/>
          <p:cNvSpPr txBox="1"/>
          <p:nvPr/>
        </p:nvSpPr>
        <p:spPr>
          <a:xfrm>
            <a:off x="516050" y="2103425"/>
            <a:ext cx="5688300" cy="302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i="1">
                <a:solidFill>
                  <a:schemeClr val="dk1"/>
                </a:solidFill>
                <a:latin typeface="Nunito Sans"/>
                <a:ea typeface="Nunito Sans"/>
                <a:cs typeface="Nunito Sans"/>
                <a:sym typeface="Nunito Sans"/>
              </a:rPr>
              <a:t>Strong social and emotional learning skills resulted in a 4x increase in high school completion and it also resulted </a:t>
            </a:r>
            <a:endParaRPr sz="2400" i="1">
              <a:solidFill>
                <a:schemeClr val="dk1"/>
              </a:solidFill>
              <a:latin typeface="Nunito Sans"/>
              <a:ea typeface="Nunito Sans"/>
              <a:cs typeface="Nunito Sans"/>
              <a:sym typeface="Nunito Sans"/>
            </a:endParaRPr>
          </a:p>
          <a:p>
            <a:pPr marL="0" lvl="0" indent="0" algn="l" rtl="0">
              <a:lnSpc>
                <a:spcPct val="115000"/>
              </a:lnSpc>
              <a:spcBef>
                <a:spcPts val="0"/>
              </a:spcBef>
              <a:spcAft>
                <a:spcPts val="0"/>
              </a:spcAft>
              <a:buClr>
                <a:schemeClr val="dk1"/>
              </a:buClr>
              <a:buSzPts val="1100"/>
              <a:buFont typeface="Arial"/>
              <a:buNone/>
            </a:pPr>
            <a:r>
              <a:rPr lang="en-US" sz="2400" i="1">
                <a:solidFill>
                  <a:schemeClr val="dk1"/>
                </a:solidFill>
                <a:latin typeface="Nunito Sans"/>
                <a:ea typeface="Nunito Sans"/>
                <a:cs typeface="Nunito Sans"/>
                <a:sym typeface="Nunito Sans"/>
              </a:rPr>
              <a:t>in students being twice as likely </a:t>
            </a:r>
            <a:endParaRPr sz="2400" i="1">
              <a:solidFill>
                <a:schemeClr val="dk1"/>
              </a:solidFill>
              <a:latin typeface="Nunito Sans"/>
              <a:ea typeface="Nunito Sans"/>
              <a:cs typeface="Nunito Sans"/>
              <a:sym typeface="Nunito Sans"/>
            </a:endParaRPr>
          </a:p>
          <a:p>
            <a:pPr marL="0" lvl="0" indent="0" algn="l" rtl="0">
              <a:lnSpc>
                <a:spcPct val="115000"/>
              </a:lnSpc>
              <a:spcBef>
                <a:spcPts val="0"/>
              </a:spcBef>
              <a:spcAft>
                <a:spcPts val="0"/>
              </a:spcAft>
              <a:buNone/>
            </a:pPr>
            <a:r>
              <a:rPr lang="en-US" sz="2400" i="1">
                <a:solidFill>
                  <a:schemeClr val="dk1"/>
                </a:solidFill>
                <a:latin typeface="Nunito Sans"/>
                <a:ea typeface="Nunito Sans"/>
                <a:cs typeface="Nunito Sans"/>
                <a:sym typeface="Nunito Sans"/>
              </a:rPr>
              <a:t>to be happy. </a:t>
            </a:r>
            <a:endParaRPr sz="2400" i="1">
              <a:solidFill>
                <a:schemeClr val="dk1"/>
              </a:solidFill>
              <a:latin typeface="Nunito Sans"/>
              <a:ea typeface="Nunito Sans"/>
              <a:cs typeface="Nunito Sans"/>
              <a:sym typeface="Nunito Sans"/>
            </a:endParaRPr>
          </a:p>
          <a:p>
            <a:pPr marL="0" lvl="0" indent="0" algn="l" rtl="0">
              <a:lnSpc>
                <a:spcPct val="115000"/>
              </a:lnSpc>
              <a:spcBef>
                <a:spcPts val="0"/>
              </a:spcBef>
              <a:spcAft>
                <a:spcPts val="0"/>
              </a:spcAft>
              <a:buNone/>
            </a:pPr>
            <a:endParaRPr sz="1200" i="1">
              <a:solidFill>
                <a:schemeClr val="dk1"/>
              </a:solidFill>
              <a:latin typeface="Nunito Sans"/>
              <a:ea typeface="Nunito Sans"/>
              <a:cs typeface="Nunito Sans"/>
              <a:sym typeface="Nunito Sans"/>
            </a:endParaRPr>
          </a:p>
          <a:p>
            <a:pPr marL="0" lvl="0" indent="0" algn="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(OECD, 2017) </a:t>
            </a:r>
            <a:endParaRPr sz="2400" i="1">
              <a:solidFill>
                <a:schemeClr val="dk1"/>
              </a:solidFill>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endParaRPr sz="3000" b="1">
              <a:solidFill>
                <a:schemeClr val="lt1"/>
              </a:solidFill>
              <a:latin typeface="Nunito Sans"/>
              <a:ea typeface="Nunito Sans"/>
              <a:cs typeface="Nunito Sans"/>
              <a:sym typeface="Nunito Sans"/>
            </a:endParaRPr>
          </a:p>
          <a:p>
            <a:pPr marL="457200" lvl="0" indent="0" algn="ctr" rtl="0">
              <a:lnSpc>
                <a:spcPct val="90000"/>
              </a:lnSpc>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Our Impact</a:t>
            </a:r>
            <a:endParaRPr sz="3000" b="1">
              <a:solidFill>
                <a:schemeClr val="dk1"/>
              </a:solidFill>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pic>
        <p:nvPicPr>
          <p:cNvPr id="100" name="Google Shape;100;p15"/>
          <p:cNvPicPr preferRelativeResize="0"/>
          <p:nvPr/>
        </p:nvPicPr>
        <p:blipFill rotWithShape="1">
          <a:blip r:embed="rId3">
            <a:alphaModFix/>
          </a:blip>
          <a:srcRect t="35379"/>
          <a:stretch/>
        </p:blipFill>
        <p:spPr>
          <a:xfrm>
            <a:off x="1015738" y="2259966"/>
            <a:ext cx="10160526" cy="2698950"/>
          </a:xfrm>
          <a:prstGeom prst="rect">
            <a:avLst/>
          </a:prstGeom>
          <a:noFill/>
          <a:ln>
            <a:noFill/>
          </a:ln>
        </p:spPr>
      </p:pic>
      <p:pic>
        <p:nvPicPr>
          <p:cNvPr id="101" name="Google Shape;101;p15"/>
          <p:cNvPicPr preferRelativeResize="0"/>
          <p:nvPr/>
        </p:nvPicPr>
        <p:blipFill rotWithShape="1">
          <a:blip r:embed="rId4">
            <a:alphaModFix/>
          </a:blip>
          <a:srcRect r="69208"/>
          <a:stretch/>
        </p:blipFill>
        <p:spPr>
          <a:xfrm>
            <a:off x="10465325" y="5609675"/>
            <a:ext cx="1289324" cy="90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endParaRPr sz="3000" b="1" dirty="0">
              <a:solidFill>
                <a:schemeClr val="lt1"/>
              </a:solidFill>
              <a:latin typeface="Nunito Sans"/>
              <a:ea typeface="Nunito Sans"/>
              <a:cs typeface="Nunito Sans"/>
              <a:sym typeface="Nunito Sans"/>
            </a:endParaRPr>
          </a:p>
          <a:p>
            <a:pPr marL="457200" lvl="0" indent="0" algn="ctr" rtl="0">
              <a:lnSpc>
                <a:spcPct val="90000"/>
              </a:lnSpc>
              <a:spcBef>
                <a:spcPts val="0"/>
              </a:spcBef>
              <a:spcAft>
                <a:spcPts val="0"/>
              </a:spcAft>
              <a:buClr>
                <a:schemeClr val="lt1"/>
              </a:buClr>
              <a:buSzPts val="3200"/>
              <a:buFont typeface="Arial"/>
              <a:buNone/>
            </a:pPr>
            <a:r>
              <a:rPr lang="en-US" sz="3000" b="1" dirty="0">
                <a:solidFill>
                  <a:schemeClr val="lt1"/>
                </a:solidFill>
                <a:latin typeface="Nunito Sans"/>
                <a:ea typeface="Nunito Sans"/>
                <a:cs typeface="Nunito Sans"/>
                <a:sym typeface="Nunito Sans"/>
              </a:rPr>
              <a:t>Our advisors</a:t>
            </a:r>
            <a:endParaRPr sz="3000" b="1" dirty="0">
              <a:solidFill>
                <a:schemeClr val="dk1"/>
              </a:solidFill>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lt1"/>
              </a:solidFill>
              <a:latin typeface="Calibri"/>
              <a:ea typeface="Calibri"/>
              <a:cs typeface="Calibri"/>
              <a:sym typeface="Calibri"/>
            </a:endParaRPr>
          </a:p>
        </p:txBody>
      </p:sp>
      <p:pic>
        <p:nvPicPr>
          <p:cNvPr id="101" name="Google Shape;101;p15"/>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3" name="Picture 2">
            <a:extLst>
              <a:ext uri="{FF2B5EF4-FFF2-40B4-BE49-F238E27FC236}">
                <a16:creationId xmlns:a16="http://schemas.microsoft.com/office/drawing/2014/main" id="{20C5CB85-436F-CA4F-A778-E6988A746A9F}"/>
              </a:ext>
            </a:extLst>
          </p:cNvPr>
          <p:cNvPicPr>
            <a:picLocks noChangeAspect="1"/>
          </p:cNvPicPr>
          <p:nvPr/>
        </p:nvPicPr>
        <p:blipFill>
          <a:blip r:embed="rId4"/>
          <a:stretch>
            <a:fillRect/>
          </a:stretch>
        </p:blipFill>
        <p:spPr>
          <a:xfrm>
            <a:off x="1200150" y="1841499"/>
            <a:ext cx="9144000" cy="4545013"/>
          </a:xfrm>
          <a:prstGeom prst="rect">
            <a:avLst/>
          </a:prstGeom>
        </p:spPr>
      </p:pic>
    </p:spTree>
    <p:extLst>
      <p:ext uri="{BB962C8B-B14F-4D97-AF65-F5344CB8AC3E}">
        <p14:creationId xmlns:p14="http://schemas.microsoft.com/office/powerpoint/2010/main" val="41060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Blaxcell St PS - Granville </a:t>
            </a:r>
            <a:endParaRPr sz="1800">
              <a:solidFill>
                <a:schemeClr val="lt1"/>
              </a:solidFill>
              <a:latin typeface="Calibri"/>
              <a:ea typeface="Calibri"/>
              <a:cs typeface="Calibri"/>
              <a:sym typeface="Calibri"/>
            </a:endParaRPr>
          </a:p>
        </p:txBody>
      </p:sp>
      <p:pic>
        <p:nvPicPr>
          <p:cNvPr id="107" name="Google Shape;107;p16"/>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108" name="Google Shape;108;p16" descr="Impact of Life Skills Group on students in and out of the classroom" title="How Teachers Can Help Students to Cope with Life And School">
            <a:hlinkClick r:id="rId4"/>
          </p:cNvPr>
          <p:cNvPicPr preferRelativeResize="0"/>
          <p:nvPr/>
        </p:nvPicPr>
        <p:blipFill>
          <a:blip r:embed="rId5">
            <a:alphaModFix/>
          </a:blip>
          <a:stretch>
            <a:fillRect/>
          </a:stretch>
        </p:blipFill>
        <p:spPr>
          <a:xfrm>
            <a:off x="2910800" y="1699350"/>
            <a:ext cx="6718675" cy="503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8132225" y="2634825"/>
            <a:ext cx="3699300" cy="3933000"/>
          </a:xfrm>
          <a:prstGeom prst="roundRect">
            <a:avLst>
              <a:gd name="adj" fmla="val 16667"/>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4231363" y="2634825"/>
            <a:ext cx="3699300" cy="3933000"/>
          </a:xfrm>
          <a:prstGeom prst="roundRect">
            <a:avLst>
              <a:gd name="adj" fmla="val 16667"/>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330525" y="2634825"/>
            <a:ext cx="3699300" cy="3933000"/>
          </a:xfrm>
          <a:prstGeom prst="roundRect">
            <a:avLst>
              <a:gd name="adj" fmla="val 16667"/>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Blaxcell St PS - Granville </a:t>
            </a:r>
            <a:endParaRPr sz="1800">
              <a:solidFill>
                <a:schemeClr val="lt1"/>
              </a:solidFill>
            </a:endParaRPr>
          </a:p>
          <a:p>
            <a:pPr marL="0" lvl="0" indent="0" algn="l" rtl="0">
              <a:spcBef>
                <a:spcPts val="0"/>
              </a:spcBef>
              <a:spcAft>
                <a:spcPts val="0"/>
              </a:spcAft>
              <a:buNone/>
            </a:pPr>
            <a:endParaRPr/>
          </a:p>
        </p:txBody>
      </p:sp>
      <p:sp>
        <p:nvSpPr>
          <p:cNvPr id="117" name="Google Shape;117;p17"/>
          <p:cNvSpPr txBox="1">
            <a:spLocks noGrp="1"/>
          </p:cNvSpPr>
          <p:nvPr>
            <p:ph type="body" idx="1"/>
          </p:nvPr>
        </p:nvSpPr>
        <p:spPr>
          <a:xfrm>
            <a:off x="444975" y="3108500"/>
            <a:ext cx="3448500" cy="3206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600" b="1" dirty="0">
                <a:solidFill>
                  <a:srgbClr val="000000"/>
                </a:solidFill>
                <a:latin typeface="Nunito Sans"/>
                <a:ea typeface="Nunito Sans"/>
                <a:cs typeface="Nunito Sans"/>
                <a:sym typeface="Nunito Sans"/>
              </a:rPr>
              <a:t>Student Programs</a:t>
            </a:r>
            <a:endParaRPr sz="2600" b="1" dirty="0">
              <a:solidFill>
                <a:srgbClr val="000000"/>
              </a:solidFill>
              <a:latin typeface="Nunito Sans"/>
              <a:ea typeface="Nunito Sans"/>
              <a:cs typeface="Nunito Sans"/>
              <a:sym typeface="Nunito Sans"/>
            </a:endParaRPr>
          </a:p>
          <a:p>
            <a:pPr marL="228600" lvl="0" indent="-200977" algn="l" rtl="0">
              <a:lnSpc>
                <a:spcPct val="80000"/>
              </a:lnSpc>
              <a:spcBef>
                <a:spcPts val="1000"/>
              </a:spcBef>
              <a:spcAft>
                <a:spcPts val="0"/>
              </a:spcAft>
              <a:buSzPts val="1600"/>
              <a:buFont typeface="Nunito Sans"/>
              <a:buChar char="•"/>
            </a:pPr>
            <a:r>
              <a:rPr lang="en-US" sz="1600" dirty="0">
                <a:latin typeface="Nunito Sans"/>
                <a:ea typeface="Nunito Sans"/>
                <a:cs typeface="Nunito Sans"/>
                <a:sym typeface="Nunito Sans"/>
              </a:rPr>
              <a:t>Build resilience</a:t>
            </a:r>
            <a:endParaRPr sz="1600" dirty="0">
              <a:latin typeface="Nunito Sans"/>
              <a:ea typeface="Nunito Sans"/>
              <a:cs typeface="Nunito Sans"/>
              <a:sym typeface="Nunito Sans"/>
            </a:endParaRPr>
          </a:p>
          <a:p>
            <a:pPr marL="228600" lvl="0" indent="-200977" algn="l" rtl="0">
              <a:lnSpc>
                <a:spcPct val="80000"/>
              </a:lnSpc>
              <a:spcBef>
                <a:spcPts val="1000"/>
              </a:spcBef>
              <a:spcAft>
                <a:spcPts val="0"/>
              </a:spcAft>
              <a:buSzPts val="1600"/>
              <a:buFont typeface="Nunito Sans"/>
              <a:buChar char="•"/>
            </a:pPr>
            <a:r>
              <a:rPr lang="en-US" sz="1600" dirty="0">
                <a:latin typeface="Nunito Sans"/>
                <a:ea typeface="Nunito Sans"/>
                <a:cs typeface="Nunito Sans"/>
                <a:sym typeface="Nunito Sans"/>
              </a:rPr>
              <a:t>Develop self-regulation</a:t>
            </a:r>
            <a:endParaRPr sz="1600" dirty="0">
              <a:latin typeface="Nunito Sans"/>
              <a:ea typeface="Nunito Sans"/>
              <a:cs typeface="Nunito Sans"/>
              <a:sym typeface="Nunito Sans"/>
            </a:endParaRPr>
          </a:p>
          <a:p>
            <a:pPr marL="228600" lvl="0" indent="-200977" algn="l" rtl="0">
              <a:lnSpc>
                <a:spcPct val="80000"/>
              </a:lnSpc>
              <a:spcBef>
                <a:spcPts val="1000"/>
              </a:spcBef>
              <a:spcAft>
                <a:spcPts val="0"/>
              </a:spcAft>
              <a:buSzPts val="1600"/>
              <a:buFont typeface="Nunito Sans"/>
              <a:buChar char="•"/>
            </a:pPr>
            <a:r>
              <a:rPr lang="en-US" sz="1600" dirty="0">
                <a:latin typeface="Nunito Sans"/>
                <a:ea typeface="Nunito Sans"/>
                <a:cs typeface="Nunito Sans"/>
                <a:sym typeface="Nunito Sans"/>
              </a:rPr>
              <a:t>Increase self-awareness</a:t>
            </a:r>
            <a:endParaRPr sz="1600" dirty="0">
              <a:latin typeface="Nunito Sans"/>
              <a:ea typeface="Nunito Sans"/>
              <a:cs typeface="Nunito Sans"/>
              <a:sym typeface="Nunito Sans"/>
            </a:endParaRPr>
          </a:p>
          <a:p>
            <a:pPr marL="228600" lvl="0" indent="-200977" algn="l" rtl="0">
              <a:lnSpc>
                <a:spcPct val="80000"/>
              </a:lnSpc>
              <a:spcBef>
                <a:spcPts val="1000"/>
              </a:spcBef>
              <a:spcAft>
                <a:spcPts val="0"/>
              </a:spcAft>
              <a:buSzPts val="1600"/>
              <a:buFont typeface="Nunito Sans"/>
              <a:buChar char="•"/>
            </a:pPr>
            <a:r>
              <a:rPr lang="en-US" sz="1600" dirty="0">
                <a:latin typeface="Nunito Sans"/>
                <a:ea typeface="Nunito Sans"/>
                <a:cs typeface="Nunito Sans"/>
                <a:sym typeface="Nunito Sans"/>
              </a:rPr>
              <a:t>Practice positive relationship skills</a:t>
            </a:r>
            <a:endParaRPr sz="1600" dirty="0">
              <a:latin typeface="Nunito Sans"/>
              <a:ea typeface="Nunito Sans"/>
              <a:cs typeface="Nunito Sans"/>
              <a:sym typeface="Nunito Sans"/>
            </a:endParaRPr>
          </a:p>
          <a:p>
            <a:pPr marL="228600" lvl="0" indent="-200977" algn="l" rtl="0">
              <a:lnSpc>
                <a:spcPct val="80000"/>
              </a:lnSpc>
              <a:spcBef>
                <a:spcPts val="1000"/>
              </a:spcBef>
              <a:spcAft>
                <a:spcPts val="0"/>
              </a:spcAft>
              <a:buSzPts val="1600"/>
              <a:buFont typeface="Nunito Sans"/>
              <a:buChar char="•"/>
            </a:pPr>
            <a:r>
              <a:rPr lang="en-US" sz="1600" dirty="0">
                <a:latin typeface="Nunito Sans"/>
                <a:ea typeface="Nunito Sans"/>
                <a:cs typeface="Nunito Sans"/>
                <a:sym typeface="Nunito Sans"/>
              </a:rPr>
              <a:t>Strengthen problem-solving skills</a:t>
            </a:r>
          </a:p>
          <a:p>
            <a:pPr marL="228600" indent="-200977">
              <a:lnSpc>
                <a:spcPct val="80000"/>
              </a:lnSpc>
              <a:buSzPts val="1600"/>
              <a:buFont typeface="Nunito Sans"/>
              <a:buChar char="•"/>
            </a:pPr>
            <a:r>
              <a:rPr lang="en-US" sz="1600" dirty="0">
                <a:latin typeface="Nunito Sans"/>
                <a:ea typeface="Nunito Sans"/>
                <a:cs typeface="Nunito Sans"/>
                <a:sym typeface="Nunito Sans"/>
              </a:rPr>
              <a:t>NESA registered*</a:t>
            </a:r>
          </a:p>
          <a:p>
            <a:pPr marL="228600" lvl="0" indent="-200977" algn="l" rtl="0">
              <a:lnSpc>
                <a:spcPct val="80000"/>
              </a:lnSpc>
              <a:spcBef>
                <a:spcPts val="1000"/>
              </a:spcBef>
              <a:spcAft>
                <a:spcPts val="0"/>
              </a:spcAft>
              <a:buSzPts val="1600"/>
              <a:buFont typeface="Nunito Sans"/>
              <a:buChar char="•"/>
            </a:pPr>
            <a:endParaRPr sz="1600" dirty="0">
              <a:latin typeface="Nunito Sans"/>
              <a:ea typeface="Nunito Sans"/>
              <a:cs typeface="Nunito Sans"/>
              <a:sym typeface="Nunito Sans"/>
            </a:endParaRPr>
          </a:p>
          <a:p>
            <a:pPr marL="0" lvl="0" indent="0" algn="l" rtl="0">
              <a:lnSpc>
                <a:spcPct val="100000"/>
              </a:lnSpc>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lt1"/>
              </a:buClr>
              <a:buSzPts val="4400"/>
              <a:buFont typeface="Arial"/>
              <a:buNone/>
            </a:pPr>
            <a:endParaRPr sz="3000" b="1" dirty="0">
              <a:solidFill>
                <a:srgbClr val="000000"/>
              </a:solidFill>
              <a:latin typeface="Nunito Sans"/>
              <a:ea typeface="Nunito Sans"/>
              <a:cs typeface="Nunito Sans"/>
              <a:sym typeface="Nunito Sans"/>
            </a:endParaRPr>
          </a:p>
          <a:p>
            <a:pPr marL="0" lvl="0" indent="0" algn="l" rtl="0">
              <a:spcBef>
                <a:spcPts val="1000"/>
              </a:spcBef>
              <a:spcAft>
                <a:spcPts val="0"/>
              </a:spcAft>
              <a:buNone/>
            </a:pPr>
            <a:endParaRPr dirty="0"/>
          </a:p>
        </p:txBody>
      </p:sp>
      <p:sp>
        <p:nvSpPr>
          <p:cNvPr id="118" name="Google Shape;118;p17"/>
          <p:cNvSpPr txBox="1">
            <a:spLocks noGrp="1"/>
          </p:cNvSpPr>
          <p:nvPr>
            <p:ph type="body" idx="2"/>
          </p:nvPr>
        </p:nvSpPr>
        <p:spPr>
          <a:xfrm>
            <a:off x="8268575" y="3108500"/>
            <a:ext cx="3448500" cy="35355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sz="2600" b="1">
                <a:solidFill>
                  <a:srgbClr val="000000"/>
                </a:solidFill>
                <a:latin typeface="Nunito Sans"/>
                <a:ea typeface="Nunito Sans"/>
                <a:cs typeface="Nunito Sans"/>
                <a:sym typeface="Nunito Sans"/>
              </a:rPr>
              <a:t>Life Skills GO</a:t>
            </a:r>
            <a:endParaRPr sz="2600" b="1">
              <a:solidFill>
                <a:srgbClr val="000000"/>
              </a:solidFill>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US" sz="1600">
                <a:latin typeface="Nunito Sans"/>
                <a:ea typeface="Nunito Sans"/>
                <a:cs typeface="Nunito Sans"/>
                <a:sym typeface="Nunito Sans"/>
              </a:rPr>
              <a:t>Online blended SEL learning platform </a:t>
            </a:r>
            <a:endParaRPr sz="1600">
              <a:latin typeface="Nunito Sans"/>
              <a:ea typeface="Nunito Sans"/>
              <a:cs typeface="Nunito Sans"/>
              <a:sym typeface="Nunito Sans"/>
            </a:endParaRPr>
          </a:p>
          <a:p>
            <a:pPr marL="457200" lvl="0" indent="-330200" algn="l" rtl="0">
              <a:spcBef>
                <a:spcPts val="1000"/>
              </a:spcBef>
              <a:spcAft>
                <a:spcPts val="0"/>
              </a:spcAft>
              <a:buSzPts val="1600"/>
              <a:buFont typeface="Nunito Sans"/>
              <a:buChar char="●"/>
            </a:pPr>
            <a:r>
              <a:rPr lang="en-US" sz="1600">
                <a:latin typeface="Nunito Sans"/>
                <a:ea typeface="Nunito Sans"/>
                <a:cs typeface="Nunito Sans"/>
                <a:sym typeface="Nunito Sans"/>
              </a:rPr>
              <a:t>Reinforces the language, skills and wellbeing of students participating in face-to-face student programs</a:t>
            </a:r>
            <a:endParaRPr sz="1600">
              <a:latin typeface="Nunito Sans"/>
              <a:ea typeface="Nunito Sans"/>
              <a:cs typeface="Nunito Sans"/>
              <a:sym typeface="Nunito Sans"/>
            </a:endParaRPr>
          </a:p>
          <a:p>
            <a:pPr marL="457200" lvl="0" indent="-330200" algn="l" rtl="0">
              <a:spcBef>
                <a:spcPts val="1000"/>
              </a:spcBef>
              <a:spcAft>
                <a:spcPts val="0"/>
              </a:spcAft>
              <a:buSzPts val="1600"/>
              <a:buFont typeface="Nunito Sans"/>
              <a:buChar char="●"/>
            </a:pPr>
            <a:r>
              <a:rPr lang="en-US" sz="1600">
                <a:latin typeface="Nunito Sans"/>
                <a:ea typeface="Nunito Sans"/>
                <a:cs typeface="Nunito Sans"/>
                <a:sym typeface="Nunito Sans"/>
              </a:rPr>
              <a:t>Student progress and wellbeing are measurable</a:t>
            </a:r>
            <a:endParaRPr sz="1600">
              <a:latin typeface="Nunito Sans"/>
              <a:ea typeface="Nunito Sans"/>
              <a:cs typeface="Nunito Sans"/>
              <a:sym typeface="Nunito Sans"/>
            </a:endParaRPr>
          </a:p>
          <a:p>
            <a:pPr marL="0" lvl="0" indent="0" algn="l" rtl="0">
              <a:spcBef>
                <a:spcPts val="1000"/>
              </a:spcBef>
              <a:spcAft>
                <a:spcPts val="0"/>
              </a:spcAft>
              <a:buNone/>
            </a:pPr>
            <a:endParaRPr/>
          </a:p>
        </p:txBody>
      </p:sp>
      <p:sp>
        <p:nvSpPr>
          <p:cNvPr id="119" name="Google Shape;119;p17"/>
          <p:cNvSpPr txBox="1">
            <a:spLocks noGrp="1"/>
          </p:cNvSpPr>
          <p:nvPr>
            <p:ph type="body" idx="1"/>
          </p:nvPr>
        </p:nvSpPr>
        <p:spPr>
          <a:xfrm>
            <a:off x="4409725" y="2995425"/>
            <a:ext cx="3448500" cy="3496200"/>
          </a:xfrm>
          <a:prstGeom prst="rect">
            <a:avLst/>
          </a:prstGeom>
        </p:spPr>
        <p:txBody>
          <a:bodyPr spcFirstLastPara="1" wrap="square" lIns="91425" tIns="45700" rIns="91425" bIns="45700" anchor="t" anchorCtr="0">
            <a:noAutofit/>
          </a:bodyPr>
          <a:lstStyle/>
          <a:p>
            <a:pPr marL="228600" lvl="0" indent="0" algn="ctr" rtl="0">
              <a:spcBef>
                <a:spcPts val="1000"/>
              </a:spcBef>
              <a:spcAft>
                <a:spcPts val="0"/>
              </a:spcAft>
              <a:buNone/>
            </a:pPr>
            <a:r>
              <a:rPr lang="en-US" sz="2600" b="1" dirty="0">
                <a:solidFill>
                  <a:srgbClr val="000000"/>
                </a:solidFill>
                <a:latin typeface="Nunito Sans"/>
                <a:ea typeface="Nunito Sans"/>
                <a:cs typeface="Nunito Sans"/>
                <a:sym typeface="Nunito Sans"/>
              </a:rPr>
              <a:t>Teacher Wellbeing PD</a:t>
            </a:r>
            <a:endParaRPr sz="2600" b="1" dirty="0">
              <a:solidFill>
                <a:srgbClr val="000000"/>
              </a:solidFill>
              <a:latin typeface="Nunito Sans"/>
              <a:ea typeface="Nunito Sans"/>
              <a:cs typeface="Nunito Sans"/>
              <a:sym typeface="Nunito Sans"/>
            </a:endParaRPr>
          </a:p>
          <a:p>
            <a:pPr marL="228600" lvl="0" indent="-215900" algn="l" rtl="0">
              <a:spcBef>
                <a:spcPts val="1000"/>
              </a:spcBef>
              <a:spcAft>
                <a:spcPts val="0"/>
              </a:spcAft>
              <a:buSzPts val="1600"/>
              <a:buFont typeface="Nunito Sans"/>
              <a:buChar char="•"/>
            </a:pPr>
            <a:r>
              <a:rPr lang="en-US" sz="1600" dirty="0">
                <a:latin typeface="Nunito Sans"/>
                <a:ea typeface="Nunito Sans"/>
                <a:cs typeface="Nunito Sans"/>
                <a:sym typeface="Nunito Sans"/>
              </a:rPr>
              <a:t>Delivered online and in-person</a:t>
            </a:r>
            <a:endParaRPr sz="1600" dirty="0">
              <a:latin typeface="Nunito Sans"/>
              <a:ea typeface="Nunito Sans"/>
              <a:cs typeface="Nunito Sans"/>
              <a:sym typeface="Nunito Sans"/>
            </a:endParaRPr>
          </a:p>
          <a:p>
            <a:pPr marL="228600" lvl="0" indent="-215900" algn="l" rtl="0">
              <a:spcBef>
                <a:spcPts val="1000"/>
              </a:spcBef>
              <a:spcAft>
                <a:spcPts val="0"/>
              </a:spcAft>
              <a:buSzPts val="1600"/>
              <a:buFont typeface="Nunito Sans"/>
              <a:buChar char="•"/>
            </a:pPr>
            <a:r>
              <a:rPr lang="en-US" sz="1600" dirty="0">
                <a:latin typeface="Nunito Sans"/>
                <a:ea typeface="Nunito Sans"/>
                <a:cs typeface="Nunito Sans"/>
                <a:sym typeface="Nunito Sans"/>
              </a:rPr>
              <a:t>Develop self-responsibility</a:t>
            </a:r>
            <a:endParaRPr sz="1600" dirty="0">
              <a:latin typeface="Nunito Sans"/>
              <a:ea typeface="Nunito Sans"/>
              <a:cs typeface="Nunito Sans"/>
              <a:sym typeface="Nunito Sans"/>
            </a:endParaRPr>
          </a:p>
          <a:p>
            <a:pPr marL="228600" lvl="0" indent="-215900" algn="l" rtl="0">
              <a:spcBef>
                <a:spcPts val="1000"/>
              </a:spcBef>
              <a:spcAft>
                <a:spcPts val="0"/>
              </a:spcAft>
              <a:buSzPts val="1600"/>
              <a:buFont typeface="Nunito Sans"/>
              <a:buChar char="•"/>
            </a:pPr>
            <a:r>
              <a:rPr lang="en-US" sz="1600" dirty="0">
                <a:latin typeface="Nunito Sans"/>
                <a:ea typeface="Nunito Sans"/>
                <a:cs typeface="Nunito Sans"/>
                <a:sym typeface="Nunito Sans"/>
              </a:rPr>
              <a:t>Develop skills, knowledge and confidence to deliver in all learning environments</a:t>
            </a:r>
            <a:endParaRPr sz="1600" dirty="0">
              <a:latin typeface="Nunito Sans"/>
              <a:ea typeface="Nunito Sans"/>
              <a:cs typeface="Nunito Sans"/>
              <a:sym typeface="Nunito Sans"/>
            </a:endParaRPr>
          </a:p>
          <a:p>
            <a:pPr marL="228600" lvl="0" indent="-215900" algn="l" rtl="0">
              <a:spcBef>
                <a:spcPts val="1000"/>
              </a:spcBef>
              <a:spcAft>
                <a:spcPts val="0"/>
              </a:spcAft>
              <a:buSzPts val="1600"/>
              <a:buFont typeface="Nunito Sans"/>
              <a:buChar char="•"/>
            </a:pPr>
            <a:r>
              <a:rPr lang="en-US" sz="1600" dirty="0">
                <a:latin typeface="Nunito Sans"/>
                <a:ea typeface="Nunito Sans"/>
                <a:cs typeface="Nunito Sans"/>
                <a:sym typeface="Nunito Sans"/>
              </a:rPr>
              <a:t>Empower students with resources to boost EQ</a:t>
            </a:r>
            <a:endParaRPr sz="1600" dirty="0">
              <a:latin typeface="Nunito Sans"/>
              <a:ea typeface="Nunito Sans"/>
              <a:cs typeface="Nunito Sans"/>
              <a:sym typeface="Nunito Sans"/>
            </a:endParaRPr>
          </a:p>
          <a:p>
            <a:pPr marL="228600" lvl="0" indent="-215900" algn="l" rtl="0">
              <a:spcBef>
                <a:spcPts val="1000"/>
              </a:spcBef>
              <a:spcAft>
                <a:spcPts val="0"/>
              </a:spcAft>
              <a:buSzPts val="1600"/>
              <a:buFont typeface="Nunito Sans"/>
              <a:buChar char="•"/>
            </a:pPr>
            <a:r>
              <a:rPr lang="en-US" sz="1600" dirty="0">
                <a:latin typeface="Nunito Sans"/>
                <a:ea typeface="Nunito Sans"/>
                <a:cs typeface="Nunito Sans"/>
                <a:sym typeface="Nunito Sans"/>
              </a:rPr>
              <a:t>NESA registered*</a:t>
            </a:r>
            <a:endParaRPr sz="1600" dirty="0">
              <a:latin typeface="Nunito Sans"/>
              <a:ea typeface="Nunito Sans"/>
              <a:cs typeface="Nunito Sans"/>
              <a:sym typeface="Nunito Sans"/>
            </a:endParaRPr>
          </a:p>
        </p:txBody>
      </p:sp>
      <p:sp>
        <p:nvSpPr>
          <p:cNvPr id="120" name="Google Shape;120;p17"/>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How Do We Do This?</a:t>
            </a:r>
            <a:endParaRPr sz="1800">
              <a:solidFill>
                <a:schemeClr val="lt1"/>
              </a:solidFill>
              <a:latin typeface="Calibri"/>
              <a:ea typeface="Calibri"/>
              <a:cs typeface="Calibri"/>
              <a:sym typeface="Calibri"/>
            </a:endParaRPr>
          </a:p>
        </p:txBody>
      </p:sp>
      <p:pic>
        <p:nvPicPr>
          <p:cNvPr id="121" name="Google Shape;121;p17"/>
          <p:cNvPicPr preferRelativeResize="0"/>
          <p:nvPr/>
        </p:nvPicPr>
        <p:blipFill>
          <a:blip r:embed="rId3">
            <a:alphaModFix/>
          </a:blip>
          <a:stretch>
            <a:fillRect/>
          </a:stretch>
        </p:blipFill>
        <p:spPr>
          <a:xfrm>
            <a:off x="1245624" y="1672600"/>
            <a:ext cx="1944924" cy="1296300"/>
          </a:xfrm>
          <a:prstGeom prst="rect">
            <a:avLst/>
          </a:prstGeom>
          <a:noFill/>
          <a:ln>
            <a:noFill/>
          </a:ln>
          <a:effectLst>
            <a:outerShdw blurRad="57150" dist="19050" dir="5400000" algn="bl" rotWithShape="0">
              <a:srgbClr val="000000">
                <a:alpha val="50000"/>
              </a:srgbClr>
            </a:outerShdw>
          </a:effectLst>
        </p:spPr>
      </p:pic>
      <p:pic>
        <p:nvPicPr>
          <p:cNvPr id="122" name="Google Shape;122;p17"/>
          <p:cNvPicPr preferRelativeResize="0"/>
          <p:nvPr/>
        </p:nvPicPr>
        <p:blipFill>
          <a:blip r:embed="rId4">
            <a:alphaModFix/>
          </a:blip>
          <a:stretch>
            <a:fillRect/>
          </a:stretch>
        </p:blipFill>
        <p:spPr>
          <a:xfrm>
            <a:off x="5086751" y="1657900"/>
            <a:ext cx="1988551" cy="1325700"/>
          </a:xfrm>
          <a:prstGeom prst="rect">
            <a:avLst/>
          </a:prstGeom>
          <a:noFill/>
          <a:ln>
            <a:noFill/>
          </a:ln>
          <a:effectLst>
            <a:outerShdw blurRad="57150" dist="19050" dir="5400000" algn="bl" rotWithShape="0">
              <a:srgbClr val="000000">
                <a:alpha val="50000"/>
              </a:srgbClr>
            </a:outerShdw>
          </a:effectLst>
        </p:spPr>
      </p:pic>
      <p:pic>
        <p:nvPicPr>
          <p:cNvPr id="123" name="Google Shape;123;p17"/>
          <p:cNvPicPr preferRelativeResize="0"/>
          <p:nvPr/>
        </p:nvPicPr>
        <p:blipFill rotWithShape="1">
          <a:blip r:embed="rId5">
            <a:alphaModFix/>
          </a:blip>
          <a:srcRect t="8131" b="4623"/>
          <a:stretch/>
        </p:blipFill>
        <p:spPr>
          <a:xfrm>
            <a:off x="8977275" y="1692174"/>
            <a:ext cx="1988552" cy="1301220"/>
          </a:xfrm>
          <a:prstGeom prst="rect">
            <a:avLst/>
          </a:prstGeom>
          <a:noFill/>
          <a:ln>
            <a:noFill/>
          </a:ln>
          <a:effectLst>
            <a:outerShdw blurRad="57150" dist="19050" dir="5400000" algn="bl" rotWithShape="0">
              <a:srgbClr val="000000">
                <a:alpha val="50000"/>
              </a:srgbClr>
            </a:outerShdw>
          </a:effectLst>
        </p:spPr>
      </p:pic>
      <p:sp>
        <p:nvSpPr>
          <p:cNvPr id="124" name="Google Shape;124;p17"/>
          <p:cNvSpPr txBox="1"/>
          <p:nvPr/>
        </p:nvSpPr>
        <p:spPr>
          <a:xfrm>
            <a:off x="10965825" y="6426900"/>
            <a:ext cx="1318500" cy="431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700">
                <a:solidFill>
                  <a:schemeClr val="dk1"/>
                </a:solidFill>
                <a:latin typeface="Nunito Sans"/>
                <a:ea typeface="Nunito Sans"/>
                <a:cs typeface="Nunito Sans"/>
                <a:sym typeface="Nunito Sans"/>
              </a:rPr>
              <a:t>*Selected programs only</a:t>
            </a:r>
            <a:endParaRPr sz="700">
              <a:solidFill>
                <a:schemeClr val="dk1"/>
              </a:solidFill>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Arial"/>
              <a:buNone/>
            </a:pPr>
            <a:endParaRPr sz="3000" b="1">
              <a:solidFill>
                <a:schemeClr val="lt1"/>
              </a:solidFill>
              <a:latin typeface="Nunito Sans"/>
              <a:ea typeface="Nunito Sans"/>
              <a:cs typeface="Nunito Sans"/>
              <a:sym typeface="Nunito Sans"/>
            </a:endParaRPr>
          </a:p>
          <a:p>
            <a:pPr marL="0" lvl="0" indent="0" algn="ctr" rtl="0">
              <a:lnSpc>
                <a:spcPct val="90000"/>
              </a:lnSpc>
              <a:spcBef>
                <a:spcPts val="0"/>
              </a:spcBef>
              <a:spcAft>
                <a:spcPts val="0"/>
              </a:spcAft>
              <a:buClr>
                <a:schemeClr val="lt1"/>
              </a:buClr>
              <a:buSzPts val="3200"/>
              <a:buFont typeface="Arial"/>
              <a:buNone/>
            </a:pPr>
            <a:r>
              <a:rPr lang="en-US" sz="3000" b="1">
                <a:solidFill>
                  <a:schemeClr val="lt1"/>
                </a:solidFill>
                <a:latin typeface="Nunito Sans"/>
                <a:ea typeface="Nunito Sans"/>
                <a:cs typeface="Nunito Sans"/>
                <a:sym typeface="Nunito Sans"/>
              </a:rPr>
              <a:t>School Outcomes</a:t>
            </a:r>
            <a:endParaRPr sz="1800">
              <a:solidFill>
                <a:schemeClr val="lt1"/>
              </a:solidFill>
              <a:latin typeface="Calibri"/>
              <a:ea typeface="Calibri"/>
              <a:cs typeface="Calibri"/>
              <a:sym typeface="Calibri"/>
            </a:endParaRPr>
          </a:p>
          <a:p>
            <a:pPr marL="0" lvl="0" indent="0" algn="l" rtl="0">
              <a:lnSpc>
                <a:spcPct val="90000"/>
              </a:lnSpc>
              <a:spcBef>
                <a:spcPts val="0"/>
              </a:spcBef>
              <a:spcAft>
                <a:spcPts val="0"/>
              </a:spcAft>
              <a:buClr>
                <a:schemeClr val="lt1"/>
              </a:buClr>
              <a:buSzPts val="3200"/>
              <a:buFont typeface="Arial"/>
              <a:buNone/>
            </a:pPr>
            <a:endParaRPr sz="1800">
              <a:solidFill>
                <a:schemeClr val="lt1"/>
              </a:solidFill>
              <a:latin typeface="Calibri"/>
              <a:ea typeface="Calibri"/>
              <a:cs typeface="Calibri"/>
              <a:sym typeface="Calibri"/>
            </a:endParaRPr>
          </a:p>
        </p:txBody>
      </p:sp>
      <p:pic>
        <p:nvPicPr>
          <p:cNvPr id="130" name="Google Shape;130;p18"/>
          <p:cNvPicPr preferRelativeResize="0"/>
          <p:nvPr/>
        </p:nvPicPr>
        <p:blipFill rotWithShape="1">
          <a:blip r:embed="rId3">
            <a:alphaModFix/>
          </a:blip>
          <a:srcRect r="69208"/>
          <a:stretch/>
        </p:blipFill>
        <p:spPr>
          <a:xfrm>
            <a:off x="10735975" y="5800575"/>
            <a:ext cx="1018676" cy="718550"/>
          </a:xfrm>
          <a:prstGeom prst="rect">
            <a:avLst/>
          </a:prstGeom>
          <a:noFill/>
          <a:ln>
            <a:noFill/>
          </a:ln>
        </p:spPr>
      </p:pic>
      <p:sp>
        <p:nvSpPr>
          <p:cNvPr id="131" name="Google Shape;131;p18"/>
          <p:cNvSpPr txBox="1"/>
          <p:nvPr/>
        </p:nvSpPr>
        <p:spPr>
          <a:xfrm>
            <a:off x="297425" y="1826488"/>
            <a:ext cx="4851900" cy="5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Calibri"/>
                <a:ea typeface="Calibri"/>
                <a:cs typeface="Calibri"/>
                <a:sym typeface="Calibri"/>
              </a:rPr>
              <a:t>We’re here to…</a:t>
            </a:r>
            <a:endParaRPr sz="30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grpSp>
        <p:nvGrpSpPr>
          <p:cNvPr id="132" name="Google Shape;132;p18"/>
          <p:cNvGrpSpPr/>
          <p:nvPr/>
        </p:nvGrpSpPr>
        <p:grpSpPr>
          <a:xfrm>
            <a:off x="368100" y="2786746"/>
            <a:ext cx="2987047" cy="3283279"/>
            <a:chOff x="769351" y="3611475"/>
            <a:chExt cx="2825700" cy="3283279"/>
          </a:xfrm>
        </p:grpSpPr>
        <p:sp>
          <p:nvSpPr>
            <p:cNvPr id="133" name="Google Shape;133;p18"/>
            <p:cNvSpPr txBox="1"/>
            <p:nvPr/>
          </p:nvSpPr>
          <p:spPr>
            <a:xfrm>
              <a:off x="769351" y="4858954"/>
              <a:ext cx="2825700" cy="203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Reduce Anxiety and Improve Your School’s Wellbeing</a:t>
              </a:r>
              <a:endParaRPr sz="1800" b="1">
                <a:latin typeface="Calibri"/>
                <a:ea typeface="Calibri"/>
                <a:cs typeface="Calibri"/>
                <a:sym typeface="Calibri"/>
              </a:endParaRPr>
            </a:p>
            <a:p>
              <a:pPr marL="0" lvl="0" indent="0" algn="ctr" rtl="0">
                <a:lnSpc>
                  <a:spcPct val="115000"/>
                </a:lnSpc>
                <a:spcBef>
                  <a:spcPts val="0"/>
                </a:spcBef>
                <a:spcAft>
                  <a:spcPts val="0"/>
                </a:spcAft>
                <a:buNone/>
              </a:pPr>
              <a:endParaRPr sz="800" b="1">
                <a:latin typeface="Calibri"/>
                <a:ea typeface="Calibri"/>
                <a:cs typeface="Calibri"/>
                <a:sym typeface="Calibri"/>
              </a:endParaRPr>
            </a:p>
            <a:p>
              <a:pPr marL="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Strong social and emotional learning skills resulted in a 4x increase in high school completion and it also resulted in students being twice as likely </a:t>
              </a:r>
              <a:endParaRPr sz="1200" i="1">
                <a:solidFill>
                  <a:schemeClr val="dk1"/>
                </a:solidFill>
                <a:latin typeface="Nunito Sans"/>
                <a:ea typeface="Nunito Sans"/>
                <a:cs typeface="Nunito Sans"/>
                <a:sym typeface="Nunito Sans"/>
              </a:endParaRPr>
            </a:p>
            <a:p>
              <a:pPr marL="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to be happy. </a:t>
              </a:r>
              <a:endParaRPr sz="1200" i="1">
                <a:solidFill>
                  <a:schemeClr val="dk1"/>
                </a:solidFill>
                <a:latin typeface="Nunito Sans"/>
                <a:ea typeface="Nunito Sans"/>
                <a:cs typeface="Nunito Sans"/>
                <a:sym typeface="Nunito Sans"/>
              </a:endParaRPr>
            </a:p>
            <a:p>
              <a:pPr marL="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(OECD, 2017) </a:t>
              </a:r>
              <a:endParaRPr sz="1800" b="1">
                <a:latin typeface="Calibri"/>
                <a:ea typeface="Calibri"/>
                <a:cs typeface="Calibri"/>
                <a:sym typeface="Calibri"/>
              </a:endParaRPr>
            </a:p>
          </p:txBody>
        </p:sp>
        <p:pic>
          <p:nvPicPr>
            <p:cNvPr id="134" name="Google Shape;134;p18"/>
            <p:cNvPicPr preferRelativeResize="0"/>
            <p:nvPr/>
          </p:nvPicPr>
          <p:blipFill>
            <a:blip r:embed="rId4">
              <a:alphaModFix/>
            </a:blip>
            <a:stretch>
              <a:fillRect/>
            </a:stretch>
          </p:blipFill>
          <p:spPr>
            <a:xfrm>
              <a:off x="1537531" y="3611475"/>
              <a:ext cx="1289326" cy="1247462"/>
            </a:xfrm>
            <a:prstGeom prst="rect">
              <a:avLst/>
            </a:prstGeom>
            <a:noFill/>
            <a:ln>
              <a:noFill/>
            </a:ln>
          </p:spPr>
        </p:pic>
      </p:grpSp>
      <p:grpSp>
        <p:nvGrpSpPr>
          <p:cNvPr id="135" name="Google Shape;135;p18"/>
          <p:cNvGrpSpPr/>
          <p:nvPr/>
        </p:nvGrpSpPr>
        <p:grpSpPr>
          <a:xfrm>
            <a:off x="3388572" y="2725850"/>
            <a:ext cx="2734200" cy="3344175"/>
            <a:chOff x="3860272" y="2894750"/>
            <a:chExt cx="2734200" cy="3344175"/>
          </a:xfrm>
        </p:grpSpPr>
        <p:sp>
          <p:nvSpPr>
            <p:cNvPr id="136" name="Google Shape;136;p18"/>
            <p:cNvSpPr txBox="1"/>
            <p:nvPr/>
          </p:nvSpPr>
          <p:spPr>
            <a:xfrm>
              <a:off x="3860272" y="4203125"/>
              <a:ext cx="2734200" cy="203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Increase Resilience </a:t>
              </a:r>
              <a:endParaRPr sz="1800" b="1">
                <a:latin typeface="Calibri"/>
                <a:ea typeface="Calibri"/>
                <a:cs typeface="Calibri"/>
                <a:sym typeface="Calibri"/>
              </a:endParaRPr>
            </a:p>
            <a:p>
              <a:pPr marL="0" lvl="0" indent="0" algn="ctr" rtl="0">
                <a:lnSpc>
                  <a:spcPct val="115000"/>
                </a:lnSpc>
                <a:spcBef>
                  <a:spcPts val="0"/>
                </a:spcBef>
                <a:spcAft>
                  <a:spcPts val="0"/>
                </a:spcAft>
                <a:buNone/>
              </a:pPr>
              <a:r>
                <a:rPr lang="en-US" sz="1800" b="1">
                  <a:latin typeface="Calibri"/>
                  <a:ea typeface="Calibri"/>
                  <a:cs typeface="Calibri"/>
                  <a:sym typeface="Calibri"/>
                </a:rPr>
                <a:t>&amp; Self-Regulation</a:t>
              </a:r>
              <a:endParaRPr sz="1800" b="1">
                <a:latin typeface="Calibri"/>
                <a:ea typeface="Calibri"/>
                <a:cs typeface="Calibri"/>
                <a:sym typeface="Calibri"/>
              </a:endParaRPr>
            </a:p>
            <a:p>
              <a:pPr marL="0" lvl="0" indent="0" algn="ctr" rtl="0">
                <a:lnSpc>
                  <a:spcPct val="115000"/>
                </a:lnSpc>
                <a:spcBef>
                  <a:spcPts val="0"/>
                </a:spcBef>
                <a:spcAft>
                  <a:spcPts val="0"/>
                </a:spcAft>
                <a:buNone/>
              </a:pPr>
              <a:endParaRPr sz="800" b="1">
                <a:latin typeface="Calibri"/>
                <a:ea typeface="Calibri"/>
                <a:cs typeface="Calibri"/>
                <a:sym typeface="Calibri"/>
              </a:endParaRPr>
            </a:p>
            <a:p>
              <a:pPr marL="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According to the 2018 Youth Survey, the four top issues of personal concern have strong links to mental health: coping with stress, school or study problems, mental health </a:t>
              </a:r>
              <a:endParaRPr sz="1200" i="1">
                <a:solidFill>
                  <a:schemeClr val="dk1"/>
                </a:solidFill>
                <a:latin typeface="Nunito Sans"/>
                <a:ea typeface="Nunito Sans"/>
                <a:cs typeface="Nunito Sans"/>
                <a:sym typeface="Nunito Sans"/>
              </a:endParaRPr>
            </a:p>
            <a:p>
              <a:pPr marL="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and anxiety. </a:t>
              </a:r>
              <a:endParaRPr sz="1200" i="1">
                <a:solidFill>
                  <a:schemeClr val="dk1"/>
                </a:solidFill>
                <a:latin typeface="Nunito Sans"/>
                <a:ea typeface="Nunito Sans"/>
                <a:cs typeface="Nunito Sans"/>
                <a:sym typeface="Nunito Sans"/>
              </a:endParaRPr>
            </a:p>
            <a:p>
              <a:pPr marL="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(Mission Australia, 2018)</a:t>
              </a:r>
              <a:endParaRPr sz="1800" b="1">
                <a:latin typeface="Calibri"/>
                <a:ea typeface="Calibri"/>
                <a:cs typeface="Calibri"/>
                <a:sym typeface="Calibri"/>
              </a:endParaRPr>
            </a:p>
          </p:txBody>
        </p:sp>
        <p:pic>
          <p:nvPicPr>
            <p:cNvPr id="137" name="Google Shape;137;p18"/>
            <p:cNvPicPr preferRelativeResize="0"/>
            <p:nvPr/>
          </p:nvPicPr>
          <p:blipFill>
            <a:blip r:embed="rId5">
              <a:alphaModFix/>
            </a:blip>
            <a:stretch>
              <a:fillRect/>
            </a:stretch>
          </p:blipFill>
          <p:spPr>
            <a:xfrm>
              <a:off x="4582712" y="2894750"/>
              <a:ext cx="1289325" cy="1308376"/>
            </a:xfrm>
            <a:prstGeom prst="rect">
              <a:avLst/>
            </a:prstGeom>
            <a:noFill/>
            <a:ln>
              <a:noFill/>
            </a:ln>
          </p:spPr>
        </p:pic>
      </p:grpSp>
      <p:grpSp>
        <p:nvGrpSpPr>
          <p:cNvPr id="138" name="Google Shape;138;p18"/>
          <p:cNvGrpSpPr/>
          <p:nvPr/>
        </p:nvGrpSpPr>
        <p:grpSpPr>
          <a:xfrm>
            <a:off x="5957563" y="2826497"/>
            <a:ext cx="2607600" cy="3486803"/>
            <a:chOff x="6003800" y="2841347"/>
            <a:chExt cx="2607600" cy="3486803"/>
          </a:xfrm>
        </p:grpSpPr>
        <p:sp>
          <p:nvSpPr>
            <p:cNvPr id="139" name="Google Shape;139;p18"/>
            <p:cNvSpPr txBox="1"/>
            <p:nvPr/>
          </p:nvSpPr>
          <p:spPr>
            <a:xfrm>
              <a:off x="6003800" y="4049050"/>
              <a:ext cx="2607600" cy="22791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Improve Academic Outcomes</a:t>
              </a:r>
              <a:endParaRPr sz="1800" b="1">
                <a:solidFill>
                  <a:schemeClr val="dk1"/>
                </a:solidFill>
                <a:latin typeface="Calibri"/>
                <a:ea typeface="Calibri"/>
                <a:cs typeface="Calibri"/>
                <a:sym typeface="Calibri"/>
              </a:endParaRPr>
            </a:p>
            <a:p>
              <a:pPr marL="457200" lvl="0" indent="0" algn="ctr" rtl="0">
                <a:lnSpc>
                  <a:spcPct val="115000"/>
                </a:lnSpc>
                <a:spcBef>
                  <a:spcPts val="0"/>
                </a:spcBef>
                <a:spcAft>
                  <a:spcPts val="0"/>
                </a:spcAft>
                <a:buNone/>
              </a:pPr>
              <a:endParaRPr sz="800" b="1">
                <a:solidFill>
                  <a:schemeClr val="dk1"/>
                </a:solidFill>
                <a:latin typeface="Calibri"/>
                <a:ea typeface="Calibri"/>
                <a:cs typeface="Calibri"/>
                <a:sym typeface="Calibri"/>
              </a:endParaRPr>
            </a:p>
            <a:p>
              <a:pPr marL="457200" lvl="0" indent="0" algn="ctr" rtl="0">
                <a:lnSpc>
                  <a:spcPct val="115000"/>
                </a:lnSpc>
                <a:spcBef>
                  <a:spcPts val="0"/>
                </a:spcBef>
                <a:spcAft>
                  <a:spcPts val="0"/>
                </a:spcAft>
                <a:buNone/>
              </a:pPr>
              <a:r>
                <a:rPr lang="en-US" sz="1200">
                  <a:solidFill>
                    <a:schemeClr val="dk1"/>
                  </a:solidFill>
                  <a:latin typeface="Nunito Sans"/>
                  <a:ea typeface="Nunito Sans"/>
                  <a:cs typeface="Nunito Sans"/>
                  <a:sym typeface="Nunito Sans"/>
                </a:rPr>
                <a:t>Students who are taught social and emotional learning skills experienced a significant improvement in grades, on average by 11%. </a:t>
              </a:r>
              <a:endParaRPr sz="1200">
                <a:solidFill>
                  <a:schemeClr val="dk1"/>
                </a:solidFill>
                <a:latin typeface="Nunito Sans"/>
                <a:ea typeface="Nunito Sans"/>
                <a:cs typeface="Nunito Sans"/>
                <a:sym typeface="Nunito Sans"/>
              </a:endParaRPr>
            </a:p>
            <a:p>
              <a:pPr marL="457200" lvl="0" indent="0" algn="ctr" rtl="0">
                <a:lnSpc>
                  <a:spcPct val="115000"/>
                </a:lnSpc>
                <a:spcBef>
                  <a:spcPts val="0"/>
                </a:spcBef>
                <a:spcAft>
                  <a:spcPts val="0"/>
                </a:spcAft>
                <a:buClr>
                  <a:schemeClr val="dk1"/>
                </a:buClr>
                <a:buSzPts val="1100"/>
                <a:buFont typeface="Arial"/>
                <a:buNone/>
              </a:pPr>
              <a:r>
                <a:rPr lang="en-US" sz="1200" i="1">
                  <a:solidFill>
                    <a:schemeClr val="dk1"/>
                  </a:solidFill>
                  <a:latin typeface="Nunito Sans"/>
                  <a:ea typeface="Nunito Sans"/>
                  <a:cs typeface="Nunito Sans"/>
                  <a:sym typeface="Nunito Sans"/>
                </a:rPr>
                <a:t>(World Economic Forum, 2016)</a:t>
              </a:r>
              <a:endParaRPr sz="1800" b="1">
                <a:latin typeface="Calibri"/>
                <a:ea typeface="Calibri"/>
                <a:cs typeface="Calibri"/>
                <a:sym typeface="Calibri"/>
              </a:endParaRPr>
            </a:p>
          </p:txBody>
        </p:sp>
        <p:pic>
          <p:nvPicPr>
            <p:cNvPr id="140" name="Google Shape;140;p18"/>
            <p:cNvPicPr preferRelativeResize="0"/>
            <p:nvPr/>
          </p:nvPicPr>
          <p:blipFill>
            <a:blip r:embed="rId6">
              <a:alphaModFix/>
            </a:blip>
            <a:stretch>
              <a:fillRect/>
            </a:stretch>
          </p:blipFill>
          <p:spPr>
            <a:xfrm>
              <a:off x="6967150" y="2841347"/>
              <a:ext cx="1289324" cy="1264448"/>
            </a:xfrm>
            <a:prstGeom prst="rect">
              <a:avLst/>
            </a:prstGeom>
            <a:noFill/>
            <a:ln>
              <a:noFill/>
            </a:ln>
          </p:spPr>
        </p:pic>
      </p:grpSp>
      <p:grpSp>
        <p:nvGrpSpPr>
          <p:cNvPr id="141" name="Google Shape;141;p18"/>
          <p:cNvGrpSpPr/>
          <p:nvPr/>
        </p:nvGrpSpPr>
        <p:grpSpPr>
          <a:xfrm>
            <a:off x="8288600" y="2787381"/>
            <a:ext cx="2654400" cy="3845819"/>
            <a:chOff x="8136200" y="2787381"/>
            <a:chExt cx="2654400" cy="3845819"/>
          </a:xfrm>
        </p:grpSpPr>
        <p:pic>
          <p:nvPicPr>
            <p:cNvPr id="142" name="Google Shape;142;p18"/>
            <p:cNvPicPr preferRelativeResize="0"/>
            <p:nvPr/>
          </p:nvPicPr>
          <p:blipFill>
            <a:blip r:embed="rId7">
              <a:alphaModFix/>
            </a:blip>
            <a:stretch>
              <a:fillRect/>
            </a:stretch>
          </p:blipFill>
          <p:spPr>
            <a:xfrm>
              <a:off x="9041900" y="2787381"/>
              <a:ext cx="1303626" cy="1283220"/>
            </a:xfrm>
            <a:prstGeom prst="rect">
              <a:avLst/>
            </a:prstGeom>
            <a:noFill/>
            <a:ln>
              <a:noFill/>
            </a:ln>
          </p:spPr>
        </p:pic>
        <p:sp>
          <p:nvSpPr>
            <p:cNvPr id="143" name="Google Shape;143;p18"/>
            <p:cNvSpPr txBox="1"/>
            <p:nvPr/>
          </p:nvSpPr>
          <p:spPr>
            <a:xfrm>
              <a:off x="8136200" y="4070600"/>
              <a:ext cx="2654400" cy="25626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Create Positive Futures</a:t>
              </a:r>
              <a:endParaRPr sz="1800" b="1">
                <a:solidFill>
                  <a:schemeClr val="dk1"/>
                </a:solidFill>
                <a:latin typeface="Calibri"/>
                <a:ea typeface="Calibri"/>
                <a:cs typeface="Calibri"/>
                <a:sym typeface="Calibri"/>
              </a:endParaRPr>
            </a:p>
            <a:p>
              <a:pPr marL="457200" lvl="0" indent="0" algn="ctr" rtl="0">
                <a:lnSpc>
                  <a:spcPct val="115000"/>
                </a:lnSpc>
                <a:spcBef>
                  <a:spcPts val="0"/>
                </a:spcBef>
                <a:spcAft>
                  <a:spcPts val="0"/>
                </a:spcAft>
                <a:buNone/>
              </a:pPr>
              <a:endParaRPr sz="800" b="1">
                <a:solidFill>
                  <a:schemeClr val="dk1"/>
                </a:solidFill>
                <a:latin typeface="Calibri"/>
                <a:ea typeface="Calibri"/>
                <a:cs typeface="Calibri"/>
                <a:sym typeface="Calibri"/>
              </a:endParaRPr>
            </a:p>
            <a:p>
              <a:pPr marL="457200" lvl="0" indent="0" algn="ctr" rtl="0">
                <a:lnSpc>
                  <a:spcPct val="115000"/>
                </a:lnSpc>
                <a:spcBef>
                  <a:spcPts val="0"/>
                </a:spcBef>
                <a:spcAft>
                  <a:spcPts val="0"/>
                </a:spcAft>
                <a:buNone/>
              </a:pPr>
              <a:r>
                <a:rPr lang="en-US" sz="1200" i="1">
                  <a:solidFill>
                    <a:schemeClr val="dk1"/>
                  </a:solidFill>
                  <a:latin typeface="Nunito Sans"/>
                  <a:ea typeface="Nunito Sans"/>
                  <a:cs typeface="Nunito Sans"/>
                  <a:sym typeface="Nunito Sans"/>
                </a:rPr>
                <a:t>Young people with strong social emotional skills are more likely to have higher income and better jobs (OECD, 2018)</a:t>
              </a:r>
              <a:endParaRPr sz="1800" b="1">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p:nvPr/>
        </p:nvSpPr>
        <p:spPr>
          <a:xfrm>
            <a:off x="476250" y="3586400"/>
            <a:ext cx="9915300" cy="29229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txBox="1">
            <a:spLocks noGrp="1"/>
          </p:cNvSpPr>
          <p:nvPr>
            <p:ph type="body" idx="1"/>
          </p:nvPr>
        </p:nvSpPr>
        <p:spPr>
          <a:xfrm>
            <a:off x="476250" y="1997075"/>
            <a:ext cx="10750800" cy="96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1800" i="0" u="none" strike="noStrike" cap="none">
                <a:solidFill>
                  <a:schemeClr val="dk1"/>
                </a:solidFill>
                <a:latin typeface="Nunito Sans"/>
                <a:ea typeface="Nunito Sans"/>
                <a:cs typeface="Nunito Sans"/>
                <a:sym typeface="Nunito Sans"/>
              </a:rPr>
              <a:t>Life Skills Group have collaborated with school </a:t>
            </a:r>
            <a:r>
              <a:rPr lang="en-US" sz="1800">
                <a:latin typeface="Nunito Sans"/>
                <a:ea typeface="Nunito Sans"/>
                <a:cs typeface="Nunito Sans"/>
                <a:sym typeface="Nunito Sans"/>
              </a:rPr>
              <a:t>p</a:t>
            </a:r>
            <a:r>
              <a:rPr lang="en-US" sz="1800" i="0" u="none" strike="noStrike" cap="none">
                <a:solidFill>
                  <a:schemeClr val="dk1"/>
                </a:solidFill>
                <a:latin typeface="Nunito Sans"/>
                <a:ea typeface="Nunito Sans"/>
                <a:cs typeface="Nunito Sans"/>
                <a:sym typeface="Nunito Sans"/>
              </a:rPr>
              <a:t>rincipals to create a series of wellbeing programs </a:t>
            </a:r>
            <a:r>
              <a:rPr lang="en-US" sz="1800">
                <a:latin typeface="Nunito Sans"/>
                <a:ea typeface="Nunito Sans"/>
                <a:cs typeface="Nunito Sans"/>
                <a:sym typeface="Nunito Sans"/>
              </a:rPr>
              <a:t>which are </a:t>
            </a:r>
            <a:r>
              <a:rPr lang="en-US" sz="1800" i="0" u="none" strike="noStrike" cap="none">
                <a:solidFill>
                  <a:schemeClr val="dk1"/>
                </a:solidFill>
                <a:latin typeface="Nunito Sans"/>
                <a:ea typeface="Nunito Sans"/>
                <a:cs typeface="Nunito Sans"/>
                <a:sym typeface="Nunito Sans"/>
              </a:rPr>
              <a:t>developed in alignment with the NSW PDHPE syllabus under</a:t>
            </a:r>
            <a:r>
              <a:rPr lang="en-US" sz="1800">
                <a:latin typeface="Nunito Sans"/>
                <a:ea typeface="Nunito Sans"/>
                <a:cs typeface="Nunito Sans"/>
                <a:sym typeface="Nunito Sans"/>
              </a:rPr>
              <a:t> </a:t>
            </a:r>
            <a:r>
              <a:rPr lang="en-US" sz="1800" i="0" u="none" strike="noStrike" cap="none">
                <a:solidFill>
                  <a:schemeClr val="dk1"/>
                </a:solidFill>
                <a:latin typeface="Nunito Sans"/>
                <a:ea typeface="Nunito Sans"/>
                <a:cs typeface="Nunito Sans"/>
                <a:sym typeface="Nunito Sans"/>
              </a:rPr>
              <a:t>General Capabilities</a:t>
            </a:r>
            <a:r>
              <a:rPr lang="en-US" sz="1800">
                <a:latin typeface="Nunito Sans"/>
                <a:ea typeface="Nunito Sans"/>
                <a:cs typeface="Nunito Sans"/>
                <a:sym typeface="Nunito Sans"/>
              </a:rPr>
              <a:t> </a:t>
            </a:r>
            <a:r>
              <a:rPr lang="en-US" sz="1800" i="0" u="none" strike="noStrike" cap="none">
                <a:solidFill>
                  <a:schemeClr val="dk1"/>
                </a:solidFill>
                <a:latin typeface="Nunito Sans"/>
                <a:ea typeface="Nunito Sans"/>
                <a:cs typeface="Nunito Sans"/>
                <a:sym typeface="Nunito Sans"/>
              </a:rPr>
              <a:t>addressing:</a:t>
            </a:r>
            <a:r>
              <a:rPr lang="en-US" sz="1800">
                <a:latin typeface="Nunito Sans"/>
                <a:ea typeface="Nunito Sans"/>
                <a:cs typeface="Nunito Sans"/>
                <a:sym typeface="Nunito Sans"/>
              </a:rPr>
              <a:t> </a:t>
            </a:r>
            <a:r>
              <a:rPr lang="en-US" sz="1800" i="1">
                <a:latin typeface="Nunito Sans"/>
                <a:ea typeface="Nunito Sans"/>
                <a:cs typeface="Nunito Sans"/>
                <a:sym typeface="Nunito Sans"/>
              </a:rPr>
              <a:t>p</a:t>
            </a:r>
            <a:r>
              <a:rPr lang="en-US" sz="1800" i="1" u="none" strike="noStrike" cap="none">
                <a:solidFill>
                  <a:schemeClr val="dk1"/>
                </a:solidFill>
                <a:latin typeface="Nunito Sans"/>
                <a:ea typeface="Nunito Sans"/>
                <a:cs typeface="Nunito Sans"/>
                <a:sym typeface="Nunito Sans"/>
              </a:rPr>
              <a:t>ersonal and social capability</a:t>
            </a:r>
            <a:r>
              <a:rPr lang="en-US" sz="1800">
                <a:latin typeface="Nunito Sans"/>
                <a:ea typeface="Nunito Sans"/>
                <a:cs typeface="Nunito Sans"/>
                <a:sym typeface="Nunito Sans"/>
              </a:rPr>
              <a:t>,</a:t>
            </a:r>
            <a:r>
              <a:rPr lang="en-US" sz="1800" i="1">
                <a:latin typeface="Nunito Sans"/>
                <a:ea typeface="Nunito Sans"/>
                <a:cs typeface="Nunito Sans"/>
                <a:sym typeface="Nunito Sans"/>
              </a:rPr>
              <a:t> c</a:t>
            </a:r>
            <a:r>
              <a:rPr lang="en-US" sz="1800" i="1" u="none" strike="noStrike" cap="none">
                <a:solidFill>
                  <a:schemeClr val="dk1"/>
                </a:solidFill>
                <a:latin typeface="Nunito Sans"/>
                <a:ea typeface="Nunito Sans"/>
                <a:cs typeface="Nunito Sans"/>
                <a:sym typeface="Nunito Sans"/>
              </a:rPr>
              <a:t>ritical and creative thinking</a:t>
            </a:r>
            <a:r>
              <a:rPr lang="en-US" sz="1800">
                <a:latin typeface="Nunito Sans"/>
                <a:ea typeface="Nunito Sans"/>
                <a:cs typeface="Nunito Sans"/>
                <a:sym typeface="Nunito Sans"/>
              </a:rPr>
              <a:t> and </a:t>
            </a:r>
            <a:r>
              <a:rPr lang="en-US" sz="1800" i="1">
                <a:latin typeface="Nunito Sans"/>
                <a:ea typeface="Nunito Sans"/>
                <a:cs typeface="Nunito Sans"/>
                <a:sym typeface="Nunito Sans"/>
              </a:rPr>
              <a:t>i</a:t>
            </a:r>
            <a:r>
              <a:rPr lang="en-US" sz="1800" i="1" u="none" strike="noStrike" cap="none">
                <a:solidFill>
                  <a:schemeClr val="dk1"/>
                </a:solidFill>
                <a:latin typeface="Nunito Sans"/>
                <a:ea typeface="Nunito Sans"/>
                <a:cs typeface="Nunito Sans"/>
                <a:sym typeface="Nunito Sans"/>
              </a:rPr>
              <a:t>ntercultural understanding.</a:t>
            </a:r>
            <a:endParaRPr sz="1800" i="1" u="none" strike="noStrike" cap="none">
              <a:solidFill>
                <a:schemeClr val="dk1"/>
              </a:solidFill>
              <a:latin typeface="Nunito Sans"/>
              <a:ea typeface="Nunito Sans"/>
              <a:cs typeface="Nunito Sans"/>
              <a:sym typeface="Nunito Sans"/>
            </a:endParaRPr>
          </a:p>
          <a:p>
            <a:pPr marL="0" marR="0" lvl="0" indent="0" algn="ctr" rtl="0">
              <a:lnSpc>
                <a:spcPct val="100000"/>
              </a:lnSpc>
              <a:spcBef>
                <a:spcPts val="0"/>
              </a:spcBef>
              <a:spcAft>
                <a:spcPts val="0"/>
              </a:spcAft>
              <a:buClr>
                <a:schemeClr val="dk1"/>
              </a:buClr>
              <a:buSzPts val="2000"/>
              <a:buFont typeface="Arial"/>
              <a:buNone/>
            </a:pPr>
            <a:endParaRPr sz="1800">
              <a:latin typeface="Nunito Sans"/>
              <a:ea typeface="Nunito Sans"/>
              <a:cs typeface="Nunito Sans"/>
              <a:sym typeface="Nunito Sans"/>
            </a:endParaRPr>
          </a:p>
          <a:p>
            <a:pPr marL="0" marR="0" lvl="0" indent="0" algn="ctr" rtl="0">
              <a:lnSpc>
                <a:spcPct val="70000"/>
              </a:lnSpc>
              <a:spcBef>
                <a:spcPts val="1000"/>
              </a:spcBef>
              <a:spcAft>
                <a:spcPts val="0"/>
              </a:spcAft>
              <a:buClr>
                <a:schemeClr val="dk1"/>
              </a:buClr>
              <a:buSzPts val="2000"/>
              <a:buFont typeface="Arial"/>
              <a:buNone/>
            </a:pPr>
            <a:endParaRPr sz="2000" b="1">
              <a:latin typeface="Nunito Sans"/>
              <a:ea typeface="Nunito Sans"/>
              <a:cs typeface="Nunito Sans"/>
              <a:sym typeface="Nunito Sans"/>
            </a:endParaRPr>
          </a:p>
          <a:p>
            <a:pPr marL="0" marR="0" lvl="0" indent="0" algn="l" rtl="0">
              <a:lnSpc>
                <a:spcPct val="70000"/>
              </a:lnSpc>
              <a:spcBef>
                <a:spcPts val="1000"/>
              </a:spcBef>
              <a:spcAft>
                <a:spcPts val="0"/>
              </a:spcAft>
              <a:buClr>
                <a:schemeClr val="dk1"/>
              </a:buClr>
              <a:buSzPts val="2000"/>
              <a:buFont typeface="Arial"/>
              <a:buNone/>
            </a:pPr>
            <a:endParaRPr sz="2000" i="0" strike="noStrike" cap="none">
              <a:solidFill>
                <a:schemeClr val="dk1"/>
              </a:solidFill>
              <a:latin typeface="Nunito Sans"/>
              <a:ea typeface="Nunito Sans"/>
              <a:cs typeface="Nunito Sans"/>
              <a:sym typeface="Nunito Sans"/>
            </a:endParaRPr>
          </a:p>
        </p:txBody>
      </p:sp>
      <p:sp>
        <p:nvSpPr>
          <p:cNvPr id="150" name="Google Shape;150;p19"/>
          <p:cNvSpPr/>
          <p:nvPr/>
        </p:nvSpPr>
        <p:spPr>
          <a:xfrm>
            <a:off x="0" y="0"/>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sz="3000" b="1">
                <a:solidFill>
                  <a:schemeClr val="lt1"/>
                </a:solidFill>
                <a:latin typeface="Nunito Sans"/>
                <a:ea typeface="Nunito Sans"/>
                <a:cs typeface="Nunito Sans"/>
                <a:sym typeface="Nunito Sans"/>
              </a:rPr>
              <a:t>Tailored to Your School</a:t>
            </a:r>
            <a:endParaRPr sz="3000" b="1" i="0" u="none" strike="noStrike" cap="none">
              <a:solidFill>
                <a:schemeClr val="lt1"/>
              </a:solidFill>
              <a:latin typeface="Nunito Sans"/>
              <a:ea typeface="Nunito Sans"/>
              <a:cs typeface="Nunito Sans"/>
              <a:sym typeface="Nunito Sans"/>
            </a:endParaRPr>
          </a:p>
        </p:txBody>
      </p:sp>
      <p:pic>
        <p:nvPicPr>
          <p:cNvPr id="151" name="Google Shape;151;p19"/>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sp>
        <p:nvSpPr>
          <p:cNvPr id="152" name="Google Shape;152;p19"/>
          <p:cNvSpPr txBox="1"/>
          <p:nvPr/>
        </p:nvSpPr>
        <p:spPr>
          <a:xfrm>
            <a:off x="884400" y="3752900"/>
            <a:ext cx="4306800" cy="3211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Nunito Sans"/>
              <a:buChar char="●"/>
            </a:pPr>
            <a:r>
              <a:rPr lang="en-US">
                <a:solidFill>
                  <a:schemeClr val="dk1"/>
                </a:solidFill>
                <a:latin typeface="Nunito Sans"/>
                <a:ea typeface="Nunito Sans"/>
                <a:cs typeface="Nunito Sans"/>
                <a:sym typeface="Nunito Sans"/>
              </a:rPr>
              <a:t>Class plans, assessments and outcomes.</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17500" algn="l" rtl="0">
              <a:spcBef>
                <a:spcPts val="0"/>
              </a:spcBef>
              <a:spcAft>
                <a:spcPts val="0"/>
              </a:spcAft>
              <a:buClr>
                <a:schemeClr val="dk1"/>
              </a:buClr>
              <a:buSzPts val="1400"/>
              <a:buFont typeface="Nunito Sans"/>
              <a:buChar char="●"/>
            </a:pPr>
            <a:r>
              <a:rPr lang="en-US">
                <a:solidFill>
                  <a:schemeClr val="dk1"/>
                </a:solidFill>
                <a:latin typeface="Nunito Sans"/>
                <a:ea typeface="Nunito Sans"/>
                <a:cs typeface="Nunito Sans"/>
                <a:sym typeface="Nunito Sans"/>
              </a:rPr>
              <a:t>Free family viewing session.</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17500" algn="l" rtl="0">
              <a:spcBef>
                <a:spcPts val="0"/>
              </a:spcBef>
              <a:spcAft>
                <a:spcPts val="0"/>
              </a:spcAft>
              <a:buClr>
                <a:schemeClr val="dk1"/>
              </a:buClr>
              <a:buSzPts val="1400"/>
              <a:buFont typeface="Nunito Sans"/>
              <a:buChar char="●"/>
            </a:pPr>
            <a:r>
              <a:rPr lang="en-US">
                <a:solidFill>
                  <a:schemeClr val="dk1"/>
                </a:solidFill>
                <a:latin typeface="Nunito Sans"/>
                <a:ea typeface="Nunito Sans"/>
                <a:cs typeface="Nunito Sans"/>
                <a:sym typeface="Nunito Sans"/>
              </a:rPr>
              <a:t>Set up and supply of quality equipment.</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17500" algn="l" rtl="0">
              <a:spcBef>
                <a:spcPts val="0"/>
              </a:spcBef>
              <a:spcAft>
                <a:spcPts val="0"/>
              </a:spcAft>
              <a:buClr>
                <a:schemeClr val="dk1"/>
              </a:buClr>
              <a:buSzPts val="1400"/>
              <a:buFont typeface="Nunito Sans"/>
              <a:buChar char="●"/>
            </a:pPr>
            <a:r>
              <a:rPr lang="en-US">
                <a:solidFill>
                  <a:schemeClr val="dk1"/>
                </a:solidFill>
                <a:latin typeface="Nunito Sans"/>
                <a:ea typeface="Nunito Sans"/>
                <a:cs typeface="Nunito Sans"/>
                <a:sym typeface="Nunito Sans"/>
              </a:rPr>
              <a:t>Professional development hours for your staff (NESA endorsed).</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17500" algn="l" rtl="0">
              <a:spcBef>
                <a:spcPts val="0"/>
              </a:spcBef>
              <a:spcAft>
                <a:spcPts val="0"/>
              </a:spcAft>
              <a:buClr>
                <a:schemeClr val="dk1"/>
              </a:buClr>
              <a:buSzPts val="1400"/>
              <a:buFont typeface="Nunito Sans"/>
              <a:buChar char="●"/>
            </a:pPr>
            <a:r>
              <a:rPr lang="en-US">
                <a:solidFill>
                  <a:schemeClr val="dk1"/>
                </a:solidFill>
                <a:latin typeface="Nunito Sans"/>
                <a:ea typeface="Nunito Sans"/>
                <a:cs typeface="Nunito Sans"/>
                <a:sym typeface="Nunito Sans"/>
              </a:rPr>
              <a:t>Certificate of Currency $10 million Public Liability Insurance.</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p>
        </p:txBody>
      </p:sp>
      <p:sp>
        <p:nvSpPr>
          <p:cNvPr id="153" name="Google Shape;153;p19"/>
          <p:cNvSpPr txBox="1"/>
          <p:nvPr/>
        </p:nvSpPr>
        <p:spPr>
          <a:xfrm>
            <a:off x="5985150" y="3752900"/>
            <a:ext cx="4548300" cy="3423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unito Sans"/>
              <a:buChar char="●"/>
            </a:pPr>
            <a:r>
              <a:rPr lang="en-US">
                <a:latin typeface="Nunito Sans"/>
                <a:ea typeface="Nunito Sans"/>
                <a:cs typeface="Nunito Sans"/>
                <a:sym typeface="Nunito Sans"/>
              </a:rPr>
              <a:t>Fully screened, qualified and professional Life Skills Group teachers.</a:t>
            </a:r>
            <a:endParaRPr>
              <a:latin typeface="Nunito Sans"/>
              <a:ea typeface="Nunito Sans"/>
              <a:cs typeface="Nunito Sans"/>
              <a:sym typeface="Nunito Sans"/>
            </a:endParaRPr>
          </a:p>
          <a:p>
            <a:pPr marL="457200" lvl="0" indent="0" algn="l" rtl="0">
              <a:spcBef>
                <a:spcPts val="0"/>
              </a:spcBef>
              <a:spcAft>
                <a:spcPts val="0"/>
              </a:spcAft>
              <a:buNone/>
            </a:pP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US">
                <a:latin typeface="Nunito Sans"/>
                <a:ea typeface="Nunito Sans"/>
                <a:cs typeface="Nunito Sans"/>
                <a:sym typeface="Nunito Sans"/>
              </a:rPr>
              <a:t>Newsletter snippets for parents.</a:t>
            </a:r>
            <a:endParaRPr>
              <a:latin typeface="Nunito Sans"/>
              <a:ea typeface="Nunito Sans"/>
              <a:cs typeface="Nunito Sans"/>
              <a:sym typeface="Nunito Sans"/>
            </a:endParaRPr>
          </a:p>
          <a:p>
            <a:pPr marL="457200" lvl="0" indent="0" algn="l" rtl="0">
              <a:spcBef>
                <a:spcPts val="0"/>
              </a:spcBef>
              <a:spcAft>
                <a:spcPts val="0"/>
              </a:spcAft>
              <a:buNone/>
            </a:pP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US">
                <a:latin typeface="Nunito Sans"/>
                <a:ea typeface="Nunito Sans"/>
                <a:cs typeface="Nunito Sans"/>
                <a:sym typeface="Nunito Sans"/>
              </a:rPr>
              <a:t>Classroom teacher manuals.</a:t>
            </a:r>
            <a:endParaRPr>
              <a:latin typeface="Nunito Sans"/>
              <a:ea typeface="Nunito Sans"/>
              <a:cs typeface="Nunito Sans"/>
              <a:sym typeface="Nunito Sans"/>
            </a:endParaRPr>
          </a:p>
          <a:p>
            <a:pPr marL="457200" lvl="0" indent="0" algn="l" rtl="0">
              <a:spcBef>
                <a:spcPts val="0"/>
              </a:spcBef>
              <a:spcAft>
                <a:spcPts val="0"/>
              </a:spcAft>
              <a:buNone/>
            </a:pP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US">
                <a:latin typeface="Nunito Sans"/>
                <a:ea typeface="Nunito Sans"/>
                <a:cs typeface="Nunito Sans"/>
                <a:sym typeface="Nunito Sans"/>
              </a:rPr>
              <a:t>Weekly awards and end of term certificates.</a:t>
            </a:r>
            <a:br>
              <a:rPr lang="en-US"/>
            </a:b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p>
        </p:txBody>
      </p:sp>
      <p:cxnSp>
        <p:nvCxnSpPr>
          <p:cNvPr id="154" name="Google Shape;154;p19"/>
          <p:cNvCxnSpPr/>
          <p:nvPr/>
        </p:nvCxnSpPr>
        <p:spPr>
          <a:xfrm>
            <a:off x="5780875" y="3766625"/>
            <a:ext cx="2700" cy="2634300"/>
          </a:xfrm>
          <a:prstGeom prst="straightConnector1">
            <a:avLst/>
          </a:prstGeom>
          <a:noFill/>
          <a:ln w="9525" cap="flat" cmpd="sng">
            <a:solidFill>
              <a:srgbClr val="B7B7B7"/>
            </a:solidFill>
            <a:prstDash val="solid"/>
            <a:round/>
            <a:headEnd type="none" w="med" len="med"/>
            <a:tailEnd type="none" w="med" len="med"/>
          </a:ln>
        </p:spPr>
      </p:cxnSp>
      <p:sp>
        <p:nvSpPr>
          <p:cNvPr id="155" name="Google Shape;155;p19"/>
          <p:cNvSpPr txBox="1"/>
          <p:nvPr/>
        </p:nvSpPr>
        <p:spPr>
          <a:xfrm>
            <a:off x="3628825" y="3021625"/>
            <a:ext cx="4306800" cy="581400"/>
          </a:xfrm>
          <a:prstGeom prst="rect">
            <a:avLst/>
          </a:prstGeom>
          <a:noFill/>
          <a:ln>
            <a:noFill/>
          </a:ln>
        </p:spPr>
        <p:txBody>
          <a:bodyPr spcFirstLastPara="1" wrap="square" lIns="91425" tIns="91425" rIns="91425" bIns="91425" anchor="t" anchorCtr="0">
            <a:noAutofit/>
          </a:bodyPr>
          <a:lstStyle/>
          <a:p>
            <a:pPr marL="0" lvl="0" indent="0" algn="ctr" rtl="0">
              <a:lnSpc>
                <a:spcPct val="70000"/>
              </a:lnSpc>
              <a:spcBef>
                <a:spcPts val="1000"/>
              </a:spcBef>
              <a:spcAft>
                <a:spcPts val="0"/>
              </a:spcAft>
              <a:buNone/>
            </a:pPr>
            <a:r>
              <a:rPr lang="en-US" sz="2000" b="1">
                <a:solidFill>
                  <a:schemeClr val="dk1"/>
                </a:solidFill>
                <a:latin typeface="Nunito Sans"/>
                <a:ea typeface="Nunito Sans"/>
                <a:cs typeface="Nunito Sans"/>
                <a:sym typeface="Nunito Sans"/>
              </a:rPr>
              <a:t>All programs include:</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body" idx="1"/>
          </p:nvPr>
        </p:nvSpPr>
        <p:spPr>
          <a:xfrm>
            <a:off x="356875" y="2034550"/>
            <a:ext cx="7534200" cy="464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3C3C3C"/>
                </a:solidFill>
                <a:latin typeface="Nunito Sans SemiBold"/>
                <a:ea typeface="Nunito Sans SemiBold"/>
                <a:cs typeface="Nunito Sans SemiBold"/>
                <a:sym typeface="Nunito Sans SemiBold"/>
              </a:rPr>
              <a:t>Life Skills GO is transforming 21st century learning by delivering measurable social, emotional and physical skills through education technology. </a:t>
            </a:r>
            <a:endParaRPr sz="1800">
              <a:solidFill>
                <a:srgbClr val="3C3C3C"/>
              </a:solidFill>
              <a:latin typeface="Nunito Sans SemiBold"/>
              <a:ea typeface="Nunito Sans SemiBold"/>
              <a:cs typeface="Nunito Sans SemiBold"/>
              <a:sym typeface="Nunito Sans SemiBold"/>
            </a:endParaRPr>
          </a:p>
          <a:p>
            <a:pPr marL="457200" lvl="0" indent="0" algn="l" rtl="0">
              <a:lnSpc>
                <a:spcPct val="115000"/>
              </a:lnSpc>
              <a:spcBef>
                <a:spcPts val="0"/>
              </a:spcBef>
              <a:spcAft>
                <a:spcPts val="0"/>
              </a:spcAft>
              <a:buNone/>
            </a:pPr>
            <a:endParaRPr sz="1800">
              <a:solidFill>
                <a:srgbClr val="3C3C3C"/>
              </a:solidFill>
              <a:latin typeface="Nunito Sans SemiBold"/>
              <a:ea typeface="Nunito Sans SemiBold"/>
              <a:cs typeface="Nunito Sans SemiBold"/>
              <a:sym typeface="Nunito Sans SemiBold"/>
            </a:endParaRPr>
          </a:p>
          <a:p>
            <a:pPr marL="0" lvl="0" indent="0" algn="l" rtl="0">
              <a:lnSpc>
                <a:spcPct val="115000"/>
              </a:lnSpc>
              <a:spcBef>
                <a:spcPts val="0"/>
              </a:spcBef>
              <a:spcAft>
                <a:spcPts val="0"/>
              </a:spcAft>
              <a:buNone/>
            </a:pPr>
            <a:r>
              <a:rPr lang="en-US" sz="1800" b="1">
                <a:solidFill>
                  <a:srgbClr val="3C3C3C"/>
                </a:solidFill>
                <a:latin typeface="Nunito Sans"/>
                <a:ea typeface="Nunito Sans"/>
                <a:cs typeface="Nunito Sans"/>
                <a:sym typeface="Nunito Sans"/>
              </a:rPr>
              <a:t>Key Features:</a:t>
            </a:r>
            <a:endParaRPr sz="1800" b="1">
              <a:solidFill>
                <a:srgbClr val="3C3C3C"/>
              </a:solidFill>
              <a:latin typeface="Nunito Sans"/>
              <a:ea typeface="Nunito Sans"/>
              <a:cs typeface="Nunito Sans"/>
              <a:sym typeface="Nunito Sans"/>
            </a:endParaRPr>
          </a:p>
          <a:p>
            <a:pPr marL="457200" lvl="0"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Measure students understand and wellbeing</a:t>
            </a:r>
            <a:endParaRPr sz="1800">
              <a:solidFill>
                <a:srgbClr val="3C3C3C"/>
              </a:solidFill>
              <a:latin typeface="Nunito Sans SemiBold"/>
              <a:ea typeface="Nunito Sans SemiBold"/>
              <a:cs typeface="Nunito Sans SemiBold"/>
              <a:sym typeface="Nunito Sans SemiBold"/>
            </a:endParaRPr>
          </a:p>
          <a:p>
            <a:pPr marL="457200" lvl="0"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Progress reports reveal each lesson’s PDHPE curriculum coverage</a:t>
            </a:r>
            <a:endParaRPr sz="1800">
              <a:solidFill>
                <a:srgbClr val="3C3C3C"/>
              </a:solidFill>
              <a:latin typeface="Nunito Sans SemiBold"/>
              <a:ea typeface="Nunito Sans SemiBold"/>
              <a:cs typeface="Nunito Sans SemiBold"/>
              <a:sym typeface="Nunito Sans SemiBold"/>
            </a:endParaRPr>
          </a:p>
          <a:p>
            <a:pPr marL="457200" lvl="0"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Curriculum-aligned and evidence-based</a:t>
            </a:r>
            <a:endParaRPr sz="1800">
              <a:solidFill>
                <a:srgbClr val="3C3C3C"/>
              </a:solidFill>
              <a:latin typeface="Nunito Sans SemiBold"/>
              <a:ea typeface="Nunito Sans SemiBold"/>
              <a:cs typeface="Nunito Sans SemiBold"/>
              <a:sym typeface="Nunito Sans SemiBold"/>
            </a:endParaRPr>
          </a:p>
          <a:p>
            <a:pPr marL="457200" lvl="0"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150 age-appropriate lessons + additional resources including:</a:t>
            </a:r>
            <a:endParaRPr sz="1800">
              <a:solidFill>
                <a:srgbClr val="3C3C3C"/>
              </a:solidFill>
              <a:latin typeface="Nunito Sans SemiBold"/>
              <a:ea typeface="Nunito Sans SemiBold"/>
              <a:cs typeface="Nunito Sans SemiBold"/>
              <a:sym typeface="Nunito Sans SemiBold"/>
            </a:endParaRPr>
          </a:p>
          <a:p>
            <a:pPr marL="914400" lvl="1"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41 x in-class game cards</a:t>
            </a:r>
            <a:endParaRPr sz="1800">
              <a:solidFill>
                <a:srgbClr val="3C3C3C"/>
              </a:solidFill>
              <a:latin typeface="Nunito Sans SemiBold"/>
              <a:ea typeface="Nunito Sans SemiBold"/>
              <a:cs typeface="Nunito Sans SemiBold"/>
              <a:sym typeface="Nunito Sans SemiBold"/>
            </a:endParaRPr>
          </a:p>
          <a:p>
            <a:pPr marL="914400" lvl="1"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39 x mindful practice cards</a:t>
            </a:r>
            <a:endParaRPr sz="1800">
              <a:solidFill>
                <a:srgbClr val="3C3C3C"/>
              </a:solidFill>
              <a:latin typeface="Nunito Sans SemiBold"/>
              <a:ea typeface="Nunito Sans SemiBold"/>
              <a:cs typeface="Nunito Sans SemiBold"/>
              <a:sym typeface="Nunito Sans SemiBold"/>
            </a:endParaRPr>
          </a:p>
          <a:p>
            <a:pPr marL="914400" lvl="1"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18 x fundamental movement cards</a:t>
            </a:r>
            <a:endParaRPr sz="1800">
              <a:solidFill>
                <a:srgbClr val="3C3C3C"/>
              </a:solidFill>
              <a:latin typeface="Nunito Sans SemiBold"/>
              <a:ea typeface="Nunito Sans SemiBold"/>
              <a:cs typeface="Nunito Sans SemiBold"/>
              <a:sym typeface="Nunito Sans SemiBold"/>
            </a:endParaRPr>
          </a:p>
          <a:p>
            <a:pPr marL="914400" lvl="1"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24 x character strength cards</a:t>
            </a:r>
            <a:endParaRPr sz="1800">
              <a:solidFill>
                <a:srgbClr val="3C3C3C"/>
              </a:solidFill>
              <a:latin typeface="Nunito Sans SemiBold"/>
              <a:ea typeface="Nunito Sans SemiBold"/>
              <a:cs typeface="Nunito Sans SemiBold"/>
              <a:sym typeface="Nunito Sans SemiBold"/>
            </a:endParaRPr>
          </a:p>
          <a:p>
            <a:pPr marL="914400" lvl="1" indent="-342900" algn="l" rtl="0">
              <a:lnSpc>
                <a:spcPct val="115000"/>
              </a:lnSpc>
              <a:spcBef>
                <a:spcPts val="0"/>
              </a:spcBef>
              <a:spcAft>
                <a:spcPts val="0"/>
              </a:spcAft>
              <a:buClr>
                <a:srgbClr val="3C3C3C"/>
              </a:buClr>
              <a:buSzPts val="1800"/>
              <a:buFont typeface="Nunito Sans SemiBold"/>
              <a:buChar char="•"/>
            </a:pPr>
            <a:r>
              <a:rPr lang="en-US" sz="1800">
                <a:solidFill>
                  <a:srgbClr val="3C3C3C"/>
                </a:solidFill>
                <a:latin typeface="Nunito Sans SemiBold"/>
                <a:ea typeface="Nunito Sans SemiBold"/>
                <a:cs typeface="Nunito Sans SemiBold"/>
                <a:sym typeface="Nunito Sans SemiBold"/>
              </a:rPr>
              <a:t>18 x value posters</a:t>
            </a:r>
            <a:endParaRPr sz="1800">
              <a:solidFill>
                <a:srgbClr val="3C3C3C"/>
              </a:solidFill>
              <a:latin typeface="Nunito Sans SemiBold"/>
              <a:ea typeface="Nunito Sans SemiBold"/>
              <a:cs typeface="Nunito Sans SemiBold"/>
              <a:sym typeface="Nunito Sans SemiBold"/>
            </a:endParaRPr>
          </a:p>
        </p:txBody>
      </p:sp>
      <p:sp>
        <p:nvSpPr>
          <p:cNvPr id="161" name="Google Shape;161;p20"/>
          <p:cNvSpPr/>
          <p:nvPr/>
        </p:nvSpPr>
        <p:spPr>
          <a:xfrm>
            <a:off x="0" y="-5429"/>
            <a:ext cx="12192000" cy="1609200"/>
          </a:xfrm>
          <a:prstGeom prst="rect">
            <a:avLst/>
          </a:prstGeom>
          <a:solidFill>
            <a:srgbClr val="E20177"/>
          </a:solidFill>
          <a:ln w="12700" cap="flat" cmpd="sng">
            <a:solidFill>
              <a:srgbClr val="C42374"/>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sz="3000" b="1">
                <a:solidFill>
                  <a:schemeClr val="lt1"/>
                </a:solidFill>
                <a:latin typeface="Nunito Sans"/>
                <a:ea typeface="Nunito Sans"/>
                <a:cs typeface="Nunito Sans"/>
                <a:sym typeface="Nunito Sans"/>
              </a:rPr>
              <a:t>Life Skills GO</a:t>
            </a:r>
            <a:endParaRPr sz="3000" b="1" i="0" u="none" strike="noStrike" cap="none">
              <a:solidFill>
                <a:schemeClr val="lt1"/>
              </a:solidFill>
              <a:latin typeface="Nunito Sans"/>
              <a:ea typeface="Nunito Sans"/>
              <a:cs typeface="Nunito Sans"/>
              <a:sym typeface="Nunito Sans"/>
            </a:endParaRPr>
          </a:p>
        </p:txBody>
      </p:sp>
      <p:pic>
        <p:nvPicPr>
          <p:cNvPr id="162" name="Google Shape;162;p20"/>
          <p:cNvPicPr preferRelativeResize="0"/>
          <p:nvPr/>
        </p:nvPicPr>
        <p:blipFill rotWithShape="1">
          <a:blip r:embed="rId3">
            <a:alphaModFix/>
          </a:blip>
          <a:srcRect r="69208"/>
          <a:stretch/>
        </p:blipFill>
        <p:spPr>
          <a:xfrm>
            <a:off x="10465325" y="5609675"/>
            <a:ext cx="1289324" cy="909450"/>
          </a:xfrm>
          <a:prstGeom prst="rect">
            <a:avLst/>
          </a:prstGeom>
          <a:noFill/>
          <a:ln>
            <a:noFill/>
          </a:ln>
        </p:spPr>
      </p:pic>
      <p:pic>
        <p:nvPicPr>
          <p:cNvPr id="163" name="Google Shape;163;p20"/>
          <p:cNvPicPr preferRelativeResize="0"/>
          <p:nvPr/>
        </p:nvPicPr>
        <p:blipFill>
          <a:blip r:embed="rId4">
            <a:alphaModFix/>
          </a:blip>
          <a:stretch>
            <a:fillRect/>
          </a:stretch>
        </p:blipFill>
        <p:spPr>
          <a:xfrm>
            <a:off x="8633025" y="2123700"/>
            <a:ext cx="3425626" cy="2094251"/>
          </a:xfrm>
          <a:prstGeom prst="rect">
            <a:avLst/>
          </a:prstGeom>
          <a:noFill/>
          <a:ln>
            <a:noFill/>
          </a:ln>
        </p:spPr>
      </p:pic>
      <p:sp>
        <p:nvSpPr>
          <p:cNvPr id="164" name="Google Shape;164;p20"/>
          <p:cNvSpPr/>
          <p:nvPr/>
        </p:nvSpPr>
        <p:spPr>
          <a:xfrm>
            <a:off x="9159975" y="2268300"/>
            <a:ext cx="2382300" cy="14286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0" title="Life Skills GO 2019.mp4">
            <a:hlinkClick r:id="rId5"/>
          </p:cNvPr>
          <p:cNvPicPr preferRelativeResize="0"/>
          <p:nvPr/>
        </p:nvPicPr>
        <p:blipFill>
          <a:blip r:embed="rId6">
            <a:alphaModFix/>
          </a:blip>
          <a:stretch>
            <a:fillRect/>
          </a:stretch>
        </p:blipFill>
        <p:spPr>
          <a:xfrm>
            <a:off x="9472525" y="2327612"/>
            <a:ext cx="1746625" cy="13099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Macintosh PowerPoint</Application>
  <PresentationFormat>Widescreen</PresentationFormat>
  <Paragraphs>109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Nunito Sans SemiBold</vt:lpstr>
      <vt:lpstr>Nunito Sans</vt:lpstr>
      <vt:lpstr>Office Theme</vt:lpstr>
      <vt:lpstr>PowerPoint Presentation</vt:lpstr>
      <vt:lpstr>PowerPoint Presentation</vt:lpstr>
      <vt:lpstr>PowerPoint Presentation</vt:lpstr>
      <vt:lpstr>PowerPoint Presentation</vt:lpstr>
      <vt:lpstr>PowerPoint Presentation</vt:lpstr>
      <vt:lpstr>Blaxcell St PS - Granville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2019-08-21T23:27:13Z</dcterms:modified>
</cp:coreProperties>
</file>