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151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7" r:id="rId6"/>
    <p:sldId id="277" r:id="rId7"/>
    <p:sldId id="288" r:id="rId8"/>
    <p:sldId id="290" r:id="rId9"/>
    <p:sldId id="294" r:id="rId10"/>
    <p:sldId id="291" r:id="rId11"/>
    <p:sldId id="292" r:id="rId12"/>
    <p:sldId id="293" r:id="rId13"/>
    <p:sldId id="276" r:id="rId14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0"/>
    <a:srgbClr val="0067A8"/>
    <a:srgbClr val="0087B4"/>
    <a:srgbClr val="ADDDEB"/>
    <a:srgbClr val="DBE9CD"/>
    <a:srgbClr val="729A1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7" autoAdjust="0"/>
    <p:restoredTop sz="95728" autoAdjust="0"/>
  </p:normalViewPr>
  <p:slideViewPr>
    <p:cSldViewPr>
      <p:cViewPr varScale="1">
        <p:scale>
          <a:sx n="104" d="100"/>
          <a:sy n="104" d="100"/>
        </p:scale>
        <p:origin x="480" y="200"/>
      </p:cViewPr>
      <p:guideLst>
        <p:guide orient="horz" pos="2160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2B5B2F-03F9-724E-B798-CFF5CCE84D03}" type="datetime1">
              <a:rPr lang="en-US" altLang="en-US"/>
              <a:pPr/>
              <a:t>8/21/19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033444-1731-E843-8BF6-09FF96577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383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5B23B26-4293-5446-92C4-FBA6152EFAB2}" type="datetime1">
              <a:rPr lang="en-US" altLang="en-US"/>
              <a:pPr/>
              <a:t>8/21/19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821E9A2-B3A0-A346-B2EE-FDFF26B32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892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62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09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13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0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74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1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321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21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1537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531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2690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769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34746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759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5590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090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9A55E3-1155-E540-99F7-9D960A7EF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27D238-B851-E44A-B2DD-2993D0FD391E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31371" y="5850703"/>
            <a:ext cx="3087684" cy="4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4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60D4B-C76D-7A4B-8C31-F99DDF8165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3D459C-4B81-CD4C-9FCA-2502AEFDA50F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31371" y="5850703"/>
            <a:ext cx="3087684" cy="4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2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45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937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140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909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734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422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206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279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3C61B0-F5AF-4734-A6D7-2F2A9DE267B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9CC71C-AB5C-42E9-BC23-CF26BEC2AD56}"/>
              </a:ext>
            </a:extLst>
          </p:cNvPr>
          <p:cNvPicPr/>
          <p:nvPr userDrawn="1"/>
        </p:nvPicPr>
        <p:blipFill>
          <a:blip r:embed="rId21"/>
          <a:stretch>
            <a:fillRect/>
          </a:stretch>
        </p:blipFill>
        <p:spPr>
          <a:xfrm>
            <a:off x="431371" y="5850703"/>
            <a:ext cx="3087684" cy="4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9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  <p:sldLayoutId id="2147484169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9A18E-A3F0-44D5-8DEA-54C382ADBF97}"/>
              </a:ext>
            </a:extLst>
          </p:cNvPr>
          <p:cNvGrpSpPr/>
          <p:nvPr/>
        </p:nvGrpSpPr>
        <p:grpSpPr>
          <a:xfrm>
            <a:off x="360673" y="5567690"/>
            <a:ext cx="3384376" cy="741630"/>
            <a:chOff x="335360" y="5661248"/>
            <a:chExt cx="3384376" cy="7416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8A993B-33B7-4251-9BA0-1FD329773782}"/>
                </a:ext>
              </a:extLst>
            </p:cNvPr>
            <p:cNvSpPr/>
            <p:nvPr/>
          </p:nvSpPr>
          <p:spPr>
            <a:xfrm>
              <a:off x="335360" y="5661248"/>
              <a:ext cx="338437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6E6517-B587-42BC-BBD0-7BBB6E637AA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5733256"/>
              <a:ext cx="3240360" cy="669622"/>
            </a:xfrm>
            <a:prstGeom prst="rect">
              <a:avLst/>
            </a:prstGeom>
          </p:spPr>
        </p:pic>
      </p:grpSp>
      <p:pic>
        <p:nvPicPr>
          <p:cNvPr id="7" name="Picture 6" descr="A close up of a boy&#10;&#10;Description automatically generated">
            <a:extLst>
              <a:ext uri="{FF2B5EF4-FFF2-40B4-BE49-F238E27FC236}">
                <a16:creationId xmlns:a16="http://schemas.microsoft.com/office/drawing/2014/main" id="{A905C74F-7D74-44B9-AA0F-3F07F4907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12192000" cy="254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62244D-FD13-400A-A6F9-BAB28C23494E}"/>
              </a:ext>
            </a:extLst>
          </p:cNvPr>
          <p:cNvSpPr txBox="1"/>
          <p:nvPr/>
        </p:nvSpPr>
        <p:spPr>
          <a:xfrm>
            <a:off x="464594" y="4558049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Sommet" panose="02000505000000020004" pitchFamily="50" charset="0"/>
              </a:rPr>
              <a:t>The Gonski Institute for Education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36398-BE18-46C0-8224-12F2DAF48E73}"/>
              </a:ext>
            </a:extLst>
          </p:cNvPr>
          <p:cNvSpPr txBox="1"/>
          <p:nvPr/>
        </p:nvSpPr>
        <p:spPr>
          <a:xfrm>
            <a:off x="767408" y="4221088"/>
            <a:ext cx="4428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35B2BC-444E-45ED-9FF1-1685642FC4E0}"/>
              </a:ext>
            </a:extLst>
          </p:cNvPr>
          <p:cNvGrpSpPr/>
          <p:nvPr/>
        </p:nvGrpSpPr>
        <p:grpSpPr>
          <a:xfrm>
            <a:off x="360673" y="5567690"/>
            <a:ext cx="3384376" cy="741630"/>
            <a:chOff x="335360" y="5661248"/>
            <a:chExt cx="3384376" cy="7416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BDA107-3C94-4475-9C44-98003BDE126A}"/>
                </a:ext>
              </a:extLst>
            </p:cNvPr>
            <p:cNvSpPr/>
            <p:nvPr/>
          </p:nvSpPr>
          <p:spPr>
            <a:xfrm>
              <a:off x="335360" y="5661248"/>
              <a:ext cx="338437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FF6479-2107-4BEC-85C0-7F6B283E36A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5733256"/>
              <a:ext cx="3240360" cy="669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998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table, indoor, sitting&#10;&#10;Description automatically generated">
            <a:extLst>
              <a:ext uri="{FF2B5EF4-FFF2-40B4-BE49-F238E27FC236}">
                <a16:creationId xmlns:a16="http://schemas.microsoft.com/office/drawing/2014/main" id="{26A20C76-C7AA-4C4E-AB46-7CD4AF7DE5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6" b="3683"/>
          <a:stretch/>
        </p:blipFill>
        <p:spPr>
          <a:xfrm>
            <a:off x="11542" y="1823274"/>
            <a:ext cx="12192000" cy="44860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FCD67CA-9B3A-45A4-B415-E746297FEDAD}"/>
              </a:ext>
            </a:extLst>
          </p:cNvPr>
          <p:cNvSpPr/>
          <p:nvPr/>
        </p:nvSpPr>
        <p:spPr>
          <a:xfrm>
            <a:off x="11542" y="5589240"/>
            <a:ext cx="3733507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1ACB789-31CF-4B86-8405-12C1B9FA9CE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681" y="5639698"/>
            <a:ext cx="3240360" cy="6696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78C793-138C-4A7E-8796-F2B7E57A625C}"/>
              </a:ext>
            </a:extLst>
          </p:cNvPr>
          <p:cNvSpPr txBox="1"/>
          <p:nvPr/>
        </p:nvSpPr>
        <p:spPr>
          <a:xfrm>
            <a:off x="826278" y="742233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40586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9A18E-A3F0-44D5-8DEA-54C382ADBF97}"/>
              </a:ext>
            </a:extLst>
          </p:cNvPr>
          <p:cNvGrpSpPr/>
          <p:nvPr/>
        </p:nvGrpSpPr>
        <p:grpSpPr>
          <a:xfrm>
            <a:off x="360673" y="5567690"/>
            <a:ext cx="3384376" cy="741630"/>
            <a:chOff x="335360" y="5661248"/>
            <a:chExt cx="3384376" cy="7416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8A993B-33B7-4251-9BA0-1FD329773782}"/>
                </a:ext>
              </a:extLst>
            </p:cNvPr>
            <p:cNvSpPr/>
            <p:nvPr/>
          </p:nvSpPr>
          <p:spPr>
            <a:xfrm>
              <a:off x="335360" y="5661248"/>
              <a:ext cx="338437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6E6517-B587-42BC-BBD0-7BBB6E637AA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5733256"/>
              <a:ext cx="3240360" cy="66962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4BEA7F-E81F-494C-AE99-953A4FE60CE0}"/>
              </a:ext>
            </a:extLst>
          </p:cNvPr>
          <p:cNvSpPr txBox="1"/>
          <p:nvPr/>
        </p:nvSpPr>
        <p:spPr>
          <a:xfrm>
            <a:off x="695400" y="920914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Fair Play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C00A8-FDE2-4D3A-A7DE-BD38BF278881}"/>
              </a:ext>
            </a:extLst>
          </p:cNvPr>
          <p:cNvSpPr txBox="1"/>
          <p:nvPr/>
        </p:nvSpPr>
        <p:spPr>
          <a:xfrm>
            <a:off x="695400" y="1713002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Growing Up Digital Australia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C091D-EBF9-445E-8017-AAF7B1BCDE18}"/>
              </a:ext>
            </a:extLst>
          </p:cNvPr>
          <p:cNvSpPr txBox="1"/>
          <p:nvPr/>
        </p:nvSpPr>
        <p:spPr>
          <a:xfrm>
            <a:off x="695400" y="3473713"/>
            <a:ext cx="943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Early Childhood Education – Barriers to entry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AFA31-F11C-C94F-9497-44069720BDD9}"/>
              </a:ext>
            </a:extLst>
          </p:cNvPr>
          <p:cNvSpPr txBox="1"/>
          <p:nvPr/>
        </p:nvSpPr>
        <p:spPr>
          <a:xfrm>
            <a:off x="695400" y="2577098"/>
            <a:ext cx="5202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School Meals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26C39-FE65-F04F-9597-26F6A0CA1A83}"/>
              </a:ext>
            </a:extLst>
          </p:cNvPr>
          <p:cNvSpPr txBox="1"/>
          <p:nvPr/>
        </p:nvSpPr>
        <p:spPr>
          <a:xfrm>
            <a:off x="695400" y="4737338"/>
            <a:ext cx="8358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Special Needs Wraparound Services</a:t>
            </a:r>
          </a:p>
        </p:txBody>
      </p:sp>
    </p:spTree>
    <p:extLst>
      <p:ext uri="{BB962C8B-B14F-4D97-AF65-F5344CB8AC3E}">
        <p14:creationId xmlns:p14="http://schemas.microsoft.com/office/powerpoint/2010/main" val="63438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9A18E-A3F0-44D5-8DEA-54C382ADBF97}"/>
              </a:ext>
            </a:extLst>
          </p:cNvPr>
          <p:cNvGrpSpPr/>
          <p:nvPr/>
        </p:nvGrpSpPr>
        <p:grpSpPr>
          <a:xfrm>
            <a:off x="360673" y="5567690"/>
            <a:ext cx="3384376" cy="741630"/>
            <a:chOff x="335360" y="5661248"/>
            <a:chExt cx="3384376" cy="7416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8A993B-33B7-4251-9BA0-1FD329773782}"/>
                </a:ext>
              </a:extLst>
            </p:cNvPr>
            <p:cNvSpPr/>
            <p:nvPr/>
          </p:nvSpPr>
          <p:spPr>
            <a:xfrm>
              <a:off x="335360" y="5661248"/>
              <a:ext cx="338437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6E6517-B587-42BC-BBD0-7BBB6E637AA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5733256"/>
              <a:ext cx="3240360" cy="66962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F6AF8D9-D916-4B36-967B-EFB04137F8F8}"/>
              </a:ext>
            </a:extLst>
          </p:cNvPr>
          <p:cNvSpPr txBox="1"/>
          <p:nvPr/>
        </p:nvSpPr>
        <p:spPr>
          <a:xfrm>
            <a:off x="751306" y="350947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Rural and Regional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215984-077F-428C-AF1C-A4247DB0CD19}"/>
              </a:ext>
            </a:extLst>
          </p:cNvPr>
          <p:cNvSpPr txBox="1"/>
          <p:nvPr/>
        </p:nvSpPr>
        <p:spPr>
          <a:xfrm>
            <a:off x="767408" y="1340182"/>
            <a:ext cx="103132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latin typeface="Sommet" panose="02000505000000020004" pitchFamily="50" charset="0"/>
              </a:rPr>
              <a:t>Staffing</a:t>
            </a:r>
            <a:endParaRPr lang="en-AU" sz="2000" dirty="0">
              <a:latin typeface="Sommet" panose="0200050500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Sommet" panose="02000505000000020004" pitchFamily="50" charset="0"/>
              </a:rPr>
              <a:t>Identifying Existing Excellence in Rural and Regional Education</a:t>
            </a:r>
            <a:endParaRPr lang="en-AU" sz="2000" dirty="0">
              <a:latin typeface="Sommet" panose="0200050500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Sommet" panose="02000505000000020004" pitchFamily="50" charset="0"/>
              </a:rPr>
              <a:t>School Governance and Structure</a:t>
            </a:r>
            <a:endParaRPr lang="en-AU" sz="2000" dirty="0">
              <a:latin typeface="Sommet" panose="0200050500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Sommet" panose="02000505000000020004" pitchFamily="50" charset="0"/>
              </a:rPr>
              <a:t>Specialist Education for Students with Unique Needs</a:t>
            </a:r>
            <a:endParaRPr lang="en-AU" sz="2000" dirty="0">
              <a:latin typeface="Sommet" panose="0200050500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Sommet" panose="02000505000000020004" pitchFamily="50" charset="0"/>
              </a:rPr>
              <a:t>Transitions to Higher Education</a:t>
            </a:r>
            <a:endParaRPr lang="en-AU" sz="2000" dirty="0">
              <a:latin typeface="Sommet" panose="0200050500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Sommet" panose="02000505000000020004" pitchFamily="50" charset="0"/>
              </a:rPr>
              <a:t>Culture of High Expectations</a:t>
            </a:r>
            <a:endParaRPr lang="en-AU" sz="2000" dirty="0">
              <a:latin typeface="Sommet" panose="0200050500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Sommet" panose="02000505000000020004" pitchFamily="50" charset="0"/>
              </a:rPr>
              <a:t>Access to High Quality Early Childhood Education and Care Services</a:t>
            </a:r>
            <a:endParaRPr lang="en-AU" sz="2000" dirty="0">
              <a:latin typeface="Sommet" panose="02000505000000020004" pitchFamily="50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899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9A18E-A3F0-44D5-8DEA-54C382ADBF97}"/>
              </a:ext>
            </a:extLst>
          </p:cNvPr>
          <p:cNvGrpSpPr/>
          <p:nvPr/>
        </p:nvGrpSpPr>
        <p:grpSpPr>
          <a:xfrm>
            <a:off x="360673" y="5567690"/>
            <a:ext cx="3384376" cy="741630"/>
            <a:chOff x="335360" y="5661248"/>
            <a:chExt cx="3384376" cy="7416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8A993B-33B7-4251-9BA0-1FD329773782}"/>
                </a:ext>
              </a:extLst>
            </p:cNvPr>
            <p:cNvSpPr/>
            <p:nvPr/>
          </p:nvSpPr>
          <p:spPr>
            <a:xfrm>
              <a:off x="335360" y="5661248"/>
              <a:ext cx="338437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6E6517-B587-42BC-BBD0-7BBB6E637AA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5733256"/>
              <a:ext cx="3240360" cy="66962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FDCB20-BFB1-448C-A073-2668CF0C751B}"/>
              </a:ext>
            </a:extLst>
          </p:cNvPr>
          <p:cNvSpPr txBox="1"/>
          <p:nvPr/>
        </p:nvSpPr>
        <p:spPr>
          <a:xfrm>
            <a:off x="911424" y="404664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Advocacy</a:t>
            </a:r>
          </a:p>
        </p:txBody>
      </p:sp>
      <p:pic>
        <p:nvPicPr>
          <p:cNvPr id="3" name="Picture 2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477E1C0-6B6F-42D9-AE85-A0C608BED3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9131" r="-3434" b="13025"/>
          <a:stretch/>
        </p:blipFill>
        <p:spPr>
          <a:xfrm>
            <a:off x="1251055" y="1166744"/>
            <a:ext cx="9689890" cy="43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63CDAD-B92E-8D43-8614-DA68145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E8C46-B6ED-A14E-B21A-978E0CC32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09" y="548680"/>
            <a:ext cx="7600982" cy="48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6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F7D54-CEED-4B48-8AD0-E60FC708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25C10E-09D2-408A-A028-D2E2BBB8F08E}"/>
              </a:ext>
            </a:extLst>
          </p:cNvPr>
          <p:cNvGrpSpPr/>
          <p:nvPr/>
        </p:nvGrpSpPr>
        <p:grpSpPr>
          <a:xfrm>
            <a:off x="360673" y="5567690"/>
            <a:ext cx="3384376" cy="741630"/>
            <a:chOff x="335360" y="5661248"/>
            <a:chExt cx="3384376" cy="7416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E8CD15-001C-4CC5-91CE-0DE9C60E8172}"/>
                </a:ext>
              </a:extLst>
            </p:cNvPr>
            <p:cNvSpPr/>
            <p:nvPr/>
          </p:nvSpPr>
          <p:spPr>
            <a:xfrm>
              <a:off x="335360" y="5661248"/>
              <a:ext cx="338437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1F8497-F61E-4504-87C9-2320A471700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5733256"/>
              <a:ext cx="3240360" cy="6696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925764C-ECCF-4A8E-9639-6E97A3FF4676}"/>
              </a:ext>
            </a:extLst>
          </p:cNvPr>
          <p:cNvSpPr txBox="1"/>
          <p:nvPr/>
        </p:nvSpPr>
        <p:spPr>
          <a:xfrm>
            <a:off x="695400" y="1496978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NAPLAN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58769-45B6-4B09-95EC-E39785401915}"/>
              </a:ext>
            </a:extLst>
          </p:cNvPr>
          <p:cNvSpPr txBox="1"/>
          <p:nvPr/>
        </p:nvSpPr>
        <p:spPr>
          <a:xfrm>
            <a:off x="695400" y="2897649"/>
            <a:ext cx="11377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The Economic Impact of Improving Regional, Rural &amp; Remote Education in Australia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11878-FF1A-4745-B0A0-49FF8810E2E2}"/>
              </a:ext>
            </a:extLst>
          </p:cNvPr>
          <p:cNvSpPr txBox="1"/>
          <p:nvPr/>
        </p:nvSpPr>
        <p:spPr>
          <a:xfrm>
            <a:off x="695400" y="2145050"/>
            <a:ext cx="3922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School funding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91AFB-2EF1-5F4B-B00E-840C6CDEF0A1}"/>
              </a:ext>
            </a:extLst>
          </p:cNvPr>
          <p:cNvSpPr txBox="1"/>
          <p:nvPr/>
        </p:nvSpPr>
        <p:spPr>
          <a:xfrm>
            <a:off x="695400" y="4305290"/>
            <a:ext cx="164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Play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16C12E-8C74-604B-BC44-FFD615954F22}"/>
              </a:ext>
            </a:extLst>
          </p:cNvPr>
          <p:cNvSpPr txBox="1"/>
          <p:nvPr/>
        </p:nvSpPr>
        <p:spPr>
          <a:xfrm>
            <a:off x="695400" y="704890"/>
            <a:ext cx="4290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Equity and Fairness</a:t>
            </a:r>
          </a:p>
        </p:txBody>
      </p:sp>
    </p:spTree>
    <p:extLst>
      <p:ext uri="{BB962C8B-B14F-4D97-AF65-F5344CB8AC3E}">
        <p14:creationId xmlns:p14="http://schemas.microsoft.com/office/powerpoint/2010/main" val="337845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F7D54-CEED-4B48-8AD0-E60FC708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25C10E-09D2-408A-A028-D2E2BBB8F08E}"/>
              </a:ext>
            </a:extLst>
          </p:cNvPr>
          <p:cNvGrpSpPr/>
          <p:nvPr/>
        </p:nvGrpSpPr>
        <p:grpSpPr>
          <a:xfrm>
            <a:off x="360673" y="5567690"/>
            <a:ext cx="3384376" cy="741630"/>
            <a:chOff x="335360" y="5661248"/>
            <a:chExt cx="3384376" cy="7416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E8CD15-001C-4CC5-91CE-0DE9C60E8172}"/>
                </a:ext>
              </a:extLst>
            </p:cNvPr>
            <p:cNvSpPr/>
            <p:nvPr/>
          </p:nvSpPr>
          <p:spPr>
            <a:xfrm>
              <a:off x="335360" y="5661248"/>
              <a:ext cx="338437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1F8497-F61E-4504-87C9-2320A471700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5733256"/>
              <a:ext cx="3240360" cy="66962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DF325E-2F64-4A31-AE71-AB464C39A681}"/>
              </a:ext>
            </a:extLst>
          </p:cNvPr>
          <p:cNvSpPr txBox="1"/>
          <p:nvPr/>
        </p:nvSpPr>
        <p:spPr>
          <a:xfrm>
            <a:off x="814736" y="466261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Professional Learning</a:t>
            </a:r>
          </a:p>
        </p:txBody>
      </p:sp>
      <p:pic>
        <p:nvPicPr>
          <p:cNvPr id="10" name="Picture 9" descr="A group of people sitting at a table in front of a computer&#10;&#10;Description automatically generated">
            <a:extLst>
              <a:ext uri="{FF2B5EF4-FFF2-40B4-BE49-F238E27FC236}">
                <a16:creationId xmlns:a16="http://schemas.microsoft.com/office/drawing/2014/main" id="{D8679F5B-1AB3-43E9-87E9-701F0BA2DE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4" t="26994" b="22880"/>
          <a:stretch/>
        </p:blipFill>
        <p:spPr>
          <a:xfrm>
            <a:off x="263352" y="1361319"/>
            <a:ext cx="11467377" cy="41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965F6-747E-40E0-A0BA-C87F151DB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849" y="1772816"/>
            <a:ext cx="4935942" cy="3888432"/>
          </a:xfrm>
        </p:spPr>
        <p:txBody>
          <a:bodyPr/>
          <a:lstStyle/>
          <a:p>
            <a:pPr algn="ctr"/>
            <a:r>
              <a:rPr lang="en-AU" sz="3200" dirty="0">
                <a:latin typeface="Sommet" panose="02000505000000020004" pitchFamily="50" charset="0"/>
              </a:rPr>
              <a:t>Parent and Community Engagement for Learning</a:t>
            </a:r>
          </a:p>
          <a:p>
            <a:pPr algn="ctr"/>
            <a:endParaRPr lang="en-AU" dirty="0">
              <a:latin typeface="Sommet" panose="02000505000000020004" pitchFamily="50" charset="0"/>
            </a:endParaRPr>
          </a:p>
          <a:p>
            <a:pPr algn="ctr"/>
            <a:r>
              <a:rPr lang="en-AU" dirty="0">
                <a:latin typeface="Sommet" panose="02000505000000020004" pitchFamily="50" charset="0"/>
              </a:rPr>
              <a:t>Ballina Coast High School, Ballina </a:t>
            </a:r>
          </a:p>
          <a:p>
            <a:pPr algn="ctr"/>
            <a:r>
              <a:rPr lang="en-AU" dirty="0">
                <a:latin typeface="Sommet" panose="02000505000000020004" pitchFamily="50" charset="0"/>
              </a:rPr>
              <a:t>17 September 2019</a:t>
            </a:r>
          </a:p>
          <a:p>
            <a:pPr algn="ctr"/>
            <a:endParaRPr lang="en-AU" dirty="0">
              <a:latin typeface="Sommet" panose="02000505000000020004" pitchFamily="50" charset="0"/>
            </a:endParaRPr>
          </a:p>
          <a:p>
            <a:pPr algn="ctr"/>
            <a:r>
              <a:rPr lang="en-AU" dirty="0">
                <a:latin typeface="Sommet" panose="02000505000000020004" pitchFamily="50" charset="0"/>
              </a:rPr>
              <a:t>Murrumbidgee Regional High School, Griffith 24 September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6B7AC-497C-4480-BF3F-B82E7732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DD5CA-BD35-4A8D-AFDA-195339CA6652}"/>
              </a:ext>
            </a:extLst>
          </p:cNvPr>
          <p:cNvSpPr txBox="1"/>
          <p:nvPr/>
        </p:nvSpPr>
        <p:spPr>
          <a:xfrm>
            <a:off x="814736" y="762266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mmet" panose="02000505000000020004" pitchFamily="50" charset="0"/>
                <a:cs typeface="Arial" panose="020B0604020202020204" pitchFamily="34" charset="0"/>
              </a:rPr>
              <a:t>Rural and Remote tour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A48D25-E70B-4031-8F51-E69F68BF9F72}"/>
              </a:ext>
            </a:extLst>
          </p:cNvPr>
          <p:cNvSpPr txBox="1">
            <a:spLocks/>
          </p:cNvSpPr>
          <p:nvPr/>
        </p:nvSpPr>
        <p:spPr>
          <a:xfrm>
            <a:off x="6464361" y="1772816"/>
            <a:ext cx="4935942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latin typeface="Sommet" panose="02000505000000020004" pitchFamily="50" charset="0"/>
              </a:rPr>
              <a:t>Leading for Educational Change</a:t>
            </a:r>
          </a:p>
          <a:p>
            <a:pPr algn="ctr"/>
            <a:endParaRPr lang="en-AU" dirty="0">
              <a:latin typeface="Sommet" panose="02000505000000020004" pitchFamily="50" charset="0"/>
            </a:endParaRPr>
          </a:p>
          <a:p>
            <a:pPr algn="ctr"/>
            <a:r>
              <a:rPr lang="en-AU" dirty="0">
                <a:latin typeface="Sommet" panose="02000505000000020004" pitchFamily="50" charset="0"/>
              </a:rPr>
              <a:t>Broken Hill Education Office, Broken Hill</a:t>
            </a:r>
          </a:p>
          <a:p>
            <a:pPr algn="ctr"/>
            <a:r>
              <a:rPr lang="en-AU" dirty="0">
                <a:latin typeface="Sommet" panose="02000505000000020004" pitchFamily="50" charset="0"/>
              </a:rPr>
              <a:t>11 September 2019</a:t>
            </a:r>
          </a:p>
          <a:p>
            <a:pPr algn="ctr"/>
            <a:endParaRPr lang="en-AU" dirty="0">
              <a:latin typeface="Sommet" panose="02000505000000020004" pitchFamily="50" charset="0"/>
            </a:endParaRPr>
          </a:p>
          <a:p>
            <a:pPr algn="ctr"/>
            <a:r>
              <a:rPr lang="en-AU" dirty="0">
                <a:latin typeface="Sommet" panose="02000505000000020004" pitchFamily="50" charset="0"/>
              </a:rPr>
              <a:t>Dubbo College Senior Campus, Dubbo</a:t>
            </a:r>
          </a:p>
          <a:p>
            <a:pPr algn="ctr"/>
            <a:r>
              <a:rPr lang="en-AU" dirty="0">
                <a:latin typeface="Sommet" panose="02000505000000020004" pitchFamily="50" charset="0"/>
              </a:rPr>
              <a:t>5 November 2019</a:t>
            </a:r>
          </a:p>
          <a:p>
            <a:pPr algn="ctr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09535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esource Document" ma:contentTypeID="0x01010008768CDC8BD8F24E88688A23E1BBFFD40083F9DB452809BE4E9E961773873B9725" ma:contentTypeVersion="12" ma:contentTypeDescription="" ma:contentTypeScope="" ma:versionID="ccf7c8939642961021bbb5e2375da5c4">
  <xsd:schema xmlns:xsd="http://www.w3.org/2001/XMLSchema" xmlns:xs="http://www.w3.org/2001/XMLSchema" xmlns:p="http://schemas.microsoft.com/office/2006/metadata/properties" xmlns:ns2="e2a6d7fd-cfb8-4aa2-8f9d-00d20bdc3a83" xmlns:ns4="78237fa5-fae7-4a08-ad29-c8feb430a382" targetNamespace="http://schemas.microsoft.com/office/2006/metadata/properties" ma:root="true" ma:fieldsID="7ba22b555d239708a9679c6b61f18d10" ns2:_="" ns4:_="">
    <xsd:import namespace="e2a6d7fd-cfb8-4aa2-8f9d-00d20bdc3a83"/>
    <xsd:import namespace="78237fa5-fae7-4a08-ad29-c8feb430a38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4:UnswBus_ResourceType"/>
                <xsd:element ref="ns4:UnswBus_Description" minOccurs="0"/>
                <xsd:element ref="ns2:l106d6d0667840b48999320499b4dd29" minOccurs="0"/>
                <xsd:element ref="ns2:cfdce602ab9848b4bf80c62eae0cddb3" minOccurs="0"/>
                <xsd:element ref="ns2:i7e4caf4883549738b3fce866cf588f7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6d7fd-cfb8-4aa2-8f9d-00d20bdc3a8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2cec8c26-97b4-48cb-a8fc-0ef68138d153}" ma:internalName="TaxCatchAll" ma:showField="CatchAllData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2cec8c26-97b4-48cb-a8fc-0ef68138d153}" ma:internalName="TaxCatchAllLabel" ma:readOnly="true" ma:showField="CatchAllDataLabel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106d6d0667840b48999320499b4dd29" ma:index="15" nillable="true" ma:taxonomy="true" ma:internalName="l106d6d0667840b48999320499b4dd29" ma:taxonomyFieldName="UnswBus_EnterpriseKeywords" ma:displayName="Enterprise Keywords" ma:default="" ma:fieldId="{5106d6d0-6678-40b4-8999-320499b4dd29}" ma:taxonomyMulti="true" ma:sspId="2b026aac-6b52-4d7e-a64d-f3ee90946f56" ma:termSetId="6b154277-0339-4047-8b7c-9c6433718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dce602ab9848b4bf80c62eae0cddb3" ma:index="16" nillable="true" ma:taxonomy="true" ma:internalName="cfdce602ab9848b4bf80c62eae0cddb3" ma:taxonomyFieldName="UnswBus_SchoolUnit" ma:displayName="School or Unit" ma:default="" ma:fieldId="{cfdce602-ab98-48b4-bf80-c62eae0cddb3}" ma:sspId="2b026aac-6b52-4d7e-a64d-f3ee90946f56" ma:termSetId="99342006-19d9-4d76-ae6d-6a49808a1b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e4caf4883549738b3fce866cf588f7" ma:index="17" ma:taxonomy="true" ma:internalName="i7e4caf4883549738b3fce866cf588f7" ma:taxonomyFieldName="UnswBus_ResourceCategory" ma:displayName="Resource Category" ma:default="" ma:fieldId="{27e4caf4-8835-4973-8b3f-ce866cf588f7}" ma:taxonomyMulti="true" ma:sspId="2b026aac-6b52-4d7e-a64d-f3ee90946f56" ma:termSetId="59e748ed-3424-4b0f-8a51-22a7215e59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37fa5-fae7-4a08-ad29-c8feb430a382" elementFormDefault="qualified">
    <xsd:import namespace="http://schemas.microsoft.com/office/2006/documentManagement/types"/>
    <xsd:import namespace="http://schemas.microsoft.com/office/infopath/2007/PartnerControls"/>
    <xsd:element name="UnswBus_ResourceType" ma:index="11" ma:displayName="Resource Type" ma:default="Brochure" ma:format="Dropdown" ma:internalName="UnswBus_ResourceType" ma:readOnly="false">
      <xsd:simpleType>
        <xsd:restriction base="dms:Choice">
          <xsd:enumeration value="Brochure"/>
          <xsd:enumeration value="Form"/>
          <xsd:enumeration value="Guidelines"/>
          <xsd:enumeration value="Manuals"/>
          <xsd:enumeration value="Minutes"/>
          <xsd:enumeration value="Newsletter"/>
          <xsd:enumeration value="Policy"/>
          <xsd:enumeration value="Procedure"/>
          <xsd:enumeration value="Protocol"/>
          <xsd:enumeration value="Reference"/>
          <xsd:enumeration value="Report"/>
          <xsd:enumeration value="Template"/>
        </xsd:restriction>
      </xsd:simpleType>
    </xsd:element>
    <xsd:element name="UnswBus_Description" ma:index="13" nillable="true" ma:displayName="Description" ma:internalName="UnswBus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2AF81F6-8F2A-47D5-9E54-F37BF3E413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48C029-ECC1-452C-8742-C4F7F6B2C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6d7fd-cfb8-4aa2-8f9d-00d20bdc3a83"/>
    <ds:schemaRef ds:uri="78237fa5-fae7-4a08-ad29-c8feb430a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7A88D3-C8FA-43F4-B901-104849B358D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2776</TotalTime>
  <Words>156</Words>
  <Application>Microsoft Macintosh PowerPoint</Application>
  <PresentationFormat>Widescreen</PresentationFormat>
  <Paragraphs>49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Sommet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Hatten</dc:creator>
  <cp:lastModifiedBy>Adrian Piccoli</cp:lastModifiedBy>
  <cp:revision>82</cp:revision>
  <cp:lastPrinted>2018-10-15T23:45:58Z</cp:lastPrinted>
  <dcterms:created xsi:type="dcterms:W3CDTF">2018-10-03T02:41:30Z</dcterms:created>
  <dcterms:modified xsi:type="dcterms:W3CDTF">2019-08-21T23:40:01Z</dcterms:modified>
</cp:coreProperties>
</file>