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6" r:id="rId4"/>
    <p:sldId id="277" r:id="rId5"/>
    <p:sldId id="280" r:id="rId6"/>
    <p:sldId id="278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1"/>
    <p:restoredTop sz="94762"/>
  </p:normalViewPr>
  <p:slideViewPr>
    <p:cSldViewPr snapToGrid="0" snapToObjects="1">
      <p:cViewPr varScale="1">
        <p:scale>
          <a:sx n="109" d="100"/>
          <a:sy n="109" d="100"/>
        </p:scale>
        <p:origin x="192" y="448"/>
      </p:cViewPr>
      <p:guideLst/>
    </p:cSldViewPr>
  </p:slideViewPr>
  <p:outlineViewPr>
    <p:cViewPr>
      <p:scale>
        <a:sx n="33" d="100"/>
        <a:sy n="33" d="100"/>
      </p:scale>
      <p:origin x="0" y="-10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A54DF-4A43-6641-8A30-3F9D9AFD2EE6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52C5D-9925-9549-AA01-16B42732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6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52C5D-9925-9549-AA01-16B4273265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43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52C5D-9925-9549-AA01-16B4273265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52C5D-9925-9549-AA01-16B4273265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98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52C5D-9925-9549-AA01-16B4273265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3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52C5D-9925-9549-AA01-16B4273265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36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52C5D-9925-9549-AA01-16B4273265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88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52C5D-9925-9549-AA01-16B4273265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8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414B0-7B7C-6A4D-924A-F2ED01654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BFFA8-3E37-2D4D-AC8E-1B8A53DC7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67083-4A7C-6649-B7B2-2CD19248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2842-DCB2-8D4F-B5AB-8EC0D4121043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E23BF-96BA-0342-BDAC-2BB8ACEB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D5E32-3E02-7044-B6C1-64928C94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8DF0-0ED8-A145-A474-B4F12DC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1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FD35-07F8-1F40-918D-807F42B9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8E309A-9725-BC46-B109-3581B8EBB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14FB2-D4BE-104D-8563-37D12516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2842-DCB2-8D4F-B5AB-8EC0D4121043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FDDA9-F20B-644A-B904-E103772A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88B6B-6170-9244-B36F-B93A29BD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8DF0-0ED8-A145-A474-B4F12DC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6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F0090E-42D3-3C4C-9126-7B414CF45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7E853-4124-CF4E-8DD6-16ECCDA5B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972E8-6D4E-8343-8E74-D421DC46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2842-DCB2-8D4F-B5AB-8EC0D4121043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6470-6F2C-C94C-8A99-7E4FFA232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078E3-3BCC-B24A-A10D-2BDFF483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8DF0-0ED8-A145-A474-B4F12DC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1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047F-4B64-F04D-BE61-88F1F627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B80A9-26B5-0549-A883-42C8F4F2E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961CB-00BF-134C-BEC6-E1A0C1C3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2842-DCB2-8D4F-B5AB-8EC0D4121043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B7C02-5337-754D-9838-8FC20E57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3C6DB-60BD-6246-955F-3CC3CADB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8DF0-0ED8-A145-A474-B4F12DC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0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9AC6D-C725-C942-971C-40A0B5A3E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D8679-FA87-2948-B101-097F74A55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ABC57-C7FD-C74A-83A8-373FB2618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2842-DCB2-8D4F-B5AB-8EC0D4121043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AAB8-E698-8343-A0FC-3E64E3C9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4747F-210D-1D41-969F-80995CF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8DF0-0ED8-A145-A474-B4F12DC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0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7D1C6-FE35-E84A-B2E8-3EFC9CCE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40F87-A379-1D4D-B90F-D3152808A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DDEE2-B6FC-6B43-B73D-F82F7342E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747CD-5782-394E-9792-B68A09BA3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2842-DCB2-8D4F-B5AB-8EC0D4121043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6AA0E-6B46-9847-8E2E-496A1D03F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8A4C9-94D0-7142-A2CA-54A0C282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8DF0-0ED8-A145-A474-B4F12DC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1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DA97-8058-2443-8A55-E3C89FD4A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74728-48B0-DC43-92A8-1D53C32FB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EF8E1-57BF-7D49-9677-66CAD0F24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E664B-C701-294C-8FFA-6E3BDB2E1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10C24-E292-DF49-8427-E7679250CB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182013-D75F-514E-9B1D-6483700A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2842-DCB2-8D4F-B5AB-8EC0D4121043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0D25B4-B948-B44D-9011-95C65D981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5C7D27-D63D-B24C-8718-953629BFF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8DF0-0ED8-A145-A474-B4F12DC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9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996E-644F-974E-AC2B-4C696D4E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0FF291-20E2-444C-9414-6218BEF95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2842-DCB2-8D4F-B5AB-8EC0D4121043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D9994-5762-BD4C-8BC8-B82E15E8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EE1C9-21D1-814E-BC1B-B65B970F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8DF0-0ED8-A145-A474-B4F12DC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9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A729F7-90FD-5A4F-88C9-C3954F999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2842-DCB2-8D4F-B5AB-8EC0D4121043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1BA667-9F5F-0D45-851A-ED75A1CE5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DAD03-CA5E-954D-91D4-2CAE9D22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8DF0-0ED8-A145-A474-B4F12DC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9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3BB2F-1083-334E-8F9F-AFCBE5686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71BBD-92DD-5848-B0B3-F3E916AD7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09F3D-9CA0-4C40-A03E-6C7BB818B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A4603-1455-CF40-B282-E6E384A4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2842-DCB2-8D4F-B5AB-8EC0D4121043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BB713-B30A-454C-A8FB-3EF018C7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E47D4-4413-164B-9C4E-AE0DEDB0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8DF0-0ED8-A145-A474-B4F12DC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6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365B1-56CC-6542-B0B0-FF45DCCA6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7A51-FAAF-1F49-8C6E-E37510FD1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E0763-EC49-1E46-8E43-65541B52A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3A327-DC5A-E442-8B93-60E8F5921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2842-DCB2-8D4F-B5AB-8EC0D4121043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30949-CE42-0945-975F-A8D032FC7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FB405-ED85-8C4E-9F09-70D38D4D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8DF0-0ED8-A145-A474-B4F12DC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7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937C80-2EBA-C143-BEB6-A4FC31C0D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5BBF8-26A9-9E43-AF62-3B350BE87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A1497-E700-9640-A4F0-760CF4DFB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32842-DCB2-8D4F-B5AB-8EC0D4121043}" type="datetimeFigureOut">
              <a:rPr lang="en-US" smtClean="0"/>
              <a:t>11/28/19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FC9AC-123E-C349-B1E4-2896ADFC1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47F06-6D07-694C-BD75-847083AC1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08DF0-0ED8-A145-A474-B4F12DC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5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mommyrackell.com/2014/01/happy-29th.html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FD921-ED0E-FB44-A686-3DDF8366D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President’s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70AFA-71D1-EB48-80D0-5FD002E7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681" y="5296516"/>
            <a:ext cx="3830947" cy="938040"/>
          </a:xfrm>
        </p:spPr>
        <p:txBody>
          <a:bodyPr anchor="t">
            <a:normAutofit fontScale="92500"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  <a:p>
            <a:pPr algn="l"/>
            <a:r>
              <a:rPr lang="en-US" sz="2800" b="1" dirty="0">
                <a:solidFill>
                  <a:schemeClr val="bg1"/>
                </a:solidFill>
              </a:rPr>
              <a:t>State Council Term 4 2019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156AC9-9293-A04C-A6D7-7A2C6515D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2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D3A606-23C0-8E4F-8265-11BED24C5670}"/>
              </a:ext>
            </a:extLst>
          </p:cNvPr>
          <p:cNvSpPr txBox="1">
            <a:spLocks/>
          </p:cNvSpPr>
          <p:nvPr/>
        </p:nvSpPr>
        <p:spPr>
          <a:xfrm>
            <a:off x="723900" y="476250"/>
            <a:ext cx="9144000" cy="7207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/>
              <a:t>President’s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C855A-2384-594F-9414-FBDFE1537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296863"/>
            <a:ext cx="1651000" cy="1651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861412B-52DB-4A4B-8E88-EE6D63C841C0}"/>
              </a:ext>
            </a:extLst>
          </p:cNvPr>
          <p:cNvSpPr txBox="1"/>
          <p:nvPr/>
        </p:nvSpPr>
        <p:spPr>
          <a:xfrm>
            <a:off x="1038288" y="1544379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i="1" dirty="0">
                <a:solidFill>
                  <a:srgbClr val="FF0000"/>
                </a:solidFill>
              </a:rPr>
              <a:t>“to </a:t>
            </a:r>
            <a:r>
              <a:rPr lang="en-AU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lead</a:t>
            </a:r>
            <a:r>
              <a:rPr lang="en-AU" sz="2800" b="1" i="1" dirty="0">
                <a:solidFill>
                  <a:srgbClr val="FF0000"/>
                </a:solidFill>
              </a:rPr>
              <a:t>, </a:t>
            </a:r>
            <a:r>
              <a:rPr lang="en-AU" sz="2800" b="1" i="1" dirty="0">
                <a:solidFill>
                  <a:schemeClr val="accent6">
                    <a:lumMod val="75000"/>
                  </a:schemeClr>
                </a:solidFill>
              </a:rPr>
              <a:t>support</a:t>
            </a:r>
            <a:r>
              <a:rPr lang="en-AU" sz="2800" b="1" i="1" dirty="0">
                <a:solidFill>
                  <a:srgbClr val="FF0000"/>
                </a:solidFill>
              </a:rPr>
              <a:t>, </a:t>
            </a:r>
            <a:r>
              <a:rPr lang="en-AU" sz="2800" b="1" i="1" dirty="0">
                <a:solidFill>
                  <a:schemeClr val="accent1"/>
                </a:solidFill>
              </a:rPr>
              <a:t>advocate for</a:t>
            </a:r>
            <a:r>
              <a:rPr lang="en-AU" sz="2800" b="1" i="1" dirty="0">
                <a:solidFill>
                  <a:srgbClr val="FF0000"/>
                </a:solidFill>
              </a:rPr>
              <a:t>, and </a:t>
            </a:r>
            <a:r>
              <a:rPr lang="en-AU" sz="2800" b="1" i="1" dirty="0">
                <a:solidFill>
                  <a:srgbClr val="7030A0"/>
                </a:solidFill>
              </a:rPr>
              <a:t>empower</a:t>
            </a:r>
            <a:r>
              <a:rPr lang="en-AU" sz="2800" b="1" i="1" dirty="0">
                <a:solidFill>
                  <a:srgbClr val="FF0000"/>
                </a:solidFill>
              </a:rPr>
              <a:t> school leaders to enable student success”</a:t>
            </a:r>
          </a:p>
          <a:p>
            <a:pPr marL="514350" indent="-514350">
              <a:buAutoNum type="arabicPeriod"/>
            </a:pPr>
            <a:r>
              <a:rPr lang="en-AU" sz="2800" b="1" i="1" dirty="0">
                <a:solidFill>
                  <a:srgbClr val="FF0000"/>
                </a:solidFill>
              </a:rPr>
              <a:t>Lead: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AU" sz="2400" b="1" i="1" dirty="0"/>
              <a:t>Leadership Standing Committee </a:t>
            </a:r>
            <a:r>
              <a:rPr lang="en-AU" sz="2800" i="1" dirty="0"/>
              <a:t>- </a:t>
            </a:r>
            <a:r>
              <a:rPr lang="en-US" dirty="0"/>
              <a:t>7 x Art of Leadership courses (178 participants), 3 x Art of Leadership Master Class (66 participants) and Principal Credential based on AITSL’s Principal Standard (90 participants with 55 validated and several more awaiting validation</a:t>
            </a:r>
            <a:r>
              <a:rPr lang="en-AU" sz="2800" dirty="0"/>
              <a:t>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/>
              <a:t>Margaret Charlton as our first permanent </a:t>
            </a:r>
            <a:r>
              <a:rPr lang="en-US" sz="2000" b="1" dirty="0"/>
              <a:t>Professional Learning Officer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b="1" dirty="0"/>
              <a:t>2020 PL plans – discussed later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b="1" dirty="0"/>
              <a:t>School Leadership Institute &amp; facilitators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b="1" dirty="0"/>
              <a:t>Leadership &amp; High Performance – review of PL policy, PL funding, Induction… PSLs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b="1" dirty="0"/>
              <a:t>Annual Conference</a:t>
            </a:r>
            <a:endParaRPr lang="en-AU" sz="2800" b="1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626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D3A606-23C0-8E4F-8265-11BED24C5670}"/>
              </a:ext>
            </a:extLst>
          </p:cNvPr>
          <p:cNvSpPr txBox="1">
            <a:spLocks/>
          </p:cNvSpPr>
          <p:nvPr/>
        </p:nvSpPr>
        <p:spPr>
          <a:xfrm>
            <a:off x="723900" y="476250"/>
            <a:ext cx="9144000" cy="7207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/>
              <a:t>President’s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C855A-2384-594F-9414-FBDFE1537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296863"/>
            <a:ext cx="1651000" cy="1651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861412B-52DB-4A4B-8E88-EE6D63C841C0}"/>
              </a:ext>
            </a:extLst>
          </p:cNvPr>
          <p:cNvSpPr txBox="1"/>
          <p:nvPr/>
        </p:nvSpPr>
        <p:spPr>
          <a:xfrm>
            <a:off x="472196" y="1460468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>
                <a:solidFill>
                  <a:srgbClr val="FF0000"/>
                </a:solidFill>
              </a:rPr>
              <a:t>2.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i="1" dirty="0">
                <a:solidFill>
                  <a:schemeClr val="accent1">
                    <a:lumMod val="75000"/>
                  </a:schemeClr>
                </a:solidFill>
              </a:rPr>
              <a:t>Principal Support 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 triage system </a:t>
            </a:r>
            <a:r>
              <a:rPr lang="en-US" sz="2000" dirty="0"/>
              <a:t>where the on-call Professional Officers, chair of Principal Support RG, chair of Legal Issues WP and President determine who best can mediate between principal and DoE senior officers</a:t>
            </a: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0.8</a:t>
            </a:r>
            <a:r>
              <a:rPr lang="en-US" sz="2000" dirty="0"/>
              <a:t> the time available for our two Professional Officers Wendy Buckley &amp; Geoff Scott. (93 cases supported since 2017)</a:t>
            </a: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100 relief days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Co-ordinating Well-Being programs including the “</a:t>
            </a:r>
            <a:r>
              <a:rPr lang="en-US" sz="2000" b="1" dirty="0"/>
              <a:t>Flourish</a:t>
            </a:r>
            <a:r>
              <a:rPr lang="en-US" sz="2000" dirty="0"/>
              <a:t>” project</a:t>
            </a: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Principal Well-Being Work Group </a:t>
            </a:r>
            <a:r>
              <a:rPr lang="en-US" sz="2000" dirty="0"/>
              <a:t>meeting with Dep Sec Murat Dizdar focusing on the “pointy end” cases.</a:t>
            </a: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EPAC review </a:t>
            </a:r>
            <a:r>
              <a:rPr lang="en-US" sz="2000" dirty="0"/>
              <a:t>submission &amp; follow 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Principal Support WG </a:t>
            </a:r>
            <a:r>
              <a:rPr lang="en-US" sz="2000" dirty="0"/>
              <a:t>led by SO&amp;P Director Kathy </a:t>
            </a:r>
            <a:r>
              <a:rPr lang="en-US" sz="2000" dirty="0" err="1"/>
              <a:t>Powzun</a:t>
            </a:r>
            <a:r>
              <a:rPr lang="en-US" sz="2000" dirty="0"/>
              <a:t>/ Chris Charles</a:t>
            </a:r>
            <a:r>
              <a:rPr lang="en-AU" sz="2000" dirty="0"/>
              <a:t> </a:t>
            </a:r>
            <a:endParaRPr lang="en-AU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$50m </a:t>
            </a:r>
            <a:r>
              <a:rPr lang="en-US" sz="2000" dirty="0"/>
              <a:t>has continued for schools for principal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additional days </a:t>
            </a:r>
            <a:r>
              <a:rPr lang="en-US" sz="2000" dirty="0"/>
              <a:t>for TP1 and TP2s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Executive visits to PPCs.</a:t>
            </a:r>
            <a:endParaRPr lang="en-AU" sz="24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462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D3A606-23C0-8E4F-8265-11BED24C5670}"/>
              </a:ext>
            </a:extLst>
          </p:cNvPr>
          <p:cNvSpPr txBox="1">
            <a:spLocks/>
          </p:cNvSpPr>
          <p:nvPr/>
        </p:nvSpPr>
        <p:spPr>
          <a:xfrm>
            <a:off x="723900" y="476250"/>
            <a:ext cx="9144000" cy="7207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/>
              <a:t>President’s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C855A-2384-594F-9414-FBDFE1537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296863"/>
            <a:ext cx="1651000" cy="1651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861412B-52DB-4A4B-8E88-EE6D63C841C0}"/>
              </a:ext>
            </a:extLst>
          </p:cNvPr>
          <p:cNvSpPr txBox="1"/>
          <p:nvPr/>
        </p:nvSpPr>
        <p:spPr>
          <a:xfrm>
            <a:off x="423558" y="128537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>
                <a:solidFill>
                  <a:srgbClr val="FF0000"/>
                </a:solidFill>
              </a:rPr>
              <a:t>3. Advocate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Executive meet formally with the </a:t>
            </a:r>
            <a:r>
              <a:rPr lang="en-US" sz="2000" b="1" dirty="0"/>
              <a:t>Minister, Secretary &amp; CEO of NESA </a:t>
            </a:r>
            <a:r>
              <a:rPr lang="en-US" sz="2000" dirty="0"/>
              <a:t>each Term</a:t>
            </a:r>
            <a:r>
              <a:rPr lang="en-AU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b="1" dirty="0"/>
              <a:t>Minister &amp; Secretary present </a:t>
            </a:r>
            <a:r>
              <a:rPr lang="en-US" sz="2000" dirty="0"/>
              <a:t>&amp; respond to questions at each State Council meeting</a:t>
            </a:r>
            <a:r>
              <a:rPr lang="en-AU" sz="2000" dirty="0"/>
              <a:t>. </a:t>
            </a:r>
            <a:r>
              <a:rPr lang="en-US" dirty="0"/>
              <a:t>Agenda for the Minister &amp; Secretary included:</a:t>
            </a:r>
            <a:endParaRPr lang="en-AU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Enrolment procedures</a:t>
            </a:r>
            <a:endParaRPr lang="en-AU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Bushfires</a:t>
            </a:r>
            <a:endParaRPr lang="en-AU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Principal Classification</a:t>
            </a:r>
            <a:endParaRPr lang="en-AU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Well-Being</a:t>
            </a:r>
            <a:r>
              <a:rPr lang="en-AU" b="1" dirty="0"/>
              <a:t> – </a:t>
            </a:r>
            <a:r>
              <a:rPr lang="en-AU" dirty="0"/>
              <a:t>Staff and Student.</a:t>
            </a:r>
            <a:endParaRPr lang="en-AU" sz="3200" b="1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EPAC review &amp; implementation of recommendations</a:t>
            </a:r>
            <a:endParaRPr lang="en-AU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School Targets</a:t>
            </a:r>
            <a:endParaRPr lang="en-AU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The Royal Commission into Violence, Abuse, Neglect and Exploitation of People with Disability (Disability Royal Commission)</a:t>
            </a:r>
            <a:r>
              <a:rPr lang="en-AU" dirty="0"/>
              <a:t>-</a:t>
            </a:r>
            <a:endParaRPr lang="en-AU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National Architecture</a:t>
            </a:r>
            <a:r>
              <a:rPr lang="en-GB" dirty="0"/>
              <a:t> (ACARA; AITSL; ESA)</a:t>
            </a:r>
            <a:endParaRPr lang="en-AU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In the Auditor-General’s Report on “Ensuring teaching quality in NSW public schools” there were several key findings relating to: </a:t>
            </a:r>
            <a:endParaRPr lang="en-AU" sz="20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AU" dirty="0"/>
              <a:t>Teacher performance &amp; development process</a:t>
            </a:r>
            <a:endParaRPr lang="en-AU" sz="3200" b="1" i="1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AU" dirty="0"/>
              <a:t>QTSS funding used appropriately</a:t>
            </a:r>
            <a:endParaRPr lang="en-AU" sz="3200" b="1" i="1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AU" dirty="0"/>
              <a:t>HALT purpose &amp; roles</a:t>
            </a:r>
            <a:endParaRPr lang="en-AU" sz="32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654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D3A606-23C0-8E4F-8265-11BED24C5670}"/>
              </a:ext>
            </a:extLst>
          </p:cNvPr>
          <p:cNvSpPr txBox="1">
            <a:spLocks/>
          </p:cNvSpPr>
          <p:nvPr/>
        </p:nvSpPr>
        <p:spPr>
          <a:xfrm>
            <a:off x="723900" y="476250"/>
            <a:ext cx="9144000" cy="7207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/>
              <a:t>President’s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C855A-2384-594F-9414-FBDFE1537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296863"/>
            <a:ext cx="1651000" cy="1651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861412B-52DB-4A4B-8E88-EE6D63C841C0}"/>
              </a:ext>
            </a:extLst>
          </p:cNvPr>
          <p:cNvSpPr txBox="1"/>
          <p:nvPr/>
        </p:nvSpPr>
        <p:spPr>
          <a:xfrm>
            <a:off x="423558" y="1285370"/>
            <a:ext cx="914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>
                <a:solidFill>
                  <a:srgbClr val="FF0000"/>
                </a:solidFill>
              </a:rPr>
              <a:t>3. Advocate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Meetings with the </a:t>
            </a:r>
            <a:r>
              <a:rPr lang="en-AU" sz="2000" b="1" dirty="0"/>
              <a:t>Deputy Secretaries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Our </a:t>
            </a:r>
            <a:r>
              <a:rPr lang="en-AU" sz="2000" b="1" dirty="0"/>
              <a:t>membership of PCGs, Working Parties, UAT etc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Executive Directors and Directors attend relevant Reference Groups (12) / Standing committee &amp; Working Party (8) meetings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Issues from PPCs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Informal meetings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Executive meetings &amp; follow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Stood with the SPC and Teachers Federation to fight for “Fair Funding” for our students.</a:t>
            </a: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Worked collaboratively through </a:t>
            </a:r>
            <a:r>
              <a:rPr lang="en-US" sz="2000" b="1" dirty="0"/>
              <a:t>APPA and AGPPA </a:t>
            </a:r>
            <a:r>
              <a:rPr lang="en-US" sz="2000" dirty="0"/>
              <a:t>to ensure the needs of public school communities are foremost on the National Agenda. </a:t>
            </a: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884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D3A606-23C0-8E4F-8265-11BED24C5670}"/>
              </a:ext>
            </a:extLst>
          </p:cNvPr>
          <p:cNvSpPr txBox="1">
            <a:spLocks/>
          </p:cNvSpPr>
          <p:nvPr/>
        </p:nvSpPr>
        <p:spPr>
          <a:xfrm>
            <a:off x="723900" y="476250"/>
            <a:ext cx="9144000" cy="7207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/>
              <a:t>President’s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C855A-2384-594F-9414-FBDFE1537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296863"/>
            <a:ext cx="1651000" cy="1651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861412B-52DB-4A4B-8E88-EE6D63C841C0}"/>
              </a:ext>
            </a:extLst>
          </p:cNvPr>
          <p:cNvSpPr txBox="1"/>
          <p:nvPr/>
        </p:nvSpPr>
        <p:spPr>
          <a:xfrm>
            <a:off x="423558" y="1285370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>
                <a:solidFill>
                  <a:srgbClr val="FF0000"/>
                </a:solidFill>
              </a:rPr>
              <a:t>4. Empower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43 Area Councils </a:t>
            </a:r>
            <a:r>
              <a:rPr lang="en-US" sz="2000" dirty="0"/>
              <a:t>– consultation, two-way communication, the raising of local issues and sharing </a:t>
            </a:r>
            <a:endParaRPr lang="en-A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b="1" dirty="0"/>
              <a:t>159 members of Reference Groups, Standing Committees and Working Parties </a:t>
            </a:r>
            <a:r>
              <a:rPr lang="en-US" sz="2000" dirty="0"/>
              <a:t>and the </a:t>
            </a:r>
            <a:r>
              <a:rPr lang="en-US" sz="2000" b="1" dirty="0"/>
              <a:t>contact people </a:t>
            </a:r>
            <a:r>
              <a:rPr lang="en-US" sz="2000" dirty="0"/>
              <a:t>in the Area Councils.</a:t>
            </a:r>
            <a:endParaRPr lang="en-A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Identification and sharing of ‘hot spots’ of innovation and expertise</a:t>
            </a: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model of </a:t>
            </a:r>
            <a:r>
              <a:rPr lang="en-US" sz="2000" b="1" dirty="0"/>
              <a:t>systemic and succinct communication to all members </a:t>
            </a:r>
            <a:endParaRPr lang="en-AU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 descr="SZapp.png">
            <a:extLst>
              <a:ext uri="{FF2B5EF4-FFF2-40B4-BE49-F238E27FC236}">
                <a16:creationId xmlns:a16="http://schemas.microsoft.com/office/drawing/2014/main" id="{CB4C3228-686B-7A44-BC3D-6678A60F1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08" y="4232459"/>
            <a:ext cx="5003800" cy="1879600"/>
          </a:xfrm>
          <a:prstGeom prst="rect">
            <a:avLst/>
          </a:prstGeom>
        </p:spPr>
      </p:pic>
      <p:pic>
        <p:nvPicPr>
          <p:cNvPr id="7" name="Picture 6" descr="Screen Shot 2017-08-17 at 6.55.42 am.png">
            <a:extLst>
              <a:ext uri="{FF2B5EF4-FFF2-40B4-BE49-F238E27FC236}">
                <a16:creationId xmlns:a16="http://schemas.microsoft.com/office/drawing/2014/main" id="{09BDB2EB-EC70-BB44-8CA0-95AFBD0DFD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8" y="4037938"/>
            <a:ext cx="5372100" cy="234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1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D3A606-23C0-8E4F-8265-11BED24C5670}"/>
              </a:ext>
            </a:extLst>
          </p:cNvPr>
          <p:cNvSpPr txBox="1">
            <a:spLocks/>
          </p:cNvSpPr>
          <p:nvPr/>
        </p:nvSpPr>
        <p:spPr>
          <a:xfrm>
            <a:off x="838201" y="314570"/>
            <a:ext cx="6699737" cy="75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  <a:latin typeface="+mj-lt"/>
              </a:rPr>
              <a:t>President’s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87E82-3E82-3949-8C96-DC0C6687D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69649"/>
            <a:ext cx="6487670" cy="50615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b="1" dirty="0"/>
              <a:t>Bushfires &amp; Drought</a:t>
            </a:r>
          </a:p>
          <a:p>
            <a:r>
              <a:rPr lang="en-US" sz="2000" b="1" dirty="0"/>
              <a:t>Priorities:</a:t>
            </a:r>
          </a:p>
          <a:p>
            <a:pPr lvl="1" fontAlgn="base"/>
            <a:r>
              <a:rPr lang="en-US" sz="2000" dirty="0"/>
              <a:t>Additional Release APs and Teachers</a:t>
            </a:r>
            <a:r>
              <a:rPr lang="en-US" sz="2000" b="1" i="1" dirty="0"/>
              <a:t> </a:t>
            </a:r>
          </a:p>
          <a:p>
            <a:pPr lvl="1" fontAlgn="base"/>
            <a:r>
              <a:rPr lang="en-US" sz="2000" dirty="0"/>
              <a:t>Additional SASS</a:t>
            </a:r>
            <a:r>
              <a:rPr lang="en-US" sz="2000" b="1" i="1" dirty="0"/>
              <a:t> </a:t>
            </a:r>
          </a:p>
          <a:p>
            <a:pPr lvl="1" fontAlgn="base"/>
            <a:r>
              <a:rPr lang="en-US" sz="2000" dirty="0"/>
              <a:t>School Counsellors and wellbeing officers</a:t>
            </a:r>
            <a:r>
              <a:rPr lang="en-US" sz="2000" b="1" i="1" dirty="0"/>
              <a:t> </a:t>
            </a:r>
          </a:p>
          <a:p>
            <a:pPr lvl="1" fontAlgn="base"/>
            <a:r>
              <a:rPr lang="en-US" sz="2000" dirty="0"/>
              <a:t>Principal Classification </a:t>
            </a:r>
            <a:endParaRPr lang="en-US" sz="2000" b="1" dirty="0"/>
          </a:p>
          <a:p>
            <a:pPr fontAlgn="base"/>
            <a:r>
              <a:rPr lang="en-US" sz="2000" b="1" dirty="0"/>
              <a:t>Federation Stop Work meeting</a:t>
            </a:r>
          </a:p>
          <a:p>
            <a:r>
              <a:rPr lang="en-US" sz="2000" b="1" i="1" dirty="0"/>
              <a:t>A huge thanks </a:t>
            </a:r>
            <a:r>
              <a:rPr lang="en-US" sz="2000" i="1" dirty="0"/>
              <a:t>to our delegates and chairpersons for your awesome efforts during 2019. </a:t>
            </a:r>
          </a:p>
          <a:p>
            <a:r>
              <a:rPr lang="en-US" sz="2000" i="1" dirty="0"/>
              <a:t>A special thanks to our Executive who have continued, even through lots of changes, to work together to be a strong voice for our principals. </a:t>
            </a:r>
          </a:p>
          <a:p>
            <a:r>
              <a:rPr lang="en-US" sz="2000" i="1" dirty="0"/>
              <a:t>And to Mark Pritchard, Lisa </a:t>
            </a:r>
            <a:r>
              <a:rPr lang="en-US" sz="2000" i="1" dirty="0" err="1"/>
              <a:t>Beare</a:t>
            </a:r>
            <a:r>
              <a:rPr lang="en-US" sz="2000" i="1" dirty="0"/>
              <a:t>, Wendy Buckley, Geoff Scott &amp; Marg Charlton – a sincere thank you for your commitment, advice and support </a:t>
            </a:r>
            <a:endParaRPr lang="en-US" sz="2000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C855A-2384-594F-9414-FBDFE1537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056" y="281401"/>
            <a:ext cx="3010006" cy="3010006"/>
          </a:xfrm>
          <a:prstGeom prst="rect">
            <a:avLst/>
          </a:prstGeom>
        </p:spPr>
      </p:pic>
      <p:pic>
        <p:nvPicPr>
          <p:cNvPr id="8" name="Picture 7" descr="A picture containing box, room, food&#10;&#10;Description automatically generated">
            <a:extLst>
              <a:ext uri="{FF2B5EF4-FFF2-40B4-BE49-F238E27FC236}">
                <a16:creationId xmlns:a16="http://schemas.microsoft.com/office/drawing/2014/main" id="{1FE342B6-ADC8-AA4D-A8BE-F58205B39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52248" y="3751427"/>
            <a:ext cx="3995623" cy="2727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0E6A6F-D8D4-2D49-BC6F-AF9836906849}"/>
              </a:ext>
            </a:extLst>
          </p:cNvPr>
          <p:cNvSpPr txBox="1"/>
          <p:nvPr/>
        </p:nvSpPr>
        <p:spPr>
          <a:xfrm>
            <a:off x="9488544" y="6278384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ww.mommyrackell.com/2014/01/happy-29th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96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640</Words>
  <Application>Microsoft Macintosh PowerPoint</Application>
  <PresentationFormat>Widescreen</PresentationFormat>
  <Paragraphs>79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President’s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President’s Report</dc:title>
  <dc:creator>Phil Seymour</dc:creator>
  <cp:lastModifiedBy>Phil Seymour</cp:lastModifiedBy>
  <cp:revision>4</cp:revision>
  <dcterms:created xsi:type="dcterms:W3CDTF">2019-11-27T12:48:43Z</dcterms:created>
  <dcterms:modified xsi:type="dcterms:W3CDTF">2019-11-27T21:02:02Z</dcterms:modified>
</cp:coreProperties>
</file>