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9" r:id="rId3"/>
    <p:sldId id="260" r:id="rId4"/>
    <p:sldId id="261" r:id="rId5"/>
    <p:sldId id="262" r:id="rId6"/>
    <p:sldId id="263" r:id="rId7"/>
    <p:sldId id="265" r:id="rId8"/>
    <p:sldId id="266" r:id="rId9"/>
    <p:sldId id="267" r:id="rId10"/>
    <p:sldId id="268" r:id="rId11"/>
    <p:sldId id="270" r:id="rId12"/>
    <p:sldId id="271"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a:prstGeom prst="rect">
            <a:avLst/>
          </a:prstGeom>
        </p:spPr>
        <p:txBody>
          <a:bodyPr tIns="0" bIns="0" anchor="t"/>
          <a:lstStyle>
            <a:lvl1pPr algn="r">
              <a:defRPr sz="1000"/>
            </a:lvl1pPr>
          </a:lstStyle>
          <a:p>
            <a:fld id="{DB21577D-49F4-42C2-9689-FFFF397D6366}" type="datetimeFigureOut">
              <a:rPr lang="en-AU" smtClean="0"/>
              <a:t>27/11/2019</a:t>
            </a:fld>
            <a:endParaRPr lang="en-AU"/>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AU"/>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DB52818-A64C-48D1-B3A7-DA1733759792}"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27/11/2019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27/11/2019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a:prstGeom prst="rect">
            <a:avLst/>
          </a:prstGeom>
        </p:spPr>
        <p:txBody>
          <a:bodyPr/>
          <a:lstStyle/>
          <a:p>
            <a:fld id="{DB21577D-49F4-42C2-9689-FFFF397D6366}" type="datetimeFigureOut">
              <a:rPr lang="en-AU" smtClean="0"/>
              <a:t>27/11/2019</a:t>
            </a:fld>
            <a:endParaRPr lang="en-AU"/>
          </a:p>
        </p:txBody>
      </p:sp>
      <p:sp>
        <p:nvSpPr>
          <p:cNvPr id="5" name="Footer Placeholder 4"/>
          <p:cNvSpPr>
            <a:spLocks noGrp="1"/>
          </p:cNvSpPr>
          <p:nvPr>
            <p:ph type="ftr" sz="quarter" idx="11"/>
          </p:nvPr>
        </p:nvSpPr>
        <p:spPr>
          <a:xfrm>
            <a:off x="457200" y="6480969"/>
            <a:ext cx="4260056" cy="300831"/>
          </a:xfrm>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a:prstGeom prst="rect">
            <a:avLst/>
          </a:prstGeom>
        </p:spPr>
        <p:txBody>
          <a:bodyPr/>
          <a:lstStyle/>
          <a:p>
            <a:fld id="{DB21577D-49F4-42C2-9689-FFFF397D6366}" type="datetimeFigureOut">
              <a:rPr lang="en-AU" smtClean="0"/>
              <a:t>27/11/2019</a:t>
            </a:fld>
            <a:endParaRPr lang="en-AU"/>
          </a:p>
        </p:txBody>
      </p:sp>
      <p:sp>
        <p:nvSpPr>
          <p:cNvPr id="5" name="Footer Placeholder 4"/>
          <p:cNvSpPr>
            <a:spLocks noGrp="1"/>
          </p:cNvSpPr>
          <p:nvPr>
            <p:ph type="ftr" sz="quarter" idx="11"/>
          </p:nvPr>
        </p:nvSpPr>
        <p:spPr>
          <a:xfrm>
            <a:off x="2619376" y="6480969"/>
            <a:ext cx="4260056" cy="300831"/>
          </a:xfrm>
        </p:spPr>
        <p:txBody>
          <a:bodyPr/>
          <a:lstStyle/>
          <a:p>
            <a:endParaRPr lang="en-AU"/>
          </a:p>
        </p:txBody>
      </p:sp>
      <p:sp>
        <p:nvSpPr>
          <p:cNvPr id="6" name="Slide Number Placeholder 5"/>
          <p:cNvSpPr>
            <a:spLocks noGrp="1"/>
          </p:cNvSpPr>
          <p:nvPr>
            <p:ph type="sldNum" sz="quarter" idx="12"/>
          </p:nvPr>
        </p:nvSpPr>
        <p:spPr>
          <a:xfrm>
            <a:off x="8451056" y="809624"/>
            <a:ext cx="502920" cy="300831"/>
          </a:xfrm>
        </p:spPr>
        <p:txBody>
          <a:bodyPr/>
          <a:lstStyle/>
          <a:p>
            <a:fld id="{ADB52818-A64C-48D1-B3A7-DA1733759792}" type="slidenum">
              <a:rPr lang="en-AU" smtClean="0"/>
              <a:t>‹#›</a:t>
            </a:fld>
            <a:endParaRPr lang="en-AU"/>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27/11/2019</a:t>
            </a:fld>
            <a:endParaRPr lang="en-AU"/>
          </a:p>
        </p:txBody>
      </p:sp>
      <p:sp>
        <p:nvSpPr>
          <p:cNvPr id="6" name="Footer Placeholder 5"/>
          <p:cNvSpPr>
            <a:spLocks noGrp="1"/>
          </p:cNvSpPr>
          <p:nvPr>
            <p:ph type="ftr" sz="quarter" idx="11"/>
          </p:nvPr>
        </p:nvSpPr>
        <p:spPr>
          <a:xfrm>
            <a:off x="457200" y="6480969"/>
            <a:ext cx="4260056" cy="301752"/>
          </a:xfrm>
        </p:spPr>
        <p:txBody>
          <a:bodyPr/>
          <a:lstStyle/>
          <a:p>
            <a:endParaRPr lang="en-AU"/>
          </a:p>
        </p:txBody>
      </p:sp>
      <p:sp>
        <p:nvSpPr>
          <p:cNvPr id="7" name="Slide Number Placeholder 6"/>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a:prstGeom prst="rect">
            <a:avLst/>
          </a:prstGeom>
        </p:spPr>
        <p:txBody>
          <a:bodyPr/>
          <a:lstStyle/>
          <a:p>
            <a:fld id="{DB21577D-49F4-42C2-9689-FFFF397D6366}" type="datetimeFigureOut">
              <a:rPr lang="en-AU" smtClean="0"/>
              <a:t>27/11/2019</a:t>
            </a:fld>
            <a:endParaRPr lang="en-AU"/>
          </a:p>
        </p:txBody>
      </p:sp>
      <p:sp>
        <p:nvSpPr>
          <p:cNvPr id="8" name="Footer Placeholder 7"/>
          <p:cNvSpPr>
            <a:spLocks noGrp="1"/>
          </p:cNvSpPr>
          <p:nvPr>
            <p:ph type="ftr" sz="quarter" idx="11"/>
          </p:nvPr>
        </p:nvSpPr>
        <p:spPr>
          <a:xfrm>
            <a:off x="457200" y="6480969"/>
            <a:ext cx="4261104" cy="301752"/>
          </a:xfrm>
        </p:spPr>
        <p:txBody>
          <a:bodyPr/>
          <a:lstStyle/>
          <a:p>
            <a:endParaRPr lang="en-AU"/>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27/11/2019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27/11/2019</a:t>
            </a:fld>
            <a:endParaRPr lang="en-AU"/>
          </a:p>
        </p:txBody>
      </p:sp>
      <p:sp>
        <p:nvSpPr>
          <p:cNvPr id="3" name="Footer Placeholder 2"/>
          <p:cNvSpPr>
            <a:spLocks noGrp="1"/>
          </p:cNvSpPr>
          <p:nvPr>
            <p:ph type="ftr" sz="quarter" idx="11"/>
          </p:nvPr>
        </p:nvSpPr>
        <p:spPr>
          <a:xfrm>
            <a:off x="457200" y="6481890"/>
            <a:ext cx="4260056" cy="300831"/>
          </a:xfrm>
        </p:spPr>
        <p:txBody>
          <a:bodyPr/>
          <a:lstStyle/>
          <a:p>
            <a:endParaRPr lang="en-AU"/>
          </a:p>
        </p:txBody>
      </p:sp>
      <p:sp>
        <p:nvSpPr>
          <p:cNvPr id="4" name="Slide Number Placeholder 3"/>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a:prstGeom prst="rect">
            <a:avLst/>
          </a:prstGeom>
        </p:spPr>
        <p:txBody>
          <a:bodyPr/>
          <a:lstStyle>
            <a:lvl1pPr>
              <a:defRPr sz="900"/>
            </a:lvl1pPr>
          </a:lstStyle>
          <a:p>
            <a:fld id="{DB21577D-49F4-42C2-9689-FFFF397D6366}" type="datetimeFigureOut">
              <a:rPr lang="en-AU" smtClean="0"/>
              <a:t>27/11/2019</a:t>
            </a:fld>
            <a:endParaRPr lang="en-AU"/>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a:prstGeom prst="rect">
            <a:avLst/>
          </a:prstGeom>
        </p:spPr>
        <p:txBody>
          <a:bodyPr/>
          <a:lstStyle>
            <a:lvl1pPr>
              <a:defRPr sz="900"/>
            </a:lvl1pPr>
          </a:lstStyle>
          <a:p>
            <a:fld id="{DB21577D-49F4-42C2-9689-FFFF397D6366}" type="datetimeFigureOut">
              <a:rPr lang="en-AU" smtClean="0"/>
              <a:t>27/11/2019</a:t>
            </a:fld>
            <a:endParaRPr lang="en-AU"/>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6851104" cy="1399032"/>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endParaRPr kumimoji="0" lang="en-AU" dirty="0" smtClean="0"/>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AU"/>
          </a:p>
        </p:txBody>
      </p:sp>
      <p:sp>
        <p:nvSpPr>
          <p:cNvPr id="23" name="Slide Number Placeholder 22"/>
          <p:cNvSpPr>
            <a:spLocks noGrp="1"/>
          </p:cNvSpPr>
          <p:nvPr>
            <p:ph type="sldNum" sz="quarter" idx="4"/>
          </p:nvPr>
        </p:nvSpPr>
        <p:spPr>
          <a:xfrm>
            <a:off x="8214320" y="6453336"/>
            <a:ext cx="502920" cy="301752"/>
          </a:xfrm>
          <a:prstGeom prst="rect">
            <a:avLst/>
          </a:prstGeom>
        </p:spPr>
        <p:txBody>
          <a:bodyPr vert="horz" anchor="b"/>
          <a:lstStyle>
            <a:lvl1pPr algn="ctr" eaLnBrk="1" latinLnBrk="0" hangingPunct="1">
              <a:defRPr kumimoji="0" sz="1200">
                <a:solidFill>
                  <a:schemeClr val="tx1"/>
                </a:solidFill>
              </a:defRPr>
            </a:lvl1pPr>
          </a:lstStyle>
          <a:p>
            <a:fld id="{ADB52818-A64C-48D1-B3A7-DA1733759792}" type="slidenum">
              <a:rPr lang="en-AU" smtClean="0"/>
              <a:t>‹#›</a:t>
            </a:fld>
            <a:endParaRPr lang="en-AU"/>
          </a:p>
        </p:txBody>
      </p:sp>
      <p:pic>
        <p:nvPicPr>
          <p:cNvPr id="10"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52320" y="104775"/>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852936"/>
            <a:ext cx="8062912" cy="1470025"/>
          </a:xfrm>
        </p:spPr>
        <p:txBody>
          <a:bodyPr/>
          <a:lstStyle/>
          <a:p>
            <a:pPr algn="ctr"/>
            <a:r>
              <a:rPr lang="en-AU" dirty="0" smtClean="0">
                <a:effectLst>
                  <a:outerShdw blurRad="38100" dist="38100" dir="2700000" algn="tl">
                    <a:srgbClr val="000000">
                      <a:alpha val="43137"/>
                    </a:srgbClr>
                  </a:outerShdw>
                </a:effectLst>
              </a:rPr>
              <a:t>Issues Brought Forward by Members</a:t>
            </a:r>
            <a:endParaRPr lang="en-AU"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67544" y="5517232"/>
            <a:ext cx="8280920" cy="888504"/>
          </a:xfrm>
        </p:spPr>
        <p:txBody>
          <a:bodyPr/>
          <a:lstStyle/>
          <a:p>
            <a:pPr algn="ctr"/>
            <a:r>
              <a:rPr lang="en-AU" b="1" dirty="0" smtClean="0"/>
              <a:t>Term </a:t>
            </a:r>
            <a:r>
              <a:rPr lang="en-AU" b="1" dirty="0" smtClean="0"/>
              <a:t>4 </a:t>
            </a:r>
            <a:r>
              <a:rPr lang="en-AU" b="1" dirty="0" smtClean="0"/>
              <a:t>State Council 2019</a:t>
            </a:r>
            <a:endParaRPr lang="en-AU" b="1" dirty="0"/>
          </a:p>
        </p:txBody>
      </p:sp>
    </p:spTree>
    <p:extLst>
      <p:ext uri="{BB962C8B-B14F-4D97-AF65-F5344CB8AC3E}">
        <p14:creationId xmlns:p14="http://schemas.microsoft.com/office/powerpoint/2010/main" val="3279246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Tweed Heads-Ballina </a:t>
            </a:r>
            <a:r>
              <a:rPr lang="en-AU" dirty="0" smtClean="0"/>
              <a:t>PPC</a:t>
            </a:r>
            <a:endParaRPr lang="en-AU" dirty="0"/>
          </a:p>
        </p:txBody>
      </p:sp>
      <p:sp>
        <p:nvSpPr>
          <p:cNvPr id="3" name="Content Placeholder 2"/>
          <p:cNvSpPr>
            <a:spLocks noGrp="1"/>
          </p:cNvSpPr>
          <p:nvPr>
            <p:ph idx="1"/>
          </p:nvPr>
        </p:nvSpPr>
        <p:spPr/>
        <p:txBody>
          <a:bodyPr>
            <a:normAutofit lnSpcReduction="10000"/>
          </a:bodyPr>
          <a:lstStyle/>
          <a:p>
            <a:r>
              <a:rPr lang="en-AU" dirty="0" smtClean="0"/>
              <a:t>Facebook Control</a:t>
            </a:r>
          </a:p>
          <a:p>
            <a:pPr lvl="1"/>
            <a:r>
              <a:rPr lang="en-AU" dirty="0"/>
              <a:t>Department of Education supports principals in the control and management of material on each school's Facebook pages. Specifically, we are requesting that if a Principal has a concern about content, comments or material placed on the DoE Facebook page of the individual school, and requests that it be removed, the removal occurs as requested</a:t>
            </a:r>
            <a:r>
              <a:rPr lang="en-AU" dirty="0" smtClean="0"/>
              <a:t>.</a:t>
            </a:r>
          </a:p>
          <a:p>
            <a:pPr lvl="1"/>
            <a:r>
              <a:rPr lang="en-AU" dirty="0" smtClean="0"/>
              <a:t>Referred </a:t>
            </a:r>
            <a:r>
              <a:rPr lang="en-AU" dirty="0" smtClean="0"/>
              <a:t>to </a:t>
            </a:r>
            <a:r>
              <a:rPr lang="en-AU" dirty="0" smtClean="0"/>
              <a:t>Legal Issues SC</a:t>
            </a:r>
            <a:endParaRPr lang="en-AU" dirty="0" smtClean="0"/>
          </a:p>
        </p:txBody>
      </p:sp>
    </p:spTree>
    <p:extLst>
      <p:ext uri="{BB962C8B-B14F-4D97-AF65-F5344CB8AC3E}">
        <p14:creationId xmlns:p14="http://schemas.microsoft.com/office/powerpoint/2010/main" val="1556321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Albury PPC</a:t>
            </a:r>
            <a:endParaRPr lang="en-AU" dirty="0"/>
          </a:p>
        </p:txBody>
      </p:sp>
      <p:sp>
        <p:nvSpPr>
          <p:cNvPr id="3" name="Content Placeholder 2"/>
          <p:cNvSpPr>
            <a:spLocks noGrp="1"/>
          </p:cNvSpPr>
          <p:nvPr>
            <p:ph idx="1"/>
          </p:nvPr>
        </p:nvSpPr>
        <p:spPr>
          <a:xfrm>
            <a:off x="457200" y="1484784"/>
            <a:ext cx="8229600" cy="4970024"/>
          </a:xfrm>
        </p:spPr>
        <p:txBody>
          <a:bodyPr>
            <a:normAutofit fontScale="92500"/>
          </a:bodyPr>
          <a:lstStyle/>
          <a:p>
            <a:r>
              <a:rPr lang="en-AU" dirty="0"/>
              <a:t>Interstate Ambulance Cover for Schools on State Borders</a:t>
            </a:r>
            <a:endParaRPr lang="en-AU" dirty="0" smtClean="0"/>
          </a:p>
          <a:p>
            <a:pPr lvl="1"/>
            <a:r>
              <a:rPr lang="en-AU" dirty="0"/>
              <a:t>Schools near state borders in rural and remote areas are at a disadvantage as they are often unable to access local sites/activities/events within NSW and must travel interstate. Ambulance cover needs to be available to these schools where no state agreement exists</a:t>
            </a:r>
            <a:r>
              <a:rPr lang="en-AU" dirty="0" smtClean="0"/>
              <a:t>.</a:t>
            </a:r>
          </a:p>
          <a:p>
            <a:pPr lvl="1"/>
            <a:r>
              <a:rPr lang="en-AU" dirty="0"/>
              <a:t>Is NSWPPA looking into ambulance cover for schools travelling interstate where no state government agreements </a:t>
            </a:r>
            <a:r>
              <a:rPr lang="en-AU" dirty="0" smtClean="0"/>
              <a:t>exist?</a:t>
            </a:r>
          </a:p>
          <a:p>
            <a:pPr lvl="1"/>
            <a:r>
              <a:rPr lang="en-AU" dirty="0" smtClean="0"/>
              <a:t>Referred </a:t>
            </a:r>
            <a:r>
              <a:rPr lang="en-AU" dirty="0" smtClean="0"/>
              <a:t>to </a:t>
            </a:r>
            <a:r>
              <a:rPr lang="en-AU" dirty="0" smtClean="0"/>
              <a:t>Student Wellbeing RG</a:t>
            </a:r>
            <a:endParaRPr lang="en-AU" dirty="0" smtClean="0"/>
          </a:p>
        </p:txBody>
      </p:sp>
    </p:spTree>
    <p:extLst>
      <p:ext uri="{BB962C8B-B14F-4D97-AF65-F5344CB8AC3E}">
        <p14:creationId xmlns:p14="http://schemas.microsoft.com/office/powerpoint/2010/main" val="3451575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Moree PPC</a:t>
            </a:r>
            <a:endParaRPr lang="en-AU" dirty="0"/>
          </a:p>
        </p:txBody>
      </p:sp>
      <p:sp>
        <p:nvSpPr>
          <p:cNvPr id="3" name="Content Placeholder 2"/>
          <p:cNvSpPr>
            <a:spLocks noGrp="1"/>
          </p:cNvSpPr>
          <p:nvPr>
            <p:ph idx="1"/>
          </p:nvPr>
        </p:nvSpPr>
        <p:spPr>
          <a:xfrm>
            <a:off x="457200" y="1666526"/>
            <a:ext cx="8229600" cy="5191474"/>
          </a:xfrm>
        </p:spPr>
        <p:txBody>
          <a:bodyPr>
            <a:normAutofit/>
          </a:bodyPr>
          <a:lstStyle/>
          <a:p>
            <a:r>
              <a:rPr lang="en-AU" dirty="0"/>
              <a:t>Rural &amp; Remote Incentive</a:t>
            </a:r>
            <a:endParaRPr lang="en-AU" dirty="0" smtClean="0"/>
          </a:p>
          <a:p>
            <a:pPr lvl="1"/>
            <a:r>
              <a:rPr lang="en-AU" dirty="0" smtClean="0"/>
              <a:t>Extreme concern re </a:t>
            </a:r>
            <a:r>
              <a:rPr lang="en-AU" dirty="0"/>
              <a:t>the inequity that has been created for some schools as a result of the introduction of the Rural &amp; Remote Incentive</a:t>
            </a:r>
            <a:r>
              <a:rPr lang="en-AU" dirty="0" smtClean="0"/>
              <a:t>.</a:t>
            </a:r>
          </a:p>
          <a:p>
            <a:pPr lvl="1"/>
            <a:r>
              <a:rPr lang="en-AU" dirty="0" smtClean="0"/>
              <a:t>Schools 2km apart receiving/not receiving the incentive resulting in significant staff pay variations between the two schools</a:t>
            </a:r>
          </a:p>
          <a:p>
            <a:pPr lvl="1"/>
            <a:r>
              <a:rPr lang="en-AU" dirty="0" smtClean="0"/>
              <a:t>Benefits are not being paid to relieving staff</a:t>
            </a:r>
          </a:p>
          <a:p>
            <a:pPr lvl="1"/>
            <a:r>
              <a:rPr lang="en-AU" dirty="0" smtClean="0"/>
              <a:t>Referred to Rural Education SC</a:t>
            </a:r>
            <a:endParaRPr lang="en-AU" dirty="0" smtClean="0"/>
          </a:p>
        </p:txBody>
      </p:sp>
    </p:spTree>
    <p:extLst>
      <p:ext uri="{BB962C8B-B14F-4D97-AF65-F5344CB8AC3E}">
        <p14:creationId xmlns:p14="http://schemas.microsoft.com/office/powerpoint/2010/main" val="2155554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Bankstown PPC</a:t>
            </a:r>
            <a:endParaRPr lang="en-AU" dirty="0"/>
          </a:p>
        </p:txBody>
      </p:sp>
      <p:sp>
        <p:nvSpPr>
          <p:cNvPr id="3" name="Content Placeholder 2"/>
          <p:cNvSpPr>
            <a:spLocks noGrp="1"/>
          </p:cNvSpPr>
          <p:nvPr>
            <p:ph idx="1"/>
          </p:nvPr>
        </p:nvSpPr>
        <p:spPr>
          <a:xfrm>
            <a:off x="457200" y="1666526"/>
            <a:ext cx="8229600" cy="5191474"/>
          </a:xfrm>
        </p:spPr>
        <p:txBody>
          <a:bodyPr>
            <a:normAutofit/>
          </a:bodyPr>
          <a:lstStyle/>
          <a:p>
            <a:r>
              <a:rPr lang="en-AU" dirty="0"/>
              <a:t>Call for Elected PPC Principal Rep on Every Disability Placement Panel</a:t>
            </a:r>
            <a:endParaRPr lang="en-AU" dirty="0" smtClean="0"/>
          </a:p>
          <a:p>
            <a:pPr lvl="1"/>
            <a:r>
              <a:rPr lang="en-AU" dirty="0"/>
              <a:t>In response to recent trials across the state for the implementation of varying models of operation within Disability Placement Panels the Bankstown PPC calls on the PPA to strongly advocate for continued inclusion of an elected PPC Principal Representative on every Disability Placement </a:t>
            </a:r>
            <a:r>
              <a:rPr lang="en-AU" dirty="0" smtClean="0"/>
              <a:t>Panel</a:t>
            </a:r>
          </a:p>
          <a:p>
            <a:pPr lvl="1"/>
            <a:r>
              <a:rPr lang="en-AU" dirty="0" smtClean="0"/>
              <a:t>Referred to Disability Programs RG</a:t>
            </a:r>
            <a:endParaRPr lang="en-AU" dirty="0" smtClean="0"/>
          </a:p>
        </p:txBody>
      </p:sp>
    </p:spTree>
    <p:extLst>
      <p:ext uri="{BB962C8B-B14F-4D97-AF65-F5344CB8AC3E}">
        <p14:creationId xmlns:p14="http://schemas.microsoft.com/office/powerpoint/2010/main" val="1834996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Port Jackson PPC</a:t>
            </a:r>
            <a:endParaRPr lang="en-AU" dirty="0"/>
          </a:p>
        </p:txBody>
      </p:sp>
      <p:sp>
        <p:nvSpPr>
          <p:cNvPr id="3" name="Content Placeholder 2"/>
          <p:cNvSpPr>
            <a:spLocks noGrp="1"/>
          </p:cNvSpPr>
          <p:nvPr>
            <p:ph idx="1"/>
          </p:nvPr>
        </p:nvSpPr>
        <p:spPr>
          <a:xfrm>
            <a:off x="457200" y="1882808"/>
            <a:ext cx="8229600" cy="4975192"/>
          </a:xfrm>
        </p:spPr>
        <p:txBody>
          <a:bodyPr>
            <a:normAutofit fontScale="92500" lnSpcReduction="10000"/>
          </a:bodyPr>
          <a:lstStyle/>
          <a:p>
            <a:r>
              <a:rPr lang="en-AU" dirty="0"/>
              <a:t>WBS/IO Solution</a:t>
            </a:r>
            <a:endParaRPr lang="en-AU" dirty="0" smtClean="0"/>
          </a:p>
          <a:p>
            <a:pPr lvl="1"/>
            <a:r>
              <a:rPr lang="en-AU" dirty="0"/>
              <a:t>The WBS/IO solution is highly dysfunctional. Schools using it are required to continue journaling funds to rectify errors made by the tool, which is double handling. We propose that the PPA call on Schools Finance to withdraw the WBS/IO solution, repair or replace it, thoroughly test it before rolling it back out and provide adequate, face to face training for administrative staff and </a:t>
            </a:r>
            <a:r>
              <a:rPr lang="en-AU" dirty="0" smtClean="0"/>
              <a:t>principals</a:t>
            </a:r>
          </a:p>
          <a:p>
            <a:pPr lvl="1"/>
            <a:r>
              <a:rPr lang="en-AU" dirty="0" smtClean="0"/>
              <a:t>Advice from Exec Liaison FARG</a:t>
            </a:r>
            <a:r>
              <a:rPr lang="en-AU" dirty="0"/>
              <a:t> </a:t>
            </a:r>
            <a:r>
              <a:rPr lang="en-AU" dirty="0" smtClean="0"/>
              <a:t>Michael Burgess:</a:t>
            </a:r>
            <a:r>
              <a:rPr lang="en-AU" dirty="0" smtClean="0"/>
              <a:t> </a:t>
            </a:r>
            <a:r>
              <a:rPr lang="en-AU" dirty="0"/>
              <a:t>Schools will be provided with a range of options. These options will reduce the workload at the school level. </a:t>
            </a:r>
            <a:endParaRPr lang="en-AU" dirty="0" smtClean="0"/>
          </a:p>
        </p:txBody>
      </p:sp>
    </p:spTree>
    <p:extLst>
      <p:ext uri="{BB962C8B-B14F-4D97-AF65-F5344CB8AC3E}">
        <p14:creationId xmlns:p14="http://schemas.microsoft.com/office/powerpoint/2010/main" val="4002652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Port </a:t>
            </a:r>
            <a:r>
              <a:rPr lang="en-AU" dirty="0" smtClean="0"/>
              <a:t>Macquarie</a:t>
            </a:r>
            <a:r>
              <a:rPr lang="en-AU" dirty="0" smtClean="0"/>
              <a:t> </a:t>
            </a:r>
            <a:r>
              <a:rPr lang="en-AU" dirty="0" smtClean="0"/>
              <a:t>PPC</a:t>
            </a:r>
            <a:endParaRPr lang="en-AU" dirty="0"/>
          </a:p>
        </p:txBody>
      </p:sp>
      <p:sp>
        <p:nvSpPr>
          <p:cNvPr id="3" name="Content Placeholder 2"/>
          <p:cNvSpPr>
            <a:spLocks noGrp="1"/>
          </p:cNvSpPr>
          <p:nvPr>
            <p:ph idx="1"/>
          </p:nvPr>
        </p:nvSpPr>
        <p:spPr/>
        <p:txBody>
          <a:bodyPr>
            <a:normAutofit lnSpcReduction="10000"/>
          </a:bodyPr>
          <a:lstStyle/>
          <a:p>
            <a:r>
              <a:rPr lang="en-AU" dirty="0"/>
              <a:t>Enclosed Lands Act implementation across schools</a:t>
            </a:r>
            <a:endParaRPr lang="en-AU" dirty="0" smtClean="0"/>
          </a:p>
          <a:p>
            <a:pPr lvl="1"/>
            <a:r>
              <a:rPr lang="en-AU" dirty="0" smtClean="0"/>
              <a:t>Subsequent to the </a:t>
            </a:r>
            <a:r>
              <a:rPr lang="en-AU" dirty="0" err="1" smtClean="0"/>
              <a:t>Inclosed</a:t>
            </a:r>
            <a:r>
              <a:rPr lang="en-AU" dirty="0" smtClean="0"/>
              <a:t> Lands Act being invoked subsequent to a parent physically attacking a Principal and AP at one school, the student relocated to attend another. Concerns about the parent assaulting at the subsequent school but the Act only applying to the first school. Can we have a version that covers multiple sites.</a:t>
            </a:r>
            <a:endParaRPr lang="en-AU" dirty="0" smtClean="0"/>
          </a:p>
          <a:p>
            <a:pPr lvl="1"/>
            <a:r>
              <a:rPr lang="en-AU" dirty="0" smtClean="0"/>
              <a:t>Referred to </a:t>
            </a:r>
            <a:r>
              <a:rPr lang="en-AU" dirty="0" smtClean="0"/>
              <a:t>Legal Issues SC</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Port </a:t>
            </a:r>
            <a:r>
              <a:rPr lang="en-AU" dirty="0" smtClean="0"/>
              <a:t>Macquarie</a:t>
            </a:r>
            <a:r>
              <a:rPr lang="en-AU" dirty="0" smtClean="0"/>
              <a:t> </a:t>
            </a:r>
            <a:r>
              <a:rPr lang="en-AU" dirty="0" smtClean="0"/>
              <a:t>PPC</a:t>
            </a:r>
            <a:endParaRPr lang="en-AU" dirty="0"/>
          </a:p>
        </p:txBody>
      </p:sp>
      <p:sp>
        <p:nvSpPr>
          <p:cNvPr id="3" name="Content Placeholder 2"/>
          <p:cNvSpPr>
            <a:spLocks noGrp="1"/>
          </p:cNvSpPr>
          <p:nvPr>
            <p:ph idx="1"/>
          </p:nvPr>
        </p:nvSpPr>
        <p:spPr/>
        <p:txBody>
          <a:bodyPr>
            <a:normAutofit/>
          </a:bodyPr>
          <a:lstStyle/>
          <a:p>
            <a:r>
              <a:rPr lang="en-AU" dirty="0"/>
              <a:t>Classification of Established </a:t>
            </a:r>
            <a:r>
              <a:rPr lang="en-AU" dirty="0" err="1"/>
              <a:t>Demountables</a:t>
            </a:r>
            <a:r>
              <a:rPr lang="en-AU" dirty="0"/>
              <a:t> as Permanent Accommodation</a:t>
            </a:r>
            <a:endParaRPr lang="en-AU" dirty="0" smtClean="0"/>
          </a:p>
          <a:p>
            <a:pPr lvl="1"/>
            <a:r>
              <a:rPr lang="en-AU" dirty="0"/>
              <a:t>Schools that have historical enrolment data, that can justify reclassification of demountable accommodation to permanent accommodation have a clear and timely process to action this</a:t>
            </a:r>
            <a:r>
              <a:rPr lang="en-AU" dirty="0" smtClean="0"/>
              <a:t>.</a:t>
            </a:r>
          </a:p>
          <a:p>
            <a:pPr lvl="1"/>
            <a:r>
              <a:rPr lang="en-AU" dirty="0" smtClean="0"/>
              <a:t>Referred </a:t>
            </a:r>
            <a:r>
              <a:rPr lang="en-AU" dirty="0" smtClean="0"/>
              <a:t>to </a:t>
            </a:r>
            <a:r>
              <a:rPr lang="en-AU" dirty="0" smtClean="0"/>
              <a:t>Asset Management RG</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8507288" cy="1399032"/>
          </a:xfrm>
        </p:spPr>
        <p:txBody>
          <a:bodyPr/>
          <a:lstStyle/>
          <a:p>
            <a:r>
              <a:rPr lang="en-AU" dirty="0" smtClean="0"/>
              <a:t>Mid North Coast PPC</a:t>
            </a:r>
            <a:endParaRPr lang="en-AU" dirty="0"/>
          </a:p>
        </p:txBody>
      </p:sp>
      <p:sp>
        <p:nvSpPr>
          <p:cNvPr id="3" name="Content Placeholder 2"/>
          <p:cNvSpPr>
            <a:spLocks noGrp="1"/>
          </p:cNvSpPr>
          <p:nvPr>
            <p:ph idx="1"/>
          </p:nvPr>
        </p:nvSpPr>
        <p:spPr/>
        <p:txBody>
          <a:bodyPr>
            <a:normAutofit fontScale="92500" lnSpcReduction="10000"/>
          </a:bodyPr>
          <a:lstStyle/>
          <a:p>
            <a:r>
              <a:rPr lang="en-AU" dirty="0"/>
              <a:t>Student mobility impact on enrolment data</a:t>
            </a:r>
            <a:endParaRPr lang="en-AU" dirty="0" smtClean="0"/>
          </a:p>
          <a:p>
            <a:pPr lvl="1"/>
            <a:r>
              <a:rPr lang="en-AU" dirty="0"/>
              <a:t>In situations where students are originally in zone enrolments at a local school, and stay enrolled there despite later changing address to the zone of a neighbouring school, can the DoE clarify if these students are being included in the infrastructure needs of either school? If not, can a formula be established to correct the issue of these mobile students being "lost" in terms of a systems head count for the purposes of school infrastructure calculations</a:t>
            </a:r>
            <a:r>
              <a:rPr lang="en-AU" dirty="0" smtClean="0"/>
              <a:t>.</a:t>
            </a:r>
          </a:p>
          <a:p>
            <a:pPr lvl="1"/>
            <a:r>
              <a:rPr lang="en-AU" dirty="0" smtClean="0"/>
              <a:t>Referred to Asset Management RG</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1399032"/>
          </a:xfrm>
        </p:spPr>
        <p:txBody>
          <a:bodyPr/>
          <a:lstStyle/>
          <a:p>
            <a:r>
              <a:rPr lang="en-AU" dirty="0" smtClean="0"/>
              <a:t>Armidale PPC</a:t>
            </a:r>
            <a:endParaRPr lang="en-AU" dirty="0"/>
          </a:p>
        </p:txBody>
      </p:sp>
      <p:sp>
        <p:nvSpPr>
          <p:cNvPr id="3" name="Content Placeholder 2"/>
          <p:cNvSpPr>
            <a:spLocks noGrp="1"/>
          </p:cNvSpPr>
          <p:nvPr>
            <p:ph idx="1"/>
          </p:nvPr>
        </p:nvSpPr>
        <p:spPr/>
        <p:txBody>
          <a:bodyPr>
            <a:normAutofit fontScale="92500"/>
          </a:bodyPr>
          <a:lstStyle/>
          <a:p>
            <a:r>
              <a:rPr lang="en-AU" dirty="0"/>
              <a:t>Lack of support for new syllabus releases such as units of work/modules </a:t>
            </a:r>
            <a:r>
              <a:rPr lang="en-AU" dirty="0" smtClean="0"/>
              <a:t>documents</a:t>
            </a:r>
            <a:endParaRPr lang="en-AU" dirty="0" smtClean="0"/>
          </a:p>
          <a:p>
            <a:pPr lvl="1"/>
            <a:r>
              <a:rPr lang="en-AU" dirty="0"/>
              <a:t>The PPA urge the Department of Education to enter discussions with NESA on the provision of units of work. These units of work must include multistage and differentiation approaches that align with the current syllabi. If this is not possible then we urge DoE to provide free access to high quality online units of work that are available from private </a:t>
            </a:r>
            <a:r>
              <a:rPr lang="en-AU" dirty="0" smtClean="0"/>
              <a:t>providers</a:t>
            </a:r>
          </a:p>
          <a:p>
            <a:pPr lvl="1"/>
            <a:r>
              <a:rPr lang="en-AU" dirty="0" smtClean="0"/>
              <a:t>Referred to Curriculum RG</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929258"/>
          </a:xfrm>
        </p:spPr>
        <p:txBody>
          <a:bodyPr/>
          <a:lstStyle/>
          <a:p>
            <a:r>
              <a:rPr lang="en-AU" dirty="0" smtClean="0"/>
              <a:t>Armidale PPC</a:t>
            </a:r>
            <a:endParaRPr lang="en-AU" dirty="0"/>
          </a:p>
        </p:txBody>
      </p:sp>
      <p:sp>
        <p:nvSpPr>
          <p:cNvPr id="3" name="Content Placeholder 2"/>
          <p:cNvSpPr>
            <a:spLocks noGrp="1"/>
          </p:cNvSpPr>
          <p:nvPr>
            <p:ph idx="1"/>
          </p:nvPr>
        </p:nvSpPr>
        <p:spPr>
          <a:xfrm>
            <a:off x="457200" y="1268760"/>
            <a:ext cx="8229600" cy="1296144"/>
          </a:xfrm>
        </p:spPr>
        <p:txBody>
          <a:bodyPr>
            <a:normAutofit fontScale="92500" lnSpcReduction="10000"/>
          </a:bodyPr>
          <a:lstStyle/>
          <a:p>
            <a:r>
              <a:rPr lang="en-AU" dirty="0"/>
              <a:t>Delay creative arts syllabus release until units of work and scope and sequence are written and provided to schools</a:t>
            </a:r>
            <a:endParaRPr lang="en-AU" sz="9200" dirty="0" smtClean="0"/>
          </a:p>
        </p:txBody>
      </p:sp>
      <p:sp>
        <p:nvSpPr>
          <p:cNvPr id="5" name="Content Placeholder 2"/>
          <p:cNvSpPr txBox="1">
            <a:spLocks/>
          </p:cNvSpPr>
          <p:nvPr/>
        </p:nvSpPr>
        <p:spPr>
          <a:xfrm>
            <a:off x="451121" y="2564904"/>
            <a:ext cx="8358967" cy="3888432"/>
          </a:xfrm>
          <a:prstGeom prst="rect">
            <a:avLst/>
          </a:prstGeom>
        </p:spPr>
        <p:txBody>
          <a:bodyPr vert="horz" anchor="t">
            <a:normAutofit/>
          </a:bodyPr>
          <a:lst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lvl="1"/>
            <a:r>
              <a:rPr lang="en-AU" dirty="0"/>
              <a:t>The Creative Arts Syllabus release should be postponed until NESA/DoE is able to provide teachers with support documents such as units of work, scope and sequences and/or modules as a base to commence implementation</a:t>
            </a:r>
            <a:r>
              <a:rPr lang="en-AU" dirty="0" smtClean="0"/>
              <a:t>.</a:t>
            </a:r>
          </a:p>
          <a:p>
            <a:pPr lvl="1"/>
            <a:r>
              <a:rPr lang="en-AU" dirty="0" smtClean="0"/>
              <a:t>Referred </a:t>
            </a:r>
            <a:r>
              <a:rPr lang="en-AU" dirty="0" smtClean="0"/>
              <a:t>to </a:t>
            </a:r>
            <a:r>
              <a:rPr lang="en-AU" dirty="0" smtClean="0"/>
              <a:t>Curriculum RG. Since NESA have agreed to delay the release of the syllabus</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Lake Macquarie PPC</a:t>
            </a:r>
            <a:endParaRPr lang="en-AU" dirty="0"/>
          </a:p>
        </p:txBody>
      </p:sp>
      <p:sp>
        <p:nvSpPr>
          <p:cNvPr id="3" name="Content Placeholder 2"/>
          <p:cNvSpPr>
            <a:spLocks noGrp="1"/>
          </p:cNvSpPr>
          <p:nvPr>
            <p:ph idx="1"/>
          </p:nvPr>
        </p:nvSpPr>
        <p:spPr>
          <a:xfrm>
            <a:off x="457200" y="1484784"/>
            <a:ext cx="8229600" cy="4970024"/>
          </a:xfrm>
        </p:spPr>
        <p:txBody>
          <a:bodyPr>
            <a:normAutofit fontScale="85000" lnSpcReduction="10000"/>
          </a:bodyPr>
          <a:lstStyle/>
          <a:p>
            <a:r>
              <a:rPr lang="en-AU" dirty="0"/>
              <a:t>Support Class Establishment, impacting enrolment cap</a:t>
            </a:r>
            <a:endParaRPr lang="en-AU" dirty="0" smtClean="0"/>
          </a:p>
          <a:p>
            <a:pPr lvl="1"/>
            <a:r>
              <a:rPr lang="en-AU" dirty="0"/>
              <a:t>There is significant ongoing need to establish additional support classes to meet growing demand. At this time, there are no clearly articulated policies, procedures or protocols in place for the establishment process. This issue is compounded when smaller schools are advised that support classes need to be established in permanent learning spaces, which will ultimately affect the school’s enrolment CAP. Smaller schools are in the position of losing office time, mainstream assistant principal allocation and potentially the classification of the school and the principal</a:t>
            </a:r>
            <a:r>
              <a:rPr lang="en-AU" dirty="0" smtClean="0"/>
              <a:t>.</a:t>
            </a:r>
          </a:p>
          <a:p>
            <a:pPr lvl="1"/>
            <a:r>
              <a:rPr lang="en-AU" dirty="0" smtClean="0"/>
              <a:t>Referred to Finance &amp; Admin RG</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Tweed Heads-Ballina </a:t>
            </a:r>
            <a:r>
              <a:rPr lang="en-AU" dirty="0" smtClean="0"/>
              <a:t>PPC</a:t>
            </a:r>
            <a:endParaRPr lang="en-AU" dirty="0"/>
          </a:p>
        </p:txBody>
      </p:sp>
      <p:sp>
        <p:nvSpPr>
          <p:cNvPr id="3" name="Content Placeholder 2"/>
          <p:cNvSpPr>
            <a:spLocks noGrp="1"/>
          </p:cNvSpPr>
          <p:nvPr>
            <p:ph idx="1"/>
          </p:nvPr>
        </p:nvSpPr>
        <p:spPr/>
        <p:txBody>
          <a:bodyPr>
            <a:normAutofit/>
          </a:bodyPr>
          <a:lstStyle/>
          <a:p>
            <a:r>
              <a:rPr lang="en-AU" dirty="0" smtClean="0"/>
              <a:t>Cooler Classrooms</a:t>
            </a:r>
            <a:endParaRPr lang="en-AU" dirty="0" smtClean="0"/>
          </a:p>
          <a:p>
            <a:pPr lvl="1"/>
            <a:r>
              <a:rPr lang="en-AU" dirty="0" smtClean="0"/>
              <a:t>Request </a:t>
            </a:r>
            <a:r>
              <a:rPr lang="en-AU" dirty="0"/>
              <a:t>that the time frame for the Cooler Classrooms Project be accelerated so that all schools in Round 1 are air conditioned by 29th January </a:t>
            </a:r>
            <a:r>
              <a:rPr lang="en-AU" dirty="0" smtClean="0"/>
              <a:t>2020</a:t>
            </a:r>
          </a:p>
          <a:p>
            <a:pPr lvl="1"/>
            <a:r>
              <a:rPr lang="en-AU" dirty="0" smtClean="0"/>
              <a:t>Referred </a:t>
            </a:r>
            <a:r>
              <a:rPr lang="en-AU" dirty="0" smtClean="0"/>
              <a:t>to </a:t>
            </a:r>
            <a:r>
              <a:rPr lang="en-AU" dirty="0" smtClean="0"/>
              <a:t>Asset Management RG</a:t>
            </a:r>
            <a:endParaRPr lang="en-AU" dirty="0" smtClean="0"/>
          </a:p>
        </p:txBody>
      </p:sp>
    </p:spTree>
    <p:extLst>
      <p:ext uri="{BB962C8B-B14F-4D97-AF65-F5344CB8AC3E}">
        <p14:creationId xmlns:p14="http://schemas.microsoft.com/office/powerpoint/2010/main" val="41021094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F160AC9763448A6741108C6A4E48B" ma:contentTypeVersion="10" ma:contentTypeDescription="Create a new document." ma:contentTypeScope="" ma:versionID="b450022e900a8d75a8bd7bafeb346704">
  <xsd:schema xmlns:xsd="http://www.w3.org/2001/XMLSchema" xmlns:xs="http://www.w3.org/2001/XMLSchema" xmlns:p="http://schemas.microsoft.com/office/2006/metadata/properties" xmlns:ns2="00cec629-558b-400b-91e6-d8a5b58ad7f3" xmlns:ns3="0da02cfc-d280-44e3-92ea-94d0c7288d2c" targetNamespace="http://schemas.microsoft.com/office/2006/metadata/properties" ma:root="true" ma:fieldsID="2c3290e85cdaf1752d65c2415a827cd1" ns2:_="" ns3:_="">
    <xsd:import namespace="00cec629-558b-400b-91e6-d8a5b58ad7f3"/>
    <xsd:import namespace="0da02cfc-d280-44e3-92ea-94d0c7288d2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cec629-558b-400b-91e6-d8a5b58ad7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a02cfc-d280-44e3-92ea-94d0c7288d2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1D16E0-322F-4903-ABC7-8FEC378B09D1}"/>
</file>

<file path=customXml/itemProps2.xml><?xml version="1.0" encoding="utf-8"?>
<ds:datastoreItem xmlns:ds="http://schemas.openxmlformats.org/officeDocument/2006/customXml" ds:itemID="{4F52E4E0-DA30-47E4-80A6-AB962B50230C}"/>
</file>

<file path=customXml/itemProps3.xml><?xml version="1.0" encoding="utf-8"?>
<ds:datastoreItem xmlns:ds="http://schemas.openxmlformats.org/officeDocument/2006/customXml" ds:itemID="{F6DA783F-F584-439A-8E08-1F01A7977FC5}"/>
</file>

<file path=docProps/app.xml><?xml version="1.0" encoding="utf-8"?>
<Properties xmlns="http://schemas.openxmlformats.org/officeDocument/2006/extended-properties" xmlns:vt="http://schemas.openxmlformats.org/officeDocument/2006/docPropsVTypes">
  <Template>Verve</Template>
  <TotalTime>533</TotalTime>
  <Words>894</Words>
  <Application>Microsoft Office PowerPoint</Application>
  <PresentationFormat>On-screen Show (4:3)</PresentationFormat>
  <Paragraphs>53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Verdana</vt:lpstr>
      <vt:lpstr>Wingdings 2</vt:lpstr>
      <vt:lpstr>Verve</vt:lpstr>
      <vt:lpstr>Issues Brought Forward by Members</vt:lpstr>
      <vt:lpstr>Port Jackson PPC</vt:lpstr>
      <vt:lpstr>Port Macquarie PPC</vt:lpstr>
      <vt:lpstr>Port Macquarie PPC</vt:lpstr>
      <vt:lpstr>Mid North Coast PPC</vt:lpstr>
      <vt:lpstr>Armidale PPC</vt:lpstr>
      <vt:lpstr>Armidale PPC</vt:lpstr>
      <vt:lpstr>Lake Macquarie PPC</vt:lpstr>
      <vt:lpstr>Tweed Heads-Ballina PPC</vt:lpstr>
      <vt:lpstr>Tweed Heads-Ballina PPC</vt:lpstr>
      <vt:lpstr>Albury PPC</vt:lpstr>
      <vt:lpstr>Moree PPC</vt:lpstr>
      <vt:lpstr>Bankstown PPC</vt:lpstr>
    </vt:vector>
  </TitlesOfParts>
  <Company>NSW, 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Brought Forward by Members</dc:title>
  <dc:creator>Walker, Rob</dc:creator>
  <cp:lastModifiedBy>Walker, Rob</cp:lastModifiedBy>
  <cp:revision>45</cp:revision>
  <dcterms:created xsi:type="dcterms:W3CDTF">2018-11-29T19:04:50Z</dcterms:created>
  <dcterms:modified xsi:type="dcterms:W3CDTF">2019-11-27T08:14:55Z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0x010100C08F160AC9763448A6741108C6A4E48B</vt:lpwstr>
  </property>
</Properties>
</file>