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58" r:id="rId1"/>
  </p:sldMasterIdLst>
  <p:notesMasterIdLst>
    <p:notesMasterId r:id="rId10"/>
  </p:notesMasterIdLst>
  <p:sldIdLst>
    <p:sldId id="256" r:id="rId2"/>
    <p:sldId id="263" r:id="rId3"/>
    <p:sldId id="257" r:id="rId4"/>
    <p:sldId id="258" r:id="rId5"/>
    <p:sldId id="259" r:id="rId6"/>
    <p:sldId id="260" r:id="rId7"/>
    <p:sldId id="261" r:id="rId8"/>
    <p:sldId id="262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/>
    <p:restoredTop sz="94662"/>
  </p:normalViewPr>
  <p:slideViewPr>
    <p:cSldViewPr snapToGrid="0" snapToObjects="1">
      <p:cViewPr varScale="1">
        <p:scale>
          <a:sx n="109" d="100"/>
          <a:sy n="109" d="100"/>
        </p:scale>
        <p:origin x="6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C28B3B-DE5B-6B4D-94F2-15ACB1CF76ED}" type="datetimeFigureOut">
              <a:rPr lang="en-US" smtClean="0"/>
              <a:t>3/11/20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098757-4A55-E349-B19E-00AA3EEA8D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083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404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45005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73355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6202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20301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3818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475005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1098757-4A55-E349-B19E-00AA3EEA8D18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17995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75783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23192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522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6260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4160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74582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755812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751194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508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667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3110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3/11/20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95284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7" r:id="rId6"/>
    <p:sldLayoutId id="2147483752" r:id="rId7"/>
    <p:sldLayoutId id="2147483753" r:id="rId8"/>
    <p:sldLayoutId id="2147483754" r:id="rId9"/>
    <p:sldLayoutId id="2147483756" r:id="rId10"/>
    <p:sldLayoutId id="2147483755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2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2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9" name="Rectangle 18">
            <a:extLst>
              <a:ext uri="{FF2B5EF4-FFF2-40B4-BE49-F238E27FC236}">
                <a16:creationId xmlns:a16="http://schemas.microsoft.com/office/drawing/2014/main" id="{33428ACC-71EC-4171-9527-10983BA6B4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DDACE-1C71-F14C-A6E8-703ADAAFC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141110" y="639098"/>
            <a:ext cx="3401961" cy="3494790"/>
          </a:xfrm>
        </p:spPr>
        <p:txBody>
          <a:bodyPr>
            <a:normAutofit/>
          </a:bodyPr>
          <a:lstStyle/>
          <a:p>
            <a:r>
              <a:rPr lang="en-US" sz="5400" b="1"/>
              <a:t>APPA</a:t>
            </a:r>
            <a:br>
              <a:rPr lang="en-US" sz="5400" b="1"/>
            </a:br>
            <a:r>
              <a:rPr lang="en-US" sz="5400" b="1"/>
              <a:t>Anxiety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63CE-6C48-4442-8758-7499952B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41110" y="4455621"/>
            <a:ext cx="3417990" cy="1238616"/>
          </a:xfrm>
        </p:spPr>
        <p:txBody>
          <a:bodyPr>
            <a:normAutofit/>
          </a:bodyPr>
          <a:lstStyle/>
          <a:p>
            <a:r>
              <a:rPr lang="en-US" sz="2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Term 1 State Council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4409A5F-8695-5F42-9CF5-9762709B4997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735" y="640081"/>
            <a:ext cx="5264745" cy="5054156"/>
          </a:xfrm>
          <a:prstGeom prst="rect">
            <a:avLst/>
          </a:prstGeom>
        </p:spPr>
      </p:pic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BA22713B-ABB6-4391-97F9-0449A2B9B6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209305" y="4294754"/>
            <a:ext cx="3200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8D4480B4-953D-41FA-9052-09AB3A0269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4474165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FE2E2832-ABDA-034A-B054-D4899F44E22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9424" b="26824"/>
          <a:stretch/>
        </p:blipFill>
        <p:spPr>
          <a:xfrm>
            <a:off x="-32" y="10"/>
            <a:ext cx="12192031" cy="4915066"/>
          </a:xfrm>
          <a:prstGeom prst="rect">
            <a:avLst/>
          </a:prstGeom>
        </p:spPr>
      </p:pic>
      <p:sp>
        <p:nvSpPr>
          <p:cNvPr id="32" name="Rectangle 27">
            <a:extLst>
              <a:ext uri="{FF2B5EF4-FFF2-40B4-BE49-F238E27FC236}">
                <a16:creationId xmlns:a16="http://schemas.microsoft.com/office/drawing/2014/main" id="{0B4FB531-34DA-4777-9BD5-5B885DC381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15076"/>
            <a:ext cx="12188952" cy="1942924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1DDACE-1C71-F14C-A6E8-703ADAAFC8E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28675" y="5120639"/>
            <a:ext cx="7137263" cy="1280161"/>
          </a:xfrm>
        </p:spPr>
        <p:txBody>
          <a:bodyPr anchor="ctr">
            <a:normAutofit/>
          </a:bodyPr>
          <a:lstStyle/>
          <a:p>
            <a:pPr algn="r"/>
            <a:r>
              <a:rPr lang="en-US" sz="4100" b="1">
                <a:solidFill>
                  <a:srgbClr val="FFFFFF"/>
                </a:solidFill>
              </a:rPr>
              <a:t>APPA</a:t>
            </a:r>
            <a:br>
              <a:rPr lang="en-US" sz="4100" b="1">
                <a:solidFill>
                  <a:srgbClr val="FFFFFF"/>
                </a:solidFill>
              </a:rPr>
            </a:br>
            <a:r>
              <a:rPr lang="en-US" sz="4100" b="1">
                <a:solidFill>
                  <a:srgbClr val="FFFFFF"/>
                </a:solidFill>
              </a:rPr>
              <a:t>Anxiety Report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F2C63CE-6C48-4442-8758-7499952BD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89580" y="5120639"/>
            <a:ext cx="3073745" cy="1280160"/>
          </a:xfrm>
        </p:spPr>
        <p:txBody>
          <a:bodyPr anchor="ctr">
            <a:normAutofit/>
          </a:bodyPr>
          <a:lstStyle/>
          <a:p>
            <a:r>
              <a:rPr lang="en-US" sz="1500">
                <a:solidFill>
                  <a:srgbClr val="FFFFFF"/>
                </a:solidFill>
              </a:rPr>
              <a:t>Term 1 State Council</a:t>
            </a:r>
          </a:p>
        </p:txBody>
      </p:sp>
      <p:cxnSp>
        <p:nvCxnSpPr>
          <p:cNvPr id="33" name="Straight Connector 29">
            <a:extLst>
              <a:ext uri="{FF2B5EF4-FFF2-40B4-BE49-F238E27FC236}">
                <a16:creationId xmlns:a16="http://schemas.microsoft.com/office/drawing/2014/main" id="{D5B557D3-D7B4-404B-84A1-9BD182BE5B0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rot="16200000">
            <a:off x="7532813" y="5760720"/>
            <a:ext cx="1188720" cy="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74660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2252076" cy="189870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EA20D12-7A09-754D-B64B-A667B6FBDFE8}"/>
              </a:ext>
            </a:extLst>
          </p:cNvPr>
          <p:cNvSpPr txBox="1"/>
          <p:nvPr/>
        </p:nvSpPr>
        <p:spPr>
          <a:xfrm>
            <a:off x="2543176" y="873343"/>
            <a:ext cx="91916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400" b="1" i="1" dirty="0">
                <a:latin typeface="Calibri" panose="020F0502020204030204" pitchFamily="34" charset="0"/>
                <a:cs typeface="Calibri" panose="020F0502020204030204" pitchFamily="34" charset="0"/>
              </a:rPr>
              <a:t>In broad terms, Principals responded that: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They have many discussions with teachers about students' anxieties.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They and teachers have many discussions with parents about students’ anxieties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They have many discussions with colleagues about levels of students’ anxieties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Students' anxieties place high demands on time and resources.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Schools are inadequately resourced to manage for anxious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Most parents do not have the skills to manage their children's anxieties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Students' anxieties negatively influence academic results.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Anxious students socialise with difficulty.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400" dirty="0">
                <a:latin typeface="Calibri" panose="020F0502020204030204" pitchFamily="34" charset="0"/>
                <a:cs typeface="Calibri" panose="020F0502020204030204" pitchFamily="34" charset="0"/>
              </a:rPr>
              <a:t>Student absence from school increases with students' levels of 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AU" sz="24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008599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1550401" cy="144787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73B4775F-9F30-354E-A014-852928DEAE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32601" y="352346"/>
            <a:ext cx="10350500" cy="603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02639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1550401" cy="1447879"/>
          </a:xfrm>
          <a:prstGeom prst="rect">
            <a:avLst/>
          </a:prstGeom>
        </p:spPr>
      </p:pic>
      <p:pic>
        <p:nvPicPr>
          <p:cNvPr id="6" name="Picture 5" descr="A screenshot of a cell phone&#10;&#10;Description automatically generated">
            <a:extLst>
              <a:ext uri="{FF2B5EF4-FFF2-40B4-BE49-F238E27FC236}">
                <a16:creationId xmlns:a16="http://schemas.microsoft.com/office/drawing/2014/main" id="{98E522DF-C320-9A43-A5E1-99F0C19681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76400" y="0"/>
            <a:ext cx="10515600" cy="626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8253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1550401" cy="144787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1E92282-926A-A443-AE69-6A9BBE637A3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165351" y="352346"/>
            <a:ext cx="10134600" cy="5803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90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1550401" cy="1447879"/>
          </a:xfrm>
          <a:prstGeom prst="rect">
            <a:avLst/>
          </a:prstGeom>
        </p:spPr>
      </p:pic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8EEA2D63-E1EB-0346-8433-5770C487A1C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22451" y="117475"/>
            <a:ext cx="10388600" cy="6165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5339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2779F603-B669-4AD6-82F9-E09F76165B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1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7ABFD994-C2DC-4E7D-9411-C7FF7813EF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501663" y="3588862"/>
            <a:ext cx="548640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 31">
            <a:extLst>
              <a:ext uri="{FF2B5EF4-FFF2-40B4-BE49-F238E27FC236}">
                <a16:creationId xmlns:a16="http://schemas.microsoft.com/office/drawing/2014/main" id="{E798DCFB-14B6-4508-990A-13AB676C2F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00800"/>
            <a:ext cx="12192000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752FC4A-A9D7-7643-8CB7-A16853F1A2BC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100" y="352346"/>
            <a:ext cx="1550401" cy="144787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342987A-6D6A-8A48-8E4B-3448044877E7}"/>
              </a:ext>
            </a:extLst>
          </p:cNvPr>
          <p:cNvSpPr txBox="1"/>
          <p:nvPr/>
        </p:nvSpPr>
        <p:spPr>
          <a:xfrm>
            <a:off x="2020863" y="352345"/>
            <a:ext cx="9537725" cy="58785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b="1" dirty="0"/>
              <a:t>CONCLUSIONS </a:t>
            </a:r>
            <a:endParaRPr lang="en-AU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Analysis of the survey results indicates </a:t>
            </a:r>
            <a:r>
              <a:rPr lang="en-AU" sz="2000" dirty="0">
                <a:highlight>
                  <a:srgbClr val="FFFF00"/>
                </a:highlight>
              </a:rPr>
              <a:t>that levels of Primary students’ anxiety are major concerns for Principals</a:t>
            </a:r>
            <a:r>
              <a:rPr lang="en-AU" sz="2000" dirty="0"/>
              <a:t>, teachers, and parents.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Principals say </a:t>
            </a:r>
            <a:r>
              <a:rPr lang="en-AU" sz="2000" dirty="0">
                <a:highlight>
                  <a:srgbClr val="FFFF00"/>
                </a:highlight>
              </a:rPr>
              <a:t>that student anxiety is increasing </a:t>
            </a:r>
            <a:r>
              <a:rPr lang="en-AU" sz="2000" dirty="0"/>
              <a:t>and is a major topic of discussion between themselves, with their teachers, and with parents.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They say that they </a:t>
            </a:r>
            <a:r>
              <a:rPr lang="en-AU" sz="2000" dirty="0">
                <a:highlight>
                  <a:srgbClr val="00FF00"/>
                </a:highlight>
              </a:rPr>
              <a:t>are under-prepared </a:t>
            </a:r>
            <a:r>
              <a:rPr lang="en-AU" sz="2000" dirty="0"/>
              <a:t>and </a:t>
            </a:r>
            <a:r>
              <a:rPr lang="en-AU" sz="2000" dirty="0">
                <a:highlight>
                  <a:srgbClr val="00FF00"/>
                </a:highlight>
              </a:rPr>
              <a:t>under-resourced</a:t>
            </a:r>
            <a:r>
              <a:rPr lang="en-AU" sz="2000" dirty="0"/>
              <a:t> to provide adequately for anxious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They see </a:t>
            </a:r>
            <a:r>
              <a:rPr lang="en-AU" sz="2000" dirty="0">
                <a:highlight>
                  <a:srgbClr val="00FF00"/>
                </a:highlight>
              </a:rPr>
              <a:t>parents</a:t>
            </a:r>
            <a:r>
              <a:rPr lang="en-AU" sz="2000" dirty="0"/>
              <a:t> as heavily implicated in solutions for the students.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Many parents come to schools with their concerns but feel very much like the Principals and teachers to whom they come; they feel uncertain and confused and look to schools for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Some even hold schools responsible for providing the solutions.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A few Principals offered explanations for anxious children’s difficulties.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Explanations are critical for solutions and must be integral to the many possible implications that can arise from Principals’ responses.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AU" sz="2000" dirty="0"/>
              <a:t>Without explanations, identifying the best implications is very difficult. Consequently, this report requires further discussion with members and eventual planning and resourcing.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7523476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ctVTI">
  <a:themeElements>
    <a:clrScheme name="Retrospect">
      <a:dk1>
        <a:sysClr val="windowText" lastClr="000000"/>
      </a:dk1>
      <a:lt1>
        <a:sysClr val="window" lastClr="FFFFFF"/>
      </a:lt1>
      <a:dk2>
        <a:srgbClr val="344068"/>
      </a:dk2>
      <a:lt2>
        <a:srgbClr val="D9E0E6"/>
      </a:lt2>
      <a:accent1>
        <a:srgbClr val="1CADE4"/>
      </a:accent1>
      <a:accent2>
        <a:srgbClr val="2683C6"/>
      </a:accent2>
      <a:accent3>
        <a:srgbClr val="28C4CC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Retrospect">
      <a:majorFont>
        <a:latin typeface="Arial Nova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 Nova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VTI" id="{ABE3C30C-0FC0-4450-828E-52DE70F1BCCB}" vid="{A6E2497D-935A-4CFD-B9FD-6DCB15FA68B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304</Words>
  <Application>Microsoft Macintosh PowerPoint</Application>
  <PresentationFormat>Widescreen</PresentationFormat>
  <Paragraphs>32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Arial Nova</vt:lpstr>
      <vt:lpstr>Arial Nova Light</vt:lpstr>
      <vt:lpstr>Calibri</vt:lpstr>
      <vt:lpstr>RetrospectVTI</vt:lpstr>
      <vt:lpstr>APPA Anxiety Report</vt:lpstr>
      <vt:lpstr>APPA Anxiety Report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APPA Anxiety Report</dc:title>
  <dc:creator>Phil Seymour</dc:creator>
  <cp:lastModifiedBy>Phil Seymour</cp:lastModifiedBy>
  <cp:revision>3</cp:revision>
  <dcterms:created xsi:type="dcterms:W3CDTF">2020-03-11T12:29:04Z</dcterms:created>
  <dcterms:modified xsi:type="dcterms:W3CDTF">2020-03-11T12:41:50Z</dcterms:modified>
</cp:coreProperties>
</file>