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7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1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7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0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6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34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8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79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2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4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3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6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F038FB-1A5E-4CFF-B240-F34C1E450D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2" y="336134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C46E1C-3796-7648-8A21-29A9D9037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154" y="701889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AU" sz="4400" b="1" dirty="0"/>
              <a:t>Measurement and outcome-based funding in New South Wales schools </a:t>
            </a:r>
            <a:br>
              <a:rPr lang="en-AU" sz="4400" dirty="0"/>
            </a:br>
            <a:r>
              <a:rPr lang="en-AU" sz="4400" dirty="0"/>
              <a:t>Informed by the Data: Evidence-based education in NSW </a:t>
            </a:r>
            <a:endParaRPr lang="en-US" sz="44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44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2780-1563-C04F-84CF-F5DB4712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B07FA-39E8-BE41-90EC-3FC95EAE8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Committee identified major failings in the administration of: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Department of Education and NSW Education Standards Authority (NESA);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breadth and transparency of proposed school performance targets under Outcome-Based Budgeting;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rigorous, independent measurement and reporting of government school results;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Local Schools, Local Decisions policy, which has given some schools the freedom to fail and </a:t>
            </a:r>
          </a:p>
          <a:p>
            <a:pPr marL="0" indent="0">
              <a:buNone/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	keep on failing;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problem of under-performing teachers and principals, with only a tiny fraction of them being moved out of the system; </a:t>
            </a:r>
          </a:p>
          <a:p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The way in which highly-recommended, high-effect teaching methods, such as Direct Instruction, can be readily discarded by schools; 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D77E8-DF9B-A040-8146-D6AB22F2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62C7C9-7D30-1042-A7B2-0C7AEC50C58B}"/>
              </a:ext>
            </a:extLst>
          </p:cNvPr>
          <p:cNvSpPr/>
          <p:nvPr/>
        </p:nvSpPr>
        <p:spPr>
          <a:xfrm>
            <a:off x="838199" y="2083443"/>
            <a:ext cx="105155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The teaching of literacy programs in schools, where the evidence-base can too easily be ignored;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Quality compliance in the development of school plans and annual school reports, the contents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of which can deviate widely from departmental expectations;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Teacher accreditation at each of the three levels of Proficient, Highly Accomplished and Lead Teachers, with major system failures inside NESA;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 and professional development improvements for teachers, the systems for which are plainly not working;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The quality and purpose of university Schools of Education, which persist in thinking that school leavers who have failed their ATAR can come back into the system a few years later as school teachers; and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The NSW school funding model, which, in part, has embedded perverse incentives for public schools in their NAPLAN performance, giving them more money for worse results. </a:t>
            </a: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0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1EA14-F249-294F-8A10-209E4A239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347E-72F0-1C43-87B7-502F72BE0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Committee’s Report recommends the following major policy changes: </a:t>
            </a:r>
          </a:p>
          <a:p>
            <a:pPr lvl="1"/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Establishing an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independent authority for measuring and reporting NSW school results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The Department can no longer be allowed to measure itself; </a:t>
            </a:r>
          </a:p>
          <a:p>
            <a:pPr lvl="1"/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Outcome-Based Budgeting,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publishing performance targets and outcomes school-by- school,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a wider range of performance measures than currently proposed by the Government; </a:t>
            </a:r>
          </a:p>
          <a:p>
            <a:pPr lvl="1"/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Publishing comparative school performance data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benefit of parents, based on value-added measures of educational success; </a:t>
            </a:r>
          </a:p>
          <a:p>
            <a:pPr lvl="1"/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Tasking the Centre for Education Statistics and Evaluation (CESE) with researching and creating a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mandatory best practice framework for teaching methods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learning materials, classroom content and practice, physical classroom design, external consultants and school management, within which NSW public schools are obliged to operate</a:t>
            </a:r>
            <a:r>
              <a:rPr lang="en-AU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4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81E7F-CD15-354E-9A8B-525E406B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3868D-53BC-904B-9EFF-2E53355D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Certifying university teaching courses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the basis of whether or not they are consistent with CESE’s best practice menu; </a:t>
            </a:r>
          </a:p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Amending the Local Schools, Local Decisions policy to reflect the principle of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earned autonomy: as schools lift their performance they are given greater managerial freedom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Creating a new category of NSW school: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 Best Practice School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with extra funding for the networking of their success with other schools; </a:t>
            </a:r>
          </a:p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financial incentives for improved school performance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including placing principals on performance-based contracts; </a:t>
            </a:r>
          </a:p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Running a trial program for the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recruitment of school principals from outside the teaching profession;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8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81E7F-CD15-354E-9A8B-525E406B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3868D-53BC-904B-9EFF-2E53355D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Establishing a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School Inspectorate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an independent unit undertaking regular inspections of classroom practices, teacher quality and school management; </a:t>
            </a:r>
            <a:endParaRPr lang="en-AU" sz="24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school inspectors to substantially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increase the number of accredited Highly Accomplished and Lead Teachers in NSW; </a:t>
            </a:r>
            <a:endParaRPr lang="en-AU" sz="2400" dirty="0">
              <a:solidFill>
                <a:schemeClr val="accent4">
                  <a:lumMod val="7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Identifying outstanding classroom teachers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achieving high level results and keeping them in these valuable classroom roles but at salary levels comparable to principals; </a:t>
            </a:r>
            <a:endParaRPr lang="en-AU" sz="24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Going outside the existing teaching profession 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bring a range of successful people into our schools, such as through the Teach For Australia program; </a:t>
            </a:r>
            <a:endParaRPr lang="en-AU" sz="24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a formal Tailored Support Policy guiding interventions and improvements in under- performing schools; </a:t>
            </a:r>
            <a:endParaRPr lang="en-AU" sz="24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3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46C1B-9486-B24A-984A-927171C87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D0871-669C-0C46-A540-451F31CF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a NSW equivalent of the 2019 Victorian reform package for disadvantaged schools, so that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 best principals and teachers take up positions in our most challenging schools; and </a:t>
            </a:r>
          </a:p>
          <a:p>
            <a:r>
              <a:rPr lang="en-AU" sz="24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Negotiating School Education Accords with the non-government sectors to </a:t>
            </a:r>
            <a:r>
              <a:rPr lang="en-AU" sz="2400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improve data and research sharing and consistency in school reporting across the State</a:t>
            </a:r>
            <a:r>
              <a:rPr lang="en-AU" dirty="0">
                <a:solidFill>
                  <a:schemeClr val="accent4">
                    <a:lumMod val="75000"/>
                  </a:schemeClr>
                </a:solidFill>
                <a:highlight>
                  <a:srgbClr val="FFFF00"/>
                </a:highlight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121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3841"/>
      </a:dk2>
      <a:lt2>
        <a:srgbClr val="E2E8E3"/>
      </a:lt2>
      <a:accent1>
        <a:srgbClr val="D63ABB"/>
      </a:accent1>
      <a:accent2>
        <a:srgbClr val="9D28C4"/>
      </a:accent2>
      <a:accent3>
        <a:srgbClr val="7341D7"/>
      </a:accent3>
      <a:accent4>
        <a:srgbClr val="4A55CD"/>
      </a:accent4>
      <a:accent5>
        <a:srgbClr val="3A87D6"/>
      </a:accent5>
      <a:accent6>
        <a:srgbClr val="27B3C0"/>
      </a:accent6>
      <a:hlink>
        <a:srgbClr val="5B7FC8"/>
      </a:hlink>
      <a:folHlink>
        <a:srgbClr val="7F7F7F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688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The Hand</vt:lpstr>
      <vt:lpstr>The Serif Hand Black</vt:lpstr>
      <vt:lpstr>SketchyVTI</vt:lpstr>
      <vt:lpstr>Measurement and outcome-based funding in New South Wales schools  Informed by the Data: Evidence-based education in NSW </vt:lpstr>
      <vt:lpstr>Executive summary</vt:lpstr>
      <vt:lpstr>Executive summary</vt:lpstr>
      <vt:lpstr>Executive summary</vt:lpstr>
      <vt:lpstr>Executive summary</vt:lpstr>
      <vt:lpstr>Executive summary</vt:lpstr>
      <vt:lpstr>Executive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and outcome-based funding in New South Wales schools  Informed by the Data: Evidence-based education in NSW </dc:title>
  <dc:creator>Phil Seymour</dc:creator>
  <cp:lastModifiedBy>Ian Reeson</cp:lastModifiedBy>
  <cp:revision>7</cp:revision>
  <dcterms:created xsi:type="dcterms:W3CDTF">2020-03-12T21:12:51Z</dcterms:created>
  <dcterms:modified xsi:type="dcterms:W3CDTF">2020-03-15T23:05:50Z</dcterms:modified>
</cp:coreProperties>
</file>