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60" r:id="rId7"/>
    <p:sldId id="261" r:id="rId8"/>
    <p:sldId id="262" r:id="rId9"/>
    <p:sldId id="265" r:id="rId10"/>
    <p:sldId id="258" r:id="rId11"/>
    <p:sldId id="259" r:id="rId12"/>
    <p:sldId id="263" r:id="rId13"/>
    <p:sldId id="26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11T10:41:07.130"/>
    </inkml:context>
    <inkml:brush xml:id="br0">
      <inkml:brushProperty name="width" value="0.1" units="cm"/>
      <inkml:brushProperty name="height" value="0.1" units="cm"/>
      <inkml:brushProperty name="color" value="#FFC114"/>
      <inkml:brushProperty name="ignorePressure" value="1"/>
    </inkml:brush>
  </inkml:definitions>
  <inkml:trace contextRef="#ctx0" brushRef="#br0">40 42,'0'-4,"0"-4,-4-2,-5 1,-4 3,-1 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11T10:40:53.237"/>
    </inkml:context>
    <inkml:brush xml:id="br0">
      <inkml:brushProperty name="width" value="0.1" units="cm"/>
      <inkml:brushProperty name="height" value="0.1" units="cm"/>
      <inkml:brushProperty name="color" value="#FFC114"/>
      <inkml:brushProperty name="ignorePressure" value="1"/>
    </inkml:brush>
  </inkml:definitions>
  <inkml:trace contextRef="#ctx0" brushRef="#br0">82 0,'-4'0,"-5"0,-4 0,-5 0,-2 0,2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87EF9-E6DD-42EE-80B5-AA0EDDF009C2}" type="datetimeFigureOut">
              <a:rPr lang="en-AU" smtClean="0"/>
              <a:t>12/03/2020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229-3C3B-4F31-A113-E58ECCA457FF}" type="slidenum">
              <a:rPr lang="en-AU" smtClean="0"/>
              <a:t>‹#›</a:t>
            </a:fld>
            <a:endParaRPr lang="en-A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6237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87EF9-E6DD-42EE-80B5-AA0EDDF009C2}" type="datetimeFigureOut">
              <a:rPr lang="en-AU" smtClean="0"/>
              <a:t>12/03/2020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229-3C3B-4F31-A113-E58ECCA457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2521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87EF9-E6DD-42EE-80B5-AA0EDDF009C2}" type="datetimeFigureOut">
              <a:rPr lang="en-AU" smtClean="0"/>
              <a:t>12/03/2020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229-3C3B-4F31-A113-E58ECCA457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17857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87EF9-E6DD-42EE-80B5-AA0EDDF009C2}" type="datetimeFigureOut">
              <a:rPr lang="en-AU" smtClean="0"/>
              <a:t>12/03/2020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229-3C3B-4F31-A113-E58ECCA457FF}" type="slidenum">
              <a:rPr lang="en-AU" smtClean="0"/>
              <a:t>‹#›</a:t>
            </a:fld>
            <a:endParaRPr lang="en-A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85930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87EF9-E6DD-42EE-80B5-AA0EDDF009C2}" type="datetimeFigureOut">
              <a:rPr lang="en-AU" smtClean="0"/>
              <a:t>12/03/2020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229-3C3B-4F31-A113-E58ECCA457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43474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87EF9-E6DD-42EE-80B5-AA0EDDF009C2}" type="datetimeFigureOut">
              <a:rPr lang="en-AU" smtClean="0"/>
              <a:t>12/03/2020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229-3C3B-4F31-A113-E58ECCA457FF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02546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87EF9-E6DD-42EE-80B5-AA0EDDF009C2}" type="datetimeFigureOut">
              <a:rPr lang="en-AU" smtClean="0"/>
              <a:t>12/03/2020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229-3C3B-4F31-A113-E58ECCA457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5600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87EF9-E6DD-42EE-80B5-AA0EDDF009C2}" type="datetimeFigureOut">
              <a:rPr lang="en-AU" smtClean="0"/>
              <a:t>12/03/2020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229-3C3B-4F31-A113-E58ECCA457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97824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87EF9-E6DD-42EE-80B5-AA0EDDF009C2}" type="datetimeFigureOut">
              <a:rPr lang="en-AU" smtClean="0"/>
              <a:t>12/03/2020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229-3C3B-4F31-A113-E58ECCA457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0913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87EF9-E6DD-42EE-80B5-AA0EDDF009C2}" type="datetimeFigureOut">
              <a:rPr lang="en-AU" smtClean="0"/>
              <a:t>12/03/2020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229-3C3B-4F31-A113-E58ECCA457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3848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87EF9-E6DD-42EE-80B5-AA0EDDF009C2}" type="datetimeFigureOut">
              <a:rPr lang="en-AU" smtClean="0"/>
              <a:t>12/03/2020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229-3C3B-4F31-A113-E58ECCA457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5692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87EF9-E6DD-42EE-80B5-AA0EDDF009C2}" type="datetimeFigureOut">
              <a:rPr lang="en-AU" smtClean="0"/>
              <a:t>12/03/2020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229-3C3B-4F31-A113-E58ECCA457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85903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87EF9-E6DD-42EE-80B5-AA0EDDF009C2}" type="datetimeFigureOut">
              <a:rPr lang="en-AU" smtClean="0"/>
              <a:t>12/03/2020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229-3C3B-4F31-A113-E58ECCA457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311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87EF9-E6DD-42EE-80B5-AA0EDDF009C2}" type="datetimeFigureOut">
              <a:rPr lang="en-AU" smtClean="0"/>
              <a:t>12/03/2020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229-3C3B-4F31-A113-E58ECCA457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03648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87EF9-E6DD-42EE-80B5-AA0EDDF009C2}" type="datetimeFigureOut">
              <a:rPr lang="en-AU" smtClean="0"/>
              <a:t>12/03/2020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229-3C3B-4F31-A113-E58ECCA457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62975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87EF9-E6DD-42EE-80B5-AA0EDDF009C2}" type="datetimeFigureOut">
              <a:rPr lang="en-AU" smtClean="0"/>
              <a:t>12/03/2020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229-3C3B-4F31-A113-E58ECCA457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15663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87EF9-E6DD-42EE-80B5-AA0EDDF009C2}" type="datetimeFigureOut">
              <a:rPr lang="en-AU" smtClean="0"/>
              <a:t>12/03/2020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B8229-3C3B-4F31-A113-E58ECCA457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7661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3F87EF9-E6DD-42EE-80B5-AA0EDDF009C2}" type="datetimeFigureOut">
              <a:rPr lang="en-AU" smtClean="0"/>
              <a:t>12/03/2020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21B8229-3C3B-4F31-A113-E58ECCA457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08400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michael.burgess@det.nsw.edu.a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nswppa.schoolzineplus.com/form/7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B6B0F-9A20-4FFD-A430-F7C06E087D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State Treasurer’s Report to State council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922FDE-9AF3-492B-AA84-E81EC2E3AD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Term 1 2020</a:t>
            </a:r>
          </a:p>
        </p:txBody>
      </p:sp>
    </p:spTree>
    <p:extLst>
      <p:ext uri="{BB962C8B-B14F-4D97-AF65-F5344CB8AC3E}">
        <p14:creationId xmlns:p14="http://schemas.microsoft.com/office/powerpoint/2010/main" val="212099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759E8-5A87-47BE-8ED8-7C88CC6FE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Contact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5B410-01C1-4618-B4BA-2F7A371E6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Michael Burgess – State Treasurer</a:t>
            </a:r>
          </a:p>
          <a:p>
            <a:r>
              <a:rPr lang="en-AU" dirty="0"/>
              <a:t>Terrigal Public School</a:t>
            </a:r>
          </a:p>
          <a:p>
            <a:r>
              <a:rPr lang="en-AU" dirty="0"/>
              <a:t>t02 43844599 m0439003072</a:t>
            </a:r>
          </a:p>
          <a:p>
            <a:r>
              <a:rPr lang="en-AU" dirty="0">
                <a:hlinkClick r:id="rId2"/>
              </a:rPr>
              <a:t>michael.burgess@det.nsw.edu.au</a:t>
            </a:r>
            <a:endParaRPr lang="en-AU" dirty="0"/>
          </a:p>
          <a:p>
            <a:endParaRPr lang="en-AU" dirty="0"/>
          </a:p>
          <a:p>
            <a:r>
              <a:rPr lang="en-AU" dirty="0"/>
              <a:t>Meeting with new Presidents &amp; </a:t>
            </a:r>
            <a:r>
              <a:rPr lang="en-AU" dirty="0" smtClean="0"/>
              <a:t>Delegates 4.15 </a:t>
            </a:r>
            <a:r>
              <a:rPr lang="en-AU" smtClean="0"/>
              <a:t>this afternoon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59031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2600CBB-0CF8-4237-8491-B7864363D2A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BD98E5-6BCE-45A8-96E0-DD18E9136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799010"/>
            <a:ext cx="9269412" cy="1155267"/>
          </a:xfrm>
        </p:spPr>
        <p:txBody>
          <a:bodyPr anchor="ctr">
            <a:normAutofit/>
          </a:bodyPr>
          <a:lstStyle/>
          <a:p>
            <a:r>
              <a:rPr lang="en-AU" dirty="0">
                <a:solidFill>
                  <a:srgbClr val="FFFFFF"/>
                </a:solidFill>
              </a:rPr>
              <a:t>Position as at 5</a:t>
            </a:r>
            <a:r>
              <a:rPr lang="en-AU" baseline="30000" dirty="0">
                <a:solidFill>
                  <a:srgbClr val="FFFFFF"/>
                </a:solidFill>
              </a:rPr>
              <a:t>th</a:t>
            </a:r>
            <a:r>
              <a:rPr lang="en-AU" dirty="0">
                <a:solidFill>
                  <a:srgbClr val="FFFFFF"/>
                </a:solidFill>
              </a:rPr>
              <a:t> march</a:t>
            </a:r>
          </a:p>
        </p:txBody>
      </p:sp>
      <p:sp>
        <p:nvSpPr>
          <p:cNvPr id="25" name="Snip Diagonal Corner Rectangle 21">
            <a:extLst>
              <a:ext uri="{FF2B5EF4-FFF2-40B4-BE49-F238E27FC236}">
                <a16:creationId xmlns:a16="http://schemas.microsoft.com/office/drawing/2014/main" id="{E4CBBC1E-991D-4CF9-BCA5-AB149687141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88824" cy="4572000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1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EA15406-3AC2-42F5-8273-967225E1CF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13638"/>
              </p:ext>
            </p:extLst>
          </p:nvPr>
        </p:nvGraphicFramePr>
        <p:xfrm>
          <a:off x="965200" y="1247360"/>
          <a:ext cx="10647680" cy="2836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1352">
                  <a:extLst>
                    <a:ext uri="{9D8B030D-6E8A-4147-A177-3AD203B41FA5}">
                      <a16:colId xmlns:a16="http://schemas.microsoft.com/office/drawing/2014/main" val="1261648223"/>
                    </a:ext>
                  </a:extLst>
                </a:gridCol>
                <a:gridCol w="2198536">
                  <a:extLst>
                    <a:ext uri="{9D8B030D-6E8A-4147-A177-3AD203B41FA5}">
                      <a16:colId xmlns:a16="http://schemas.microsoft.com/office/drawing/2014/main" val="1834083701"/>
                    </a:ext>
                  </a:extLst>
                </a:gridCol>
                <a:gridCol w="2807328">
                  <a:extLst>
                    <a:ext uri="{9D8B030D-6E8A-4147-A177-3AD203B41FA5}">
                      <a16:colId xmlns:a16="http://schemas.microsoft.com/office/drawing/2014/main" val="559056156"/>
                    </a:ext>
                  </a:extLst>
                </a:gridCol>
                <a:gridCol w="2830464">
                  <a:extLst>
                    <a:ext uri="{9D8B030D-6E8A-4147-A177-3AD203B41FA5}">
                      <a16:colId xmlns:a16="http://schemas.microsoft.com/office/drawing/2014/main" val="1585608724"/>
                    </a:ext>
                  </a:extLst>
                </a:gridCol>
              </a:tblGrid>
              <a:tr h="3546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Name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BSB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Account number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 Account balance 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extLst>
                  <a:ext uri="{0D108BD9-81ED-4DB2-BD59-A6C34878D82A}">
                    <a16:rowId xmlns:a16="http://schemas.microsoft.com/office/drawing/2014/main" val="3817339344"/>
                  </a:ext>
                </a:extLst>
              </a:tr>
              <a:tr h="3546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Conference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062 262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1005 0470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 $                    245,609.56 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b"/>
                </a:tc>
                <a:extLst>
                  <a:ext uri="{0D108BD9-81ED-4DB2-BD59-A6C34878D82A}">
                    <a16:rowId xmlns:a16="http://schemas.microsoft.com/office/drawing/2014/main" val="116926759"/>
                  </a:ext>
                </a:extLst>
              </a:tr>
              <a:tr h="3546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General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062 548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1020 2587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 $                    448,887.89 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b"/>
                </a:tc>
                <a:extLst>
                  <a:ext uri="{0D108BD9-81ED-4DB2-BD59-A6C34878D82A}">
                    <a16:rowId xmlns:a16="http://schemas.microsoft.com/office/drawing/2014/main" val="1255995658"/>
                  </a:ext>
                </a:extLst>
              </a:tr>
              <a:tr h="3546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Professional Learning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062 000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1933 5165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 $                         7,770.05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b"/>
                </a:tc>
                <a:extLst>
                  <a:ext uri="{0D108BD9-81ED-4DB2-BD59-A6C34878D82A}">
                    <a16:rowId xmlns:a16="http://schemas.microsoft.com/office/drawing/2014/main" val="1397942734"/>
                  </a:ext>
                </a:extLst>
              </a:tr>
              <a:tr h="3546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Business online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062 900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1051 3465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 $                    440,604.29 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b"/>
                </a:tc>
                <a:extLst>
                  <a:ext uri="{0D108BD9-81ED-4DB2-BD59-A6C34878D82A}">
                    <a16:rowId xmlns:a16="http://schemas.microsoft.com/office/drawing/2014/main" val="237114610"/>
                  </a:ext>
                </a:extLst>
              </a:tr>
              <a:tr h="3546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Term Deposit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062 649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5005 3981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 $                    600,000.00 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extLst>
                  <a:ext uri="{0D108BD9-81ED-4DB2-BD59-A6C34878D82A}">
                    <a16:rowId xmlns:a16="http://schemas.microsoft.com/office/drawing/2014/main" val="4097446389"/>
                  </a:ext>
                </a:extLst>
              </a:tr>
              <a:tr h="3546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 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 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TOTAL CREDITS: 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$1,742,871.79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extLst>
                  <a:ext uri="{0D108BD9-81ED-4DB2-BD59-A6C34878D82A}">
                    <a16:rowId xmlns:a16="http://schemas.microsoft.com/office/drawing/2014/main" val="577441882"/>
                  </a:ext>
                </a:extLst>
              </a:tr>
              <a:tr h="3546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 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 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500">
                          <a:effectLst/>
                        </a:rPr>
                        <a:t>NET POSITION:</a:t>
                      </a:r>
                      <a:endParaRPr lang="en-AU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1500" dirty="0">
                          <a:effectLst/>
                        </a:rPr>
                        <a:t>$1,780,981.65</a:t>
                      </a:r>
                      <a:endParaRPr lang="en-AU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5739" marR="85739" marT="0" marB="0" anchor="ctr"/>
                </a:tc>
                <a:extLst>
                  <a:ext uri="{0D108BD9-81ED-4DB2-BD59-A6C34878D82A}">
                    <a16:rowId xmlns:a16="http://schemas.microsoft.com/office/drawing/2014/main" val="3174428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15590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D1D13-7C90-4745-ABBF-1DA59766C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reminders for your PPC treasurer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11010-BEBC-4738-8591-2D1EB83A9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https://nswppa.schoolzineplus.com/form/7</a:t>
            </a:r>
            <a:r>
              <a:rPr lang="en-US" u="sng" dirty="0"/>
              <a:t>  </a:t>
            </a:r>
          </a:p>
          <a:p>
            <a:r>
              <a:rPr lang="en-US" dirty="0"/>
              <a:t>GST information each quarter (Jul-Sep, Oct-Dec, Jan-Mar, Apr-Jun)</a:t>
            </a:r>
          </a:p>
          <a:p>
            <a:r>
              <a:rPr lang="en-US" dirty="0"/>
              <a:t>Copy of Annual Financial Report (Auditors Report) for 2019</a:t>
            </a:r>
          </a:p>
        </p:txBody>
      </p:sp>
    </p:spTree>
    <p:extLst>
      <p:ext uri="{BB962C8B-B14F-4D97-AF65-F5344CB8AC3E}">
        <p14:creationId xmlns:p14="http://schemas.microsoft.com/office/powerpoint/2010/main" val="2133466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03F3D-EC85-4D2A-8E82-3AE030CB8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58E6E-3F6B-4700-BB51-9354289D2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Website</a:t>
            </a:r>
          </a:p>
          <a:p>
            <a:r>
              <a:rPr lang="en-AU" dirty="0"/>
              <a:t>New, relieving, changed schools</a:t>
            </a:r>
          </a:p>
          <a:p>
            <a:r>
              <a:rPr lang="en-AU" dirty="0"/>
              <a:t>Lisa </a:t>
            </a:r>
            <a:r>
              <a:rPr lang="en-AU" dirty="0" err="1"/>
              <a:t>Beare</a:t>
            </a:r>
            <a:endParaRPr lang="en-AU" dirty="0"/>
          </a:p>
          <a:p>
            <a:r>
              <a:rPr lang="en-AU" dirty="0"/>
              <a:t>$600 ($23.07 fortnight) </a:t>
            </a:r>
            <a:r>
              <a:rPr lang="en-AU"/>
              <a:t>salary deduction</a:t>
            </a:r>
            <a:endParaRPr lang="en-AU" dirty="0"/>
          </a:p>
          <a:p>
            <a:r>
              <a:rPr lang="en-AU" dirty="0"/>
              <a:t>Rel/Act </a:t>
            </a:r>
            <a:r>
              <a:rPr lang="en-AU" dirty="0" err="1"/>
              <a:t>Princ</a:t>
            </a:r>
            <a:r>
              <a:rPr lang="en-AU" dirty="0"/>
              <a:t> - $150 a term</a:t>
            </a:r>
          </a:p>
        </p:txBody>
      </p:sp>
    </p:spTree>
    <p:extLst>
      <p:ext uri="{BB962C8B-B14F-4D97-AF65-F5344CB8AC3E}">
        <p14:creationId xmlns:p14="http://schemas.microsoft.com/office/powerpoint/2010/main" val="1480853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5D23E-4579-496A-A3EF-66AC2B632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claims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88543-7869-43C2-9370-734B7FB84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/>
              <a:t>Tuesdays</a:t>
            </a:r>
          </a:p>
          <a:p>
            <a:r>
              <a:rPr lang="en-AU" dirty="0"/>
              <a:t>Kathy Rudd</a:t>
            </a:r>
          </a:p>
          <a:p>
            <a:r>
              <a:rPr lang="en-AU" dirty="0"/>
              <a:t>“PPA Claim”</a:t>
            </a:r>
          </a:p>
          <a:p>
            <a:r>
              <a:rPr lang="en-AU" dirty="0"/>
              <a:t>2020 claim form + receipts</a:t>
            </a:r>
          </a:p>
          <a:p>
            <a:r>
              <a:rPr lang="en-AU" dirty="0"/>
              <a:t>Travel – car (tolls/parking), train, plane (direct/6 weeks), taxi. </a:t>
            </a:r>
          </a:p>
          <a:p>
            <a:r>
              <a:rPr lang="en-AU" dirty="0"/>
              <a:t>Not – meals, insurance, mini bar, personal costs</a:t>
            </a:r>
          </a:p>
          <a:p>
            <a:r>
              <a:rPr lang="en-AU" dirty="0"/>
              <a:t>Accommodation – booked through Mark Pritchard. $110 single supplement </a:t>
            </a:r>
          </a:p>
          <a:p>
            <a:r>
              <a:rPr lang="en-AU" dirty="0"/>
              <a:t>Relief for teaching Principals ($500)</a:t>
            </a:r>
          </a:p>
        </p:txBody>
      </p:sp>
    </p:spTree>
    <p:extLst>
      <p:ext uri="{BB962C8B-B14F-4D97-AF65-F5344CB8AC3E}">
        <p14:creationId xmlns:p14="http://schemas.microsoft.com/office/powerpoint/2010/main" val="1419409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103B461-323C-4912-BFFD-C3758266208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BC21318-F4F4-4524-95D1-6B7FE0A788A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9FFA8E5-974F-409E-89C6-E185BD90933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384E2B1-7008-45EE-9F2E-FEF3A089780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4563410-7FE9-4955-89C6-0FB9326CD3A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D14C0E-D5DF-4BDC-BD92-642CFF18018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5C6ACA56-9AD4-4EE6-8F38-8C18968ACE5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E655210-4EEB-44D9-B394-6FB4139BFC1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1397DD0-62C1-4BAA-AC51-6C1647A7F1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99008" y="643467"/>
            <a:ext cx="6793983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191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2103B461-323C-4912-BFFD-C3758266208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BC21318-F4F4-4524-95D1-6B7FE0A788A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D9FFA8E5-974F-409E-89C6-E185BD90933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C384E2B1-7008-45EE-9F2E-FEF3A089780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D4563410-7FE9-4955-89C6-0FB9326CD3A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3AD14C0E-D5DF-4BDC-BD92-642CFF18018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Rectangle 77">
            <a:extLst>
              <a:ext uri="{FF2B5EF4-FFF2-40B4-BE49-F238E27FC236}">
                <a16:creationId xmlns:a16="http://schemas.microsoft.com/office/drawing/2014/main" id="{5C6ACA56-9AD4-4EE6-8F38-8C18968ACE5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05C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BE655210-4EEB-44D9-B394-6FB4139BFC1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BEA8233E-8444-4D45-B7BC-6324872015C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99628" y="643467"/>
            <a:ext cx="8192744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D51BB5A-41A5-48E0-8325-D31E81227833}"/>
                  </a:ext>
                </a:extLst>
              </p14:cNvPr>
              <p14:cNvContentPartPr/>
              <p14:nvPr/>
            </p14:nvContentPartPr>
            <p14:xfrm>
              <a:off x="4096377" y="1622536"/>
              <a:ext cx="14760" cy="154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D51BB5A-41A5-48E0-8325-D31E8122783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078377" y="1604896"/>
                <a:ext cx="50400" cy="51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9331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2103B461-323C-4912-BFFD-C3758266208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BC21318-F4F4-4524-95D1-6B7FE0A788A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D9FFA8E5-974F-409E-89C6-E185BD90933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C384E2B1-7008-45EE-9F2E-FEF3A089780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D4563410-7FE9-4955-89C6-0FB9326CD3A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3AD14C0E-D5DF-4BDC-BD92-642CFF18018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Rectangle 77">
            <a:extLst>
              <a:ext uri="{FF2B5EF4-FFF2-40B4-BE49-F238E27FC236}">
                <a16:creationId xmlns:a16="http://schemas.microsoft.com/office/drawing/2014/main" id="{5C6ACA56-9AD4-4EE6-8F38-8C18968ACE5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B44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BE655210-4EEB-44D9-B394-6FB4139BFC1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F2E14CA2-96F4-4510-9AC2-FED3EA56244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58996" y="643467"/>
            <a:ext cx="8074008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1EF91A9C-E541-4470-8F79-5A4074B4C346}"/>
                  </a:ext>
                </a:extLst>
              </p14:cNvPr>
              <p14:cNvContentPartPr/>
              <p14:nvPr/>
            </p14:nvContentPartPr>
            <p14:xfrm>
              <a:off x="4240377" y="1693456"/>
              <a:ext cx="29880" cy="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1EF91A9C-E541-4470-8F79-5A4074B4C34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222377" y="1675456"/>
                <a:ext cx="65520" cy="3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06237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103B461-323C-4912-BFFD-C3758266208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BC21318-F4F4-4524-95D1-6B7FE0A788A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9FFA8E5-974F-409E-89C6-E185BD90933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384E2B1-7008-45EE-9F2E-FEF3A089780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4563410-7FE9-4955-89C6-0FB9326CD3A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D14C0E-D5DF-4BDC-BD92-642CFF18018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A212F8F-D812-4A16-BE82-F3500DE3217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nip Diagonal Corner Rectangle 24">
            <a:extLst>
              <a:ext uri="{FF2B5EF4-FFF2-40B4-BE49-F238E27FC236}">
                <a16:creationId xmlns:a16="http://schemas.microsoft.com/office/drawing/2014/main" id="{D2CF1D1B-04ED-443D-A9FE-68BF8859BD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229" y="620722"/>
            <a:ext cx="10935543" cy="5286838"/>
          </a:xfrm>
          <a:prstGeom prst="snip2DiagRect">
            <a:avLst>
              <a:gd name="adj1" fmla="val 10787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BDC13AB-C229-4996-84FC-ED03DCF017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2480" y="1235545"/>
            <a:ext cx="10607040" cy="4057191"/>
          </a:xfrm>
          <a:custGeom>
            <a:avLst/>
            <a:gdLst/>
            <a:ahLst/>
            <a:cxnLst/>
            <a:rect l="l" t="t" r="r" b="b"/>
            <a:pathLst>
              <a:path w="10607040" h="4956048">
                <a:moveTo>
                  <a:pt x="497480" y="0"/>
                </a:moveTo>
                <a:lnTo>
                  <a:pt x="10607040" y="0"/>
                </a:lnTo>
                <a:lnTo>
                  <a:pt x="10607040" y="4485407"/>
                </a:lnTo>
                <a:lnTo>
                  <a:pt x="10131692" y="4956048"/>
                </a:lnTo>
                <a:lnTo>
                  <a:pt x="0" y="4956048"/>
                </a:lnTo>
                <a:lnTo>
                  <a:pt x="0" y="492554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435957502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C094962A3543448F10C297C09B44E7" ma:contentTypeVersion="7" ma:contentTypeDescription="Create a new document." ma:contentTypeScope="" ma:versionID="81c34a5a50633380079ef6d90687082a">
  <xsd:schema xmlns:xsd="http://www.w3.org/2001/XMLSchema" xmlns:xs="http://www.w3.org/2001/XMLSchema" xmlns:p="http://schemas.microsoft.com/office/2006/metadata/properties" xmlns:ns2="9af831f7-421f-4044-9ca9-1fe7eeffc760" xmlns:ns3="2252a552-c5a1-4a23-a5fb-791fa4daf229" targetNamespace="http://schemas.microsoft.com/office/2006/metadata/properties" ma:root="true" ma:fieldsID="c7be37ccf6b6beb00cb859c810a14ea1" ns2:_="" ns3:_="">
    <xsd:import namespace="9af831f7-421f-4044-9ca9-1fe7eeffc760"/>
    <xsd:import namespace="2252a552-c5a1-4a23-a5fb-791fa4daf2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831f7-421f-4044-9ca9-1fe7eeffc7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52a552-c5a1-4a23-a5fb-791fa4daf22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8BBF7C-27E7-468B-9022-08CD1C2CC9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1986D7-0125-4F86-BA51-226EE5904154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9af831f7-421f-4044-9ca9-1fe7eeffc760"/>
    <ds:schemaRef ds:uri="http://purl.org/dc/elements/1.1/"/>
    <ds:schemaRef ds:uri="http://schemas.microsoft.com/office/infopath/2007/PartnerControls"/>
    <ds:schemaRef ds:uri="2252a552-c5a1-4a23-a5fb-791fa4daf22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B95A6CB-0080-4887-B155-11CBBF3BF0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f831f7-421f-4044-9ca9-1fe7eeffc760"/>
    <ds:schemaRef ds:uri="2252a552-c5a1-4a23-a5fb-791fa4daf2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214</Words>
  <Application>Microsoft Office PowerPoint</Application>
  <PresentationFormat>Widescreen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Century Gothic</vt:lpstr>
      <vt:lpstr>Times New Roman</vt:lpstr>
      <vt:lpstr>Wingdings 3</vt:lpstr>
      <vt:lpstr>Slice</vt:lpstr>
      <vt:lpstr>State Treasurer’s Report to State council</vt:lpstr>
      <vt:lpstr>Position as at 5th march</vt:lpstr>
      <vt:lpstr>reminders for your PPC treasurer</vt:lpstr>
      <vt:lpstr>membership</vt:lpstr>
      <vt:lpstr>claims</vt:lpstr>
      <vt:lpstr>PowerPoint Presentation</vt:lpstr>
      <vt:lpstr>PowerPoint Presentation</vt:lpstr>
      <vt:lpstr>PowerPoint Presentation</vt:lpstr>
      <vt:lpstr>PowerPoint Presentation</vt:lpstr>
      <vt:lpstr>Contact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Treasurer’s Report to State council</dc:title>
  <dc:creator>Michael Burgess</dc:creator>
  <cp:lastModifiedBy>Encore Event Technologies</cp:lastModifiedBy>
  <cp:revision>6</cp:revision>
  <dcterms:created xsi:type="dcterms:W3CDTF">2020-03-11T10:46:31Z</dcterms:created>
  <dcterms:modified xsi:type="dcterms:W3CDTF">2020-03-11T22:10:47Z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0x0101006AC094962A3543448F10C297C09B44E7</vt:lpwstr>
  </property>
</Properties>
</file>