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58" r:id="rId1"/>
  </p:sldMasterIdLst>
  <p:notesMasterIdLst>
    <p:notesMasterId r:id="rId7"/>
  </p:notesMasterIdLst>
  <p:sldIdLst>
    <p:sldId id="256" r:id="rId2"/>
    <p:sldId id="267" r:id="rId3"/>
    <p:sldId id="268" r:id="rId4"/>
    <p:sldId id="269" r:id="rId5"/>
    <p:sldId id="27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70"/>
  </p:normalViewPr>
  <p:slideViewPr>
    <p:cSldViewPr snapToGrid="0" snapToObjects="1">
      <p:cViewPr varScale="1">
        <p:scale>
          <a:sx n="109" d="100"/>
          <a:sy n="109" d="100"/>
        </p:scale>
        <p:origin x="68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C28B3B-DE5B-6B4D-94F2-15ACB1CF76ED}" type="datetimeFigureOut">
              <a:rPr lang="en-US" smtClean="0"/>
              <a:t>6/9/20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098757-4A55-E349-B19E-00AA3EEA8D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838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098757-4A55-E349-B19E-00AA3EEA8D1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4045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DA70-C731-4C70-880D-CCD4705E623C}" type="datetime1">
              <a:rPr lang="en-US" smtClean="0"/>
              <a:t>6/9/20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4757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5506EE-1026-4F35-9ACC-BD05BE0F9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A279-0833-481D-8C56-F67FD0AC6C50}" type="datetime1">
              <a:rPr lang="en-US" smtClean="0"/>
              <a:t>6/9/20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696E5F-8D95-4450-AE52-5438E6EDE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9B2253-74CC-409E-BEB0-F8EFCFCB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2319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1B68A5B-D9FA-424B-A4EB-30E7223836B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33D6B0-F070-45C4-A472-19F432BE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DA83-5663-4C9C-B9AA-0B40A3DAFF81}" type="datetime1">
              <a:rPr lang="en-US" smtClean="0"/>
              <a:t>6/9/20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75399F-DAB2-410D-967F-ED17E6F7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762A46F-6BE5-4D12-9412-5CA7672E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22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t>6/9/20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626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9AF7-7BEB-44E4-9852-375E34362B5B}" type="datetime1">
              <a:rPr lang="en-US" smtClean="0"/>
              <a:t>6/9/20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4160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C38D-0552-4C82-B593-E6124DFADBE2}" type="datetime1">
              <a:rPr lang="en-US" smtClean="0"/>
              <a:t>6/9/20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745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0F1C-5577-4ACB-BB62-DF8F3C494C7E}" type="datetime1">
              <a:rPr lang="en-US" smtClean="0"/>
              <a:t>6/9/20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55812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5B394-D9F9-4F0C-B15D-605F45CB9E9F}" type="datetime1">
              <a:rPr lang="en-US" smtClean="0"/>
              <a:t>6/9/20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5119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smtClean="0"/>
              <a:t>6/9/20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508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/>
          <a:lstStyle>
            <a:lvl1pPr algn="l">
              <a:defRPr/>
            </a:lvl1pPr>
          </a:lstStyle>
          <a:p>
            <a:fld id="{92BEA474-078D-4E9B-9B14-09A87B19DC46}" type="datetime1">
              <a:rPr lang="en-US" smtClean="0"/>
              <a:t>6/9/20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2667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07D986-8816-4272-A432-0437A28A9828}" type="datetime1">
              <a:rPr lang="en-US" smtClean="0"/>
              <a:t>6/9/20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31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62D6E202-B606-4609-B914-27C9371A1F6D}" type="datetime1">
              <a:rPr lang="en-US" smtClean="0"/>
              <a:t>6/9/20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9528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51" r:id="rId5"/>
    <p:sldLayoutId id="2147483757" r:id="rId6"/>
    <p:sldLayoutId id="2147483752" r:id="rId7"/>
    <p:sldLayoutId id="2147483753" r:id="rId8"/>
    <p:sldLayoutId id="2147483754" r:id="rId9"/>
    <p:sldLayoutId id="2147483756" r:id="rId10"/>
    <p:sldLayoutId id="2147483755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2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3428ACC-71EC-4171-9527-10983BA6B4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81DDACE-1C71-F14C-A6E8-703ADAAFC8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41110" y="639098"/>
            <a:ext cx="3401961" cy="3494790"/>
          </a:xfrm>
        </p:spPr>
        <p:txBody>
          <a:bodyPr>
            <a:normAutofit/>
          </a:bodyPr>
          <a:lstStyle/>
          <a:p>
            <a:r>
              <a:rPr lang="en-US" sz="5400" b="1" dirty="0">
                <a:solidFill>
                  <a:schemeClr val="accent2"/>
                </a:solidFill>
              </a:rPr>
              <a:t>Presidents Report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2C63CE-6C48-4442-8758-7499952BD4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41110" y="4455621"/>
            <a:ext cx="3417990" cy="1238616"/>
          </a:xfrm>
        </p:spPr>
        <p:txBody>
          <a:bodyPr>
            <a:normAutofit/>
          </a:bodyPr>
          <a:lstStyle/>
          <a:p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Term 2 State Council</a:t>
            </a:r>
          </a:p>
        </p:txBody>
      </p:sp>
      <p:pic>
        <p:nvPicPr>
          <p:cNvPr id="5" name="Picture 4" descr="A picture containing room, drawing&#10;&#10;Description automatically generated">
            <a:extLst>
              <a:ext uri="{FF2B5EF4-FFF2-40B4-BE49-F238E27FC236}">
                <a16:creationId xmlns:a16="http://schemas.microsoft.com/office/drawing/2014/main" id="{CCE7F90B-1232-DE46-B086-0178C82DB2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63029" y="640081"/>
            <a:ext cx="5054156" cy="5054156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A22713B-ABB6-4391-97F9-0449A2B9B6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209305" y="4294754"/>
            <a:ext cx="320040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8D4480B4-953D-41FA-9052-09AB3A0269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474165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280147-7804-B946-8041-E8857E73A12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491413" y="262731"/>
            <a:ext cx="4395788" cy="655637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President’s Report</a:t>
            </a:r>
          </a:p>
        </p:txBody>
      </p:sp>
      <p:pic>
        <p:nvPicPr>
          <p:cNvPr id="5" name="Content Placeholder 4" descr="A picture containing room, drawing&#10;&#10;Description automatically generated">
            <a:extLst>
              <a:ext uri="{FF2B5EF4-FFF2-40B4-BE49-F238E27FC236}">
                <a16:creationId xmlns:a16="http://schemas.microsoft.com/office/drawing/2014/main" id="{99629385-3E80-1F4D-997F-14457AB256D5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10167938" y="4329113"/>
            <a:ext cx="2024062" cy="2024063"/>
          </a:xfr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1238086-061C-9549-9525-631FA0713600}"/>
              </a:ext>
            </a:extLst>
          </p:cNvPr>
          <p:cNvSpPr txBox="1"/>
          <p:nvPr/>
        </p:nvSpPr>
        <p:spPr>
          <a:xfrm>
            <a:off x="885825" y="1363845"/>
            <a:ext cx="9547713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Welcome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Hectic end of Term &amp; following weeks in these 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unprecedented times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Outstanding efforts by staff &amp; colleagues during COVID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The daily media by the Premier wasn’t the best way to find out what is happening in schools. Discussions on professional courtesy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Input by Federal politicians also wasn’t helpful to parents/carers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Everything is resting on the 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AHPPC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advice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To get everyone back DoE put in a huge effort to get 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PPE resources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to our schools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Schools have done an outstanding job welcoming back our students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1715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280147-7804-B946-8041-E8857E73A12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491413" y="262731"/>
            <a:ext cx="4395788" cy="655637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President’s Report</a:t>
            </a:r>
          </a:p>
        </p:txBody>
      </p:sp>
      <p:pic>
        <p:nvPicPr>
          <p:cNvPr id="5" name="Content Placeholder 4" descr="A picture containing room, drawing&#10;&#10;Description automatically generated">
            <a:extLst>
              <a:ext uri="{FF2B5EF4-FFF2-40B4-BE49-F238E27FC236}">
                <a16:creationId xmlns:a16="http://schemas.microsoft.com/office/drawing/2014/main" id="{99629385-3E80-1F4D-997F-14457AB256D5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10167938" y="4329113"/>
            <a:ext cx="2024062" cy="2024063"/>
          </a:xfr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1238086-061C-9549-9525-631FA0713600}"/>
              </a:ext>
            </a:extLst>
          </p:cNvPr>
          <p:cNvSpPr txBox="1"/>
          <p:nvPr/>
        </p:nvSpPr>
        <p:spPr>
          <a:xfrm>
            <a:off x="862379" y="1218925"/>
            <a:ext cx="9129713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Your Executive met weekly with the Secretary, senior officers &amp; Secretary of Transport and Director of </a:t>
            </a:r>
            <a:r>
              <a:rPr lang="en-AU" sz="2400" dirty="0">
                <a:latin typeface="Calibri" panose="020F0502020204030204" pitchFamily="34" charset="0"/>
                <a:cs typeface="Calibri" panose="020F0502020204030204" pitchFamily="34" charset="0"/>
              </a:rPr>
              <a:t>National Centre for Immunisation Research &amp; Surveillance (NCIRS) 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Dep Sec Murat Dizdar very supportive &amp; answered queries off line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Major issues around the 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Guaranteed Employment for Casual;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, 25%taken from S&amp; FL; staff not wanting to come back to school / leave provisions..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IT issues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Reporting – great work by Scott Sanford, Clint White &amp; Drew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Janetzki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and supporters to get simplified report &amp; an extended timeline. Sentral support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Adults on site including staff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91628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280147-7804-B946-8041-E8857E73A12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491413" y="262731"/>
            <a:ext cx="4395788" cy="655637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President’s Report</a:t>
            </a:r>
          </a:p>
        </p:txBody>
      </p:sp>
      <p:pic>
        <p:nvPicPr>
          <p:cNvPr id="5" name="Content Placeholder 4" descr="A picture containing room, drawing&#10;&#10;Description automatically generated">
            <a:extLst>
              <a:ext uri="{FF2B5EF4-FFF2-40B4-BE49-F238E27FC236}">
                <a16:creationId xmlns:a16="http://schemas.microsoft.com/office/drawing/2014/main" id="{99629385-3E80-1F4D-997F-14457AB256D5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10167938" y="4329113"/>
            <a:ext cx="2024062" cy="2024063"/>
          </a:xfr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1238086-061C-9549-9525-631FA0713600}"/>
              </a:ext>
            </a:extLst>
          </p:cNvPr>
          <p:cNvSpPr txBox="1"/>
          <p:nvPr/>
        </p:nvSpPr>
        <p:spPr>
          <a:xfrm>
            <a:off x="885825" y="918368"/>
            <a:ext cx="9129713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Bubbling away</a:t>
            </a: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Disability Strategy 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– Access request process; inclusion statement; restrictive practices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HR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 – movement to slash budget HCM process; workforce planning – alarming figures (</a:t>
            </a:r>
            <a:r>
              <a:rPr lang="en-AU" sz="2000" dirty="0">
                <a:latin typeface="Calibri" panose="020F0502020204030204" pitchFamily="34" charset="0"/>
                <a:cs typeface="Calibri" panose="020F0502020204030204" pitchFamily="34" charset="0"/>
              </a:rPr>
              <a:t>by 2024 28% of current CRTs will be at retirement age along with 45% of current principals and 31% of School Executive.) strategies to engage. SMR work ; ITE and scholarships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AU" sz="2000" b="1" dirty="0">
                <a:latin typeface="Calibri" panose="020F0502020204030204" pitchFamily="34" charset="0"/>
                <a:cs typeface="Calibri" panose="020F0502020204030204" pitchFamily="34" charset="0"/>
              </a:rPr>
              <a:t>Aboriginal Education </a:t>
            </a:r>
            <a:r>
              <a:rPr lang="en-AU" sz="2000" dirty="0"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School Improvement in Literacy &amp; Numeracy, target setting</a:t>
            </a:r>
            <a:r>
              <a:rPr lang="en-AU" sz="2000" dirty="0">
                <a:latin typeface="Calibri" panose="020F0502020204030204" pitchFamily="34" charset="0"/>
                <a:cs typeface="Calibri" panose="020F0502020204030204" pitchFamily="34" charset="0"/>
              </a:rPr>
              <a:t>; 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Personalised approaches to learning including post school transition and pathway planning</a:t>
            </a:r>
            <a:r>
              <a:rPr lang="en-AU" sz="2000" dirty="0">
                <a:latin typeface="Calibri" panose="020F0502020204030204" pitchFamily="34" charset="0"/>
                <a:cs typeface="Calibri" panose="020F0502020204030204" pitchFamily="34" charset="0"/>
              </a:rPr>
              <a:t>; 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Staff cultural learning</a:t>
            </a:r>
            <a:r>
              <a:rPr lang="en-AU" sz="2000" dirty="0">
                <a:latin typeface="Calibri" panose="020F0502020204030204" pitchFamily="34" charset="0"/>
                <a:cs typeface="Calibri" panose="020F0502020204030204" pitchFamily="34" charset="0"/>
              </a:rPr>
              <a:t>; 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Student Well-Being and I’ve listed a lot of the strategies currently happening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Connected Communities 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– they’ve developed a tool to help determine areas. They have identified LGAs but haven’t approached communities yet.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40268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280147-7804-B946-8041-E8857E73A12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491413" y="262731"/>
            <a:ext cx="4395788" cy="655637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President’s Report</a:t>
            </a:r>
          </a:p>
        </p:txBody>
      </p:sp>
      <p:pic>
        <p:nvPicPr>
          <p:cNvPr id="5" name="Content Placeholder 4" descr="A picture containing room, drawing&#10;&#10;Description automatically generated">
            <a:extLst>
              <a:ext uri="{FF2B5EF4-FFF2-40B4-BE49-F238E27FC236}">
                <a16:creationId xmlns:a16="http://schemas.microsoft.com/office/drawing/2014/main" id="{99629385-3E80-1F4D-997F-14457AB256D5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10167938" y="4329113"/>
            <a:ext cx="2024062" cy="2024063"/>
          </a:xfr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1238086-061C-9549-9525-631FA0713600}"/>
              </a:ext>
            </a:extLst>
          </p:cNvPr>
          <p:cNvSpPr txBox="1"/>
          <p:nvPr/>
        </p:nvSpPr>
        <p:spPr>
          <a:xfrm>
            <a:off x="885825" y="918368"/>
            <a:ext cx="9129713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School Planning – 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in the background we have the </a:t>
            </a:r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Auditor General’s report on LSLD and </a:t>
            </a:r>
            <a:r>
              <a:rPr lang="en-AU" sz="2000" dirty="0">
                <a:latin typeface="Calibri" panose="020F0502020204030204" pitchFamily="34" charset="0"/>
                <a:cs typeface="Calibri" panose="020F0502020204030204" pitchFamily="34" charset="0"/>
              </a:rPr>
              <a:t>Mark Latham’s </a:t>
            </a:r>
            <a:r>
              <a:rPr lang="en-AU" sz="2000" b="1" dirty="0">
                <a:latin typeface="Calibri" panose="020F0502020204030204" pitchFamily="34" charset="0"/>
                <a:cs typeface="Calibri" panose="020F0502020204030204" pitchFamily="34" charset="0"/>
              </a:rPr>
              <a:t>“ </a:t>
            </a:r>
            <a:r>
              <a:rPr lang="en-AU" sz="2000" b="1" i="1" dirty="0">
                <a:latin typeface="Calibri" panose="020F0502020204030204" pitchFamily="34" charset="0"/>
                <a:cs typeface="Calibri" panose="020F0502020204030204" pitchFamily="34" charset="0"/>
              </a:rPr>
              <a:t>Measurement and outcome-based funding in New South Wales schools Informed by the Data: Evidence-based education in NSW</a:t>
            </a:r>
            <a:r>
              <a:rPr lang="en-AU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” </a:t>
            </a:r>
            <a:r>
              <a:rPr lang="en-AU" sz="2000" dirty="0">
                <a:latin typeface="Calibri" panose="020F0502020204030204" pitchFamily="34" charset="0"/>
                <a:cs typeface="Calibri" panose="020F0502020204030204" pitchFamily="34" charset="0"/>
              </a:rPr>
              <a:t>breathing down our neck</a:t>
            </a:r>
            <a:r>
              <a:rPr lang="en-AU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AU" sz="2000" dirty="0">
                <a:latin typeface="Calibri" panose="020F0502020204030204" pitchFamily="34" charset="0"/>
                <a:cs typeface="Calibri" panose="020F0502020204030204" pitchFamily="34" charset="0"/>
              </a:rPr>
              <a:t>Accountability pressures. Robyn, Bob &amp; I on SEAG …robust discussions on how we can address concerns in a sensible way. New planning processes to be outlined in a live stream by Murat.</a:t>
            </a:r>
            <a:endParaRPr lang="en-AU" sz="240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400" b="1" dirty="0">
                <a:latin typeface="Calibri" panose="020F0502020204030204" pitchFamily="34" charset="0"/>
                <a:cs typeface="Calibri" panose="020F0502020204030204" pitchFamily="34" charset="0"/>
              </a:rPr>
              <a:t>Professional Learning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sz="2000" dirty="0">
                <a:latin typeface="Calibri" panose="020F0502020204030204" pitchFamily="34" charset="0"/>
                <a:cs typeface="Calibri" panose="020F0502020204030204" pitchFamily="34" charset="0"/>
              </a:rPr>
              <a:t>Covey courses; Term 3 start on PL; Principal Credential </a:t>
            </a:r>
            <a:endParaRPr lang="en-AU" sz="240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400" b="1" dirty="0">
                <a:latin typeface="Calibri" panose="020F0502020204030204" pitchFamily="34" charset="0"/>
                <a:cs typeface="Calibri" panose="020F0502020204030204" pitchFamily="34" charset="0"/>
              </a:rPr>
              <a:t>Communication</a:t>
            </a:r>
            <a:r>
              <a:rPr lang="en-AU" sz="2400" dirty="0">
                <a:latin typeface="Calibri" panose="020F0502020204030204" pitchFamily="34" charset="0"/>
                <a:cs typeface="Calibri" panose="020F0502020204030204" pitchFamily="34" charset="0"/>
              </a:rPr>
              <a:t> – essential that you have our App. Encourage PPC to open comms </a:t>
            </a:r>
            <a:r>
              <a:rPr lang="en-AU" sz="2400">
                <a:latin typeface="Calibri" panose="020F0502020204030204" pitchFamily="34" charset="0"/>
                <a:cs typeface="Calibri" panose="020F0502020204030204" pitchFamily="34" charset="0"/>
              </a:rPr>
              <a:t>&amp; have the App</a:t>
            </a:r>
            <a:endParaRPr lang="en-AU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AU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AU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Picture 5" descr="SZapp.png">
            <a:extLst>
              <a:ext uri="{FF2B5EF4-FFF2-40B4-BE49-F238E27FC236}">
                <a16:creationId xmlns:a16="http://schemas.microsoft.com/office/drawing/2014/main" id="{08E286FD-10B6-E144-8FF8-BB499ACA431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5116" y="4401344"/>
            <a:ext cx="5003800" cy="187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2062871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VTI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Arial Nova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 Nova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VTI" id="{ABE3C30C-0FC0-4450-828E-52DE70F1BCCB}" vid="{A6E2497D-935A-4CFD-B9FD-6DCB15FA68B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08F160AC9763448A6741108C6A4E48B" ma:contentTypeVersion="12" ma:contentTypeDescription="Create a new document." ma:contentTypeScope="" ma:versionID="d9776675d5647fea7afbf149da015845">
  <xsd:schema xmlns:xsd="http://www.w3.org/2001/XMLSchema" xmlns:xs="http://www.w3.org/2001/XMLSchema" xmlns:p="http://schemas.microsoft.com/office/2006/metadata/properties" xmlns:ns2="00cec629-558b-400b-91e6-d8a5b58ad7f3" xmlns:ns3="0da02cfc-d280-44e3-92ea-94d0c7288d2c" targetNamespace="http://schemas.microsoft.com/office/2006/metadata/properties" ma:root="true" ma:fieldsID="9457351a52e3ef8fa6ca369773dae422" ns2:_="" ns3:_="">
    <xsd:import namespace="00cec629-558b-400b-91e6-d8a5b58ad7f3"/>
    <xsd:import namespace="0da02cfc-d280-44e3-92ea-94d0c7288d2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0cec629-558b-400b-91e6-d8a5b58ad7f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a02cfc-d280-44e3-92ea-94d0c7288d2c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AC2DF20-0DAF-43D9-A745-A6D963893F46}"/>
</file>

<file path=customXml/itemProps2.xml><?xml version="1.0" encoding="utf-8"?>
<ds:datastoreItem xmlns:ds="http://schemas.openxmlformats.org/officeDocument/2006/customXml" ds:itemID="{312C8478-8202-471E-A600-7E344F8029D8}"/>
</file>

<file path=customXml/itemProps3.xml><?xml version="1.0" encoding="utf-8"?>
<ds:datastoreItem xmlns:ds="http://schemas.openxmlformats.org/officeDocument/2006/customXml" ds:itemID="{F9ACF4AA-AEAB-49D1-9E95-F39EE63427EF}"/>
</file>

<file path=docProps/app.xml><?xml version="1.0" encoding="utf-8"?>
<Properties xmlns="http://schemas.openxmlformats.org/officeDocument/2006/extended-properties" xmlns:vt="http://schemas.openxmlformats.org/officeDocument/2006/docPropsVTypes">
  <TotalTime>292</TotalTime>
  <Words>442</Words>
  <Application>Microsoft Macintosh PowerPoint</Application>
  <PresentationFormat>Widescreen</PresentationFormat>
  <Paragraphs>31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Arial Nova</vt:lpstr>
      <vt:lpstr>Arial Nova Light</vt:lpstr>
      <vt:lpstr>Calibri</vt:lpstr>
      <vt:lpstr>Courier New</vt:lpstr>
      <vt:lpstr>RetrospectVTI</vt:lpstr>
      <vt:lpstr>Presidents Report</vt:lpstr>
      <vt:lpstr>President’s Report</vt:lpstr>
      <vt:lpstr>President’s Report</vt:lpstr>
      <vt:lpstr>President’s Report</vt:lpstr>
      <vt:lpstr>President’s Report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Presidents Report</dc:title>
  <dc:creator>Phil Seymour</dc:creator>
  <cp:lastModifiedBy>Phil Seymour</cp:lastModifiedBy>
  <cp:revision>21</cp:revision>
  <dcterms:created xsi:type="dcterms:W3CDTF">2020-03-08T22:47:09Z</dcterms:created>
  <dcterms:modified xsi:type="dcterms:W3CDTF">2020-06-09T02:18:06Z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0x010100C08F160AC9763448A6741108C6A4E48B</vt:lpwstr>
  </property>
</Properties>
</file>