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8"/>
  </p:normalViewPr>
  <p:slideViewPr>
    <p:cSldViewPr snapToGrid="0">
      <p:cViewPr>
        <p:scale>
          <a:sx n="109" d="100"/>
          <a:sy n="109" d="100"/>
        </p:scale>
        <p:origin x="6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9B0A2D-C84E-4F7A-96DE-C9F47FADC988}" type="datetimeFigureOut">
              <a:rPr lang="en-GB"/>
              <a:t>02/09/2020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C5A4BA-534D-4B05-84DA-0CAF15F08AA0}" type="slidenum">
              <a:rPr lang="en-GB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110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C5A4BA-534D-4B05-84DA-0CAF15F08AA0}" type="slidenum">
              <a:rPr lang="en-GB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9251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414B0-7B7C-6A4D-924A-F2ED016548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CBFFA8-3E37-2D4D-AC8E-1B8A53DC78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67083-4A7C-6649-B7B2-2CD192488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32842-DCB2-8D4F-B5AB-8EC0D4121043}" type="datetimeFigureOut">
              <a:rPr lang="en-US" smtClean="0"/>
              <a:t>9/2/20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CE23BF-96BA-0342-BDAC-2BB8ACEBF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8D5E32-3E02-7044-B6C1-64928C949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DF0-0ED8-A145-A474-B4F12DCA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61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5FD35-07F8-1F40-918D-807F42B91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8E309A-9725-BC46-B109-3581B8EBB3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14FB2-D4BE-104D-8563-37D125169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32842-DCB2-8D4F-B5AB-8EC0D4121043}" type="datetimeFigureOut">
              <a:rPr lang="en-US" smtClean="0"/>
              <a:t>9/2/20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FDDA9-F20B-644A-B904-E103772AD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F88B6B-6170-9244-B36F-B93A29BDB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DF0-0ED8-A145-A474-B4F12DCA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762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F0090E-42D3-3C4C-9126-7B414CF45C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E7E853-4124-CF4E-8DD6-16ECCDA5B9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9972E8-6D4E-8343-8E74-D421DC467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32842-DCB2-8D4F-B5AB-8EC0D4121043}" type="datetimeFigureOut">
              <a:rPr lang="en-US" smtClean="0"/>
              <a:t>9/2/20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46470-6F2C-C94C-8A99-7E4FFA232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078E3-3BCC-B24A-A10D-2BDFF4835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DF0-0ED8-A145-A474-B4F12DCA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111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4047F-4B64-F04D-BE61-88F1F627A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B80A9-26B5-0549-A883-42C8F4F2ED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3961CB-00BF-134C-BEC6-E1A0C1C3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32842-DCB2-8D4F-B5AB-8EC0D4121043}" type="datetimeFigureOut">
              <a:rPr lang="en-US" smtClean="0"/>
              <a:t>9/2/20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B7C02-5337-754D-9838-8FC20E57C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83C6DB-60BD-6246-955F-3CC3CADBB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DF0-0ED8-A145-A474-B4F12DCA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903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9AC6D-C725-C942-971C-40A0B5A3E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CD8679-FA87-2948-B101-097F74A55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5ABC57-C7FD-C74A-83A8-373FB2618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32842-DCB2-8D4F-B5AB-8EC0D4121043}" type="datetimeFigureOut">
              <a:rPr lang="en-US" smtClean="0"/>
              <a:t>9/2/20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8EAAB8-E698-8343-A0FC-3E64E3C95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34747F-210D-1D41-969F-80995CFF9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DF0-0ED8-A145-A474-B4F12DCA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30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7D1C6-FE35-E84A-B2E8-3EFC9CCE2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40F87-A379-1D4D-B90F-D3152808A5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BDDEE2-B6FC-6B43-B73D-F82F7342EC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2747CD-5782-394E-9792-B68A09BA3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32842-DCB2-8D4F-B5AB-8EC0D4121043}" type="datetimeFigureOut">
              <a:rPr lang="en-US" smtClean="0"/>
              <a:t>9/2/20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A6AA0E-6B46-9847-8E2E-496A1D03F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E8A4C9-94D0-7142-A2CA-54A0C2829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DF0-0ED8-A145-A474-B4F12DCA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719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FDA97-8058-2443-8A55-E3C89FD4A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174728-48B0-DC43-92A8-1D53C32FB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BEF8E1-57BF-7D49-9677-66CAD0F245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EE664B-C701-294C-8FFA-6E3BDB2E14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410C24-E292-DF49-8427-E7679250CB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182013-D75F-514E-9B1D-6483700AB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32842-DCB2-8D4F-B5AB-8EC0D4121043}" type="datetimeFigureOut">
              <a:rPr lang="en-US" smtClean="0"/>
              <a:t>9/2/20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0D25B4-B948-B44D-9011-95C65D981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5C7D27-D63D-B24C-8718-953629BFF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DF0-0ED8-A145-A474-B4F12DCA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097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D996E-644F-974E-AC2B-4C696D4E3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0FF291-20E2-444C-9414-6218BEF95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32842-DCB2-8D4F-B5AB-8EC0D4121043}" type="datetimeFigureOut">
              <a:rPr lang="en-US" smtClean="0"/>
              <a:t>9/2/20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6D9994-5762-BD4C-8BC8-B82E15E86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4EE1C9-21D1-814E-BC1B-B65B970F3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DF0-0ED8-A145-A474-B4F12DCA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393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A729F7-90FD-5A4F-88C9-C3954F999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32842-DCB2-8D4F-B5AB-8EC0D4121043}" type="datetimeFigureOut">
              <a:rPr lang="en-US" smtClean="0"/>
              <a:t>9/2/20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1BA667-9F5F-0D45-851A-ED75A1CE5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4DAD03-CA5E-954D-91D4-2CAE9D22D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DF0-0ED8-A145-A474-B4F12DCA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8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3BB2F-1083-334E-8F9F-AFCBE5686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371BBD-92DD-5848-B0B3-F3E916AD7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E09F3D-9CA0-4C40-A03E-6C7BB818BB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3A4603-1455-CF40-B282-E6E384A4E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32842-DCB2-8D4F-B5AB-8EC0D4121043}" type="datetimeFigureOut">
              <a:rPr lang="en-US" smtClean="0"/>
              <a:t>9/2/20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7BB713-B30A-454C-A8FB-3EF018C7E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4E47D4-4413-164B-9C4E-AE0DEDB0A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DF0-0ED8-A145-A474-B4F12DCA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860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365B1-56CC-6542-B0B0-FF45DCCA6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327A51-FAAF-1F49-8C6E-E37510FD1D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BE0763-EC49-1E46-8E43-65541B52A7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73A327-DC5A-E442-8B93-60E8F5921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32842-DCB2-8D4F-B5AB-8EC0D4121043}" type="datetimeFigureOut">
              <a:rPr lang="en-US" smtClean="0"/>
              <a:t>9/2/20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230949-CE42-0945-975F-A8D032FC7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3FB405-ED85-8C4E-9F09-70D38D4D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8DF0-0ED8-A145-A474-B4F12DCA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174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937C80-2EBA-C143-BEB6-A4FC31C0D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65BBF8-26A9-9E43-AF62-3B350BE877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8A1497-E700-9640-A4F0-760CF4DFB2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32842-DCB2-8D4F-B5AB-8EC0D4121043}" type="datetimeFigureOut">
              <a:rPr lang="en-US" smtClean="0"/>
              <a:t>9/2/20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FC9AC-123E-C349-B1E4-2896ADFC1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47F06-6D07-694C-BD75-847083AC18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08DF0-0ED8-A145-A474-B4F12DCA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654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3FD921-ED0E-FB44-A686-3DDF8366D7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Latham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870AFA-71D1-EB48-80D0-5FD002E775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6626" y="4750893"/>
            <a:ext cx="5025991" cy="1147863"/>
          </a:xfrm>
        </p:spPr>
        <p:txBody>
          <a:bodyPr anchor="t">
            <a:normAutofit/>
          </a:bodyPr>
          <a:lstStyle/>
          <a:p>
            <a:pPr algn="l"/>
            <a:endParaRPr lang="en-US" sz="2000" dirty="0">
              <a:solidFill>
                <a:schemeClr val="bg1"/>
              </a:solidFill>
            </a:endParaRPr>
          </a:p>
          <a:p>
            <a:pPr algn="l"/>
            <a:r>
              <a:rPr lang="en-US" sz="2800" b="1" dirty="0">
                <a:solidFill>
                  <a:schemeClr val="bg1"/>
                </a:solidFill>
              </a:rPr>
              <a:t>Term 3 State Council</a:t>
            </a:r>
            <a:endParaRPr lang="en-US" sz="2800" b="1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156AC9-9293-A04C-A6D7-7A2C6515DA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382" y="720993"/>
            <a:ext cx="4047843" cy="4047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528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CD3A606-23C0-8E4F-8265-11BED24C5670}"/>
              </a:ext>
            </a:extLst>
          </p:cNvPr>
          <p:cNvSpPr txBox="1">
            <a:spLocks/>
          </p:cNvSpPr>
          <p:nvPr/>
        </p:nvSpPr>
        <p:spPr>
          <a:xfrm>
            <a:off x="723900" y="476250"/>
            <a:ext cx="9144000" cy="7207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b="1"/>
              <a:t>NSWPPA Update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CC855A-2384-594F-9414-FBDFE15371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2200" y="296863"/>
            <a:ext cx="1651000" cy="16510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861412B-52DB-4A4B-8E88-EE6D63C841C0}"/>
              </a:ext>
            </a:extLst>
          </p:cNvPr>
          <p:cNvSpPr txBox="1"/>
          <p:nvPr/>
        </p:nvSpPr>
        <p:spPr>
          <a:xfrm>
            <a:off x="319698" y="1667490"/>
            <a:ext cx="1117282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/>
              <a:t>Government Response </a:t>
            </a:r>
            <a:r>
              <a:rPr lang="en-AU" sz="2400" dirty="0"/>
              <a:t>– Report of the Portfolio committee No.3 Education inquiry into measurement &amp; outcome-based funding in NSW schools.</a:t>
            </a:r>
          </a:p>
          <a:p>
            <a:endParaRPr lang="en-AU" sz="2400" dirty="0"/>
          </a:p>
          <a:p>
            <a:r>
              <a:rPr lang="en-AU" sz="2400" dirty="0">
                <a:solidFill>
                  <a:schemeClr val="accent1">
                    <a:lumMod val="75000"/>
                  </a:schemeClr>
                </a:solidFill>
              </a:rPr>
              <a:t>“ The committee believes the new agenda, the new challenge for education policy makers, concerns quality: how to reverse the decline in national and NSW school results this century”…. The opening paragraph by Latham.</a:t>
            </a:r>
          </a:p>
          <a:p>
            <a:endParaRPr lang="en-AU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66 recommendations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Supported/ not supported/ noted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“</a:t>
            </a:r>
            <a:r>
              <a:rPr lang="en-AU" sz="2400" dirty="0">
                <a:solidFill>
                  <a:srgbClr val="FF0000"/>
                </a:solidFill>
              </a:rPr>
              <a:t>the NSW Government supports evidence-based classroom &amp; teaching practice, including early reading instruction, &amp; is developing resources to improve the delivery of core curriculum content. The effectiveness of these practices is verified by CESE analysis &amp; embedded in all support provided to schools &amp; DoE led prof development”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26261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CD3A606-23C0-8E4F-8265-11BED24C5670}"/>
              </a:ext>
            </a:extLst>
          </p:cNvPr>
          <p:cNvSpPr txBox="1">
            <a:spLocks/>
          </p:cNvSpPr>
          <p:nvPr/>
        </p:nvSpPr>
        <p:spPr>
          <a:xfrm>
            <a:off x="723900" y="476250"/>
            <a:ext cx="9144000" cy="7207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b="1"/>
              <a:t>NSWPPA Update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CC855A-2384-594F-9414-FBDFE15371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2200" y="296863"/>
            <a:ext cx="1651000" cy="1651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327D52C-5974-4449-99F9-881D2350C8F7}"/>
              </a:ext>
            </a:extLst>
          </p:cNvPr>
          <p:cNvSpPr txBox="1"/>
          <p:nvPr/>
        </p:nvSpPr>
        <p:spPr>
          <a:xfrm>
            <a:off x="426243" y="1477106"/>
            <a:ext cx="1099203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Not Supported: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#8, #9 publication of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#13 financial incentives in lifting school performance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Noted: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#25 performance pay for principals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15, 16, 27 teacher recruitment; 33, 35, 37 - 44 Inspectorate; 46, 50 –Teach for Australia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53 – ITE courses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Supported : </a:t>
            </a:r>
            <a:r>
              <a:rPr lang="en-US" sz="2400" dirty="0"/>
              <a:t>The rest were supported as there were some semblance of we are currently doing it, or planned. We discussed a few: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18783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CD3A606-23C0-8E4F-8265-11BED24C5670}"/>
              </a:ext>
            </a:extLst>
          </p:cNvPr>
          <p:cNvSpPr txBox="1">
            <a:spLocks/>
          </p:cNvSpPr>
          <p:nvPr/>
        </p:nvSpPr>
        <p:spPr>
          <a:xfrm>
            <a:off x="723900" y="476250"/>
            <a:ext cx="9144000" cy="7207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b="1"/>
              <a:t>NSWPPA Update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CC855A-2384-594F-9414-FBDFE15371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2200" y="296863"/>
            <a:ext cx="1651000" cy="16510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861412B-52DB-4A4B-8E88-EE6D63C841C0}"/>
              </a:ext>
            </a:extLst>
          </p:cNvPr>
          <p:cNvSpPr txBox="1"/>
          <p:nvPr/>
        </p:nvSpPr>
        <p:spPr>
          <a:xfrm>
            <a:off x="319698" y="1667490"/>
            <a:ext cx="11172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6CC242-7283-DB4E-9015-5B456788F7A9}"/>
              </a:ext>
            </a:extLst>
          </p:cNvPr>
          <p:cNvSpPr txBox="1"/>
          <p:nvPr/>
        </p:nvSpPr>
        <p:spPr>
          <a:xfrm>
            <a:off x="426243" y="1477106"/>
            <a:ext cx="1099203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Supported:</a:t>
            </a:r>
          </a:p>
          <a:p>
            <a:r>
              <a:rPr lang="en-US" sz="2400" dirty="0"/>
              <a:t>Some were supported </a:t>
            </a:r>
            <a:r>
              <a:rPr lang="en-US" sz="2400" dirty="0">
                <a:solidFill>
                  <a:srgbClr val="FF0000"/>
                </a:solidFill>
              </a:rPr>
              <a:t>subject to operational details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#2 support for data on MySchool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#10 Gold standard measure of School Performance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#11 pure measure of value added beyond NAPLAN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#18 principals consult with school community about major spends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#19 performance measures include fostering size &amp; success of P &amp; 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#22 performance measures, targets &amp; accountability in disability education &amp; commission CESE to identify best practice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highlight>
                  <a:srgbClr val="FFFF00"/>
                </a:highlight>
              </a:rPr>
              <a:t>#23 earned school autonomy – more managerial freedom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#25 school principals on performance-based contracts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#26 DELs on performance contracts using the combined achievements of their local cluster (measured primarily by value- add)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#28 - #29 Best practice schools established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51283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CD3A606-23C0-8E4F-8265-11BED24C5670}"/>
              </a:ext>
            </a:extLst>
          </p:cNvPr>
          <p:cNvSpPr txBox="1">
            <a:spLocks/>
          </p:cNvSpPr>
          <p:nvPr/>
        </p:nvSpPr>
        <p:spPr>
          <a:xfrm>
            <a:off x="723900" y="476250"/>
            <a:ext cx="9144000" cy="7207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b="1"/>
              <a:t>NSWPPA Update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CC855A-2384-594F-9414-FBDFE15371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2200" y="296863"/>
            <a:ext cx="1651000" cy="16510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861412B-52DB-4A4B-8E88-EE6D63C841C0}"/>
              </a:ext>
            </a:extLst>
          </p:cNvPr>
          <p:cNvSpPr txBox="1"/>
          <p:nvPr/>
        </p:nvSpPr>
        <p:spPr>
          <a:xfrm>
            <a:off x="319698" y="1667490"/>
            <a:ext cx="11172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64FCAB-E4C2-6D4C-8B50-2FC95796E8D6}"/>
              </a:ext>
            </a:extLst>
          </p:cNvPr>
          <p:cNvSpPr txBox="1"/>
          <p:nvPr/>
        </p:nvSpPr>
        <p:spPr>
          <a:xfrm>
            <a:off x="426243" y="1477106"/>
            <a:ext cx="1099203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Supported: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#30 – ensure the principal of </a:t>
            </a:r>
            <a:r>
              <a:rPr lang="en-US" sz="2400" dirty="0">
                <a:highlight>
                  <a:srgbClr val="FFFF00"/>
                </a:highlight>
              </a:rPr>
              <a:t>direct/explicit instruction</a:t>
            </a:r>
            <a:r>
              <a:rPr lang="en-US" sz="2400" dirty="0"/>
              <a:t> is the main teaching method in NSW government schools. </a:t>
            </a:r>
            <a:r>
              <a:rPr lang="en-US" sz="2400" dirty="0">
                <a:solidFill>
                  <a:srgbClr val="FF0000"/>
                </a:solidFill>
              </a:rPr>
              <a:t>SOD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#31 publish details of teaching methods &amp; classroom programs on their website, annual report &amp; MySchool. </a:t>
            </a:r>
            <a:r>
              <a:rPr lang="en-US" sz="2400" dirty="0">
                <a:solidFill>
                  <a:srgbClr val="FF0000"/>
                </a:solidFill>
              </a:rPr>
              <a:t>SOD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#41 definition of quality teacher (value added)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#42 Tailored </a:t>
            </a:r>
            <a:r>
              <a:rPr lang="en-US" sz="2400" dirty="0">
                <a:highlight>
                  <a:srgbClr val="FFFF00"/>
                </a:highlight>
              </a:rPr>
              <a:t>support program for identified failing schools </a:t>
            </a:r>
            <a:r>
              <a:rPr lang="en-US" sz="2400" dirty="0"/>
              <a:t>…mandatory performance plans …new RAM category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#43 CESE research – mandatory best practice framework for teaching methods, learning materials,  classroom content &amp; practice, physical classroom design, external consultants &amp; school management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#47 review of open plan classrooms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#48-49 – 51 ITE recruitment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#55 measure classroom teacher success by value added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76261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CD3A606-23C0-8E4F-8265-11BED24C5670}"/>
              </a:ext>
            </a:extLst>
          </p:cNvPr>
          <p:cNvSpPr txBox="1">
            <a:spLocks/>
          </p:cNvSpPr>
          <p:nvPr/>
        </p:nvSpPr>
        <p:spPr>
          <a:xfrm>
            <a:off x="723900" y="476250"/>
            <a:ext cx="9144000" cy="7207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b="1"/>
              <a:t>NSWPPA Update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CC855A-2384-594F-9414-FBDFE15371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2200" y="296863"/>
            <a:ext cx="1651000" cy="16510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861412B-52DB-4A4B-8E88-EE6D63C841C0}"/>
              </a:ext>
            </a:extLst>
          </p:cNvPr>
          <p:cNvSpPr txBox="1"/>
          <p:nvPr/>
        </p:nvSpPr>
        <p:spPr>
          <a:xfrm>
            <a:off x="319698" y="1667490"/>
            <a:ext cx="11172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64FCAB-E4C2-6D4C-8B50-2FC95796E8D6}"/>
              </a:ext>
            </a:extLst>
          </p:cNvPr>
          <p:cNvSpPr txBox="1"/>
          <p:nvPr/>
        </p:nvSpPr>
        <p:spPr>
          <a:xfrm>
            <a:off x="426243" y="1477106"/>
            <a:ext cx="109920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Supported: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#59 schools publicly report in </a:t>
            </a:r>
            <a:r>
              <a:rPr lang="en-US" sz="2400" dirty="0">
                <a:highlight>
                  <a:srgbClr val="FFFF00"/>
                </a:highlight>
              </a:rPr>
              <a:t>detail their literacy teaching methods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#60 school compliance with CESE menu </a:t>
            </a:r>
            <a:r>
              <a:rPr lang="en-US" sz="2400" dirty="0" err="1"/>
              <a:t>especialy</a:t>
            </a:r>
            <a:r>
              <a:rPr lang="en-US" sz="2400" dirty="0"/>
              <a:t> evidence based early reading instruction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#62 Victorian package for disadvantaged schools – incentives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68451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C094962A3543448F10C297C09B44E7" ma:contentTypeVersion="12" ma:contentTypeDescription="Create a new document." ma:contentTypeScope="" ma:versionID="c74e5ae3e8b886be4a8d4ebb35192621">
  <xsd:schema xmlns:xsd="http://www.w3.org/2001/XMLSchema" xmlns:xs="http://www.w3.org/2001/XMLSchema" xmlns:p="http://schemas.microsoft.com/office/2006/metadata/properties" xmlns:ns2="9af831f7-421f-4044-9ca9-1fe7eeffc760" xmlns:ns3="2252a552-c5a1-4a23-a5fb-791fa4daf229" targetNamespace="http://schemas.microsoft.com/office/2006/metadata/properties" ma:root="true" ma:fieldsID="34f800dbeb97354f2542458e38e999fe" ns2:_="" ns3:_="">
    <xsd:import namespace="9af831f7-421f-4044-9ca9-1fe7eeffc760"/>
    <xsd:import namespace="2252a552-c5a1-4a23-a5fb-791fa4daf2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831f7-421f-4044-9ca9-1fe7eeffc7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52a552-c5a1-4a23-a5fb-791fa4daf229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3D6B3D4-1CF3-4F76-B048-DB90125E702D}"/>
</file>

<file path=customXml/itemProps2.xml><?xml version="1.0" encoding="utf-8"?>
<ds:datastoreItem xmlns:ds="http://schemas.openxmlformats.org/officeDocument/2006/customXml" ds:itemID="{747A292C-6821-4B7B-A9F7-BDD99C74FF49}">
  <ds:schemaRefs>
    <ds:schemaRef ds:uri="0da02cfc-d280-44e3-92ea-94d0c7288d2c"/>
    <ds:schemaRef ds:uri="http://www.w3.org/XML/1998/namespace"/>
    <ds:schemaRef ds:uri="00cec629-558b-400b-91e6-d8a5b58ad7f3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A5B33B5-4715-4FAF-923B-41554354D12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498</Words>
  <Application>Microsoft Macintosh PowerPoint</Application>
  <PresentationFormat>Widescreen</PresentationFormat>
  <Paragraphs>51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Latham Update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NSWPPA Update</dc:title>
  <dc:creator>Phil Seymour</dc:creator>
  <cp:lastModifiedBy>Phil Seymour</cp:lastModifiedBy>
  <cp:revision>65</cp:revision>
  <dcterms:created xsi:type="dcterms:W3CDTF">2019-03-27T10:57:24Z</dcterms:created>
  <dcterms:modified xsi:type="dcterms:W3CDTF">2020-09-02T12:57:34Z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0x0101006AC094962A3543448F10C297C09B44E7</vt:lpwstr>
  </property>
</Properties>
</file>