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29"/>
  </p:notesMasterIdLst>
  <p:sldIdLst>
    <p:sldId id="476" r:id="rId5"/>
    <p:sldId id="408" r:id="rId6"/>
    <p:sldId id="479" r:id="rId7"/>
    <p:sldId id="477" r:id="rId8"/>
    <p:sldId id="478" r:id="rId9"/>
    <p:sldId id="342" r:id="rId10"/>
    <p:sldId id="447" r:id="rId11"/>
    <p:sldId id="499" r:id="rId12"/>
    <p:sldId id="486" r:id="rId13"/>
    <p:sldId id="487" r:id="rId14"/>
    <p:sldId id="488" r:id="rId15"/>
    <p:sldId id="489" r:id="rId16"/>
    <p:sldId id="490" r:id="rId17"/>
    <p:sldId id="491" r:id="rId18"/>
    <p:sldId id="492" r:id="rId19"/>
    <p:sldId id="493" r:id="rId20"/>
    <p:sldId id="494" r:id="rId21"/>
    <p:sldId id="495" r:id="rId22"/>
    <p:sldId id="496" r:id="rId23"/>
    <p:sldId id="443" r:id="rId24"/>
    <p:sldId id="485" r:id="rId25"/>
    <p:sldId id="497" r:id="rId26"/>
    <p:sldId id="453" r:id="rId27"/>
    <p:sldId id="498" r:id="rId28"/>
  </p:sldIdLst>
  <p:sldSz cx="10693400" cy="7562850"/>
  <p:notesSz cx="9934575" cy="68024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BA26DD-A6CF-4E1D-B64D-C97A1DBEA085}">
          <p14:sldIdLst>
            <p14:sldId id="476"/>
            <p14:sldId id="408"/>
            <p14:sldId id="479"/>
            <p14:sldId id="477"/>
            <p14:sldId id="478"/>
            <p14:sldId id="342"/>
            <p14:sldId id="447"/>
            <p14:sldId id="499"/>
            <p14:sldId id="486"/>
            <p14:sldId id="487"/>
            <p14:sldId id="488"/>
            <p14:sldId id="489"/>
            <p14:sldId id="490"/>
            <p14:sldId id="491"/>
            <p14:sldId id="492"/>
            <p14:sldId id="493"/>
            <p14:sldId id="494"/>
            <p14:sldId id="495"/>
            <p14:sldId id="496"/>
            <p14:sldId id="443"/>
            <p14:sldId id="485"/>
            <p14:sldId id="497"/>
            <p14:sldId id="453"/>
            <p14:sldId id="498"/>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50" autoAdjust="0"/>
    <p:restoredTop sz="95373" autoAdjust="0"/>
  </p:normalViewPr>
  <p:slideViewPr>
    <p:cSldViewPr>
      <p:cViewPr varScale="1">
        <p:scale>
          <a:sx n="55" d="100"/>
          <a:sy n="55" d="100"/>
        </p:scale>
        <p:origin x="17" y="2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5081" cy="341265"/>
          </a:xfrm>
          <a:prstGeom prst="rect">
            <a:avLst/>
          </a:prstGeom>
        </p:spPr>
        <p:txBody>
          <a:bodyPr vert="horz" lIns="83823" tIns="41912" rIns="83823" bIns="41912" rtlCol="0"/>
          <a:lstStyle>
            <a:lvl1pPr algn="l">
              <a:defRPr sz="1100"/>
            </a:lvl1pPr>
          </a:lstStyle>
          <a:p>
            <a:endParaRPr lang="en-AU"/>
          </a:p>
        </p:txBody>
      </p:sp>
      <p:sp>
        <p:nvSpPr>
          <p:cNvPr id="3" name="Date Placeholder 2"/>
          <p:cNvSpPr>
            <a:spLocks noGrp="1"/>
          </p:cNvSpPr>
          <p:nvPr>
            <p:ph type="dt" idx="1"/>
          </p:nvPr>
        </p:nvSpPr>
        <p:spPr>
          <a:xfrm>
            <a:off x="5628020" y="0"/>
            <a:ext cx="4303606" cy="341265"/>
          </a:xfrm>
          <a:prstGeom prst="rect">
            <a:avLst/>
          </a:prstGeom>
        </p:spPr>
        <p:txBody>
          <a:bodyPr vert="horz" lIns="83823" tIns="41912" rIns="83823" bIns="41912" rtlCol="0"/>
          <a:lstStyle>
            <a:lvl1pPr algn="r">
              <a:defRPr sz="1100"/>
            </a:lvl1pPr>
          </a:lstStyle>
          <a:p>
            <a:fld id="{4409EADC-B818-4EC1-B3F0-07533915E2AC}" type="datetimeFigureOut">
              <a:rPr lang="en-AU" smtClean="0"/>
              <a:t>3/09/2020</a:t>
            </a:fld>
            <a:endParaRPr lang="en-AU"/>
          </a:p>
        </p:txBody>
      </p:sp>
      <p:sp>
        <p:nvSpPr>
          <p:cNvPr id="4" name="Slide Image Placeholder 3"/>
          <p:cNvSpPr>
            <a:spLocks noGrp="1" noRot="1" noChangeAspect="1"/>
          </p:cNvSpPr>
          <p:nvPr>
            <p:ph type="sldImg" idx="2"/>
          </p:nvPr>
        </p:nvSpPr>
        <p:spPr>
          <a:xfrm>
            <a:off x="3344863" y="850900"/>
            <a:ext cx="3244850" cy="2293938"/>
          </a:xfrm>
          <a:prstGeom prst="rect">
            <a:avLst/>
          </a:prstGeom>
          <a:noFill/>
          <a:ln w="12700">
            <a:solidFill>
              <a:prstClr val="black"/>
            </a:solidFill>
          </a:ln>
        </p:spPr>
        <p:txBody>
          <a:bodyPr vert="horz" lIns="83823" tIns="41912" rIns="83823" bIns="41912" rtlCol="0" anchor="ctr"/>
          <a:lstStyle/>
          <a:p>
            <a:endParaRPr lang="en-AU"/>
          </a:p>
        </p:txBody>
      </p:sp>
      <p:sp>
        <p:nvSpPr>
          <p:cNvPr id="5" name="Notes Placeholder 4"/>
          <p:cNvSpPr>
            <a:spLocks noGrp="1"/>
          </p:cNvSpPr>
          <p:nvPr>
            <p:ph type="body" sz="quarter" idx="3"/>
          </p:nvPr>
        </p:nvSpPr>
        <p:spPr>
          <a:xfrm>
            <a:off x="994048" y="3274138"/>
            <a:ext cx="7946480" cy="2678710"/>
          </a:xfrm>
          <a:prstGeom prst="rect">
            <a:avLst/>
          </a:prstGeom>
        </p:spPr>
        <p:txBody>
          <a:bodyPr vert="horz" lIns="83823" tIns="41912" rIns="83823" bIns="4191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1" y="6461174"/>
            <a:ext cx="4305081" cy="341264"/>
          </a:xfrm>
          <a:prstGeom prst="rect">
            <a:avLst/>
          </a:prstGeom>
        </p:spPr>
        <p:txBody>
          <a:bodyPr vert="horz" lIns="83823" tIns="41912" rIns="83823" bIns="41912" rtlCol="0" anchor="b"/>
          <a:lstStyle>
            <a:lvl1pPr algn="l">
              <a:defRPr sz="1100"/>
            </a:lvl1pPr>
          </a:lstStyle>
          <a:p>
            <a:endParaRPr lang="en-AU"/>
          </a:p>
        </p:txBody>
      </p:sp>
      <p:sp>
        <p:nvSpPr>
          <p:cNvPr id="7" name="Slide Number Placeholder 6"/>
          <p:cNvSpPr>
            <a:spLocks noGrp="1"/>
          </p:cNvSpPr>
          <p:nvPr>
            <p:ph type="sldNum" sz="quarter" idx="5"/>
          </p:nvPr>
        </p:nvSpPr>
        <p:spPr>
          <a:xfrm>
            <a:off x="5628020" y="6461174"/>
            <a:ext cx="4303606" cy="341264"/>
          </a:xfrm>
          <a:prstGeom prst="rect">
            <a:avLst/>
          </a:prstGeom>
        </p:spPr>
        <p:txBody>
          <a:bodyPr vert="horz" lIns="83823" tIns="41912" rIns="83823" bIns="41912" rtlCol="0" anchor="b"/>
          <a:lstStyle>
            <a:lvl1pPr algn="r">
              <a:defRPr sz="1100"/>
            </a:lvl1pPr>
          </a:lstStyle>
          <a:p>
            <a:fld id="{1959560F-E2C2-4C56-9C79-DBD4EE715E98}" type="slidenum">
              <a:rPr lang="en-AU" smtClean="0"/>
              <a:t>‹#›</a:t>
            </a:fld>
            <a:endParaRPr lang="en-AU"/>
          </a:p>
        </p:txBody>
      </p:sp>
    </p:spTree>
    <p:extLst>
      <p:ext uri="{BB962C8B-B14F-4D97-AF65-F5344CB8AC3E}">
        <p14:creationId xmlns:p14="http://schemas.microsoft.com/office/powerpoint/2010/main" val="320949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959560F-E2C2-4C56-9C79-DBD4EE715E98}" type="slidenum">
              <a:rPr lang="en-AU" smtClean="0"/>
              <a:t>1</a:t>
            </a:fld>
            <a:endParaRPr lang="en-AU"/>
          </a:p>
        </p:txBody>
      </p:sp>
    </p:spTree>
    <p:extLst>
      <p:ext uri="{BB962C8B-B14F-4D97-AF65-F5344CB8AC3E}">
        <p14:creationId xmlns:p14="http://schemas.microsoft.com/office/powerpoint/2010/main" val="2877528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10"/>
          </p:nvPr>
        </p:nvSpPr>
        <p:spPr/>
        <p:txBody>
          <a:bodyPr/>
          <a:lstStyle/>
          <a:p>
            <a:fld id="{D09C5488-DD16-4714-9519-7BE21BA11D4E}" type="slidenum">
              <a:rPr lang="en-AU" smtClean="0"/>
              <a:t>22</a:t>
            </a:fld>
            <a:endParaRPr lang="en-AU" dirty="0"/>
          </a:p>
        </p:txBody>
      </p:sp>
    </p:spTree>
    <p:extLst>
      <p:ext uri="{BB962C8B-B14F-4D97-AF65-F5344CB8AC3E}">
        <p14:creationId xmlns:p14="http://schemas.microsoft.com/office/powerpoint/2010/main" val="1570867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solidFill>
                <a:schemeClr val="dk1"/>
              </a:solidFill>
              <a:latin typeface="Montserrat Light"/>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23</a:t>
            </a:fld>
            <a:endParaRPr lang="en-AU" dirty="0"/>
          </a:p>
        </p:txBody>
      </p:sp>
    </p:spTree>
    <p:extLst>
      <p:ext uri="{BB962C8B-B14F-4D97-AF65-F5344CB8AC3E}">
        <p14:creationId xmlns:p14="http://schemas.microsoft.com/office/powerpoint/2010/main" val="2368260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solidFill>
                <a:schemeClr val="dk1"/>
              </a:solidFill>
              <a:latin typeface="Montserrat Light"/>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24</a:t>
            </a:fld>
            <a:endParaRPr lang="en-AU" dirty="0"/>
          </a:p>
        </p:txBody>
      </p:sp>
    </p:spTree>
    <p:extLst>
      <p:ext uri="{BB962C8B-B14F-4D97-AF65-F5344CB8AC3E}">
        <p14:creationId xmlns:p14="http://schemas.microsoft.com/office/powerpoint/2010/main" val="230318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959560F-E2C2-4C56-9C79-DBD4EE715E98}" type="slidenum">
              <a:rPr lang="en-AU" smtClean="0"/>
              <a:t>2</a:t>
            </a:fld>
            <a:endParaRPr lang="en-AU" dirty="0"/>
          </a:p>
        </p:txBody>
      </p:sp>
    </p:spTree>
    <p:extLst>
      <p:ext uri="{BB962C8B-B14F-4D97-AF65-F5344CB8AC3E}">
        <p14:creationId xmlns:p14="http://schemas.microsoft.com/office/powerpoint/2010/main" val="444758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40000"/>
              </a:lnSpc>
            </a:pP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a:t>
            </a:fld>
            <a:endParaRPr lang="en-AU" dirty="0"/>
          </a:p>
        </p:txBody>
      </p:sp>
    </p:spTree>
    <p:extLst>
      <p:ext uri="{BB962C8B-B14F-4D97-AF65-F5344CB8AC3E}">
        <p14:creationId xmlns:p14="http://schemas.microsoft.com/office/powerpoint/2010/main" val="2721144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959560F-E2C2-4C56-9C79-DBD4EE715E98}" type="slidenum">
              <a:rPr lang="en-AU" smtClean="0"/>
              <a:t>4</a:t>
            </a:fld>
            <a:endParaRPr lang="en-AU" dirty="0"/>
          </a:p>
        </p:txBody>
      </p:sp>
    </p:spTree>
    <p:extLst>
      <p:ext uri="{BB962C8B-B14F-4D97-AF65-F5344CB8AC3E}">
        <p14:creationId xmlns:p14="http://schemas.microsoft.com/office/powerpoint/2010/main" val="2485772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959560F-E2C2-4C56-9C79-DBD4EE715E98}" type="slidenum">
              <a:rPr lang="en-AU" smtClean="0"/>
              <a:t>5</a:t>
            </a:fld>
            <a:endParaRPr lang="en-AU" dirty="0"/>
          </a:p>
        </p:txBody>
      </p:sp>
    </p:spTree>
    <p:extLst>
      <p:ext uri="{BB962C8B-B14F-4D97-AF65-F5344CB8AC3E}">
        <p14:creationId xmlns:p14="http://schemas.microsoft.com/office/powerpoint/2010/main" val="1281172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959560F-E2C2-4C56-9C79-DBD4EE715E98}" type="slidenum">
              <a:rPr lang="en-AU" smtClean="0"/>
              <a:t>6</a:t>
            </a:fld>
            <a:endParaRPr lang="en-AU"/>
          </a:p>
        </p:txBody>
      </p:sp>
    </p:spTree>
    <p:extLst>
      <p:ext uri="{BB962C8B-B14F-4D97-AF65-F5344CB8AC3E}">
        <p14:creationId xmlns:p14="http://schemas.microsoft.com/office/powerpoint/2010/main" val="3015570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959560F-E2C2-4C56-9C79-DBD4EE715E98}" type="slidenum">
              <a:rPr lang="en-AU" smtClean="0"/>
              <a:t>7</a:t>
            </a:fld>
            <a:endParaRPr lang="en-AU" dirty="0"/>
          </a:p>
        </p:txBody>
      </p:sp>
    </p:spTree>
    <p:extLst>
      <p:ext uri="{BB962C8B-B14F-4D97-AF65-F5344CB8AC3E}">
        <p14:creationId xmlns:p14="http://schemas.microsoft.com/office/powerpoint/2010/main" val="590483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959560F-E2C2-4C56-9C79-DBD4EE715E98}" type="slidenum">
              <a:rPr lang="en-AU" smtClean="0"/>
              <a:t>8</a:t>
            </a:fld>
            <a:endParaRPr lang="en-AU" dirty="0"/>
          </a:p>
        </p:txBody>
      </p:sp>
    </p:spTree>
    <p:extLst>
      <p:ext uri="{BB962C8B-B14F-4D97-AF65-F5344CB8AC3E}">
        <p14:creationId xmlns:p14="http://schemas.microsoft.com/office/powerpoint/2010/main" val="166269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10"/>
          </p:nvPr>
        </p:nvSpPr>
        <p:spPr/>
        <p:txBody>
          <a:bodyPr/>
          <a:lstStyle/>
          <a:p>
            <a:fld id="{D09C5488-DD16-4714-9519-7BE21BA11D4E}" type="slidenum">
              <a:rPr lang="en-AU" smtClean="0"/>
              <a:t>21</a:t>
            </a:fld>
            <a:endParaRPr lang="en-AU" dirty="0"/>
          </a:p>
        </p:txBody>
      </p:sp>
    </p:spTree>
    <p:extLst>
      <p:ext uri="{BB962C8B-B14F-4D97-AF65-F5344CB8AC3E}">
        <p14:creationId xmlns:p14="http://schemas.microsoft.com/office/powerpoint/2010/main" val="444855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08506" y="4464883"/>
            <a:ext cx="4066189" cy="997997"/>
          </a:xfrm>
          <a:prstGeom prst="rect">
            <a:avLst/>
          </a:prstGeom>
        </p:spPr>
        <p:txBody>
          <a:bodyPr wrap="square" lIns="0">
            <a:noAutofit/>
          </a:bodyPr>
          <a:lstStyle>
            <a:lvl1pPr marL="0" indent="0">
              <a:buNone/>
              <a:defRPr sz="1985"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08509" y="3113783"/>
            <a:ext cx="4066188" cy="1221873"/>
          </a:xfrm>
        </p:spPr>
        <p:txBody>
          <a:bodyPr anchor="b">
            <a:noAutofit/>
          </a:bodyPr>
          <a:lstStyle>
            <a:lvl1pPr>
              <a:lnSpc>
                <a:spcPct val="90000"/>
              </a:lnSpc>
              <a:defRPr sz="3308">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95631" y="428359"/>
            <a:ext cx="0" cy="1191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58983" y="403064"/>
            <a:ext cx="2042226" cy="152799"/>
          </a:xfrm>
          <a:prstGeom prst="rect">
            <a:avLst/>
          </a:prstGeom>
          <a:noFill/>
        </p:spPr>
        <p:txBody>
          <a:bodyPr wrap="none" lIns="0" tIns="0" rIns="0" bIns="0" rtlCol="0">
            <a:spAutoFit/>
          </a:bodyPr>
          <a:lstStyle/>
          <a:p>
            <a:r>
              <a:rPr lang="en-AU" sz="993" b="1" i="0" dirty="0">
                <a:solidFill>
                  <a:schemeClr val="bg1"/>
                </a:solidFill>
                <a:latin typeface="Montserrat SemiBold" pitchFamily="2" charset="77"/>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0134" y="6520256"/>
            <a:ext cx="778713" cy="794000"/>
          </a:xfrm>
          <a:prstGeom prst="rect">
            <a:avLst/>
          </a:prstGeom>
        </p:spPr>
      </p:pic>
    </p:spTree>
    <p:extLst>
      <p:ext uri="{BB962C8B-B14F-4D97-AF65-F5344CB8AC3E}">
        <p14:creationId xmlns:p14="http://schemas.microsoft.com/office/powerpoint/2010/main" val="3041410149"/>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Divider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8746" y="4464877"/>
            <a:ext cx="4066189" cy="1027368"/>
          </a:xfrm>
          <a:prstGeom prst="rect">
            <a:avLst/>
          </a:prstGeom>
        </p:spPr>
        <p:txBody>
          <a:bodyPr wrap="square" lIns="0">
            <a:noAutofit/>
          </a:bodyPr>
          <a:lstStyle>
            <a:lvl1pPr marL="0" indent="0">
              <a:buNone/>
              <a:defRPr sz="1654"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8749" y="3113783"/>
            <a:ext cx="4066188" cy="1221873"/>
          </a:xfrm>
        </p:spPr>
        <p:txBody>
          <a:bodyPr anchor="b">
            <a:noAutofit/>
          </a:bodyPr>
          <a:lstStyle>
            <a:lvl1pPr>
              <a:lnSpc>
                <a:spcPct val="90000"/>
              </a:lnSpc>
              <a:defRPr sz="3308">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95631" y="428359"/>
            <a:ext cx="0" cy="1191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58983" y="403064"/>
            <a:ext cx="2042226" cy="152799"/>
          </a:xfrm>
          <a:prstGeom prst="rect">
            <a:avLst/>
          </a:prstGeom>
          <a:noFill/>
        </p:spPr>
        <p:txBody>
          <a:bodyPr wrap="none" lIns="0" tIns="0" rIns="0" bIns="0" rtlCol="0">
            <a:spAutoFit/>
          </a:bodyPr>
          <a:lstStyle/>
          <a:p>
            <a:r>
              <a:rPr lang="en-AU" sz="993" b="1" i="0" dirty="0">
                <a:solidFill>
                  <a:schemeClr val="bg1"/>
                </a:solidFill>
                <a:latin typeface="Montserrat SemiBold" pitchFamily="2" charset="77"/>
              </a:rPr>
              <a:t>NSW Department of Education</a:t>
            </a:r>
          </a:p>
        </p:txBody>
      </p:sp>
      <p:pic>
        <p:nvPicPr>
          <p:cNvPr id="10" name="Picture 9" descr="NSW Government Logo&#10;&#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0134" y="6520256"/>
            <a:ext cx="778713" cy="794000"/>
          </a:xfrm>
          <a:prstGeom prst="rect">
            <a:avLst/>
          </a:prstGeom>
        </p:spPr>
      </p:pic>
    </p:spTree>
    <p:extLst>
      <p:ext uri="{BB962C8B-B14F-4D97-AF65-F5344CB8AC3E}">
        <p14:creationId xmlns:p14="http://schemas.microsoft.com/office/powerpoint/2010/main" val="1339587442"/>
      </p:ext>
    </p:extLst>
  </p:cSld>
  <p:clrMapOvr>
    <a:masterClrMapping/>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3_Two Column Slide">
    <p:bg>
      <p:bgPr>
        <a:solidFill>
          <a:schemeClr val="bg1"/>
        </a:solidFill>
        <a:effectLst/>
      </p:bgPr>
    </p:bg>
    <p:spTree>
      <p:nvGrpSpPr>
        <p:cNvPr id="1" name=""/>
        <p:cNvGrpSpPr/>
        <p:nvPr/>
      </p:nvGrpSpPr>
      <p:grpSpPr>
        <a:xfrm>
          <a:off x="0" y="0"/>
          <a:ext cx="0" cy="0"/>
          <a:chOff x="0" y="0"/>
          <a:chExt cx="0" cy="0"/>
        </a:xfrm>
      </p:grpSpPr>
      <p:sp>
        <p:nvSpPr>
          <p:cNvPr id="38" name="Footer Placeholder 3">
            <a:extLst>
              <a:ext uri="{FF2B5EF4-FFF2-40B4-BE49-F238E27FC236}">
                <a16:creationId xmlns:a16="http://schemas.microsoft.com/office/drawing/2014/main" id="{6D938D5A-7424-0143-BFE0-7A42485AF851}"/>
              </a:ext>
            </a:extLst>
          </p:cNvPr>
          <p:cNvSpPr>
            <a:spLocks noGrp="1"/>
          </p:cNvSpPr>
          <p:nvPr>
            <p:ph type="ftr" sz="quarter" idx="3"/>
          </p:nvPr>
        </p:nvSpPr>
        <p:spPr>
          <a:xfrm>
            <a:off x="277359" y="6824981"/>
            <a:ext cx="2932331" cy="402652"/>
          </a:xfrm>
          <a:prstGeom prst="rect">
            <a:avLst/>
          </a:prstGeom>
        </p:spPr>
        <p:txBody>
          <a:bodyPr vert="horz" lIns="0" tIns="0" rIns="0" bIns="0" rtlCol="0" anchor="b" anchorCtr="0"/>
          <a:lstStyle>
            <a:lvl1pPr algn="l">
              <a:defRPr sz="1053" b="0" i="0">
                <a:solidFill>
                  <a:schemeClr val="tx2"/>
                </a:solidFill>
                <a:latin typeface="Montserrat Light" pitchFamily="2" charset="77"/>
              </a:defRPr>
            </a:lvl1pPr>
          </a:lstStyle>
          <a:p>
            <a:r>
              <a:rPr lang="en-US" dirty="0"/>
              <a:t>Page </a:t>
            </a:r>
            <a:fld id="{9B9BA90C-EAA5-9446-B68C-B7124104B36D}" type="slidenum">
              <a:rPr lang="en-US" smtClean="0"/>
              <a:pPr/>
              <a:t>‹#›</a:t>
            </a:fld>
            <a:endParaRPr lang="en-US" dirty="0"/>
          </a:p>
        </p:txBody>
      </p:sp>
      <p:sp>
        <p:nvSpPr>
          <p:cNvPr id="32" name="Title 1">
            <a:extLst>
              <a:ext uri="{FF2B5EF4-FFF2-40B4-BE49-F238E27FC236}">
                <a16:creationId xmlns:a16="http://schemas.microsoft.com/office/drawing/2014/main" id="{230DD9A7-09FE-4E1B-A672-CED018A0372F}"/>
              </a:ext>
            </a:extLst>
          </p:cNvPr>
          <p:cNvSpPr>
            <a:spLocks noGrp="1"/>
          </p:cNvSpPr>
          <p:nvPr>
            <p:ph type="title"/>
          </p:nvPr>
        </p:nvSpPr>
        <p:spPr>
          <a:xfrm>
            <a:off x="295631" y="737507"/>
            <a:ext cx="10102779" cy="595500"/>
          </a:xfrm>
          <a:solidFill>
            <a:srgbClr val="19233E"/>
          </a:solidFill>
        </p:spPr>
        <p:txBody>
          <a:bodyPr>
            <a:noAutofit/>
          </a:bodyPr>
          <a:lstStyle>
            <a:lvl1pPr algn="ctr">
              <a:lnSpc>
                <a:spcPct val="100000"/>
              </a:lnSpc>
              <a:defRPr>
                <a:solidFill>
                  <a:schemeClr val="bg1"/>
                </a:solidFill>
              </a:defRPr>
            </a:lvl1pPr>
          </a:lstStyle>
          <a:p>
            <a:r>
              <a:rPr lang="en-US" dirty="0"/>
              <a:t>Click to edit Master title style</a:t>
            </a:r>
            <a:endParaRPr lang="en-AU" dirty="0"/>
          </a:p>
        </p:txBody>
      </p:sp>
      <p:sp>
        <p:nvSpPr>
          <p:cNvPr id="39" name="Text Placeholder 2078">
            <a:extLst>
              <a:ext uri="{FF2B5EF4-FFF2-40B4-BE49-F238E27FC236}">
                <a16:creationId xmlns:a16="http://schemas.microsoft.com/office/drawing/2014/main" id="{7C970063-30E0-2145-B5EC-FC65EB533C0E}"/>
              </a:ext>
            </a:extLst>
          </p:cNvPr>
          <p:cNvSpPr>
            <a:spLocks noGrp="1"/>
          </p:cNvSpPr>
          <p:nvPr>
            <p:ph type="body" sz="quarter" idx="16" hasCustomPrompt="1"/>
          </p:nvPr>
        </p:nvSpPr>
        <p:spPr>
          <a:xfrm>
            <a:off x="295631" y="1393556"/>
            <a:ext cx="10102778" cy="355794"/>
          </a:xfrm>
          <a:solidFill>
            <a:srgbClr val="407EC9"/>
          </a:solidFill>
        </p:spPr>
        <p:txBody>
          <a:bodyPr wrap="square" anchor="ctr">
            <a:noAutofit/>
          </a:bodyPr>
          <a:lstStyle>
            <a:lvl1pPr algn="ctr">
              <a:lnSpc>
                <a:spcPct val="100000"/>
              </a:lnSpc>
              <a:spcAft>
                <a:spcPts val="0"/>
              </a:spcAft>
              <a:defRPr sz="1754" b="0" i="0">
                <a:solidFill>
                  <a:schemeClr val="bg1"/>
                </a:solidFill>
                <a:latin typeface="Montserrat SemiBold" pitchFamily="2" charset="77"/>
              </a:defRPr>
            </a:lvl1pPr>
            <a:lvl2pPr marL="0" indent="0">
              <a:buNone/>
              <a:defRPr/>
            </a:lvl2pPr>
          </a:lstStyle>
          <a:p>
            <a:pPr lvl="0"/>
            <a:r>
              <a:rPr lang="en-US" dirty="0"/>
              <a:t>Subtitle goes here</a:t>
            </a:r>
          </a:p>
        </p:txBody>
      </p:sp>
      <p:sp>
        <p:nvSpPr>
          <p:cNvPr id="33" name="Content Placeholder 10">
            <a:extLst>
              <a:ext uri="{FF2B5EF4-FFF2-40B4-BE49-F238E27FC236}">
                <a16:creationId xmlns:a16="http://schemas.microsoft.com/office/drawing/2014/main" id="{FD9F97E7-AF54-478A-8D95-C8620B9F3385}"/>
              </a:ext>
            </a:extLst>
          </p:cNvPr>
          <p:cNvSpPr>
            <a:spLocks noGrp="1"/>
          </p:cNvSpPr>
          <p:nvPr>
            <p:ph sz="quarter" idx="14" hasCustomPrompt="1"/>
          </p:nvPr>
        </p:nvSpPr>
        <p:spPr>
          <a:xfrm>
            <a:off x="295631" y="2233376"/>
            <a:ext cx="10102778" cy="4565500"/>
          </a:xfrm>
        </p:spPr>
        <p:txBody>
          <a:bodyPr>
            <a:noAutofit/>
          </a:bodyPr>
          <a:lstStyle>
            <a:lvl1pPr marL="0" marR="0" indent="0" algn="l" defTabSz="801997" rtl="0" eaLnBrk="1" fontAlgn="auto" latinLnBrk="0" hangingPunct="1">
              <a:lnSpc>
                <a:spcPct val="120000"/>
              </a:lnSpc>
              <a:spcBef>
                <a:spcPts val="0"/>
              </a:spcBef>
              <a:spcAft>
                <a:spcPts val="0"/>
              </a:spcAft>
              <a:buClrTx/>
              <a:buSzTx/>
              <a:buFont typeface="Arial" panose="020B0604020202020204" pitchFamily="34" charset="0"/>
              <a:buNone/>
              <a:tabLst/>
              <a:defRPr lang="en-US" sz="1228" kern="1200" noProof="0" dirty="0">
                <a:solidFill>
                  <a:schemeClr val="bg1"/>
                </a:solidFill>
                <a:latin typeface="Montserrat Medium" pitchFamily="2" charset="77"/>
                <a:ea typeface="+mn-ea"/>
                <a:cs typeface="+mn-cs"/>
              </a:defRPr>
            </a:lvl1pPr>
            <a:lvl2pPr marL="126299" marR="0" indent="-126299" algn="l" defTabSz="801997" rtl="0" eaLnBrk="1" fontAlgn="auto" latinLnBrk="0" hangingPunct="1">
              <a:lnSpc>
                <a:spcPct val="120000"/>
              </a:lnSpc>
              <a:spcBef>
                <a:spcPts val="0"/>
              </a:spcBef>
              <a:spcAft>
                <a:spcPts val="0"/>
              </a:spcAft>
              <a:buClrTx/>
              <a:buSzTx/>
              <a:buFont typeface="Arial" panose="020B0604020202020204" pitchFamily="34" charset="0"/>
              <a:buChar char="•"/>
              <a:tabLst/>
              <a:defRPr lang="en-US" sz="1228" kern="1200" noProof="0" dirty="0">
                <a:solidFill>
                  <a:schemeClr val="bg1"/>
                </a:solidFill>
                <a:latin typeface="Montserrat Medium" pitchFamily="2" charset="77"/>
                <a:ea typeface="+mn-ea"/>
                <a:cs typeface="+mn-cs"/>
              </a:defRPr>
            </a:lvl2pPr>
            <a:lvl3pPr marL="252597" marR="0" indent="-126299" algn="l" defTabSz="801997" rtl="0" eaLnBrk="1" fontAlgn="auto" latinLnBrk="0" hangingPunct="1">
              <a:lnSpc>
                <a:spcPct val="120000"/>
              </a:lnSpc>
              <a:spcBef>
                <a:spcPts val="0"/>
              </a:spcBef>
              <a:spcAft>
                <a:spcPts val="0"/>
              </a:spcAft>
              <a:buClrTx/>
              <a:buSzTx/>
              <a:buFont typeface="Monaco" pitchFamily="2" charset="77"/>
              <a:buChar char="⎼"/>
              <a:tabLst/>
              <a:defRPr lang="en-US" sz="1228" kern="1200" noProof="0" dirty="0">
                <a:solidFill>
                  <a:schemeClr val="bg1"/>
                </a:solidFill>
                <a:latin typeface="Montserrat Medium" pitchFamily="2" charset="77"/>
                <a:ea typeface="+mn-ea"/>
                <a:cs typeface="+mn-cs"/>
              </a:defRPr>
            </a:lvl3pPr>
            <a:lvl4pPr marL="378897" marR="0" indent="-126299" algn="l" defTabSz="801997" rtl="0" eaLnBrk="1" fontAlgn="auto" latinLnBrk="0" hangingPunct="1">
              <a:lnSpc>
                <a:spcPct val="120000"/>
              </a:lnSpc>
              <a:spcBef>
                <a:spcPts val="0"/>
              </a:spcBef>
              <a:spcAft>
                <a:spcPts val="0"/>
              </a:spcAft>
              <a:buClrTx/>
              <a:buSzTx/>
              <a:buFont typeface="System Font Regular"/>
              <a:buChar char="»"/>
              <a:tabLst/>
              <a:defRPr lang="en-US" sz="1228" kern="1200" noProof="0" dirty="0">
                <a:solidFill>
                  <a:schemeClr val="bg1"/>
                </a:solidFill>
                <a:latin typeface="Montserrat Medium" pitchFamily="2" charset="77"/>
                <a:ea typeface="+mn-ea"/>
                <a:cs typeface="+mn-cs"/>
              </a:defRPr>
            </a:lvl4pPr>
            <a:lvl5pPr>
              <a:defRPr>
                <a:solidFill>
                  <a:schemeClr val="tx2"/>
                </a:solidFill>
              </a:defRPr>
            </a:lvl5pPr>
          </a:lstStyle>
          <a:p>
            <a:pPr marL="0" marR="0" lvl="0" indent="0" algn="l" defTabSz="801997" rtl="0" eaLnBrk="1" fontAlgn="auto" latinLnBrk="0" hangingPunct="1">
              <a:lnSpc>
                <a:spcPct val="120000"/>
              </a:lnSpc>
              <a:spcBef>
                <a:spcPts val="0"/>
              </a:spcBef>
              <a:spcAft>
                <a:spcPts val="702"/>
              </a:spcAft>
              <a:buClrTx/>
              <a:buSzTx/>
              <a:buFont typeface="Arial" panose="020B0604020202020204" pitchFamily="34" charset="0"/>
              <a:buNone/>
              <a:tabLst/>
              <a:defRPr/>
            </a:pPr>
            <a:r>
              <a:rPr kumimoji="0" lang="en-US" sz="1228"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126299" marR="0" lvl="1" indent="-126299" algn="l" defTabSz="801997" rtl="0" eaLnBrk="1" fontAlgn="auto" latinLnBrk="0" hangingPunct="1">
              <a:lnSpc>
                <a:spcPct val="120000"/>
              </a:lnSpc>
              <a:spcBef>
                <a:spcPts val="0"/>
              </a:spcBef>
              <a:spcAft>
                <a:spcPts val="702"/>
              </a:spcAft>
              <a:buClrTx/>
              <a:buSzTx/>
              <a:buFont typeface="Arial" panose="020B0604020202020204" pitchFamily="34" charset="0"/>
              <a:buChar char="•"/>
              <a:tabLst/>
              <a:defRPr/>
            </a:pPr>
            <a:r>
              <a:rPr kumimoji="0" lang="en-US" sz="1228"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252597" marR="0" lvl="2" indent="-126299" algn="l" defTabSz="801997" rtl="0" eaLnBrk="1" fontAlgn="auto" latinLnBrk="0" hangingPunct="1">
              <a:lnSpc>
                <a:spcPct val="120000"/>
              </a:lnSpc>
              <a:spcBef>
                <a:spcPts val="0"/>
              </a:spcBef>
              <a:spcAft>
                <a:spcPts val="702"/>
              </a:spcAft>
              <a:buClrTx/>
              <a:buSzTx/>
              <a:buFont typeface="Monaco" pitchFamily="2" charset="77"/>
              <a:buChar char="⎼"/>
              <a:tabLst/>
              <a:defRPr/>
            </a:pPr>
            <a:r>
              <a:rPr kumimoji="0" lang="en-US" sz="1053"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12</a:t>
            </a:r>
          </a:p>
          <a:p>
            <a:pPr marL="378897" marR="0" lvl="3" indent="-126299" algn="l" defTabSz="801997" rtl="0" eaLnBrk="1" fontAlgn="auto" latinLnBrk="0" hangingPunct="1">
              <a:lnSpc>
                <a:spcPct val="120000"/>
              </a:lnSpc>
              <a:spcBef>
                <a:spcPts val="0"/>
              </a:spcBef>
              <a:spcAft>
                <a:spcPts val="702"/>
              </a:spcAft>
              <a:buClrTx/>
              <a:buSzTx/>
              <a:buFont typeface="System Font Regular"/>
              <a:buChar char="»"/>
              <a:tabLst/>
              <a:defRPr/>
            </a:pPr>
            <a:r>
              <a:rPr kumimoji="0" lang="en-US" sz="1053" b="0" i="0" u="none" strike="noStrike" kern="1200" cap="none" spc="0" normalizeH="0" baseline="0" noProof="0" dirty="0">
                <a:ln>
                  <a:noFill/>
                </a:ln>
                <a:solidFill>
                  <a:srgbClr val="000000"/>
                </a:solidFill>
                <a:effectLst/>
                <a:uLnTx/>
                <a:uFillTx/>
                <a:latin typeface="Montserrat Light" pitchFamily="2" charset="77"/>
                <a:ea typeface="+mn-ea"/>
                <a:cs typeface="+mn-cs"/>
              </a:rPr>
              <a:t>Montserrat Light Point Size 12</a:t>
            </a:r>
          </a:p>
        </p:txBody>
      </p:sp>
      <p:grpSp>
        <p:nvGrpSpPr>
          <p:cNvPr id="35" name="Group 34">
            <a:extLst>
              <a:ext uri="{FF2B5EF4-FFF2-40B4-BE49-F238E27FC236}">
                <a16:creationId xmlns:a16="http://schemas.microsoft.com/office/drawing/2014/main" id="{0C291F29-2F98-BD4D-B042-0C72D579864D}"/>
              </a:ext>
            </a:extLst>
          </p:cNvPr>
          <p:cNvGrpSpPr/>
          <p:nvPr userDrawn="1"/>
        </p:nvGrpSpPr>
        <p:grpSpPr>
          <a:xfrm>
            <a:off x="295632" y="403061"/>
            <a:ext cx="2229009" cy="162032"/>
            <a:chOff x="446350" y="402893"/>
            <a:chExt cx="2742989" cy="161964"/>
          </a:xfrm>
        </p:grpSpPr>
        <p:cxnSp>
          <p:nvCxnSpPr>
            <p:cNvPr id="36" name="Straight Connector 35">
              <a:extLst>
                <a:ext uri="{FF2B5EF4-FFF2-40B4-BE49-F238E27FC236}">
                  <a16:creationId xmlns:a16="http://schemas.microsoft.com/office/drawing/2014/main" id="{DEF174A2-A12A-574C-A29E-3FE1A83AA8A7}"/>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A29AAED-C026-A74D-986A-D99794BFEDDD}"/>
                </a:ext>
              </a:extLst>
            </p:cNvPr>
            <p:cNvSpPr txBox="1"/>
            <p:nvPr userDrawn="1"/>
          </p:nvSpPr>
          <p:spPr>
            <a:xfrm>
              <a:off x="524310" y="402893"/>
              <a:ext cx="2665029" cy="161964"/>
            </a:xfrm>
            <a:prstGeom prst="rect">
              <a:avLst/>
            </a:prstGeom>
            <a:noFill/>
          </p:spPr>
          <p:txBody>
            <a:bodyPr wrap="none" lIns="0" tIns="0" rIns="0" bIns="0" rtlCol="0">
              <a:spAutoFit/>
            </a:bodyPr>
            <a:lstStyle/>
            <a:p>
              <a:r>
                <a:rPr lang="en-AU" sz="1053" b="1" i="0" dirty="0">
                  <a:solidFill>
                    <a:schemeClr val="tx2"/>
                  </a:solidFill>
                  <a:latin typeface="Montserrat SemiBold" pitchFamily="2" charset="77"/>
                </a:rPr>
                <a:t>NSW Department of Education</a:t>
              </a:r>
            </a:p>
          </p:txBody>
        </p:sp>
      </p:gr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0232" y="6780380"/>
            <a:ext cx="2742834" cy="3405252"/>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94985" y="-2162106"/>
            <a:ext cx="2796831" cy="2999264"/>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231658">
            <a:off x="10422242" y="896647"/>
            <a:ext cx="4701161" cy="5835943"/>
          </a:xfrm>
          <a:prstGeom prst="rect">
            <a:avLst/>
          </a:prstGeom>
        </p:spPr>
      </p:pic>
    </p:spTree>
    <p:extLst>
      <p:ext uri="{BB962C8B-B14F-4D97-AF65-F5344CB8AC3E}">
        <p14:creationId xmlns:p14="http://schemas.microsoft.com/office/powerpoint/2010/main" val="2012196156"/>
      </p:ext>
    </p:extLst>
  </p:cSld>
  <p:clrMapOvr>
    <a:masterClrMapping/>
  </p:clrMapOvr>
  <p:transition>
    <p:fade/>
  </p:transition>
  <p:extLst mod="1">
    <p:ext uri="{DCECCB84-F9BA-43D5-87BE-67443E8EF086}">
      <p15:sldGuideLst xmlns:p15="http://schemas.microsoft.com/office/powerpoint/2012/main">
        <p15:guide id="1" orient="horz" pos="37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CB7782D-9A09-472E-93E9-9F0A094CB156}" type="datetimeFigureOut">
              <a:rPr lang="en-AU" smtClean="0"/>
              <a:t>3/09/2020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82C9561-4A07-4D83-9366-84B3F9B775F8}" type="slidenum">
              <a:rPr lang="en-AU" smtClean="0"/>
              <a:t>‹#›</a:t>
            </a:fld>
            <a:endParaRPr lang="en-AU"/>
          </a:p>
        </p:txBody>
      </p:sp>
    </p:spTree>
    <p:extLst>
      <p:ext uri="{BB962C8B-B14F-4D97-AF65-F5344CB8AC3E}">
        <p14:creationId xmlns:p14="http://schemas.microsoft.com/office/powerpoint/2010/main" val="2077562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6675" y="1237717"/>
            <a:ext cx="8020050" cy="2632992"/>
          </a:xfrm>
        </p:spPr>
        <p:txBody>
          <a:bodyPr anchor="b"/>
          <a:lstStyle>
            <a:lvl1pPr algn="ctr">
              <a:defRPr sz="5263"/>
            </a:lvl1pPr>
          </a:lstStyle>
          <a:p>
            <a:r>
              <a:rPr lang="en-US" smtClean="0"/>
              <a:t>Click to edit Master title style</a:t>
            </a:r>
            <a:endParaRPr lang="en-AU"/>
          </a:p>
        </p:txBody>
      </p:sp>
      <p:sp>
        <p:nvSpPr>
          <p:cNvPr id="3" name="Subtitle 2"/>
          <p:cNvSpPr>
            <a:spLocks noGrp="1"/>
          </p:cNvSpPr>
          <p:nvPr>
            <p:ph type="subTitle" idx="1"/>
          </p:nvPr>
        </p:nvSpPr>
        <p:spPr>
          <a:xfrm>
            <a:off x="1336675" y="3972247"/>
            <a:ext cx="8020050" cy="1825938"/>
          </a:xfrm>
        </p:spPr>
        <p:txBody>
          <a:bodyPr/>
          <a:lstStyle>
            <a:lvl1pPr marL="0" indent="0" algn="ctr">
              <a:buNone/>
              <a:defRPr sz="2105"/>
            </a:lvl1pPr>
            <a:lvl2pPr marL="401010" indent="0" algn="ctr">
              <a:buNone/>
              <a:defRPr sz="1754"/>
            </a:lvl2pPr>
            <a:lvl3pPr marL="802020" indent="0" algn="ctr">
              <a:buNone/>
              <a:defRPr sz="1579"/>
            </a:lvl3pPr>
            <a:lvl4pPr marL="1203030" indent="0" algn="ctr">
              <a:buNone/>
              <a:defRPr sz="1403"/>
            </a:lvl4pPr>
            <a:lvl5pPr marL="1604040" indent="0" algn="ctr">
              <a:buNone/>
              <a:defRPr sz="1403"/>
            </a:lvl5pPr>
            <a:lvl6pPr marL="2005051" indent="0" algn="ctr">
              <a:buNone/>
              <a:defRPr sz="1403"/>
            </a:lvl6pPr>
            <a:lvl7pPr marL="2406061" indent="0" algn="ctr">
              <a:buNone/>
              <a:defRPr sz="1403"/>
            </a:lvl7pPr>
            <a:lvl8pPr marL="2807071" indent="0" algn="ctr">
              <a:buNone/>
              <a:defRPr sz="1403"/>
            </a:lvl8pPr>
            <a:lvl9pPr marL="3208081" indent="0" algn="ctr">
              <a:buNone/>
              <a:defRPr sz="1403"/>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ECB7782D-9A09-472E-93E9-9F0A094CB156}" type="datetimeFigureOut">
              <a:rPr lang="en-AU" smtClean="0"/>
              <a:t>3/09/2020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82C9561-4A07-4D83-9366-84B3F9B775F8}" type="slidenum">
              <a:rPr lang="en-AU" smtClean="0"/>
              <a:t>‹#›</a:t>
            </a:fld>
            <a:endParaRPr lang="en-AU"/>
          </a:p>
        </p:txBody>
      </p:sp>
    </p:spTree>
    <p:extLst>
      <p:ext uri="{BB962C8B-B14F-4D97-AF65-F5344CB8AC3E}">
        <p14:creationId xmlns:p14="http://schemas.microsoft.com/office/powerpoint/2010/main" val="2081029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670" y="302865"/>
            <a:ext cx="9624060" cy="1260475"/>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534670" y="1764666"/>
            <a:ext cx="9624060" cy="499113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534670" y="7009642"/>
            <a:ext cx="2495127"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1D8BD707-D9CF-40AE-B4C6-C98DA3205C09}" type="datetimeFigureOut">
              <a:rPr lang="en-US" smtClean="0"/>
              <a:t>9/3/2020</a:t>
            </a:fld>
            <a:endParaRPr lang="en-US" dirty="0"/>
          </a:p>
        </p:txBody>
      </p:sp>
      <p:sp>
        <p:nvSpPr>
          <p:cNvPr id="5" name="Footer Placeholder 4"/>
          <p:cNvSpPr>
            <a:spLocks noGrp="1"/>
          </p:cNvSpPr>
          <p:nvPr>
            <p:ph type="ftr" sz="quarter" idx="3"/>
          </p:nvPr>
        </p:nvSpPr>
        <p:spPr>
          <a:xfrm>
            <a:off x="3653579" y="7009642"/>
            <a:ext cx="3386243"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pPr marL="12700">
              <a:lnSpc>
                <a:spcPct val="100000"/>
              </a:lnSpc>
              <a:spcBef>
                <a:spcPts val="30"/>
              </a:spcBef>
            </a:pPr>
            <a:r>
              <a:rPr lang="en-AU" dirty="0" smtClean="0"/>
              <a:t>NSW PMES</a:t>
            </a:r>
            <a:r>
              <a:rPr lang="en-AU" spc="-80" dirty="0" smtClean="0"/>
              <a:t> </a:t>
            </a:r>
            <a:r>
              <a:rPr lang="en-AU" dirty="0" smtClean="0"/>
              <a:t>2019</a:t>
            </a:r>
            <a:endParaRPr lang="en-AU" dirty="0"/>
          </a:p>
        </p:txBody>
      </p:sp>
      <p:sp>
        <p:nvSpPr>
          <p:cNvPr id="6" name="Slide Number Placeholder 5"/>
          <p:cNvSpPr>
            <a:spLocks noGrp="1"/>
          </p:cNvSpPr>
          <p:nvPr>
            <p:ph type="sldNum" sz="quarter" idx="4"/>
          </p:nvPr>
        </p:nvSpPr>
        <p:spPr>
          <a:xfrm>
            <a:off x="7663603" y="7009642"/>
            <a:ext cx="2495127" cy="402652"/>
          </a:xfrm>
          <a:prstGeom prst="rect">
            <a:avLst/>
          </a:prstGeom>
        </p:spPr>
        <p:txBody>
          <a:bodyPr vert="horz" lIns="91440" tIns="45720" rIns="91440" bIns="45720" rtlCol="0" anchor="ctr"/>
          <a:lstStyle>
            <a:lvl1pPr algn="r">
              <a:defRPr sz="1323">
                <a:solidFill>
                  <a:schemeClr val="tx1">
                    <a:tint val="75000"/>
                  </a:schemeClr>
                </a:solidFill>
              </a:defRPr>
            </a:lvl1pPr>
          </a:lstStyle>
          <a:p>
            <a:pPr marL="12700">
              <a:lnSpc>
                <a:spcPct val="100000"/>
              </a:lnSpc>
              <a:spcBef>
                <a:spcPts val="30"/>
              </a:spcBef>
            </a:pPr>
            <a:r>
              <a:rPr lang="en-AU" dirty="0" smtClean="0"/>
              <a:t>PAGE</a:t>
            </a:r>
            <a:r>
              <a:rPr lang="en-AU" spc="-50" dirty="0" smtClean="0"/>
              <a:t> </a:t>
            </a:r>
            <a:fld id="{81D60167-4931-47E6-BA6A-407CBD079E47}" type="slidenum">
              <a:rPr smtClean="0"/>
              <a:t>‹#›</a:t>
            </a:fld>
            <a:endParaRPr dirty="0"/>
          </a:p>
        </p:txBody>
      </p:sp>
    </p:spTree>
    <p:extLst>
      <p:ext uri="{BB962C8B-B14F-4D97-AF65-F5344CB8AC3E}">
        <p14:creationId xmlns:p14="http://schemas.microsoft.com/office/powerpoint/2010/main" val="6384708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1" r:id="rId3"/>
    <p:sldLayoutId id="2147483690" r:id="rId4"/>
    <p:sldLayoutId id="2147483691" r:id="rId5"/>
  </p:sldLayoutIdLst>
  <p:txStyles>
    <p:titleStyle>
      <a:lvl1pPr algn="ctr" defTabSz="1008400" rtl="0" eaLnBrk="1" latinLnBrk="0" hangingPunct="1">
        <a:spcBef>
          <a:spcPct val="0"/>
        </a:spcBef>
        <a:buNone/>
        <a:defRPr sz="4852" kern="1200">
          <a:solidFill>
            <a:schemeClr val="tx1"/>
          </a:solidFill>
          <a:latin typeface="+mj-lt"/>
          <a:ea typeface="+mj-ea"/>
          <a:cs typeface="+mj-cs"/>
        </a:defRPr>
      </a:lvl1pPr>
    </p:titleStyle>
    <p:bodyStyle>
      <a:lvl1pPr marL="378150" indent="-378150" algn="l" defTabSz="1008400" rtl="0" eaLnBrk="1" latinLnBrk="0" hangingPunct="1">
        <a:spcBef>
          <a:spcPct val="20000"/>
        </a:spcBef>
        <a:buFont typeface="Arial" panose="020B0604020202020204" pitchFamily="34" charset="0"/>
        <a:buChar char="•"/>
        <a:defRPr sz="3529" kern="1200">
          <a:solidFill>
            <a:schemeClr val="tx1"/>
          </a:solidFill>
          <a:latin typeface="+mn-lt"/>
          <a:ea typeface="+mn-ea"/>
          <a:cs typeface="+mn-cs"/>
        </a:defRPr>
      </a:lvl1pPr>
      <a:lvl2pPr marL="819325" indent="-315125" algn="l" defTabSz="1008400" rtl="0" eaLnBrk="1" latinLnBrk="0" hangingPunct="1">
        <a:spcBef>
          <a:spcPct val="20000"/>
        </a:spcBef>
        <a:buFont typeface="Arial" panose="020B0604020202020204" pitchFamily="34" charset="0"/>
        <a:buChar char="–"/>
        <a:defRPr sz="3088" kern="1200">
          <a:solidFill>
            <a:schemeClr val="tx1"/>
          </a:solidFill>
          <a:latin typeface="+mn-lt"/>
          <a:ea typeface="+mn-ea"/>
          <a:cs typeface="+mn-cs"/>
        </a:defRPr>
      </a:lvl2pPr>
      <a:lvl3pPr marL="1260500" indent="-252100" algn="l" defTabSz="1008400" rtl="0" eaLnBrk="1" latinLnBrk="0" hangingPunct="1">
        <a:spcBef>
          <a:spcPct val="20000"/>
        </a:spcBef>
        <a:buFont typeface="Arial" panose="020B0604020202020204" pitchFamily="34" charset="0"/>
        <a:buChar char="•"/>
        <a:defRPr sz="2647" kern="1200">
          <a:solidFill>
            <a:schemeClr val="tx1"/>
          </a:solidFill>
          <a:latin typeface="+mn-lt"/>
          <a:ea typeface="+mn-ea"/>
          <a:cs typeface="+mn-cs"/>
        </a:defRPr>
      </a:lvl3pPr>
      <a:lvl4pPr marL="1764701" indent="-252100" algn="l" defTabSz="1008400" rtl="0" eaLnBrk="1" latinLnBrk="0" hangingPunct="1">
        <a:spcBef>
          <a:spcPct val="20000"/>
        </a:spcBef>
        <a:buFont typeface="Arial" panose="020B0604020202020204" pitchFamily="34" charset="0"/>
        <a:buChar char="–"/>
        <a:defRPr sz="2206" kern="1200">
          <a:solidFill>
            <a:schemeClr val="tx1"/>
          </a:solidFill>
          <a:latin typeface="+mn-lt"/>
          <a:ea typeface="+mn-ea"/>
          <a:cs typeface="+mn-cs"/>
        </a:defRPr>
      </a:lvl4pPr>
      <a:lvl5pPr marL="2268901" indent="-252100" algn="l" defTabSz="1008400" rtl="0" eaLnBrk="1" latinLnBrk="0" hangingPunct="1">
        <a:spcBef>
          <a:spcPct val="20000"/>
        </a:spcBef>
        <a:buFont typeface="Arial" panose="020B0604020202020204" pitchFamily="34" charset="0"/>
        <a:buChar char="»"/>
        <a:defRPr sz="2206" kern="1200">
          <a:solidFill>
            <a:schemeClr val="tx1"/>
          </a:solidFill>
          <a:latin typeface="+mn-lt"/>
          <a:ea typeface="+mn-ea"/>
          <a:cs typeface="+mn-cs"/>
        </a:defRPr>
      </a:lvl5pPr>
      <a:lvl6pPr marL="2773101" indent="-252100" algn="l" defTabSz="1008400" rtl="0" eaLnBrk="1" latinLnBrk="0" hangingPunct="1">
        <a:spcBef>
          <a:spcPct val="20000"/>
        </a:spcBef>
        <a:buFont typeface="Arial" panose="020B0604020202020204" pitchFamily="34" charset="0"/>
        <a:buChar char="•"/>
        <a:defRPr sz="2206" kern="1200">
          <a:solidFill>
            <a:schemeClr val="tx1"/>
          </a:solidFill>
          <a:latin typeface="+mn-lt"/>
          <a:ea typeface="+mn-ea"/>
          <a:cs typeface="+mn-cs"/>
        </a:defRPr>
      </a:lvl6pPr>
      <a:lvl7pPr marL="3277301" indent="-252100" algn="l" defTabSz="1008400" rtl="0" eaLnBrk="1" latinLnBrk="0" hangingPunct="1">
        <a:spcBef>
          <a:spcPct val="20000"/>
        </a:spcBef>
        <a:buFont typeface="Arial" panose="020B0604020202020204" pitchFamily="34" charset="0"/>
        <a:buChar char="•"/>
        <a:defRPr sz="2206" kern="1200">
          <a:solidFill>
            <a:schemeClr val="tx1"/>
          </a:solidFill>
          <a:latin typeface="+mn-lt"/>
          <a:ea typeface="+mn-ea"/>
          <a:cs typeface="+mn-cs"/>
        </a:defRPr>
      </a:lvl7pPr>
      <a:lvl8pPr marL="3781501" indent="-252100" algn="l" defTabSz="1008400" rtl="0" eaLnBrk="1" latinLnBrk="0" hangingPunct="1">
        <a:spcBef>
          <a:spcPct val="20000"/>
        </a:spcBef>
        <a:buFont typeface="Arial" panose="020B0604020202020204" pitchFamily="34" charset="0"/>
        <a:buChar char="•"/>
        <a:defRPr sz="2206" kern="1200">
          <a:solidFill>
            <a:schemeClr val="tx1"/>
          </a:solidFill>
          <a:latin typeface="+mn-lt"/>
          <a:ea typeface="+mn-ea"/>
          <a:cs typeface="+mn-cs"/>
        </a:defRPr>
      </a:lvl8pPr>
      <a:lvl9pPr marL="4285701" indent="-252100" algn="l" defTabSz="1008400" rtl="0" eaLnBrk="1" latinLnBrk="0" hangingPunct="1">
        <a:spcBef>
          <a:spcPct val="20000"/>
        </a:spcBef>
        <a:buFont typeface="Arial" panose="020B0604020202020204" pitchFamily="34" charset="0"/>
        <a:buChar char="•"/>
        <a:defRPr sz="2206" kern="1200">
          <a:solidFill>
            <a:schemeClr val="tx1"/>
          </a:solidFill>
          <a:latin typeface="+mn-lt"/>
          <a:ea typeface="+mn-ea"/>
          <a:cs typeface="+mn-cs"/>
        </a:defRPr>
      </a:lvl9pPr>
    </p:bodyStyle>
    <p:otherStyle>
      <a:defPPr>
        <a:defRPr lang="en-US"/>
      </a:defPPr>
      <a:lvl1pPr marL="0" algn="l" defTabSz="1008400" rtl="0" eaLnBrk="1" latinLnBrk="0" hangingPunct="1">
        <a:defRPr sz="1985" kern="1200">
          <a:solidFill>
            <a:schemeClr val="tx1"/>
          </a:solidFill>
          <a:latin typeface="+mn-lt"/>
          <a:ea typeface="+mn-ea"/>
          <a:cs typeface="+mn-cs"/>
        </a:defRPr>
      </a:lvl1pPr>
      <a:lvl2pPr marL="504200" algn="l" defTabSz="1008400" rtl="0" eaLnBrk="1" latinLnBrk="0" hangingPunct="1">
        <a:defRPr sz="1985" kern="1200">
          <a:solidFill>
            <a:schemeClr val="tx1"/>
          </a:solidFill>
          <a:latin typeface="+mn-lt"/>
          <a:ea typeface="+mn-ea"/>
          <a:cs typeface="+mn-cs"/>
        </a:defRPr>
      </a:lvl2pPr>
      <a:lvl3pPr marL="1008400" algn="l" defTabSz="1008400" rtl="0" eaLnBrk="1" latinLnBrk="0" hangingPunct="1">
        <a:defRPr sz="1985" kern="1200">
          <a:solidFill>
            <a:schemeClr val="tx1"/>
          </a:solidFill>
          <a:latin typeface="+mn-lt"/>
          <a:ea typeface="+mn-ea"/>
          <a:cs typeface="+mn-cs"/>
        </a:defRPr>
      </a:lvl3pPr>
      <a:lvl4pPr marL="1512600" algn="l" defTabSz="1008400" rtl="0" eaLnBrk="1" latinLnBrk="0" hangingPunct="1">
        <a:defRPr sz="1985" kern="1200">
          <a:solidFill>
            <a:schemeClr val="tx1"/>
          </a:solidFill>
          <a:latin typeface="+mn-lt"/>
          <a:ea typeface="+mn-ea"/>
          <a:cs typeface="+mn-cs"/>
        </a:defRPr>
      </a:lvl4pPr>
      <a:lvl5pPr marL="2016801" algn="l" defTabSz="1008400" rtl="0" eaLnBrk="1" latinLnBrk="0" hangingPunct="1">
        <a:defRPr sz="1985" kern="1200">
          <a:solidFill>
            <a:schemeClr val="tx1"/>
          </a:solidFill>
          <a:latin typeface="+mn-lt"/>
          <a:ea typeface="+mn-ea"/>
          <a:cs typeface="+mn-cs"/>
        </a:defRPr>
      </a:lvl5pPr>
      <a:lvl6pPr marL="2521001" algn="l" defTabSz="1008400" rtl="0" eaLnBrk="1" latinLnBrk="0" hangingPunct="1">
        <a:defRPr sz="1985" kern="1200">
          <a:solidFill>
            <a:schemeClr val="tx1"/>
          </a:solidFill>
          <a:latin typeface="+mn-lt"/>
          <a:ea typeface="+mn-ea"/>
          <a:cs typeface="+mn-cs"/>
        </a:defRPr>
      </a:lvl6pPr>
      <a:lvl7pPr marL="3025201" algn="l" defTabSz="1008400" rtl="0" eaLnBrk="1" latinLnBrk="0" hangingPunct="1">
        <a:defRPr sz="1985" kern="1200">
          <a:solidFill>
            <a:schemeClr val="tx1"/>
          </a:solidFill>
          <a:latin typeface="+mn-lt"/>
          <a:ea typeface="+mn-ea"/>
          <a:cs typeface="+mn-cs"/>
        </a:defRPr>
      </a:lvl7pPr>
      <a:lvl8pPr marL="3529401" algn="l" defTabSz="1008400" rtl="0" eaLnBrk="1" latinLnBrk="0" hangingPunct="1">
        <a:defRPr sz="1985" kern="1200">
          <a:solidFill>
            <a:schemeClr val="tx1"/>
          </a:solidFill>
          <a:latin typeface="+mn-lt"/>
          <a:ea typeface="+mn-ea"/>
          <a:cs typeface="+mn-cs"/>
        </a:defRPr>
      </a:lvl8pPr>
      <a:lvl9pPr marL="4033601" algn="l" defTabSz="1008400"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2.jp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99365" y="733425"/>
            <a:ext cx="5399403" cy="2590801"/>
          </a:xfrm>
        </p:spPr>
        <p:txBody>
          <a:bodyPr/>
          <a:lstStyle/>
          <a:p>
            <a:pPr algn="l"/>
            <a:r>
              <a:rPr lang="en-AU" dirty="0" smtClean="0"/>
              <a:t/>
            </a:r>
            <a:br>
              <a:rPr lang="en-AU" dirty="0" smtClean="0"/>
            </a:br>
            <a:r>
              <a:rPr lang="en-AU" dirty="0" smtClean="0"/>
              <a:t/>
            </a:r>
            <a:br>
              <a:rPr lang="en-AU" dirty="0" smtClean="0"/>
            </a:br>
            <a:r>
              <a:rPr lang="en-AU" dirty="0" smtClean="0"/>
              <a:t/>
            </a:r>
            <a:br>
              <a:rPr lang="en-AU" dirty="0" smtClean="0"/>
            </a:br>
            <a:r>
              <a:rPr lang="en-AU" dirty="0"/>
              <a:t/>
            </a:r>
            <a:br>
              <a:rPr lang="en-AU" dirty="0"/>
            </a:br>
            <a:r>
              <a:rPr lang="en-AU" dirty="0" smtClean="0"/>
              <a:t/>
            </a:r>
            <a:br>
              <a:rPr lang="en-AU" dirty="0" smtClean="0"/>
            </a:br>
            <a:r>
              <a:rPr lang="en-AU" dirty="0"/>
              <a:t/>
            </a:r>
            <a:br>
              <a:rPr lang="en-AU" dirty="0"/>
            </a:br>
            <a:r>
              <a:rPr lang="en-AU" dirty="0" smtClean="0">
                <a:solidFill>
                  <a:srgbClr val="FFFF00"/>
                </a:solidFill>
              </a:rPr>
              <a:t>Acknowledgement of Country </a:t>
            </a:r>
            <a:r>
              <a:rPr lang="en-AU" dirty="0"/>
              <a:t/>
            </a:r>
            <a:br>
              <a:rPr lang="en-AU" dirty="0"/>
            </a:br>
            <a:r>
              <a:rPr lang="en-AU" dirty="0"/>
              <a:t/>
            </a:r>
            <a:br>
              <a:rPr lang="en-AU" dirty="0"/>
            </a:br>
            <a:r>
              <a:rPr lang="en-AU" dirty="0"/>
              <a:t/>
            </a:r>
            <a:br>
              <a:rPr lang="en-AU" dirty="0"/>
            </a:br>
            <a:r>
              <a:rPr lang="en-AU" dirty="0" smtClean="0"/>
              <a:t/>
            </a:r>
            <a:br>
              <a:rPr lang="en-AU" dirty="0" smtClean="0"/>
            </a:br>
            <a:r>
              <a:rPr lang="en-AU" dirty="0"/>
              <a:t/>
            </a:r>
            <a:br>
              <a:rPr lang="en-AU" dirty="0"/>
            </a:br>
            <a:endParaRPr lang="en-AU" sz="2456" dirty="0"/>
          </a:p>
        </p:txBody>
      </p:sp>
      <p:sp>
        <p:nvSpPr>
          <p:cNvPr id="6" name="TextBox 5"/>
          <p:cNvSpPr txBox="1"/>
          <p:nvPr/>
        </p:nvSpPr>
        <p:spPr>
          <a:xfrm>
            <a:off x="393700" y="1266825"/>
            <a:ext cx="9315535" cy="2308324"/>
          </a:xfrm>
          <a:prstGeom prst="rect">
            <a:avLst/>
          </a:prstGeom>
          <a:noFill/>
        </p:spPr>
        <p:txBody>
          <a:bodyPr wrap="square" rtlCol="0">
            <a:spAutoFit/>
          </a:bodyPr>
          <a:lstStyle/>
          <a:p>
            <a:r>
              <a:rPr lang="en-AU" dirty="0">
                <a:solidFill>
                  <a:schemeClr val="bg1"/>
                </a:solidFill>
              </a:rPr>
              <a:t>I would like to acknowledge the many Lands on which we meet today and to pay respect to Elders, past and present. I also recognise the importance of the work we do in helping to fortify the cultural identity and life opportunities of our Aboriginal Elders of tomorrow,  our Aboriginal students within our classrooms across NSW. I would also like to pay respect to Aboriginal and non Aboriginal peoples  joining us  today, in acknowledgement that Australia's rich and  diverse history is shared by our nation and together we can deliver the difference with our community for our shared future</a:t>
            </a:r>
            <a:r>
              <a:rPr lang="en-AU" dirty="0" smtClean="0">
                <a:solidFill>
                  <a:schemeClr val="bg1"/>
                </a:solidFill>
              </a:rPr>
              <a:t>. </a:t>
            </a:r>
            <a:endParaRPr lang="en-AU" dirty="0">
              <a:solidFill>
                <a:schemeClr val="bg1"/>
              </a:solidFill>
            </a:endParaRPr>
          </a:p>
          <a:p>
            <a:endParaRPr lang="en-AU" dirty="0"/>
          </a:p>
        </p:txBody>
      </p:sp>
      <p:pic>
        <p:nvPicPr>
          <p:cNvPr id="7" name="Picture 6"/>
          <p:cNvPicPr>
            <a:picLocks noChangeAspect="1"/>
          </p:cNvPicPr>
          <p:nvPr/>
        </p:nvPicPr>
        <p:blipFill>
          <a:blip r:embed="rId3"/>
          <a:stretch>
            <a:fillRect/>
          </a:stretch>
        </p:blipFill>
        <p:spPr>
          <a:xfrm>
            <a:off x="1536700" y="3857626"/>
            <a:ext cx="8636000" cy="3294551"/>
          </a:xfrm>
          <a:prstGeom prst="rect">
            <a:avLst/>
          </a:prstGeom>
        </p:spPr>
      </p:pic>
    </p:spTree>
    <p:extLst>
      <p:ext uri="{BB962C8B-B14F-4D97-AF65-F5344CB8AC3E}">
        <p14:creationId xmlns:p14="http://schemas.microsoft.com/office/powerpoint/2010/main" val="326639056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dirty="0"/>
          </a:p>
        </p:txBody>
      </p:sp>
      <p:sp>
        <p:nvSpPr>
          <p:cNvPr id="3" name="Subtitle 2"/>
          <p:cNvSpPr>
            <a:spLocks noGrp="1"/>
          </p:cNvSpPr>
          <p:nvPr>
            <p:ph type="subTitle" idx="1"/>
          </p:nvPr>
        </p:nvSpPr>
        <p:spPr/>
        <p:txBody>
          <a:bodyPr/>
          <a:lstStyle/>
          <a:p>
            <a:endParaRPr lang="en-AU"/>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60" r="4347"/>
          <a:stretch/>
        </p:blipFill>
        <p:spPr>
          <a:xfrm>
            <a:off x="0" y="773906"/>
            <a:ext cx="10693400" cy="6015038"/>
          </a:xfrm>
          <a:prstGeom prst="rect">
            <a:avLst/>
          </a:prstGeom>
        </p:spPr>
      </p:pic>
    </p:spTree>
    <p:extLst>
      <p:ext uri="{BB962C8B-B14F-4D97-AF65-F5344CB8AC3E}">
        <p14:creationId xmlns:p14="http://schemas.microsoft.com/office/powerpoint/2010/main" val="3162415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3256" r="2295"/>
          <a:stretch/>
        </p:blipFill>
        <p:spPr>
          <a:xfrm>
            <a:off x="0" y="773906"/>
            <a:ext cx="10729149" cy="6015038"/>
          </a:xfrm>
        </p:spPr>
      </p:pic>
    </p:spTree>
    <p:extLst>
      <p:ext uri="{BB962C8B-B14F-4D97-AF65-F5344CB8AC3E}">
        <p14:creationId xmlns:p14="http://schemas.microsoft.com/office/powerpoint/2010/main" val="3032644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600" r="2685"/>
          <a:stretch/>
        </p:blipFill>
        <p:spPr>
          <a:xfrm>
            <a:off x="0" y="773906"/>
            <a:ext cx="10693400" cy="6015038"/>
          </a:xfrm>
        </p:spPr>
      </p:pic>
    </p:spTree>
    <p:extLst>
      <p:ext uri="{BB962C8B-B14F-4D97-AF65-F5344CB8AC3E}">
        <p14:creationId xmlns:p14="http://schemas.microsoft.com/office/powerpoint/2010/main" val="1391322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600" t="89074" r="2685"/>
          <a:stretch/>
        </p:blipFill>
        <p:spPr>
          <a:xfrm>
            <a:off x="0" y="6131745"/>
            <a:ext cx="10693400" cy="657199"/>
          </a:xfrm>
        </p:spPr>
      </p:pic>
      <p:grpSp>
        <p:nvGrpSpPr>
          <p:cNvPr id="5" name="Group 4"/>
          <p:cNvGrpSpPr>
            <a:grpSpLocks noChangeAspect="1"/>
          </p:cNvGrpSpPr>
          <p:nvPr/>
        </p:nvGrpSpPr>
        <p:grpSpPr bwMode="auto">
          <a:xfrm>
            <a:off x="3068698" y="814168"/>
            <a:ext cx="10651629" cy="5947655"/>
            <a:chOff x="30" y="-3"/>
            <a:chExt cx="7650" cy="4314"/>
          </a:xfrm>
        </p:grpSpPr>
        <p:sp>
          <p:nvSpPr>
            <p:cNvPr id="6" name="AutoShape 3"/>
            <p:cNvSpPr>
              <a:spLocks noChangeAspect="1" noChangeArrowheads="1" noTextEdit="1"/>
            </p:cNvSpPr>
            <p:nvPr/>
          </p:nvSpPr>
          <p:spPr bwMode="auto">
            <a:xfrm>
              <a:off x="30" y="-3"/>
              <a:ext cx="7650" cy="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01" tIns="40100" rIns="80201" bIns="40100" numCol="1" anchor="t" anchorCtr="0" compatLnSpc="1">
              <a:prstTxWarp prst="textNoShape">
                <a:avLst/>
              </a:prstTxWarp>
            </a:bodyPr>
            <a:lstStyle/>
            <a:p>
              <a:endParaRPr lang="en-AU" sz="1579"/>
            </a:p>
          </p:txBody>
        </p:sp>
        <p:pic>
          <p:nvPicPr>
            <p:cNvPr id="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49441"/>
            <a:stretch/>
          </p:blipFill>
          <p:spPr bwMode="auto">
            <a:xfrm>
              <a:off x="30" y="-3"/>
              <a:ext cx="3871" cy="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p:cNvSpPr/>
          <p:nvPr/>
        </p:nvSpPr>
        <p:spPr>
          <a:xfrm>
            <a:off x="3657700" y="2076826"/>
            <a:ext cx="1977035" cy="867285"/>
          </a:xfrm>
          <a:prstGeom prst="rect">
            <a:avLst/>
          </a:prstGeom>
          <a:solidFill>
            <a:srgbClr val="33CCCC">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9" name="Rectangle 8"/>
          <p:cNvSpPr/>
          <p:nvPr/>
        </p:nvSpPr>
        <p:spPr>
          <a:xfrm>
            <a:off x="5729043" y="2076826"/>
            <a:ext cx="2536574" cy="867285"/>
          </a:xfrm>
          <a:prstGeom prst="rect">
            <a:avLst/>
          </a:prstGeom>
          <a:solidFill>
            <a:srgbClr val="33CCCC">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10" name="Rectangle 9"/>
          <p:cNvSpPr/>
          <p:nvPr/>
        </p:nvSpPr>
        <p:spPr>
          <a:xfrm>
            <a:off x="3657700" y="2989253"/>
            <a:ext cx="1977035" cy="845446"/>
          </a:xfrm>
          <a:prstGeom prst="rect">
            <a:avLst/>
          </a:prstGeom>
          <a:solidFill>
            <a:srgbClr val="33CCCC">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11" name="Rectangle 10"/>
          <p:cNvSpPr/>
          <p:nvPr/>
        </p:nvSpPr>
        <p:spPr>
          <a:xfrm>
            <a:off x="3657700" y="3901678"/>
            <a:ext cx="1977035" cy="599421"/>
          </a:xfrm>
          <a:prstGeom prst="rect">
            <a:avLst/>
          </a:prstGeom>
          <a:solidFill>
            <a:srgbClr val="33CCCC">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12" name="Rectangle 11"/>
          <p:cNvSpPr/>
          <p:nvPr/>
        </p:nvSpPr>
        <p:spPr>
          <a:xfrm>
            <a:off x="3657700" y="4568078"/>
            <a:ext cx="1977035" cy="704030"/>
          </a:xfrm>
          <a:prstGeom prst="rect">
            <a:avLst/>
          </a:prstGeom>
          <a:solidFill>
            <a:srgbClr val="33CCCC">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13" name="Rectangle 12"/>
          <p:cNvSpPr/>
          <p:nvPr/>
        </p:nvSpPr>
        <p:spPr>
          <a:xfrm>
            <a:off x="3657700" y="5339088"/>
            <a:ext cx="1977035" cy="614919"/>
          </a:xfrm>
          <a:prstGeom prst="rect">
            <a:avLst/>
          </a:prstGeom>
          <a:solidFill>
            <a:srgbClr val="33CCCC">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14" name="Rectangle 13"/>
          <p:cNvSpPr/>
          <p:nvPr/>
        </p:nvSpPr>
        <p:spPr>
          <a:xfrm>
            <a:off x="5729043" y="2967413"/>
            <a:ext cx="2536574" cy="867285"/>
          </a:xfrm>
          <a:prstGeom prst="rect">
            <a:avLst/>
          </a:prstGeom>
          <a:solidFill>
            <a:srgbClr val="33CCCC">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15" name="Rectangle 14"/>
          <p:cNvSpPr/>
          <p:nvPr/>
        </p:nvSpPr>
        <p:spPr>
          <a:xfrm>
            <a:off x="5729043" y="3901678"/>
            <a:ext cx="2536574" cy="599421"/>
          </a:xfrm>
          <a:prstGeom prst="rect">
            <a:avLst/>
          </a:prstGeom>
          <a:solidFill>
            <a:srgbClr val="33CCCC">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16" name="Rectangle 15"/>
          <p:cNvSpPr/>
          <p:nvPr/>
        </p:nvSpPr>
        <p:spPr>
          <a:xfrm>
            <a:off x="5729043" y="4549580"/>
            <a:ext cx="2536574" cy="722528"/>
          </a:xfrm>
          <a:prstGeom prst="rect">
            <a:avLst/>
          </a:prstGeom>
          <a:solidFill>
            <a:srgbClr val="33CCCC">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17" name="Rectangle 16"/>
          <p:cNvSpPr/>
          <p:nvPr/>
        </p:nvSpPr>
        <p:spPr>
          <a:xfrm>
            <a:off x="5729043" y="5339088"/>
            <a:ext cx="2536574" cy="614919"/>
          </a:xfrm>
          <a:prstGeom prst="rect">
            <a:avLst/>
          </a:prstGeom>
          <a:solidFill>
            <a:srgbClr val="33CCCC">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Tree>
    <p:extLst>
      <p:ext uri="{BB962C8B-B14F-4D97-AF65-F5344CB8AC3E}">
        <p14:creationId xmlns:p14="http://schemas.microsoft.com/office/powerpoint/2010/main" val="1601322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600" t="89074" r="2685"/>
          <a:stretch/>
        </p:blipFill>
        <p:spPr>
          <a:xfrm>
            <a:off x="0" y="6131745"/>
            <a:ext cx="10693400" cy="657199"/>
          </a:xfrm>
        </p:spPr>
      </p:pic>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9758"/>
          <a:stretch/>
        </p:blipFill>
        <p:spPr bwMode="auto">
          <a:xfrm>
            <a:off x="2952836" y="773906"/>
            <a:ext cx="5287588" cy="592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40831" y="6185799"/>
            <a:ext cx="2029881" cy="517574"/>
          </a:xfrm>
          <a:prstGeom prst="rect">
            <a:avLst/>
          </a:prstGeom>
          <a:solidFill>
            <a:srgbClr val="33CCCC">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7" name="Rectangle 6"/>
          <p:cNvSpPr/>
          <p:nvPr/>
        </p:nvSpPr>
        <p:spPr>
          <a:xfrm>
            <a:off x="5551865" y="6201557"/>
            <a:ext cx="2536574" cy="517574"/>
          </a:xfrm>
          <a:prstGeom prst="rect">
            <a:avLst/>
          </a:prstGeom>
          <a:solidFill>
            <a:srgbClr val="33CCCC">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Tree>
    <p:extLst>
      <p:ext uri="{BB962C8B-B14F-4D97-AF65-F5344CB8AC3E}">
        <p14:creationId xmlns:p14="http://schemas.microsoft.com/office/powerpoint/2010/main" val="1267857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177" r="-1"/>
          <a:stretch/>
        </p:blipFill>
        <p:spPr>
          <a:xfrm>
            <a:off x="0" y="773906"/>
            <a:ext cx="10693400" cy="5982398"/>
          </a:xfrm>
        </p:spPr>
      </p:pic>
      <p:pic>
        <p:nvPicPr>
          <p:cNvPr id="3" name="Picture 2"/>
          <p:cNvPicPr>
            <a:picLocks noChangeAspect="1"/>
          </p:cNvPicPr>
          <p:nvPr/>
        </p:nvPicPr>
        <p:blipFill>
          <a:blip r:embed="rId3"/>
          <a:stretch>
            <a:fillRect/>
          </a:stretch>
        </p:blipFill>
        <p:spPr>
          <a:xfrm>
            <a:off x="0" y="773906"/>
            <a:ext cx="10693400" cy="5338929"/>
          </a:xfrm>
          <a:prstGeom prst="rect">
            <a:avLst/>
          </a:prstGeom>
        </p:spPr>
      </p:pic>
    </p:spTree>
    <p:extLst>
      <p:ext uri="{BB962C8B-B14F-4D97-AF65-F5344CB8AC3E}">
        <p14:creationId xmlns:p14="http://schemas.microsoft.com/office/powerpoint/2010/main" val="3922079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653" r="583"/>
          <a:stretch/>
        </p:blipFill>
        <p:spPr>
          <a:xfrm>
            <a:off x="0" y="773906"/>
            <a:ext cx="10693400" cy="6015038"/>
          </a:xfrm>
        </p:spPr>
      </p:pic>
    </p:spTree>
    <p:extLst>
      <p:ext uri="{BB962C8B-B14F-4D97-AF65-F5344CB8AC3E}">
        <p14:creationId xmlns:p14="http://schemas.microsoft.com/office/powerpoint/2010/main" val="1628833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177" r="-1"/>
          <a:stretch/>
        </p:blipFill>
        <p:spPr>
          <a:xfrm>
            <a:off x="0" y="773906"/>
            <a:ext cx="10693400" cy="5982398"/>
          </a:xfr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582" r="1998" b="4720"/>
          <a:stretch/>
        </p:blipFill>
        <p:spPr>
          <a:xfrm>
            <a:off x="-1" y="773906"/>
            <a:ext cx="10693401" cy="5338929"/>
          </a:xfrm>
          <a:prstGeom prst="rect">
            <a:avLst/>
          </a:prstGeom>
        </p:spPr>
      </p:pic>
      <p:sp>
        <p:nvSpPr>
          <p:cNvPr id="2" name="Rectangle 1"/>
          <p:cNvSpPr/>
          <p:nvPr/>
        </p:nvSpPr>
        <p:spPr>
          <a:xfrm>
            <a:off x="2601854" y="6052219"/>
            <a:ext cx="1445474" cy="209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Tree>
    <p:extLst>
      <p:ext uri="{BB962C8B-B14F-4D97-AF65-F5344CB8AC3E}">
        <p14:creationId xmlns:p14="http://schemas.microsoft.com/office/powerpoint/2010/main" val="3365304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74" t="87919" b="-390"/>
          <a:stretch/>
        </p:blipFill>
        <p:spPr>
          <a:xfrm>
            <a:off x="0" y="6033567"/>
            <a:ext cx="10693400" cy="746051"/>
          </a:xfr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35285" r="36921" b="62554"/>
          <a:stretch/>
        </p:blipFill>
        <p:spPr>
          <a:xfrm>
            <a:off x="3184707" y="773906"/>
            <a:ext cx="4494854" cy="2704436"/>
          </a:xfrm>
          <a:prstGeom prst="rect">
            <a:avLst/>
          </a:prstGeom>
        </p:spPr>
      </p:pic>
      <p:sp>
        <p:nvSpPr>
          <p:cNvPr id="2" name="Rectangle 1"/>
          <p:cNvSpPr/>
          <p:nvPr/>
        </p:nvSpPr>
        <p:spPr>
          <a:xfrm>
            <a:off x="2601854" y="6052219"/>
            <a:ext cx="1445474" cy="209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3" name="Rectangle 2"/>
          <p:cNvSpPr/>
          <p:nvPr/>
        </p:nvSpPr>
        <p:spPr>
          <a:xfrm rot="20995786">
            <a:off x="5406916" y="1392986"/>
            <a:ext cx="1291018" cy="643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158"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FOUR</a:t>
            </a:r>
          </a:p>
        </p:txBody>
      </p:sp>
      <p:sp>
        <p:nvSpPr>
          <p:cNvPr id="6" name="Rectangle 5"/>
          <p:cNvSpPr/>
          <p:nvPr/>
        </p:nvSpPr>
        <p:spPr>
          <a:xfrm>
            <a:off x="3548406" y="2410556"/>
            <a:ext cx="3655651" cy="1039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7" name="Rectangle 6"/>
          <p:cNvSpPr/>
          <p:nvPr/>
        </p:nvSpPr>
        <p:spPr>
          <a:xfrm>
            <a:off x="3548406" y="2447859"/>
            <a:ext cx="3655651" cy="848181"/>
          </a:xfrm>
          <a:prstGeom prst="rect">
            <a:avLst/>
          </a:prstGeom>
        </p:spPr>
        <p:txBody>
          <a:bodyPr wrap="square">
            <a:spAutoFit/>
          </a:bodyPr>
          <a:lstStyle/>
          <a:p>
            <a:pPr algn="ctr"/>
            <a:r>
              <a:rPr lang="en-US" sz="2456" b="1" dirty="0">
                <a:solidFill>
                  <a:schemeClr val="accent1">
                    <a:lumMod val="75000"/>
                  </a:schemeClr>
                </a:solidFill>
                <a:latin typeface="MV Boli" panose="02000500030200090000" pitchFamily="2" charset="0"/>
                <a:cs typeface="MV Boli" panose="02000500030200090000" pitchFamily="2" charset="0"/>
              </a:rPr>
              <a:t>Ensuring Access to Data and Information</a:t>
            </a:r>
            <a:endParaRPr lang="en-AU" sz="2456" b="1" dirty="0">
              <a:solidFill>
                <a:schemeClr val="accent1">
                  <a:lumMod val="75000"/>
                </a:schemeClr>
              </a:solidFill>
              <a:latin typeface="MV Boli" panose="02000500030200090000" pitchFamily="2" charset="0"/>
              <a:cs typeface="MV Boli" panose="02000500030200090000" pitchFamily="2" charset="0"/>
            </a:endParaRPr>
          </a:p>
        </p:txBody>
      </p:sp>
      <p:sp>
        <p:nvSpPr>
          <p:cNvPr id="8" name="AutoShape 2" descr="https://coalitionofpeaks.org.au/wp-content/uploads/2020/05/action-four-square.svg"/>
          <p:cNvSpPr>
            <a:spLocks noChangeAspect="1" noChangeArrowheads="1"/>
          </p:cNvSpPr>
          <p:nvPr/>
        </p:nvSpPr>
        <p:spPr bwMode="auto">
          <a:xfrm>
            <a:off x="136452" y="647200"/>
            <a:ext cx="3581844" cy="35818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201" tIns="40100" rIns="80201" bIns="40100" numCol="1" anchor="t" anchorCtr="0" compatLnSpc="1">
            <a:prstTxWarp prst="textNoShape">
              <a:avLst/>
            </a:prstTxWarp>
          </a:bodyPr>
          <a:lstStyle/>
          <a:p>
            <a:endParaRPr lang="en-AU" sz="1579"/>
          </a:p>
        </p:txBody>
      </p:sp>
      <p:pic>
        <p:nvPicPr>
          <p:cNvPr id="10" name="Picture 9"/>
          <p:cNvPicPr/>
          <p:nvPr/>
        </p:nvPicPr>
        <p:blipFill rotWithShape="1">
          <a:blip r:embed="rId4"/>
          <a:srcRect t="16195" r="58952" b="26326"/>
          <a:stretch/>
        </p:blipFill>
        <p:spPr bwMode="auto">
          <a:xfrm>
            <a:off x="1" y="3287166"/>
            <a:ext cx="10603252" cy="2974879"/>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5"/>
          <a:stretch>
            <a:fillRect/>
          </a:stretch>
        </p:blipFill>
        <p:spPr>
          <a:xfrm>
            <a:off x="7816013" y="1133625"/>
            <a:ext cx="2643492" cy="2775537"/>
          </a:xfrm>
          <a:prstGeom prst="rect">
            <a:avLst/>
          </a:prstGeom>
        </p:spPr>
      </p:pic>
    </p:spTree>
    <p:extLst>
      <p:ext uri="{BB962C8B-B14F-4D97-AF65-F5344CB8AC3E}">
        <p14:creationId xmlns:p14="http://schemas.microsoft.com/office/powerpoint/2010/main" val="970560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348" r="16282" b="16579"/>
          <a:stretch/>
        </p:blipFill>
        <p:spPr>
          <a:xfrm>
            <a:off x="0" y="773907"/>
            <a:ext cx="10693400" cy="6015038"/>
          </a:xfrm>
          <a:prstGeom prst="rect">
            <a:avLst/>
          </a:prstGeom>
        </p:spPr>
      </p:pic>
    </p:spTree>
    <p:extLst>
      <p:ext uri="{BB962C8B-B14F-4D97-AF65-F5344CB8AC3E}">
        <p14:creationId xmlns:p14="http://schemas.microsoft.com/office/powerpoint/2010/main" val="1028681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4700" y="5915025"/>
            <a:ext cx="6705600" cy="533399"/>
          </a:xfrm>
        </p:spPr>
        <p:txBody>
          <a:bodyPr/>
          <a:lstStyle/>
          <a:p>
            <a:pPr algn="l"/>
            <a:r>
              <a:rPr lang="en-AU" dirty="0" smtClean="0"/>
              <a:t/>
            </a:r>
            <a:br>
              <a:rPr lang="en-AU" dirty="0" smtClean="0"/>
            </a:br>
            <a:r>
              <a:rPr lang="en-AU" dirty="0" smtClean="0"/>
              <a:t/>
            </a:r>
            <a:br>
              <a:rPr lang="en-AU" dirty="0" smtClean="0"/>
            </a:br>
            <a:r>
              <a:rPr lang="en-AU" dirty="0" smtClean="0"/>
              <a:t/>
            </a:r>
            <a:br>
              <a:rPr lang="en-AU" dirty="0" smtClean="0"/>
            </a:br>
            <a:r>
              <a:rPr lang="en-AU" dirty="0"/>
              <a:t/>
            </a:r>
            <a:br>
              <a:rPr lang="en-AU" dirty="0"/>
            </a:br>
            <a:r>
              <a:rPr lang="en-AU" dirty="0" smtClean="0"/>
              <a:t/>
            </a:r>
            <a:br>
              <a:rPr lang="en-AU" dirty="0" smtClean="0"/>
            </a:br>
            <a:r>
              <a:rPr lang="en-AU" dirty="0"/>
              <a:t/>
            </a:r>
            <a:br>
              <a:rPr lang="en-AU" dirty="0"/>
            </a:br>
            <a:r>
              <a:rPr lang="en-AU" dirty="0" smtClean="0"/>
              <a:t/>
            </a:r>
            <a:br>
              <a:rPr lang="en-AU" dirty="0" smtClean="0"/>
            </a:br>
            <a:r>
              <a:rPr lang="en-AU" dirty="0"/>
              <a:t/>
            </a:r>
            <a:br>
              <a:rPr lang="en-AU" dirty="0"/>
            </a:br>
            <a:r>
              <a:rPr lang="en-AU" sz="3600" dirty="0" smtClean="0"/>
              <a:t>Aboriginal </a:t>
            </a:r>
            <a:r>
              <a:rPr lang="en-AU" sz="3600" dirty="0"/>
              <a:t>Education and Communities </a:t>
            </a:r>
            <a:r>
              <a:rPr lang="en-AU" sz="3600" dirty="0" smtClean="0"/>
              <a:t>Directorate Update </a:t>
            </a:r>
            <a:r>
              <a:rPr lang="en-AU" dirty="0"/>
              <a:t/>
            </a:r>
            <a:br>
              <a:rPr lang="en-AU" dirty="0"/>
            </a:br>
            <a:r>
              <a:rPr lang="en-AU" dirty="0" smtClean="0"/>
              <a:t/>
            </a:r>
            <a:br>
              <a:rPr lang="en-AU" dirty="0" smtClean="0"/>
            </a:br>
            <a:r>
              <a:rPr lang="en-AU" dirty="0" smtClean="0"/>
              <a:t/>
            </a:r>
            <a:br>
              <a:rPr lang="en-AU" dirty="0" smtClean="0"/>
            </a:br>
            <a:r>
              <a:rPr lang="en-AU" dirty="0" smtClean="0"/>
              <a:t/>
            </a:r>
            <a:br>
              <a:rPr lang="en-AU" dirty="0" smtClean="0"/>
            </a:br>
            <a:r>
              <a:rPr lang="en-AU" dirty="0"/>
              <a:t/>
            </a:r>
            <a:br>
              <a:rPr lang="en-AU" dirty="0"/>
            </a:br>
            <a:r>
              <a:rPr lang="en-AU" dirty="0" smtClean="0"/>
              <a:t/>
            </a:r>
            <a:br>
              <a:rPr lang="en-AU" dirty="0" smtClean="0"/>
            </a:br>
            <a:r>
              <a:rPr lang="en-AU" dirty="0" smtClean="0"/>
              <a:t>Karen Jones</a:t>
            </a:r>
            <a:br>
              <a:rPr lang="en-AU" dirty="0" smtClean="0"/>
            </a:br>
            <a:r>
              <a:rPr lang="en-AU" dirty="0" smtClean="0"/>
              <a:t>Executive Director </a:t>
            </a:r>
            <a:br>
              <a:rPr lang="en-AU" dirty="0" smtClean="0"/>
            </a:br>
            <a:r>
              <a:rPr lang="en-AU" sz="2800" dirty="0" smtClean="0"/>
              <a:t>Aboriginal Education and </a:t>
            </a:r>
            <a:br>
              <a:rPr lang="en-AU" sz="2800" dirty="0" smtClean="0"/>
            </a:br>
            <a:r>
              <a:rPr lang="en-AU" sz="2800" dirty="0" smtClean="0"/>
              <a:t>Communities Directorate </a:t>
            </a:r>
            <a:endParaRPr lang="en-AU" sz="2800" dirty="0"/>
          </a:p>
        </p:txBody>
      </p:sp>
    </p:spTree>
    <p:extLst>
      <p:ext uri="{BB962C8B-B14F-4D97-AF65-F5344CB8AC3E}">
        <p14:creationId xmlns:p14="http://schemas.microsoft.com/office/powerpoint/2010/main" val="418620057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900" y="4543425"/>
            <a:ext cx="8229600" cy="1221873"/>
          </a:xfrm>
        </p:spPr>
        <p:txBody>
          <a:bodyPr/>
          <a:lstStyle/>
          <a:p>
            <a:pPr algn="l"/>
            <a:r>
              <a:rPr lang="en-AU" sz="3600" dirty="0" smtClean="0"/>
              <a:t>School Strategy Team Update </a:t>
            </a:r>
            <a:r>
              <a:rPr lang="en-AU" dirty="0"/>
              <a:t/>
            </a:r>
            <a:br>
              <a:rPr lang="en-AU" dirty="0"/>
            </a:br>
            <a:r>
              <a:rPr lang="en-AU" dirty="0"/>
              <a:t/>
            </a:r>
            <a:br>
              <a:rPr lang="en-AU" dirty="0"/>
            </a:br>
            <a:r>
              <a:rPr lang="en-AU" dirty="0" smtClean="0"/>
              <a:t/>
            </a:r>
            <a:br>
              <a:rPr lang="en-AU" dirty="0" smtClean="0"/>
            </a:br>
            <a:r>
              <a:rPr lang="en-AU" dirty="0"/>
              <a:t/>
            </a:r>
            <a:br>
              <a:rPr lang="en-AU" dirty="0"/>
            </a:br>
            <a:r>
              <a:rPr lang="en-AU" dirty="0"/>
              <a:t/>
            </a:r>
            <a:br>
              <a:rPr lang="en-AU" dirty="0"/>
            </a:br>
            <a:r>
              <a:rPr lang="en-AU" dirty="0"/>
              <a:t/>
            </a:r>
            <a:br>
              <a:rPr lang="en-AU" dirty="0"/>
            </a:br>
            <a:r>
              <a:rPr lang="en-AU" sz="3600" dirty="0" smtClean="0"/>
              <a:t>Karen Jones</a:t>
            </a:r>
            <a:r>
              <a:rPr lang="en-AU" sz="3600" dirty="0"/>
              <a:t/>
            </a:r>
            <a:br>
              <a:rPr lang="en-AU" sz="3600" dirty="0"/>
            </a:br>
            <a:r>
              <a:rPr lang="en-AU" sz="3600" dirty="0" smtClean="0"/>
              <a:t>Director, School Strategy</a:t>
            </a:r>
            <a:endParaRPr lang="en-AU" sz="3600" dirty="0"/>
          </a:p>
        </p:txBody>
      </p:sp>
    </p:spTree>
    <p:extLst>
      <p:ext uri="{BB962C8B-B14F-4D97-AF65-F5344CB8AC3E}">
        <p14:creationId xmlns:p14="http://schemas.microsoft.com/office/powerpoint/2010/main" val="15054459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NEXT STEPS 	</a:t>
            </a:r>
            <a:endParaRPr lang="en-AU" dirty="0"/>
          </a:p>
        </p:txBody>
      </p:sp>
      <p:graphicFrame>
        <p:nvGraphicFramePr>
          <p:cNvPr id="4" name="Table 3"/>
          <p:cNvGraphicFramePr>
            <a:graphicFrameLocks noGrp="1"/>
          </p:cNvGraphicFramePr>
          <p:nvPr>
            <p:extLst>
              <p:ext uri="{D42A27DB-BD31-4B8C-83A1-F6EECF244321}">
                <p14:modId xmlns:p14="http://schemas.microsoft.com/office/powerpoint/2010/main" val="1010648380"/>
              </p:ext>
            </p:extLst>
          </p:nvPr>
        </p:nvGraphicFramePr>
        <p:xfrm>
          <a:off x="295631" y="1876425"/>
          <a:ext cx="9906000" cy="3970845"/>
        </p:xfrm>
        <a:graphic>
          <a:graphicData uri="http://schemas.openxmlformats.org/drawingml/2006/table">
            <a:tbl>
              <a:tblPr firstRow="1" bandRow="1">
                <a:tableStyleId>{5940675A-B579-460E-94D1-54222C63F5DA}</a:tableStyleId>
              </a:tblPr>
              <a:tblGrid>
                <a:gridCol w="1926869">
                  <a:extLst>
                    <a:ext uri="{9D8B030D-6E8A-4147-A177-3AD203B41FA5}">
                      <a16:colId xmlns:a16="http://schemas.microsoft.com/office/drawing/2014/main" val="3734268573"/>
                    </a:ext>
                  </a:extLst>
                </a:gridCol>
                <a:gridCol w="7979131">
                  <a:extLst>
                    <a:ext uri="{9D8B030D-6E8A-4147-A177-3AD203B41FA5}">
                      <a16:colId xmlns:a16="http://schemas.microsoft.com/office/drawing/2014/main" val="3994219023"/>
                    </a:ext>
                  </a:extLst>
                </a:gridCol>
              </a:tblGrid>
              <a:tr h="2076640">
                <a:tc>
                  <a:txBody>
                    <a:bodyPr/>
                    <a:lstStyle/>
                    <a:p>
                      <a:r>
                        <a:rPr lang="en-AU" sz="2000" b="1" kern="0" baseline="0" dirty="0" smtClean="0">
                          <a:ln>
                            <a:noFill/>
                          </a:ln>
                          <a:solidFill>
                            <a:schemeClr val="bg1"/>
                          </a:solidFill>
                          <a:latin typeface="Montserrat Medium" panose="00000600000000000000" pitchFamily="2" charset="0"/>
                        </a:rPr>
                        <a:t>K-6 Focus</a:t>
                      </a:r>
                    </a:p>
                    <a:p>
                      <a:endParaRPr lang="en-AU" sz="2000" b="1" kern="0" baseline="0" dirty="0" smtClean="0">
                        <a:ln>
                          <a:noFill/>
                        </a:ln>
                        <a:solidFill>
                          <a:schemeClr val="bg1"/>
                        </a:solidFill>
                        <a:latin typeface="Montserrat Medium" panose="00000600000000000000" pitchFamily="2" charset="0"/>
                      </a:endParaRPr>
                    </a:p>
                    <a:p>
                      <a:r>
                        <a:rPr lang="en-AU" sz="2000" b="1" kern="0" baseline="0" dirty="0" smtClean="0">
                          <a:ln>
                            <a:noFill/>
                          </a:ln>
                          <a:solidFill>
                            <a:schemeClr val="bg1"/>
                          </a:solidFill>
                          <a:latin typeface="Montserrat Medium" panose="00000600000000000000" pitchFamily="2" charset="0"/>
                        </a:rPr>
                        <a:t>Aboriginal student wellbeing and engagement </a:t>
                      </a:r>
                      <a:endParaRPr lang="en-AU" sz="2000" b="1" kern="0" baseline="0" dirty="0">
                        <a:ln>
                          <a:noFill/>
                        </a:ln>
                        <a:solidFill>
                          <a:schemeClr val="bg1"/>
                        </a:solidFill>
                        <a:latin typeface="Montserrat Medium" panose="00000600000000000000" pitchFamily="2" charset="0"/>
                      </a:endParaRPr>
                    </a:p>
                  </a:txBody>
                  <a:tcPr marL="80201" marR="80201" marT="40100" marB="401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1D428A"/>
                    </a:solidFill>
                  </a:tcPr>
                </a:tc>
                <a:tc>
                  <a:txBody>
                    <a:bodyPr/>
                    <a:lstStyle/>
                    <a:p>
                      <a:pPr marL="0" marR="0" lvl="0" indent="0" algn="just" defTabSz="1008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AU" sz="1600" kern="0" baseline="0" dirty="0" smtClean="0">
                        <a:ln>
                          <a:noFill/>
                        </a:ln>
                        <a:solidFill>
                          <a:schemeClr val="tx1"/>
                        </a:solidFill>
                        <a:latin typeface="Montserrat Medium" panose="00000600000000000000" pitchFamily="2" charset="0"/>
                      </a:endParaRPr>
                    </a:p>
                    <a:p>
                      <a:pPr marL="285750" marR="0" lvl="0" indent="-285750" algn="l" defTabSz="1008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kern="0" baseline="0" dirty="0" smtClean="0">
                          <a:ln>
                            <a:noFill/>
                          </a:ln>
                          <a:solidFill>
                            <a:schemeClr val="tx1"/>
                          </a:solidFill>
                          <a:latin typeface="Montserrat Medium" panose="00000600000000000000" pitchFamily="2" charset="0"/>
                        </a:rPr>
                        <a:t>AECD has recently created an </a:t>
                      </a:r>
                      <a:r>
                        <a:rPr lang="en-AU" sz="2000" b="0" kern="0" baseline="0" dirty="0" smtClean="0">
                          <a:ln>
                            <a:noFill/>
                          </a:ln>
                          <a:solidFill>
                            <a:schemeClr val="tx1"/>
                          </a:solidFill>
                          <a:latin typeface="Montserrat Medium" panose="00000600000000000000" pitchFamily="2" charset="0"/>
                        </a:rPr>
                        <a:t>Executive Priority, Wellbeing Work Stream, with a focus on Aboriginal student wellbeing and engagement. </a:t>
                      </a:r>
                    </a:p>
                    <a:p>
                      <a:pPr marL="0" marR="0" lvl="0" indent="0" algn="l" defTabSz="1008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AU" sz="2000" b="0" kern="0" baseline="0" dirty="0" smtClean="0">
                        <a:ln>
                          <a:noFill/>
                        </a:ln>
                        <a:solidFill>
                          <a:schemeClr val="tx1"/>
                        </a:solidFill>
                        <a:latin typeface="Montserrat Medium" panose="00000600000000000000" pitchFamily="2" charset="0"/>
                      </a:endParaRPr>
                    </a:p>
                    <a:p>
                      <a:pPr marL="285750" marR="0" lvl="0" indent="-285750" algn="l" defTabSz="1008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kern="0" baseline="0" dirty="0" smtClean="0">
                          <a:ln>
                            <a:noFill/>
                          </a:ln>
                          <a:solidFill>
                            <a:schemeClr val="tx1"/>
                          </a:solidFill>
                          <a:latin typeface="Montserrat Medium" panose="00000600000000000000" pitchFamily="2" charset="0"/>
                        </a:rPr>
                        <a:t>NSW PPA to provide support and advice to the Project Reference Group through the provision of two points of contact for this group,  to be advised</a:t>
                      </a:r>
                      <a:r>
                        <a:rPr lang="en-AU" sz="1600" kern="0" baseline="0" dirty="0" smtClean="0">
                          <a:ln>
                            <a:noFill/>
                          </a:ln>
                          <a:solidFill>
                            <a:schemeClr val="tx1"/>
                          </a:solidFill>
                          <a:latin typeface="Montserrat" panose="00000500000000000000" pitchFamily="2" charset="0"/>
                        </a:rPr>
                        <a:t>.</a:t>
                      </a:r>
                    </a:p>
                    <a:p>
                      <a:pPr marL="285750" marR="0" lvl="0" indent="-285750" algn="just" defTabSz="1008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1600" kern="0" baseline="0" dirty="0" smtClean="0">
                        <a:ln>
                          <a:noFill/>
                        </a:ln>
                        <a:solidFill>
                          <a:schemeClr val="tx1"/>
                        </a:solidFill>
                        <a:latin typeface="Montserrat" panose="00000500000000000000" pitchFamily="2" charset="0"/>
                      </a:endParaRPr>
                    </a:p>
                  </a:txBody>
                  <a:tcPr marL="80201" marR="80201" marT="40100" marB="401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0513101"/>
                  </a:ext>
                </a:extLst>
              </a:tr>
            </a:tbl>
          </a:graphicData>
        </a:graphic>
      </p:graphicFrame>
      <p:pic>
        <p:nvPicPr>
          <p:cNvPr id="3" name="Picture 2"/>
          <p:cNvPicPr>
            <a:picLocks noChangeAspect="1"/>
          </p:cNvPicPr>
          <p:nvPr/>
        </p:nvPicPr>
        <p:blipFill>
          <a:blip r:embed="rId3"/>
          <a:stretch>
            <a:fillRect/>
          </a:stretch>
        </p:blipFill>
        <p:spPr>
          <a:xfrm>
            <a:off x="7099300" y="5610225"/>
            <a:ext cx="2656242" cy="1824342"/>
          </a:xfrm>
          <a:prstGeom prst="rect">
            <a:avLst/>
          </a:prstGeom>
        </p:spPr>
      </p:pic>
    </p:spTree>
    <p:extLst>
      <p:ext uri="{BB962C8B-B14F-4D97-AF65-F5344CB8AC3E}">
        <p14:creationId xmlns:p14="http://schemas.microsoft.com/office/powerpoint/2010/main" val="10135406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NEXT STEPS 	</a:t>
            </a:r>
            <a:endParaRPr lang="en-AU" dirty="0"/>
          </a:p>
        </p:txBody>
      </p:sp>
      <p:pic>
        <p:nvPicPr>
          <p:cNvPr id="3" name="Picture 2"/>
          <p:cNvPicPr>
            <a:picLocks noChangeAspect="1"/>
          </p:cNvPicPr>
          <p:nvPr/>
        </p:nvPicPr>
        <p:blipFill>
          <a:blip r:embed="rId3"/>
          <a:stretch>
            <a:fillRect/>
          </a:stretch>
        </p:blipFill>
        <p:spPr>
          <a:xfrm>
            <a:off x="7708900" y="665397"/>
            <a:ext cx="1870754" cy="1335219"/>
          </a:xfrm>
          <a:prstGeom prst="rect">
            <a:avLst/>
          </a:prstGeom>
        </p:spPr>
      </p:pic>
      <p:graphicFrame>
        <p:nvGraphicFramePr>
          <p:cNvPr id="6" name="Content Placeholder 4"/>
          <p:cNvGraphicFramePr>
            <a:graphicFrameLocks/>
          </p:cNvGraphicFramePr>
          <p:nvPr>
            <p:extLst>
              <p:ext uri="{D42A27DB-BD31-4B8C-83A1-F6EECF244321}">
                <p14:modId xmlns:p14="http://schemas.microsoft.com/office/powerpoint/2010/main" val="1153895237"/>
              </p:ext>
            </p:extLst>
          </p:nvPr>
        </p:nvGraphicFramePr>
        <p:xfrm>
          <a:off x="295631" y="1495425"/>
          <a:ext cx="9851669" cy="5824506"/>
        </p:xfrm>
        <a:graphic>
          <a:graphicData uri="http://schemas.openxmlformats.org/drawingml/2006/table">
            <a:tbl>
              <a:tblPr firstRow="1" bandRow="1">
                <a:tableStyleId>{5940675A-B579-460E-94D1-54222C63F5DA}</a:tableStyleId>
              </a:tblPr>
              <a:tblGrid>
                <a:gridCol w="1612674">
                  <a:extLst>
                    <a:ext uri="{9D8B030D-6E8A-4147-A177-3AD203B41FA5}">
                      <a16:colId xmlns:a16="http://schemas.microsoft.com/office/drawing/2014/main" val="2185214353"/>
                    </a:ext>
                  </a:extLst>
                </a:gridCol>
                <a:gridCol w="8238995">
                  <a:extLst>
                    <a:ext uri="{9D8B030D-6E8A-4147-A177-3AD203B41FA5}">
                      <a16:colId xmlns:a16="http://schemas.microsoft.com/office/drawing/2014/main" val="2302280671"/>
                    </a:ext>
                  </a:extLst>
                </a:gridCol>
              </a:tblGrid>
              <a:tr h="4858651">
                <a:tc>
                  <a:txBody>
                    <a:bodyPr/>
                    <a:lstStyle/>
                    <a:p>
                      <a:pPr algn="ctr"/>
                      <a:endParaRPr lang="en-AU" sz="1600" b="1" kern="0" baseline="0" dirty="0" smtClean="0">
                        <a:ln>
                          <a:noFill/>
                        </a:ln>
                        <a:solidFill>
                          <a:schemeClr val="bg1"/>
                        </a:solidFill>
                        <a:latin typeface="Montserrat Medium" panose="00000600000000000000" pitchFamily="2" charset="0"/>
                      </a:endParaRPr>
                    </a:p>
                    <a:p>
                      <a:pPr algn="ctr"/>
                      <a:r>
                        <a:rPr lang="en-AU" sz="1600" b="1" kern="0" baseline="0" dirty="0" smtClean="0">
                          <a:ln>
                            <a:noFill/>
                          </a:ln>
                          <a:solidFill>
                            <a:schemeClr val="bg1"/>
                          </a:solidFill>
                          <a:latin typeface="Montserrat Medium" panose="00000600000000000000" pitchFamily="2" charset="0"/>
                        </a:rPr>
                        <a:t>NEXT STEPS </a:t>
                      </a:r>
                    </a:p>
                    <a:p>
                      <a:pPr algn="ctr"/>
                      <a:endParaRPr lang="en-AU" sz="1600" b="1" kern="0" baseline="0" dirty="0" smtClean="0">
                        <a:ln>
                          <a:noFill/>
                        </a:ln>
                        <a:solidFill>
                          <a:schemeClr val="bg1"/>
                        </a:solidFill>
                        <a:latin typeface="Montserrat Medium" panose="00000600000000000000" pitchFamily="2" charset="0"/>
                      </a:endParaRPr>
                    </a:p>
                    <a:p>
                      <a:pPr algn="ctr"/>
                      <a:endParaRPr lang="en-AU" sz="1600" b="1" kern="0" baseline="0" dirty="0" smtClean="0">
                        <a:ln>
                          <a:noFill/>
                        </a:ln>
                        <a:solidFill>
                          <a:schemeClr val="bg1"/>
                        </a:solidFill>
                        <a:latin typeface="Montserrat Medium" panose="00000600000000000000" pitchFamily="2" charset="0"/>
                      </a:endParaRPr>
                    </a:p>
                  </a:txBody>
                  <a:tcPr marL="63787" marR="63787" marT="31893" marB="3189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1D428A"/>
                    </a:solidFill>
                  </a:tcPr>
                </a:tc>
                <a:tc>
                  <a:txBody>
                    <a:bodyPr/>
                    <a:lstStyle/>
                    <a:p>
                      <a:pPr marL="0" marR="0" lvl="0" indent="0" algn="l" defTabSz="1008400" rtl="0" eaLnBrk="1" fontAlgn="auto" latinLnBrk="0" hangingPunct="1">
                        <a:lnSpc>
                          <a:spcPct val="150000"/>
                        </a:lnSpc>
                        <a:spcBef>
                          <a:spcPts val="0"/>
                        </a:spcBef>
                        <a:spcAft>
                          <a:spcPts val="0"/>
                        </a:spcAft>
                        <a:buClrTx/>
                        <a:buSzTx/>
                        <a:buFont typeface="Arial" panose="020B0604020202020204" pitchFamily="34" charset="0"/>
                        <a:buNone/>
                        <a:tabLst/>
                        <a:defRPr/>
                      </a:pPr>
                      <a:r>
                        <a:rPr lang="en-AU" sz="1600" b="1" dirty="0" smtClean="0">
                          <a:solidFill>
                            <a:schemeClr val="tx1"/>
                          </a:solidFill>
                          <a:latin typeface="Montserrat Medium" panose="00000600000000000000" pitchFamily="2" charset="0"/>
                        </a:rPr>
                        <a:t> </a:t>
                      </a:r>
                      <a:r>
                        <a:rPr lang="en-AU" sz="1800" b="1" dirty="0" smtClean="0">
                          <a:solidFill>
                            <a:schemeClr val="tx1"/>
                          </a:solidFill>
                          <a:latin typeface="Montserrat Medium" panose="00000600000000000000" pitchFamily="2" charset="0"/>
                        </a:rPr>
                        <a:t>GETTING</a:t>
                      </a:r>
                      <a:r>
                        <a:rPr lang="en-AU" sz="1800" b="1" baseline="0" dirty="0" smtClean="0">
                          <a:solidFill>
                            <a:schemeClr val="tx1"/>
                          </a:solidFill>
                          <a:latin typeface="Montserrat Medium" panose="00000600000000000000" pitchFamily="2" charset="0"/>
                        </a:rPr>
                        <a:t> IT RIGHT…. BASELINE DATA</a:t>
                      </a:r>
                      <a:endParaRPr lang="en-AU" sz="1800" b="1" dirty="0" smtClean="0">
                        <a:solidFill>
                          <a:schemeClr val="tx1"/>
                        </a:solidFill>
                        <a:latin typeface="Montserrat Medium" panose="00000600000000000000" pitchFamily="2" charset="0"/>
                      </a:endParaRPr>
                    </a:p>
                    <a:p>
                      <a:pPr marL="171450" marR="0" lvl="0" indent="-171450" algn="l" defTabSz="1008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smtClean="0">
                          <a:solidFill>
                            <a:schemeClr val="tx1"/>
                          </a:solidFill>
                          <a:latin typeface="Montserrat Medium" panose="00000600000000000000" pitchFamily="2" charset="0"/>
                        </a:rPr>
                        <a:t>Understand and address students’ points of disengagement K-6 and links to School Excellence Framework and Wellbeing Frameworks</a:t>
                      </a:r>
                    </a:p>
                    <a:p>
                      <a:pPr marL="171450" indent="-171450">
                        <a:lnSpc>
                          <a:spcPct val="150000"/>
                        </a:lnSpc>
                        <a:buFont typeface="Arial" panose="020B0604020202020204" pitchFamily="34" charset="0"/>
                        <a:buChar char="•"/>
                      </a:pPr>
                      <a:r>
                        <a:rPr lang="en-AU" sz="1800" dirty="0" smtClean="0">
                          <a:solidFill>
                            <a:schemeClr val="tx1"/>
                          </a:solidFill>
                          <a:latin typeface="Montserrat Medium" panose="00000600000000000000" pitchFamily="2" charset="0"/>
                        </a:rPr>
                        <a:t>Ensure clear baseline data to derive insights and interdependencies across a range of student wellbeing areas to design and plan support </a:t>
                      </a:r>
                    </a:p>
                    <a:p>
                      <a:pPr marL="171450" indent="-171450">
                        <a:lnSpc>
                          <a:spcPct val="150000"/>
                        </a:lnSpc>
                        <a:buFont typeface="Arial" panose="020B0604020202020204" pitchFamily="34" charset="0"/>
                        <a:buChar char="•"/>
                      </a:pPr>
                      <a:r>
                        <a:rPr lang="en-AU" sz="1800" dirty="0" smtClean="0">
                          <a:solidFill>
                            <a:schemeClr val="tx1"/>
                          </a:solidFill>
                          <a:latin typeface="Montserrat Medium" panose="00000600000000000000" pitchFamily="2" charset="0"/>
                        </a:rPr>
                        <a:t>Research and data that identifies what works best for Aboriginal students in wellbeing and cultural identity areas K-6</a:t>
                      </a:r>
                    </a:p>
                    <a:p>
                      <a:pPr marL="0" marR="0" lvl="0" indent="0" algn="l" defTabSz="1008400" rtl="0" eaLnBrk="1" fontAlgn="auto" latinLnBrk="0" hangingPunct="1">
                        <a:lnSpc>
                          <a:spcPct val="150000"/>
                        </a:lnSpc>
                        <a:spcBef>
                          <a:spcPts val="0"/>
                        </a:spcBef>
                        <a:spcAft>
                          <a:spcPts val="0"/>
                        </a:spcAft>
                        <a:buClrTx/>
                        <a:buSzTx/>
                        <a:buFont typeface="Arial" panose="020B0604020202020204" pitchFamily="34" charset="0"/>
                        <a:buNone/>
                        <a:tabLst/>
                        <a:defRPr/>
                      </a:pPr>
                      <a:r>
                        <a:rPr lang="en-AU" sz="1800" b="1" dirty="0" smtClean="0">
                          <a:solidFill>
                            <a:schemeClr val="tx1"/>
                          </a:solidFill>
                          <a:latin typeface="Montserrat Medium" panose="00000600000000000000" pitchFamily="2" charset="0"/>
                        </a:rPr>
                        <a:t>WHERE TO NEXT…. </a:t>
                      </a:r>
                      <a:endParaRPr lang="en-AU" sz="1800" dirty="0" smtClean="0">
                        <a:solidFill>
                          <a:schemeClr val="tx1"/>
                        </a:solidFill>
                        <a:latin typeface="Montserrat Medium" panose="00000600000000000000" pitchFamily="2" charset="0"/>
                      </a:endParaRPr>
                    </a:p>
                    <a:p>
                      <a:pPr marL="171450" indent="-171450">
                        <a:lnSpc>
                          <a:spcPct val="150000"/>
                        </a:lnSpc>
                        <a:buFont typeface="Arial" panose="020B0604020202020204" pitchFamily="34" charset="0"/>
                        <a:buChar char="•"/>
                      </a:pPr>
                      <a:r>
                        <a:rPr lang="en-AU" sz="1800" dirty="0" smtClean="0">
                          <a:solidFill>
                            <a:schemeClr val="tx1"/>
                          </a:solidFill>
                          <a:latin typeface="Montserrat Medium" panose="00000600000000000000" pitchFamily="2" charset="0"/>
                        </a:rPr>
                        <a:t>Analysis of granular data to identify targeted schools as high potential for additional support with DELS and Principals.</a:t>
                      </a:r>
                    </a:p>
                    <a:p>
                      <a:pPr marL="171450" indent="-171450">
                        <a:lnSpc>
                          <a:spcPct val="150000"/>
                        </a:lnSpc>
                        <a:buFont typeface="Arial" panose="020B0604020202020204" pitchFamily="34" charset="0"/>
                        <a:buChar char="•"/>
                      </a:pPr>
                      <a:r>
                        <a:rPr lang="en-AU" sz="1800" dirty="0" smtClean="0">
                          <a:solidFill>
                            <a:schemeClr val="tx1"/>
                          </a:solidFill>
                          <a:latin typeface="Montserrat Medium" panose="00000600000000000000" pitchFamily="2" charset="0"/>
                        </a:rPr>
                        <a:t>Design strategies, resources and programs to provide early support to</a:t>
                      </a:r>
                      <a:r>
                        <a:rPr lang="en-AU" sz="1800" baseline="0" dirty="0" smtClean="0">
                          <a:solidFill>
                            <a:schemeClr val="tx1"/>
                          </a:solidFill>
                          <a:latin typeface="Montserrat Medium" panose="00000600000000000000" pitchFamily="2" charset="0"/>
                        </a:rPr>
                        <a:t> identified drivers of positive student wellbeing and engagement. </a:t>
                      </a:r>
                      <a:endParaRPr lang="en-AU" sz="1800" dirty="0" smtClean="0">
                        <a:solidFill>
                          <a:schemeClr val="tx1"/>
                        </a:solidFill>
                        <a:latin typeface="Montserrat Medium" panose="00000600000000000000" pitchFamily="2" charset="0"/>
                      </a:endParaRPr>
                    </a:p>
                  </a:txBody>
                  <a:tcPr marL="63787" marR="63787" marT="31893" marB="3189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9548437"/>
                  </a:ext>
                </a:extLst>
              </a:tr>
            </a:tbl>
          </a:graphicData>
        </a:graphic>
      </p:graphicFrame>
    </p:spTree>
    <p:extLst>
      <p:ext uri="{BB962C8B-B14F-4D97-AF65-F5344CB8AC3E}">
        <p14:creationId xmlns:p14="http://schemas.microsoft.com/office/powerpoint/2010/main" val="56080492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631" y="657225"/>
            <a:ext cx="10102779" cy="910318"/>
          </a:xfrm>
        </p:spPr>
        <p:txBody>
          <a:bodyPr/>
          <a:lstStyle/>
          <a:p>
            <a:pPr algn="l"/>
            <a:r>
              <a:rPr lang="en-AU" sz="3600" dirty="0" smtClean="0"/>
              <a:t>Aboriginal Education State-wide Staffroom Initiative </a:t>
            </a:r>
            <a:endParaRPr lang="en-AU" sz="3600" dirty="0"/>
          </a:p>
        </p:txBody>
      </p:sp>
      <p:graphicFrame>
        <p:nvGraphicFramePr>
          <p:cNvPr id="10" name="Content Placeholder 4"/>
          <p:cNvGraphicFramePr>
            <a:graphicFrameLocks/>
          </p:cNvGraphicFramePr>
          <p:nvPr>
            <p:extLst>
              <p:ext uri="{D42A27DB-BD31-4B8C-83A1-F6EECF244321}">
                <p14:modId xmlns:p14="http://schemas.microsoft.com/office/powerpoint/2010/main" val="1001750589"/>
              </p:ext>
            </p:extLst>
          </p:nvPr>
        </p:nvGraphicFramePr>
        <p:xfrm>
          <a:off x="295631" y="1952625"/>
          <a:ext cx="9623069" cy="4652282"/>
        </p:xfrm>
        <a:graphic>
          <a:graphicData uri="http://schemas.openxmlformats.org/drawingml/2006/table">
            <a:tbl>
              <a:tblPr firstRow="1" bandRow="1">
                <a:tableStyleId>{5940675A-B579-460E-94D1-54222C63F5DA}</a:tableStyleId>
              </a:tblPr>
              <a:tblGrid>
                <a:gridCol w="1704025">
                  <a:extLst>
                    <a:ext uri="{9D8B030D-6E8A-4147-A177-3AD203B41FA5}">
                      <a16:colId xmlns:a16="http://schemas.microsoft.com/office/drawing/2014/main" val="2185214353"/>
                    </a:ext>
                  </a:extLst>
                </a:gridCol>
                <a:gridCol w="7919044">
                  <a:extLst>
                    <a:ext uri="{9D8B030D-6E8A-4147-A177-3AD203B41FA5}">
                      <a16:colId xmlns:a16="http://schemas.microsoft.com/office/drawing/2014/main" val="2302280671"/>
                    </a:ext>
                  </a:extLst>
                </a:gridCol>
              </a:tblGrid>
              <a:tr h="4652282">
                <a:tc>
                  <a:txBody>
                    <a:bodyPr/>
                    <a:lstStyle/>
                    <a:p>
                      <a:pPr marL="0" marR="0" lvl="0" indent="0" algn="l" defTabSz="1008400" rtl="0" eaLnBrk="1" fontAlgn="auto" latinLnBrk="0" hangingPunct="1">
                        <a:lnSpc>
                          <a:spcPct val="100000"/>
                        </a:lnSpc>
                        <a:spcBef>
                          <a:spcPts val="0"/>
                        </a:spcBef>
                        <a:spcAft>
                          <a:spcPts val="0"/>
                        </a:spcAft>
                        <a:buClrTx/>
                        <a:buSzTx/>
                        <a:buFontTx/>
                        <a:buNone/>
                        <a:tabLst/>
                        <a:defRPr/>
                      </a:pPr>
                      <a:r>
                        <a:rPr lang="en-AU" sz="1800" b="1" kern="1200" dirty="0" smtClean="0">
                          <a:solidFill>
                            <a:schemeClr val="bg1"/>
                          </a:solidFill>
                          <a:effectLst/>
                          <a:latin typeface="Montserrat Medium" panose="00000600000000000000" pitchFamily="2" charset="0"/>
                          <a:ea typeface="+mn-ea"/>
                          <a:cs typeface="+mn-cs"/>
                        </a:rPr>
                        <a:t>Benefits of Aboriginal Education State-wide Staffroom </a:t>
                      </a:r>
                    </a:p>
                    <a:p>
                      <a:endParaRPr lang="en-AU" sz="1600" b="1" kern="0" baseline="0" dirty="0" smtClean="0">
                        <a:ln>
                          <a:noFill/>
                        </a:ln>
                        <a:solidFill>
                          <a:schemeClr val="bg1"/>
                        </a:solidFill>
                        <a:latin typeface="Montserrat Light"/>
                      </a:endParaRPr>
                    </a:p>
                  </a:txBody>
                  <a:tcPr marL="80201" marR="80201" marT="40100" marB="401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1D428A"/>
                    </a:solidFill>
                  </a:tcPr>
                </a:tc>
                <a:tc>
                  <a:txBody>
                    <a:bodyPr/>
                    <a:lstStyle/>
                    <a:p>
                      <a:pPr marL="0" marR="0" lvl="0" indent="0" algn="just" defTabSz="1008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AU" sz="800" b="0" i="0" u="none" strike="noStrike" kern="1200" cap="none" spc="0" normalizeH="0" baseline="0" noProof="0" dirty="0" smtClean="0">
                        <a:ln>
                          <a:noFill/>
                        </a:ln>
                        <a:solidFill>
                          <a:schemeClr val="tx1"/>
                        </a:solidFill>
                        <a:effectLst/>
                        <a:uLnTx/>
                        <a:uFillTx/>
                        <a:latin typeface="Montserrat" panose="00000500000000000000" pitchFamily="2" charset="0"/>
                        <a:ea typeface="+mn-ea"/>
                        <a:cs typeface="+mn-cs"/>
                      </a:endParaRPr>
                    </a:p>
                    <a:p>
                      <a:pPr marL="171450" lvl="0" indent="-171450" algn="just">
                        <a:lnSpc>
                          <a:spcPct val="150000"/>
                        </a:lnSpc>
                        <a:buFont typeface="Arial" panose="020B0604020202020204" pitchFamily="34" charset="0"/>
                        <a:buChar char="•"/>
                      </a:pPr>
                      <a:r>
                        <a:rPr lang="en-AU" sz="1800" i="0" u="none" kern="1200" baseline="0" dirty="0" smtClean="0">
                          <a:solidFill>
                            <a:schemeClr val="tx1"/>
                          </a:solidFill>
                          <a:effectLst/>
                          <a:latin typeface="Montserrat Medium" panose="00000600000000000000" pitchFamily="2" charset="0"/>
                          <a:ea typeface="+mn-ea"/>
                          <a:cs typeface="+mn-cs"/>
                        </a:rPr>
                        <a:t>Currently 884 members and growing</a:t>
                      </a:r>
                    </a:p>
                    <a:p>
                      <a:pPr marL="171450" lvl="0" indent="-171450" algn="just">
                        <a:lnSpc>
                          <a:spcPct val="150000"/>
                        </a:lnSpc>
                        <a:buFont typeface="Arial" panose="020B0604020202020204" pitchFamily="34" charset="0"/>
                        <a:buChar char="•"/>
                      </a:pPr>
                      <a:r>
                        <a:rPr lang="en-AU" sz="1800" i="0" u="none" kern="1200" baseline="0" dirty="0" smtClean="0">
                          <a:solidFill>
                            <a:schemeClr val="tx1"/>
                          </a:solidFill>
                          <a:effectLst/>
                          <a:latin typeface="Montserrat Medium" panose="00000600000000000000" pitchFamily="2" charset="0"/>
                          <a:ea typeface="+mn-ea"/>
                          <a:cs typeface="+mn-cs"/>
                        </a:rPr>
                        <a:t>Tailored service - each new member surveyed for interest and resources, daily posts and yarn ups reflect these interests.</a:t>
                      </a:r>
                    </a:p>
                    <a:p>
                      <a:pPr marL="171450" lvl="0" indent="-171450" algn="just">
                        <a:lnSpc>
                          <a:spcPct val="150000"/>
                        </a:lnSpc>
                        <a:buFont typeface="Arial" panose="020B0604020202020204" pitchFamily="34" charset="0"/>
                        <a:buChar char="•"/>
                      </a:pPr>
                      <a:r>
                        <a:rPr lang="en-AU" sz="1800" i="0" u="none" kern="1200" baseline="0" dirty="0" smtClean="0">
                          <a:solidFill>
                            <a:schemeClr val="tx1"/>
                          </a:solidFill>
                          <a:effectLst/>
                          <a:latin typeface="Montserrat Medium" panose="00000600000000000000" pitchFamily="2" charset="0"/>
                          <a:ea typeface="+mn-ea"/>
                          <a:cs typeface="+mn-cs"/>
                        </a:rPr>
                        <a:t>Fortnightly live virtual yarn up on topics such as Identity Reconciliation, Aboriginal history, best practice working with families and communities, interviews with colleagues and contemporary resources.</a:t>
                      </a:r>
                    </a:p>
                    <a:p>
                      <a:pPr marL="171450" lvl="0" indent="-171450" algn="just">
                        <a:lnSpc>
                          <a:spcPct val="150000"/>
                        </a:lnSpc>
                        <a:buFont typeface="Arial" panose="020B0604020202020204" pitchFamily="34" charset="0"/>
                        <a:buChar char="•"/>
                      </a:pPr>
                      <a:r>
                        <a:rPr lang="en-AU" sz="1800" i="0" u="none" kern="1200" baseline="0" dirty="0" smtClean="0">
                          <a:solidFill>
                            <a:schemeClr val="tx1"/>
                          </a:solidFill>
                          <a:effectLst/>
                          <a:latin typeface="Montserrat Medium" panose="00000600000000000000" pitchFamily="2" charset="0"/>
                          <a:ea typeface="+mn-ea"/>
                          <a:cs typeface="+mn-cs"/>
                        </a:rPr>
                        <a:t>Next week’s yarn up will feature an interview with </a:t>
                      </a:r>
                      <a:r>
                        <a:rPr lang="en-AU" sz="1800" b="1" i="0" u="none" kern="1200" baseline="0" dirty="0" smtClean="0">
                          <a:solidFill>
                            <a:schemeClr val="tx1"/>
                          </a:solidFill>
                          <a:effectLst/>
                          <a:latin typeface="Montserrat Medium" panose="00000600000000000000" pitchFamily="2" charset="0"/>
                          <a:ea typeface="+mn-ea"/>
                          <a:cs typeface="+mn-cs"/>
                        </a:rPr>
                        <a:t>Paul Byrne, President, NSW PPA </a:t>
                      </a:r>
                      <a:r>
                        <a:rPr lang="en-AU" sz="1800" b="0" i="0" u="none" kern="1200" baseline="0" dirty="0" smtClean="0">
                          <a:solidFill>
                            <a:schemeClr val="tx1"/>
                          </a:solidFill>
                          <a:effectLst/>
                          <a:latin typeface="Montserrat Medium" panose="00000600000000000000" pitchFamily="2" charset="0"/>
                          <a:ea typeface="+mn-ea"/>
                          <a:cs typeface="+mn-cs"/>
                        </a:rPr>
                        <a:t>di</a:t>
                      </a:r>
                      <a:r>
                        <a:rPr lang="en-AU" sz="1800" i="0" u="none" kern="1200" baseline="0" dirty="0" smtClean="0">
                          <a:solidFill>
                            <a:schemeClr val="tx1"/>
                          </a:solidFill>
                          <a:effectLst/>
                          <a:latin typeface="Montserrat Medium" panose="00000600000000000000" pitchFamily="2" charset="0"/>
                          <a:ea typeface="+mn-ea"/>
                          <a:cs typeface="+mn-cs"/>
                        </a:rPr>
                        <a:t>scussing the importance of working with Aboriginal families.</a:t>
                      </a:r>
                      <a:endParaRPr lang="en-AU" sz="1200" i="0" u="none" kern="1200" dirty="0" smtClean="0">
                        <a:solidFill>
                          <a:schemeClr val="tx1"/>
                        </a:solidFill>
                        <a:effectLst/>
                        <a:latin typeface="Montserrat Light" panose="00000400000000000000" pitchFamily="2" charset="0"/>
                        <a:ea typeface="+mn-ea"/>
                        <a:cs typeface="+mn-cs"/>
                      </a:endParaRPr>
                    </a:p>
                    <a:p>
                      <a:pPr marL="171450" lvl="0" indent="-171450" algn="just">
                        <a:lnSpc>
                          <a:spcPct val="150000"/>
                        </a:lnSpc>
                        <a:buFont typeface="Arial" panose="020B0604020202020204" pitchFamily="34" charset="0"/>
                        <a:buChar char="•"/>
                      </a:pPr>
                      <a:endParaRPr lang="en-AU" sz="1200" i="0" u="none" kern="1200" dirty="0" smtClean="0">
                        <a:solidFill>
                          <a:schemeClr val="tx1"/>
                        </a:solidFill>
                        <a:effectLst/>
                        <a:latin typeface="Montserrat Light" panose="00000400000000000000" pitchFamily="2" charset="0"/>
                        <a:ea typeface="+mn-ea"/>
                        <a:cs typeface="+mn-cs"/>
                      </a:endParaRPr>
                    </a:p>
                  </a:txBody>
                  <a:tcPr marL="80201" marR="80201" marT="40100" marB="401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9548437"/>
                  </a:ext>
                </a:extLst>
              </a:tr>
            </a:tbl>
          </a:graphicData>
        </a:graphic>
      </p:graphicFrame>
      <p:pic>
        <p:nvPicPr>
          <p:cNvPr id="9" name="Picture 8"/>
          <p:cNvPicPr>
            <a:picLocks noChangeAspect="1"/>
          </p:cNvPicPr>
          <p:nvPr/>
        </p:nvPicPr>
        <p:blipFill>
          <a:blip r:embed="rId3"/>
          <a:stretch>
            <a:fillRect/>
          </a:stretch>
        </p:blipFill>
        <p:spPr>
          <a:xfrm>
            <a:off x="546100" y="5153025"/>
            <a:ext cx="1095375" cy="1134777"/>
          </a:xfrm>
          <a:prstGeom prst="rect">
            <a:avLst/>
          </a:prstGeom>
        </p:spPr>
      </p:pic>
    </p:spTree>
    <p:extLst>
      <p:ext uri="{BB962C8B-B14F-4D97-AF65-F5344CB8AC3E}">
        <p14:creationId xmlns:p14="http://schemas.microsoft.com/office/powerpoint/2010/main" val="85275094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10" y="657225"/>
            <a:ext cx="9988900" cy="910318"/>
          </a:xfrm>
        </p:spPr>
        <p:txBody>
          <a:bodyPr/>
          <a:lstStyle/>
          <a:p>
            <a:pPr algn="l"/>
            <a:r>
              <a:rPr lang="en-AU" sz="3600" dirty="0" smtClean="0"/>
              <a:t>Strategic and Leadership Initiatives</a:t>
            </a:r>
            <a:endParaRPr lang="en-AU" sz="3600" dirty="0"/>
          </a:p>
        </p:txBody>
      </p:sp>
      <p:graphicFrame>
        <p:nvGraphicFramePr>
          <p:cNvPr id="3" name="Table 2"/>
          <p:cNvGraphicFramePr>
            <a:graphicFrameLocks noGrp="1"/>
          </p:cNvGraphicFramePr>
          <p:nvPr>
            <p:extLst>
              <p:ext uri="{D42A27DB-BD31-4B8C-83A1-F6EECF244321}">
                <p14:modId xmlns:p14="http://schemas.microsoft.com/office/powerpoint/2010/main" val="2314947025"/>
              </p:ext>
            </p:extLst>
          </p:nvPr>
        </p:nvGraphicFramePr>
        <p:xfrm>
          <a:off x="409510" y="1647826"/>
          <a:ext cx="9661590" cy="1828800"/>
        </p:xfrm>
        <a:graphic>
          <a:graphicData uri="http://schemas.openxmlformats.org/drawingml/2006/table">
            <a:tbl>
              <a:tblPr firstRow="1" bandRow="1">
                <a:tableStyleId>{5940675A-B579-460E-94D1-54222C63F5DA}</a:tableStyleId>
              </a:tblPr>
              <a:tblGrid>
                <a:gridCol w="2270190">
                  <a:extLst>
                    <a:ext uri="{9D8B030D-6E8A-4147-A177-3AD203B41FA5}">
                      <a16:colId xmlns:a16="http://schemas.microsoft.com/office/drawing/2014/main" val="3205529384"/>
                    </a:ext>
                  </a:extLst>
                </a:gridCol>
                <a:gridCol w="7391400">
                  <a:extLst>
                    <a:ext uri="{9D8B030D-6E8A-4147-A177-3AD203B41FA5}">
                      <a16:colId xmlns:a16="http://schemas.microsoft.com/office/drawing/2014/main" val="1968887511"/>
                    </a:ext>
                  </a:extLst>
                </a:gridCol>
              </a:tblGrid>
              <a:tr h="1828800">
                <a:tc>
                  <a:txBody>
                    <a:bodyPr/>
                    <a:lstStyle/>
                    <a:p>
                      <a:pPr lvl="0">
                        <a:buNone/>
                      </a:pPr>
                      <a:r>
                        <a:rPr lang="en-AU" sz="1500" b="1" i="0" u="none" strike="noStrike" kern="0" baseline="0" noProof="0" dirty="0">
                          <a:ln>
                            <a:noFill/>
                          </a:ln>
                          <a:solidFill>
                            <a:schemeClr val="bg1"/>
                          </a:solidFill>
                          <a:latin typeface="Montserrat Medium" panose="00000600000000000000" pitchFamily="2" charset="0"/>
                        </a:rPr>
                        <a:t>NSW Leadership Credential</a:t>
                      </a:r>
                    </a:p>
                    <a:p>
                      <a:pPr lvl="0">
                        <a:buNone/>
                      </a:pPr>
                      <a:r>
                        <a:rPr lang="en-AU" sz="1500" b="1" i="0" u="none" strike="noStrike" kern="0" baseline="0" noProof="0" dirty="0">
                          <a:ln>
                            <a:noFill/>
                          </a:ln>
                          <a:solidFill>
                            <a:schemeClr val="bg1"/>
                          </a:solidFill>
                          <a:latin typeface="Montserrat Medium" panose="00000600000000000000" pitchFamily="2" charset="0"/>
                        </a:rPr>
                        <a:t>Module 20 </a:t>
                      </a:r>
                    </a:p>
                    <a:p>
                      <a:pPr lvl="0" algn="l">
                        <a:buNone/>
                      </a:pPr>
                      <a:r>
                        <a:rPr lang="en-AU" sz="1500" b="1" i="0" u="none" strike="noStrike" kern="0" baseline="0" noProof="0" dirty="0">
                          <a:ln>
                            <a:noFill/>
                          </a:ln>
                          <a:solidFill>
                            <a:schemeClr val="bg1"/>
                          </a:solidFill>
                          <a:latin typeface="Montserrat Medium" panose="00000600000000000000" pitchFamily="2" charset="0"/>
                        </a:rPr>
                        <a:t>Leading Aboriginal Education</a:t>
                      </a:r>
                    </a:p>
                  </a:txBody>
                  <a:tcPr marL="72726" marR="72726" marT="36363" marB="3636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1D428A"/>
                    </a:solidFill>
                  </a:tcPr>
                </a:tc>
                <a:tc>
                  <a:txBody>
                    <a:bodyPr/>
                    <a:lstStyle/>
                    <a:p>
                      <a:pPr marL="171450" indent="-171450" algn="l">
                        <a:lnSpc>
                          <a:spcPct val="150000"/>
                        </a:lnSpc>
                        <a:buFont typeface="Arial"/>
                        <a:buChar char="•"/>
                      </a:pPr>
                      <a:r>
                        <a:rPr lang="en-AU" sz="1600" b="0" i="0" u="none" strike="noStrike" kern="1200" noProof="0" dirty="0" smtClean="0">
                          <a:solidFill>
                            <a:schemeClr val="dk1"/>
                          </a:solidFill>
                          <a:effectLst/>
                          <a:latin typeface="Montserrat Medium" panose="00000600000000000000" pitchFamily="2" charset="0"/>
                        </a:rPr>
                        <a:t>NSW</a:t>
                      </a:r>
                      <a:r>
                        <a:rPr lang="en-AU" sz="1600" b="0" i="0" u="none" strike="noStrike" kern="1200" noProof="0" dirty="0">
                          <a:solidFill>
                            <a:schemeClr val="dk1"/>
                          </a:solidFill>
                          <a:effectLst/>
                          <a:latin typeface="Montserrat Medium" panose="00000600000000000000" pitchFamily="2" charset="0"/>
                        </a:rPr>
                        <a:t> Leadership Credential, entitled "Leading Aboriginal </a:t>
                      </a:r>
                      <a:r>
                        <a:rPr lang="en-AU" sz="1600" b="0" i="0" u="none" strike="noStrike" kern="1200" noProof="0" dirty="0" smtClean="0">
                          <a:solidFill>
                            <a:schemeClr val="dk1"/>
                          </a:solidFill>
                          <a:effectLst/>
                          <a:latin typeface="Montserrat Medium" panose="00000600000000000000" pitchFamily="2" charset="0"/>
                        </a:rPr>
                        <a:t>Education“</a:t>
                      </a:r>
                      <a:r>
                        <a:rPr lang="en-AU" sz="1600" b="0" i="0" u="none" strike="noStrike" kern="1200" baseline="0" noProof="0" dirty="0" smtClean="0">
                          <a:solidFill>
                            <a:schemeClr val="dk1"/>
                          </a:solidFill>
                          <a:effectLst/>
                          <a:latin typeface="Montserrat Medium" panose="00000600000000000000" pitchFamily="2" charset="0"/>
                        </a:rPr>
                        <a:t> currently under development.</a:t>
                      </a:r>
                    </a:p>
                    <a:p>
                      <a:pPr marL="171450" indent="-171450" algn="l">
                        <a:lnSpc>
                          <a:spcPct val="150000"/>
                        </a:lnSpc>
                        <a:buFont typeface="Arial"/>
                        <a:buChar char="•"/>
                      </a:pPr>
                      <a:r>
                        <a:rPr lang="en-AU" sz="1600" b="0" i="0" u="none" strike="noStrike" kern="1200" baseline="0" noProof="0" dirty="0" smtClean="0">
                          <a:solidFill>
                            <a:schemeClr val="dk1"/>
                          </a:solidFill>
                          <a:effectLst/>
                          <a:latin typeface="Montserrat Medium" panose="00000600000000000000" pitchFamily="2" charset="0"/>
                        </a:rPr>
                        <a:t>AECD will be seeking NSW PPA consultation on module content in </a:t>
                      </a:r>
                      <a:r>
                        <a:rPr lang="en-AU" sz="1600" b="0" i="0" u="none" strike="noStrike" kern="1200" baseline="0" noProof="0" smtClean="0">
                          <a:solidFill>
                            <a:schemeClr val="dk1"/>
                          </a:solidFill>
                          <a:effectLst/>
                          <a:latin typeface="Montserrat Medium" panose="00000600000000000000" pitchFamily="2" charset="0"/>
                        </a:rPr>
                        <a:t>Term </a:t>
                      </a:r>
                      <a:r>
                        <a:rPr lang="en-AU" sz="1600" b="0" i="0" u="none" strike="noStrike" kern="1200" baseline="0" noProof="0" smtClean="0">
                          <a:solidFill>
                            <a:schemeClr val="dk1"/>
                          </a:solidFill>
                          <a:effectLst/>
                          <a:latin typeface="Montserrat Medium" panose="00000600000000000000" pitchFamily="2" charset="0"/>
                        </a:rPr>
                        <a:t>4 </a:t>
                      </a:r>
                      <a:r>
                        <a:rPr lang="en-AU" sz="1600" b="0" i="0" u="none" strike="noStrike" kern="1200" baseline="0" noProof="0" dirty="0" smtClean="0">
                          <a:solidFill>
                            <a:schemeClr val="dk1"/>
                          </a:solidFill>
                          <a:effectLst/>
                          <a:latin typeface="Montserrat Medium" panose="00000600000000000000" pitchFamily="2" charset="0"/>
                        </a:rPr>
                        <a:t>2020.  </a:t>
                      </a:r>
                      <a:endParaRPr lang="en-AU" sz="1600" b="0" i="0" u="none" strike="noStrike" kern="1200" noProof="0" dirty="0">
                        <a:solidFill>
                          <a:schemeClr val="dk1"/>
                        </a:solidFill>
                        <a:effectLst/>
                        <a:latin typeface="Montserrat Medium" panose="00000600000000000000" pitchFamily="2" charset="0"/>
                      </a:endParaRPr>
                    </a:p>
                  </a:txBody>
                  <a:tcPr marL="72726" marR="72726" marT="36363" marB="3636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1817259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488041006"/>
              </p:ext>
            </p:extLst>
          </p:nvPr>
        </p:nvGraphicFramePr>
        <p:xfrm>
          <a:off x="409510" y="3496259"/>
          <a:ext cx="9661590" cy="1524609"/>
        </p:xfrm>
        <a:graphic>
          <a:graphicData uri="http://schemas.openxmlformats.org/drawingml/2006/table">
            <a:tbl>
              <a:tblPr firstRow="1" bandRow="1">
                <a:tableStyleId>{5940675A-B579-460E-94D1-54222C63F5DA}</a:tableStyleId>
              </a:tblPr>
              <a:tblGrid>
                <a:gridCol w="2270190">
                  <a:extLst>
                    <a:ext uri="{9D8B030D-6E8A-4147-A177-3AD203B41FA5}">
                      <a16:colId xmlns:a16="http://schemas.microsoft.com/office/drawing/2014/main" val="1594371057"/>
                    </a:ext>
                  </a:extLst>
                </a:gridCol>
                <a:gridCol w="7391400">
                  <a:extLst>
                    <a:ext uri="{9D8B030D-6E8A-4147-A177-3AD203B41FA5}">
                      <a16:colId xmlns:a16="http://schemas.microsoft.com/office/drawing/2014/main" val="2003902181"/>
                    </a:ext>
                  </a:extLst>
                </a:gridCol>
              </a:tblGrid>
              <a:tr h="1524609">
                <a:tc>
                  <a:txBody>
                    <a:bodyPr/>
                    <a:lstStyle/>
                    <a:p>
                      <a:pPr lvl="0">
                        <a:buNone/>
                      </a:pPr>
                      <a:endParaRPr lang="en-AU" sz="1500" b="1" i="0" u="none" strike="noStrike" kern="0" baseline="0" noProof="0" dirty="0" smtClean="0">
                        <a:ln>
                          <a:noFill/>
                        </a:ln>
                        <a:solidFill>
                          <a:schemeClr val="bg1"/>
                        </a:solidFill>
                        <a:latin typeface="Montserrat Medium" panose="00000600000000000000" pitchFamily="2" charset="0"/>
                      </a:endParaRPr>
                    </a:p>
                    <a:p>
                      <a:pPr lvl="0">
                        <a:buNone/>
                      </a:pPr>
                      <a:r>
                        <a:rPr lang="en-AU" sz="1500" b="1" i="0" u="none" strike="noStrike" kern="0" baseline="0" noProof="0" dirty="0" smtClean="0">
                          <a:ln>
                            <a:noFill/>
                          </a:ln>
                          <a:solidFill>
                            <a:schemeClr val="bg1"/>
                          </a:solidFill>
                          <a:latin typeface="Montserrat Medium" panose="00000600000000000000" pitchFamily="2" charset="0"/>
                        </a:rPr>
                        <a:t>NSW Aboriginal Education 10 Year Strategy</a:t>
                      </a:r>
                      <a:endParaRPr lang="en-AU" sz="1200" dirty="0">
                        <a:latin typeface="Montserrat Medium" panose="00000600000000000000" pitchFamily="2" charset="0"/>
                      </a:endParaRPr>
                    </a:p>
                  </a:txBody>
                  <a:tcPr marL="72726" marR="72726" marT="36363" marB="3636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1D428A"/>
                    </a:solidFill>
                  </a:tcPr>
                </a:tc>
                <a:tc>
                  <a:txBody>
                    <a:bodyPr/>
                    <a:lstStyle/>
                    <a:p>
                      <a:pPr marL="285750" lvl="0" indent="-285750" algn="l">
                        <a:lnSpc>
                          <a:spcPct val="150000"/>
                        </a:lnSpc>
                        <a:buFont typeface="Arial" panose="020B0604020202020204" pitchFamily="34" charset="0"/>
                        <a:buChar char="•"/>
                      </a:pPr>
                      <a:r>
                        <a:rPr lang="en-AU" sz="1600" b="0" i="0" u="none" strike="noStrike" kern="0" baseline="0" noProof="0" dirty="0" smtClean="0">
                          <a:ln>
                            <a:noFill/>
                          </a:ln>
                          <a:solidFill>
                            <a:schemeClr val="dk1"/>
                          </a:solidFill>
                          <a:latin typeface="Montserrat Medium" panose="00000600000000000000" pitchFamily="2" charset="0"/>
                        </a:rPr>
                        <a:t>NSW PPA Aboriginal Education Reference Group has provided consultation throughout Term 2 and 3, 2020 to support the initial planning of a DoE 10 Year Aboriginal Education Strategy.  </a:t>
                      </a:r>
                      <a:endParaRPr lang="en-AU" sz="1600" b="0" i="0" u="none" strike="noStrike" kern="0" baseline="0" noProof="0" dirty="0">
                        <a:ln>
                          <a:noFill/>
                        </a:ln>
                        <a:solidFill>
                          <a:schemeClr val="dk1"/>
                        </a:solidFill>
                        <a:latin typeface="Montserrat Medium" panose="00000600000000000000" pitchFamily="2" charset="0"/>
                      </a:endParaRPr>
                    </a:p>
                  </a:txBody>
                  <a:tcPr marL="72726" marR="72726" marT="36363" marB="3636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43288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845882711"/>
              </p:ext>
            </p:extLst>
          </p:nvPr>
        </p:nvGraphicFramePr>
        <p:xfrm>
          <a:off x="409510" y="5040501"/>
          <a:ext cx="9661590" cy="2362201"/>
        </p:xfrm>
        <a:graphic>
          <a:graphicData uri="http://schemas.openxmlformats.org/drawingml/2006/table">
            <a:tbl>
              <a:tblPr firstRow="1" bandRow="1">
                <a:tableStyleId>{5940675A-B579-460E-94D1-54222C63F5DA}</a:tableStyleId>
              </a:tblPr>
              <a:tblGrid>
                <a:gridCol w="2263189">
                  <a:extLst>
                    <a:ext uri="{9D8B030D-6E8A-4147-A177-3AD203B41FA5}">
                      <a16:colId xmlns:a16="http://schemas.microsoft.com/office/drawing/2014/main" val="1594371057"/>
                    </a:ext>
                  </a:extLst>
                </a:gridCol>
                <a:gridCol w="7398401">
                  <a:extLst>
                    <a:ext uri="{9D8B030D-6E8A-4147-A177-3AD203B41FA5}">
                      <a16:colId xmlns:a16="http://schemas.microsoft.com/office/drawing/2014/main" val="2003902181"/>
                    </a:ext>
                  </a:extLst>
                </a:gridCol>
              </a:tblGrid>
              <a:tr h="2362201">
                <a:tc>
                  <a:txBody>
                    <a:bodyPr/>
                    <a:lstStyle/>
                    <a:p>
                      <a:pPr lvl="0">
                        <a:buNone/>
                      </a:pPr>
                      <a:endParaRPr lang="en-AU" sz="1500" b="1" i="0" u="none" strike="noStrike" kern="0" baseline="0" noProof="0" dirty="0" smtClean="0">
                        <a:ln>
                          <a:noFill/>
                        </a:ln>
                        <a:solidFill>
                          <a:schemeClr val="bg1"/>
                        </a:solidFill>
                        <a:latin typeface="Montserrat Light"/>
                      </a:endParaRPr>
                    </a:p>
                    <a:p>
                      <a:pPr lvl="0">
                        <a:buNone/>
                      </a:pPr>
                      <a:r>
                        <a:rPr lang="en-AU" sz="1500" b="1" i="0" u="none" strike="noStrike" kern="0" baseline="0" noProof="0" dirty="0" smtClean="0">
                          <a:ln>
                            <a:noFill/>
                          </a:ln>
                          <a:solidFill>
                            <a:schemeClr val="bg1"/>
                          </a:solidFill>
                          <a:latin typeface="Montserrat Medium" panose="00000600000000000000" pitchFamily="2" charset="0"/>
                        </a:rPr>
                        <a:t>NSW Aboriginal  Teacher and Executive Career and Leadership Survey </a:t>
                      </a:r>
                      <a:endParaRPr lang="en-AU" sz="1200" dirty="0">
                        <a:latin typeface="Montserrat Medium" panose="00000600000000000000" pitchFamily="2" charset="0"/>
                      </a:endParaRPr>
                    </a:p>
                  </a:txBody>
                  <a:tcPr marL="72726" marR="72726" marT="36363" marB="3636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1D428A"/>
                    </a:solidFill>
                  </a:tcPr>
                </a:tc>
                <a:tc>
                  <a:txBody>
                    <a:bodyPr/>
                    <a:lstStyle/>
                    <a:p>
                      <a:pPr marL="285750" lvl="0" indent="-285750" algn="l">
                        <a:lnSpc>
                          <a:spcPct val="150000"/>
                        </a:lnSpc>
                        <a:buFont typeface="Arial" panose="020B0604020202020204" pitchFamily="34" charset="0"/>
                        <a:buChar char="•"/>
                      </a:pPr>
                      <a:r>
                        <a:rPr lang="en-AU" sz="1600" kern="0" dirty="0" smtClean="0">
                          <a:solidFill>
                            <a:schemeClr val="dk1"/>
                          </a:solidFill>
                          <a:latin typeface="Montserrat Medium" panose="00000600000000000000" pitchFamily="2" charset="0"/>
                        </a:rPr>
                        <a:t>700 survey responses</a:t>
                      </a:r>
                      <a:r>
                        <a:rPr lang="en-AU" sz="1600" kern="0" baseline="0" dirty="0" smtClean="0">
                          <a:solidFill>
                            <a:schemeClr val="dk1"/>
                          </a:solidFill>
                          <a:latin typeface="Montserrat Medium" panose="00000600000000000000" pitchFamily="2" charset="0"/>
                        </a:rPr>
                        <a:t>  received Term 3, Week 6, 2020 from a state-wide Aboriginal teaching and executive staff “Leadership and Aspiration Survey”.</a:t>
                      </a:r>
                    </a:p>
                    <a:p>
                      <a:pPr marL="285750" lvl="0" indent="-285750" algn="l">
                        <a:lnSpc>
                          <a:spcPct val="150000"/>
                        </a:lnSpc>
                        <a:buFont typeface="Arial" panose="020B0604020202020204" pitchFamily="34" charset="0"/>
                        <a:buChar char="•"/>
                      </a:pPr>
                      <a:r>
                        <a:rPr lang="en-AU" sz="1600" b="0" i="0" u="none" strike="noStrike" kern="0" baseline="0" noProof="0" dirty="0" smtClean="0">
                          <a:ln>
                            <a:noFill/>
                          </a:ln>
                          <a:solidFill>
                            <a:schemeClr val="dk1"/>
                          </a:solidFill>
                          <a:latin typeface="Montserrat Medium" panose="00000600000000000000" pitchFamily="2" charset="0"/>
                        </a:rPr>
                        <a:t>Survey results will be used to develop a strategic response to inform future strategies, leadership and development opportunities   for Aboriginal staff. </a:t>
                      </a:r>
                      <a:endParaRPr lang="en-AU" sz="1600" b="0" i="0" u="none" strike="noStrike" kern="0" baseline="0" noProof="0" dirty="0">
                        <a:ln>
                          <a:noFill/>
                        </a:ln>
                        <a:solidFill>
                          <a:schemeClr val="dk1"/>
                        </a:solidFill>
                        <a:latin typeface="Montserrat Medium" panose="00000600000000000000" pitchFamily="2" charset="0"/>
                      </a:endParaRPr>
                    </a:p>
                  </a:txBody>
                  <a:tcPr marL="72726" marR="72726" marT="36363" marB="3636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4328842"/>
                  </a:ext>
                </a:extLst>
              </a:tr>
            </a:tbl>
          </a:graphicData>
        </a:graphic>
      </p:graphicFrame>
    </p:spTree>
    <p:extLst>
      <p:ext uri="{BB962C8B-B14F-4D97-AF65-F5344CB8AC3E}">
        <p14:creationId xmlns:p14="http://schemas.microsoft.com/office/powerpoint/2010/main" val="219767809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631" y="737507"/>
            <a:ext cx="10102779" cy="1291318"/>
          </a:xfrm>
        </p:spPr>
        <p:txBody>
          <a:bodyPr/>
          <a:lstStyle/>
          <a:p>
            <a:r>
              <a:rPr lang="en-AU" sz="3600" dirty="0" smtClean="0"/>
              <a:t>Partnership </a:t>
            </a:r>
            <a:r>
              <a:rPr lang="en-AU" sz="3600" dirty="0"/>
              <a:t>Agreement </a:t>
            </a:r>
            <a:r>
              <a:rPr lang="en-AU" sz="3600" dirty="0" smtClean="0"/>
              <a:t>2020 -2030</a:t>
            </a:r>
            <a:br>
              <a:rPr lang="en-AU" sz="3600" dirty="0" smtClean="0"/>
            </a:br>
            <a:r>
              <a:rPr lang="en-AU" sz="3600" dirty="0" smtClean="0"/>
              <a:t>Walking </a:t>
            </a:r>
            <a:r>
              <a:rPr lang="en-AU" sz="3600" dirty="0"/>
              <a:t>Together, Working Together</a:t>
            </a:r>
          </a:p>
        </p:txBody>
      </p:sp>
      <p:sp>
        <p:nvSpPr>
          <p:cNvPr id="3" name="Rectangle 2"/>
          <p:cNvSpPr/>
          <p:nvPr/>
        </p:nvSpPr>
        <p:spPr>
          <a:xfrm>
            <a:off x="469900" y="2062595"/>
            <a:ext cx="9372600" cy="4031873"/>
          </a:xfrm>
          <a:prstGeom prst="rect">
            <a:avLst/>
          </a:prstGeom>
        </p:spPr>
        <p:txBody>
          <a:bodyPr wrap="square">
            <a:spAutoFit/>
          </a:bodyPr>
          <a:lstStyle/>
          <a:p>
            <a:endParaRPr lang="en-AU" sz="2000" dirty="0" smtClean="0">
              <a:solidFill>
                <a:schemeClr val="accent1">
                  <a:lumMod val="50000"/>
                </a:schemeClr>
              </a:solidFill>
            </a:endParaRPr>
          </a:p>
          <a:p>
            <a:pPr marL="342900" indent="-342900">
              <a:buFont typeface="Arial" panose="020B0604020202020204" pitchFamily="34" charset="0"/>
              <a:buChar char="•"/>
            </a:pPr>
            <a:r>
              <a:rPr lang="en-AU" dirty="0" smtClean="0">
                <a:latin typeface="Montserrat Medium" panose="00000600000000000000" pitchFamily="2" charset="0"/>
              </a:rPr>
              <a:t>The </a:t>
            </a:r>
            <a:r>
              <a:rPr lang="en-AU" dirty="0">
                <a:latin typeface="Montserrat Medium" panose="00000600000000000000" pitchFamily="2" charset="0"/>
              </a:rPr>
              <a:t>launch and signing was to occur in March </a:t>
            </a:r>
            <a:r>
              <a:rPr lang="en-AU" dirty="0" smtClean="0">
                <a:latin typeface="Montserrat Medium" panose="00000600000000000000" pitchFamily="2" charset="0"/>
              </a:rPr>
              <a:t>2020 to coincide with the NSW AECG AGM. </a:t>
            </a:r>
            <a:r>
              <a:rPr lang="en-AU" dirty="0">
                <a:latin typeface="Montserrat Medium" panose="00000600000000000000" pitchFamily="2" charset="0"/>
              </a:rPr>
              <a:t>Due to COVID-19 this has been postponed until </a:t>
            </a:r>
            <a:r>
              <a:rPr lang="en-AU" dirty="0" smtClean="0">
                <a:latin typeface="Montserrat Medium" panose="00000600000000000000" pitchFamily="2" charset="0"/>
              </a:rPr>
              <a:t> </a:t>
            </a:r>
            <a:r>
              <a:rPr lang="en-AU" b="1" dirty="0" smtClean="0">
                <a:latin typeface="Montserrat Medium" panose="00000600000000000000" pitchFamily="2" charset="0"/>
              </a:rPr>
              <a:t>23rd October 2020 and will be in a virtual format. </a:t>
            </a:r>
          </a:p>
          <a:p>
            <a:pPr marL="285750" indent="-285750">
              <a:buFont typeface="Arial" panose="020B0604020202020204" pitchFamily="34" charset="0"/>
              <a:buChar char="•"/>
            </a:pPr>
            <a:endParaRPr lang="en-AU" b="1" dirty="0" smtClean="0">
              <a:latin typeface="Montserrat Medium" panose="00000600000000000000" pitchFamily="2" charset="0"/>
            </a:endParaRPr>
          </a:p>
          <a:p>
            <a:pPr>
              <a:spcAft>
                <a:spcPts val="0"/>
              </a:spcAft>
            </a:pPr>
            <a:r>
              <a:rPr lang="en-AU" b="1" dirty="0">
                <a:latin typeface="Montserrat Medium" panose="00000600000000000000" pitchFamily="2" charset="0"/>
              </a:rPr>
              <a:t>Partnership Agreement </a:t>
            </a:r>
            <a:r>
              <a:rPr lang="en-AU" b="1" dirty="0" smtClean="0">
                <a:solidFill>
                  <a:srgbClr val="000000"/>
                </a:solidFill>
                <a:latin typeface="Montserrat Medium" panose="00000600000000000000" pitchFamily="2" charset="0"/>
                <a:ea typeface="Times New Roman" panose="02020603050405020304" pitchFamily="18" charset="0"/>
              </a:rPr>
              <a:t>sketch </a:t>
            </a:r>
            <a:r>
              <a:rPr lang="en-AU" b="1" dirty="0">
                <a:solidFill>
                  <a:srgbClr val="000000"/>
                </a:solidFill>
                <a:latin typeface="Montserrat Medium" panose="00000600000000000000" pitchFamily="2" charset="0"/>
                <a:ea typeface="Times New Roman" panose="02020603050405020304" pitchFamily="18" charset="0"/>
              </a:rPr>
              <a:t>video</a:t>
            </a:r>
            <a:r>
              <a:rPr lang="en-AU" dirty="0">
                <a:solidFill>
                  <a:srgbClr val="000000"/>
                </a:solidFill>
                <a:latin typeface="Montserrat Medium" panose="00000600000000000000" pitchFamily="2" charset="0"/>
                <a:ea typeface="Times New Roman" panose="02020603050405020304" pitchFamily="18" charset="0"/>
              </a:rPr>
              <a:t>:</a:t>
            </a:r>
          </a:p>
          <a:p>
            <a:pPr marL="800100" lvl="1" indent="-342900">
              <a:buSzPts val="1000"/>
              <a:buFont typeface="Symbol" panose="05050102010706020507" pitchFamily="18" charset="2"/>
              <a:buChar char=""/>
              <a:tabLst>
                <a:tab pos="457200" algn="l"/>
              </a:tabLst>
            </a:pPr>
            <a:r>
              <a:rPr lang="en-AU" dirty="0" smtClean="0">
                <a:solidFill>
                  <a:srgbClr val="333333"/>
                </a:solidFill>
                <a:latin typeface="Montserrat Medium" panose="00000600000000000000" pitchFamily="2" charset="0"/>
                <a:ea typeface="Times New Roman" panose="02020603050405020304" pitchFamily="18" charset="0"/>
              </a:rPr>
              <a:t>is </a:t>
            </a:r>
            <a:r>
              <a:rPr lang="en-AU" dirty="0">
                <a:solidFill>
                  <a:srgbClr val="333333"/>
                </a:solidFill>
                <a:latin typeface="Montserrat Medium" panose="00000600000000000000" pitchFamily="2" charset="0"/>
                <a:ea typeface="Times New Roman" panose="02020603050405020304" pitchFamily="18" charset="0"/>
              </a:rPr>
              <a:t>about </a:t>
            </a:r>
            <a:r>
              <a:rPr lang="en-AU" dirty="0" smtClean="0">
                <a:solidFill>
                  <a:srgbClr val="333333"/>
                </a:solidFill>
                <a:latin typeface="Montserrat Medium" panose="00000600000000000000" pitchFamily="2" charset="0"/>
                <a:ea typeface="Times New Roman" panose="02020603050405020304" pitchFamily="18" charset="0"/>
              </a:rPr>
              <a:t>3 minutes in </a:t>
            </a:r>
            <a:r>
              <a:rPr lang="en-AU" dirty="0">
                <a:solidFill>
                  <a:srgbClr val="333333"/>
                </a:solidFill>
                <a:latin typeface="Montserrat Medium" panose="00000600000000000000" pitchFamily="2" charset="0"/>
                <a:ea typeface="Times New Roman" panose="02020603050405020304" pitchFamily="18" charset="0"/>
              </a:rPr>
              <a:t>length</a:t>
            </a:r>
            <a:endParaRPr lang="en-AU" dirty="0">
              <a:solidFill>
                <a:srgbClr val="333333"/>
              </a:solidFill>
              <a:latin typeface="Montserrat Medium" panose="00000600000000000000" pitchFamily="2" charset="0"/>
              <a:ea typeface="Calibri" panose="020F0502020204030204" pitchFamily="34" charset="0"/>
            </a:endParaRPr>
          </a:p>
          <a:p>
            <a:pPr marL="800100" lvl="1" indent="-342900">
              <a:buSzPts val="1000"/>
              <a:buFont typeface="Symbol" panose="05050102010706020507" pitchFamily="18" charset="2"/>
              <a:buChar char=""/>
              <a:tabLst>
                <a:tab pos="457200" algn="l"/>
              </a:tabLst>
            </a:pPr>
            <a:r>
              <a:rPr lang="en-AU" dirty="0">
                <a:solidFill>
                  <a:srgbClr val="333333"/>
                </a:solidFill>
                <a:latin typeface="Montserrat Medium" panose="00000600000000000000" pitchFamily="2" charset="0"/>
                <a:ea typeface="Times New Roman" panose="02020603050405020304" pitchFamily="18" charset="0"/>
              </a:rPr>
              <a:t>is targeted at an external audience</a:t>
            </a:r>
            <a:endParaRPr lang="en-AU" dirty="0">
              <a:solidFill>
                <a:srgbClr val="333333"/>
              </a:solidFill>
              <a:latin typeface="Montserrat Medium" panose="00000600000000000000" pitchFamily="2" charset="0"/>
              <a:ea typeface="Calibri" panose="020F0502020204030204" pitchFamily="34" charset="0"/>
            </a:endParaRPr>
          </a:p>
          <a:p>
            <a:pPr marL="800100" lvl="1" indent="-342900">
              <a:buSzPts val="1000"/>
              <a:buFont typeface="Symbol" panose="05050102010706020507" pitchFamily="18" charset="2"/>
              <a:buChar char=""/>
              <a:tabLst>
                <a:tab pos="457200" algn="l"/>
              </a:tabLst>
            </a:pPr>
            <a:r>
              <a:rPr lang="en-AU" dirty="0">
                <a:solidFill>
                  <a:srgbClr val="333333"/>
                </a:solidFill>
                <a:latin typeface="Montserrat Medium" panose="00000600000000000000" pitchFamily="2" charset="0"/>
                <a:ea typeface="Times New Roman" panose="02020603050405020304" pitchFamily="18" charset="0"/>
              </a:rPr>
              <a:t>has a primary goal of showcasing the importance of the upcoming Partnership agreement ( including a few key important figures who will be signing the agreement)</a:t>
            </a:r>
            <a:endParaRPr lang="en-AU" dirty="0">
              <a:solidFill>
                <a:srgbClr val="333333"/>
              </a:solidFill>
              <a:latin typeface="Montserrat Medium" panose="00000600000000000000" pitchFamily="2" charset="0"/>
              <a:ea typeface="Calibri" panose="020F0502020204030204" pitchFamily="34" charset="0"/>
            </a:endParaRPr>
          </a:p>
          <a:p>
            <a:pPr marL="800100" lvl="1" indent="-342900">
              <a:buSzPts val="1000"/>
              <a:buFont typeface="Symbol" panose="05050102010706020507" pitchFamily="18" charset="2"/>
              <a:buChar char=""/>
              <a:tabLst>
                <a:tab pos="457200" algn="l"/>
              </a:tabLst>
            </a:pPr>
            <a:r>
              <a:rPr lang="en-AU" dirty="0">
                <a:solidFill>
                  <a:srgbClr val="333333"/>
                </a:solidFill>
                <a:latin typeface="Montserrat Medium" panose="00000600000000000000" pitchFamily="2" charset="0"/>
                <a:ea typeface="Times New Roman" panose="02020603050405020304" pitchFamily="18" charset="0"/>
              </a:rPr>
              <a:t>target delivery date of October 2020</a:t>
            </a:r>
          </a:p>
          <a:p>
            <a:pPr marL="800100" lvl="1" indent="-342900">
              <a:buSzPts val="1000"/>
              <a:buFont typeface="Symbol" panose="05050102010706020507" pitchFamily="18" charset="2"/>
              <a:buChar char=""/>
              <a:tabLst>
                <a:tab pos="457200" algn="l"/>
              </a:tabLst>
            </a:pPr>
            <a:r>
              <a:rPr lang="en-AU" dirty="0">
                <a:solidFill>
                  <a:srgbClr val="333333"/>
                </a:solidFill>
                <a:latin typeface="Montserrat Medium" panose="00000600000000000000" pitchFamily="2" charset="0"/>
                <a:ea typeface="Times New Roman" panose="02020603050405020304" pitchFamily="18" charset="0"/>
              </a:rPr>
              <a:t>is intended for use online/in </a:t>
            </a:r>
            <a:r>
              <a:rPr lang="en-AU" dirty="0" smtClean="0">
                <a:solidFill>
                  <a:srgbClr val="333333"/>
                </a:solidFill>
                <a:latin typeface="Montserrat Medium" panose="00000600000000000000" pitchFamily="2" charset="0"/>
                <a:ea typeface="Times New Roman" panose="02020603050405020304" pitchFamily="18" charset="0"/>
              </a:rPr>
              <a:t>presentations.</a:t>
            </a:r>
            <a:endParaRPr lang="en-AU" dirty="0">
              <a:latin typeface="Montserrat Medium" panose="00000600000000000000" pitchFamily="2" charset="0"/>
            </a:endParaRPr>
          </a:p>
          <a:p>
            <a:pPr marL="285750" indent="-285750">
              <a:buFont typeface="Arial" panose="020B0604020202020204" pitchFamily="34" charset="0"/>
              <a:buChar char="•"/>
            </a:pPr>
            <a:endParaRPr lang="en-AU" sz="2000" b="1" dirty="0">
              <a:latin typeface="Montserrat Medium" panose="00000600000000000000" pitchFamily="2" charset="0"/>
            </a:endParaRPr>
          </a:p>
        </p:txBody>
      </p:sp>
      <p:pic>
        <p:nvPicPr>
          <p:cNvPr id="7" name="Picture 2"/>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3463" r="3192"/>
          <a:stretch/>
        </p:blipFill>
        <p:spPr bwMode="auto">
          <a:xfrm>
            <a:off x="340860" y="6659221"/>
            <a:ext cx="2272348" cy="76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318500" y="6513944"/>
            <a:ext cx="2272348" cy="83346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dirty="0"/>
          </a:p>
        </p:txBody>
      </p:sp>
    </p:spTree>
    <p:extLst>
      <p:ext uri="{BB962C8B-B14F-4D97-AF65-F5344CB8AC3E}">
        <p14:creationId xmlns:p14="http://schemas.microsoft.com/office/powerpoint/2010/main" val="69378553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41300" y="276225"/>
            <a:ext cx="10102779" cy="595500"/>
          </a:xfrm>
        </p:spPr>
        <p:txBody>
          <a:bodyPr/>
          <a:lstStyle/>
          <a:p>
            <a:r>
              <a:rPr lang="en-AU" sz="4400" dirty="0" err="1" smtClean="0"/>
              <a:t>Kimberwalli</a:t>
            </a:r>
            <a:r>
              <a:rPr lang="en-AU" sz="4400" dirty="0" smtClean="0"/>
              <a:t> Transition to DoE</a:t>
            </a:r>
            <a:endParaRPr lang="en-AU" sz="4400" dirty="0"/>
          </a:p>
        </p:txBody>
      </p:sp>
      <p:sp>
        <p:nvSpPr>
          <p:cNvPr id="11" name="Text Placeholder 3"/>
          <p:cNvSpPr>
            <a:spLocks noGrp="1"/>
          </p:cNvSpPr>
          <p:nvPr>
            <p:ph type="body" sz="quarter" idx="16"/>
          </p:nvPr>
        </p:nvSpPr>
        <p:spPr>
          <a:xfrm>
            <a:off x="241300" y="946623"/>
            <a:ext cx="10102778" cy="355794"/>
          </a:xfrm>
        </p:spPr>
        <p:txBody>
          <a:bodyPr/>
          <a:lstStyle/>
          <a:p>
            <a:pPr marL="0" indent="0">
              <a:buNone/>
            </a:pPr>
            <a:r>
              <a:rPr lang="en-AU" sz="1800" dirty="0" smtClean="0"/>
              <a:t>What is </a:t>
            </a:r>
            <a:r>
              <a:rPr lang="en-AU" sz="1800" dirty="0" err="1" smtClean="0"/>
              <a:t>Kimberwalli</a:t>
            </a:r>
            <a:r>
              <a:rPr lang="en-AU" sz="1800" dirty="0" smtClean="0"/>
              <a:t>? </a:t>
            </a:r>
            <a:r>
              <a:rPr lang="en-AU" dirty="0"/>
              <a:t> </a:t>
            </a:r>
          </a:p>
        </p:txBody>
      </p:sp>
      <p:sp>
        <p:nvSpPr>
          <p:cNvPr id="2" name="Rectangle 1"/>
          <p:cNvSpPr/>
          <p:nvPr/>
        </p:nvSpPr>
        <p:spPr>
          <a:xfrm>
            <a:off x="241300" y="1038225"/>
            <a:ext cx="10102778" cy="4945969"/>
          </a:xfrm>
          <a:prstGeom prst="rect">
            <a:avLst/>
          </a:prstGeom>
        </p:spPr>
        <p:txBody>
          <a:bodyPr wrap="square">
            <a:spAutoFit/>
          </a:bodyPr>
          <a:lstStyle/>
          <a:p>
            <a:pPr defTabSz="801997">
              <a:lnSpc>
                <a:spcPct val="120000"/>
              </a:lnSpc>
            </a:pPr>
            <a:endParaRPr lang="en-AU" sz="2000" dirty="0" smtClean="0">
              <a:latin typeface="Montserrat Medium" pitchFamily="2" charset="77"/>
            </a:endParaRPr>
          </a:p>
          <a:p>
            <a:pPr marL="285750" indent="-285750">
              <a:buFont typeface="Arial" panose="020B0604020202020204" pitchFamily="34" charset="0"/>
              <a:buChar char="•"/>
            </a:pPr>
            <a:r>
              <a:rPr lang="en-US" sz="2000" dirty="0" smtClean="0">
                <a:latin typeface="Montserrat Medium" panose="00000600000000000000" pitchFamily="2" charset="0"/>
              </a:rPr>
              <a:t>Located </a:t>
            </a:r>
            <a:r>
              <a:rPr lang="en-US" sz="2000" dirty="0">
                <a:latin typeface="Montserrat Medium" panose="00000600000000000000" pitchFamily="2" charset="0"/>
              </a:rPr>
              <a:t>in </a:t>
            </a:r>
            <a:r>
              <a:rPr lang="en-US" sz="2000" dirty="0" err="1">
                <a:latin typeface="Montserrat Medium" panose="00000600000000000000" pitchFamily="2" charset="0"/>
              </a:rPr>
              <a:t>Whalan</a:t>
            </a:r>
            <a:r>
              <a:rPr lang="en-US" sz="2000" dirty="0">
                <a:latin typeface="Montserrat Medium" panose="00000600000000000000" pitchFamily="2" charset="0"/>
              </a:rPr>
              <a:t>, </a:t>
            </a:r>
            <a:r>
              <a:rPr lang="en-US" sz="2000" dirty="0" err="1">
                <a:latin typeface="Montserrat Medium" panose="00000600000000000000" pitchFamily="2" charset="0"/>
              </a:rPr>
              <a:t>Kimberwalli</a:t>
            </a:r>
            <a:r>
              <a:rPr lang="en-US" sz="2000" dirty="0">
                <a:latin typeface="Montserrat Medium" panose="00000600000000000000" pitchFamily="2" charset="0"/>
              </a:rPr>
              <a:t> </a:t>
            </a:r>
            <a:r>
              <a:rPr lang="en-US" sz="2000" dirty="0" smtClean="0">
                <a:latin typeface="Montserrat Medium" panose="00000600000000000000" pitchFamily="2" charset="0"/>
              </a:rPr>
              <a:t>is </a:t>
            </a:r>
            <a:r>
              <a:rPr lang="en-US" sz="2000" dirty="0">
                <a:latin typeface="Montserrat Medium" panose="00000600000000000000" pitchFamily="2" charset="0"/>
              </a:rPr>
              <a:t>a unique initiative that supports young Aboriginal people in Western Sydney transition from school to further education, training or employment. </a:t>
            </a:r>
            <a:r>
              <a:rPr lang="en-US" sz="2000" dirty="0" err="1">
                <a:latin typeface="Montserrat Medium" panose="00000600000000000000" pitchFamily="2" charset="0"/>
              </a:rPr>
              <a:t>Kimberwalli</a:t>
            </a:r>
            <a:r>
              <a:rPr lang="en-US" sz="2000" dirty="0">
                <a:latin typeface="Montserrat Medium" panose="00000600000000000000" pitchFamily="2" charset="0"/>
              </a:rPr>
              <a:t> seeks to collaborate in new and innovative ways with community, business and government to support our young leaders to shine brightly and ensure Aboriginal people, their families and communities are at the forefront of economic development in Western Sydney.</a:t>
            </a:r>
          </a:p>
          <a:p>
            <a:pPr marL="285750" indent="-285750">
              <a:buFont typeface="Arial" panose="020B0604020202020204" pitchFamily="34" charset="0"/>
              <a:buChar char="•"/>
            </a:pPr>
            <a:r>
              <a:rPr lang="en-AU" sz="2000" dirty="0">
                <a:latin typeface="Montserrat Medium" panose="00000600000000000000" pitchFamily="2" charset="0"/>
              </a:rPr>
              <a:t>We play an important role working with community, schools, industry and corporate partners to deliver post school pathways to learning, skills and employment.</a:t>
            </a:r>
          </a:p>
          <a:p>
            <a:endParaRPr lang="en-US" sz="2000" dirty="0">
              <a:latin typeface="Montserrat Medium" panose="00000600000000000000" pitchFamily="2" charset="0"/>
            </a:endParaRPr>
          </a:p>
          <a:p>
            <a:pPr defTabSz="801997">
              <a:lnSpc>
                <a:spcPct val="120000"/>
              </a:lnSpc>
            </a:pPr>
            <a:endParaRPr lang="en-AU" sz="2000" dirty="0">
              <a:latin typeface="Montserrat Medium" pitchFamily="2" charset="77"/>
            </a:endParaRPr>
          </a:p>
          <a:p>
            <a:pPr marL="285750" indent="-285750" defTabSz="801997">
              <a:lnSpc>
                <a:spcPct val="120000"/>
              </a:lnSpc>
              <a:buFont typeface="Arial" panose="020B0604020202020204" pitchFamily="34" charset="0"/>
              <a:buChar char="•"/>
            </a:pPr>
            <a:endParaRPr lang="en-AU" sz="2000" dirty="0">
              <a:latin typeface="Montserrat Medium" pitchFamily="2" charset="77"/>
            </a:endParaRPr>
          </a:p>
          <a:p>
            <a:pPr defTabSz="685798">
              <a:lnSpc>
                <a:spcPct val="130000"/>
              </a:lnSpc>
            </a:pPr>
            <a:endParaRPr lang="en-AU" kern="0" dirty="0"/>
          </a:p>
        </p:txBody>
      </p:sp>
      <p:pic>
        <p:nvPicPr>
          <p:cNvPr id="3" name="Picture 2"/>
          <p:cNvPicPr>
            <a:picLocks noChangeAspect="1"/>
          </p:cNvPicPr>
          <p:nvPr/>
        </p:nvPicPr>
        <p:blipFill>
          <a:blip r:embed="rId3"/>
          <a:stretch>
            <a:fillRect/>
          </a:stretch>
        </p:blipFill>
        <p:spPr>
          <a:xfrm>
            <a:off x="2527300" y="4314825"/>
            <a:ext cx="5334462" cy="3127519"/>
          </a:xfrm>
          <a:prstGeom prst="rect">
            <a:avLst/>
          </a:prstGeom>
        </p:spPr>
      </p:pic>
    </p:spTree>
    <p:extLst>
      <p:ext uri="{BB962C8B-B14F-4D97-AF65-F5344CB8AC3E}">
        <p14:creationId xmlns:p14="http://schemas.microsoft.com/office/powerpoint/2010/main" val="135754117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41300" y="276225"/>
            <a:ext cx="10102779" cy="595500"/>
          </a:xfrm>
        </p:spPr>
        <p:txBody>
          <a:bodyPr/>
          <a:lstStyle/>
          <a:p>
            <a:r>
              <a:rPr lang="en-AU" sz="4400" dirty="0" err="1" smtClean="0"/>
              <a:t>Kimberwalli</a:t>
            </a:r>
            <a:r>
              <a:rPr lang="en-AU" sz="4400" dirty="0" smtClean="0"/>
              <a:t> Transition to DoE</a:t>
            </a:r>
            <a:endParaRPr lang="en-AU" sz="4400" dirty="0"/>
          </a:p>
        </p:txBody>
      </p:sp>
      <p:sp>
        <p:nvSpPr>
          <p:cNvPr id="11" name="Text Placeholder 3"/>
          <p:cNvSpPr>
            <a:spLocks noGrp="1"/>
          </p:cNvSpPr>
          <p:nvPr>
            <p:ph type="body" sz="quarter" idx="16"/>
          </p:nvPr>
        </p:nvSpPr>
        <p:spPr>
          <a:xfrm>
            <a:off x="241300" y="946623"/>
            <a:ext cx="10102778" cy="355794"/>
          </a:xfrm>
        </p:spPr>
        <p:txBody>
          <a:bodyPr/>
          <a:lstStyle/>
          <a:p>
            <a:pPr marL="0" indent="0">
              <a:buNone/>
            </a:pPr>
            <a:r>
              <a:rPr lang="en-AU" sz="1800" dirty="0" smtClean="0"/>
              <a:t> The </a:t>
            </a:r>
            <a:r>
              <a:rPr lang="en-AU" sz="1800" dirty="0" err="1" smtClean="0"/>
              <a:t>Kimberwalli</a:t>
            </a:r>
            <a:r>
              <a:rPr lang="en-AU" sz="1800" dirty="0" smtClean="0"/>
              <a:t> story</a:t>
            </a:r>
            <a:r>
              <a:rPr lang="en-AU" dirty="0"/>
              <a:t> </a:t>
            </a:r>
          </a:p>
        </p:txBody>
      </p:sp>
      <p:pic>
        <p:nvPicPr>
          <p:cNvPr id="4" name="Picture 3"/>
          <p:cNvPicPr>
            <a:picLocks noChangeAspect="1"/>
          </p:cNvPicPr>
          <p:nvPr/>
        </p:nvPicPr>
        <p:blipFill>
          <a:blip r:embed="rId3"/>
          <a:stretch>
            <a:fillRect/>
          </a:stretch>
        </p:blipFill>
        <p:spPr>
          <a:xfrm>
            <a:off x="-53967" y="1302417"/>
            <a:ext cx="10747367" cy="6362682"/>
          </a:xfrm>
          <a:prstGeom prst="rect">
            <a:avLst/>
          </a:prstGeom>
        </p:spPr>
      </p:pic>
    </p:spTree>
    <p:extLst>
      <p:ext uri="{BB962C8B-B14F-4D97-AF65-F5344CB8AC3E}">
        <p14:creationId xmlns:p14="http://schemas.microsoft.com/office/powerpoint/2010/main" val="45112444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3700" y="4695825"/>
            <a:ext cx="9372600" cy="1221873"/>
          </a:xfrm>
        </p:spPr>
        <p:txBody>
          <a:bodyPr/>
          <a:lstStyle/>
          <a:p>
            <a:pPr algn="l"/>
            <a:r>
              <a:rPr lang="en-AU" dirty="0" smtClean="0"/>
              <a:t>Policy, Research and Engagement Team Update</a:t>
            </a:r>
            <a:br>
              <a:rPr lang="en-AU" dirty="0" smtClean="0"/>
            </a:br>
            <a:r>
              <a:rPr lang="en-AU" dirty="0" smtClean="0"/>
              <a:t/>
            </a:r>
            <a:br>
              <a:rPr lang="en-AU" dirty="0" smtClean="0"/>
            </a:br>
            <a:r>
              <a:rPr lang="en-AU" dirty="0" smtClean="0"/>
              <a:t/>
            </a:r>
            <a:br>
              <a:rPr lang="en-AU" dirty="0" smtClean="0"/>
            </a:br>
            <a:r>
              <a:rPr lang="en-AU" dirty="0" smtClean="0"/>
              <a:t/>
            </a:r>
            <a:br>
              <a:rPr lang="en-AU" dirty="0" smtClean="0"/>
            </a:br>
            <a:r>
              <a:rPr lang="en-AU" dirty="0" smtClean="0"/>
              <a:t/>
            </a:r>
            <a:br>
              <a:rPr lang="en-AU" dirty="0" smtClean="0"/>
            </a:br>
            <a:r>
              <a:rPr lang="en-AU" dirty="0" smtClean="0"/>
              <a:t/>
            </a:r>
            <a:br>
              <a:rPr lang="en-AU" dirty="0" smtClean="0"/>
            </a:br>
            <a:r>
              <a:rPr lang="en-AU" sz="3600" dirty="0" smtClean="0"/>
              <a:t>Tanya Neal </a:t>
            </a:r>
            <a:br>
              <a:rPr lang="en-AU" sz="3600" dirty="0" smtClean="0"/>
            </a:br>
            <a:r>
              <a:rPr lang="en-AU" sz="3600" dirty="0" smtClean="0"/>
              <a:t>Director, </a:t>
            </a:r>
            <a:r>
              <a:rPr lang="en-AU" dirty="0" smtClean="0"/>
              <a:t>Policy</a:t>
            </a:r>
            <a:r>
              <a:rPr lang="en-AU" dirty="0"/>
              <a:t>, Research </a:t>
            </a:r>
            <a:r>
              <a:rPr lang="en-AU" dirty="0" smtClean="0"/>
              <a:t>and Engagement </a:t>
            </a:r>
            <a:endParaRPr lang="en-AU" sz="3600" dirty="0"/>
          </a:p>
        </p:txBody>
      </p:sp>
    </p:spTree>
    <p:extLst>
      <p:ext uri="{BB962C8B-B14F-4D97-AF65-F5344CB8AC3E}">
        <p14:creationId xmlns:p14="http://schemas.microsoft.com/office/powerpoint/2010/main" val="324620749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41300" y="276225"/>
            <a:ext cx="10102779" cy="595500"/>
          </a:xfrm>
        </p:spPr>
        <p:txBody>
          <a:bodyPr/>
          <a:lstStyle/>
          <a:p>
            <a:r>
              <a:rPr lang="en-AU" sz="4400" dirty="0" smtClean="0"/>
              <a:t>Language And Culture Nests </a:t>
            </a:r>
            <a:endParaRPr lang="en-AU" sz="4400" dirty="0"/>
          </a:p>
        </p:txBody>
      </p:sp>
      <p:sp>
        <p:nvSpPr>
          <p:cNvPr id="11" name="Text Placeholder 3"/>
          <p:cNvSpPr>
            <a:spLocks noGrp="1"/>
          </p:cNvSpPr>
          <p:nvPr>
            <p:ph type="body" sz="quarter" idx="16"/>
          </p:nvPr>
        </p:nvSpPr>
        <p:spPr>
          <a:xfrm>
            <a:off x="241300" y="946623"/>
            <a:ext cx="10102778" cy="355794"/>
          </a:xfrm>
        </p:spPr>
        <p:txBody>
          <a:bodyPr/>
          <a:lstStyle/>
          <a:p>
            <a:pPr marL="0" indent="0">
              <a:buNone/>
            </a:pPr>
            <a:r>
              <a:rPr lang="en-AU" sz="1800" dirty="0"/>
              <a:t>Bundjalung Community Language Program</a:t>
            </a:r>
            <a:r>
              <a:rPr lang="en-AU" dirty="0"/>
              <a:t> </a:t>
            </a:r>
          </a:p>
        </p:txBody>
      </p:sp>
      <p:sp>
        <p:nvSpPr>
          <p:cNvPr id="2" name="Rectangle 1"/>
          <p:cNvSpPr/>
          <p:nvPr/>
        </p:nvSpPr>
        <p:spPr>
          <a:xfrm>
            <a:off x="275021" y="1329021"/>
            <a:ext cx="10102778" cy="4145750"/>
          </a:xfrm>
          <a:prstGeom prst="rect">
            <a:avLst/>
          </a:prstGeom>
        </p:spPr>
        <p:txBody>
          <a:bodyPr wrap="square">
            <a:spAutoFit/>
          </a:bodyPr>
          <a:lstStyle/>
          <a:p>
            <a:pPr marL="285750" indent="-285750" defTabSz="801997">
              <a:lnSpc>
                <a:spcPct val="120000"/>
              </a:lnSpc>
              <a:buFont typeface="Arial" panose="020B0604020202020204" pitchFamily="34" charset="0"/>
              <a:buChar char="•"/>
            </a:pPr>
            <a:endParaRPr lang="en-AU" sz="2000" dirty="0" smtClean="0">
              <a:latin typeface="Montserrat Medium" pitchFamily="2" charset="77"/>
            </a:endParaRPr>
          </a:p>
          <a:p>
            <a:pPr marL="285750" indent="-285750" defTabSz="801997">
              <a:lnSpc>
                <a:spcPct val="120000"/>
              </a:lnSpc>
              <a:buFont typeface="Arial" panose="020B0604020202020204" pitchFamily="34" charset="0"/>
              <a:buChar char="•"/>
            </a:pPr>
            <a:r>
              <a:rPr lang="en-AU" sz="2000" dirty="0" smtClean="0">
                <a:latin typeface="Montserrat Medium" pitchFamily="2" charset="77"/>
              </a:rPr>
              <a:t>​</a:t>
            </a:r>
            <a:r>
              <a:rPr lang="en-AU" sz="2000" dirty="0">
                <a:latin typeface="Montserrat Medium" pitchFamily="2" charset="77"/>
              </a:rPr>
              <a:t>In consultation with the NSW AECG, the Department are piloting a Community Language Program in the Bundjalung Nest</a:t>
            </a:r>
          </a:p>
          <a:p>
            <a:pPr marL="285750" indent="-285750" defTabSz="801997">
              <a:lnSpc>
                <a:spcPct val="120000"/>
              </a:lnSpc>
              <a:buFont typeface="Arial" panose="020B0604020202020204" pitchFamily="34" charset="0"/>
              <a:buChar char="•"/>
            </a:pPr>
            <a:endParaRPr lang="en-AU" sz="2000" dirty="0">
              <a:latin typeface="Montserrat Medium" pitchFamily="2" charset="77"/>
            </a:endParaRPr>
          </a:p>
          <a:p>
            <a:pPr marL="285750" indent="-285750" defTabSz="801997">
              <a:lnSpc>
                <a:spcPct val="120000"/>
              </a:lnSpc>
              <a:buFont typeface="Arial" panose="020B0604020202020204" pitchFamily="34" charset="0"/>
              <a:buChar char="•"/>
            </a:pPr>
            <a:r>
              <a:rPr lang="en-AU" sz="2000" dirty="0">
                <a:latin typeface="Montserrat Medium" pitchFamily="2" charset="77"/>
              </a:rPr>
              <a:t>This pilot aims to be further developed as a model for other Nests to support community members with Language and Culture</a:t>
            </a:r>
          </a:p>
          <a:p>
            <a:pPr marL="285750" indent="-285750" defTabSz="801997">
              <a:lnSpc>
                <a:spcPct val="120000"/>
              </a:lnSpc>
              <a:buFont typeface="Arial" panose="020B0604020202020204" pitchFamily="34" charset="0"/>
              <a:buChar char="•"/>
            </a:pPr>
            <a:endParaRPr lang="en-AU" sz="2000" dirty="0">
              <a:latin typeface="Montserrat Medium" pitchFamily="2" charset="77"/>
            </a:endParaRPr>
          </a:p>
          <a:p>
            <a:pPr marL="285750" indent="-285750" defTabSz="801997">
              <a:lnSpc>
                <a:spcPct val="120000"/>
              </a:lnSpc>
              <a:buFont typeface="Arial" panose="020B0604020202020204" pitchFamily="34" charset="0"/>
              <a:buChar char="•"/>
            </a:pPr>
            <a:r>
              <a:rPr lang="en-AU" sz="2000" dirty="0">
                <a:latin typeface="Montserrat Medium" pitchFamily="2" charset="77"/>
              </a:rPr>
              <a:t>The program currently runs for 10 weeks and includes an On Country visit</a:t>
            </a:r>
          </a:p>
          <a:p>
            <a:pPr marL="285750" indent="-285750" defTabSz="801997">
              <a:lnSpc>
                <a:spcPct val="120000"/>
              </a:lnSpc>
              <a:buFont typeface="Arial" panose="020B0604020202020204" pitchFamily="34" charset="0"/>
              <a:buChar char="•"/>
            </a:pPr>
            <a:endParaRPr lang="en-AU" sz="2000" dirty="0">
              <a:latin typeface="Montserrat Medium" pitchFamily="2" charset="77"/>
            </a:endParaRPr>
          </a:p>
          <a:p>
            <a:pPr marL="285750" indent="-285750" defTabSz="801997">
              <a:lnSpc>
                <a:spcPct val="120000"/>
              </a:lnSpc>
              <a:buFont typeface="Arial" panose="020B0604020202020204" pitchFamily="34" charset="0"/>
              <a:buChar char="•"/>
            </a:pPr>
            <a:r>
              <a:rPr lang="en-AU" sz="2000" dirty="0">
                <a:latin typeface="Montserrat Medium" pitchFamily="2" charset="77"/>
              </a:rPr>
              <a:t>The program complements the NESA Scope and Sequence K-10 </a:t>
            </a:r>
          </a:p>
          <a:p>
            <a:pPr defTabSz="685798">
              <a:lnSpc>
                <a:spcPct val="130000"/>
              </a:lnSpc>
            </a:pPr>
            <a:endParaRPr lang="en-AU" kern="0" dirty="0"/>
          </a:p>
        </p:txBody>
      </p:sp>
    </p:spTree>
    <p:extLst>
      <p:ext uri="{BB962C8B-B14F-4D97-AF65-F5344CB8AC3E}">
        <p14:creationId xmlns:p14="http://schemas.microsoft.com/office/powerpoint/2010/main" val="197913138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75021" y="767150"/>
            <a:ext cx="10102779" cy="595500"/>
          </a:xfrm>
        </p:spPr>
        <p:txBody>
          <a:bodyPr/>
          <a:lstStyle/>
          <a:p>
            <a:r>
              <a:rPr lang="en-AU" sz="3200" dirty="0" smtClean="0"/>
              <a:t>Early </a:t>
            </a:r>
            <a:r>
              <a:rPr lang="en-AU" sz="3200" dirty="0"/>
              <a:t>Years Language and Culture </a:t>
            </a:r>
            <a:r>
              <a:rPr lang="en-AU" sz="3200" dirty="0" smtClean="0"/>
              <a:t>Grant </a:t>
            </a:r>
            <a:r>
              <a:rPr lang="en-AU" sz="3200" dirty="0"/>
              <a:t>initiative</a:t>
            </a:r>
          </a:p>
        </p:txBody>
      </p:sp>
      <p:sp>
        <p:nvSpPr>
          <p:cNvPr id="2" name="Rectangle 1"/>
          <p:cNvSpPr/>
          <p:nvPr/>
        </p:nvSpPr>
        <p:spPr>
          <a:xfrm>
            <a:off x="275021" y="1329021"/>
            <a:ext cx="10102778" cy="5234638"/>
          </a:xfrm>
          <a:prstGeom prst="rect">
            <a:avLst/>
          </a:prstGeom>
        </p:spPr>
        <p:txBody>
          <a:bodyPr wrap="square">
            <a:spAutoFit/>
          </a:bodyPr>
          <a:lstStyle/>
          <a:p>
            <a:pPr marL="285750" indent="-285750" defTabSz="801997">
              <a:lnSpc>
                <a:spcPct val="120000"/>
              </a:lnSpc>
              <a:buFont typeface="Arial" panose="020B0604020202020204" pitchFamily="34" charset="0"/>
              <a:buChar char="•"/>
            </a:pPr>
            <a:endParaRPr lang="en-AU" sz="2000" dirty="0" smtClean="0">
              <a:latin typeface="Montserrat Medium" pitchFamily="2" charset="77"/>
            </a:endParaRPr>
          </a:p>
          <a:p>
            <a:pPr lvl="1"/>
            <a:r>
              <a:rPr lang="en-AU" sz="2000" dirty="0" smtClean="0">
                <a:latin typeface="Montserrat Medium" pitchFamily="2" charset="77"/>
              </a:rPr>
              <a:t>​</a:t>
            </a:r>
            <a:r>
              <a:rPr lang="en-AU" sz="1500" b="1" dirty="0">
                <a:latin typeface="Montserrat Medium" panose="00000600000000000000" pitchFamily="2" charset="0"/>
              </a:rPr>
              <a:t>The Policy, Research and Engagement team, in conjunction with Early Learning and Primary Education and Early Childhood Education areas, is delivering grants for Aboriginal Language and Culture teaching to government preschools across NSW.</a:t>
            </a:r>
            <a:endParaRPr lang="en-AU" sz="1500" dirty="0">
              <a:latin typeface="Montserrat Medium" panose="00000600000000000000" pitchFamily="2" charset="0"/>
            </a:endParaRPr>
          </a:p>
          <a:p>
            <a:pPr marL="742950" lvl="1" indent="-285750">
              <a:buFont typeface="Arial" panose="020B0604020202020204" pitchFamily="34" charset="0"/>
              <a:buChar char="•"/>
            </a:pPr>
            <a:endParaRPr lang="en-AU" sz="1500" dirty="0">
              <a:latin typeface="Montserrat Medium" panose="00000600000000000000" pitchFamily="2" charset="0"/>
            </a:endParaRPr>
          </a:p>
          <a:p>
            <a:pPr marL="742950" lvl="1" indent="-285750">
              <a:buFont typeface="Arial" panose="020B0604020202020204" pitchFamily="34" charset="0"/>
              <a:buChar char="•"/>
            </a:pPr>
            <a:r>
              <a:rPr lang="en-AU" sz="1500" dirty="0">
                <a:latin typeface="Montserrat Medium" panose="00000600000000000000" pitchFamily="2" charset="0"/>
              </a:rPr>
              <a:t>Funding will be made available to all Departmental preschools across NSW with a high enrolment number of Aboriginal students for the purpose of engaging a community member or organisation to deliver the Aboriginal Language and Culture program to students. </a:t>
            </a:r>
          </a:p>
          <a:p>
            <a:pPr marL="742950" lvl="1" indent="-285750">
              <a:buFont typeface="Arial" panose="020B0604020202020204" pitchFamily="34" charset="0"/>
              <a:buChar char="•"/>
            </a:pPr>
            <a:endParaRPr lang="en-AU" sz="1500" dirty="0">
              <a:latin typeface="Montserrat Medium" panose="00000600000000000000" pitchFamily="2" charset="0"/>
            </a:endParaRPr>
          </a:p>
          <a:p>
            <a:pPr marL="742950" lvl="1" indent="-285750">
              <a:buFont typeface="Arial" panose="020B0604020202020204" pitchFamily="34" charset="0"/>
              <a:buChar char="•"/>
            </a:pPr>
            <a:r>
              <a:rPr lang="en-AU" sz="1500" dirty="0">
                <a:latin typeface="Montserrat Medium" panose="00000600000000000000" pitchFamily="2" charset="0"/>
              </a:rPr>
              <a:t>A public call for Expressions of Interest will be made and preschools selected on the basis of program objectives, proposed model of delivery, ability to deliver, and geographical/linguistic program distribution.</a:t>
            </a:r>
          </a:p>
          <a:p>
            <a:pPr marL="742950" lvl="1" indent="-285750">
              <a:buFont typeface="Arial" panose="020B0604020202020204" pitchFamily="34" charset="0"/>
              <a:buChar char="•"/>
            </a:pPr>
            <a:endParaRPr lang="en-AU" sz="1500" dirty="0">
              <a:latin typeface="Montserrat Medium" panose="00000600000000000000" pitchFamily="2" charset="0"/>
            </a:endParaRPr>
          </a:p>
          <a:p>
            <a:pPr marL="742950" lvl="1" indent="-285750">
              <a:buFont typeface="Arial" panose="020B0604020202020204" pitchFamily="34" charset="0"/>
              <a:buChar char="•"/>
            </a:pPr>
            <a:r>
              <a:rPr lang="en-AU" sz="1500" dirty="0">
                <a:latin typeface="Montserrat Medium" panose="00000600000000000000" pitchFamily="2" charset="0"/>
              </a:rPr>
              <a:t>$300,000 will be provided by AECD with a further $60,000 provided by Early Learning and Primary Education.</a:t>
            </a:r>
          </a:p>
          <a:p>
            <a:pPr marL="742950" lvl="1" indent="-285750">
              <a:buFont typeface="Arial" panose="020B0604020202020204" pitchFamily="34" charset="0"/>
              <a:buChar char="•"/>
            </a:pPr>
            <a:endParaRPr lang="en-AU" sz="1500" dirty="0">
              <a:latin typeface="Montserrat Medium" panose="00000600000000000000" pitchFamily="2" charset="0"/>
            </a:endParaRPr>
          </a:p>
          <a:p>
            <a:pPr marL="742950" lvl="1" indent="-285750">
              <a:buFont typeface="Arial" panose="020B0604020202020204" pitchFamily="34" charset="0"/>
              <a:buChar char="•"/>
            </a:pPr>
            <a:r>
              <a:rPr lang="en-AU" sz="1500" dirty="0">
                <a:latin typeface="Montserrat Medium" panose="00000600000000000000" pitchFamily="2" charset="0"/>
              </a:rPr>
              <a:t>Grants will be for the amount of $10,000 (to a maximum of $30,000 for preschools with more than one class), and funding will run over the course of 2021.</a:t>
            </a:r>
          </a:p>
          <a:p>
            <a:pPr marL="742950" lvl="1" indent="-285750">
              <a:buFont typeface="Arial" panose="020B0604020202020204" pitchFamily="34" charset="0"/>
              <a:buChar char="•"/>
            </a:pPr>
            <a:endParaRPr lang="en-AU" sz="1500" dirty="0">
              <a:latin typeface="Montserrat Medium" panose="00000600000000000000" pitchFamily="2" charset="0"/>
            </a:endParaRPr>
          </a:p>
          <a:p>
            <a:pPr marL="742950" lvl="1" indent="-285750">
              <a:buFont typeface="Arial" panose="020B0604020202020204" pitchFamily="34" charset="0"/>
              <a:buChar char="•"/>
            </a:pPr>
            <a:r>
              <a:rPr lang="en-AU" sz="1500" dirty="0">
                <a:latin typeface="Montserrat Medium" panose="00000600000000000000" pitchFamily="2" charset="0"/>
              </a:rPr>
              <a:t>Reporting will be termly, as well as a mid-year and end-of-program evaluation.</a:t>
            </a:r>
          </a:p>
          <a:p>
            <a:pPr marL="285750" indent="-285750" defTabSz="801997">
              <a:lnSpc>
                <a:spcPct val="120000"/>
              </a:lnSpc>
              <a:buFont typeface="Arial" panose="020B0604020202020204" pitchFamily="34" charset="0"/>
              <a:buChar char="•"/>
            </a:pPr>
            <a:endParaRPr lang="en-AU" kern="0" dirty="0"/>
          </a:p>
        </p:txBody>
      </p:sp>
    </p:spTree>
    <p:extLst>
      <p:ext uri="{BB962C8B-B14F-4D97-AF65-F5344CB8AC3E}">
        <p14:creationId xmlns:p14="http://schemas.microsoft.com/office/powerpoint/2010/main" val="32798821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1177" t="90413" r="-1"/>
          <a:stretch/>
        </p:blipFill>
        <p:spPr>
          <a:xfrm>
            <a:off x="0" y="6182777"/>
            <a:ext cx="10693400" cy="587515"/>
          </a:xfrm>
          <a:prstGeom prst="rect">
            <a:avLst/>
          </a:prstGeom>
          <a:blipFill>
            <a:blip r:embed="rId3"/>
            <a:tile tx="0" ty="0" sx="100000" sy="100000" flip="none" algn="tl"/>
          </a:blipFill>
        </p:spPr>
      </p:pic>
      <p:pic>
        <p:nvPicPr>
          <p:cNvPr id="5" name="Picture 4"/>
          <p:cNvPicPr>
            <a:picLocks noChangeAspect="1"/>
          </p:cNvPicPr>
          <p:nvPr/>
        </p:nvPicPr>
        <p:blipFill rotWithShape="1">
          <a:blip r:embed="rId4"/>
          <a:srcRect l="1640" t="7314" r="58867" b="28526"/>
          <a:stretch/>
        </p:blipFill>
        <p:spPr>
          <a:xfrm>
            <a:off x="93257" y="854599"/>
            <a:ext cx="10533309" cy="5192957"/>
          </a:xfrm>
          <a:prstGeom prst="rect">
            <a:avLst/>
          </a:prstGeom>
        </p:spPr>
      </p:pic>
      <p:sp>
        <p:nvSpPr>
          <p:cNvPr id="6" name="Round Diagonal Corner Rectangle 5"/>
          <p:cNvSpPr/>
          <p:nvPr/>
        </p:nvSpPr>
        <p:spPr>
          <a:xfrm>
            <a:off x="8510276" y="953508"/>
            <a:ext cx="2182199" cy="993181"/>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7" name="Title 1"/>
          <p:cNvSpPr>
            <a:spLocks noGrp="1"/>
          </p:cNvSpPr>
          <p:nvPr>
            <p:ph type="title"/>
          </p:nvPr>
        </p:nvSpPr>
        <p:spPr>
          <a:xfrm>
            <a:off x="295310" y="259099"/>
            <a:ext cx="10102779" cy="595500"/>
          </a:xfrm>
          <a:solidFill>
            <a:schemeClr val="tx2">
              <a:lumMod val="50000"/>
            </a:schemeClr>
          </a:solidFill>
        </p:spPr>
        <p:txBody>
          <a:bodyPr>
            <a:normAutofit fontScale="90000"/>
          </a:bodyPr>
          <a:lstStyle/>
          <a:p>
            <a:r>
              <a:rPr lang="en-AU" sz="4400" dirty="0">
                <a:solidFill>
                  <a:schemeClr val="bg1"/>
                </a:solidFill>
              </a:rPr>
              <a:t>C</a:t>
            </a:r>
            <a:r>
              <a:rPr lang="en-AU" sz="4400" dirty="0" smtClean="0">
                <a:solidFill>
                  <a:schemeClr val="bg1"/>
                </a:solidFill>
              </a:rPr>
              <a:t>losing the Gap Agreement </a:t>
            </a:r>
            <a:endParaRPr lang="en-AU" sz="4400" dirty="0">
              <a:solidFill>
                <a:schemeClr val="bg1"/>
              </a:solidFill>
            </a:endParaRPr>
          </a:p>
        </p:txBody>
      </p:sp>
    </p:spTree>
    <p:extLst>
      <p:ext uri="{BB962C8B-B14F-4D97-AF65-F5344CB8AC3E}">
        <p14:creationId xmlns:p14="http://schemas.microsoft.com/office/powerpoint/2010/main" val="848637286"/>
      </p:ext>
    </p:extLst>
  </p:cSld>
  <p:clrMapOvr>
    <a:masterClrMapping/>
  </p:clrMapOvr>
</p:sld>
</file>

<file path=ppt/theme/theme1.xml><?xml version="1.0" encoding="utf-8"?>
<a:theme xmlns:a="http://schemas.openxmlformats.org/drawingml/2006/main" name="ppt425B.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C094962A3543448F10C297C09B44E7" ma:contentTypeVersion="12" ma:contentTypeDescription="Create a new document." ma:contentTypeScope="" ma:versionID="c74e5ae3e8b886be4a8d4ebb35192621">
  <xsd:schema xmlns:xsd="http://www.w3.org/2001/XMLSchema" xmlns:xs="http://www.w3.org/2001/XMLSchema" xmlns:p="http://schemas.microsoft.com/office/2006/metadata/properties" xmlns:ns2="9af831f7-421f-4044-9ca9-1fe7eeffc760" xmlns:ns3="2252a552-c5a1-4a23-a5fb-791fa4daf229" targetNamespace="http://schemas.microsoft.com/office/2006/metadata/properties" ma:root="true" ma:fieldsID="34f800dbeb97354f2542458e38e999fe" ns2:_="" ns3:_="">
    <xsd:import namespace="9af831f7-421f-4044-9ca9-1fe7eeffc760"/>
    <xsd:import namespace="2252a552-c5a1-4a23-a5fb-791fa4daf229"/>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f831f7-421f-4044-9ca9-1fe7eeffc7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52a552-c5a1-4a23-a5fb-791fa4daf22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6998BD-3775-43B4-9EB5-4865764D6F31}"/>
</file>

<file path=customXml/itemProps2.xml><?xml version="1.0" encoding="utf-8"?>
<ds:datastoreItem xmlns:ds="http://schemas.openxmlformats.org/officeDocument/2006/customXml" ds:itemID="{CDAF8C58-7AB3-41C5-8DCB-182F06548DBF}">
  <ds:schemaRefs>
    <ds:schemaRef ds:uri="http://schemas.microsoft.com/office/2006/documentManagement/types"/>
    <ds:schemaRef ds:uri="http://purl.org/dc/elements/1.1/"/>
    <ds:schemaRef ds:uri="c702a405-cb1d-45dc-9605-69b60271dbe2"/>
    <ds:schemaRef ds:uri="a8acbd60-fe96-44c8-9425-60220fa1c95b"/>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D90F0AB-0EF3-489A-920C-0B426D8991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ppt425B.tmp</Template>
  <TotalTime>2721</TotalTime>
  <Words>1101</Words>
  <Application>Microsoft Office PowerPoint</Application>
  <PresentationFormat>Custom</PresentationFormat>
  <Paragraphs>100</Paragraphs>
  <Slides>24</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Arial</vt:lpstr>
      <vt:lpstr>Calibri</vt:lpstr>
      <vt:lpstr>Monaco</vt:lpstr>
      <vt:lpstr>Montserrat</vt:lpstr>
      <vt:lpstr>Montserrat Light</vt:lpstr>
      <vt:lpstr>Montserrat Medium</vt:lpstr>
      <vt:lpstr>Montserrat SemiBold</vt:lpstr>
      <vt:lpstr>MV Boli</vt:lpstr>
      <vt:lpstr>Symbol</vt:lpstr>
      <vt:lpstr>System Font Regular</vt:lpstr>
      <vt:lpstr>Times New Roman</vt:lpstr>
      <vt:lpstr>ppt425B.tmp</vt:lpstr>
      <vt:lpstr>      Acknowledgement of Country      </vt:lpstr>
      <vt:lpstr>        Aboriginal Education and Communities Directorate Update       Karen Jones Executive Director  Aboriginal Education and  Communities Directorate </vt:lpstr>
      <vt:lpstr>Partnership Agreement 2020 -2030 Walking Together, Working Together</vt:lpstr>
      <vt:lpstr>Kimberwalli Transition to DoE</vt:lpstr>
      <vt:lpstr>Kimberwalli Transition to DoE</vt:lpstr>
      <vt:lpstr>Policy, Research and Engagement Team Update      Tanya Neal  Director, Policy, Research and Engagement </vt:lpstr>
      <vt:lpstr>Language And Culture Nests </vt:lpstr>
      <vt:lpstr>Early Years Language and Culture Grant initiative</vt:lpstr>
      <vt:lpstr>Closing the Gap Agreement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Strategy Team Update       Karen Jones Director, School Strategy</vt:lpstr>
      <vt:lpstr> NEXT STEPS  </vt:lpstr>
      <vt:lpstr> NEXT STEPS  </vt:lpstr>
      <vt:lpstr>Aboriginal Education State-wide Staffroom Initiative </vt:lpstr>
      <vt:lpstr>Strategic and Leadership Initiatives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MAIN_SMALL</dc:title>
  <dc:creator>Karen Jones</dc:creator>
  <cp:lastModifiedBy>Karen Jones</cp:lastModifiedBy>
  <cp:revision>204</cp:revision>
  <cp:lastPrinted>2020-07-01T22:40:19Z</cp:lastPrinted>
  <dcterms:created xsi:type="dcterms:W3CDTF">2019-09-01T09:01:32Z</dcterms:created>
  <dcterms:modified xsi:type="dcterms:W3CDTF">2020-09-02T22:44:02Z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2019-08-06T00:00:00Z</vt:filetime>
  </property>
  <property fmtid="{D5CDD505-2E9C-101B-9397-08002B2CF9AE}" pid="3" name="Creator">
    <vt:lpwstr>Microsoft Reporting Services 12.0.0.0</vt:lpwstr>
  </property>
  <property fmtid="{D5CDD505-2E9C-101B-9397-08002B2CF9AE}" pid="4" name="LastSaved">
    <vt:filetime>2019-09-01T00:00:00Z</vt:filetime>
  </property>
  <property fmtid="{D5CDD505-2E9C-101B-9397-08002B2CF9AE}" pid="5" name="ContentTypeId">
    <vt:lpwstr>0x0101006AC094962A3543448F10C297C09B44E7</vt:lpwstr>
  </property>
</Properties>
</file>