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13"/>
  </p:notesMasterIdLst>
  <p:sldIdLst>
    <p:sldId id="256" r:id="rId2"/>
    <p:sldId id="267" r:id="rId3"/>
    <p:sldId id="268" r:id="rId4"/>
    <p:sldId id="271" r:id="rId5"/>
    <p:sldId id="269" r:id="rId6"/>
    <p:sldId id="270" r:id="rId7"/>
    <p:sldId id="272" r:id="rId8"/>
    <p:sldId id="273" r:id="rId9"/>
    <p:sldId id="274" r:id="rId10"/>
    <p:sldId id="275"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5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8"/>
  </p:normalViewPr>
  <p:slideViewPr>
    <p:cSldViewPr snapToGrid="0" snapToObjects="1">
      <p:cViewPr varScale="1">
        <p:scale>
          <a:sx n="109" d="100"/>
          <a:sy n="109" d="100"/>
        </p:scale>
        <p:origin x="680"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28B3B-DE5B-6B4D-94F2-15ACB1CF76ED}" type="datetimeFigureOut">
              <a:rPr lang="en-US" smtClean="0"/>
              <a:t>9/1/20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98757-4A55-E349-B19E-00AA3EEA8D18}" type="slidenum">
              <a:rPr lang="en-US" smtClean="0"/>
              <a:t>‹#›</a:t>
            </a:fld>
            <a:endParaRPr lang="en-US"/>
          </a:p>
        </p:txBody>
      </p:sp>
    </p:spTree>
    <p:extLst>
      <p:ext uri="{BB962C8B-B14F-4D97-AF65-F5344CB8AC3E}">
        <p14:creationId xmlns:p14="http://schemas.microsoft.com/office/powerpoint/2010/main" val="5708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098757-4A55-E349-B19E-00AA3EEA8D18}" type="slidenum">
              <a:rPr lang="en-US" smtClean="0"/>
              <a:t>1</a:t>
            </a:fld>
            <a:endParaRPr lang="en-US"/>
          </a:p>
        </p:txBody>
      </p:sp>
    </p:spTree>
    <p:extLst>
      <p:ext uri="{BB962C8B-B14F-4D97-AF65-F5344CB8AC3E}">
        <p14:creationId xmlns:p14="http://schemas.microsoft.com/office/powerpoint/2010/main" val="981404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475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9/1/20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231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9/1/20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52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862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416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745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7558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511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750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82667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311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9/1/20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5284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7" r:id="rId6"/>
    <p:sldLayoutId id="2147483752" r:id="rId7"/>
    <p:sldLayoutId id="2147483753" r:id="rId8"/>
    <p:sldLayoutId id="2147483754" r:id="rId9"/>
    <p:sldLayoutId id="2147483756" r:id="rId10"/>
    <p:sldLayoutId id="2147483755" r:id="rId11"/>
  </p:sldLayoutIdLst>
  <p:hf sldNum="0" hdr="0" ftr="0" dt="0"/>
  <p:txStyles>
    <p:titleStyle>
      <a:lvl1pPr algn="l" defTabSz="914400" rtl="0" eaLnBrk="1" latinLnBrk="0" hangingPunct="1">
        <a:lnSpc>
          <a:spcPct val="90000"/>
        </a:lnSpc>
        <a:spcBef>
          <a:spcPct val="0"/>
        </a:spcBef>
        <a:buNone/>
        <a:defRPr sz="4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1DDACE-1C71-F14C-A6E8-703ADAAFC8E0}"/>
              </a:ext>
            </a:extLst>
          </p:cNvPr>
          <p:cNvSpPr>
            <a:spLocks noGrp="1"/>
          </p:cNvSpPr>
          <p:nvPr>
            <p:ph type="ctrTitle"/>
          </p:nvPr>
        </p:nvSpPr>
        <p:spPr>
          <a:xfrm>
            <a:off x="8141110" y="639098"/>
            <a:ext cx="3401961" cy="3494790"/>
          </a:xfrm>
        </p:spPr>
        <p:txBody>
          <a:bodyPr>
            <a:normAutofit/>
          </a:bodyPr>
          <a:lstStyle/>
          <a:p>
            <a:r>
              <a:rPr lang="en-US" sz="5400" b="1" dirty="0">
                <a:solidFill>
                  <a:schemeClr val="accent2"/>
                </a:solidFill>
              </a:rPr>
              <a:t>Presidents Report</a:t>
            </a:r>
          </a:p>
        </p:txBody>
      </p:sp>
      <p:sp>
        <p:nvSpPr>
          <p:cNvPr id="3" name="Subtitle 2">
            <a:extLst>
              <a:ext uri="{FF2B5EF4-FFF2-40B4-BE49-F238E27FC236}">
                <a16:creationId xmlns:a16="http://schemas.microsoft.com/office/drawing/2014/main" id="{EF2C63CE-6C48-4442-8758-7499952BD419}"/>
              </a:ext>
            </a:extLst>
          </p:cNvPr>
          <p:cNvSpPr>
            <a:spLocks noGrp="1"/>
          </p:cNvSpPr>
          <p:nvPr>
            <p:ph type="subTitle" idx="1"/>
          </p:nvPr>
        </p:nvSpPr>
        <p:spPr>
          <a:xfrm>
            <a:off x="8141110" y="4455621"/>
            <a:ext cx="3417990" cy="1238616"/>
          </a:xfrm>
        </p:spPr>
        <p:txBody>
          <a:bodyPr>
            <a:normAutofit/>
          </a:bodyPr>
          <a:lstStyle/>
          <a:p>
            <a:r>
              <a:rPr lang="en-US" sz="2000" dirty="0">
                <a:solidFill>
                  <a:schemeClr val="tx1">
                    <a:lumMod val="85000"/>
                    <a:lumOff val="15000"/>
                  </a:schemeClr>
                </a:solidFill>
              </a:rPr>
              <a:t>Term 3 State Council</a:t>
            </a:r>
          </a:p>
        </p:txBody>
      </p:sp>
      <p:pic>
        <p:nvPicPr>
          <p:cNvPr id="5" name="Picture 4" descr="A picture containing room, drawing&#10;&#10;Description automatically generated">
            <a:extLst>
              <a:ext uri="{FF2B5EF4-FFF2-40B4-BE49-F238E27FC236}">
                <a16:creationId xmlns:a16="http://schemas.microsoft.com/office/drawing/2014/main" id="{CCE7F90B-1232-DE46-B086-0178C82DB204}"/>
              </a:ext>
            </a:extLst>
          </p:cNvPr>
          <p:cNvPicPr>
            <a:picLocks noChangeAspect="1"/>
          </p:cNvPicPr>
          <p:nvPr/>
        </p:nvPicPr>
        <p:blipFill>
          <a:blip r:embed="rId3"/>
          <a:stretch>
            <a:fillRect/>
          </a:stretch>
        </p:blipFill>
        <p:spPr>
          <a:xfrm>
            <a:off x="1563029" y="640081"/>
            <a:ext cx="5054156" cy="5054156"/>
          </a:xfrm>
          <a:prstGeom prst="rect">
            <a:avLst/>
          </a:prstGeom>
        </p:spPr>
      </p:pic>
      <p:cxnSp>
        <p:nvCxnSpPr>
          <p:cNvPr id="12" name="Straight Connector 11">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741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147-7804-B946-8041-E8857E73A121}"/>
              </a:ext>
            </a:extLst>
          </p:cNvPr>
          <p:cNvSpPr>
            <a:spLocks noGrp="1"/>
          </p:cNvSpPr>
          <p:nvPr>
            <p:ph type="title" idx="4294967295"/>
          </p:nvPr>
        </p:nvSpPr>
        <p:spPr>
          <a:xfrm>
            <a:off x="7491413" y="262731"/>
            <a:ext cx="4395788" cy="655637"/>
          </a:xfrm>
        </p:spPr>
        <p:txBody>
          <a:bodyPr>
            <a:normAutofit fontScale="90000"/>
          </a:bodyPr>
          <a:lstStyle/>
          <a:p>
            <a:r>
              <a:rPr lang="en-US" b="1" dirty="0">
                <a:solidFill>
                  <a:schemeClr val="accent2"/>
                </a:solidFill>
                <a:latin typeface="Calibri" panose="020F0502020204030204" pitchFamily="34" charset="0"/>
                <a:cs typeface="Calibri" panose="020F0502020204030204" pitchFamily="34" charset="0"/>
              </a:rPr>
              <a:t>President’s Report</a:t>
            </a:r>
          </a:p>
        </p:txBody>
      </p:sp>
      <p:pic>
        <p:nvPicPr>
          <p:cNvPr id="5" name="Content Placeholder 4" descr="A picture containing room, drawing&#10;&#10;Description automatically generated">
            <a:extLst>
              <a:ext uri="{FF2B5EF4-FFF2-40B4-BE49-F238E27FC236}">
                <a16:creationId xmlns:a16="http://schemas.microsoft.com/office/drawing/2014/main" id="{99629385-3E80-1F4D-997F-14457AB256D5}"/>
              </a:ext>
            </a:extLst>
          </p:cNvPr>
          <p:cNvPicPr>
            <a:picLocks noGrp="1" noChangeAspect="1"/>
          </p:cNvPicPr>
          <p:nvPr>
            <p:ph idx="4294967295"/>
          </p:nvPr>
        </p:nvPicPr>
        <p:blipFill>
          <a:blip r:embed="rId2"/>
          <a:stretch>
            <a:fillRect/>
          </a:stretch>
        </p:blipFill>
        <p:spPr>
          <a:xfrm>
            <a:off x="10167938" y="4329113"/>
            <a:ext cx="2024062" cy="2024063"/>
          </a:xfrm>
        </p:spPr>
      </p:pic>
      <p:pic>
        <p:nvPicPr>
          <p:cNvPr id="4" name="Picture 3" descr="A screenshot of a cell phone&#10;&#10;Description automatically generated">
            <a:extLst>
              <a:ext uri="{FF2B5EF4-FFF2-40B4-BE49-F238E27FC236}">
                <a16:creationId xmlns:a16="http://schemas.microsoft.com/office/drawing/2014/main" id="{8A526510-FD54-E74D-8795-0EF67C2319E7}"/>
              </a:ext>
            </a:extLst>
          </p:cNvPr>
          <p:cNvPicPr>
            <a:picLocks noChangeAspect="1"/>
          </p:cNvPicPr>
          <p:nvPr/>
        </p:nvPicPr>
        <p:blipFill>
          <a:blip r:embed="rId3"/>
          <a:stretch>
            <a:fillRect/>
          </a:stretch>
        </p:blipFill>
        <p:spPr>
          <a:xfrm>
            <a:off x="0" y="91174"/>
            <a:ext cx="12192000" cy="6675651"/>
          </a:xfrm>
          <a:prstGeom prst="rect">
            <a:avLst/>
          </a:prstGeom>
        </p:spPr>
      </p:pic>
    </p:spTree>
    <p:extLst>
      <p:ext uri="{BB962C8B-B14F-4D97-AF65-F5344CB8AC3E}">
        <p14:creationId xmlns:p14="http://schemas.microsoft.com/office/powerpoint/2010/main" val="393411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147-7804-B946-8041-E8857E73A121}"/>
              </a:ext>
            </a:extLst>
          </p:cNvPr>
          <p:cNvSpPr>
            <a:spLocks noGrp="1"/>
          </p:cNvSpPr>
          <p:nvPr>
            <p:ph type="title" idx="4294967295"/>
          </p:nvPr>
        </p:nvSpPr>
        <p:spPr>
          <a:xfrm>
            <a:off x="7491413" y="262731"/>
            <a:ext cx="4395788" cy="655637"/>
          </a:xfrm>
        </p:spPr>
        <p:txBody>
          <a:bodyPr>
            <a:normAutofit fontScale="90000"/>
          </a:bodyPr>
          <a:lstStyle/>
          <a:p>
            <a:r>
              <a:rPr lang="en-US" b="1" dirty="0">
                <a:solidFill>
                  <a:schemeClr val="accent2"/>
                </a:solidFill>
                <a:latin typeface="Calibri" panose="020F0502020204030204" pitchFamily="34" charset="0"/>
                <a:cs typeface="Calibri" panose="020F0502020204030204" pitchFamily="34" charset="0"/>
              </a:rPr>
              <a:t>President’s Report</a:t>
            </a:r>
          </a:p>
        </p:txBody>
      </p:sp>
      <p:pic>
        <p:nvPicPr>
          <p:cNvPr id="5" name="Content Placeholder 4" descr="A picture containing room, drawing&#10;&#10;Description automatically generated">
            <a:extLst>
              <a:ext uri="{FF2B5EF4-FFF2-40B4-BE49-F238E27FC236}">
                <a16:creationId xmlns:a16="http://schemas.microsoft.com/office/drawing/2014/main" id="{99629385-3E80-1F4D-997F-14457AB256D5}"/>
              </a:ext>
            </a:extLst>
          </p:cNvPr>
          <p:cNvPicPr>
            <a:picLocks noGrp="1" noChangeAspect="1"/>
          </p:cNvPicPr>
          <p:nvPr>
            <p:ph idx="4294967295"/>
          </p:nvPr>
        </p:nvPicPr>
        <p:blipFill>
          <a:blip r:embed="rId2"/>
          <a:stretch>
            <a:fillRect/>
          </a:stretch>
        </p:blipFill>
        <p:spPr>
          <a:xfrm>
            <a:off x="10167938" y="4329113"/>
            <a:ext cx="2024062" cy="2024063"/>
          </a:xfrm>
        </p:spPr>
      </p:pic>
      <p:sp>
        <p:nvSpPr>
          <p:cNvPr id="3" name="TextBox 2">
            <a:extLst>
              <a:ext uri="{FF2B5EF4-FFF2-40B4-BE49-F238E27FC236}">
                <a16:creationId xmlns:a16="http://schemas.microsoft.com/office/drawing/2014/main" id="{5E716C9A-DE6D-6F4B-9BE4-FA33FA8EC716}"/>
              </a:ext>
            </a:extLst>
          </p:cNvPr>
          <p:cNvSpPr txBox="1"/>
          <p:nvPr/>
        </p:nvSpPr>
        <p:spPr>
          <a:xfrm>
            <a:off x="419100" y="816829"/>
            <a:ext cx="10553700" cy="5262979"/>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Elections: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My understanding is that all positions are being challenged except Treasurer</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My hope is that everyone gets out there and votes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On Wednesday September 9 next week the ballot opens  &amp; closes on Wednesday September 23</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Final State Council:</a:t>
            </a:r>
          </a:p>
          <a:p>
            <a:pPr marL="342900" indent="-342900">
              <a:buFont typeface="Arial" panose="020B0604020202020204" pitchFamily="34" charset="0"/>
              <a:buChar char="•"/>
            </a:pPr>
            <a:r>
              <a:rPr lang="en-US" sz="2400" b="1" dirty="0">
                <a:solidFill>
                  <a:srgbClr val="FF0000"/>
                </a:solidFill>
                <a:latin typeface="Calibri" panose="020F0502020204030204" pitchFamily="34" charset="0"/>
                <a:cs typeface="Calibri" panose="020F0502020204030204" pitchFamily="34" charset="0"/>
              </a:rPr>
              <a:t>Lyn Davis</a:t>
            </a:r>
            <a:r>
              <a:rPr lang="en-US" sz="2400" dirty="0">
                <a:latin typeface="Calibri" panose="020F0502020204030204" pitchFamily="34" charset="0"/>
                <a:cs typeface="Calibri" panose="020F0502020204030204" pitchFamily="34" charset="0"/>
              </a:rPr>
              <a:t>, </a:t>
            </a:r>
            <a:r>
              <a:rPr lang="en-US" sz="2400" b="1" dirty="0">
                <a:solidFill>
                  <a:srgbClr val="FF35CF"/>
                </a:solidFill>
                <a:latin typeface="Calibri" panose="020F0502020204030204" pitchFamily="34" charset="0"/>
                <a:cs typeface="Calibri" panose="020F0502020204030204" pitchFamily="34" charset="0"/>
              </a:rPr>
              <a:t>Ian Reeson </a:t>
            </a:r>
            <a:r>
              <a:rPr lang="en-US" sz="2400" dirty="0">
                <a:latin typeface="Calibri" panose="020F0502020204030204" pitchFamily="34" charset="0"/>
                <a:cs typeface="Calibri" panose="020F0502020204030204" pitchFamily="34" charset="0"/>
              </a:rPr>
              <a:t>&amp; I are stepping down. I’d like to thank them sincerely for their outstanding work. Lyn &amp; the Leadership Standing Committee where she has been a member, leader &amp; Executive liaison and lately her leadership with the Principal Support RG. Ian, as Deputy President has been involved with     Teaching Principals, Technology &amp; Rural Ed as well as our Website &amp;                everything IT.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386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147-7804-B946-8041-E8857E73A121}"/>
              </a:ext>
            </a:extLst>
          </p:cNvPr>
          <p:cNvSpPr>
            <a:spLocks noGrp="1"/>
          </p:cNvSpPr>
          <p:nvPr>
            <p:ph type="title" idx="4294967295"/>
          </p:nvPr>
        </p:nvSpPr>
        <p:spPr>
          <a:xfrm>
            <a:off x="7491413" y="262731"/>
            <a:ext cx="4395788" cy="655637"/>
          </a:xfrm>
        </p:spPr>
        <p:txBody>
          <a:bodyPr>
            <a:normAutofit fontScale="90000"/>
          </a:bodyPr>
          <a:lstStyle/>
          <a:p>
            <a:r>
              <a:rPr lang="en-US" b="1" dirty="0">
                <a:solidFill>
                  <a:schemeClr val="accent2"/>
                </a:solidFill>
                <a:latin typeface="Calibri" panose="020F0502020204030204" pitchFamily="34" charset="0"/>
                <a:cs typeface="Calibri" panose="020F0502020204030204" pitchFamily="34" charset="0"/>
              </a:rPr>
              <a:t>President’s Report</a:t>
            </a:r>
          </a:p>
        </p:txBody>
      </p:sp>
      <p:pic>
        <p:nvPicPr>
          <p:cNvPr id="5" name="Content Placeholder 4" descr="A picture containing room, drawing&#10;&#10;Description automatically generated">
            <a:extLst>
              <a:ext uri="{FF2B5EF4-FFF2-40B4-BE49-F238E27FC236}">
                <a16:creationId xmlns:a16="http://schemas.microsoft.com/office/drawing/2014/main" id="{99629385-3E80-1F4D-997F-14457AB256D5}"/>
              </a:ext>
            </a:extLst>
          </p:cNvPr>
          <p:cNvPicPr>
            <a:picLocks noGrp="1" noChangeAspect="1"/>
          </p:cNvPicPr>
          <p:nvPr>
            <p:ph idx="4294967295"/>
          </p:nvPr>
        </p:nvPicPr>
        <p:blipFill>
          <a:blip r:embed="rId2"/>
          <a:stretch>
            <a:fillRect/>
          </a:stretch>
        </p:blipFill>
        <p:spPr>
          <a:xfrm>
            <a:off x="10167938" y="4329113"/>
            <a:ext cx="2024062" cy="2024063"/>
          </a:xfrm>
        </p:spPr>
      </p:pic>
      <p:sp>
        <p:nvSpPr>
          <p:cNvPr id="4" name="TextBox 3">
            <a:extLst>
              <a:ext uri="{FF2B5EF4-FFF2-40B4-BE49-F238E27FC236}">
                <a16:creationId xmlns:a16="http://schemas.microsoft.com/office/drawing/2014/main" id="{61238086-061C-9549-9525-631FA0713600}"/>
              </a:ext>
            </a:extLst>
          </p:cNvPr>
          <p:cNvSpPr txBox="1"/>
          <p:nvPr/>
        </p:nvSpPr>
        <p:spPr>
          <a:xfrm>
            <a:off x="885825" y="690745"/>
            <a:ext cx="9547713" cy="67095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Welcome</a:t>
            </a:r>
          </a:p>
          <a:p>
            <a:r>
              <a:rPr lang="en-US" sz="2800" b="1" dirty="0">
                <a:latin typeface="Calibri" panose="020F0502020204030204" pitchFamily="34" charset="0"/>
                <a:cs typeface="Calibri" panose="020F0502020204030204" pitchFamily="34" charset="0"/>
              </a:rPr>
              <a:t>COVID</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Hectic beginning of Term &amp; following weeks has continued and has been exacerbated in our border areas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Both </a:t>
            </a:r>
            <a:r>
              <a:rPr lang="en-US" sz="2400" b="1" dirty="0">
                <a:latin typeface="Calibri" panose="020F0502020204030204" pitchFamily="34" charset="0"/>
                <a:cs typeface="Calibri" panose="020F0502020204030204" pitchFamily="34" charset="0"/>
              </a:rPr>
              <a:t>northern &amp; southern borders </a:t>
            </a:r>
            <a:r>
              <a:rPr lang="en-US" sz="2400" dirty="0">
                <a:latin typeface="Calibri" panose="020F0502020204030204" pitchFamily="34" charset="0"/>
                <a:cs typeface="Calibri" panose="020F0502020204030204" pitchFamily="34" charset="0"/>
              </a:rPr>
              <a:t>have their issues getting students &amp; staff back into NSW. There have been exemptions made for HSC students and staff but we have had at least 270 staff stuck in Qld…. Very tough on students “outside the bubble”. Casual costs??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We’ve continued to have </a:t>
            </a:r>
            <a:r>
              <a:rPr lang="en-US" sz="2400" b="1" dirty="0">
                <a:latin typeface="Calibri" panose="020F0502020204030204" pitchFamily="34" charset="0"/>
                <a:cs typeface="Calibri" panose="020F0502020204030204" pitchFamily="34" charset="0"/>
              </a:rPr>
              <a:t>schools with COVID positive</a:t>
            </a:r>
            <a:r>
              <a:rPr lang="en-US" sz="2400" dirty="0">
                <a:latin typeface="Calibri" panose="020F0502020204030204" pitchFamily="34" charset="0"/>
                <a:cs typeface="Calibri" panose="020F0502020204030204" pitchFamily="34" charset="0"/>
              </a:rPr>
              <a:t> – DoE supportive processes. ED Sylvia Corish will talk to over State Council.</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We have spoken to both the Minister &amp; Dep Secretaries about the </a:t>
            </a:r>
            <a:r>
              <a:rPr lang="en-US" sz="2400" b="1" dirty="0">
                <a:latin typeface="Calibri" panose="020F0502020204030204" pitchFamily="34" charset="0"/>
                <a:cs typeface="Calibri" panose="020F0502020204030204" pitchFamily="34" charset="0"/>
              </a:rPr>
              <a:t>guidelines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Too ambiguous, too much, little time to implement &amp; the impact on schools, particularly SASS of the “negative test result” requirement</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17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147-7804-B946-8041-E8857E73A121}"/>
              </a:ext>
            </a:extLst>
          </p:cNvPr>
          <p:cNvSpPr>
            <a:spLocks noGrp="1"/>
          </p:cNvSpPr>
          <p:nvPr>
            <p:ph type="title" idx="4294967295"/>
          </p:nvPr>
        </p:nvSpPr>
        <p:spPr>
          <a:xfrm>
            <a:off x="7491413" y="262731"/>
            <a:ext cx="4395788" cy="655637"/>
          </a:xfrm>
        </p:spPr>
        <p:txBody>
          <a:bodyPr>
            <a:normAutofit fontScale="90000"/>
          </a:bodyPr>
          <a:lstStyle/>
          <a:p>
            <a:r>
              <a:rPr lang="en-US" b="1" dirty="0">
                <a:solidFill>
                  <a:schemeClr val="accent2"/>
                </a:solidFill>
                <a:latin typeface="Calibri" panose="020F0502020204030204" pitchFamily="34" charset="0"/>
                <a:cs typeface="Calibri" panose="020F0502020204030204" pitchFamily="34" charset="0"/>
              </a:rPr>
              <a:t>President’s Report</a:t>
            </a:r>
          </a:p>
        </p:txBody>
      </p:sp>
      <p:pic>
        <p:nvPicPr>
          <p:cNvPr id="5" name="Content Placeholder 4" descr="A picture containing room, drawing&#10;&#10;Description automatically generated">
            <a:extLst>
              <a:ext uri="{FF2B5EF4-FFF2-40B4-BE49-F238E27FC236}">
                <a16:creationId xmlns:a16="http://schemas.microsoft.com/office/drawing/2014/main" id="{99629385-3E80-1F4D-997F-14457AB256D5}"/>
              </a:ext>
            </a:extLst>
          </p:cNvPr>
          <p:cNvPicPr>
            <a:picLocks noGrp="1" noChangeAspect="1"/>
          </p:cNvPicPr>
          <p:nvPr>
            <p:ph idx="4294967295"/>
          </p:nvPr>
        </p:nvPicPr>
        <p:blipFill>
          <a:blip r:embed="rId2"/>
          <a:stretch>
            <a:fillRect/>
          </a:stretch>
        </p:blipFill>
        <p:spPr>
          <a:xfrm>
            <a:off x="10167938" y="4329113"/>
            <a:ext cx="2024062" cy="2024063"/>
          </a:xfrm>
        </p:spPr>
      </p:pic>
      <p:pic>
        <p:nvPicPr>
          <p:cNvPr id="6" name="Picture 5" descr="A picture containing indoor, person, person, table&#10;&#10;Description automatically generated">
            <a:extLst>
              <a:ext uri="{FF2B5EF4-FFF2-40B4-BE49-F238E27FC236}">
                <a16:creationId xmlns:a16="http://schemas.microsoft.com/office/drawing/2014/main" id="{82B8C20E-B9C8-1E4E-8914-07BD8BDA3FDC}"/>
              </a:ext>
            </a:extLst>
          </p:cNvPr>
          <p:cNvPicPr>
            <a:picLocks noChangeAspect="1"/>
          </p:cNvPicPr>
          <p:nvPr/>
        </p:nvPicPr>
        <p:blipFill>
          <a:blip r:embed="rId3"/>
          <a:stretch>
            <a:fillRect/>
          </a:stretch>
        </p:blipFill>
        <p:spPr>
          <a:xfrm rot="5400000">
            <a:off x="-400399" y="1503810"/>
            <a:ext cx="5076033" cy="3497164"/>
          </a:xfrm>
          <a:prstGeom prst="rect">
            <a:avLst/>
          </a:prstGeom>
        </p:spPr>
      </p:pic>
      <p:pic>
        <p:nvPicPr>
          <p:cNvPr id="8" name="Picture 7" descr="A room filled with furniture and a large window&#10;&#10;Description automatically generated">
            <a:extLst>
              <a:ext uri="{FF2B5EF4-FFF2-40B4-BE49-F238E27FC236}">
                <a16:creationId xmlns:a16="http://schemas.microsoft.com/office/drawing/2014/main" id="{31F083FE-9644-0042-A8C6-FAA1E10A1CC2}"/>
              </a:ext>
            </a:extLst>
          </p:cNvPr>
          <p:cNvPicPr>
            <a:picLocks noChangeAspect="1"/>
          </p:cNvPicPr>
          <p:nvPr/>
        </p:nvPicPr>
        <p:blipFill>
          <a:blip r:embed="rId4"/>
          <a:stretch>
            <a:fillRect/>
          </a:stretch>
        </p:blipFill>
        <p:spPr>
          <a:xfrm>
            <a:off x="4196061" y="918346"/>
            <a:ext cx="7878017" cy="3410789"/>
          </a:xfrm>
          <a:prstGeom prst="rect">
            <a:avLst/>
          </a:prstGeom>
        </p:spPr>
      </p:pic>
      <p:sp>
        <p:nvSpPr>
          <p:cNvPr id="9" name="TextBox 8">
            <a:extLst>
              <a:ext uri="{FF2B5EF4-FFF2-40B4-BE49-F238E27FC236}">
                <a16:creationId xmlns:a16="http://schemas.microsoft.com/office/drawing/2014/main" id="{11906309-52E0-0341-AB3F-91866B2E8A4A}"/>
              </a:ext>
            </a:extLst>
          </p:cNvPr>
          <p:cNvSpPr txBox="1"/>
          <p:nvPr/>
        </p:nvSpPr>
        <p:spPr>
          <a:xfrm>
            <a:off x="4700588" y="4929188"/>
            <a:ext cx="2918556" cy="584775"/>
          </a:xfrm>
          <a:prstGeom prst="rect">
            <a:avLst/>
          </a:prstGeom>
          <a:noFill/>
        </p:spPr>
        <p:txBody>
          <a:bodyPr wrap="none" rtlCol="0">
            <a:spAutoFit/>
          </a:bodyPr>
          <a:lstStyle/>
          <a:p>
            <a:r>
              <a:rPr lang="en-US" sz="3200" b="1" dirty="0"/>
              <a:t>A home for Us</a:t>
            </a:r>
          </a:p>
        </p:txBody>
      </p:sp>
    </p:spTree>
    <p:extLst>
      <p:ext uri="{BB962C8B-B14F-4D97-AF65-F5344CB8AC3E}">
        <p14:creationId xmlns:p14="http://schemas.microsoft.com/office/powerpoint/2010/main" val="348916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147-7804-B946-8041-E8857E73A121}"/>
              </a:ext>
            </a:extLst>
          </p:cNvPr>
          <p:cNvSpPr>
            <a:spLocks noGrp="1"/>
          </p:cNvSpPr>
          <p:nvPr>
            <p:ph type="title" idx="4294967295"/>
          </p:nvPr>
        </p:nvSpPr>
        <p:spPr>
          <a:xfrm>
            <a:off x="7491413" y="262731"/>
            <a:ext cx="4395788" cy="655637"/>
          </a:xfrm>
        </p:spPr>
        <p:txBody>
          <a:bodyPr>
            <a:normAutofit fontScale="90000"/>
          </a:bodyPr>
          <a:lstStyle/>
          <a:p>
            <a:r>
              <a:rPr lang="en-US" b="1" dirty="0">
                <a:solidFill>
                  <a:schemeClr val="accent2"/>
                </a:solidFill>
                <a:latin typeface="Calibri" panose="020F0502020204030204" pitchFamily="34" charset="0"/>
                <a:cs typeface="Calibri" panose="020F0502020204030204" pitchFamily="34" charset="0"/>
              </a:rPr>
              <a:t>President’s Report</a:t>
            </a:r>
          </a:p>
        </p:txBody>
      </p:sp>
      <p:pic>
        <p:nvPicPr>
          <p:cNvPr id="5" name="Content Placeholder 4" descr="A picture containing room, drawing&#10;&#10;Description automatically generated">
            <a:extLst>
              <a:ext uri="{FF2B5EF4-FFF2-40B4-BE49-F238E27FC236}">
                <a16:creationId xmlns:a16="http://schemas.microsoft.com/office/drawing/2014/main" id="{99629385-3E80-1F4D-997F-14457AB256D5}"/>
              </a:ext>
            </a:extLst>
          </p:cNvPr>
          <p:cNvPicPr>
            <a:picLocks noGrp="1" noChangeAspect="1"/>
          </p:cNvPicPr>
          <p:nvPr>
            <p:ph idx="4294967295"/>
          </p:nvPr>
        </p:nvPicPr>
        <p:blipFill>
          <a:blip r:embed="rId2"/>
          <a:stretch>
            <a:fillRect/>
          </a:stretch>
        </p:blipFill>
        <p:spPr>
          <a:xfrm>
            <a:off x="10167938" y="4329113"/>
            <a:ext cx="2024062" cy="2024063"/>
          </a:xfrm>
        </p:spPr>
      </p:pic>
      <p:pic>
        <p:nvPicPr>
          <p:cNvPr id="4" name="Picture 3" descr="A chair sitting in front of a window&#10;&#10;Description automatically generated">
            <a:extLst>
              <a:ext uri="{FF2B5EF4-FFF2-40B4-BE49-F238E27FC236}">
                <a16:creationId xmlns:a16="http://schemas.microsoft.com/office/drawing/2014/main" id="{E32306D4-E072-1043-9F7F-08A3A65F43B0}"/>
              </a:ext>
            </a:extLst>
          </p:cNvPr>
          <p:cNvPicPr>
            <a:picLocks noChangeAspect="1"/>
          </p:cNvPicPr>
          <p:nvPr/>
        </p:nvPicPr>
        <p:blipFill rotWithShape="1">
          <a:blip r:embed="rId3"/>
          <a:srcRect l="27132"/>
          <a:stretch/>
        </p:blipFill>
        <p:spPr>
          <a:xfrm>
            <a:off x="6615114" y="1720974"/>
            <a:ext cx="4842816" cy="2308101"/>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FE6618A9-8075-9145-AB13-432BE6B006FB}"/>
              </a:ext>
            </a:extLst>
          </p:cNvPr>
          <p:cNvPicPr>
            <a:picLocks noChangeAspect="1"/>
          </p:cNvPicPr>
          <p:nvPr/>
        </p:nvPicPr>
        <p:blipFill>
          <a:blip r:embed="rId4"/>
          <a:stretch>
            <a:fillRect/>
          </a:stretch>
        </p:blipFill>
        <p:spPr>
          <a:xfrm>
            <a:off x="204787" y="262731"/>
            <a:ext cx="5758716" cy="5895363"/>
          </a:xfrm>
          <a:prstGeom prst="rect">
            <a:avLst/>
          </a:prstGeom>
        </p:spPr>
      </p:pic>
    </p:spTree>
    <p:extLst>
      <p:ext uri="{BB962C8B-B14F-4D97-AF65-F5344CB8AC3E}">
        <p14:creationId xmlns:p14="http://schemas.microsoft.com/office/powerpoint/2010/main" val="264643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147-7804-B946-8041-E8857E73A121}"/>
              </a:ext>
            </a:extLst>
          </p:cNvPr>
          <p:cNvSpPr>
            <a:spLocks noGrp="1"/>
          </p:cNvSpPr>
          <p:nvPr>
            <p:ph type="title" idx="4294967295"/>
          </p:nvPr>
        </p:nvSpPr>
        <p:spPr>
          <a:xfrm>
            <a:off x="7491413" y="262731"/>
            <a:ext cx="4395788" cy="655637"/>
          </a:xfrm>
        </p:spPr>
        <p:txBody>
          <a:bodyPr>
            <a:normAutofit fontScale="90000"/>
          </a:bodyPr>
          <a:lstStyle/>
          <a:p>
            <a:r>
              <a:rPr lang="en-US" b="1" dirty="0">
                <a:solidFill>
                  <a:schemeClr val="accent2"/>
                </a:solidFill>
                <a:latin typeface="Calibri" panose="020F0502020204030204" pitchFamily="34" charset="0"/>
                <a:cs typeface="Calibri" panose="020F0502020204030204" pitchFamily="34" charset="0"/>
              </a:rPr>
              <a:t>President’s Report</a:t>
            </a:r>
          </a:p>
        </p:txBody>
      </p:sp>
      <p:pic>
        <p:nvPicPr>
          <p:cNvPr id="5" name="Content Placeholder 4" descr="A picture containing room, drawing&#10;&#10;Description automatically generated">
            <a:extLst>
              <a:ext uri="{FF2B5EF4-FFF2-40B4-BE49-F238E27FC236}">
                <a16:creationId xmlns:a16="http://schemas.microsoft.com/office/drawing/2014/main" id="{99629385-3E80-1F4D-997F-14457AB256D5}"/>
              </a:ext>
            </a:extLst>
          </p:cNvPr>
          <p:cNvPicPr>
            <a:picLocks noGrp="1" noChangeAspect="1"/>
          </p:cNvPicPr>
          <p:nvPr>
            <p:ph idx="4294967295"/>
          </p:nvPr>
        </p:nvPicPr>
        <p:blipFill>
          <a:blip r:embed="rId2"/>
          <a:stretch>
            <a:fillRect/>
          </a:stretch>
        </p:blipFill>
        <p:spPr>
          <a:xfrm>
            <a:off x="10167938" y="4329113"/>
            <a:ext cx="2024062" cy="2024063"/>
          </a:xfrm>
        </p:spPr>
      </p:pic>
      <p:sp>
        <p:nvSpPr>
          <p:cNvPr id="4" name="TextBox 3">
            <a:extLst>
              <a:ext uri="{FF2B5EF4-FFF2-40B4-BE49-F238E27FC236}">
                <a16:creationId xmlns:a16="http://schemas.microsoft.com/office/drawing/2014/main" id="{61238086-061C-9549-9525-631FA0713600}"/>
              </a:ext>
            </a:extLst>
          </p:cNvPr>
          <p:cNvSpPr txBox="1"/>
          <p:nvPr/>
        </p:nvSpPr>
        <p:spPr>
          <a:xfrm>
            <a:off x="304799" y="590549"/>
            <a:ext cx="10086975" cy="5509200"/>
          </a:xfrm>
          <a:prstGeom prst="rect">
            <a:avLst/>
          </a:prstGeom>
          <a:noFill/>
        </p:spPr>
        <p:txBody>
          <a:bodyPr wrap="square" rtlCol="0">
            <a:spAutoFit/>
          </a:bodyPr>
          <a:lstStyle/>
          <a:p>
            <a:pPr lvl="0"/>
            <a:r>
              <a:rPr lang="en-GB" sz="2200" b="1" dirty="0">
                <a:solidFill>
                  <a:srgbClr val="FF0000"/>
                </a:solidFill>
                <a:latin typeface="Calibri" panose="020F0502020204030204" pitchFamily="34" charset="0"/>
                <a:cs typeface="Calibri" panose="020F0502020204030204" pitchFamily="34" charset="0"/>
              </a:rPr>
              <a:t>Motion</a:t>
            </a:r>
            <a:r>
              <a:rPr lang="en-GB" sz="22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AU" sz="2200" dirty="0">
                <a:solidFill>
                  <a:srgbClr val="000080"/>
                </a:solidFill>
                <a:latin typeface="Calibri" panose="020F0502020204030204" pitchFamily="34" charset="0"/>
              </a:rPr>
              <a:t>That the NSWPPA purchases a property in the Sydney CBD in close proximity to the Novotel Sydney Central and Central railway station to a </a:t>
            </a:r>
            <a:r>
              <a:rPr lang="en-AU" sz="2200" dirty="0">
                <a:solidFill>
                  <a:srgbClr val="000080"/>
                </a:solidFill>
                <a:highlight>
                  <a:srgbClr val="FFFF00"/>
                </a:highlight>
                <a:latin typeface="Calibri" panose="020F0502020204030204" pitchFamily="34" charset="0"/>
              </a:rPr>
              <a:t>maximum value of $1.5m </a:t>
            </a:r>
            <a:r>
              <a:rPr lang="en-AU" sz="2200" dirty="0">
                <a:solidFill>
                  <a:srgbClr val="000080"/>
                </a:solidFill>
                <a:latin typeface="Calibri" panose="020F0502020204030204" pitchFamily="34" charset="0"/>
              </a:rPr>
              <a:t>including any necessary internal fit out and the purchase or lease of any associated parking spaces.. </a:t>
            </a:r>
            <a:r>
              <a:rPr lang="en-AU" sz="2200" dirty="0">
                <a:solidFill>
                  <a:srgbClr val="000080"/>
                </a:solidFill>
                <a:highlight>
                  <a:srgbClr val="FFFF00"/>
                </a:highlight>
                <a:latin typeface="Calibri" panose="020F0502020204030204" pitchFamily="34" charset="0"/>
              </a:rPr>
              <a:t>No loan agreement should be entered into at this stage.</a:t>
            </a:r>
          </a:p>
          <a:p>
            <a:pPr marL="285750" indent="-285750">
              <a:buFont typeface="Arial" panose="020B0604020202020204" pitchFamily="34" charset="0"/>
              <a:buChar char="•"/>
            </a:pPr>
            <a:r>
              <a:rPr lang="en-AU" sz="2200" dirty="0">
                <a:solidFill>
                  <a:srgbClr val="000080"/>
                </a:solidFill>
                <a:latin typeface="Calibri" panose="020F0502020204030204" pitchFamily="34" charset="0"/>
              </a:rPr>
              <a:t>This administration space should be large enough to meet the needs of an individual office for the President, a minimum of four shared office/desk spaces, at least two meeting rooms large enough to house 14 people, and another meeting space large enough to house professional learning for 30 people. There also should be a fully functional kitchen area. At least two associated parking spaces should be available in close proximity to the property.</a:t>
            </a:r>
          </a:p>
          <a:p>
            <a:pPr marL="285750" indent="-285750">
              <a:buFont typeface="Arial" panose="020B0604020202020204" pitchFamily="34" charset="0"/>
              <a:buChar char="•"/>
            </a:pPr>
            <a:r>
              <a:rPr lang="en-AU" sz="2200" dirty="0">
                <a:solidFill>
                  <a:srgbClr val="000080"/>
                </a:solidFill>
                <a:latin typeface="Calibri" panose="020F0502020204030204" pitchFamily="34" charset="0"/>
              </a:rPr>
              <a:t>In the first instance it is recommended that the NSWPPA purchase the property known as </a:t>
            </a:r>
            <a:r>
              <a:rPr lang="en-AU" sz="2200" dirty="0">
                <a:solidFill>
                  <a:srgbClr val="000080"/>
                </a:solidFill>
                <a:highlight>
                  <a:srgbClr val="FFFF00"/>
                </a:highlight>
                <a:latin typeface="Calibri" panose="020F0502020204030204" pitchFamily="34" charset="0"/>
              </a:rPr>
              <a:t>C1.04 and C1.05/22-36 Mountain Street at a cost of $1.1m.</a:t>
            </a:r>
          </a:p>
          <a:p>
            <a:pPr marL="285750" indent="-285750">
              <a:buFont typeface="Arial" panose="020B0604020202020204" pitchFamily="34" charset="0"/>
              <a:buChar char="•"/>
            </a:pPr>
            <a:r>
              <a:rPr lang="en-AU" sz="2200" dirty="0">
                <a:solidFill>
                  <a:srgbClr val="000080"/>
                </a:solidFill>
                <a:latin typeface="Calibri" panose="020F0502020204030204" pitchFamily="34" charset="0"/>
              </a:rPr>
              <a:t>If this space becomes unavailable, other properties should be investigated by the NSWPPA Executive and purchased within the next six months."</a:t>
            </a:r>
          </a:p>
          <a:p>
            <a:pPr marL="742950" lvl="1" indent="-285750">
              <a:buFont typeface="Courier New" panose="02070309020205020404" pitchFamily="49" charset="0"/>
              <a:buChar char="o"/>
            </a:pP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402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147-7804-B946-8041-E8857E73A121}"/>
              </a:ext>
            </a:extLst>
          </p:cNvPr>
          <p:cNvSpPr>
            <a:spLocks noGrp="1"/>
          </p:cNvSpPr>
          <p:nvPr>
            <p:ph type="title" idx="4294967295"/>
          </p:nvPr>
        </p:nvSpPr>
        <p:spPr>
          <a:xfrm>
            <a:off x="7491413" y="262731"/>
            <a:ext cx="4395788" cy="655637"/>
          </a:xfrm>
        </p:spPr>
        <p:txBody>
          <a:bodyPr>
            <a:normAutofit fontScale="90000"/>
          </a:bodyPr>
          <a:lstStyle/>
          <a:p>
            <a:r>
              <a:rPr lang="en-US" b="1" dirty="0">
                <a:solidFill>
                  <a:schemeClr val="accent2"/>
                </a:solidFill>
                <a:latin typeface="Calibri" panose="020F0502020204030204" pitchFamily="34" charset="0"/>
                <a:cs typeface="Calibri" panose="020F0502020204030204" pitchFamily="34" charset="0"/>
              </a:rPr>
              <a:t>President’s Report</a:t>
            </a:r>
          </a:p>
        </p:txBody>
      </p:sp>
      <p:pic>
        <p:nvPicPr>
          <p:cNvPr id="5" name="Content Placeholder 4" descr="A picture containing room, drawing&#10;&#10;Description automatically generated">
            <a:extLst>
              <a:ext uri="{FF2B5EF4-FFF2-40B4-BE49-F238E27FC236}">
                <a16:creationId xmlns:a16="http://schemas.microsoft.com/office/drawing/2014/main" id="{99629385-3E80-1F4D-997F-14457AB256D5}"/>
              </a:ext>
            </a:extLst>
          </p:cNvPr>
          <p:cNvPicPr>
            <a:picLocks noGrp="1" noChangeAspect="1"/>
          </p:cNvPicPr>
          <p:nvPr>
            <p:ph idx="4294967295"/>
          </p:nvPr>
        </p:nvPicPr>
        <p:blipFill>
          <a:blip r:embed="rId2"/>
          <a:stretch>
            <a:fillRect/>
          </a:stretch>
        </p:blipFill>
        <p:spPr>
          <a:xfrm>
            <a:off x="10167938" y="4329113"/>
            <a:ext cx="2024062" cy="2024063"/>
          </a:xfrm>
        </p:spPr>
      </p:pic>
      <p:sp>
        <p:nvSpPr>
          <p:cNvPr id="4" name="TextBox 3">
            <a:extLst>
              <a:ext uri="{FF2B5EF4-FFF2-40B4-BE49-F238E27FC236}">
                <a16:creationId xmlns:a16="http://schemas.microsoft.com/office/drawing/2014/main" id="{61238086-061C-9549-9525-631FA0713600}"/>
              </a:ext>
            </a:extLst>
          </p:cNvPr>
          <p:cNvSpPr txBox="1"/>
          <p:nvPr/>
        </p:nvSpPr>
        <p:spPr>
          <a:xfrm>
            <a:off x="885825" y="918368"/>
            <a:ext cx="9129713" cy="5909310"/>
          </a:xfrm>
          <a:prstGeom prst="rect">
            <a:avLst/>
          </a:prstGeom>
          <a:noFill/>
        </p:spPr>
        <p:txBody>
          <a:bodyPr wrap="square" rtlCol="0">
            <a:spAutoFit/>
          </a:bodyPr>
          <a:lstStyle/>
          <a:p>
            <a:pPr marL="285750" lvl="0" indent="-285750">
              <a:buFont typeface="Arial" panose="020B0604020202020204" pitchFamily="34" charset="0"/>
              <a:buChar char="•"/>
            </a:pPr>
            <a:r>
              <a:rPr lang="en-AU" sz="2400" b="1" dirty="0">
                <a:latin typeface="Calibri" panose="020F0502020204030204" pitchFamily="34" charset="0"/>
                <a:cs typeface="Calibri" panose="020F0502020204030204" pitchFamily="34" charset="0"/>
              </a:rPr>
              <a:t>Disability Strategy – Inclusion statement</a:t>
            </a:r>
          </a:p>
          <a:p>
            <a:pPr marL="742950" lvl="1" indent="-285750">
              <a:buFont typeface="Arial" panose="020B0604020202020204" pitchFamily="34" charset="0"/>
              <a:buChar char="•"/>
            </a:pPr>
            <a:r>
              <a:rPr lang="en-AU" sz="2400" dirty="0">
                <a:latin typeface="Calibri" panose="020F0502020204030204" pitchFamily="34" charset="0"/>
                <a:cs typeface="Calibri" panose="020F0502020204030204" pitchFamily="34" charset="0"/>
              </a:rPr>
              <a:t>DoE recognises various sites that are there to meet the need of our students</a:t>
            </a:r>
          </a:p>
          <a:p>
            <a:pPr marL="742950" lvl="1" indent="-285750">
              <a:buFont typeface="Arial" panose="020B0604020202020204" pitchFamily="34" charset="0"/>
              <a:buChar char="•"/>
            </a:pPr>
            <a:r>
              <a:rPr lang="en-AU" sz="2400" dirty="0">
                <a:latin typeface="Calibri" panose="020F0502020204030204" pitchFamily="34" charset="0"/>
                <a:cs typeface="Calibri" panose="020F0502020204030204" pitchFamily="34" charset="0"/>
              </a:rPr>
              <a:t>Now to work on policy statement &amp; resources</a:t>
            </a:r>
          </a:p>
          <a:p>
            <a:pPr marL="742950" lvl="1" indent="-285750">
              <a:buFont typeface="Arial" panose="020B0604020202020204" pitchFamily="34" charset="0"/>
              <a:buChar char="•"/>
            </a:pPr>
            <a:r>
              <a:rPr lang="en-AU" sz="2400" dirty="0">
                <a:latin typeface="Calibri" panose="020F0502020204030204" pitchFamily="34" charset="0"/>
                <a:cs typeface="Calibri" panose="020F0502020204030204" pitchFamily="34" charset="0"/>
              </a:rPr>
              <a:t>I’ve included a link in my report that you need to explore</a:t>
            </a:r>
          </a:p>
          <a:p>
            <a:pPr marL="285750" indent="-285750">
              <a:buFont typeface="Arial" panose="020B0604020202020204" pitchFamily="34" charset="0"/>
              <a:buChar char="•"/>
            </a:pPr>
            <a:r>
              <a:rPr lang="en-AU" sz="2400" b="1" dirty="0">
                <a:latin typeface="Calibri" panose="020F0502020204030204" pitchFamily="34" charset="0"/>
                <a:cs typeface="Calibri" panose="020F0502020204030204" pitchFamily="34" charset="0"/>
              </a:rPr>
              <a:t>Student Behaviour Strategy </a:t>
            </a:r>
          </a:p>
          <a:p>
            <a:pPr marL="742950" lvl="1" indent="-285750">
              <a:buFont typeface="Arial" panose="020B0604020202020204" pitchFamily="34" charset="0"/>
              <a:buChar char="•"/>
            </a:pPr>
            <a:r>
              <a:rPr lang="en-AU" sz="2400" dirty="0">
                <a:latin typeface="Calibri" panose="020F0502020204030204" pitchFamily="34" charset="0"/>
                <a:cs typeface="Calibri" panose="020F0502020204030204" pitchFamily="34" charset="0"/>
              </a:rPr>
              <a:t>This is a </a:t>
            </a:r>
            <a:r>
              <a:rPr lang="en-AU" sz="2400" b="1" dirty="0">
                <a:solidFill>
                  <a:srgbClr val="FF0000"/>
                </a:solidFill>
                <a:latin typeface="Calibri" panose="020F0502020204030204" pitchFamily="34" charset="0"/>
                <a:cs typeface="Calibri" panose="020F0502020204030204" pitchFamily="34" charset="0"/>
              </a:rPr>
              <a:t>consultation draft </a:t>
            </a:r>
            <a:r>
              <a:rPr lang="en-AU" sz="2400" dirty="0">
                <a:latin typeface="Calibri" panose="020F0502020204030204" pitchFamily="34" charset="0"/>
                <a:cs typeface="Calibri" panose="020F0502020204030204" pitchFamily="34" charset="0"/>
              </a:rPr>
              <a:t>following in depth research by Prof Donna Cross and The telethon Kids Institute</a:t>
            </a:r>
          </a:p>
          <a:p>
            <a:pPr marL="742950" lvl="1" indent="-285750">
              <a:buFont typeface="Arial" panose="020B0604020202020204" pitchFamily="34" charset="0"/>
              <a:buChar char="•"/>
            </a:pPr>
            <a:r>
              <a:rPr lang="en-AU" sz="2400" dirty="0">
                <a:latin typeface="Calibri" panose="020F0502020204030204" pitchFamily="34" charset="0"/>
                <a:cs typeface="Calibri" panose="020F0502020204030204" pitchFamily="34" charset="0"/>
              </a:rPr>
              <a:t>DoE has been “hammered” in the Ombudsman’s report in 2017 &amp; the Upper House Inquiry.</a:t>
            </a:r>
          </a:p>
          <a:p>
            <a:pPr marL="742950" lvl="1" indent="-285750">
              <a:buFont typeface="Arial" panose="020B0604020202020204" pitchFamily="34" charset="0"/>
              <a:buChar char="•"/>
            </a:pPr>
            <a:r>
              <a:rPr lang="en-AU" sz="2400" dirty="0">
                <a:latin typeface="Calibri" panose="020F0502020204030204" pitchFamily="34" charset="0"/>
                <a:cs typeface="Calibri" panose="020F0502020204030204" pitchFamily="34" charset="0"/>
              </a:rPr>
              <a:t>There has been an outcry in the media over the number of Kindergarten students suspended &amp; the number of students with a disability suspended.</a:t>
            </a:r>
          </a:p>
          <a:p>
            <a:pPr marL="742950" lvl="1" indent="-285750">
              <a:buFont typeface="Arial" panose="020B0604020202020204" pitchFamily="34" charset="0"/>
              <a:buChar char="•"/>
            </a:pPr>
            <a:endParaRPr lang="en-AU" sz="24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en-AU" sz="2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206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147-7804-B946-8041-E8857E73A121}"/>
              </a:ext>
            </a:extLst>
          </p:cNvPr>
          <p:cNvSpPr>
            <a:spLocks noGrp="1"/>
          </p:cNvSpPr>
          <p:nvPr>
            <p:ph type="title" idx="4294967295"/>
          </p:nvPr>
        </p:nvSpPr>
        <p:spPr>
          <a:xfrm>
            <a:off x="7491413" y="262731"/>
            <a:ext cx="4395788" cy="655637"/>
          </a:xfrm>
        </p:spPr>
        <p:txBody>
          <a:bodyPr>
            <a:normAutofit fontScale="90000"/>
          </a:bodyPr>
          <a:lstStyle/>
          <a:p>
            <a:r>
              <a:rPr lang="en-US" b="1" dirty="0">
                <a:solidFill>
                  <a:schemeClr val="accent2"/>
                </a:solidFill>
                <a:latin typeface="Calibri" panose="020F0502020204030204" pitchFamily="34" charset="0"/>
                <a:cs typeface="Calibri" panose="020F0502020204030204" pitchFamily="34" charset="0"/>
              </a:rPr>
              <a:t>President’s Report</a:t>
            </a:r>
          </a:p>
        </p:txBody>
      </p:sp>
      <p:pic>
        <p:nvPicPr>
          <p:cNvPr id="5" name="Content Placeholder 4" descr="A picture containing room, drawing&#10;&#10;Description automatically generated">
            <a:extLst>
              <a:ext uri="{FF2B5EF4-FFF2-40B4-BE49-F238E27FC236}">
                <a16:creationId xmlns:a16="http://schemas.microsoft.com/office/drawing/2014/main" id="{99629385-3E80-1F4D-997F-14457AB256D5}"/>
              </a:ext>
            </a:extLst>
          </p:cNvPr>
          <p:cNvPicPr>
            <a:picLocks noGrp="1" noChangeAspect="1"/>
          </p:cNvPicPr>
          <p:nvPr>
            <p:ph idx="4294967295"/>
          </p:nvPr>
        </p:nvPicPr>
        <p:blipFill>
          <a:blip r:embed="rId2"/>
          <a:stretch>
            <a:fillRect/>
          </a:stretch>
        </p:blipFill>
        <p:spPr>
          <a:xfrm>
            <a:off x="10167938" y="4329113"/>
            <a:ext cx="2024062" cy="2024063"/>
          </a:xfrm>
        </p:spPr>
      </p:pic>
      <p:graphicFrame>
        <p:nvGraphicFramePr>
          <p:cNvPr id="3" name="Table 5">
            <a:extLst>
              <a:ext uri="{FF2B5EF4-FFF2-40B4-BE49-F238E27FC236}">
                <a16:creationId xmlns:a16="http://schemas.microsoft.com/office/drawing/2014/main" id="{CF853E31-6F86-6342-A563-AAE9FB024E04}"/>
              </a:ext>
            </a:extLst>
          </p:cNvPr>
          <p:cNvGraphicFramePr>
            <a:graphicFrameLocks noGrp="1"/>
          </p:cNvGraphicFramePr>
          <p:nvPr>
            <p:extLst>
              <p:ext uri="{D42A27DB-BD31-4B8C-83A1-F6EECF244321}">
                <p14:modId xmlns:p14="http://schemas.microsoft.com/office/powerpoint/2010/main" val="1409681545"/>
              </p:ext>
            </p:extLst>
          </p:nvPr>
        </p:nvGraphicFramePr>
        <p:xfrm>
          <a:off x="1656862" y="1541640"/>
          <a:ext cx="8128000" cy="11125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515892226"/>
                    </a:ext>
                  </a:extLst>
                </a:gridCol>
                <a:gridCol w="1625600">
                  <a:extLst>
                    <a:ext uri="{9D8B030D-6E8A-4147-A177-3AD203B41FA5}">
                      <a16:colId xmlns:a16="http://schemas.microsoft.com/office/drawing/2014/main" val="1669464059"/>
                    </a:ext>
                  </a:extLst>
                </a:gridCol>
                <a:gridCol w="1625600">
                  <a:extLst>
                    <a:ext uri="{9D8B030D-6E8A-4147-A177-3AD203B41FA5}">
                      <a16:colId xmlns:a16="http://schemas.microsoft.com/office/drawing/2014/main" val="3505115914"/>
                    </a:ext>
                  </a:extLst>
                </a:gridCol>
                <a:gridCol w="1625600">
                  <a:extLst>
                    <a:ext uri="{9D8B030D-6E8A-4147-A177-3AD203B41FA5}">
                      <a16:colId xmlns:a16="http://schemas.microsoft.com/office/drawing/2014/main" val="49005786"/>
                    </a:ext>
                  </a:extLst>
                </a:gridCol>
                <a:gridCol w="1625600">
                  <a:extLst>
                    <a:ext uri="{9D8B030D-6E8A-4147-A177-3AD203B41FA5}">
                      <a16:colId xmlns:a16="http://schemas.microsoft.com/office/drawing/2014/main" val="4068443780"/>
                    </a:ext>
                  </a:extLst>
                </a:gridCol>
              </a:tblGrid>
              <a:tr h="370840">
                <a:tc>
                  <a:txBody>
                    <a:bodyPr/>
                    <a:lstStyle/>
                    <a:p>
                      <a:r>
                        <a:rPr lang="en-US" dirty="0"/>
                        <a:t>Year</a:t>
                      </a:r>
                    </a:p>
                  </a:txBody>
                  <a:tcPr/>
                </a:tc>
                <a:tc>
                  <a:txBody>
                    <a:bodyPr/>
                    <a:lstStyle/>
                    <a:p>
                      <a:r>
                        <a:rPr lang="en-US" dirty="0"/>
                        <a:t>Boys</a:t>
                      </a:r>
                    </a:p>
                  </a:txBody>
                  <a:tcPr/>
                </a:tc>
                <a:tc>
                  <a:txBody>
                    <a:bodyPr/>
                    <a:lstStyle/>
                    <a:p>
                      <a:r>
                        <a:rPr lang="en-US" dirty="0"/>
                        <a:t>Girls</a:t>
                      </a:r>
                    </a:p>
                  </a:txBody>
                  <a:tcPr/>
                </a:tc>
                <a:tc>
                  <a:txBody>
                    <a:bodyPr/>
                    <a:lstStyle/>
                    <a:p>
                      <a:r>
                        <a:rPr lang="en-US" dirty="0"/>
                        <a:t>All</a:t>
                      </a:r>
                    </a:p>
                  </a:txBody>
                  <a:tcPr/>
                </a:tc>
                <a:tc>
                  <a:txBody>
                    <a:bodyPr/>
                    <a:lstStyle/>
                    <a:p>
                      <a:r>
                        <a:rPr lang="en-US" dirty="0"/>
                        <a:t>% students</a:t>
                      </a:r>
                    </a:p>
                  </a:txBody>
                  <a:tcPr/>
                </a:tc>
                <a:extLst>
                  <a:ext uri="{0D108BD9-81ED-4DB2-BD59-A6C34878D82A}">
                    <a16:rowId xmlns:a16="http://schemas.microsoft.com/office/drawing/2014/main" val="1995755983"/>
                  </a:ext>
                </a:extLst>
              </a:tr>
              <a:tr h="370840">
                <a:tc>
                  <a:txBody>
                    <a:bodyPr/>
                    <a:lstStyle/>
                    <a:p>
                      <a:r>
                        <a:rPr lang="en-US" dirty="0"/>
                        <a:t>2019 K-2</a:t>
                      </a:r>
                    </a:p>
                  </a:txBody>
                  <a:tcPr/>
                </a:tc>
                <a:tc>
                  <a:txBody>
                    <a:bodyPr/>
                    <a:lstStyle/>
                    <a:p>
                      <a:r>
                        <a:rPr lang="en-US" dirty="0"/>
                        <a:t>2084</a:t>
                      </a:r>
                    </a:p>
                  </a:txBody>
                  <a:tcPr/>
                </a:tc>
                <a:tc>
                  <a:txBody>
                    <a:bodyPr/>
                    <a:lstStyle/>
                    <a:p>
                      <a:r>
                        <a:rPr lang="en-US" dirty="0"/>
                        <a:t>301</a:t>
                      </a:r>
                    </a:p>
                  </a:txBody>
                  <a:tcPr/>
                </a:tc>
                <a:tc>
                  <a:txBody>
                    <a:bodyPr/>
                    <a:lstStyle/>
                    <a:p>
                      <a:r>
                        <a:rPr lang="en-US" dirty="0"/>
                        <a:t>2385</a:t>
                      </a:r>
                    </a:p>
                  </a:txBody>
                  <a:tcPr/>
                </a:tc>
                <a:tc>
                  <a:txBody>
                    <a:bodyPr/>
                    <a:lstStyle/>
                    <a:p>
                      <a:r>
                        <a:rPr lang="en-US" dirty="0"/>
                        <a:t>1.15</a:t>
                      </a:r>
                    </a:p>
                  </a:txBody>
                  <a:tcPr/>
                </a:tc>
                <a:extLst>
                  <a:ext uri="{0D108BD9-81ED-4DB2-BD59-A6C34878D82A}">
                    <a16:rowId xmlns:a16="http://schemas.microsoft.com/office/drawing/2014/main" val="971927961"/>
                  </a:ext>
                </a:extLst>
              </a:tr>
              <a:tr h="370840">
                <a:tc>
                  <a:txBody>
                    <a:bodyPr/>
                    <a:lstStyle/>
                    <a:p>
                      <a:r>
                        <a:rPr lang="en-US" dirty="0"/>
                        <a:t>2019 3-6</a:t>
                      </a:r>
                    </a:p>
                  </a:txBody>
                  <a:tcPr/>
                </a:tc>
                <a:tc>
                  <a:txBody>
                    <a:bodyPr/>
                    <a:lstStyle/>
                    <a:p>
                      <a:r>
                        <a:rPr lang="en-US" dirty="0"/>
                        <a:t>5846</a:t>
                      </a:r>
                    </a:p>
                  </a:txBody>
                  <a:tcPr/>
                </a:tc>
                <a:tc>
                  <a:txBody>
                    <a:bodyPr/>
                    <a:lstStyle/>
                    <a:p>
                      <a:r>
                        <a:rPr lang="en-US" dirty="0"/>
                        <a:t>1046</a:t>
                      </a:r>
                    </a:p>
                  </a:txBody>
                  <a:tcPr/>
                </a:tc>
                <a:tc>
                  <a:txBody>
                    <a:bodyPr/>
                    <a:lstStyle/>
                    <a:p>
                      <a:r>
                        <a:rPr lang="en-US" dirty="0"/>
                        <a:t>6892</a:t>
                      </a:r>
                    </a:p>
                  </a:txBody>
                  <a:tcPr/>
                </a:tc>
                <a:tc>
                  <a:txBody>
                    <a:bodyPr/>
                    <a:lstStyle/>
                    <a:p>
                      <a:r>
                        <a:rPr lang="en-US" dirty="0"/>
                        <a:t>2.4</a:t>
                      </a:r>
                    </a:p>
                  </a:txBody>
                  <a:tcPr/>
                </a:tc>
                <a:extLst>
                  <a:ext uri="{0D108BD9-81ED-4DB2-BD59-A6C34878D82A}">
                    <a16:rowId xmlns:a16="http://schemas.microsoft.com/office/drawing/2014/main" val="1041491408"/>
                  </a:ext>
                </a:extLst>
              </a:tr>
            </a:tbl>
          </a:graphicData>
        </a:graphic>
      </p:graphicFrame>
      <p:graphicFrame>
        <p:nvGraphicFramePr>
          <p:cNvPr id="6" name="Table 5">
            <a:extLst>
              <a:ext uri="{FF2B5EF4-FFF2-40B4-BE49-F238E27FC236}">
                <a16:creationId xmlns:a16="http://schemas.microsoft.com/office/drawing/2014/main" id="{5CDC9E67-28CB-4D41-A468-A426ED4322AB}"/>
              </a:ext>
            </a:extLst>
          </p:cNvPr>
          <p:cNvGraphicFramePr>
            <a:graphicFrameLocks noGrp="1"/>
          </p:cNvGraphicFramePr>
          <p:nvPr>
            <p:extLst>
              <p:ext uri="{D42A27DB-BD31-4B8C-83A1-F6EECF244321}">
                <p14:modId xmlns:p14="http://schemas.microsoft.com/office/powerpoint/2010/main" val="2399141000"/>
              </p:ext>
            </p:extLst>
          </p:nvPr>
        </p:nvGraphicFramePr>
        <p:xfrm>
          <a:off x="1656862" y="3498277"/>
          <a:ext cx="8128000" cy="1112520"/>
        </p:xfrm>
        <a:graphic>
          <a:graphicData uri="http://schemas.openxmlformats.org/drawingml/2006/table">
            <a:tbl>
              <a:tblPr firstRow="1" bandRow="1">
                <a:tableStyleId>{1E171933-4619-4E11-9A3F-F7608DF75F80}</a:tableStyleId>
              </a:tblPr>
              <a:tblGrid>
                <a:gridCol w="1625600">
                  <a:extLst>
                    <a:ext uri="{9D8B030D-6E8A-4147-A177-3AD203B41FA5}">
                      <a16:colId xmlns:a16="http://schemas.microsoft.com/office/drawing/2014/main" val="1474202687"/>
                    </a:ext>
                  </a:extLst>
                </a:gridCol>
                <a:gridCol w="1625600">
                  <a:extLst>
                    <a:ext uri="{9D8B030D-6E8A-4147-A177-3AD203B41FA5}">
                      <a16:colId xmlns:a16="http://schemas.microsoft.com/office/drawing/2014/main" val="3608041055"/>
                    </a:ext>
                  </a:extLst>
                </a:gridCol>
                <a:gridCol w="1625600">
                  <a:extLst>
                    <a:ext uri="{9D8B030D-6E8A-4147-A177-3AD203B41FA5}">
                      <a16:colId xmlns:a16="http://schemas.microsoft.com/office/drawing/2014/main" val="2104647632"/>
                    </a:ext>
                  </a:extLst>
                </a:gridCol>
                <a:gridCol w="1625600">
                  <a:extLst>
                    <a:ext uri="{9D8B030D-6E8A-4147-A177-3AD203B41FA5}">
                      <a16:colId xmlns:a16="http://schemas.microsoft.com/office/drawing/2014/main" val="3625723425"/>
                    </a:ext>
                  </a:extLst>
                </a:gridCol>
                <a:gridCol w="1625600">
                  <a:extLst>
                    <a:ext uri="{9D8B030D-6E8A-4147-A177-3AD203B41FA5}">
                      <a16:colId xmlns:a16="http://schemas.microsoft.com/office/drawing/2014/main" val="3676485563"/>
                    </a:ext>
                  </a:extLst>
                </a:gridCol>
              </a:tblGrid>
              <a:tr h="370840">
                <a:tc>
                  <a:txBody>
                    <a:bodyPr/>
                    <a:lstStyle/>
                    <a:p>
                      <a:r>
                        <a:rPr lang="en-US" dirty="0"/>
                        <a:t>Year</a:t>
                      </a:r>
                    </a:p>
                  </a:txBody>
                  <a:tcPr/>
                </a:tc>
                <a:tc>
                  <a:txBody>
                    <a:bodyPr/>
                    <a:lstStyle/>
                    <a:p>
                      <a:r>
                        <a:rPr lang="en-US" dirty="0"/>
                        <a:t>Boys</a:t>
                      </a:r>
                    </a:p>
                  </a:txBody>
                  <a:tcPr/>
                </a:tc>
                <a:tc>
                  <a:txBody>
                    <a:bodyPr/>
                    <a:lstStyle/>
                    <a:p>
                      <a:r>
                        <a:rPr lang="en-US" dirty="0"/>
                        <a:t>Girls</a:t>
                      </a:r>
                    </a:p>
                  </a:txBody>
                  <a:tcPr/>
                </a:tc>
                <a:tc>
                  <a:txBody>
                    <a:bodyPr/>
                    <a:lstStyle/>
                    <a:p>
                      <a:r>
                        <a:rPr lang="en-US" dirty="0"/>
                        <a:t>All</a:t>
                      </a:r>
                    </a:p>
                  </a:txBody>
                  <a:tcPr/>
                </a:tc>
                <a:tc>
                  <a:txBody>
                    <a:bodyPr/>
                    <a:lstStyle/>
                    <a:p>
                      <a:r>
                        <a:rPr lang="en-US" dirty="0"/>
                        <a:t>% students</a:t>
                      </a:r>
                    </a:p>
                  </a:txBody>
                  <a:tcPr/>
                </a:tc>
                <a:extLst>
                  <a:ext uri="{0D108BD9-81ED-4DB2-BD59-A6C34878D82A}">
                    <a16:rowId xmlns:a16="http://schemas.microsoft.com/office/drawing/2014/main" val="2125792082"/>
                  </a:ext>
                </a:extLst>
              </a:tr>
              <a:tr h="370840">
                <a:tc>
                  <a:txBody>
                    <a:bodyPr/>
                    <a:lstStyle/>
                    <a:p>
                      <a:r>
                        <a:rPr lang="en-US" dirty="0"/>
                        <a:t>2019 K-2</a:t>
                      </a:r>
                    </a:p>
                  </a:txBody>
                  <a:tcPr/>
                </a:tc>
                <a:tc>
                  <a:txBody>
                    <a:bodyPr/>
                    <a:lstStyle/>
                    <a:p>
                      <a:r>
                        <a:rPr lang="en-US" dirty="0"/>
                        <a:t>506</a:t>
                      </a:r>
                    </a:p>
                  </a:txBody>
                  <a:tcPr/>
                </a:tc>
                <a:tc>
                  <a:txBody>
                    <a:bodyPr/>
                    <a:lstStyle/>
                    <a:p>
                      <a:r>
                        <a:rPr lang="en-US" dirty="0"/>
                        <a:t>70</a:t>
                      </a:r>
                    </a:p>
                  </a:txBody>
                  <a:tcPr/>
                </a:tc>
                <a:tc>
                  <a:txBody>
                    <a:bodyPr/>
                    <a:lstStyle/>
                    <a:p>
                      <a:r>
                        <a:rPr lang="en-US" dirty="0"/>
                        <a:t>576</a:t>
                      </a:r>
                    </a:p>
                  </a:txBody>
                  <a:tcPr/>
                </a:tc>
                <a:tc>
                  <a:txBody>
                    <a:bodyPr/>
                    <a:lstStyle/>
                    <a:p>
                      <a:r>
                        <a:rPr lang="en-US" dirty="0"/>
                        <a:t>0.3</a:t>
                      </a:r>
                    </a:p>
                  </a:txBody>
                  <a:tcPr/>
                </a:tc>
                <a:extLst>
                  <a:ext uri="{0D108BD9-81ED-4DB2-BD59-A6C34878D82A}">
                    <a16:rowId xmlns:a16="http://schemas.microsoft.com/office/drawing/2014/main" val="1543387517"/>
                  </a:ext>
                </a:extLst>
              </a:tr>
              <a:tr h="370840">
                <a:tc>
                  <a:txBody>
                    <a:bodyPr/>
                    <a:lstStyle/>
                    <a:p>
                      <a:r>
                        <a:rPr lang="en-US" dirty="0"/>
                        <a:t>2019 3-6</a:t>
                      </a:r>
                    </a:p>
                  </a:txBody>
                  <a:tcPr/>
                </a:tc>
                <a:tc>
                  <a:txBody>
                    <a:bodyPr/>
                    <a:lstStyle/>
                    <a:p>
                      <a:r>
                        <a:rPr lang="en-US" dirty="0"/>
                        <a:t>1855</a:t>
                      </a:r>
                    </a:p>
                  </a:txBody>
                  <a:tcPr/>
                </a:tc>
                <a:tc>
                  <a:txBody>
                    <a:bodyPr/>
                    <a:lstStyle/>
                    <a:p>
                      <a:r>
                        <a:rPr lang="en-US" dirty="0"/>
                        <a:t>270</a:t>
                      </a:r>
                    </a:p>
                  </a:txBody>
                  <a:tcPr/>
                </a:tc>
                <a:tc>
                  <a:txBody>
                    <a:bodyPr/>
                    <a:lstStyle/>
                    <a:p>
                      <a:r>
                        <a:rPr lang="en-US" dirty="0"/>
                        <a:t>2125</a:t>
                      </a:r>
                    </a:p>
                  </a:txBody>
                  <a:tcPr/>
                </a:tc>
                <a:tc>
                  <a:txBody>
                    <a:bodyPr/>
                    <a:lstStyle/>
                    <a:p>
                      <a:r>
                        <a:rPr lang="en-US" dirty="0"/>
                        <a:t>0.8</a:t>
                      </a:r>
                    </a:p>
                  </a:txBody>
                  <a:tcPr/>
                </a:tc>
                <a:extLst>
                  <a:ext uri="{0D108BD9-81ED-4DB2-BD59-A6C34878D82A}">
                    <a16:rowId xmlns:a16="http://schemas.microsoft.com/office/drawing/2014/main" val="993951611"/>
                  </a:ext>
                </a:extLst>
              </a:tr>
            </a:tbl>
          </a:graphicData>
        </a:graphic>
      </p:graphicFrame>
      <p:sp>
        <p:nvSpPr>
          <p:cNvPr id="7" name="TextBox 6">
            <a:extLst>
              <a:ext uri="{FF2B5EF4-FFF2-40B4-BE49-F238E27FC236}">
                <a16:creationId xmlns:a16="http://schemas.microsoft.com/office/drawing/2014/main" id="{088C9434-7DD5-F24C-9069-BB4A154611D3}"/>
              </a:ext>
            </a:extLst>
          </p:cNvPr>
          <p:cNvSpPr txBox="1"/>
          <p:nvPr/>
        </p:nvSpPr>
        <p:spPr>
          <a:xfrm>
            <a:off x="1685684" y="1045338"/>
            <a:ext cx="2232662"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SHORT SUSPENSIONS</a:t>
            </a:r>
          </a:p>
        </p:txBody>
      </p:sp>
      <p:sp>
        <p:nvSpPr>
          <p:cNvPr id="8" name="TextBox 7">
            <a:extLst>
              <a:ext uri="{FF2B5EF4-FFF2-40B4-BE49-F238E27FC236}">
                <a16:creationId xmlns:a16="http://schemas.microsoft.com/office/drawing/2014/main" id="{1D76EE75-67AF-4445-B189-0C0CD7B42E54}"/>
              </a:ext>
            </a:extLst>
          </p:cNvPr>
          <p:cNvSpPr txBox="1"/>
          <p:nvPr/>
        </p:nvSpPr>
        <p:spPr>
          <a:xfrm>
            <a:off x="1685684" y="2908100"/>
            <a:ext cx="2129878"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LONG SUSPENSIONS</a:t>
            </a:r>
          </a:p>
        </p:txBody>
      </p:sp>
      <p:sp>
        <p:nvSpPr>
          <p:cNvPr id="9" name="TextBox 8">
            <a:extLst>
              <a:ext uri="{FF2B5EF4-FFF2-40B4-BE49-F238E27FC236}">
                <a16:creationId xmlns:a16="http://schemas.microsoft.com/office/drawing/2014/main" id="{A37622D8-38D0-164D-B876-FBC40EA9E77E}"/>
              </a:ext>
            </a:extLst>
          </p:cNvPr>
          <p:cNvSpPr txBox="1"/>
          <p:nvPr/>
        </p:nvSpPr>
        <p:spPr>
          <a:xfrm>
            <a:off x="689222" y="4900861"/>
            <a:ext cx="9095640"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There are </a:t>
            </a:r>
            <a:r>
              <a:rPr lang="en-US" sz="2400" b="1" dirty="0">
                <a:latin typeface="Calibri" panose="020F0502020204030204" pitchFamily="34" charset="0"/>
                <a:cs typeface="Calibri" panose="020F0502020204030204" pitchFamily="34" charset="0"/>
              </a:rPr>
              <a:t>3 key reforms </a:t>
            </a:r>
            <a:r>
              <a:rPr lang="en-US" sz="2400" dirty="0">
                <a:latin typeface="Calibri" panose="020F0502020204030204" pitchFamily="34" charset="0"/>
                <a:cs typeface="Calibri" panose="020F0502020204030204" pitchFamily="34" charset="0"/>
              </a:rPr>
              <a:t>mentioned there in my report. Bottom line you need to involved in this &amp; give feedback. Helen Craigie will discuss .</a:t>
            </a:r>
          </a:p>
        </p:txBody>
      </p:sp>
    </p:spTree>
    <p:extLst>
      <p:ext uri="{BB962C8B-B14F-4D97-AF65-F5344CB8AC3E}">
        <p14:creationId xmlns:p14="http://schemas.microsoft.com/office/powerpoint/2010/main" val="298014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147-7804-B946-8041-E8857E73A121}"/>
              </a:ext>
            </a:extLst>
          </p:cNvPr>
          <p:cNvSpPr>
            <a:spLocks noGrp="1"/>
          </p:cNvSpPr>
          <p:nvPr>
            <p:ph type="title" idx="4294967295"/>
          </p:nvPr>
        </p:nvSpPr>
        <p:spPr>
          <a:xfrm>
            <a:off x="7491413" y="262731"/>
            <a:ext cx="4395788" cy="655637"/>
          </a:xfrm>
        </p:spPr>
        <p:txBody>
          <a:bodyPr>
            <a:normAutofit fontScale="90000"/>
          </a:bodyPr>
          <a:lstStyle/>
          <a:p>
            <a:r>
              <a:rPr lang="en-US" b="1" dirty="0">
                <a:solidFill>
                  <a:schemeClr val="accent2"/>
                </a:solidFill>
                <a:latin typeface="Calibri" panose="020F0502020204030204" pitchFamily="34" charset="0"/>
                <a:cs typeface="Calibri" panose="020F0502020204030204" pitchFamily="34" charset="0"/>
              </a:rPr>
              <a:t>President’s Report</a:t>
            </a:r>
          </a:p>
        </p:txBody>
      </p:sp>
      <p:pic>
        <p:nvPicPr>
          <p:cNvPr id="5" name="Content Placeholder 4" descr="A picture containing room, drawing&#10;&#10;Description automatically generated">
            <a:extLst>
              <a:ext uri="{FF2B5EF4-FFF2-40B4-BE49-F238E27FC236}">
                <a16:creationId xmlns:a16="http://schemas.microsoft.com/office/drawing/2014/main" id="{99629385-3E80-1F4D-997F-14457AB256D5}"/>
              </a:ext>
            </a:extLst>
          </p:cNvPr>
          <p:cNvPicPr>
            <a:picLocks noGrp="1" noChangeAspect="1"/>
          </p:cNvPicPr>
          <p:nvPr>
            <p:ph idx="4294967295"/>
          </p:nvPr>
        </p:nvPicPr>
        <p:blipFill>
          <a:blip r:embed="rId2"/>
          <a:stretch>
            <a:fillRect/>
          </a:stretch>
        </p:blipFill>
        <p:spPr>
          <a:xfrm>
            <a:off x="10167938" y="4329113"/>
            <a:ext cx="2024062" cy="2024063"/>
          </a:xfrm>
        </p:spPr>
      </p:pic>
      <p:sp>
        <p:nvSpPr>
          <p:cNvPr id="9" name="TextBox 8">
            <a:extLst>
              <a:ext uri="{FF2B5EF4-FFF2-40B4-BE49-F238E27FC236}">
                <a16:creationId xmlns:a16="http://schemas.microsoft.com/office/drawing/2014/main" id="{A37622D8-38D0-164D-B876-FBC40EA9E77E}"/>
              </a:ext>
            </a:extLst>
          </p:cNvPr>
          <p:cNvSpPr txBox="1"/>
          <p:nvPr/>
        </p:nvSpPr>
        <p:spPr>
          <a:xfrm>
            <a:off x="972529" y="720865"/>
            <a:ext cx="9095640" cy="6186309"/>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Bubbling Away:</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Code of Conduct Review </a:t>
            </a:r>
            <a:r>
              <a:rPr lang="en-US" sz="24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East Coast Review of NAPLAN </a:t>
            </a:r>
            <a:r>
              <a:rPr lang="en-US" sz="2400" dirty="0">
                <a:latin typeface="Calibri" panose="020F0502020204030204" pitchFamily="34" charset="0"/>
                <a:cs typeface="Calibri" panose="020F0502020204030204" pitchFamily="34" charset="0"/>
              </a:rPr>
              <a:t>– Scott Sanford will probably talk more to this but I included the recommendations in the kit to discuss. Our Minister initiated it with support from Qld, ACT and Vic.</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Contracts</a:t>
            </a:r>
            <a:r>
              <a:rPr lang="en-US" sz="2400" dirty="0">
                <a:latin typeface="Calibri" panose="020F0502020204030204" pitchFamily="34" charset="0"/>
                <a:cs typeface="Calibri" panose="020F0502020204030204" pitchFamily="34" charset="0"/>
              </a:rPr>
              <a:t> – the only written response to this was in the Government response to the Latham Manifesto:</a:t>
            </a:r>
          </a:p>
          <a:p>
            <a:r>
              <a:rPr lang="en-GB" sz="2000" i="1" dirty="0"/>
              <a:t>	</a:t>
            </a:r>
            <a:r>
              <a:rPr lang="en-GB" sz="2000" i="1" dirty="0">
                <a:highlight>
                  <a:srgbClr val="FFFF00"/>
                </a:highlight>
              </a:rPr>
              <a:t>This would represent a significant departure from historical and 	statutory employment practices and would require extensive 	consultation with stakeholders and further consideration by NSW 	Government. The NSW Government is working to improve principal 	performance. The School Leadership Institute has developed a draft 	Principal Leadership Framework to support the professional growth of 	principals. The Principal Leadership Framework sets out the leadership 	actions and behaviours that research indicates have a positive impact 	on teacher and student learning</a:t>
            </a:r>
            <a:r>
              <a:rPr lang="en-GB" sz="2000" dirty="0">
                <a:highlight>
                  <a:srgbClr val="FFFF00"/>
                </a:highlight>
              </a:rPr>
              <a:t>.”  </a:t>
            </a:r>
            <a:endParaRPr lang="en-AU" sz="2000" dirty="0">
              <a:highlight>
                <a:srgbClr val="FFFF00"/>
              </a:highlight>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533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147-7804-B946-8041-E8857E73A121}"/>
              </a:ext>
            </a:extLst>
          </p:cNvPr>
          <p:cNvSpPr>
            <a:spLocks noGrp="1"/>
          </p:cNvSpPr>
          <p:nvPr>
            <p:ph type="title" idx="4294967295"/>
          </p:nvPr>
        </p:nvSpPr>
        <p:spPr>
          <a:xfrm>
            <a:off x="7491413" y="262731"/>
            <a:ext cx="4395788" cy="655637"/>
          </a:xfrm>
        </p:spPr>
        <p:txBody>
          <a:bodyPr>
            <a:normAutofit fontScale="90000"/>
          </a:bodyPr>
          <a:lstStyle/>
          <a:p>
            <a:r>
              <a:rPr lang="en-US" b="1" dirty="0">
                <a:solidFill>
                  <a:schemeClr val="accent2"/>
                </a:solidFill>
                <a:latin typeface="Calibri" panose="020F0502020204030204" pitchFamily="34" charset="0"/>
                <a:cs typeface="Calibri" panose="020F0502020204030204" pitchFamily="34" charset="0"/>
              </a:rPr>
              <a:t>President’s Report</a:t>
            </a:r>
          </a:p>
        </p:txBody>
      </p:sp>
      <p:pic>
        <p:nvPicPr>
          <p:cNvPr id="5" name="Content Placeholder 4" descr="A picture containing room, drawing&#10;&#10;Description automatically generated">
            <a:extLst>
              <a:ext uri="{FF2B5EF4-FFF2-40B4-BE49-F238E27FC236}">
                <a16:creationId xmlns:a16="http://schemas.microsoft.com/office/drawing/2014/main" id="{99629385-3E80-1F4D-997F-14457AB256D5}"/>
              </a:ext>
            </a:extLst>
          </p:cNvPr>
          <p:cNvPicPr>
            <a:picLocks noGrp="1" noChangeAspect="1"/>
          </p:cNvPicPr>
          <p:nvPr>
            <p:ph idx="4294967295"/>
          </p:nvPr>
        </p:nvPicPr>
        <p:blipFill>
          <a:blip r:embed="rId2"/>
          <a:stretch>
            <a:fillRect/>
          </a:stretch>
        </p:blipFill>
        <p:spPr>
          <a:xfrm>
            <a:off x="10167938" y="4329113"/>
            <a:ext cx="2024062" cy="2024063"/>
          </a:xfrm>
        </p:spPr>
      </p:pic>
      <p:sp>
        <p:nvSpPr>
          <p:cNvPr id="9" name="TextBox 8">
            <a:extLst>
              <a:ext uri="{FF2B5EF4-FFF2-40B4-BE49-F238E27FC236}">
                <a16:creationId xmlns:a16="http://schemas.microsoft.com/office/drawing/2014/main" id="{A37622D8-38D0-164D-B876-FBC40EA9E77E}"/>
              </a:ext>
            </a:extLst>
          </p:cNvPr>
          <p:cNvSpPr txBox="1"/>
          <p:nvPr/>
        </p:nvSpPr>
        <p:spPr>
          <a:xfrm>
            <a:off x="972529" y="720865"/>
            <a:ext cx="9095640" cy="5262979"/>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Bubbling Away:</a:t>
            </a:r>
          </a:p>
          <a:p>
            <a:pPr marL="342900" indent="-342900">
              <a:buFont typeface="Arial" panose="020B0604020202020204" pitchFamily="34" charset="0"/>
              <a:buChar char="•"/>
            </a:pPr>
            <a:r>
              <a:rPr lang="en-AU" sz="2400" b="1" dirty="0">
                <a:latin typeface="Calibri" panose="020F0502020204030204" pitchFamily="34" charset="0"/>
                <a:cs typeface="Calibri" panose="020F0502020204030204" pitchFamily="34" charset="0"/>
              </a:rPr>
              <a:t>Growth of Anxious Behaviours – </a:t>
            </a:r>
          </a:p>
          <a:p>
            <a:pPr marL="800100" lvl="1"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As I mentioned at last Council…across Australia we have had a noticeable increase in anxious behaviours in students</a:t>
            </a:r>
          </a:p>
          <a:p>
            <a:pPr marL="800100" lvl="1"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Trish Peters &amp; Rob Walker have been working with Michael </a:t>
            </a:r>
            <a:r>
              <a:rPr lang="en-AU" sz="2400" dirty="0" err="1">
                <a:latin typeface="Calibri" panose="020F0502020204030204" pitchFamily="34" charset="0"/>
                <a:cs typeface="Calibri" panose="020F0502020204030204" pitchFamily="34" charset="0"/>
              </a:rPr>
              <a:t>Hawton</a:t>
            </a:r>
            <a:r>
              <a:rPr lang="en-AU" sz="2400" dirty="0">
                <a:latin typeface="Calibri" panose="020F0502020204030204" pitchFamily="34" charset="0"/>
                <a:cs typeface="Calibri" panose="020F0502020204030204" pitchFamily="34" charset="0"/>
              </a:rPr>
              <a:t> to tweak Michael’s No Scaredy Cats program to develop a pilot.</a:t>
            </a:r>
          </a:p>
          <a:p>
            <a:pPr marL="800100" lvl="1"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This pilot includes principals/ teachers/ and a coach as well as a component with parents</a:t>
            </a:r>
          </a:p>
          <a:p>
            <a:pPr marL="800100" lvl="1"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We have presented it to both Chiefs of Staff for Minister of Education &amp; Minister for Mental Health</a:t>
            </a:r>
          </a:p>
          <a:p>
            <a:pPr marL="342900"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 </a:t>
            </a:r>
            <a:endParaRPr lang="en-AU" sz="2000" dirty="0">
              <a:highlight>
                <a:srgbClr val="FFFF00"/>
              </a:highlight>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5556785"/>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C094962A3543448F10C297C09B44E7" ma:contentTypeVersion="12" ma:contentTypeDescription="Create a new document." ma:contentTypeScope="" ma:versionID="c74e5ae3e8b886be4a8d4ebb35192621">
  <xsd:schema xmlns:xsd="http://www.w3.org/2001/XMLSchema" xmlns:xs="http://www.w3.org/2001/XMLSchema" xmlns:p="http://schemas.microsoft.com/office/2006/metadata/properties" xmlns:ns2="9af831f7-421f-4044-9ca9-1fe7eeffc760" xmlns:ns3="2252a552-c5a1-4a23-a5fb-791fa4daf229" targetNamespace="http://schemas.microsoft.com/office/2006/metadata/properties" ma:root="true" ma:fieldsID="34f800dbeb97354f2542458e38e999fe" ns2:_="" ns3:_="">
    <xsd:import namespace="9af831f7-421f-4044-9ca9-1fe7eeffc760"/>
    <xsd:import namespace="2252a552-c5a1-4a23-a5fb-791fa4daf229"/>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831f7-421f-4044-9ca9-1fe7eeffc7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52a552-c5a1-4a23-a5fb-791fa4daf22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502C97-59F7-4928-BD8D-568980339FD8}"/>
</file>

<file path=customXml/itemProps2.xml><?xml version="1.0" encoding="utf-8"?>
<ds:datastoreItem xmlns:ds="http://schemas.openxmlformats.org/officeDocument/2006/customXml" ds:itemID="{4603A1F1-80AF-4CED-A952-926121011DC6}"/>
</file>

<file path=customXml/itemProps3.xml><?xml version="1.0" encoding="utf-8"?>
<ds:datastoreItem xmlns:ds="http://schemas.openxmlformats.org/officeDocument/2006/customXml" ds:itemID="{9D82DE72-B686-44AC-913E-77E2A0C099F7}"/>
</file>

<file path=docProps/app.xml><?xml version="1.0" encoding="utf-8"?>
<Properties xmlns="http://schemas.openxmlformats.org/officeDocument/2006/extended-properties" xmlns:vt="http://schemas.openxmlformats.org/officeDocument/2006/docPropsVTypes">
  <TotalTime>986</TotalTime>
  <Words>878</Words>
  <Application>Microsoft Macintosh PowerPoint</Application>
  <PresentationFormat>Widescreen</PresentationFormat>
  <Paragraphs>89</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Nova</vt:lpstr>
      <vt:lpstr>Arial Nova Light</vt:lpstr>
      <vt:lpstr>Calibri</vt:lpstr>
      <vt:lpstr>Courier New</vt:lpstr>
      <vt:lpstr>RetrospectVTI</vt:lpstr>
      <vt:lpstr>Presidents Report</vt:lpstr>
      <vt:lpstr>President’s Report</vt:lpstr>
      <vt:lpstr>President’s Report</vt:lpstr>
      <vt:lpstr>President’s Report</vt:lpstr>
      <vt:lpstr>President’s Report</vt:lpstr>
      <vt:lpstr>President’s Report</vt:lpstr>
      <vt:lpstr>President’s Report</vt:lpstr>
      <vt:lpstr>President’s Report</vt:lpstr>
      <vt:lpstr>President’s Report</vt:lpstr>
      <vt:lpstr>President’s Report</vt:lpstr>
      <vt:lpstr>President’s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Presidents Report</dc:title>
  <dc:creator>Phil Seymour</dc:creator>
  <cp:lastModifiedBy>Phil Seymour</cp:lastModifiedBy>
  <cp:revision>47</cp:revision>
  <dcterms:created xsi:type="dcterms:W3CDTF">2020-03-08T22:47:09Z</dcterms:created>
  <dcterms:modified xsi:type="dcterms:W3CDTF">2020-09-01T12:46:28Z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0x0101006AC094962A3543448F10C297C09B44E7</vt:lpwstr>
  </property>
</Properties>
</file>