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</p:sldMasterIdLst>
  <p:notesMasterIdLst>
    <p:notesMasterId r:id="rId7"/>
  </p:notesMasterIdLst>
  <p:handoutMasterIdLst>
    <p:handoutMasterId r:id="rId8"/>
  </p:handoutMasterIdLst>
  <p:sldIdLst>
    <p:sldId id="3527" r:id="rId5"/>
    <p:sldId id="3528" r:id="rId6"/>
  </p:sldIdLst>
  <p:sldSz cx="9144000" cy="6858000" type="screen4x3"/>
  <p:notesSz cx="9939338" cy="6807200"/>
  <p:custDataLst>
    <p:tags r:id="rId9"/>
  </p:custDataLst>
  <p:defaultTextStyle>
    <a:defPPr>
      <a:defRPr lang="en-US"/>
    </a:defPPr>
    <a:lvl1pPr marL="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1C33022-3CA1-41D8-926D-D5C64CDEF7E5}">
          <p14:sldIdLst>
            <p14:sldId id="3527"/>
            <p14:sldId id="35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orient="horz" pos="3280" userDrawn="1">
          <p15:clr>
            <a:srgbClr val="A4A3A4"/>
          </p15:clr>
        </p15:guide>
        <p15:guide id="3" orient="horz" pos="2228" userDrawn="1">
          <p15:clr>
            <a:srgbClr val="A4A3A4"/>
          </p15:clr>
        </p15:guide>
        <p15:guide id="4" orient="horz" pos="2614" userDrawn="1">
          <p15:clr>
            <a:srgbClr val="A4A3A4"/>
          </p15:clr>
        </p15:guide>
        <p15:guide id="5" pos="2859" userDrawn="1">
          <p15:clr>
            <a:srgbClr val="A4A3A4"/>
          </p15:clr>
        </p15:guide>
        <p15:guide id="6" orient="horz" pos="1570" userDrawn="1">
          <p15:clr>
            <a:srgbClr val="A4A3A4"/>
          </p15:clr>
        </p15:guide>
        <p15:guide id="7" orient="horz" pos="1616" userDrawn="1">
          <p15:clr>
            <a:srgbClr val="A4A3A4"/>
          </p15:clr>
        </p15:guide>
        <p15:guide id="8" pos="975" userDrawn="1">
          <p15:clr>
            <a:srgbClr val="A4A3A4"/>
          </p15:clr>
        </p15:guide>
        <p15:guide id="9" pos="2555" userDrawn="1">
          <p15:clr>
            <a:srgbClr val="A4A3A4"/>
          </p15:clr>
        </p15:guide>
        <p15:guide id="10" pos="17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Jabbour, Tony" initials="JT" lastIdx="9" clrIdx="1">
    <p:extLst>
      <p:ext uri="{19B8F6BF-5375-455C-9EA6-DF929625EA0E}">
        <p15:presenceInfo xmlns:p15="http://schemas.microsoft.com/office/powerpoint/2012/main" userId="S-1-5-21-2977299124-1876462163-2290217735-9465576" providerId="AD"/>
      </p:ext>
    </p:extLst>
  </p:cmAuthor>
  <p:cmAuthor id="3" name="Dianna La Grassa" initials="DLG" lastIdx="4" clrIdx="2">
    <p:extLst>
      <p:ext uri="{19B8F6BF-5375-455C-9EA6-DF929625EA0E}">
        <p15:presenceInfo xmlns:p15="http://schemas.microsoft.com/office/powerpoint/2012/main" userId="S-1-5-21-2977299124-1876462163-2290217735-12132236" providerId="AD"/>
      </p:ext>
    </p:extLst>
  </p:cmAuthor>
  <p:cmAuthor id="4" name="Karen Hodge" initials="KH" lastIdx="6" clrIdx="3">
    <p:extLst>
      <p:ext uri="{19B8F6BF-5375-455C-9EA6-DF929625EA0E}">
        <p15:presenceInfo xmlns:p15="http://schemas.microsoft.com/office/powerpoint/2012/main" userId="S-1-5-21-2977299124-1876462163-2290217735-1056363" providerId="AD"/>
      </p:ext>
    </p:extLst>
  </p:cmAuthor>
  <p:cmAuthor id="5" name="SEIP" initials="SEIP" lastIdx="5" clrIdx="4">
    <p:extLst>
      <p:ext uri="{19B8F6BF-5375-455C-9EA6-DF929625EA0E}">
        <p15:presenceInfo xmlns:p15="http://schemas.microsoft.com/office/powerpoint/2012/main" userId="SEIP" providerId="None"/>
      </p:ext>
    </p:extLst>
  </p:cmAuthor>
  <p:cmAuthor id="6" name="Livia Ceccon" initials="LC" lastIdx="1" clrIdx="5">
    <p:extLst>
      <p:ext uri="{19B8F6BF-5375-455C-9EA6-DF929625EA0E}">
        <p15:presenceInfo xmlns:p15="http://schemas.microsoft.com/office/powerpoint/2012/main" userId="S-1-5-21-2977299124-1876462163-2290217735-121985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41"/>
    <a:srgbClr val="19233E"/>
    <a:srgbClr val="D70C3D"/>
    <a:srgbClr val="23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CFDAC3-90F9-48C3-8007-D4A36A1A77C9}" v="1" dt="2020-12-01T10:44:46.248"/>
    <p1510:client id="{7F660278-00F9-4E73-8403-30D11BC706C1}" v="1" dt="2020-12-01T23:18:23.260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1648" y="104"/>
      </p:cViewPr>
      <p:guideLst>
        <p:guide orient="horz" pos="1842"/>
        <p:guide orient="horz" pos="3280"/>
        <p:guide orient="horz" pos="2228"/>
        <p:guide orient="horz" pos="2614"/>
        <p:guide pos="2859"/>
        <p:guide orient="horz" pos="1570"/>
        <p:guide orient="horz" pos="1616"/>
        <p:guide pos="975"/>
        <p:guide pos="2555"/>
        <p:guide pos="176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1241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Clarkson" userId="S::leonie.clarkson@det.nsw.edu.au::1e90b9ee-4bfc-43c6-b7f8-877d931e18d6" providerId="AD" clId="Web-{62CFDAC3-90F9-48C3-8007-D4A36A1A77C9}"/>
    <pc:docChg chg="addSld modSection">
      <pc:chgData name="Leonie Clarkson" userId="S::leonie.clarkson@det.nsw.edu.au::1e90b9ee-4bfc-43c6-b7f8-877d931e18d6" providerId="AD" clId="Web-{62CFDAC3-90F9-48C3-8007-D4A36A1A77C9}" dt="2020-12-01T10:44:46.248" v="0"/>
      <pc:docMkLst>
        <pc:docMk/>
      </pc:docMkLst>
      <pc:sldChg chg="add replId">
        <pc:chgData name="Leonie Clarkson" userId="S::leonie.clarkson@det.nsw.edu.au::1e90b9ee-4bfc-43c6-b7f8-877d931e18d6" providerId="AD" clId="Web-{62CFDAC3-90F9-48C3-8007-D4A36A1A77C9}" dt="2020-12-01T10:44:46.248" v="0"/>
        <pc:sldMkLst>
          <pc:docMk/>
          <pc:sldMk cId="38951472" sldId="3529"/>
        </pc:sldMkLst>
      </pc:sldChg>
    </pc:docChg>
  </pc:docChgLst>
  <pc:docChgLst>
    <pc:chgData name="Leonie Clarkson" userId="S::leonie.clarkson@det.nsw.edu.au::1e90b9ee-4bfc-43c6-b7f8-877d931e18d6" providerId="AD" clId="Web-{7F660278-00F9-4E73-8403-30D11BC706C1}"/>
    <pc:docChg chg="delSld modSection">
      <pc:chgData name="Leonie Clarkson" userId="S::leonie.clarkson@det.nsw.edu.au::1e90b9ee-4bfc-43c6-b7f8-877d931e18d6" providerId="AD" clId="Web-{7F660278-00F9-4E73-8403-30D11BC706C1}" dt="2020-12-01T23:18:23.260" v="0"/>
      <pc:docMkLst>
        <pc:docMk/>
      </pc:docMkLst>
      <pc:sldChg chg="del">
        <pc:chgData name="Leonie Clarkson" userId="S::leonie.clarkson@det.nsw.edu.au::1e90b9ee-4bfc-43c6-b7f8-877d931e18d6" providerId="AD" clId="Web-{7F660278-00F9-4E73-8403-30D11BC706C1}" dt="2020-12-01T23:18:23.260" v="0"/>
        <pc:sldMkLst>
          <pc:docMk/>
          <pc:sldMk cId="38951472" sldId="352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pPr>
            <a:r>
              <a:rPr lang="en-AU" b="0">
                <a:latin typeface="+mn-lt"/>
              </a:rPr>
              <a:t>Chart Title</a:t>
            </a:r>
          </a:p>
        </c:rich>
      </c:tx>
      <c:layout>
        <c:manualLayout>
          <c:xMode val="edge"/>
          <c:yMode val="edge"/>
          <c:x val="5.0067121985634906E-2"/>
          <c:y val="1.33246349090762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/>
              </a:solidFill>
              <a:latin typeface="Montserrat Light" pitchFamily="2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5850469155990188"/>
          <c:w val="0.99770930078221387"/>
          <c:h val="0.840457292275492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3-44E1-9680-BF397F888C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13-44E1-9680-BF397F888C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13-44E1-9680-BF397F888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240315640"/>
        <c:axId val="240315248"/>
      </c:barChart>
      <c:catAx>
        <c:axId val="240315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0315248"/>
        <c:crosses val="autoZero"/>
        <c:auto val="1"/>
        <c:lblAlgn val="ctr"/>
        <c:lblOffset val="100"/>
        <c:noMultiLvlLbl val="0"/>
      </c:catAx>
      <c:valAx>
        <c:axId val="2403152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40315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kern="1200" spc="0" baseline="0">
                <a:solidFill>
                  <a:srgbClr val="19233E"/>
                </a:solidFill>
                <a:effectLst/>
                <a:latin typeface="+mn-lt"/>
              </a:rPr>
              <a:t>Chart Title</a:t>
            </a:r>
            <a:endParaRPr lang="en-AU" sz="1600" b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1.8802394693555564E-2"/>
          <c:y val="1.6662275328469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39730433599247"/>
          <c:y val="0.18716181113673139"/>
          <c:w val="0.57738947809885199"/>
          <c:h val="0.797895978377745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pattFill prst="pct90">
                <a:fgClr>
                  <a:schemeClr val="accent5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07-4096-88DB-1BE9AAD60A27}"/>
              </c:ext>
            </c:extLst>
          </c:dPt>
          <c:dPt>
            <c:idx val="1"/>
            <c:bubble3D val="0"/>
            <c:spPr>
              <a:pattFill prst="pct90">
                <a:fgClr>
                  <a:schemeClr val="accent2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07-4096-88DB-1BE9AAD60A27}"/>
              </c:ext>
            </c:extLst>
          </c:dPt>
          <c:dPt>
            <c:idx val="2"/>
            <c:bubble3D val="0"/>
            <c:spPr>
              <a:pattFill prst="pct90">
                <a:fgClr>
                  <a:schemeClr val="accent3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07-4096-88DB-1BE9AAD60A27}"/>
              </c:ext>
            </c:extLst>
          </c:dPt>
          <c:dPt>
            <c:idx val="3"/>
            <c:bubble3D val="0"/>
            <c:spPr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07-4096-88DB-1BE9AAD60A27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BC5D0DBC-5192-4D8E-9C93-110176CD87CC}" type="SERIESNAME">
                      <a:rPr lang="en-US">
                        <a:solidFill>
                          <a:schemeClr val="tx2"/>
                        </a:solidFill>
                      </a:rPr>
                      <a:pPr/>
                      <a:t>[SERIES NAME]</a:t>
                    </a:fld>
                    <a:r>
                      <a:rPr lang="en-US" baseline="0"/>
                      <a:t>, </a:t>
                    </a:r>
                    <a:fld id="{4B725BE5-439E-48A7-81A4-165608449EA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507-4096-88DB-1BE9AAD60A27}"/>
                </c:ext>
              </c:extLst>
            </c:dLbl>
            <c:spPr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07-4096-88DB-1BE9AAD60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742729" cy="1065776"/>
          </a:xfrm>
          <a:prstGeom prst="rect">
            <a:avLst/>
          </a:prstGeom>
        </p:spPr>
        <p:txBody>
          <a:bodyPr vert="horz" lIns="169042" tIns="84521" rIns="169042" bIns="84521" rtlCol="0"/>
          <a:lstStyle>
            <a:lvl1pPr algn="l">
              <a:defRPr sz="2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507422" y="0"/>
            <a:ext cx="5742729" cy="1065776"/>
          </a:xfrm>
          <a:prstGeom prst="rect">
            <a:avLst/>
          </a:prstGeom>
        </p:spPr>
        <p:txBody>
          <a:bodyPr vert="horz" lIns="169042" tIns="84521" rIns="169042" bIns="84521" rtlCol="0"/>
          <a:lstStyle>
            <a:lvl1pPr algn="r">
              <a:defRPr sz="2200"/>
            </a:lvl1pPr>
          </a:lstStyle>
          <a:p>
            <a:fld id="{2B186FB7-8198-2C41-9C7F-A67099EBC71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20151476"/>
            <a:ext cx="5742729" cy="1065773"/>
          </a:xfrm>
          <a:prstGeom prst="rect">
            <a:avLst/>
          </a:prstGeom>
        </p:spPr>
        <p:txBody>
          <a:bodyPr vert="horz" lIns="169042" tIns="84521" rIns="169042" bIns="84521" rtlCol="0" anchor="b"/>
          <a:lstStyle>
            <a:lvl1pPr algn="l">
              <a:defRPr sz="2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7507422" y="20151476"/>
            <a:ext cx="5742729" cy="1065773"/>
          </a:xfrm>
          <a:prstGeom prst="rect">
            <a:avLst/>
          </a:prstGeom>
        </p:spPr>
        <p:txBody>
          <a:bodyPr vert="horz" lIns="169042" tIns="84521" rIns="169042" bIns="84521" rtlCol="0" anchor="b"/>
          <a:lstStyle>
            <a:lvl1pPr algn="r">
              <a:defRPr sz="2200"/>
            </a:lvl1pPr>
          </a:lstStyle>
          <a:p>
            <a:fld id="{C9959333-EC29-A740-B340-F32DF9D7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5742729" cy="1064547"/>
          </a:xfrm>
          <a:prstGeom prst="rect">
            <a:avLst/>
          </a:prstGeom>
        </p:spPr>
        <p:txBody>
          <a:bodyPr vert="horz" lIns="169042" tIns="84521" rIns="169042" bIns="84521" rtlCol="0"/>
          <a:lstStyle>
            <a:lvl1pPr algn="l">
              <a:defRPr sz="2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506655" y="2"/>
            <a:ext cx="5742729" cy="1064547"/>
          </a:xfrm>
          <a:prstGeom prst="rect">
            <a:avLst/>
          </a:prstGeom>
        </p:spPr>
        <p:txBody>
          <a:bodyPr vert="horz" lIns="169042" tIns="84521" rIns="169042" bIns="84521" rtlCol="0"/>
          <a:lstStyle>
            <a:lvl1pPr algn="r">
              <a:defRPr sz="2200"/>
            </a:lvl1pPr>
          </a:lstStyle>
          <a:p>
            <a:fld id="{5832F91E-6BD3-4F0D-9CA3-7829EAE64D63}" type="datetimeFigureOut">
              <a:rPr lang="en-AU" smtClean="0"/>
              <a:t>1/12/2020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52613" y="2652713"/>
            <a:ext cx="9548812" cy="716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9042" tIns="84521" rIns="169042" bIns="84521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25246" y="10210798"/>
            <a:ext cx="10601960" cy="8354292"/>
          </a:xfrm>
          <a:prstGeom prst="rect">
            <a:avLst/>
          </a:prstGeom>
        </p:spPr>
        <p:txBody>
          <a:bodyPr vert="horz" lIns="169042" tIns="84521" rIns="169042" bIns="8452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0152702"/>
            <a:ext cx="5742729" cy="1064544"/>
          </a:xfrm>
          <a:prstGeom prst="rect">
            <a:avLst/>
          </a:prstGeom>
        </p:spPr>
        <p:txBody>
          <a:bodyPr vert="horz" lIns="169042" tIns="84521" rIns="169042" bIns="84521" rtlCol="0" anchor="b"/>
          <a:lstStyle>
            <a:lvl1pPr algn="l">
              <a:defRPr sz="2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506655" y="20152702"/>
            <a:ext cx="5742729" cy="1064544"/>
          </a:xfrm>
          <a:prstGeom prst="rect">
            <a:avLst/>
          </a:prstGeom>
        </p:spPr>
        <p:txBody>
          <a:bodyPr vert="horz" lIns="169042" tIns="84521" rIns="169042" bIns="84521" rtlCol="0" anchor="b"/>
          <a:lstStyle>
            <a:lvl1pPr algn="r">
              <a:defRPr sz="2200"/>
            </a:lvl1pPr>
          </a:lstStyle>
          <a:p>
            <a:fld id="{D09C5488-DD16-4714-9519-7BE21BA11D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987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5460" y="4048755"/>
            <a:ext cx="3477026" cy="9316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62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 goes here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&#10;&#10;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726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572000" y="1844676"/>
            <a:ext cx="4335465" cy="41477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6"/>
            <a:ext cx="4183856" cy="41477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727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 bar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Placeholder 5" descr="Name of bar chart to be inserted" title="Chart">
            <a:extLst>
              <a:ext uri="{FF2B5EF4-FFF2-40B4-BE49-F238E27FC236}">
                <a16:creationId xmlns:a16="http://schemas.microsoft.com/office/drawing/2014/main" id="{78CDAE48-35F7-4A8F-908A-26AABCF38BAC}"/>
              </a:ext>
            </a:extLst>
          </p:cNvPr>
          <p:cNvGraphicFramePr>
            <a:graphicFrameLocks/>
          </p:cNvGraphicFramePr>
          <p:nvPr userDrawn="1"/>
        </p:nvGraphicFramePr>
        <p:xfrm>
          <a:off x="4062200" y="1844675"/>
          <a:ext cx="5051624" cy="413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5"/>
            <a:ext cx="3864547" cy="4138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7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30205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659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 pie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6" descr="Name of pie chart to be inserted" title="Chart">
            <a:extLst>
              <a:ext uri="{FF2B5EF4-FFF2-40B4-BE49-F238E27FC236}">
                <a16:creationId xmlns:a16="http://schemas.microsoft.com/office/drawing/2014/main" id="{605EC759-23A5-412D-8489-3CD3D3F4FD71}"/>
              </a:ext>
            </a:extLst>
          </p:cNvPr>
          <p:cNvGraphicFramePr>
            <a:graphicFrameLocks/>
          </p:cNvGraphicFramePr>
          <p:nvPr userDrawn="1"/>
        </p:nvGraphicFramePr>
        <p:xfrm>
          <a:off x="4706522" y="1844676"/>
          <a:ext cx="4177487" cy="409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5"/>
            <a:ext cx="4177487" cy="40938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F174A2-A12A-574C-A29E-3FE1A83AA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A29AAED-C026-A74D-986A-D99794BFEDDD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2" name="Picture 11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3" y="6121867"/>
            <a:ext cx="494457" cy="540000"/>
          </a:xfrm>
          <a:prstGeom prst="rect">
            <a:avLst/>
          </a:prstGeom>
        </p:spPr>
      </p:pic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047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0DC3A9-4AE8-4D39-96BD-7D19AA2EEC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0" y="1844675"/>
            <a:ext cx="4354316" cy="4067175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8091" y="1844675"/>
            <a:ext cx="4140744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458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D2C0BA2-4F2F-4DB2-B9B9-254956473F7A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572000" y="1844675"/>
            <a:ext cx="4289512" cy="4067176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5"/>
            <a:ext cx="4120102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7782E-9F13-7747-9D25-96B05BFAA5DD}"/>
              </a:ext>
            </a:extLst>
          </p:cNvPr>
          <p:cNvSpPr txBox="1"/>
          <p:nvPr userDrawn="1"/>
        </p:nvSpPr>
        <p:spPr>
          <a:xfrm>
            <a:off x="249382" y="41563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1227551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62F238E7-DF0B-440A-80CD-92A5852D35B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572000" y="1844675"/>
            <a:ext cx="4279900" cy="4129998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1" y="1844675"/>
            <a:ext cx="4111224" cy="41299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7EDAD-CF55-D841-9671-910D0B8F9569}"/>
              </a:ext>
            </a:extLst>
          </p:cNvPr>
          <p:cNvSpPr txBox="1"/>
          <p:nvPr userDrawn="1"/>
        </p:nvSpPr>
        <p:spPr>
          <a:xfrm>
            <a:off x="654627" y="3740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0548551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307975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2517034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4726093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4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6935151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1"/>
          </p:nvPr>
        </p:nvSpPr>
        <p:spPr>
          <a:xfrm>
            <a:off x="307975" y="3729038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2"/>
          </p:nvPr>
        </p:nvSpPr>
        <p:spPr>
          <a:xfrm>
            <a:off x="2517421" y="3778093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3"/>
          </p:nvPr>
        </p:nvSpPr>
        <p:spPr>
          <a:xfrm>
            <a:off x="4732337" y="3778093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4"/>
          </p:nvPr>
        </p:nvSpPr>
        <p:spPr>
          <a:xfrm>
            <a:off x="6947253" y="3778093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4362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1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77D89F-AD80-E940-A173-D053B3E2C118}"/>
              </a:ext>
            </a:extLst>
          </p:cNvPr>
          <p:cNvSpPr txBox="1"/>
          <p:nvPr userDrawn="1"/>
        </p:nvSpPr>
        <p:spPr>
          <a:xfrm>
            <a:off x="810491" y="3636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0857742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itle 20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395537" y="1316765"/>
            <a:ext cx="828092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Date Placeholder 20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October 2017</a:t>
            </a:r>
            <a:endParaRPr lang="en-AU" dirty="0"/>
          </a:p>
        </p:txBody>
      </p:sp>
      <p:sp>
        <p:nvSpPr>
          <p:cNvPr id="2067" name="Footer Placeholder 20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NSW Department of Education | Students with Disability – Executive Paper </a:t>
            </a:r>
            <a:endParaRPr lang="en-AU" dirty="0"/>
          </a:p>
        </p:txBody>
      </p:sp>
      <p:sp>
        <p:nvSpPr>
          <p:cNvPr id="2068" name="Slide Number Placeholder 20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816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oung student using an interactive device at her desk.&#10;">
            <a:extLst>
              <a:ext uri="{FF2B5EF4-FFF2-40B4-BE49-F238E27FC236}">
                <a16:creationId xmlns:a16="http://schemas.microsoft.com/office/drawing/2014/main" id="{803D38EF-B025-1D4B-89FA-98E21AEAAA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881"/>
            <a:ext cx="5053098" cy="4982138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6828" y="3059141"/>
            <a:ext cx="3664986" cy="9316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6832" y="1833967"/>
            <a:ext cx="366498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 goes here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17" y="5912575"/>
            <a:ext cx="6658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052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806" y="4048760"/>
            <a:ext cx="3477026" cy="904985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808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 goes here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238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s laughing together&#10;">
            <a:extLst>
              <a:ext uri="{FF2B5EF4-FFF2-40B4-BE49-F238E27FC236}">
                <a16:creationId xmlns:a16="http://schemas.microsoft.com/office/drawing/2014/main" id="{003C764F-E1E8-4742-B073-1F32897677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1424" y="1019624"/>
            <a:ext cx="5062575" cy="4991482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748" y="4048755"/>
            <a:ext cx="3477026" cy="124233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750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 goes here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9EF07-244D-5B40-AF47-F375070E50B3}"/>
              </a:ext>
            </a:extLst>
          </p:cNvPr>
          <p:cNvSpPr txBox="1"/>
          <p:nvPr userDrawn="1"/>
        </p:nvSpPr>
        <p:spPr>
          <a:xfrm>
            <a:off x="2899719" y="8979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860787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towards the camera&#10;&#10;Description automatically generated">
            <a:extLst>
              <a:ext uri="{FF2B5EF4-FFF2-40B4-BE49-F238E27FC236}">
                <a16:creationId xmlns:a16="http://schemas.microsoft.com/office/drawing/2014/main" id="{D4008A49-619C-5548-84EE-F00AC7D6EC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64" y="1135738"/>
            <a:ext cx="5159316" cy="5086864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4048755"/>
            <a:ext cx="3477026" cy="157968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2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Divider title goes here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96" y="5953395"/>
            <a:ext cx="65927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068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098" y="4048760"/>
            <a:ext cx="3477026" cy="1766983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Divider title goes here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454" y="5961559"/>
            <a:ext cx="659277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BF3B5F-3C25-2D4B-8B90-C5502DE028CB}"/>
              </a:ext>
            </a:extLst>
          </p:cNvPr>
          <p:cNvSpPr txBox="1"/>
          <p:nvPr userDrawn="1"/>
        </p:nvSpPr>
        <p:spPr>
          <a:xfrm>
            <a:off x="8188036" y="119495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636958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97272" y="1844675"/>
            <a:ext cx="8659415" cy="4178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078">
            <a:extLst>
              <a:ext uri="{FF2B5EF4-FFF2-40B4-BE49-F238E27FC236}">
                <a16:creationId xmlns:a16="http://schemas.microsoft.com/office/drawing/2014/main" id="{6CEE090E-CCFD-D641-BC04-E336F151C8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50" y="1210247"/>
            <a:ext cx="6574221" cy="46763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50" y="703448"/>
            <a:ext cx="6727361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Agenda slide</a:t>
            </a:r>
            <a:endParaRPr lang="en-AU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913C52-0751-BC4D-A716-67C521725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385F729-539D-F848-B304-C18B0623A65C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3" y="6121867"/>
            <a:ext cx="49445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770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4660" y="1844675"/>
            <a:ext cx="8628224" cy="4236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01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92100" y="1844675"/>
            <a:ext cx="8572723" cy="42454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037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think-cell Slide" r:id="rId22" imgW="501" imgH="502" progId="TCLayout.ActiveDocument.1">
                  <p:embed/>
                </p:oleObj>
              </mc:Choice>
              <mc:Fallback>
                <p:oleObj name="think-cell Slide" r:id="rId22" imgW="501" imgH="502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>
              <a:latin typeface="Montserrat SemiBold" panose="00000700000000000000" pitchFamily="2" charset="0"/>
              <a:ea typeface="+mj-ea"/>
              <a:cs typeface="+mj-cs"/>
              <a:sym typeface="Montserrat SemiBold" panose="000007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6391867"/>
            <a:ext cx="405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70A22D65-9FDC-489F-B10E-6D0B5D9F1F8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92100" y="1844675"/>
            <a:ext cx="8278179" cy="4277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NSW Government Logo" title="NSW Government Logo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3" y="6121867"/>
            <a:ext cx="494457" cy="540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FECAC3-BF7B-B746-B2D0-F554BFDC2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4AE827-7224-224D-825A-55775AA3B745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22766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866" r:id="rId17"/>
  </p:sldLayoutIdLst>
  <p:transition>
    <p:fade/>
  </p:transition>
  <p:hf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2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133347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1pPr>
      <a:lvl2pPr marL="266693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Tx/>
        <a:buFont typeface="Montserrat Medium" panose="00000600000000000000" pitchFamily="2" charset="0"/>
        <a:buChar char="−"/>
        <a:defRPr sz="160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2pPr>
      <a:lvl3pPr marL="405994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Tx/>
        <a:buFont typeface="Montserrat Medium" panose="00000600000000000000" pitchFamily="2" charset="0"/>
        <a:buChar char="»"/>
        <a:tabLst/>
        <a:defRPr sz="160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3pPr>
      <a:lvl4pPr marL="539341" indent="-139301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Tx/>
        <a:buFont typeface="Courier New" panose="02070309020205020404" pitchFamily="49" charset="0"/>
        <a:buChar char="o"/>
        <a:defRPr sz="1400" b="0" i="0" kern="1200">
          <a:solidFill>
            <a:schemeClr val="tx2"/>
          </a:solidFill>
          <a:latin typeface="Montserrat Medium" panose="00000600000000000000" pitchFamily="2" charset="0"/>
          <a:ea typeface="+mn-ea"/>
          <a:cs typeface="+mn-cs"/>
        </a:defRPr>
      </a:lvl4pPr>
      <a:lvl5pPr marL="672687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200" b="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1414422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0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58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25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3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0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74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9" pos="184">
          <p15:clr>
            <a:srgbClr val="F26B43"/>
          </p15:clr>
        </p15:guide>
        <p15:guide id="20" pos="2880">
          <p15:clr>
            <a:srgbClr val="F26B43"/>
          </p15:clr>
        </p15:guide>
        <p15:guide id="21" pos="5576">
          <p15:clr>
            <a:srgbClr val="F26B43"/>
          </p15:clr>
        </p15:guide>
        <p15:guide id="22" orient="horz" pos="249">
          <p15:clr>
            <a:srgbClr val="F26B43"/>
          </p15:clr>
        </p15:guide>
        <p15:guide id="23" orient="horz" pos="4178">
          <p15:clr>
            <a:srgbClr val="F26B43"/>
          </p15:clr>
        </p15:guide>
        <p15:guide id="34" orient="horz" pos="527">
          <p15:clr>
            <a:srgbClr val="FBAE40"/>
          </p15:clr>
        </p15:guide>
        <p15:guide id="35" orient="horz" pos="867">
          <p15:clr>
            <a:srgbClr val="FBAE40"/>
          </p15:clr>
        </p15:guide>
        <p15:guide id="36" orient="horz" pos="1049">
          <p15:clr>
            <a:srgbClr val="FBAE40"/>
          </p15:clr>
        </p15:guide>
        <p15:guide id="37" pos="633">
          <p15:clr>
            <a:srgbClr val="FDE53C"/>
          </p15:clr>
        </p15:guide>
        <p15:guide id="38" pos="1082">
          <p15:clr>
            <a:srgbClr val="FDE53C"/>
          </p15:clr>
        </p15:guide>
        <p15:guide id="39" pos="1532">
          <p15:clr>
            <a:srgbClr val="FDE53C"/>
          </p15:clr>
        </p15:guide>
        <p15:guide id="40" pos="1981">
          <p15:clr>
            <a:srgbClr val="FDE53C"/>
          </p15:clr>
        </p15:guide>
        <p15:guide id="41" pos="2431">
          <p15:clr>
            <a:srgbClr val="FDE53C"/>
          </p15:clr>
        </p15:guide>
        <p15:guide id="42" pos="3329">
          <p15:clr>
            <a:srgbClr val="FDE53C"/>
          </p15:clr>
        </p15:guide>
        <p15:guide id="43" pos="3779">
          <p15:clr>
            <a:srgbClr val="FDE53C"/>
          </p15:clr>
        </p15:guide>
        <p15:guide id="44" pos="4228">
          <p15:clr>
            <a:srgbClr val="FDE53C"/>
          </p15:clr>
        </p15:guide>
        <p15:guide id="45" pos="4677">
          <p15:clr>
            <a:srgbClr val="FDE53C"/>
          </p15:clr>
        </p15:guide>
        <p15:guide id="46" pos="5126">
          <p15:clr>
            <a:srgbClr val="FDE53C"/>
          </p15:clr>
        </p15:guide>
        <p15:guide id="47" orient="horz" pos="1162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E8CC95-BD75-49F3-A59D-C04F866564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342900" indent="-342900" fontAlgn="ctr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</a:rPr>
              <a:t>Adopt a 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</a:rPr>
              <a:t>phased approach to design and implementation </a:t>
            </a: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</a:rPr>
              <a:t>to allow meaningful planning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</a:rPr>
              <a:t>and to ensure students and staff are supported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fontAlgn="ctr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</a:rPr>
              <a:t>Support 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</a:rPr>
              <a:t>learning and wellbeing outcomes for all students</a:t>
            </a: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</a:rPr>
              <a:t>, embedding principles of inclusion and equity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ctr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Deliver </a:t>
            </a:r>
            <a:r>
              <a:rPr lang="en-A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and expanded supports, resources</a:t>
            </a: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services for teachers and school staff to support and manage student behaviour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ctr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 </a:t>
            </a:r>
            <a:r>
              <a:rPr lang="en-A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co-designed with staff and students </a:t>
            </a: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reflect diverse voices and experiences 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ctr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 </a:t>
            </a:r>
            <a:r>
              <a:rPr lang="en-A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evidence-based</a:t>
            </a: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ensure staff and students have access to </a:t>
            </a:r>
            <a:r>
              <a:rPr lang="en-A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works best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573EBB-1432-4221-86E3-B8DFC10FFE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Key messages at 25 November 2020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C4A925-17F1-4E59-9564-83A6DDA8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Behaviour Strategy</a:t>
            </a:r>
          </a:p>
        </p:txBody>
      </p:sp>
    </p:spTree>
    <p:extLst>
      <p:ext uri="{BB962C8B-B14F-4D97-AF65-F5344CB8AC3E}">
        <p14:creationId xmlns:p14="http://schemas.microsoft.com/office/powerpoint/2010/main" val="108277780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990D81-9FA2-4B72-8299-087F244A3F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638" y="1445594"/>
            <a:ext cx="8572723" cy="42454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dirty="0"/>
              <a:t>The Behaviour Strategy will commence day one of 2020. You will see:</a:t>
            </a:r>
          </a:p>
          <a:p>
            <a:r>
              <a:rPr lang="en-AU" dirty="0"/>
              <a:t>Behaviour specialists introduced </a:t>
            </a:r>
          </a:p>
          <a:p>
            <a:r>
              <a:rPr lang="en-AU" dirty="0"/>
              <a:t>Professional learning</a:t>
            </a:r>
          </a:p>
          <a:p>
            <a:r>
              <a:rPr lang="en-AU" dirty="0"/>
              <a:t>A panel of service providers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The Student Behaviour policy and suspension procedures are under review. They will be finalised mid term 1, 2021 for implementation Term 3, 2021.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Regular and ongoing meetings are being held with stakeholders.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3F0DBC-3967-4314-9F61-1267DC853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Additional notes</a:t>
            </a:r>
          </a:p>
        </p:txBody>
      </p:sp>
    </p:spTree>
    <p:extLst>
      <p:ext uri="{BB962C8B-B14F-4D97-AF65-F5344CB8AC3E}">
        <p14:creationId xmlns:p14="http://schemas.microsoft.com/office/powerpoint/2010/main" val="399837665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MMPROD_UIDATA" val="&lt;database version=&quot;11.0&quot;&gt;&lt;object type=&quot;1&quot; unique_id=&quot;10001&quot;&gt;&lt;object type=&quot;2&quot; unique_id=&quot;21398&quot;&gt;&lt;object type=&quot;3&quot; unique_id=&quot;21399&quot;&gt;&lt;property id=&quot;20148&quot; value=&quot;5&quot;/&gt;&lt;property id=&quot;20300&quot; value=&quot;Slide 1 - &amp;quot;  Executive Paper: Implementation of the Behaviour Strategy &amp;amp; Student Behaviour Policy&amp;quot;&quot;/&gt;&lt;property id=&quot;20307&quot; value=&quot;458&quot;/&gt;&lt;/object&gt;&lt;object type=&quot;3&quot; unique_id=&quot;21400&quot;&gt;&lt;property id=&quot;20148&quot; value=&quot;5&quot;/&gt;&lt;property id=&quot;20300&quot; value=&quot;Slide 2&quot;/&gt;&lt;property id=&quot;20307&quot; value=&quot;459&quot;/&gt;&lt;/object&gt;&lt;object type=&quot;3&quot; unique_id=&quot;21401&quot;&gt;&lt;property id=&quot;20148&quot; value=&quot;5&quot;/&gt;&lt;property id=&quot;20300&quot; value=&quot;Slide 3 - &amp;quot;Why do we need a new Behaviour Strategy?&amp;quot;&quot;/&gt;&lt;property id=&quot;20307&quot; value=&quot;460&quot;/&gt;&lt;/object&gt;&lt;object type=&quot;3&quot; unique_id=&quot;21402&quot;&gt;&lt;property id=&quot;20148&quot; value=&quot;5&quot;/&gt;&lt;property id=&quot;20300&quot; value=&quot;Slide 4 - &amp;quot;Situation overview&amp;quot;&quot;/&gt;&lt;property id=&quot;20307&quot; value=&quot;461&quot;/&gt;&lt;/object&gt;&lt;object type=&quot;3&quot; unique_id=&quot;21403&quot;&gt;&lt;property id=&quot;20148&quot; value=&quot;5&quot;/&gt;&lt;property id=&quot;20300&quot; value=&quot;Slide 5 - &amp;quot;Why do we need a new Behaviour Strategy? &amp;quot;&quot;/&gt;&lt;property id=&quot;20307&quot; value=&quot;462&quot;/&gt;&lt;/object&gt;&lt;object type=&quot;3&quot; unique_id=&quot;21404&quot;&gt;&lt;property id=&quot;20148&quot; value=&quot;5&quot;/&gt;&lt;property id=&quot;20300&quot; value=&quot;Slide 6 - &amp;quot;What is different across the new Strategy &amp;amp; Policy? &amp;quot;&quot;/&gt;&lt;property id=&quot;20307&quot; value=&quot;463&quot;/&gt;&lt;/object&gt;&lt;object type=&quot;3&quot; unique_id=&quot;21405&quot;&gt;&lt;property id=&quot;20148&quot; value=&quot;5&quot;/&gt;&lt;property id=&quot;20300&quot; value=&quot;Slide 7 - &amp;quot;Components of the Student Behaviour Strategy&amp;quot;&quot;/&gt;&lt;property id=&quot;20307&quot; value=&quot;464&quot;/&gt;&lt;/object&gt;&lt;object type=&quot;3&quot; unique_id=&quot;21406&quot;&gt;&lt;property id=&quot;20148&quot; value=&quot;5&quot;/&gt;&lt;property id=&quot;20300&quot; value=&quot;Slide 8 - &amp;quot;Strategy objectives&amp;quot;&quot;/&gt;&lt;property id=&quot;20307&quot; value=&quot;465&quot;/&gt;&lt;/object&gt;&lt;object type=&quot;3&quot; unique_id=&quot;21407&quot;&gt;&lt;property id=&quot;20148&quot; value=&quot;5&quot;/&gt;&lt;property id=&quot;20300&quot; value=&quot;Slide 9 - &amp;quot;The new Strategy will improve student outcomes &amp;quot;&quot;/&gt;&lt;property id=&quot;20307&quot; value=&quot;466&quot;/&gt;&lt;/object&gt;&lt;object type=&quot;3&quot; unique_id=&quot;21408&quot;&gt;&lt;property id=&quot;20148&quot; value=&quot;5&quot;/&gt;&lt;property id=&quot;20300&quot; value=&quot;Slide 10 - &amp;quot;Deliverables under the Student Behaviour Strategy &amp;quot;&quot;/&gt;&lt;property id=&quot;20307&quot; value=&quot;467&quot;/&gt;&lt;/object&gt;&lt;object type=&quot;3&quot; unique_id=&quot;21409&quot;&gt;&lt;property id=&quot;20148&quot; value=&quot;5&quot;/&gt;&lt;property id=&quot;20300&quot; value=&quot;Slide 11 - &amp;quot;Content changes across the Policy &amp;amp; Procedures &amp;quot;&quot;/&gt;&lt;property id=&quot;20307&quot; value=&quot;468&quot;/&gt;&lt;/object&gt;&lt;object type=&quot;3&quot; unique_id=&quot;21410&quot;&gt;&lt;property id=&quot;20148&quot; value=&quot;5&quot;/&gt;&lt;property id=&quot;20300&quot; value=&quot;Slide 12 - &amp;quot;What will on-ground support and school level changes look like? &amp;quot;&quot;/&gt;&lt;property id=&quot;20307&quot; value=&quot;469&quot;/&gt;&lt;/object&gt;&lt;object type=&quot;3&quot; unique_id=&quot;21411&quot;&gt;&lt;property id=&quot;20148&quot; value=&quot;5&quot;/&gt;&lt;property id=&quot;20300&quot; value=&quot;Slide 13 - &amp;quot;Robust on-ground support for schools&amp;quot;&quot;/&gt;&lt;property id=&quot;20307&quot; value=&quot;471&quot;/&gt;&lt;/object&gt;&lt;object type=&quot;3&quot; unique_id=&quot;21412&quot;&gt;&lt;property id=&quot;20148&quot; value=&quot;5&quot;/&gt;&lt;property id=&quot;20300&quot; value=&quot;Slide 14 - &amp;quot;We will optimise existing resources to support schools&amp;quot;&quot;/&gt;&lt;property id=&quot;20307&quot; value=&quot;490&quot;/&gt;&lt;/object&gt;&lt;object type=&quot;3&quot; unique_id=&quot;21413&quot;&gt;&lt;property id=&quot;20148&quot; value=&quot;5&quot;/&gt;&lt;property id=&quot;20300&quot; value=&quot;Slide 15 - &amp;quot;What will change look like across schools?&amp;quot;&quot;/&gt;&lt;property id=&quot;20307&quot; value=&quot;470&quot;/&gt;&lt;/object&gt;&lt;object type=&quot;3&quot; unique_id=&quot;21414&quot;&gt;&lt;property id=&quot;20148&quot; value=&quot;5&quot;/&gt;&lt;property id=&quot;20300&quot; value=&quot;Slide 16 - &amp;quot;What will change look like for Aboriginal students?&amp;quot;&quot;/&gt;&lt;property id=&quot;20307&quot; value=&quot;487&quot;/&gt;&lt;/object&gt;&lt;object type=&quot;3&quot; unique_id=&quot;21415&quot;&gt;&lt;property id=&quot;20148&quot; value=&quot;5&quot;/&gt;&lt;property id=&quot;20300&quot; value=&quot;Slide 17 - &amp;quot;What will change look like for students in out-of-home care?&amp;quot;&quot;/&gt;&lt;property id=&quot;20307&quot; value=&quot;488&quot;/&gt;&lt;/object&gt;&lt;object type=&quot;3&quot; unique_id=&quot;21416&quot;&gt;&lt;property id=&quot;20148&quot; value=&quot;5&quot;/&gt;&lt;property id=&quot;20300&quot; value=&quot;Slide 18 - &amp;quot;What will change look like for students with disability?&amp;quot;&quot;/&gt;&lt;property id=&quot;20307&quot; value=&quot;489&quot;/&gt;&lt;/object&gt;&lt;object type=&quot;3&quot; unique_id=&quot;21417&quot;&gt;&lt;property id=&quot;20148&quot; value=&quot;5&quot;/&gt;&lt;property id=&quot;20300&quot; value=&quot;Slide 19 - &amp;quot;Ongoing support for ‘at risk’ students&amp;quot;&quot;/&gt;&lt;property id=&quot;20307&quot; value=&quot;492&quot;/&gt;&lt;/object&gt;&lt;object type=&quot;3&quot; unique_id=&quot;21418&quot;&gt;&lt;property id=&quot;20148&quot; value=&quot;5&quot;/&gt;&lt;property id=&quot;20300&quot; value=&quot;Slide 20 - &amp;quot;How will we implement the new Strategy &amp;amp; Policy?&amp;quot;&quot;/&gt;&lt;property id=&quot;20307&quot; value=&quot;473&quot;/&gt;&lt;/object&gt;&lt;object type=&quot;3&quot; unique_id=&quot;21419&quot;&gt;&lt;property id=&quot;20148&quot; value=&quot;5&quot;/&gt;&lt;property id=&quot;20300&quot; value=&quot;Slide 21 - &amp;quot;Timeline of milestones &amp;amp; deliverables&amp;quot;&quot;/&gt;&lt;property id=&quot;20307&quot; value=&quot;491&quot;/&gt;&lt;/object&gt;&lt;object type=&quot;3&quot; unique_id=&quot;21420&quot;&gt;&lt;property id=&quot;20148&quot; value=&quot;5&quot;/&gt;&lt;property id=&quot;20300&quot; value=&quot;Slide 22 - &amp;quot;How will we manage change, engage people &amp;amp; build support?&amp;quot;&quot;/&gt;&lt;property id=&quot;20307&quot; value=&quot;477&quot;/&gt;&lt;/object&gt;&lt;object type=&quot;3&quot; unique_id=&quot;21421&quot;&gt;&lt;property id=&quot;20148&quot; value=&quot;5&quot;/&gt;&lt;property id=&quot;20300&quot; value=&quot;Slide 23 - &amp;quot;Communications &amp;amp; engagement&amp;quot;&quot;/&gt;&lt;property id=&quot;20307&quot; value=&quot;478&quot;/&gt;&lt;/object&gt;&lt;object type=&quot;3&quot; unique_id=&quot;21422&quot;&gt;&lt;property id=&quot;20148&quot; value=&quot;5&quot;/&gt;&lt;property id=&quot;20300&quot; value=&quot;Slide 24 - &amp;quot;Building stakeholder confidence &amp;quot;&quot;/&gt;&lt;property id=&quot;20307&quot; value=&quot;479&quot;/&gt;&lt;/object&gt;&lt;object type=&quot;3&quot; unique_id=&quot;21423&quot;&gt;&lt;property id=&quot;20148&quot; value=&quot;5&quot;/&gt;&lt;property id=&quot;20300&quot; value=&quot;Slide 25 - &amp;quot;How will we monitor progress and measure impact?&amp;quot;&quot;/&gt;&lt;property id=&quot;20307&quot; value=&quot;480&quot;/&gt;&lt;/object&gt;&lt;object type=&quot;3&quot; unique_id=&quot;21424&quot;&gt;&lt;property id=&quot;20148&quot; value=&quot;5&quot;/&gt;&lt;property id=&quot;20300&quot; value=&quot;Slide 26 - &amp;quot;Evaluating &amp;amp; measuring impact&amp;quot;&quot;/&gt;&lt;property id=&quot;20307&quot; value=&quot;481&quot;/&gt;&lt;/object&gt;&lt;/object&gt;&lt;object type=&quot;8&quot; unique_id=&quot;21452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9Lwi2ybBgki8YNW9ZLZw"/>
</p:tagLst>
</file>

<file path=ppt/theme/theme1.xml><?xml version="1.0" encoding="utf-8"?>
<a:theme xmlns:a="http://schemas.openxmlformats.org/drawingml/2006/main" name="3_Office Theme">
  <a:themeElements>
    <a:clrScheme name="DoE">
      <a:dk1>
        <a:srgbClr val="000000"/>
      </a:dk1>
      <a:lt1>
        <a:srgbClr val="FFFFFF"/>
      </a:lt1>
      <a:dk2>
        <a:srgbClr val="041E42"/>
      </a:dk2>
      <a:lt2>
        <a:srgbClr val="C8DCF0"/>
      </a:lt2>
      <a:accent1>
        <a:srgbClr val="1D428A"/>
      </a:accent1>
      <a:accent2>
        <a:srgbClr val="407EC9"/>
      </a:accent2>
      <a:accent3>
        <a:srgbClr val="6CACE4"/>
      </a:accent3>
      <a:accent4>
        <a:srgbClr val="C8DCF0"/>
      </a:accent4>
      <a:accent5>
        <a:srgbClr val="CE0037"/>
      </a:accent5>
      <a:accent6>
        <a:srgbClr val="F3B8B5"/>
      </a:accent6>
      <a:hlink>
        <a:srgbClr val="385E9D"/>
      </a:hlink>
      <a:folHlink>
        <a:srgbClr val="6CACE4"/>
      </a:folHlink>
    </a:clrScheme>
    <a:fontScheme name="DoE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custClrLst>
    <a:custClr name="Corporate 1">
      <a:srgbClr val="19233E"/>
    </a:custClr>
    <a:custClr name="Corporate 2">
      <a:srgbClr val="D70C3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s/Parents 1">
      <a:srgbClr val="1D428A"/>
    </a:custClr>
    <a:custClr name="Teachers/Parents 2">
      <a:srgbClr val="385E9D"/>
    </a:custClr>
    <a:custClr name="Teachers/Parents 3">
      <a:srgbClr val="407EC9"/>
    </a:custClr>
    <a:custClr name="Teachers/Parents 4">
      <a:srgbClr val="6CACE4"/>
    </a:custClr>
    <a:custClr name="Teachers/Parents 5">
      <a:srgbClr val="C8C9C7"/>
    </a:custClr>
    <a:custClr name="Teachers/Parents 6">
      <a:srgbClr val="E6E7EA"/>
    </a:custClr>
    <a:custClr name="Teachers/Parents 7">
      <a:srgbClr val="9D2235"/>
    </a:custClr>
    <a:custClr name="BLANK">
      <a:srgbClr val="FFFFFF"/>
    </a:custClr>
    <a:custClr name="BLANK">
      <a:srgbClr val="FFFFFF"/>
    </a:custClr>
    <a:custClr name="BLANK">
      <a:srgbClr val="FFFFFF"/>
    </a:custClr>
    <a:custClr name="Students 1">
      <a:srgbClr val="A4C8E1"/>
    </a:custClr>
    <a:custClr name="Students 2">
      <a:srgbClr val="C6DAE7"/>
    </a:custClr>
    <a:custClr name="Students 3">
      <a:srgbClr val="E56A54"/>
    </a:custClr>
    <a:custClr name="Students 4">
      <a:srgbClr val="E9C4C7"/>
    </a:custClr>
  </a:custClrLst>
  <a:extLst>
    <a:ext uri="{05A4C25C-085E-4340-85A3-A5531E510DB2}">
      <thm15:themeFamily xmlns:thm15="http://schemas.microsoft.com/office/thememl/2012/main" name="AC_DoE_Powerpoint_standard" id="{64DF3AA6-BEA9-6548-A597-2391405E6150}" vid="{4A2BB9A1-E594-A340-9B14-654186B6AA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C094962A3543448F10C297C09B44E7" ma:contentTypeVersion="12" ma:contentTypeDescription="Create a new document." ma:contentTypeScope="" ma:versionID="c74e5ae3e8b886be4a8d4ebb35192621">
  <xsd:schema xmlns:xsd="http://www.w3.org/2001/XMLSchema" xmlns:xs="http://www.w3.org/2001/XMLSchema" xmlns:p="http://schemas.microsoft.com/office/2006/metadata/properties" xmlns:ns2="9af831f7-421f-4044-9ca9-1fe7eeffc760" xmlns:ns3="2252a552-c5a1-4a23-a5fb-791fa4daf229" targetNamespace="http://schemas.microsoft.com/office/2006/metadata/properties" ma:root="true" ma:fieldsID="34f800dbeb97354f2542458e38e999fe" ns2:_="" ns3:_="">
    <xsd:import namespace="9af831f7-421f-4044-9ca9-1fe7eeffc760"/>
    <xsd:import namespace="2252a552-c5a1-4a23-a5fb-791fa4daf2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831f7-421f-4044-9ca9-1fe7eeffc7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2a552-c5a1-4a23-a5fb-791fa4daf22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E9423F-F402-429E-8FF3-33971DEA1BF4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dadf526b-16eb-49cb-a48e-a640e2539281"/>
    <ds:schemaRef ds:uri="8261bca9-437c-4fce-93a7-e38347837d5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7A5A04-5572-43B6-9222-7B068F4166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f831f7-421f-4044-9ca9-1fe7eeffc760"/>
    <ds:schemaRef ds:uri="2252a552-c5a1-4a23-a5fb-791fa4daf2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53109E-6805-46A9-BC51-A032331C2F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AC_DoE_Powerpoint_standard</Template>
  <TotalTime>9613</TotalTime>
  <Words>151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3_Office Theme</vt:lpstr>
      <vt:lpstr>Behaviour Strategy</vt:lpstr>
      <vt:lpstr>Additional notes</vt:lpstr>
    </vt:vector>
  </TitlesOfParts>
  <Company>NSW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Shweta Pandit Dey</dc:creator>
  <cp:lastModifiedBy>Karen Hodge</cp:lastModifiedBy>
  <cp:revision>820</cp:revision>
  <cp:lastPrinted>2020-06-28T21:26:33Z</cp:lastPrinted>
  <dcterms:created xsi:type="dcterms:W3CDTF">2019-09-23T03:49:57Z</dcterms:created>
  <dcterms:modified xsi:type="dcterms:W3CDTF">2020-12-01T23:18:23Z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0x0101006AC094962A3543448F10C297C09B44E7</vt:lpwstr>
  </property>
  <property fmtid="{D5CDD505-2E9C-101B-9397-08002B2CF9AE}" pid="3" name="_ReviewCycleID">
    <vt:i4>-1521473393</vt:i4>
  </property>
  <property fmtid="{D5CDD505-2E9C-101B-9397-08002B2CF9AE}" pid="4" name="_NewReviewCycle">
    <vt:lpwstr/>
  </property>
</Properties>
</file>