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6.xml" ContentType="application/vnd.openxmlformats-officedocument.presentationml.slideLayout+xml"/>
  <Override PartName="/ppt/notesSlides/notesSlide9.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9"/>
  </p:notesMasterIdLst>
  <p:sldIdLst>
    <p:sldId id="256" r:id="rId2"/>
    <p:sldId id="279" r:id="rId3"/>
    <p:sldId id="259" r:id="rId4"/>
    <p:sldId id="288" r:id="rId5"/>
    <p:sldId id="270" r:id="rId6"/>
    <p:sldId id="272" r:id="rId7"/>
    <p:sldId id="261" r:id="rId8"/>
    <p:sldId id="283" r:id="rId9"/>
    <p:sldId id="262" r:id="rId10"/>
    <p:sldId id="284" r:id="rId11"/>
    <p:sldId id="263" r:id="rId12"/>
    <p:sldId id="285" r:id="rId13"/>
    <p:sldId id="264" r:id="rId14"/>
    <p:sldId id="289" r:id="rId15"/>
    <p:sldId id="290" r:id="rId16"/>
    <p:sldId id="266" r:id="rId17"/>
    <p:sldId id="275" r:id="rId18"/>
    <p:sldId id="274" r:id="rId19"/>
    <p:sldId id="267" r:id="rId20"/>
    <p:sldId id="291" r:id="rId21"/>
    <p:sldId id="292" r:id="rId22"/>
    <p:sldId id="293" r:id="rId23"/>
    <p:sldId id="268" r:id="rId24"/>
    <p:sldId id="295" r:id="rId25"/>
    <p:sldId id="294" r:id="rId26"/>
    <p:sldId id="296" r:id="rId27"/>
    <p:sldId id="297" r:id="rId28"/>
    <p:sldId id="287" r:id="rId29"/>
    <p:sldId id="271" r:id="rId30"/>
    <p:sldId id="273" r:id="rId31"/>
    <p:sldId id="276" r:id="rId32"/>
    <p:sldId id="277" r:id="rId33"/>
    <p:sldId id="278" r:id="rId34"/>
    <p:sldId id="281" r:id="rId35"/>
    <p:sldId id="282" r:id="rId36"/>
    <p:sldId id="280" r:id="rId37"/>
    <p:sldId id="286" r:id="rId38"/>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6" d="100"/>
          <a:sy n="66" d="100"/>
        </p:scale>
        <p:origin x="560" y="36"/>
      </p:cViewPr>
      <p:guideLst/>
    </p:cSldViewPr>
  </p:slid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55112C16-2FEC-42CB-AFF5-AF18BF540336}" type="datetimeFigureOut">
              <a:rPr lang="en-AU" smtClean="0"/>
              <a:t>27/11/2020</a:t>
            </a:fld>
            <a:endParaRPr lang="en-AU"/>
          </a:p>
        </p:txBody>
      </p:sp>
      <p:sp>
        <p:nvSpPr>
          <p:cNvPr id="4" name="Slide Image Placeholder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65305FD-4C98-482B-8E79-D5E248EF6115}" type="slidenum">
              <a:rPr lang="en-AU" smtClean="0"/>
              <a:t>‹#›</a:t>
            </a:fld>
            <a:endParaRPr lang="en-AU"/>
          </a:p>
        </p:txBody>
      </p:sp>
    </p:spTree>
    <p:extLst>
      <p:ext uri="{BB962C8B-B14F-4D97-AF65-F5344CB8AC3E}">
        <p14:creationId xmlns:p14="http://schemas.microsoft.com/office/powerpoint/2010/main" val="1402258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1</a:t>
            </a:fld>
            <a:endParaRPr lang="en-AU"/>
          </a:p>
        </p:txBody>
      </p:sp>
    </p:spTree>
    <p:extLst>
      <p:ext uri="{BB962C8B-B14F-4D97-AF65-F5344CB8AC3E}">
        <p14:creationId xmlns:p14="http://schemas.microsoft.com/office/powerpoint/2010/main" val="219970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2</a:t>
            </a:fld>
            <a:endParaRPr lang="en-AU"/>
          </a:p>
        </p:txBody>
      </p:sp>
    </p:spTree>
    <p:extLst>
      <p:ext uri="{BB962C8B-B14F-4D97-AF65-F5344CB8AC3E}">
        <p14:creationId xmlns:p14="http://schemas.microsoft.com/office/powerpoint/2010/main" val="34687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3</a:t>
            </a:fld>
            <a:endParaRPr lang="en-AU"/>
          </a:p>
        </p:txBody>
      </p:sp>
    </p:spTree>
    <p:extLst>
      <p:ext uri="{BB962C8B-B14F-4D97-AF65-F5344CB8AC3E}">
        <p14:creationId xmlns:p14="http://schemas.microsoft.com/office/powerpoint/2010/main" val="2463962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4</a:t>
            </a:fld>
            <a:endParaRPr lang="en-AU"/>
          </a:p>
        </p:txBody>
      </p:sp>
    </p:spTree>
    <p:extLst>
      <p:ext uri="{BB962C8B-B14F-4D97-AF65-F5344CB8AC3E}">
        <p14:creationId xmlns:p14="http://schemas.microsoft.com/office/powerpoint/2010/main" val="3023687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5</a:t>
            </a:fld>
            <a:endParaRPr lang="en-AU"/>
          </a:p>
        </p:txBody>
      </p:sp>
    </p:spTree>
    <p:extLst>
      <p:ext uri="{BB962C8B-B14F-4D97-AF65-F5344CB8AC3E}">
        <p14:creationId xmlns:p14="http://schemas.microsoft.com/office/powerpoint/2010/main" val="2991892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6</a:t>
            </a:fld>
            <a:endParaRPr lang="en-AU"/>
          </a:p>
        </p:txBody>
      </p:sp>
    </p:spTree>
    <p:extLst>
      <p:ext uri="{BB962C8B-B14F-4D97-AF65-F5344CB8AC3E}">
        <p14:creationId xmlns:p14="http://schemas.microsoft.com/office/powerpoint/2010/main" val="1889619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7</a:t>
            </a:fld>
            <a:endParaRPr lang="en-AU"/>
          </a:p>
        </p:txBody>
      </p:sp>
    </p:spTree>
    <p:extLst>
      <p:ext uri="{BB962C8B-B14F-4D97-AF65-F5344CB8AC3E}">
        <p14:creationId xmlns:p14="http://schemas.microsoft.com/office/powerpoint/2010/main" val="1474018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8</a:t>
            </a:fld>
            <a:endParaRPr lang="en-AU"/>
          </a:p>
        </p:txBody>
      </p:sp>
    </p:spTree>
    <p:extLst>
      <p:ext uri="{BB962C8B-B14F-4D97-AF65-F5344CB8AC3E}">
        <p14:creationId xmlns:p14="http://schemas.microsoft.com/office/powerpoint/2010/main" val="1186672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65305FD-4C98-482B-8E79-D5E248EF6115}" type="slidenum">
              <a:rPr lang="en-AU" smtClean="0"/>
              <a:t>36</a:t>
            </a:fld>
            <a:endParaRPr lang="en-AU"/>
          </a:p>
        </p:txBody>
      </p:sp>
    </p:spTree>
    <p:extLst>
      <p:ext uri="{BB962C8B-B14F-4D97-AF65-F5344CB8AC3E}">
        <p14:creationId xmlns:p14="http://schemas.microsoft.com/office/powerpoint/2010/main" val="3282651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1541941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359786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5296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3204431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05045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3244215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1546893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1174308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2615048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ADC9BF-0EFB-40CD-80B6-AFAE9A2FF12D}" type="datetimeFigureOut">
              <a:rPr lang="en-AU" smtClean="0"/>
              <a:t>27/11/2020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344471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ADC9BF-0EFB-40CD-80B6-AFAE9A2FF12D}" type="datetimeFigureOut">
              <a:rPr lang="en-AU" smtClean="0"/>
              <a:t>27/11/2020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30717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ADC9BF-0EFB-40CD-80B6-AFAE9A2FF12D}" type="datetimeFigureOut">
              <a:rPr lang="en-AU" smtClean="0"/>
              <a:t>27/11/2020</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468268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ADC9BF-0EFB-40CD-80B6-AFAE9A2FF12D}" type="datetimeFigureOut">
              <a:rPr lang="en-AU" smtClean="0"/>
              <a:t>27/11/2020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12482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ADC9BF-0EFB-40CD-80B6-AFAE9A2FF12D}" type="datetimeFigureOut">
              <a:rPr lang="en-AU" smtClean="0"/>
              <a:t>27/11/2020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943746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ADC9BF-0EFB-40CD-80B6-AFAE9A2FF12D}" type="datetimeFigureOut">
              <a:rPr lang="en-AU" smtClean="0"/>
              <a:t>27/11/2020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3E6C21-AC66-4ABC-9848-DF416A0514C3}" type="slidenum">
              <a:rPr lang="en-AU" smtClean="0"/>
              <a:t>‹#›</a:t>
            </a:fld>
            <a:endParaRPr lang="en-AU"/>
          </a:p>
        </p:txBody>
      </p:sp>
    </p:spTree>
    <p:extLst>
      <p:ext uri="{BB962C8B-B14F-4D97-AF65-F5344CB8AC3E}">
        <p14:creationId xmlns:p14="http://schemas.microsoft.com/office/powerpoint/2010/main" val="5855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3E6C21-AC66-4ABC-9848-DF416A0514C3}" type="slidenum">
              <a:rPr lang="en-AU" smtClean="0"/>
              <a:t>‹#›</a:t>
            </a:fld>
            <a:endParaRPr lang="en-AU"/>
          </a:p>
        </p:txBody>
      </p:sp>
      <p:sp>
        <p:nvSpPr>
          <p:cNvPr id="5" name="Date Placeholder 4"/>
          <p:cNvSpPr>
            <a:spLocks noGrp="1"/>
          </p:cNvSpPr>
          <p:nvPr>
            <p:ph type="dt" sz="half" idx="10"/>
          </p:nvPr>
        </p:nvSpPr>
        <p:spPr/>
        <p:txBody>
          <a:bodyPr/>
          <a:lstStyle/>
          <a:p>
            <a:fld id="{DBADC9BF-0EFB-40CD-80B6-AFAE9A2FF12D}" type="datetimeFigureOut">
              <a:rPr lang="en-AU" smtClean="0"/>
              <a:t>27/11/2020</a:t>
            </a:fld>
            <a:endParaRPr lang="en-AU"/>
          </a:p>
        </p:txBody>
      </p:sp>
    </p:spTree>
    <p:extLst>
      <p:ext uri="{BB962C8B-B14F-4D97-AF65-F5344CB8AC3E}">
        <p14:creationId xmlns:p14="http://schemas.microsoft.com/office/powerpoint/2010/main" val="2293077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BADC9BF-0EFB-40CD-80B6-AFAE9A2FF12D}" type="datetimeFigureOut">
              <a:rPr lang="en-AU" smtClean="0"/>
              <a:t>27/11/2020</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3E6C21-AC66-4ABC-9848-DF416A0514C3}" type="slidenum">
              <a:rPr lang="en-AU" smtClean="0"/>
              <a:t>‹#›</a:t>
            </a:fld>
            <a:endParaRPr lang="en-AU"/>
          </a:p>
        </p:txBody>
      </p:sp>
    </p:spTree>
    <p:extLst>
      <p:ext uri="{BB962C8B-B14F-4D97-AF65-F5344CB8AC3E}">
        <p14:creationId xmlns:p14="http://schemas.microsoft.com/office/powerpoint/2010/main" val="376041835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emf"/><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3AB6D-997C-410C-B460-C0B5F744A321}"/>
              </a:ext>
            </a:extLst>
          </p:cNvPr>
          <p:cNvSpPr>
            <a:spLocks noGrp="1"/>
          </p:cNvSpPr>
          <p:nvPr>
            <p:ph type="ctrTitle"/>
          </p:nvPr>
        </p:nvSpPr>
        <p:spPr>
          <a:xfrm>
            <a:off x="3987045" y="3027926"/>
            <a:ext cx="7766936" cy="1646302"/>
          </a:xfrm>
        </p:spPr>
        <p:txBody>
          <a:bodyPr/>
          <a:lstStyle/>
          <a:p>
            <a:pPr algn="ctr"/>
            <a:r>
              <a:rPr lang="en-AU" dirty="0">
                <a:solidFill>
                  <a:schemeClr val="tx1"/>
                </a:solidFill>
                <a:latin typeface="Arial" panose="020B0604020202020204" pitchFamily="34" charset="0"/>
                <a:cs typeface="Arial" panose="020B0604020202020204" pitchFamily="34" charset="0"/>
              </a:rPr>
              <a:t>Reflecting on our </a:t>
            </a:r>
            <a:r>
              <a:rPr lang="en-AU" dirty="0" smtClean="0">
                <a:solidFill>
                  <a:schemeClr val="tx1"/>
                </a:solidFill>
                <a:latin typeface="Arial" panose="020B0604020202020204" pitchFamily="34" charset="0"/>
                <a:cs typeface="Arial" panose="020B0604020202020204" pitchFamily="34" charset="0"/>
              </a:rPr>
              <a:t>2020 </a:t>
            </a:r>
            <a:r>
              <a:rPr lang="en-AU" dirty="0">
                <a:solidFill>
                  <a:schemeClr val="tx1"/>
                </a:solidFill>
                <a:latin typeface="Arial" panose="020B0604020202020204" pitchFamily="34" charset="0"/>
                <a:cs typeface="Arial" panose="020B0604020202020204" pitchFamily="34" charset="0"/>
              </a:rPr>
              <a:t>achievements</a:t>
            </a: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331921" y="2920416"/>
            <a:ext cx="2463826" cy="2075097"/>
          </a:xfrm>
          <a:prstGeom prst="rect">
            <a:avLst/>
          </a:prstGeom>
          <a:noFill/>
          <a:ln>
            <a:noFill/>
          </a:ln>
        </p:spPr>
      </p:pic>
      <p:pic>
        <p:nvPicPr>
          <p:cNvPr id="7"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778838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Aboriginal Education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645379"/>
            <a:ext cx="10515600" cy="5092305"/>
          </a:xfrm>
        </p:spPr>
        <p:txBody>
          <a:bodyPr>
            <a:normAutofit/>
          </a:bodyPr>
          <a:lstStyle/>
          <a:p>
            <a:pPr lvl="0"/>
            <a:r>
              <a:rPr lang="en-GB" dirty="0" smtClean="0"/>
              <a:t>RG </a:t>
            </a:r>
            <a:r>
              <a:rPr lang="en-GB" dirty="0"/>
              <a:t>member involved with the TPMI team and used trend data to provide advocacy for beginning teachers, particularly Aboriginal beginning teachers, in order to provide greater supports for them in the early stages of their career.</a:t>
            </a:r>
            <a:endParaRPr lang="en-AU" dirty="0"/>
          </a:p>
          <a:p>
            <a:pPr lvl="0"/>
            <a:r>
              <a:rPr lang="en-GB" dirty="0"/>
              <a:t>RG members involved in the Aboriginal Outcomes &amp; Partnerships Working Party working towards the creation of a 10-year plan for Aboriginal Education in NSW. This covers a range of areas including curriculum support, mandatory training for staff, human resources/staffing, early years support, post school pathways, transition points support, etc…</a:t>
            </a:r>
            <a:endParaRPr lang="en-AU" dirty="0"/>
          </a:p>
          <a:p>
            <a:pPr lvl="0"/>
            <a:r>
              <a:rPr lang="en-GB" dirty="0"/>
              <a:t>Working with AOPD on a wellbeing initiative to provide greater support for high potential schools in making a genuine shift in attendance and TTFM data. To be piloted next year with a view to extending the program should significant impact be demonstrated.</a:t>
            </a:r>
            <a:endParaRPr lang="en-AU" dirty="0"/>
          </a:p>
          <a:p>
            <a:pPr lvl="0"/>
            <a:r>
              <a:rPr lang="en-GB" dirty="0"/>
              <a:t>Built strong channels of communication with the leadership teams of both the Aboriginal Outcomes and Partnerships Directorate and the Connected Communities Directorate to ensure that the voice of the NSWPPA is included and valued. Both EDs have been enormously open, inclusive and welcoming at every point which assists the RG in providing our colleagues with current and relevant information</a:t>
            </a:r>
            <a:r>
              <a:rPr lang="en-GB" dirty="0" smtClean="0"/>
              <a:t>.</a:t>
            </a:r>
            <a:endParaRPr lang="en-AU" dirty="0"/>
          </a:p>
          <a:p>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885824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6"/>
            <a:ext cx="10951128" cy="626276"/>
          </a:xfrm>
        </p:spPr>
        <p:txBody>
          <a:bodyPr>
            <a:normAutofit fontScale="90000"/>
          </a:bodyPr>
          <a:lstStyle/>
          <a:p>
            <a:pPr algn="ctr"/>
            <a:r>
              <a:rPr lang="en-AU" sz="3600" dirty="0" smtClean="0">
                <a:solidFill>
                  <a:schemeClr val="tx1"/>
                </a:solidFill>
              </a:rPr>
              <a:t>Disability Programs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690685"/>
            <a:ext cx="10515600" cy="4901308"/>
          </a:xfrm>
        </p:spPr>
        <p:txBody>
          <a:bodyPr>
            <a:noAutofit/>
          </a:bodyPr>
          <a:lstStyle/>
          <a:p>
            <a:r>
              <a:rPr lang="en-AU" i="1" dirty="0"/>
              <a:t>Much of the below outcomes comes after many years of advocating </a:t>
            </a:r>
            <a:endParaRPr lang="en-AU" dirty="0"/>
          </a:p>
          <a:p>
            <a:r>
              <a:rPr lang="en-AU" i="1" dirty="0"/>
              <a:t>The Disability Programs RG has:</a:t>
            </a:r>
            <a:endParaRPr lang="en-AU" dirty="0"/>
          </a:p>
          <a:p>
            <a:r>
              <a:rPr lang="en-AU" dirty="0"/>
              <a:t>Given extensive advice to the Disability Strategy and advocating for schools on the:</a:t>
            </a:r>
          </a:p>
          <a:p>
            <a:r>
              <a:rPr lang="en-AU" b="1" dirty="0"/>
              <a:t>Inclusive Education Statement and Draft Policy</a:t>
            </a:r>
            <a:r>
              <a:rPr lang="en-AU" dirty="0"/>
              <a:t> which is resulting in a balanced document. We are still  advocating for greater support for the implementation strategy.</a:t>
            </a:r>
          </a:p>
          <a:p>
            <a:r>
              <a:rPr lang="en-AU" b="1" dirty="0"/>
              <a:t>Restrictive Practices Draft Framework</a:t>
            </a:r>
            <a:r>
              <a:rPr lang="en-AU" dirty="0"/>
              <a:t> .which has resulted in a balanced document, again we are advocating for more resources to support this.</a:t>
            </a:r>
          </a:p>
          <a:p>
            <a:r>
              <a:rPr lang="en-AU" dirty="0"/>
              <a:t>Advocated for specialist support for </a:t>
            </a:r>
            <a:r>
              <a:rPr lang="en-AU" b="1" dirty="0"/>
              <a:t>Complex Behaviour</a:t>
            </a:r>
            <a:r>
              <a:rPr lang="en-AU" dirty="0"/>
              <a:t>- The Behaviour Strategy has positions earmarked but whether this is the right approach and we believe far too few but it has been enhanced.</a:t>
            </a:r>
          </a:p>
          <a:p>
            <a:r>
              <a:rPr lang="en-AU" b="1" dirty="0"/>
              <a:t>Disability Royal Commission</a:t>
            </a:r>
            <a:r>
              <a:rPr lang="en-AU" dirty="0"/>
              <a:t>- Advocated for support for schools that may have to provide information to the commission- This is in place. The loss of a dedicated Director may be an issue and it is now under the strategy</a:t>
            </a:r>
            <a:r>
              <a:rPr lang="en-AU" dirty="0" smtClean="0"/>
              <a: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21936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6"/>
            <a:ext cx="10951128" cy="626276"/>
          </a:xfrm>
        </p:spPr>
        <p:txBody>
          <a:bodyPr>
            <a:normAutofit fontScale="90000"/>
          </a:bodyPr>
          <a:lstStyle/>
          <a:p>
            <a:pPr algn="ctr"/>
            <a:r>
              <a:rPr lang="en-AU" sz="3600" dirty="0" smtClean="0">
                <a:solidFill>
                  <a:schemeClr val="tx1"/>
                </a:solidFill>
              </a:rPr>
              <a:t>Disability Programs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318661"/>
            <a:ext cx="10515600" cy="5273332"/>
          </a:xfrm>
        </p:spPr>
        <p:txBody>
          <a:bodyPr>
            <a:noAutofit/>
          </a:bodyPr>
          <a:lstStyle/>
          <a:p>
            <a:r>
              <a:rPr lang="en-AU" b="1" dirty="0" smtClean="0"/>
              <a:t>Disability </a:t>
            </a:r>
            <a:r>
              <a:rPr lang="en-AU" b="1" dirty="0"/>
              <a:t>Criteria Review.</a:t>
            </a:r>
            <a:r>
              <a:rPr lang="en-AU" dirty="0"/>
              <a:t> Have been advocating for years about changes to the Disability Criteria, especially medical </a:t>
            </a:r>
            <a:r>
              <a:rPr lang="en-AU" dirty="0" err="1"/>
              <a:t>eg</a:t>
            </a:r>
            <a:r>
              <a:rPr lang="en-AU" dirty="0"/>
              <a:t> Diabetes and. It is only early days of the review but hopefully the review will pick up all of the students that have a disability and it is based more on need rather than just a label.</a:t>
            </a:r>
          </a:p>
          <a:p>
            <a:r>
              <a:rPr lang="en-AU" b="1" dirty="0"/>
              <a:t>Placement Panel Processes.</a:t>
            </a:r>
            <a:r>
              <a:rPr lang="en-AU" dirty="0"/>
              <a:t> We have been highlighting the inconsistencies across the state for many years and are appreciative of all of the work of the strategy team in getting renewed placement panel guidelines and training for all members of the panel so that there will be consistency.</a:t>
            </a:r>
          </a:p>
          <a:p>
            <a:r>
              <a:rPr lang="en-AU" dirty="0"/>
              <a:t>There are still some areas that we do not agree on – Principals telling parent result of negative outcome of Placement Panel, timeframe for Placement panels in Term 1 2021 (weeks 3 and 7- we have one day in Week 1 and Western Division have 1 day in Week 2). We are also concerned of workload of Principal Rep on the panel as there are two panels per term. The nominee may take one of these panels.</a:t>
            </a:r>
          </a:p>
          <a:p>
            <a:r>
              <a:rPr lang="en-AU" b="1" dirty="0"/>
              <a:t>Integration Funding Support.</a:t>
            </a:r>
            <a:r>
              <a:rPr lang="en-AU" dirty="0"/>
              <a:t> We have highlighted the timeframe that it often takes to get an outcome back about IFS. These will now go to a Central Office with a designated person with IFS as there only role. This should make the process much quicker.</a:t>
            </a:r>
          </a:p>
          <a:p>
            <a:r>
              <a:rPr lang="en-AU" b="1" dirty="0"/>
              <a:t>Vision and Hearing support-</a:t>
            </a:r>
            <a:r>
              <a:rPr lang="en-AU" dirty="0"/>
              <a:t> This is now coordinated through the AP’s and will not go through a panel and therefore will be quicker</a:t>
            </a:r>
            <a:r>
              <a:rPr lang="en-AU" dirty="0" smtClean="0"/>
              <a: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3909913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6"/>
            <a:ext cx="10951128" cy="934286"/>
          </a:xfrm>
        </p:spPr>
        <p:txBody>
          <a:bodyPr>
            <a:normAutofit/>
          </a:bodyPr>
          <a:lstStyle/>
          <a:p>
            <a:pPr algn="ctr"/>
            <a:r>
              <a:rPr lang="en-AU" sz="3600" dirty="0" smtClean="0">
                <a:solidFill>
                  <a:schemeClr val="tx1"/>
                </a:solidFill>
              </a:rPr>
              <a:t>Principals’ Support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645379"/>
            <a:ext cx="10515600" cy="4946613"/>
          </a:xfrm>
        </p:spPr>
        <p:txBody>
          <a:bodyPr>
            <a:normAutofit fontScale="85000" lnSpcReduction="10000"/>
          </a:bodyPr>
          <a:lstStyle/>
          <a:p>
            <a:pPr marL="0" lvl="0" indent="0">
              <a:buNone/>
            </a:pPr>
            <a:r>
              <a:rPr lang="en-AU" dirty="0" smtClean="0"/>
              <a:t>Throughout 2020 the Principals’ Support Reference Group has achieved</a:t>
            </a:r>
            <a:endParaRPr lang="en-AU" dirty="0"/>
          </a:p>
          <a:p>
            <a:endParaRPr lang="en-AU" dirty="0"/>
          </a:p>
          <a:p>
            <a:r>
              <a:rPr lang="en-AU" dirty="0" smtClean="0"/>
              <a:t>Priority </a:t>
            </a:r>
            <a:r>
              <a:rPr lang="en-AU" dirty="0"/>
              <a:t>1: Principal Wellbeing </a:t>
            </a:r>
            <a:r>
              <a:rPr lang="en-AU" dirty="0" smtClean="0"/>
              <a:t>- Provided </a:t>
            </a:r>
            <a:r>
              <a:rPr lang="en-AU" dirty="0"/>
              <a:t>support, advice and assistance to many colleagues. Regional issues/local issues raised at every meeting are managed accordingly, either by referring colleagues to other reference groups, Standing Committees, key personnel or to the Professional Support Officers. Regional contacts and reference group members refer a variety of issues that are being experienced. Issues included workload, ineffective communication and consultation with Principals, the role of the DEL and the inconsistencies in their operation that impact on Principals and in 2020 the extraordinary issues that resulted from Covid-19. </a:t>
            </a:r>
          </a:p>
          <a:p>
            <a:r>
              <a:rPr lang="en-AU" dirty="0" smtClean="0"/>
              <a:t>The </a:t>
            </a:r>
            <a:r>
              <a:rPr lang="en-AU" dirty="0"/>
              <a:t>Professional Support Officers in Wendy Buckley and Geoff Scott have worked tirelessly to support colleagues who experienced challenges and a variety of circumstances and complex situations during the year and managed with an increased workload and ongoing, relentless demand for their time and support. The reference group advocated for an increase in the Professional Support Officer allocation and an increase of 0.4 was ratified and supported by the PPA in Term 3. Appointment of the successful candidate after an EOI, was finalised in Term 4. Three Professional Support Officers will continue the valuable work of supporting colleagues. The Professional Support Officers continue to work very closely with each other and the Legal Issues Standing Committee in order to provide the best advice and support. Cases are monitored and colleagues are supported in many cases for long periods of time until issues are resolved and beyond.</a:t>
            </a:r>
          </a:p>
          <a:p>
            <a:r>
              <a:rPr lang="en-AU" dirty="0" smtClean="0"/>
              <a:t>The </a:t>
            </a:r>
            <a:r>
              <a:rPr lang="en-AU" dirty="0"/>
              <a:t>reference group PPA exec Liaison, Lyn Davis has provided expertise and a significant contribution and is to be acknowledged and thanked for her time with the group. Her role was vital in ensuring ongoing links with the PPA exec and key personnel within the DoE, remained strong and effective and provided an avenue for issues to be raised and resolved at the highest levels within the system</a:t>
            </a:r>
            <a:r>
              <a:rPr lang="en-AU" dirty="0" smtClean="0"/>
              <a:t>.</a:t>
            </a:r>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9468288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Principals’ Support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rmAutofit/>
          </a:bodyPr>
          <a:lstStyle/>
          <a:p>
            <a:pPr marL="0" lvl="0" indent="0">
              <a:buNone/>
            </a:pPr>
            <a:r>
              <a:rPr lang="en-AU" dirty="0" smtClean="0"/>
              <a:t>Throughout 2020 the Principals’ Support Reference Group has achieved</a:t>
            </a:r>
            <a:endParaRPr lang="en-AU" dirty="0"/>
          </a:p>
          <a:p>
            <a:endParaRPr lang="en-AU" dirty="0"/>
          </a:p>
          <a:p>
            <a:r>
              <a:rPr lang="en-AU" dirty="0" smtClean="0"/>
              <a:t>Priority 2: The Principal in a </a:t>
            </a:r>
            <a:r>
              <a:rPr lang="en-AU" dirty="0"/>
              <a:t>Changing Environment - </a:t>
            </a:r>
            <a:r>
              <a:rPr lang="en-AU" dirty="0" smtClean="0"/>
              <a:t>Principals </a:t>
            </a:r>
            <a:r>
              <a:rPr lang="en-AU" dirty="0"/>
              <a:t>benefitted from a number of professional learning opportunities and Flourish in particular, was able to provide Principals with the tools to manage their wellbeing. It is a program that was very well supported even though many sessions in 2020 were delivered online via zoom after the Covid-19 guidelines restricted face to face meetings. Principals continue to gain a lot from the learning, advice, support and ideas presented by Dr Adam Fraser.</a:t>
            </a:r>
          </a:p>
          <a:p>
            <a:r>
              <a:rPr lang="en-AU" dirty="0" smtClean="0"/>
              <a:t>The </a:t>
            </a:r>
            <a:r>
              <a:rPr lang="en-AU" dirty="0"/>
              <a:t>reference group created a set of priorities for 2020 which included supporting and promoting Flourish, creating suggestions for the improvement of the School Community Charter and gaining support and the means to have data extract </a:t>
            </a:r>
            <a:r>
              <a:rPr lang="en-AU" dirty="0" err="1"/>
              <a:t>ed</a:t>
            </a:r>
            <a:r>
              <a:rPr lang="en-AU" dirty="0"/>
              <a:t> from the Phil Riley survey. The data will provide us with specific NSW public school data which will be invaluable. It will give the reference group information that is vital for improving Principal wellbeing and welfare</a:t>
            </a:r>
            <a:r>
              <a:rPr lang="en-AU" dirty="0" smtClean="0"/>
              <a:t>.</a:t>
            </a:r>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46056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Principals’ Support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rmAutofit fontScale="92500" lnSpcReduction="10000"/>
          </a:bodyPr>
          <a:lstStyle/>
          <a:p>
            <a:pPr marL="0" lvl="0" indent="0">
              <a:buNone/>
            </a:pPr>
            <a:r>
              <a:rPr lang="en-AU" dirty="0" smtClean="0"/>
              <a:t>Throughout 2020 the Principals’ Support Reference Group has achieved</a:t>
            </a:r>
            <a:endParaRPr lang="en-AU" dirty="0"/>
          </a:p>
          <a:p>
            <a:endParaRPr lang="en-AU" dirty="0"/>
          </a:p>
          <a:p>
            <a:r>
              <a:rPr lang="en-AU" dirty="0" smtClean="0"/>
              <a:t>Priority </a:t>
            </a:r>
            <a:r>
              <a:rPr lang="en-AU" dirty="0"/>
              <a:t>4: Communication </a:t>
            </a:r>
            <a:r>
              <a:rPr lang="en-AU" dirty="0" smtClean="0"/>
              <a:t>- </a:t>
            </a:r>
            <a:r>
              <a:rPr lang="en-AU" dirty="0"/>
              <a:t>•	The links between the PPA exec and the group where strengthened by the ongoing support of Lyn Davis. Her contribution to the group ensured that the PPA was able to commission Phil Riley to extract survey results for our analysis and use and she advocated strongly for a proposal to increase the Professional Support Officer role. </a:t>
            </a:r>
          </a:p>
          <a:p>
            <a:r>
              <a:rPr lang="en-AU" dirty="0" smtClean="0"/>
              <a:t>Many </a:t>
            </a:r>
            <a:r>
              <a:rPr lang="en-AU" dirty="0"/>
              <a:t>senior officers from within DoE including from EPAC (PES), H&amp; and PSL’s were invited to address the group and information was made available to Principals. Clarification of roles, new procedures, policies and support available was distributed as part of the role of the reference group.</a:t>
            </a:r>
          </a:p>
          <a:p>
            <a:r>
              <a:rPr lang="en-AU" dirty="0" smtClean="0"/>
              <a:t>In </a:t>
            </a:r>
            <a:r>
              <a:rPr lang="en-AU" dirty="0"/>
              <a:t>2020, at each and every turn the PPA Executive have supported Principals in their wellbeing and welfare. It is the work of the PPA as a whole that provide us with ongoing support. Taking our views, idea and concerns to the highest levels in our system, aiming and advocating for resolutions, accountability and improvement. The reference group is grateful for the ongoing commitment of the PPA and the dedication of its executive who work so diligently on our behalf. Many thanks to all of the other reference groups and standing committees who continue to work tirelessly to support Principals in our complex role.</a:t>
            </a:r>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172662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Curriculum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Autofit/>
          </a:bodyPr>
          <a:lstStyle/>
          <a:p>
            <a:r>
              <a:rPr lang="en-AU" i="1" dirty="0"/>
              <a:t>The Curriculum Reference Group has:</a:t>
            </a:r>
            <a:endParaRPr lang="en-AU" dirty="0"/>
          </a:p>
          <a:p>
            <a:pPr lvl="0"/>
            <a:r>
              <a:rPr lang="en-GB" dirty="0"/>
              <a:t>Provided strong advocacy and support for primary principals and teachers in relations to all curriculum matters affecting primary schools.</a:t>
            </a:r>
            <a:endParaRPr lang="en-AU" dirty="0"/>
          </a:p>
          <a:p>
            <a:pPr lvl="0"/>
            <a:r>
              <a:rPr lang="en-GB" dirty="0"/>
              <a:t>Continued to build upon strong relationships with Department of Education, NESA and ACARA personnel to ensure the voice of primary principals is heard and acted upon.</a:t>
            </a:r>
            <a:endParaRPr lang="en-AU" dirty="0"/>
          </a:p>
          <a:p>
            <a:pPr lvl="0"/>
            <a:r>
              <a:rPr lang="en-GB" dirty="0"/>
              <a:t>Disseminating key information from DoE personnel to our Area Contacts and broader principal membership.</a:t>
            </a:r>
            <a:endParaRPr lang="en-AU" dirty="0"/>
          </a:p>
          <a:p>
            <a:pPr lvl="0"/>
            <a:r>
              <a:rPr lang="en-GB" dirty="0"/>
              <a:t>Providing feedback and a voice on the restructure of Early Action for Success (</a:t>
            </a:r>
            <a:r>
              <a:rPr lang="en-GB" dirty="0" err="1"/>
              <a:t>EAfS</a:t>
            </a:r>
            <a:r>
              <a:rPr lang="en-GB" dirty="0"/>
              <a:t>). </a:t>
            </a:r>
            <a:endParaRPr lang="en-AU" dirty="0"/>
          </a:p>
          <a:p>
            <a:pPr lvl="0"/>
            <a:r>
              <a:rPr lang="en-GB" dirty="0"/>
              <a:t>Providing feedback and a voice to NESA on issues such as professional learning support and resources to support teaching and learning in all Key Learning Areas. </a:t>
            </a:r>
            <a:endParaRPr lang="en-AU" dirty="0"/>
          </a:p>
          <a:p>
            <a:pPr lvl="0"/>
            <a:r>
              <a:rPr lang="en-GB" dirty="0"/>
              <a:t>Represented and advocated for primary public-school principals on the NESA Curriculum Committee.</a:t>
            </a:r>
            <a:endParaRPr lang="en-AU" dirty="0"/>
          </a:p>
          <a:p>
            <a:pPr lvl="0"/>
            <a:r>
              <a:rPr lang="en-GB" dirty="0" smtClean="0"/>
              <a:t>. </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426958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Curriculum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Autofit/>
          </a:bodyPr>
          <a:lstStyle/>
          <a:p>
            <a:pPr lvl="0"/>
            <a:r>
              <a:rPr lang="en-GB" dirty="0" smtClean="0"/>
              <a:t>Represented </a:t>
            </a:r>
            <a:r>
              <a:rPr lang="en-GB" dirty="0"/>
              <a:t>and advocated for primary principals on various Department of Education committees, working parties and groups such as:</a:t>
            </a:r>
            <a:endParaRPr lang="en-AU" dirty="0"/>
          </a:p>
          <a:p>
            <a:pPr lvl="0"/>
            <a:r>
              <a:rPr lang="en-GB" dirty="0"/>
              <a:t>High Potential and Gifted Education Working Party</a:t>
            </a:r>
            <a:endParaRPr lang="en-AU" dirty="0"/>
          </a:p>
          <a:p>
            <a:pPr lvl="0"/>
            <a:r>
              <a:rPr lang="en-GB" dirty="0"/>
              <a:t>Multicultural Advisory Group</a:t>
            </a:r>
            <a:endParaRPr lang="en-AU" dirty="0"/>
          </a:p>
          <a:p>
            <a:pPr lvl="0"/>
            <a:r>
              <a:rPr lang="en-GB" dirty="0"/>
              <a:t>Equity Loading Working Party (ELP)</a:t>
            </a:r>
            <a:endParaRPr lang="en-AU" dirty="0"/>
          </a:p>
          <a:p>
            <a:pPr lvl="0"/>
            <a:r>
              <a:rPr lang="en-GB" dirty="0"/>
              <a:t>Curriculum Support Program Advisory Group</a:t>
            </a:r>
            <a:endParaRPr lang="en-AU" dirty="0"/>
          </a:p>
          <a:p>
            <a:pPr lvl="0"/>
            <a:r>
              <a:rPr lang="en-GB" dirty="0"/>
              <a:t>Collaboratively developed two NSWPPA submissions for the NESA NSW Curriculum Review.</a:t>
            </a:r>
            <a:endParaRPr lang="en-AU" dirty="0"/>
          </a:p>
          <a:p>
            <a:pPr lvl="0"/>
            <a:r>
              <a:rPr lang="en-GB" dirty="0"/>
              <a:t>Collaboratively developed the NSWPPA submission to the NSW. Parliament. Legislative Council. Portfolio Committee No. 3 – Education. Review of the New South Wales School Curriculum chaired by the Hon Mark Latham MLC.</a:t>
            </a:r>
            <a:endParaRPr lang="en-AU" dirty="0"/>
          </a:p>
          <a:p>
            <a:pPr lvl="0"/>
            <a:r>
              <a:rPr lang="en-GB" dirty="0"/>
              <a:t>Chair Norma Petrocco and Executive Liaison Bob Willetts gave evidence at the hearing for the Parliamentary Inquiry into the Review of the NSW School Curriculum based on the NSWPPA submission. </a:t>
            </a:r>
            <a:endParaRPr lang="en-AU" dirty="0"/>
          </a:p>
          <a:p>
            <a:pPr lvl="0"/>
            <a:r>
              <a:rPr lang="en-GB" dirty="0" smtClean="0"/>
              <a:t>. </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3065048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Curriculum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Autofit/>
          </a:bodyPr>
          <a:lstStyle/>
          <a:p>
            <a:pPr lvl="0"/>
            <a:r>
              <a:rPr lang="en-GB" dirty="0" smtClean="0"/>
              <a:t>The </a:t>
            </a:r>
            <a:r>
              <a:rPr lang="en-GB" dirty="0"/>
              <a:t>significant result from the Equity Loading Working Party was an increase of 104 FTE EAL/D positions for the 2020 budget. The following increases for the 2021 budget:</a:t>
            </a:r>
            <a:endParaRPr lang="en-AU" dirty="0"/>
          </a:p>
          <a:p>
            <a:pPr lvl="0"/>
            <a:r>
              <a:rPr lang="en-GB" dirty="0"/>
              <a:t>New minimum (flexible funding) - $2,400</a:t>
            </a:r>
            <a:endParaRPr lang="en-AU" dirty="0"/>
          </a:p>
          <a:p>
            <a:pPr lvl="0"/>
            <a:r>
              <a:rPr lang="en-GB" dirty="0"/>
              <a:t>New minimum (FTE) – 0.2</a:t>
            </a:r>
            <a:endParaRPr lang="en-AU" dirty="0"/>
          </a:p>
          <a:p>
            <a:pPr lvl="0"/>
            <a:r>
              <a:rPr lang="en-GB" dirty="0"/>
              <a:t>New maximum (FTE) – 6.0</a:t>
            </a:r>
            <a:endParaRPr lang="en-AU" dirty="0"/>
          </a:p>
          <a:p>
            <a:pPr lvl="0"/>
            <a:r>
              <a:rPr lang="en-GB" dirty="0"/>
              <a:t>New cap (FTE and flexible funding - $700,00 </a:t>
            </a:r>
            <a:endParaRPr lang="en-AU" dirty="0"/>
          </a:p>
          <a:p>
            <a:r>
              <a:rPr lang="en-AU" dirty="0" smtClean="0"/>
              <a:t>There </a:t>
            </a:r>
            <a:r>
              <a:rPr lang="en-AU" dirty="0"/>
              <a:t>will be further consideration in the future for SSPs and complexities for high school EAL/D students.</a:t>
            </a:r>
          </a:p>
          <a:p>
            <a:pPr lvl="0"/>
            <a:r>
              <a:rPr lang="en-GB" dirty="0"/>
              <a:t>The Curriculum Reference Group has worked hard and has advocated for curriculum expertise, quality professional learning and resources to support the implementation of new syllabuses as per the recommendations of the NESA NSW Curriculum Review and the government timeline. It has been a privilege and honour to lead such a wonderful group of committed and dedicated principals. </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5528996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195943"/>
            <a:ext cx="10951128" cy="1707672"/>
          </a:xfrm>
        </p:spPr>
        <p:txBody>
          <a:bodyPr>
            <a:normAutofit fontScale="90000"/>
          </a:bodyPr>
          <a:lstStyle/>
          <a:p>
            <a:pPr algn="ctr"/>
            <a:r>
              <a:rPr lang="en-AU" sz="3600" dirty="0" smtClean="0">
                <a:solidFill>
                  <a:schemeClr val="tx1"/>
                </a:solidFill>
              </a:rPr>
              <a:t>Assessment, Planning and </a:t>
            </a:r>
            <a:br>
              <a:rPr lang="en-AU" sz="3600" dirty="0" smtClean="0">
                <a:solidFill>
                  <a:schemeClr val="tx1"/>
                </a:solidFill>
              </a:rPr>
            </a:br>
            <a:r>
              <a:rPr lang="en-AU" sz="3600" dirty="0" smtClean="0">
                <a:solidFill>
                  <a:schemeClr val="tx1"/>
                </a:solidFill>
              </a:rPr>
              <a:t>Accountability</a:t>
            </a:r>
            <a:br>
              <a:rPr lang="en-AU" sz="3600" dirty="0" smtClean="0">
                <a:solidFill>
                  <a:schemeClr val="tx1"/>
                </a:solidFill>
              </a:rPr>
            </a:br>
            <a:r>
              <a:rPr lang="en-AU" sz="3600" dirty="0" smtClean="0">
                <a:solidFill>
                  <a:schemeClr val="tx1"/>
                </a:solidFill>
              </a:rPr>
              <a:t>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rmAutofit/>
          </a:bodyPr>
          <a:lstStyle/>
          <a:p>
            <a:pPr marL="0" indent="0">
              <a:buNone/>
            </a:pPr>
            <a:r>
              <a:rPr lang="en-AU" i="1" dirty="0"/>
              <a:t>The Assessment, Planning &amp; Accountability RG has:</a:t>
            </a:r>
            <a:endParaRPr lang="en-AU" dirty="0"/>
          </a:p>
          <a:p>
            <a:r>
              <a:rPr lang="en-AU" b="1" dirty="0"/>
              <a:t>Priority 2: The Principal in a Changing Environment:</a:t>
            </a:r>
            <a:endParaRPr lang="en-AU" dirty="0"/>
          </a:p>
          <a:p>
            <a:pPr lvl="0"/>
            <a:r>
              <a:rPr lang="en-GB" i="1" dirty="0"/>
              <a:t>Provided feedback on the Situational Analysis process that led to changes being made to ensure the process is clear, manageable and meets the needs of schools. </a:t>
            </a:r>
            <a:endParaRPr lang="en-AU" dirty="0"/>
          </a:p>
          <a:p>
            <a:pPr lvl="0"/>
            <a:r>
              <a:rPr lang="en-GB" i="1" dirty="0"/>
              <a:t>Provided feedback on ‘One Stop Shop’ concept for the School Excellence in Action model.</a:t>
            </a:r>
            <a:endParaRPr lang="en-AU" dirty="0"/>
          </a:p>
          <a:p>
            <a:pPr lvl="0"/>
            <a:r>
              <a:rPr lang="en-GB" i="1" dirty="0"/>
              <a:t>Participated in User Acceptance Testing of the enhanced </a:t>
            </a:r>
            <a:r>
              <a:rPr lang="en-GB" i="1" dirty="0" err="1"/>
              <a:t>SPaRO</a:t>
            </a:r>
            <a:r>
              <a:rPr lang="en-GB" i="1" dirty="0"/>
              <a:t> software to ensure the updates meet the requirements.</a:t>
            </a:r>
            <a:endParaRPr lang="en-AU" dirty="0"/>
          </a:p>
          <a:p>
            <a:pPr lvl="0"/>
            <a:r>
              <a:rPr lang="en-GB" i="1" dirty="0"/>
              <a:t>Participated in User Acceptance Testing of the revised Annual Report in </a:t>
            </a:r>
            <a:r>
              <a:rPr lang="en-GB" i="1" dirty="0" err="1"/>
              <a:t>SPaRO</a:t>
            </a:r>
            <a:r>
              <a:rPr lang="en-GB" i="1" dirty="0"/>
              <a:t> to ensure it is simple and easy to use</a:t>
            </a:r>
            <a:r>
              <a:rPr lang="en-GB" i="1" dirty="0" smtClean="0"/>
              <a: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057728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a:solidFill>
                  <a:schemeClr val="tx1"/>
                </a:solidFill>
              </a:rPr>
              <a:t>Annual Conference </a:t>
            </a:r>
            <a:r>
              <a:rPr lang="en-AU" sz="3600" dirty="0" smtClean="0">
                <a:solidFill>
                  <a:schemeClr val="tx1"/>
                </a:solidFill>
              </a:rPr>
              <a:t/>
            </a:r>
            <a:br>
              <a:rPr lang="en-AU" sz="3600" dirty="0" smtClean="0">
                <a:solidFill>
                  <a:schemeClr val="tx1"/>
                </a:solidFill>
              </a:rPr>
            </a:br>
            <a:r>
              <a:rPr lang="en-AU" sz="3600" dirty="0" smtClean="0">
                <a:solidFill>
                  <a:schemeClr val="tx1"/>
                </a:solidFill>
              </a:rPr>
              <a:t>Standing </a:t>
            </a:r>
            <a:r>
              <a:rPr lang="en-AU" sz="3600" dirty="0">
                <a:solidFill>
                  <a:schemeClr val="tx1"/>
                </a:solidFill>
              </a:rPr>
              <a:t>Committee</a:t>
            </a: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677334" y="2160589"/>
            <a:ext cx="11026986" cy="4577095"/>
          </a:xfrm>
        </p:spPr>
        <p:txBody>
          <a:bodyPr>
            <a:normAutofit/>
          </a:bodyPr>
          <a:lstStyle/>
          <a:p>
            <a:r>
              <a:rPr lang="en-AU" i="1" dirty="0"/>
              <a:t>The Annual Conference Standing Committee has:</a:t>
            </a:r>
            <a:endParaRPr lang="en-AU" dirty="0"/>
          </a:p>
          <a:p>
            <a:r>
              <a:rPr lang="en-AU" dirty="0"/>
              <a:t>Priority 1:</a:t>
            </a:r>
          </a:p>
          <a:p>
            <a:r>
              <a:rPr lang="en-AU" i="1" dirty="0"/>
              <a:t>Delivered a successful virtual conference with an outstanding speaker program. The conference allowed Principals to get together in small groups of up to eight to view the conference together. The conference is essential for Principal wellbeing and whilst it had to be delivered virtually, it was a time for Principals to take out of their busy week to stop and give back to themselves. Honouring your own time and the importance of your own learning as a principal is paramount and is essential to model to our staff. </a:t>
            </a:r>
            <a:endParaRPr lang="en-AU" dirty="0"/>
          </a:p>
          <a:p>
            <a:r>
              <a:rPr lang="en-AU" dirty="0" smtClean="0"/>
              <a:t>Priority </a:t>
            </a:r>
            <a:r>
              <a:rPr lang="en-AU" dirty="0"/>
              <a:t>2:</a:t>
            </a:r>
          </a:p>
          <a:p>
            <a:r>
              <a:rPr lang="en-AU" i="1" dirty="0"/>
              <a:t>Annual (virtual) conference provided speakers who addressed current issues: </a:t>
            </a:r>
            <a:r>
              <a:rPr lang="en-AU" i="1" dirty="0" err="1"/>
              <a:t>Prof.</a:t>
            </a:r>
            <a:r>
              <a:rPr lang="en-AU" i="1" dirty="0"/>
              <a:t> Stan Grant, </a:t>
            </a:r>
            <a:r>
              <a:rPr lang="en-AU" i="1" dirty="0" err="1"/>
              <a:t>Prof.</a:t>
            </a:r>
            <a:r>
              <a:rPr lang="en-AU" i="1" dirty="0"/>
              <a:t> </a:t>
            </a:r>
            <a:r>
              <a:rPr lang="en-AU" i="1" dirty="0" err="1"/>
              <a:t>Pasi</a:t>
            </a:r>
            <a:r>
              <a:rPr lang="en-AU" i="1" dirty="0"/>
              <a:t> </a:t>
            </a:r>
            <a:r>
              <a:rPr lang="en-AU" i="1" dirty="0" err="1"/>
              <a:t>Sahlberg</a:t>
            </a:r>
            <a:r>
              <a:rPr lang="en-AU" i="1" dirty="0"/>
              <a:t>, Dr Julia Baird, </a:t>
            </a:r>
            <a:r>
              <a:rPr lang="en-AU" i="1" dirty="0" err="1"/>
              <a:t>Ronni</a:t>
            </a:r>
            <a:r>
              <a:rPr lang="en-AU" i="1" dirty="0"/>
              <a:t> Kahn which affect our communities, our decision making and Principal wellbeing.</a:t>
            </a:r>
            <a:endParaRPr lang="en-AU" dirty="0"/>
          </a:p>
        </p:txBody>
      </p:sp>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6983993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195943"/>
            <a:ext cx="10951128" cy="1707672"/>
          </a:xfrm>
        </p:spPr>
        <p:txBody>
          <a:bodyPr>
            <a:normAutofit fontScale="90000"/>
          </a:bodyPr>
          <a:lstStyle/>
          <a:p>
            <a:pPr algn="ctr"/>
            <a:r>
              <a:rPr lang="en-AU" sz="3600" dirty="0" smtClean="0">
                <a:solidFill>
                  <a:schemeClr val="tx1"/>
                </a:solidFill>
              </a:rPr>
              <a:t>Assessment, Planning and </a:t>
            </a:r>
            <a:br>
              <a:rPr lang="en-AU" sz="3600" dirty="0" smtClean="0">
                <a:solidFill>
                  <a:schemeClr val="tx1"/>
                </a:solidFill>
              </a:rPr>
            </a:br>
            <a:r>
              <a:rPr lang="en-AU" sz="3600" dirty="0" smtClean="0">
                <a:solidFill>
                  <a:schemeClr val="tx1"/>
                </a:solidFill>
              </a:rPr>
              <a:t>Accountability</a:t>
            </a:r>
            <a:br>
              <a:rPr lang="en-AU" sz="3600" dirty="0" smtClean="0">
                <a:solidFill>
                  <a:schemeClr val="tx1"/>
                </a:solidFill>
              </a:rPr>
            </a:br>
            <a:r>
              <a:rPr lang="en-AU" sz="3600" dirty="0" smtClean="0">
                <a:solidFill>
                  <a:schemeClr val="tx1"/>
                </a:solidFill>
              </a:rPr>
              <a:t>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rmAutofit fontScale="92500" lnSpcReduction="20000"/>
          </a:bodyPr>
          <a:lstStyle/>
          <a:p>
            <a:r>
              <a:rPr lang="en-AU" b="1" dirty="0" smtClean="0"/>
              <a:t>Priority </a:t>
            </a:r>
            <a:r>
              <a:rPr lang="en-AU" b="1" dirty="0"/>
              <a:t>3: Learning and Quality Teaching</a:t>
            </a:r>
            <a:r>
              <a:rPr lang="en-AU" i="1" dirty="0"/>
              <a:t>:</a:t>
            </a:r>
            <a:endParaRPr lang="en-AU" dirty="0"/>
          </a:p>
          <a:p>
            <a:pPr lvl="0"/>
            <a:r>
              <a:rPr lang="en-GB" i="1" dirty="0"/>
              <a:t>Provided input into the NSWPPA response for the NSW Curriculum Review.</a:t>
            </a:r>
            <a:endParaRPr lang="en-AU" dirty="0"/>
          </a:p>
          <a:p>
            <a:pPr lvl="0"/>
            <a:r>
              <a:rPr lang="en-GB" i="1" dirty="0"/>
              <a:t>Participated in ongoing feedback and communication with the Literacy and Numeracy Team in relation to the Literacy and Numeracy Action Plan (</a:t>
            </a:r>
            <a:r>
              <a:rPr lang="en-GB" i="1" dirty="0" err="1"/>
              <a:t>EAfS</a:t>
            </a:r>
            <a:r>
              <a:rPr lang="en-GB" i="1" dirty="0"/>
              <a:t>).</a:t>
            </a:r>
            <a:endParaRPr lang="en-AU" dirty="0"/>
          </a:p>
          <a:p>
            <a:pPr lvl="0"/>
            <a:r>
              <a:rPr lang="en-GB" i="1" dirty="0"/>
              <a:t>Provided feedback to the Literacy &amp; Numeracy team on the proposed Phonics Check feedback to parents</a:t>
            </a:r>
            <a:endParaRPr lang="en-AU" dirty="0"/>
          </a:p>
          <a:p>
            <a:pPr lvl="0"/>
            <a:r>
              <a:rPr lang="en-GB" i="1" dirty="0"/>
              <a:t>Providing advice to DoE on reporting to parents in Semester 1 acknowledging the challenges that schools had faced with COVID.</a:t>
            </a:r>
            <a:endParaRPr lang="en-AU" dirty="0"/>
          </a:p>
          <a:p>
            <a:pPr lvl="0"/>
            <a:r>
              <a:rPr lang="en-GB" i="1" dirty="0"/>
              <a:t>Provided samples of Semester 1 reporting templates that met requirements.</a:t>
            </a:r>
            <a:endParaRPr lang="en-AU" dirty="0"/>
          </a:p>
          <a:p>
            <a:pPr lvl="0"/>
            <a:r>
              <a:rPr lang="en-GB" i="1" dirty="0"/>
              <a:t>Liaised with Technology Reference Group to provide support to schools for reporting to parents using </a:t>
            </a:r>
            <a:r>
              <a:rPr lang="en-GB" i="1" dirty="0" err="1"/>
              <a:t>Sentral</a:t>
            </a:r>
            <a:r>
              <a:rPr lang="en-GB" i="1" dirty="0"/>
              <a:t>.</a:t>
            </a:r>
            <a:endParaRPr lang="en-AU" dirty="0"/>
          </a:p>
          <a:p>
            <a:pPr lvl="0"/>
            <a:r>
              <a:rPr lang="en-GB" i="1" dirty="0"/>
              <a:t>Provided feedback on Curriculum Planning  Monitoring draft and alignment with NESA annual priorities.</a:t>
            </a:r>
            <a:endParaRPr lang="en-AU" dirty="0"/>
          </a:p>
          <a:p>
            <a:pPr lvl="0"/>
            <a:r>
              <a:rPr lang="en-GB" i="1" dirty="0"/>
              <a:t>Provided feedback to the Literacy and Numeracy team on the roll out of new initiatives and how these might land in schools to have most impact. </a:t>
            </a:r>
            <a:endParaRPr lang="en-AU" dirty="0"/>
          </a:p>
          <a:p>
            <a:pPr lvl="0"/>
            <a:r>
              <a:rPr lang="en-GB" i="1" dirty="0"/>
              <a:t>Met with the NAPLAN review committee to provide feedback on behalf of NSWPPA</a:t>
            </a:r>
            <a:r>
              <a:rPr lang="en-GB" i="1" dirty="0" smtClean="0"/>
              <a: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9327128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195943"/>
            <a:ext cx="10951128" cy="1707672"/>
          </a:xfrm>
        </p:spPr>
        <p:txBody>
          <a:bodyPr>
            <a:normAutofit fontScale="90000"/>
          </a:bodyPr>
          <a:lstStyle/>
          <a:p>
            <a:pPr algn="ctr"/>
            <a:r>
              <a:rPr lang="en-AU" sz="3600" dirty="0" smtClean="0">
                <a:solidFill>
                  <a:schemeClr val="tx1"/>
                </a:solidFill>
              </a:rPr>
              <a:t>Assessment, Planning and </a:t>
            </a:r>
            <a:br>
              <a:rPr lang="en-AU" sz="3600" dirty="0" smtClean="0">
                <a:solidFill>
                  <a:schemeClr val="tx1"/>
                </a:solidFill>
              </a:rPr>
            </a:br>
            <a:r>
              <a:rPr lang="en-AU" sz="3600" dirty="0" smtClean="0">
                <a:solidFill>
                  <a:schemeClr val="tx1"/>
                </a:solidFill>
              </a:rPr>
              <a:t>Accountability</a:t>
            </a:r>
            <a:br>
              <a:rPr lang="en-AU" sz="3600" dirty="0" smtClean="0">
                <a:solidFill>
                  <a:schemeClr val="tx1"/>
                </a:solidFill>
              </a:rPr>
            </a:br>
            <a:r>
              <a:rPr lang="en-AU" sz="3600" dirty="0" smtClean="0">
                <a:solidFill>
                  <a:schemeClr val="tx1"/>
                </a:solidFill>
              </a:rPr>
              <a:t>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rmAutofit/>
          </a:bodyPr>
          <a:lstStyle/>
          <a:p>
            <a:r>
              <a:rPr lang="en-AU" b="1" dirty="0" smtClean="0"/>
              <a:t>Priority </a:t>
            </a:r>
            <a:r>
              <a:rPr lang="en-AU" b="1" dirty="0"/>
              <a:t>5: School Operations:</a:t>
            </a:r>
            <a:endParaRPr lang="en-AU" dirty="0"/>
          </a:p>
          <a:p>
            <a:pPr lvl="0"/>
            <a:r>
              <a:rPr lang="en-GB" i="1" dirty="0"/>
              <a:t>Engaged in ongoing collaboration with Leadership and High Performance to improve the efficiency and efficacy of the External Validation process through </a:t>
            </a:r>
            <a:r>
              <a:rPr lang="en-GB" i="1" dirty="0" err="1"/>
              <a:t>SPaRO</a:t>
            </a:r>
            <a:r>
              <a:rPr lang="en-GB" i="1" dirty="0"/>
              <a:t> enhancements and revised expectations.</a:t>
            </a:r>
            <a:endParaRPr lang="en-AU" dirty="0"/>
          </a:p>
          <a:p>
            <a:pPr lvl="0"/>
            <a:r>
              <a:rPr lang="en-GB" i="1" dirty="0"/>
              <a:t>Advocated for a data management system to be able to triangulate school based data and system data.</a:t>
            </a:r>
            <a:endParaRPr lang="en-AU" dirty="0"/>
          </a:p>
          <a:p>
            <a:pPr lvl="0"/>
            <a:r>
              <a:rPr lang="en-GB" i="1" dirty="0"/>
              <a:t>Provided feedback on SCOUT enhancements and liaised about issues arising with SCOUT as we aim for improved functionality to support enhanced use within schools.</a:t>
            </a:r>
            <a:endParaRPr lang="en-AU" dirty="0"/>
          </a:p>
          <a:p>
            <a:pPr lvl="0"/>
            <a:r>
              <a:rPr lang="en-GB" i="1" dirty="0"/>
              <a:t>Advice to CESE on professional learning for teachers on updated What Works Best.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3269708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195943"/>
            <a:ext cx="10951128" cy="1707672"/>
          </a:xfrm>
        </p:spPr>
        <p:txBody>
          <a:bodyPr>
            <a:normAutofit fontScale="90000"/>
          </a:bodyPr>
          <a:lstStyle/>
          <a:p>
            <a:pPr algn="ctr"/>
            <a:r>
              <a:rPr lang="en-AU" sz="3600" dirty="0" smtClean="0">
                <a:solidFill>
                  <a:schemeClr val="tx1"/>
                </a:solidFill>
              </a:rPr>
              <a:t>Assessment, Planning and </a:t>
            </a:r>
            <a:br>
              <a:rPr lang="en-AU" sz="3600" dirty="0" smtClean="0">
                <a:solidFill>
                  <a:schemeClr val="tx1"/>
                </a:solidFill>
              </a:rPr>
            </a:br>
            <a:r>
              <a:rPr lang="en-AU" sz="3600" dirty="0" smtClean="0">
                <a:solidFill>
                  <a:schemeClr val="tx1"/>
                </a:solidFill>
              </a:rPr>
              <a:t>Accountability</a:t>
            </a:r>
            <a:br>
              <a:rPr lang="en-AU" sz="3600" dirty="0" smtClean="0">
                <a:solidFill>
                  <a:schemeClr val="tx1"/>
                </a:solidFill>
              </a:rPr>
            </a:br>
            <a:r>
              <a:rPr lang="en-AU" sz="3600" dirty="0" smtClean="0">
                <a:solidFill>
                  <a:schemeClr val="tx1"/>
                </a:solidFill>
              </a:rPr>
              <a:t>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rmAutofit fontScale="62500" lnSpcReduction="20000"/>
          </a:bodyPr>
          <a:lstStyle/>
          <a:p>
            <a:r>
              <a:rPr lang="en-AU" b="1" dirty="0" smtClean="0"/>
              <a:t>Priority </a:t>
            </a:r>
            <a:r>
              <a:rPr lang="en-AU" b="1" dirty="0"/>
              <a:t>3: Learning and Quality Teaching</a:t>
            </a:r>
            <a:r>
              <a:rPr lang="en-AU" i="1" dirty="0"/>
              <a:t>:</a:t>
            </a:r>
            <a:endParaRPr lang="en-AU" dirty="0"/>
          </a:p>
          <a:p>
            <a:pPr lvl="0"/>
            <a:r>
              <a:rPr lang="en-GB" i="1" dirty="0"/>
              <a:t>Provided input into the NSWPPA response for the NSW Curriculum Review.</a:t>
            </a:r>
            <a:endParaRPr lang="en-AU" dirty="0"/>
          </a:p>
          <a:p>
            <a:pPr lvl="0"/>
            <a:r>
              <a:rPr lang="en-GB" i="1" dirty="0"/>
              <a:t>Participated in ongoing feedback and communication with the Literacy and Numeracy Team in relation to the Literacy and Numeracy Action Plan (</a:t>
            </a:r>
            <a:r>
              <a:rPr lang="en-GB" i="1" dirty="0" err="1"/>
              <a:t>EAfS</a:t>
            </a:r>
            <a:r>
              <a:rPr lang="en-GB" i="1" dirty="0"/>
              <a:t>).</a:t>
            </a:r>
            <a:endParaRPr lang="en-AU" dirty="0"/>
          </a:p>
          <a:p>
            <a:pPr lvl="0"/>
            <a:r>
              <a:rPr lang="en-GB" i="1" dirty="0"/>
              <a:t>Provided feedback to the Literacy &amp; Numeracy team on the proposed Phonics Check feedback to parents</a:t>
            </a:r>
            <a:endParaRPr lang="en-AU" dirty="0"/>
          </a:p>
          <a:p>
            <a:pPr lvl="0"/>
            <a:r>
              <a:rPr lang="en-GB" i="1" dirty="0"/>
              <a:t>Providing advice to DoE on reporting to parents in Semester 1 acknowledging the challenges that schools had faced with COVID.</a:t>
            </a:r>
            <a:endParaRPr lang="en-AU" dirty="0"/>
          </a:p>
          <a:p>
            <a:pPr lvl="0"/>
            <a:r>
              <a:rPr lang="en-GB" i="1" dirty="0"/>
              <a:t>Provided samples of Semester 1 reporting templates that met requirements.</a:t>
            </a:r>
            <a:endParaRPr lang="en-AU" dirty="0"/>
          </a:p>
          <a:p>
            <a:pPr lvl="0"/>
            <a:r>
              <a:rPr lang="en-GB" i="1" dirty="0"/>
              <a:t>Liaised with Technology Reference Group to provide support to schools for reporting to parents using </a:t>
            </a:r>
            <a:r>
              <a:rPr lang="en-GB" i="1" dirty="0" err="1"/>
              <a:t>Sentral</a:t>
            </a:r>
            <a:r>
              <a:rPr lang="en-GB" i="1" dirty="0"/>
              <a:t>.</a:t>
            </a:r>
            <a:endParaRPr lang="en-AU" dirty="0"/>
          </a:p>
          <a:p>
            <a:pPr lvl="0"/>
            <a:r>
              <a:rPr lang="en-GB" i="1" dirty="0"/>
              <a:t>Provided feedback on Curriculum Planning  Monitoring draft and alignment with NESA annual priorities.</a:t>
            </a:r>
            <a:endParaRPr lang="en-AU" dirty="0"/>
          </a:p>
          <a:p>
            <a:pPr lvl="0"/>
            <a:r>
              <a:rPr lang="en-GB" i="1" dirty="0"/>
              <a:t>Provided feedback to the Literacy and Numeracy team on the roll out of new initiatives and how these might land in schools to have most impact. </a:t>
            </a:r>
            <a:endParaRPr lang="en-AU" dirty="0"/>
          </a:p>
          <a:p>
            <a:pPr lvl="0"/>
            <a:r>
              <a:rPr lang="en-GB" i="1" dirty="0"/>
              <a:t>Met with the NAPLAN review committee to provide feedback on behalf of NSWPPA.</a:t>
            </a:r>
            <a:endParaRPr lang="en-AU" dirty="0"/>
          </a:p>
          <a:p>
            <a:r>
              <a:rPr lang="en-AU" i="1" dirty="0"/>
              <a:t> </a:t>
            </a:r>
            <a:endParaRPr lang="en-AU" dirty="0"/>
          </a:p>
          <a:p>
            <a:r>
              <a:rPr lang="en-AU" b="1" dirty="0"/>
              <a:t>Priority 5: School Operations:</a:t>
            </a:r>
            <a:endParaRPr lang="en-AU" dirty="0"/>
          </a:p>
          <a:p>
            <a:pPr lvl="0"/>
            <a:r>
              <a:rPr lang="en-GB" i="1" dirty="0"/>
              <a:t>Engaged in ongoing collaboration with Leadership and High Performance to improve the efficiency and efficacy of the External Validation process through </a:t>
            </a:r>
            <a:r>
              <a:rPr lang="en-GB" i="1" dirty="0" err="1"/>
              <a:t>SPaRO</a:t>
            </a:r>
            <a:r>
              <a:rPr lang="en-GB" i="1" dirty="0"/>
              <a:t> enhancements and revised expectations.</a:t>
            </a:r>
            <a:endParaRPr lang="en-AU" dirty="0"/>
          </a:p>
          <a:p>
            <a:pPr lvl="0"/>
            <a:r>
              <a:rPr lang="en-GB" i="1" dirty="0"/>
              <a:t>Advocated for a data management system to be able to triangulate school based data and system data.</a:t>
            </a:r>
            <a:endParaRPr lang="en-AU" dirty="0"/>
          </a:p>
          <a:p>
            <a:pPr lvl="0"/>
            <a:r>
              <a:rPr lang="en-GB" i="1" dirty="0"/>
              <a:t>Provided feedback on SCOUT enhancements and liaised about issues arising with SCOUT as we aim for improved functionality to support enhanced use within schools.</a:t>
            </a:r>
            <a:endParaRPr lang="en-AU" dirty="0"/>
          </a:p>
          <a:p>
            <a:pPr lvl="0"/>
            <a:r>
              <a:rPr lang="en-GB" i="1" dirty="0"/>
              <a:t>Advice to CESE on professional learning for teachers on updated What Works Best.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4185864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Technology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rmAutofit fontScale="92500" lnSpcReduction="20000"/>
          </a:bodyPr>
          <a:lstStyle/>
          <a:p>
            <a:r>
              <a:rPr lang="en-AU" i="1" dirty="0"/>
              <a:t>The Technology </a:t>
            </a:r>
            <a:r>
              <a:rPr lang="en-AU" i="1" dirty="0" smtClean="0"/>
              <a:t>RG  </a:t>
            </a:r>
            <a:r>
              <a:rPr lang="en-AU" i="1" dirty="0"/>
              <a:t>has achieved the following in </a:t>
            </a:r>
            <a:r>
              <a:rPr lang="en-AU" i="1" dirty="0" smtClean="0"/>
              <a:t>2020</a:t>
            </a:r>
            <a:r>
              <a:rPr lang="en-AU" i="1" dirty="0"/>
              <a:t>:</a:t>
            </a:r>
            <a:endParaRPr lang="en-AU" dirty="0"/>
          </a:p>
          <a:p>
            <a:pPr lvl="0"/>
            <a:r>
              <a:rPr lang="en-AU" dirty="0"/>
              <a:t>The NSW PPA Technology Reference Group (TRG) in partnership with ITD endeavours to be responsive and proactive in the direction of technology integration in schools to meet the needs of principals, staff and students in delivering high quality education and management systems.</a:t>
            </a:r>
          </a:p>
          <a:p>
            <a:pPr lvl="0"/>
            <a:r>
              <a:rPr lang="en-AU" dirty="0"/>
              <a:t>Principals in the NSW PPA TRG support the capacity building and school efficiency to ease the administrative burden on school staff. </a:t>
            </a:r>
          </a:p>
          <a:p>
            <a:pPr lvl="0"/>
            <a:r>
              <a:rPr lang="en-AU" dirty="0"/>
              <a:t>In cooperation with Reference Group members, activities of professional learning hosted by vendors and ITD staff will be shared.</a:t>
            </a:r>
          </a:p>
          <a:p>
            <a:pPr lvl="0"/>
            <a:r>
              <a:rPr lang="en-AU" dirty="0"/>
              <a:t>The NSW PPA TRG has ensured that the NSWPPA are at the table in authentic discussion and development and steering the focus of emerging tools that could be implemented in NSW schools. </a:t>
            </a:r>
          </a:p>
          <a:p>
            <a:pPr lvl="0"/>
            <a:r>
              <a:rPr lang="en-AU" dirty="0"/>
              <a:t>The NSW PPA TRG has advocated to find networks of schools to be involved in soft launch products and UAT.</a:t>
            </a:r>
          </a:p>
          <a:p>
            <a:pPr lvl="0"/>
            <a:r>
              <a:rPr lang="en-AU" dirty="0"/>
              <a:t>The TRG continues to represent the NSWPPA on multiple PCGs (project control groups) advocating for efficient and effective system implementation.</a:t>
            </a:r>
          </a:p>
          <a:p>
            <a:pPr lvl="0"/>
            <a:r>
              <a:rPr lang="en-AU" dirty="0"/>
              <a:t>The NSWPPA TRG continued to support our colleagues every Term through our ITD issue log book which is distributed and presented to IDT at every Technology Reference Group meeting and they have actioned and responded to each issue. </a:t>
            </a:r>
          </a:p>
          <a:p>
            <a:pPr marL="0" indent="0">
              <a:buNone/>
            </a:pP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1952343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Finance and Administration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pPr>
              <a:lnSpc>
                <a:spcPct val="107000"/>
              </a:lnSpc>
            </a:pPr>
            <a:r>
              <a:rPr lang="en-AU" dirty="0">
                <a:latin typeface="+mj-lt"/>
              </a:rPr>
              <a:t>Learning and Quality Teaching - A voice for schools</a:t>
            </a:r>
            <a:endParaRPr lang="en-AU" dirty="0">
              <a:latin typeface="+mj-lt"/>
              <a:ea typeface="Calibri" panose="020F0502020204030204" pitchFamily="34" charset="0"/>
              <a:cs typeface="Times New Roman" panose="02020603050405020304" pitchFamily="18" charset="0"/>
            </a:endParaRPr>
          </a:p>
          <a:p>
            <a:pPr>
              <a:lnSpc>
                <a:spcPct val="107000"/>
              </a:lnSpc>
            </a:pPr>
            <a:r>
              <a:rPr lang="en-AU" dirty="0" smtClean="0">
                <a:latin typeface="+mj-lt"/>
              </a:rPr>
              <a:t>Involvement </a:t>
            </a:r>
            <a:r>
              <a:rPr lang="en-AU" dirty="0">
                <a:latin typeface="+mj-lt"/>
              </a:rPr>
              <a:t>in co-designing, training, drilling down on the ‘real’ complexities of school life, genuine two-way communication. For example, the carry forward policy has increased trust and reduced concern that change is ‘done to schools’ rather than ‘done for schools’. Time saving innovations such as EDConnect 6 new reports links in SCOUT increased accuracy of reports, </a:t>
            </a:r>
            <a:r>
              <a:rPr lang="en-AU" dirty="0" err="1">
                <a:latin typeface="+mj-lt"/>
              </a:rPr>
              <a:t>eFPT</a:t>
            </a:r>
            <a:r>
              <a:rPr lang="en-AU" dirty="0">
                <a:latin typeface="+mj-lt"/>
              </a:rPr>
              <a:t> improvements.</a:t>
            </a:r>
          </a:p>
          <a:p>
            <a:pPr>
              <a:lnSpc>
                <a:spcPct val="107000"/>
              </a:lnSpc>
            </a:pPr>
            <a:r>
              <a:rPr lang="en-AU" dirty="0">
                <a:latin typeface="+mj-lt"/>
              </a:rPr>
              <a:t>Future Directions: continue to build genuine two-way communication and trust by being available, representing Principal and school ‘voice’ and ‘agency’, continuing to build and participate in professional discussions around educational improvements and policy</a:t>
            </a:r>
            <a:r>
              <a:rPr lang="en-AU" dirty="0" smtClean="0">
                <a:latin typeface="+mj-lt"/>
              </a:rPr>
              <a:t>.</a:t>
            </a:r>
          </a:p>
          <a:p>
            <a:pPr>
              <a:lnSpc>
                <a:spcPct val="107000"/>
              </a:lnSpc>
            </a:pPr>
            <a:r>
              <a:rPr lang="en-AU" dirty="0">
                <a:latin typeface="+mj-lt"/>
              </a:rPr>
              <a:t>Validation of DoE business </a:t>
            </a:r>
            <a:r>
              <a:rPr lang="en-AU" dirty="0" smtClean="0">
                <a:latin typeface="+mj-lt"/>
              </a:rPr>
              <a:t>requirements</a:t>
            </a: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buSzPts val="1000"/>
              <a:buFont typeface="Symbol" panose="05050102010706020507" pitchFamily="18" charset="2"/>
              <a:buChar char=""/>
              <a:tabLst>
                <a:tab pos="457200" algn="l"/>
              </a:tabLst>
            </a:pPr>
            <a:endParaRPr lang="en-AU" sz="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9620070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Finance and Administration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pPr>
              <a:lnSpc>
                <a:spcPct val="107000"/>
              </a:lnSpc>
            </a:pPr>
            <a:r>
              <a:rPr lang="en-AU" dirty="0" smtClean="0">
                <a:latin typeface="+mj-lt"/>
              </a:rPr>
              <a:t>Regular </a:t>
            </a:r>
            <a:r>
              <a:rPr lang="en-AU" dirty="0">
                <a:latin typeface="+mj-lt"/>
              </a:rPr>
              <a:t>consultation meetings including FARG members such as the student finance project, the finance management reference group, the office furniture agreement, procurement solutions, utilities funding solution and human capital management have established strong relationships between DoE product owners and members of our team. We have been able to validate the DoE requirements from a school point of view. EDConnect and SCOUT have enlisted our team members to trial new reports. The system of review and acceptance was thorough and supportive.</a:t>
            </a:r>
          </a:p>
          <a:p>
            <a:pPr>
              <a:lnSpc>
                <a:spcPct val="107000"/>
              </a:lnSpc>
            </a:pPr>
            <a:r>
              <a:rPr lang="en-AU" dirty="0">
                <a:latin typeface="+mj-lt"/>
              </a:rPr>
              <a:t>Future Directions: Ensure the FARG continues to invite a range of DoE presenters to meetings and FARG members represent the NSWPPA on consultative groups.</a:t>
            </a:r>
            <a:endParaRPr lang="en-AU" dirty="0">
              <a:latin typeface="+mj-lt"/>
              <a:ea typeface="Calibri" panose="020F0502020204030204" pitchFamily="34" charset="0"/>
              <a:cs typeface="Times New Roman" panose="02020603050405020304" pitchFamily="18" charset="0"/>
            </a:endParaRPr>
          </a:p>
          <a:p>
            <a:pPr>
              <a:lnSpc>
                <a:spcPct val="107000"/>
              </a:lnSpc>
            </a:pPr>
            <a:r>
              <a:rPr lang="en-AU" dirty="0" smtClean="0">
                <a:latin typeface="+mj-lt"/>
              </a:rPr>
              <a:t>Communication </a:t>
            </a:r>
            <a:r>
              <a:rPr lang="en-AU" dirty="0">
                <a:latin typeface="+mj-lt"/>
              </a:rPr>
              <a:t>and Principal Wellbeing:</a:t>
            </a:r>
          </a:p>
          <a:p>
            <a:pPr lvl="0" fontAlgn="base">
              <a:lnSpc>
                <a:spcPct val="107000"/>
              </a:lnSpc>
              <a:buSzPts val="1000"/>
              <a:buFont typeface="Symbol" panose="05050102010706020507" pitchFamily="18" charset="2"/>
              <a:buChar char=""/>
              <a:tabLst>
                <a:tab pos="457200" algn="l"/>
              </a:tabLst>
            </a:pPr>
            <a:r>
              <a:rPr lang="en-AU" dirty="0">
                <a:latin typeface="+mj-lt"/>
              </a:rPr>
              <a:t>Collaborative design of operating and service delivery models</a:t>
            </a:r>
          </a:p>
          <a:p>
            <a:pPr lvl="0" fontAlgn="base">
              <a:lnSpc>
                <a:spcPct val="107000"/>
              </a:lnSpc>
              <a:buSzPts val="1000"/>
              <a:buFont typeface="Symbol" panose="05050102010706020507" pitchFamily="18" charset="2"/>
              <a:buChar char=""/>
              <a:tabLst>
                <a:tab pos="457200" algn="l"/>
              </a:tabLst>
            </a:pPr>
            <a:r>
              <a:rPr lang="en-AU" dirty="0">
                <a:latin typeface="+mj-lt"/>
              </a:rPr>
              <a:t>Stakeholder engagement </a:t>
            </a:r>
            <a:endParaRPr lang="en-AU" dirty="0" smtClean="0">
              <a:latin typeface="+mj-lt"/>
            </a:endParaRPr>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3023261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Finance and Administration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pPr>
              <a:lnSpc>
                <a:spcPct val="107000"/>
              </a:lnSpc>
            </a:pPr>
            <a:r>
              <a:rPr lang="en-AU" dirty="0" smtClean="0">
                <a:latin typeface="+mj-lt"/>
              </a:rPr>
              <a:t>Relationship </a:t>
            </a:r>
            <a:r>
              <a:rPr lang="en-AU" dirty="0">
                <a:latin typeface="+mj-lt"/>
              </a:rPr>
              <a:t>with the DoE is positive, responsive, timely and proactive. Finance, HCM, Procurement, Service Design, Utilities. There is a sense that we are listened to, there is genuine two-way communication e.g. ensuring Principal Classification is not impacted when utilities are taken out of school budgets and plans to offer extensive training to understand the new carry forward policy. DoE Finance, in particular, has been respectful and responsive to our suggestions. Their regular FMRG meetings have been well attended by school representatives. </a:t>
            </a:r>
          </a:p>
          <a:p>
            <a:pPr>
              <a:lnSpc>
                <a:spcPct val="107000"/>
              </a:lnSpc>
            </a:pPr>
            <a:r>
              <a:rPr lang="en-AU" dirty="0">
                <a:latin typeface="+mj-lt"/>
              </a:rPr>
              <a:t>Future Directions: to establish a relationship with SMR and SCOUT leadership teams and to support the clarity of the carry forward policy in 2021 and beyond</a:t>
            </a:r>
            <a:r>
              <a:rPr lang="en-AU" dirty="0" smtClean="0">
                <a:latin typeface="+mj-lt"/>
              </a:rPr>
              <a:t>.</a:t>
            </a:r>
          </a:p>
          <a:p>
            <a:pPr>
              <a:lnSpc>
                <a:spcPct val="107000"/>
              </a:lnSpc>
            </a:pPr>
            <a:r>
              <a:rPr lang="en-AU" dirty="0">
                <a:latin typeface="+mj-lt"/>
              </a:rPr>
              <a:t>The Principal in the Changing </a:t>
            </a:r>
            <a:r>
              <a:rPr lang="en-AU" dirty="0" smtClean="0">
                <a:latin typeface="+mj-lt"/>
              </a:rPr>
              <a:t>Environment</a:t>
            </a:r>
          </a:p>
          <a:p>
            <a:pPr>
              <a:lnSpc>
                <a:spcPct val="107000"/>
              </a:lnSpc>
            </a:pPr>
            <a:r>
              <a:rPr lang="en-AU" dirty="0">
                <a:latin typeface="+mj-lt"/>
              </a:rPr>
              <a:t>There is a change of focus towards the action rather than the product owner. For example, the online enrolment process is staged, ensuring strong, regular consultation, feedback is from school staff and parents. Each step of this new product is consultative and the pilot was small. This strategy ensures the final product rolled out is streamlined, with less chance for school angst.</a:t>
            </a: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buSzPts val="1000"/>
              <a:buFont typeface="Symbol" panose="05050102010706020507" pitchFamily="18" charset="2"/>
              <a:buChar char=""/>
              <a:tabLst>
                <a:tab pos="457200" algn="l"/>
              </a:tabLst>
            </a:pPr>
            <a:endParaRPr lang="en-AU" sz="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9847630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Finance and Administration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pPr>
              <a:lnSpc>
                <a:spcPct val="107000"/>
              </a:lnSpc>
            </a:pPr>
            <a:r>
              <a:rPr lang="en-AU" dirty="0" smtClean="0">
                <a:latin typeface="+mj-lt"/>
              </a:rPr>
              <a:t>Future </a:t>
            </a:r>
            <a:r>
              <a:rPr lang="en-AU" dirty="0">
                <a:latin typeface="+mj-lt"/>
              </a:rPr>
              <a:t>Directions: focus on further roll out of each stage including local and out of area enrolments, 6-7 transition, 2021 </a:t>
            </a:r>
            <a:r>
              <a:rPr lang="en-AU" dirty="0" smtClean="0">
                <a:latin typeface="+mj-lt"/>
              </a:rPr>
              <a:t>consultation</a:t>
            </a:r>
          </a:p>
          <a:p>
            <a:pPr>
              <a:lnSpc>
                <a:spcPct val="107000"/>
              </a:lnSpc>
            </a:pPr>
            <a:r>
              <a:rPr lang="en-AU" dirty="0">
                <a:latin typeface="+mj-lt"/>
              </a:rPr>
              <a:t>Systematic improvements to operational matters</a:t>
            </a:r>
          </a:p>
          <a:p>
            <a:pPr lvl="0" fontAlgn="base">
              <a:lnSpc>
                <a:spcPct val="107000"/>
              </a:lnSpc>
              <a:buSzPts val="1000"/>
              <a:buFont typeface="Symbol" panose="05050102010706020507" pitchFamily="18" charset="2"/>
              <a:buChar char=""/>
              <a:tabLst>
                <a:tab pos="457200" algn="l"/>
              </a:tabLst>
            </a:pPr>
            <a:r>
              <a:rPr lang="en-AU" dirty="0">
                <a:latin typeface="+mj-lt"/>
              </a:rPr>
              <a:t>Participation in school prototypes and UAT</a:t>
            </a:r>
            <a:endParaRPr lang="en-AU" dirty="0">
              <a:solidFill>
                <a:srgbClr val="000000"/>
              </a:solidFill>
              <a:latin typeface="+mj-lt"/>
              <a:ea typeface="Calibri" panose="020F0502020204030204" pitchFamily="34" charset="0"/>
              <a:cs typeface="Times New Roman" panose="02020603050405020304" pitchFamily="18" charset="0"/>
            </a:endParaRPr>
          </a:p>
          <a:p>
            <a:pPr>
              <a:lnSpc>
                <a:spcPct val="107000"/>
              </a:lnSpc>
            </a:pPr>
            <a:r>
              <a:rPr lang="en-AU" dirty="0">
                <a:latin typeface="+mj-lt"/>
              </a:rPr>
              <a:t>Feedback to product owners has resulted in reduced workload </a:t>
            </a:r>
            <a:r>
              <a:rPr lang="en-AU" dirty="0" err="1">
                <a:latin typeface="+mj-lt"/>
              </a:rPr>
              <a:t>eg</a:t>
            </a:r>
            <a:r>
              <a:rPr lang="en-AU" dirty="0">
                <a:latin typeface="+mj-lt"/>
              </a:rPr>
              <a:t> inclusion of mandatory requirements in casual nomination reports, clarity around pupil record cards status. Our involvement in decision-making has allowed for greater fit-for-purpose </a:t>
            </a:r>
            <a:r>
              <a:rPr lang="en-AU" dirty="0" err="1">
                <a:latin typeface="+mj-lt"/>
              </a:rPr>
              <a:t>workstream</a:t>
            </a:r>
            <a:r>
              <a:rPr lang="en-AU" dirty="0">
                <a:latin typeface="+mj-lt"/>
              </a:rPr>
              <a:t> progress e.g. EDConnect reports and online enrolment progress.</a:t>
            </a:r>
          </a:p>
          <a:p>
            <a:pPr>
              <a:lnSpc>
                <a:spcPct val="107000"/>
              </a:lnSpc>
            </a:pPr>
            <a:r>
              <a:rPr lang="en-AU" dirty="0">
                <a:latin typeface="+mj-lt"/>
              </a:rPr>
              <a:t>Future directions: DEL upskilling, consistency around financial decision-making, shoulder to shoulder support model for Principals and school staff. </a:t>
            </a:r>
            <a:endParaRPr lang="en-AU" dirty="0">
              <a:latin typeface="+mj-lt"/>
              <a:ea typeface="Calibri" panose="020F0502020204030204" pitchFamily="34" charset="0"/>
              <a:cs typeface="Times New Roman" panose="02020603050405020304" pitchFamily="18" charset="0"/>
            </a:endParaRP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600" dirty="0">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buSzPts val="1000"/>
              <a:buFont typeface="Symbol" panose="05050102010706020507" pitchFamily="18" charset="2"/>
              <a:buChar char=""/>
              <a:tabLst>
                <a:tab pos="457200" algn="l"/>
              </a:tabLst>
            </a:pPr>
            <a:endParaRPr lang="en-AU" sz="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AU" sz="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4958694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Teaching Principals’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r>
              <a:rPr lang="en-AU" sz="2000" i="1" dirty="0"/>
              <a:t>The Teaching Principals Reference Group has:</a:t>
            </a:r>
            <a:endParaRPr lang="en-AU" sz="2000" dirty="0"/>
          </a:p>
          <a:p>
            <a:pPr lvl="0"/>
            <a:r>
              <a:rPr lang="en-GB" sz="2000" dirty="0"/>
              <a:t>Met virtually (like everyone) to continue to collect issues and represent the voice of TPs from around the state.</a:t>
            </a:r>
            <a:endParaRPr lang="en-AU" sz="2000" dirty="0"/>
          </a:p>
          <a:p>
            <a:pPr lvl="0"/>
            <a:r>
              <a:rPr lang="en-GB" sz="2000" dirty="0"/>
              <a:t>Strengthened communication around the state with our stakeholders to ensure we provide them all with the capacity to have a voice and know it will be heard.</a:t>
            </a:r>
            <a:endParaRPr lang="en-AU" sz="2000" dirty="0"/>
          </a:p>
          <a:p>
            <a:pPr lvl="0"/>
            <a:r>
              <a:rPr lang="en-GB" sz="2000" dirty="0"/>
              <a:t>For the first time in 6 years, had the NSWTF attend not only one but three of our meetings in 2020. Continue to liaise with the Small School Restricted Committee to make TPs voice heard from NSWTF</a:t>
            </a:r>
            <a:r>
              <a:rPr lang="en-GB" sz="2000" dirty="0" smtClean="0"/>
              <a:t>.</a:t>
            </a:r>
            <a:endParaRPr lang="en-AU" sz="2000"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1903550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Teaching Principals’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pPr lvl="0"/>
            <a:r>
              <a:rPr lang="en-GB" sz="2400" dirty="0" smtClean="0"/>
              <a:t>Supported </a:t>
            </a:r>
            <a:r>
              <a:rPr lang="en-GB" sz="2400" dirty="0"/>
              <a:t>the work of the HCMP to provide them with small school/TP perspective for various tranches of their project. </a:t>
            </a:r>
            <a:endParaRPr lang="en-AU" sz="2400" dirty="0"/>
          </a:p>
          <a:p>
            <a:pPr lvl="0"/>
            <a:r>
              <a:rPr lang="en-GB" sz="2400" dirty="0"/>
              <a:t>Advocated for Teaching Principals to be included in the Rural and Remote Leadership Development Program and successfully gained access for 20+ Teaching Principals who were accepted in to this initiative.</a:t>
            </a:r>
            <a:endParaRPr lang="en-AU" sz="2400" dirty="0"/>
          </a:p>
          <a:p>
            <a:pPr lvl="0"/>
            <a:r>
              <a:rPr lang="en-GB" sz="2400" dirty="0"/>
              <a:t>Collected 137 issues from around the state throughout 2020 and were able to resolve many of these. Those that remain outstanding are beyond the capacity of TPRG to quickly resolve – these relate to classification, working conditions for TPs and greater systems issues which is where the advocacy of the TPRG and the NSWPPA come in to play. </a:t>
            </a:r>
            <a:endParaRPr lang="en-AU" sz="2400"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6019613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a:solidFill>
                  <a:schemeClr val="tx1"/>
                </a:solidFill>
              </a:rPr>
              <a:t>Rural Education </a:t>
            </a:r>
            <a:r>
              <a:rPr lang="en-AU" sz="3600" dirty="0" smtClean="0">
                <a:solidFill>
                  <a:schemeClr val="tx1"/>
                </a:solidFill>
              </a:rPr>
              <a:t>Standing </a:t>
            </a:r>
            <a:r>
              <a:rPr lang="en-AU" sz="3600" dirty="0">
                <a:solidFill>
                  <a:schemeClr val="tx1"/>
                </a:solidFill>
              </a:rPr>
              <a:t>Committee</a:t>
            </a: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565433"/>
            <a:ext cx="10515600" cy="5114499"/>
          </a:xfrm>
        </p:spPr>
        <p:txBody>
          <a:bodyPr>
            <a:normAutofit/>
          </a:bodyPr>
          <a:lstStyle/>
          <a:p>
            <a:r>
              <a:rPr lang="en-AU" sz="1900" i="1" dirty="0"/>
              <a:t>The Rural and Remote SC/ has: </a:t>
            </a:r>
            <a:endParaRPr lang="en-AU" sz="1900" dirty="0"/>
          </a:p>
          <a:p>
            <a:r>
              <a:rPr lang="en-AU" sz="1900" dirty="0"/>
              <a:t>Met under difficult and unique circumstances but throughout has maintained a polite and dignified approach. </a:t>
            </a:r>
          </a:p>
          <a:p>
            <a:r>
              <a:rPr lang="en-AU" sz="1900" dirty="0"/>
              <a:t>We provided background to Laurie Campbell (Rural and Remote/Pathways Director) as he developed the next step in improving conditions for schools, teachers and students in Rural and Remote NSW. Laurie acknowledged our concerns and we could see how these concerns were being represented in his new Strategy. </a:t>
            </a:r>
          </a:p>
          <a:p>
            <a:r>
              <a:rPr lang="en-AU" sz="1900" dirty="0"/>
              <a:t>Towards the end of this year Laurie was replaced by Michelle Michael and the 0.5 role was reduced to significantly less. The Strategy developed by Laurie continues to be the focus of here efforts. Michelle has reinforced her personal connection to Rural and Remote with her family and personal life along with her education in Western Regional NSW. A strong message from Michelle is to continue the bold discussions about accountability and progress. </a:t>
            </a:r>
          </a:p>
        </p:txBody>
      </p:sp>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4387786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NSWPPA</a:t>
            </a:r>
            <a:br>
              <a:rPr lang="en-AU" sz="3600" dirty="0" smtClean="0">
                <a:solidFill>
                  <a:schemeClr val="tx1"/>
                </a:solidFill>
              </a:rPr>
            </a:br>
            <a:r>
              <a:rPr lang="en-AU" dirty="0" smtClean="0">
                <a:solidFill>
                  <a:schemeClr val="tx1"/>
                </a:solidFill>
              </a:rPr>
              <a:t>Professional Learning Officer</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r>
              <a:rPr lang="en-AU" b="1" i="1" dirty="0"/>
              <a:t>NSWPPA Professional Learning has:</a:t>
            </a:r>
            <a:endParaRPr lang="en-AU" dirty="0"/>
          </a:p>
          <a:p>
            <a:r>
              <a:rPr lang="en-AU" dirty="0"/>
              <a:t>Successfully delivered core professional learning programs throughout the period of </a:t>
            </a:r>
            <a:r>
              <a:rPr lang="en-AU" dirty="0" err="1"/>
              <a:t>Covid</a:t>
            </a:r>
            <a:r>
              <a:rPr lang="en-AU" dirty="0"/>
              <a:t> 19 restrictions. These programs were effectively transitioned onto online platforms. 464 school leaders across NSW participated in NSWPPA professional learning opportunities. </a:t>
            </a:r>
          </a:p>
          <a:p>
            <a:r>
              <a:rPr lang="en-AU" b="1" dirty="0"/>
              <a:t>NSW Principal Credential Program</a:t>
            </a:r>
            <a:endParaRPr lang="en-AU" dirty="0"/>
          </a:p>
          <a:p>
            <a:pPr lvl="0"/>
            <a:r>
              <a:rPr lang="en-AU" dirty="0"/>
              <a:t>67 participants / 15 experienced Principal facilitators</a:t>
            </a:r>
          </a:p>
          <a:p>
            <a:pPr lvl="0"/>
            <a:r>
              <a:rPr lang="en-AU" dirty="0"/>
              <a:t>A blended learning model has enabled the delivery of the original face to face conference content via a range of strategies including; podcasts from Ann McIntyre, videos from experienced Principals focussing on the professional practices from the Principal Standard, scaffolded discussions/activities via Zoom, facilitated Learning Teams led by experienced principal facilitators.      </a:t>
            </a:r>
          </a:p>
          <a:p>
            <a:pPr lvl="0"/>
            <a:r>
              <a:rPr lang="en-AU" dirty="0"/>
              <a:t>Zoom Conference with Ann McIntyre and provocation discussions within their Learning Teams.</a:t>
            </a:r>
          </a:p>
          <a:p>
            <a:pPr lvl="0"/>
            <a:r>
              <a:rPr lang="en-AU" dirty="0"/>
              <a:t>Zoom session with Murat Dizdar focussed on the agile leadership necessary for our current climate</a:t>
            </a:r>
            <a:r>
              <a:rPr lang="en-AU" dirty="0" smtClean="0"/>
              <a: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4280554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NSWPPA</a:t>
            </a:r>
            <a:br>
              <a:rPr lang="en-AU" sz="3600" dirty="0" smtClean="0">
                <a:solidFill>
                  <a:schemeClr val="tx1"/>
                </a:solidFill>
              </a:rPr>
            </a:br>
            <a:r>
              <a:rPr lang="en-AU" dirty="0" smtClean="0">
                <a:solidFill>
                  <a:schemeClr val="tx1"/>
                </a:solidFill>
              </a:rPr>
              <a:t>Professional Learning Officer</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r>
              <a:rPr lang="en-AU" b="1" dirty="0" smtClean="0"/>
              <a:t>7 </a:t>
            </a:r>
            <a:r>
              <a:rPr lang="en-AU" b="1" dirty="0"/>
              <a:t>Habits of Highly Effective People</a:t>
            </a:r>
            <a:endParaRPr lang="en-AU" dirty="0"/>
          </a:p>
          <a:p>
            <a:pPr lvl="0"/>
            <a:r>
              <a:rPr lang="en-AU" dirty="0"/>
              <a:t>11 programs (4 x PL on Demand for specific school groups)</a:t>
            </a:r>
          </a:p>
          <a:p>
            <a:pPr lvl="0"/>
            <a:r>
              <a:rPr lang="en-AU" dirty="0"/>
              <a:t>236 participants</a:t>
            </a:r>
          </a:p>
          <a:p>
            <a:r>
              <a:rPr lang="en-AU" b="1" dirty="0"/>
              <a:t>Leading at the Speed of Trust</a:t>
            </a:r>
            <a:endParaRPr lang="en-AU" dirty="0"/>
          </a:p>
          <a:p>
            <a:pPr lvl="0"/>
            <a:r>
              <a:rPr lang="en-AU" dirty="0"/>
              <a:t>9 programs (2 x PL on Demand for specific school groups)</a:t>
            </a:r>
          </a:p>
          <a:p>
            <a:pPr lvl="0"/>
            <a:r>
              <a:rPr lang="en-AU" dirty="0"/>
              <a:t>161 participants</a:t>
            </a:r>
          </a:p>
          <a:p>
            <a:r>
              <a:rPr lang="en-AU" dirty="0"/>
              <a:t>All programs delivered via Zoom with experienced Principal presenters contextualising the content.</a:t>
            </a:r>
          </a:p>
          <a:p>
            <a:r>
              <a:rPr lang="en-AU" b="1" dirty="0"/>
              <a:t>96.36%</a:t>
            </a:r>
            <a:r>
              <a:rPr lang="en-AU" dirty="0"/>
              <a:t> would recommend these programs to a colleague.</a:t>
            </a:r>
          </a:p>
          <a:p>
            <a:r>
              <a:rPr lang="en-AU" b="1" dirty="0"/>
              <a:t>97%</a:t>
            </a:r>
            <a:r>
              <a:rPr lang="en-AU" dirty="0"/>
              <a:t> indicated the professional learning met their expectations.</a:t>
            </a:r>
          </a:p>
          <a:p>
            <a:r>
              <a:rPr lang="en-AU" dirty="0"/>
              <a:t>Strong support for the online platform came from rural and remote leaders, citing the accessibility to quality professional learning was enhanced for them.  </a:t>
            </a:r>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67356098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NSWPPA</a:t>
            </a:r>
            <a:br>
              <a:rPr lang="en-AU" sz="3600" dirty="0" smtClean="0">
                <a:solidFill>
                  <a:schemeClr val="tx1"/>
                </a:solidFill>
              </a:rPr>
            </a:br>
            <a:r>
              <a:rPr lang="en-AU" dirty="0" smtClean="0">
                <a:solidFill>
                  <a:schemeClr val="tx1"/>
                </a:solidFill>
              </a:rPr>
              <a:t>Professional Learning Officer</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r>
              <a:rPr lang="en-AU" b="1" dirty="0" smtClean="0"/>
              <a:t>Flourish</a:t>
            </a:r>
            <a:endParaRPr lang="en-AU" dirty="0"/>
          </a:p>
          <a:p>
            <a:r>
              <a:rPr lang="en-AU" dirty="0"/>
              <a:t>Continues to support the wellbeing of Principals across NSW, with a successful transition to an online delivery for school leaders. Current group underway and two planned for 2021.</a:t>
            </a:r>
          </a:p>
          <a:p>
            <a:r>
              <a:rPr lang="en-AU" b="1" dirty="0"/>
              <a:t>Professional Learning on Demand</a:t>
            </a:r>
            <a:endParaRPr lang="en-AU" dirty="0"/>
          </a:p>
          <a:p>
            <a:r>
              <a:rPr lang="en-AU" dirty="0"/>
              <a:t>This process enabled school groups to successfully access and tailor learning to their context</a:t>
            </a:r>
            <a:r>
              <a:rPr lang="en-AU" dirty="0" smtClean="0"/>
              <a:t>.</a:t>
            </a:r>
            <a:endParaRPr lang="en-AU" dirty="0"/>
          </a:p>
          <a:p>
            <a:pPr marL="0" lvl="0" indent="0">
              <a:buNone/>
            </a:pP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38740774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NSWPPA</a:t>
            </a:r>
            <a:br>
              <a:rPr lang="en-AU" sz="3600" dirty="0" smtClean="0">
                <a:solidFill>
                  <a:schemeClr val="tx1"/>
                </a:solidFill>
              </a:rPr>
            </a:br>
            <a:r>
              <a:rPr lang="en-AU" dirty="0" smtClean="0">
                <a:solidFill>
                  <a:schemeClr val="tx1"/>
                </a:solidFill>
              </a:rPr>
              <a:t>Professional Support Officers</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pPr>
              <a:lnSpc>
                <a:spcPct val="107000"/>
              </a:lnSpc>
            </a:pPr>
            <a:r>
              <a:rPr lang="en-AU" dirty="0"/>
              <a:t>Summary of Matters: </a:t>
            </a:r>
          </a:p>
          <a:p>
            <a:r>
              <a:rPr lang="en-AU" dirty="0"/>
              <a:t>Ongoing:</a:t>
            </a:r>
          </a:p>
          <a:p>
            <a:r>
              <a:rPr lang="en-AU" dirty="0"/>
              <a:t>The PSOs have continued to support many colleagues in a variety of circumstances during the past term. The individual support provided is confidential, but ranges from telephone conversations, referrals to appropriate support sources, meetings with Principals, representations and advocacy to DoE senior officers and on-site visits. The work of relieving Chairperson Grace Palamara (Principal Support RG) and Greg McLaren (Legal Issues SC) and that of the members of these groups is acknowledged as extremely valuable for the ongoing wellbeing of Principals. We congratulate Greg on his recent election to the NSWPPA State Executive as Secretary and we look forward to working alongside the new Chairperson of Legal Issues SC in 2021.</a:t>
            </a:r>
          </a:p>
          <a:p>
            <a:r>
              <a:rPr lang="en-AU" dirty="0"/>
              <a:t>Because of the increased workload and the requests for support made of the PSOs, State Council agreed that the appointment of a third PSO was required. Following an EOI early in Term 4, the successful applicant was announced as the Immediate Past President of the NSWPPA, Phil Seymour. We welcome Phil to the team and we are confident that with his vast amount of experience and previous role as President, he will be a huge asset to our team.</a:t>
            </a:r>
          </a:p>
          <a:p>
            <a:endParaRPr lang="en-AU" dirty="0">
              <a:latin typeface=".AppleSystemUIFont"/>
              <a:ea typeface="Times New Roman" panose="02020603050405020304" pitchFamily="18" charset="0"/>
              <a:cs typeface="Times New Roman" panose="02020603050405020304" pitchFamily="18" charset="0"/>
            </a:endParaRPr>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4441493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NSWPPA</a:t>
            </a:r>
            <a:br>
              <a:rPr lang="en-AU" sz="3600" dirty="0" smtClean="0">
                <a:solidFill>
                  <a:schemeClr val="tx1"/>
                </a:solidFill>
              </a:rPr>
            </a:br>
            <a:r>
              <a:rPr lang="en-AU" dirty="0" smtClean="0">
                <a:solidFill>
                  <a:schemeClr val="tx1"/>
                </a:solidFill>
              </a:rPr>
              <a:t>Professional Support Officers</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r>
              <a:rPr lang="en-AU" dirty="0" smtClean="0"/>
              <a:t>Complaints </a:t>
            </a:r>
            <a:r>
              <a:rPr lang="en-AU" dirty="0"/>
              <a:t>and allegations directed at Principals remain one of the major areas of concern, whether managed by DELs or PES (formerly EPAC). Some of these are anonymous, some attributed to a disaffected staff member or member of the community, or a ‘fixated person’, exacerbated by misuse of social media, with its associated lack of accountability and authenticity. </a:t>
            </a:r>
          </a:p>
          <a:p>
            <a:r>
              <a:rPr lang="en-AU" dirty="0"/>
              <a:t>The unique circumstances of 2020 have simply added to the stresses faced by Principals and everyone will agree that this extraordinary year has tested even the most resilient and experienced amongst us</a:t>
            </a:r>
            <a:r>
              <a:rPr lang="en-AU" dirty="0" smtClean="0"/>
              <a:t>.</a:t>
            </a:r>
          </a:p>
          <a:p>
            <a:pPr>
              <a:lnSpc>
                <a:spcPct val="107000"/>
              </a:lnSpc>
            </a:pPr>
            <a:r>
              <a:rPr lang="en-AU" dirty="0"/>
              <a:t>Matters the NSWPPA Executive/State Council need to be aware of; matters for delegates to take back to PPCs:</a:t>
            </a:r>
          </a:p>
          <a:p>
            <a:r>
              <a:rPr lang="en-AU" dirty="0"/>
              <a:t>• Continue having a regular session at all Area Council meetings on ‘looking after each other’, particularly but not only, for newly-appointed and relieving colleagues. Contact should be made with Principals who regularly ‘miss’ Area Council Meetings to support them in their role. It is acknowledged that in 2020, Zoom meetings have been the primary form of communication. It is hoped that we can resume face to face meetings and discussions in 2021</a:t>
            </a:r>
            <a:r>
              <a:rPr lang="en-AU" dirty="0" smtClean="0"/>
              <a:t>.</a:t>
            </a:r>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7492994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2019 data </a:t>
            </a:r>
            <a:r>
              <a:rPr lang="en-AU" sz="3600" dirty="0" smtClean="0">
                <a:solidFill>
                  <a:schemeClr val="tx1"/>
                </a:solidFill>
              </a:rPr>
              <a:t>follows</a:t>
            </a:r>
            <a:br>
              <a:rPr lang="en-AU" sz="3600" dirty="0" smtClean="0">
                <a:solidFill>
                  <a:schemeClr val="tx1"/>
                </a:solidFill>
              </a:rPr>
            </a:br>
            <a:r>
              <a:rPr lang="en-AU" sz="1800" dirty="0" smtClean="0">
                <a:solidFill>
                  <a:schemeClr val="tx1"/>
                </a:solidFill>
              </a:rPr>
              <a:t>(no 2020 slide equivalent submitted)</a:t>
            </a:r>
            <a:endParaRPr lang="en-AU" sz="18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735993"/>
            <a:ext cx="10515600" cy="4688377"/>
          </a:xfrm>
        </p:spPr>
        <p:txBody>
          <a:bodyPr>
            <a:noAutofit/>
          </a:bodyPr>
          <a:lstStyle/>
          <a:p>
            <a:r>
              <a:rPr lang="en-AU" dirty="0" smtClean="0"/>
              <a:t>.</a:t>
            </a:r>
            <a:endParaRPr lang="en-AU" dirty="0">
              <a:latin typeface=".AppleSystemUIFont"/>
              <a:ea typeface="Times New Roman" panose="02020603050405020304" pitchFamily="18" charset="0"/>
              <a:cs typeface="Times New Roman" panose="02020603050405020304" pitchFamily="18" charset="0"/>
            </a:endParaRPr>
          </a:p>
          <a:p>
            <a:endParaRPr lang="en-AU" dirty="0">
              <a:latin typeface=".AppleSystemUIFon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35036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Leadership </a:t>
            </a:r>
            <a:br>
              <a:rPr lang="en-AU" sz="3600" dirty="0" smtClean="0">
                <a:solidFill>
                  <a:schemeClr val="tx1"/>
                </a:solidFill>
              </a:rPr>
            </a:br>
            <a:r>
              <a:rPr lang="en-AU" sz="3600" dirty="0" smtClean="0">
                <a:solidFill>
                  <a:schemeClr val="tx1"/>
                </a:solidFill>
              </a:rPr>
              <a:t>Standing </a:t>
            </a:r>
            <a:r>
              <a:rPr lang="en-AU" sz="3600" dirty="0">
                <a:solidFill>
                  <a:schemeClr val="tx1"/>
                </a:solidFill>
              </a:rPr>
              <a:t>Committee</a:t>
            </a: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884348"/>
            <a:ext cx="10515600" cy="4351338"/>
          </a:xfrm>
        </p:spPr>
        <p:txBody>
          <a:bodyPr>
            <a:normAutofit/>
          </a:bodyPr>
          <a:lstStyle/>
          <a:p>
            <a:pPr marL="0" lvl="0" indent="0">
              <a:buNone/>
            </a:pPr>
            <a:r>
              <a:rPr lang="en-AU" dirty="0" smtClean="0"/>
              <a:t>Throughout 2019 the Leadership Standing Committee achieved</a:t>
            </a:r>
          </a:p>
          <a:p>
            <a:pPr lvl="0"/>
            <a:r>
              <a:rPr lang="en-GB" dirty="0"/>
              <a:t>Appointment of the first NSW PPA Professional Learning Officer – Margaret Charlton. </a:t>
            </a:r>
            <a:endParaRPr lang="en-GB" dirty="0" smtClean="0"/>
          </a:p>
          <a:p>
            <a:pPr lvl="0"/>
            <a:r>
              <a:rPr lang="en-GB" dirty="0" smtClean="0"/>
              <a:t>Highlighted </a:t>
            </a:r>
            <a:r>
              <a:rPr lang="en-GB" dirty="0"/>
              <a:t>on an international stage the NSW PPA Principal Credential Leadership Learning Program 2019 in a presentation at International Confederation of Principals Convention Shanghai.</a:t>
            </a:r>
            <a:endParaRPr lang="en-AU" dirty="0"/>
          </a:p>
          <a:p>
            <a:pPr lvl="0"/>
            <a:r>
              <a:rPr lang="en-GB" dirty="0"/>
              <a:t>Completed the third Principal Credential Leadership program. </a:t>
            </a:r>
            <a:endParaRPr lang="en-GB" dirty="0" smtClean="0"/>
          </a:p>
          <a:p>
            <a:pPr lvl="0"/>
            <a:r>
              <a:rPr lang="en-GB" dirty="0" smtClean="0"/>
              <a:t>Enhanced </a:t>
            </a:r>
            <a:r>
              <a:rPr lang="en-GB" dirty="0"/>
              <a:t>the leadership development of 178 participants through the </a:t>
            </a:r>
            <a:r>
              <a:rPr lang="en-GB" i="1" dirty="0"/>
              <a:t>Art of Leadership</a:t>
            </a:r>
            <a:r>
              <a:rPr lang="en-GB" dirty="0"/>
              <a:t> in 2019.</a:t>
            </a:r>
            <a:endParaRPr lang="en-AU" dirty="0"/>
          </a:p>
          <a:p>
            <a:pPr lvl="0"/>
            <a:r>
              <a:rPr lang="en-GB" dirty="0"/>
              <a:t>Conducted </a:t>
            </a:r>
            <a:r>
              <a:rPr lang="en-GB" i="1" dirty="0"/>
              <a:t>Masterclasses</a:t>
            </a:r>
            <a:r>
              <a:rPr lang="en-GB" dirty="0"/>
              <a:t> in the </a:t>
            </a:r>
            <a:r>
              <a:rPr lang="en-GB" i="1" dirty="0"/>
              <a:t>Art of Leadership</a:t>
            </a:r>
            <a:r>
              <a:rPr lang="en-GB" dirty="0"/>
              <a:t> for 66 of our colleagues.</a:t>
            </a:r>
            <a:endParaRPr lang="en-AU" dirty="0"/>
          </a:p>
          <a:p>
            <a:pPr lvl="0"/>
            <a:r>
              <a:rPr lang="en-GB" dirty="0"/>
              <a:t>Consultation with Leadership &amp; High Performance and the School Leadership Institute ensuring that the views of primary school principals were recognised across a range of leadership initiatives</a:t>
            </a:r>
            <a:r>
              <a:rPr lang="en-GB" dirty="0" smtClean="0"/>
              <a:t>.</a:t>
            </a:r>
            <a:r>
              <a:rPr lang="en-AU" dirty="0"/>
              <a:t> </a:t>
            </a:r>
          </a:p>
          <a:p>
            <a:endParaRPr lang="en-AU" dirty="0"/>
          </a:p>
        </p:txBody>
      </p:sp>
      <p:pic>
        <p:nvPicPr>
          <p:cNvPr id="4" name="Picture 3">
            <a:extLst>
              <a:ext uri="{FF2B5EF4-FFF2-40B4-BE49-F238E27FC236}">
                <a16:creationId xmlns:a16="http://schemas.microsoft.com/office/drawing/2014/main" id="{1691C592-7495-4081-815E-5A1058A3901E}"/>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0163844" y="490378"/>
            <a:ext cx="1092200" cy="1075055"/>
          </a:xfrm>
          <a:prstGeom prst="rect">
            <a:avLst/>
          </a:prstGeom>
          <a:noFill/>
          <a:ln>
            <a:noFill/>
          </a:ln>
        </p:spPr>
      </p:pic>
      <p:pic>
        <p:nvPicPr>
          <p:cNvPr id="5" name="Picture 4">
            <a:extLst>
              <a:ext uri="{FF2B5EF4-FFF2-40B4-BE49-F238E27FC236}">
                <a16:creationId xmlns:a16="http://schemas.microsoft.com/office/drawing/2014/main" id="{4910F2C4-1D86-4DB6-9031-B8FB320F59B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75376" y="410430"/>
            <a:ext cx="1191237" cy="1234949"/>
          </a:xfrm>
          <a:prstGeom prst="rect">
            <a:avLst/>
          </a:prstGeom>
          <a:noFill/>
        </p:spPr>
      </p:pic>
    </p:spTree>
    <p:extLst>
      <p:ext uri="{BB962C8B-B14F-4D97-AF65-F5344CB8AC3E}">
        <p14:creationId xmlns:p14="http://schemas.microsoft.com/office/powerpoint/2010/main" val="16701580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Schools for </a:t>
            </a:r>
            <a:r>
              <a:rPr lang="en-AU" dirty="0" smtClean="0">
                <a:solidFill>
                  <a:schemeClr val="tx1"/>
                </a:solidFill>
              </a:rPr>
              <a:t>Specific Purposes</a:t>
            </a:r>
            <a:r>
              <a:rPr lang="en-AU" sz="3600" dirty="0" smtClean="0">
                <a:solidFill>
                  <a:schemeClr val="tx1"/>
                </a:solidFill>
              </a:rPr>
              <a:t> </a:t>
            </a:r>
            <a:br>
              <a:rPr lang="en-AU" sz="3600" dirty="0" smtClean="0">
                <a:solidFill>
                  <a:schemeClr val="tx1"/>
                </a:solidFill>
              </a:rPr>
            </a:br>
            <a:r>
              <a:rPr lang="en-AU" sz="3600" dirty="0" smtClean="0">
                <a:solidFill>
                  <a:schemeClr val="tx1"/>
                </a:solidFill>
              </a:rPr>
              <a:t>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903615"/>
            <a:ext cx="10515600" cy="4688377"/>
          </a:xfrm>
        </p:spPr>
        <p:txBody>
          <a:bodyPr>
            <a:noAutofit/>
          </a:bodyPr>
          <a:lstStyle/>
          <a:p>
            <a:pPr marL="0" lvl="0" indent="0">
              <a:buNone/>
            </a:pPr>
            <a:r>
              <a:rPr lang="en-AU" sz="1200" dirty="0" smtClean="0"/>
              <a:t>Throughout 2019 the Schools for Specific Purposes Reference Group has achieved</a:t>
            </a:r>
            <a:endParaRPr lang="en-AU" sz="1200" dirty="0"/>
          </a:p>
          <a:p>
            <a:pPr lvl="0"/>
            <a:r>
              <a:rPr lang="en-GB" sz="1200" dirty="0"/>
              <a:t>Regular advocacy, consultation and collaboration with the Staffing Methodology Review team meeting 2-4 weekly reviewing the entitlement piece to see appropriate school staffing base allocation for SSPs in all parts of the state across the variety of SSP types. While the refinement of the work is not due until 2021/22 our consultation resulted in an endorsed briefing for a </a:t>
            </a:r>
            <a:r>
              <a:rPr lang="en-GB" sz="1200" b="1" dirty="0"/>
              <a:t>$37 million</a:t>
            </a:r>
            <a:r>
              <a:rPr lang="en-GB" sz="1200" dirty="0"/>
              <a:t> flexible funding allocation to SSPs for 2020. In short the briefing would see SSPs receive funding equivalent to achieving parity in executive allocation with primary schools, AEAs in JJ settings, and consideration for provision of site specific services such as CLA, therapy staff etc. This briefing has been endorsed by Murat </a:t>
            </a:r>
            <a:r>
              <a:rPr lang="en-GB" sz="1200" dirty="0" err="1"/>
              <a:t>Dizdar</a:t>
            </a:r>
            <a:r>
              <a:rPr lang="en-GB" sz="1200" dirty="0"/>
              <a:t> and Georgina Harrison and endorsed in principle by the executive inclusive of Mark Scott and is now being considered by CFO and corporate services. </a:t>
            </a:r>
            <a:endParaRPr lang="en-AU" sz="1200" dirty="0"/>
          </a:p>
          <a:p>
            <a:pPr lvl="0"/>
            <a:r>
              <a:rPr lang="en-GB" sz="1200" dirty="0"/>
              <a:t>Staff wellbeing – consultation re: SSP staffing crisis was actioned in Term 2 with separate meetings with ED Learning and wellbeing, SOAP, Disability Learning and Support discussing elements of concern and immediate action required.  SOAP provided some reassurance in response however immediate action has not been seen, however, the discussions may have impact in other areas.   </a:t>
            </a:r>
            <a:endParaRPr lang="en-AU" sz="1200" dirty="0"/>
          </a:p>
          <a:p>
            <a:pPr lvl="0"/>
            <a:r>
              <a:rPr lang="en-GB" sz="1200" dirty="0"/>
              <a:t>Disability Strategy, Improving the Learning Journey and DNA teams have regular consultation with RG representatives. The ongoing implementation of the disability strategy has seen a significant increase in opportunities for consultation and engagement with the variety of project teams. The RG has shared this with Principals from across the state pitching in to spend to providing critical insight into change processes. </a:t>
            </a:r>
            <a:endParaRPr lang="en-GB" sz="1200" dirty="0" smtClean="0"/>
          </a:p>
          <a:p>
            <a:pPr lvl="0"/>
            <a:r>
              <a:rPr lang="en-GB" sz="1200" dirty="0" smtClean="0"/>
              <a:t>HCM </a:t>
            </a:r>
            <a:r>
              <a:rPr lang="en-GB" sz="1200" dirty="0"/>
              <a:t>– at SSP reference group meeting in Term 1 a member highlighted the issue of Catholic Education draining the pool of new graduates by approving teachers earlier than DoE i.e. after 2 practicums. This policy has now changed as a direct result and we are hopeful that the impact will be more teachers making their way into the public system. </a:t>
            </a:r>
            <a:endParaRPr lang="en-AU" sz="1200" dirty="0"/>
          </a:p>
          <a:p>
            <a:pPr lvl="0"/>
            <a:r>
              <a:rPr lang="en-GB" sz="1200" dirty="0"/>
              <a:t>WHS – an achievement here would see the rate on incident and injury decrease across all SSPs, staff wellbeing improved, reduced lost time for work related mental health issues. We continue to advocate in this space but are not yet seeing an appreciable outcome.</a:t>
            </a:r>
            <a:endParaRPr lang="en-AU" sz="1200" dirty="0"/>
          </a:p>
          <a:p>
            <a:pPr lvl="0"/>
            <a:r>
              <a:rPr lang="en-GB" sz="1200" dirty="0"/>
              <a:t>ASTP – continuing to challenge issues around training of TSOs and responsibilities falling to principals’. This is an ongoing issue that is yet to be resolved. Following RG invitation and robust question and answer the relieving director ASTP provided some excellent clarity in process and expectation to the RG.  </a:t>
            </a:r>
            <a:endParaRPr lang="en-AU" sz="1200" dirty="0"/>
          </a:p>
        </p:txBody>
      </p:sp>
      <p:pic>
        <p:nvPicPr>
          <p:cNvPr id="4" name="Picture 3">
            <a:extLst>
              <a:ext uri="{FF2B5EF4-FFF2-40B4-BE49-F238E27FC236}">
                <a16:creationId xmlns:a16="http://schemas.microsoft.com/office/drawing/2014/main" id="{1691C592-7495-4081-815E-5A1058A3901E}"/>
              </a:ext>
            </a:extLst>
          </p:cNvPr>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163844" y="490378"/>
            <a:ext cx="1092200" cy="1075055"/>
          </a:xfrm>
          <a:prstGeom prst="rect">
            <a:avLst/>
          </a:prstGeom>
          <a:noFill/>
          <a:ln>
            <a:noFill/>
          </a:ln>
        </p:spPr>
      </p:pic>
      <p:pic>
        <p:nvPicPr>
          <p:cNvPr id="5" name="Picture 4">
            <a:extLst>
              <a:ext uri="{FF2B5EF4-FFF2-40B4-BE49-F238E27FC236}">
                <a16:creationId xmlns:a16="http://schemas.microsoft.com/office/drawing/2014/main" id="{4910F2C4-1D86-4DB6-9031-B8FB320F59B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75376" y="410430"/>
            <a:ext cx="1191237" cy="1234949"/>
          </a:xfrm>
          <a:prstGeom prst="rect">
            <a:avLst/>
          </a:prstGeom>
          <a:noFill/>
        </p:spPr>
      </p:pic>
    </p:spTree>
    <p:extLst>
      <p:ext uri="{BB962C8B-B14F-4D97-AF65-F5344CB8AC3E}">
        <p14:creationId xmlns:p14="http://schemas.microsoft.com/office/powerpoint/2010/main" val="718434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a:solidFill>
                  <a:schemeClr val="tx1"/>
                </a:solidFill>
              </a:rPr>
              <a:t>Rural Education </a:t>
            </a:r>
            <a:r>
              <a:rPr lang="en-AU" sz="3600" dirty="0" smtClean="0">
                <a:solidFill>
                  <a:schemeClr val="tx1"/>
                </a:solidFill>
              </a:rPr>
              <a:t>Standing </a:t>
            </a:r>
            <a:r>
              <a:rPr lang="en-AU" sz="3600" dirty="0">
                <a:solidFill>
                  <a:schemeClr val="tx1"/>
                </a:solidFill>
              </a:rPr>
              <a:t>Committee</a:t>
            </a: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565433"/>
            <a:ext cx="10515600" cy="5114499"/>
          </a:xfrm>
        </p:spPr>
        <p:txBody>
          <a:bodyPr>
            <a:normAutofit/>
          </a:bodyPr>
          <a:lstStyle/>
          <a:p>
            <a:r>
              <a:rPr lang="en-AU" sz="1900" dirty="0" smtClean="0"/>
              <a:t>Mark </a:t>
            </a:r>
            <a:r>
              <a:rPr lang="en-AU" sz="1900" dirty="0" err="1"/>
              <a:t>Greentree</a:t>
            </a:r>
            <a:r>
              <a:rPr lang="en-AU" sz="1900" dirty="0"/>
              <a:t> has been a regular attendee of our meetings. He leads a very forward looking RAG team developing innovative ways to address the concerns many teachers and Principals have in providing the quality of education provided to our students. The technological requirements that underpin the RAG have been managed. We look forward to implementing these innovations into our schools.</a:t>
            </a:r>
          </a:p>
          <a:p>
            <a:r>
              <a:rPr lang="en-AU" sz="1900" dirty="0"/>
              <a:t>A lot of work has gone into building the leadership capacity of current and future school leaders. A large number of staff in Rural and Remote schools are taking up the various offers made</a:t>
            </a:r>
            <a:r>
              <a:rPr lang="en-AU" sz="1900" dirty="0" smtClean="0"/>
              <a:t>.</a:t>
            </a:r>
            <a:endParaRPr lang="en-AU" sz="1900" dirty="0"/>
          </a:p>
          <a:p>
            <a:r>
              <a:rPr lang="en-AU" sz="1900" dirty="0"/>
              <a:t>It will be interesting to see how much the will of our new Director will translate into the improvement of learning for our geographically challenged students as we move through the new strategy.  </a:t>
            </a:r>
          </a:p>
          <a:p>
            <a:pPr marL="0" indent="0">
              <a:buNone/>
            </a:pPr>
            <a:endParaRPr lang="en-AU" dirty="0"/>
          </a:p>
        </p:txBody>
      </p:sp>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474528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Communications and Engagement</a:t>
            </a:r>
            <a:br>
              <a:rPr lang="en-AU" sz="3600" dirty="0" smtClean="0">
                <a:solidFill>
                  <a:schemeClr val="tx1"/>
                </a:solidFill>
              </a:rPr>
            </a:br>
            <a:r>
              <a:rPr lang="en-AU" sz="3600" dirty="0" smtClean="0">
                <a:solidFill>
                  <a:schemeClr val="tx1"/>
                </a:solidFill>
              </a:rPr>
              <a:t>Standing </a:t>
            </a:r>
            <a:r>
              <a:rPr lang="en-AU" sz="3600" dirty="0">
                <a:solidFill>
                  <a:schemeClr val="tx1"/>
                </a:solidFill>
              </a:rPr>
              <a:t>Committee</a:t>
            </a: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884348"/>
            <a:ext cx="10515600" cy="4834086"/>
          </a:xfrm>
        </p:spPr>
        <p:txBody>
          <a:bodyPr>
            <a:normAutofit fontScale="92500" lnSpcReduction="10000"/>
          </a:bodyPr>
          <a:lstStyle/>
          <a:p>
            <a:r>
              <a:rPr lang="en-AU" i="1" dirty="0"/>
              <a:t>The Communication and Engagement SC has:</a:t>
            </a:r>
            <a:endParaRPr lang="en-AU" dirty="0"/>
          </a:p>
          <a:p>
            <a:r>
              <a:rPr lang="en-AU" dirty="0"/>
              <a:t>Responded to the challenge of ineffective COVID 19 Communication and provided feedback to improve the updates and continues to participate regularly with the update developers</a:t>
            </a:r>
          </a:p>
          <a:p>
            <a:r>
              <a:rPr lang="en-AU" dirty="0"/>
              <a:t>Addressed the Adobe campaign issue to ensure that timely communications are provided first to principals by DEPSEC email and then sent out in Adobe campaign – as a result the Adobe campaign bandwidth was upgraded to improve this broadcast;</a:t>
            </a:r>
          </a:p>
          <a:p>
            <a:r>
              <a:rPr lang="en-AU" dirty="0"/>
              <a:t>Continues to advocate for pre warning about updates and the development of effective crisis communication channels, school update app;</a:t>
            </a:r>
          </a:p>
          <a:p>
            <a:r>
              <a:rPr lang="en-AU" dirty="0"/>
              <a:t>Increased the NSWPPA twitter channel from 3000- 4000+;</a:t>
            </a:r>
          </a:p>
          <a:p>
            <a:r>
              <a:rPr lang="en-AU" dirty="0"/>
              <a:t>Provided massive input into the consultation and development of Ed week. </a:t>
            </a:r>
          </a:p>
          <a:p>
            <a:r>
              <a:rPr lang="en-AU" dirty="0"/>
              <a:t>Continues to advocate for more input and transparency around the School master schedule;</a:t>
            </a:r>
          </a:p>
          <a:p>
            <a:r>
              <a:rPr lang="en-AU" dirty="0"/>
              <a:t>Addressed the PMES Survey questions and signalled that there wasn’t enough prior notice to the increased level of personal information being asked for;</a:t>
            </a:r>
          </a:p>
          <a:p>
            <a:r>
              <a:rPr lang="en-AU" dirty="0"/>
              <a:t>Continuing to participate in trials of apps, attendance portal, school digital strategy, SWS </a:t>
            </a:r>
            <a:r>
              <a:rPr lang="en-AU" dirty="0" err="1"/>
              <a:t>comms</a:t>
            </a:r>
            <a:r>
              <a:rPr lang="en-AU" dirty="0"/>
              <a:t> and </a:t>
            </a:r>
            <a:r>
              <a:rPr lang="en-AU" dirty="0" err="1"/>
              <a:t>Schoolbiz</a:t>
            </a:r>
            <a:r>
              <a:rPr lang="en-AU" dirty="0"/>
              <a:t> 2.0 </a:t>
            </a:r>
            <a:r>
              <a:rPr lang="en-AU" dirty="0" smtClean="0"/>
              <a:t>advocacy</a:t>
            </a:r>
            <a:endParaRPr lang="en-AU" dirty="0"/>
          </a:p>
        </p:txBody>
      </p:sp>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29932558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02672" y="365125"/>
            <a:ext cx="10951128" cy="1325563"/>
          </a:xfrm>
        </p:spPr>
        <p:txBody>
          <a:bodyPr>
            <a:normAutofit/>
          </a:bodyPr>
          <a:lstStyle/>
          <a:p>
            <a:pPr algn="ctr"/>
            <a:r>
              <a:rPr lang="en-AU" sz="3600" dirty="0" smtClean="0">
                <a:solidFill>
                  <a:schemeClr val="tx1"/>
                </a:solidFill>
              </a:rPr>
              <a:t>School Viability and Educational Provision</a:t>
            </a:r>
            <a:br>
              <a:rPr lang="en-AU" sz="3600" dirty="0" smtClean="0">
                <a:solidFill>
                  <a:schemeClr val="tx1"/>
                </a:solidFill>
              </a:rPr>
            </a:br>
            <a:r>
              <a:rPr lang="en-AU" sz="3600" dirty="0" smtClean="0">
                <a:solidFill>
                  <a:schemeClr val="tx1"/>
                </a:solidFill>
              </a:rPr>
              <a:t>Working Party</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1565431"/>
            <a:ext cx="10515600" cy="4670255"/>
          </a:xfrm>
        </p:spPr>
        <p:txBody>
          <a:bodyPr>
            <a:noAutofit/>
          </a:bodyPr>
          <a:lstStyle/>
          <a:p>
            <a:r>
              <a:rPr lang="en-AU" sz="2400" b="1" dirty="0"/>
              <a:t>Priority 1: Principal Wellbeing </a:t>
            </a:r>
            <a:endParaRPr lang="en-AU" sz="2400" dirty="0"/>
          </a:p>
          <a:p>
            <a:r>
              <a:rPr lang="en-AU" sz="2400" dirty="0"/>
              <a:t>Ensured that the ‘Protocols for schools where recess, closure, amalgamation or other educational provision models are to be considered’ (protocols) have been carefully followed and monitored by all involved. This has meant all parties school, Principal, NSWPPA and DoE are on the same page when dealing with each situation as it has arisen. </a:t>
            </a:r>
          </a:p>
          <a:p>
            <a:r>
              <a:rPr lang="en-AU" sz="2400" dirty="0"/>
              <a:t>There has been improved understanding and acceptance of the protocols from DEL level through to Deputy Secretary level.</a:t>
            </a:r>
          </a:p>
          <a:p>
            <a:r>
              <a:rPr lang="en-AU" sz="2400" dirty="0"/>
              <a:t>Principal and their staff’s wellbeing are the cornerstone of these protocols from the NSWPPA perspective. All Principals involved have recognised the strong support they have received from Principal colleagues, PPC Presidents and NSWPPA Executive. </a:t>
            </a:r>
          </a:p>
        </p:txBody>
      </p:sp>
      <p:pic>
        <p:nvPicPr>
          <p:cNvPr id="5" name="Picture 4">
            <a:extLst>
              <a:ext uri="{FF2B5EF4-FFF2-40B4-BE49-F238E27FC236}">
                <a16:creationId xmlns:a16="http://schemas.microsoft.com/office/drawing/2014/main" id="{4910F2C4-1D86-4DB6-9031-B8FB320F59B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48501" y="438613"/>
            <a:ext cx="1191237" cy="1234949"/>
          </a:xfrm>
          <a:prstGeom prst="rect">
            <a:avLst/>
          </a:prstGeom>
          <a:noFill/>
        </p:spPr>
      </p:pic>
      <p:pic>
        <p:nvPicPr>
          <p:cNvPr id="6"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5">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651493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75376" y="249753"/>
            <a:ext cx="10951128" cy="770531"/>
          </a:xfrm>
        </p:spPr>
        <p:txBody>
          <a:bodyPr>
            <a:normAutofit/>
          </a:bodyPr>
          <a:lstStyle/>
          <a:p>
            <a:pPr algn="ctr"/>
            <a:r>
              <a:rPr lang="en-AU" sz="3600" dirty="0" smtClean="0">
                <a:solidFill>
                  <a:schemeClr val="tx1"/>
                </a:solidFill>
              </a:rPr>
              <a:t>Human Resources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163629" y="1324808"/>
            <a:ext cx="11944952" cy="5398442"/>
          </a:xfrm>
        </p:spPr>
        <p:txBody>
          <a:bodyPr>
            <a:noAutofit/>
          </a:bodyPr>
          <a:lstStyle/>
          <a:p>
            <a:r>
              <a:rPr lang="en-AU" i="1" dirty="0"/>
              <a:t>The </a:t>
            </a:r>
            <a:r>
              <a:rPr lang="en-AU" b="1" i="1" dirty="0"/>
              <a:t>Human Resources RG</a:t>
            </a:r>
            <a:r>
              <a:rPr lang="en-AU" i="1" dirty="0"/>
              <a:t> has been strong advocates for our colleagues and schools in 2020. The group has worked tirelessly to ensure our voice is heard and have been dedicated to making sure movements in the HR space land seamlessly in our schools. Aligning with the PPA priority areas, the HR Reference Group can celebrate the following:</a:t>
            </a:r>
            <a:endParaRPr lang="en-AU" dirty="0"/>
          </a:p>
          <a:p>
            <a:r>
              <a:rPr lang="en-US" b="1" i="1" dirty="0"/>
              <a:t>Priority 1: Principal Wellbeing</a:t>
            </a:r>
            <a:r>
              <a:rPr lang="en-US" i="1" dirty="0"/>
              <a:t/>
            </a:r>
            <a:br>
              <a:rPr lang="en-US" i="1" dirty="0"/>
            </a:br>
            <a:r>
              <a:rPr lang="en-AU" dirty="0"/>
              <a:t>NSW DoE are continually refining and reshaping operational processes, some for the betterment of principal workload and some at the detriment of principal workload. The HR reference group have been able to provide a principal's insight and perspective to initiatives that has ensured potential processes are streamline and not increasing principal workload, e.g. HCM. Passionately voicing the thoughts of our colleagues and ensuring our reservations are expressed to the decision makers, has been at the forefront of many discussions and consultations. This has seen intended proposals taken back for review and re-consideration, rather than ‘soft launching’ proposals to the detriment of our schools.</a:t>
            </a:r>
          </a:p>
          <a:p>
            <a:r>
              <a:rPr lang="en-US" b="1" i="1" dirty="0"/>
              <a:t>Priority 2: The Principal in a Changing Environment</a:t>
            </a:r>
            <a:r>
              <a:rPr lang="en-US" i="1" dirty="0"/>
              <a:t/>
            </a:r>
            <a:br>
              <a:rPr lang="en-US" i="1" dirty="0"/>
            </a:br>
            <a:r>
              <a:rPr lang="en-AU" dirty="0"/>
              <a:t>The consideration of the constant changing environment of our role is at the forefront of all actions recommended by the HR group. As a team, we have pushed for the streamlining of managerial processes and the way we manage recruitment and staffing issues. In addition, we have advocated strongly in the HCM area to make sure the ‘improvements’ being made align with our needs, our ability to cut through red tape and focus on the ‘good oil’ in our school</a:t>
            </a:r>
            <a:r>
              <a:rPr lang="en-AU" dirty="0" smtClean="0"/>
              <a:t>.</a:t>
            </a:r>
            <a:endParaRPr lang="en-AU" dirty="0"/>
          </a:p>
        </p:txBody>
      </p:sp>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1316368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75376" y="249753"/>
            <a:ext cx="10951128" cy="770531"/>
          </a:xfrm>
        </p:spPr>
        <p:txBody>
          <a:bodyPr>
            <a:normAutofit/>
          </a:bodyPr>
          <a:lstStyle/>
          <a:p>
            <a:pPr algn="ctr"/>
            <a:r>
              <a:rPr lang="en-AU" sz="3600" dirty="0" smtClean="0">
                <a:solidFill>
                  <a:schemeClr val="tx1"/>
                </a:solidFill>
              </a:rPr>
              <a:t>Human Resources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163629" y="1771048"/>
            <a:ext cx="11944952" cy="4952202"/>
          </a:xfrm>
        </p:spPr>
        <p:txBody>
          <a:bodyPr>
            <a:noAutofit/>
          </a:bodyPr>
          <a:lstStyle/>
          <a:p>
            <a:r>
              <a:rPr lang="en-US" b="1" i="1" dirty="0" smtClean="0"/>
              <a:t>Priority </a:t>
            </a:r>
            <a:r>
              <a:rPr lang="en-US" b="1" i="1" dirty="0"/>
              <a:t>3: Learning and Quality Teaching</a:t>
            </a:r>
            <a:r>
              <a:rPr lang="en-US" i="1" dirty="0"/>
              <a:t/>
            </a:r>
            <a:br>
              <a:rPr lang="en-US" i="1" dirty="0"/>
            </a:br>
            <a:r>
              <a:rPr lang="en-AU" dirty="0"/>
              <a:t>The HR reference group has strongly advocated for principal workload throughout 2020. Ensuring the managerial requirements don't impede the instructional leadership responsibility has been our priority and although there is still a way to go in this area, we have made some critical gains in this priority area.</a:t>
            </a:r>
          </a:p>
          <a:p>
            <a:r>
              <a:rPr lang="en-US" b="1" i="1" dirty="0"/>
              <a:t>Priority 4: Communication</a:t>
            </a:r>
            <a:r>
              <a:rPr lang="en-US" i="1" dirty="0"/>
              <a:t/>
            </a:r>
            <a:br>
              <a:rPr lang="en-US" i="1" dirty="0"/>
            </a:br>
            <a:r>
              <a:rPr lang="en-AU" dirty="0"/>
              <a:t>Our HR team have made shifts in the way we collect and disseminate information to our colleagues. Providing a succinct ‘snap shot’ to our colleagues in the crucial areas has been a strong focus, especially with all the changes we have seen over the year. Recently, the team have ensured there are monthly catch-up sessions (between official meetings) with the chair, Exec liaison, Executive Directors and Directors, to keep our finger on the pulse and have a more collaborative approach to decision making.</a:t>
            </a:r>
          </a:p>
          <a:p>
            <a:r>
              <a:rPr lang="en-US" b="1" i="1" dirty="0"/>
              <a:t>Priority 5: School Operations</a:t>
            </a:r>
            <a:r>
              <a:rPr lang="en-US" i="1" dirty="0"/>
              <a:t/>
            </a:r>
            <a:br>
              <a:rPr lang="en-US" i="1" dirty="0"/>
            </a:br>
            <a:r>
              <a:rPr lang="en-AU" dirty="0"/>
              <a:t>The HR reference group has provided critical insight into the school operations to corporate staff who have been responsible for implementing new policy and procedures. This vital input has ensured that principal workload and operational responsibility is reasonably managed and changes are made in the best interest of our schools and students. </a:t>
            </a:r>
          </a:p>
        </p:txBody>
      </p:sp>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40689359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8B57C-5F69-4F81-9E1F-2DAF18208444}"/>
              </a:ext>
            </a:extLst>
          </p:cNvPr>
          <p:cNvSpPr>
            <a:spLocks noGrp="1"/>
          </p:cNvSpPr>
          <p:nvPr>
            <p:ph type="title"/>
          </p:nvPr>
        </p:nvSpPr>
        <p:spPr>
          <a:xfrm>
            <a:off x="475376" y="769386"/>
            <a:ext cx="10951128" cy="1325563"/>
          </a:xfrm>
        </p:spPr>
        <p:txBody>
          <a:bodyPr>
            <a:normAutofit/>
          </a:bodyPr>
          <a:lstStyle/>
          <a:p>
            <a:pPr algn="ctr"/>
            <a:r>
              <a:rPr lang="en-AU" sz="3600" dirty="0" smtClean="0">
                <a:solidFill>
                  <a:schemeClr val="tx1"/>
                </a:solidFill>
              </a:rPr>
              <a:t>Aboriginal Education Reference Group</a:t>
            </a:r>
            <a:endParaRPr lang="en-AU" sz="3600" dirty="0">
              <a:solidFill>
                <a:schemeClr val="tx1"/>
              </a:solidFill>
            </a:endParaRPr>
          </a:p>
        </p:txBody>
      </p:sp>
      <p:sp>
        <p:nvSpPr>
          <p:cNvPr id="3" name="Content Placeholder 2">
            <a:extLst>
              <a:ext uri="{FF2B5EF4-FFF2-40B4-BE49-F238E27FC236}">
                <a16:creationId xmlns:a16="http://schemas.microsoft.com/office/drawing/2014/main" id="{1B6DD69F-0084-4F1A-9466-8A635172DA2C}"/>
              </a:ext>
            </a:extLst>
          </p:cNvPr>
          <p:cNvSpPr>
            <a:spLocks noGrp="1"/>
          </p:cNvSpPr>
          <p:nvPr>
            <p:ph idx="1"/>
          </p:nvPr>
        </p:nvSpPr>
        <p:spPr>
          <a:xfrm>
            <a:off x="838200" y="2310063"/>
            <a:ext cx="10515600" cy="4427621"/>
          </a:xfrm>
        </p:spPr>
        <p:txBody>
          <a:bodyPr>
            <a:normAutofit/>
          </a:bodyPr>
          <a:lstStyle/>
          <a:p>
            <a:r>
              <a:rPr lang="en-AU" sz="2000" i="1" dirty="0"/>
              <a:t>The Aboriginal Education RG has</a:t>
            </a:r>
            <a:r>
              <a:rPr lang="en-AU" sz="2000" i="1" dirty="0" smtClean="0"/>
              <a:t>:</a:t>
            </a:r>
            <a:endParaRPr lang="en-AU" sz="2000" dirty="0"/>
          </a:p>
          <a:p>
            <a:pPr lvl="0"/>
            <a:r>
              <a:rPr lang="en-GB" sz="2000" dirty="0"/>
              <a:t>Established collegial networks with the specific intention to build capacity within schools, staff and learning communities around Aboriginal Education. </a:t>
            </a:r>
            <a:endParaRPr lang="en-AU" sz="2000" dirty="0"/>
          </a:p>
          <a:p>
            <a:pPr lvl="0"/>
            <a:r>
              <a:rPr lang="en-GB" sz="2000" dirty="0"/>
              <a:t>Supported the School Leadership Institute in the creation and delivery of webinars to support Aboriginal teachers and Executive in their leadership development.</a:t>
            </a:r>
            <a:endParaRPr lang="en-AU" sz="2000" dirty="0"/>
          </a:p>
          <a:p>
            <a:pPr lvl="0"/>
            <a:r>
              <a:rPr lang="en-GB" sz="2000" dirty="0"/>
              <a:t>Assisted with providing content for the Aboriginal Education State-wide Staffroom by participating in interviews primarily focused on community engagement.</a:t>
            </a:r>
            <a:endParaRPr lang="en-AU" sz="2000" dirty="0"/>
          </a:p>
          <a:p>
            <a:pPr lvl="0"/>
            <a:r>
              <a:rPr lang="en-GB" sz="2000" dirty="0"/>
              <a:t>Had multiple RG members work with Adrian Bell as part of the Aboriginal Workforce and Leadership Development Strategy. Helped the creation of the new module in the Leadership Credentials.</a:t>
            </a:r>
            <a:endParaRPr lang="en-AU" sz="2000" dirty="0"/>
          </a:p>
          <a:p>
            <a:endParaRPr lang="en-AU" dirty="0"/>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0289405" y="156361"/>
            <a:ext cx="1724711" cy="1066047"/>
          </a:xfrm>
          <a:prstGeom prst="rect">
            <a:avLst/>
          </a:prstGeom>
          <a:noFill/>
          <a:ln>
            <a:noFill/>
          </a:ln>
        </p:spPr>
      </p:pic>
    </p:spTree>
    <p:extLst>
      <p:ext uri="{BB962C8B-B14F-4D97-AF65-F5344CB8AC3E}">
        <p14:creationId xmlns:p14="http://schemas.microsoft.com/office/powerpoint/2010/main" val="4131983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C094962A3543448F10C297C09B44E7" ma:contentTypeVersion="12" ma:contentTypeDescription="Create a new document." ma:contentTypeScope="" ma:versionID="c74e5ae3e8b886be4a8d4ebb35192621">
  <xsd:schema xmlns:xsd="http://www.w3.org/2001/XMLSchema" xmlns:xs="http://www.w3.org/2001/XMLSchema" xmlns:p="http://schemas.microsoft.com/office/2006/metadata/properties" xmlns:ns2="9af831f7-421f-4044-9ca9-1fe7eeffc760" xmlns:ns3="2252a552-c5a1-4a23-a5fb-791fa4daf229" targetNamespace="http://schemas.microsoft.com/office/2006/metadata/properties" ma:root="true" ma:fieldsID="34f800dbeb97354f2542458e38e999fe" ns2:_="" ns3:_="">
    <xsd:import namespace="9af831f7-421f-4044-9ca9-1fe7eeffc760"/>
    <xsd:import namespace="2252a552-c5a1-4a23-a5fb-791fa4daf229"/>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Locatio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831f7-421f-4044-9ca9-1fe7eeffc7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52a552-c5a1-4a23-a5fb-791fa4daf22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1EE5036-DE09-4800-892B-5001B0A549E9}"/>
</file>

<file path=customXml/itemProps2.xml><?xml version="1.0" encoding="utf-8"?>
<ds:datastoreItem xmlns:ds="http://schemas.openxmlformats.org/officeDocument/2006/customXml" ds:itemID="{69100BB9-87C8-4D1E-8851-9DCD2D71CB4A}"/>
</file>

<file path=customXml/itemProps3.xml><?xml version="1.0" encoding="utf-8"?>
<ds:datastoreItem xmlns:ds="http://schemas.openxmlformats.org/officeDocument/2006/customXml" ds:itemID="{76C82FE7-7441-46D3-A297-B3A07BDB3655}"/>
</file>

<file path=docProps/app.xml><?xml version="1.0" encoding="utf-8"?>
<Properties xmlns="http://schemas.openxmlformats.org/officeDocument/2006/extended-properties" xmlns:vt="http://schemas.openxmlformats.org/officeDocument/2006/docPropsVTypes">
  <Template>Facet</Template>
  <TotalTime>3425</TotalTime>
  <Words>5066</Words>
  <Application>Microsoft Office PowerPoint</Application>
  <PresentationFormat>Widescreen</PresentationFormat>
  <Paragraphs>259</Paragraphs>
  <Slides>37</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.AppleSystemUIFont</vt:lpstr>
      <vt:lpstr>Arial</vt:lpstr>
      <vt:lpstr>Calibri</vt:lpstr>
      <vt:lpstr>Symbol</vt:lpstr>
      <vt:lpstr>Times New Roman</vt:lpstr>
      <vt:lpstr>Trebuchet MS</vt:lpstr>
      <vt:lpstr>Wingdings 3</vt:lpstr>
      <vt:lpstr>Facet</vt:lpstr>
      <vt:lpstr>Reflecting on our 2020 achievements</vt:lpstr>
      <vt:lpstr>Annual Conference  Standing Committee</vt:lpstr>
      <vt:lpstr>Rural Education Standing Committee</vt:lpstr>
      <vt:lpstr>Rural Education Standing Committee</vt:lpstr>
      <vt:lpstr>Communications and Engagement Standing Committee</vt:lpstr>
      <vt:lpstr>School Viability and Educational Provision Working Party</vt:lpstr>
      <vt:lpstr>Human Resources Reference Group</vt:lpstr>
      <vt:lpstr>Human Resources Reference Group</vt:lpstr>
      <vt:lpstr>Aboriginal Education Reference Group</vt:lpstr>
      <vt:lpstr>Aboriginal Education Reference Group</vt:lpstr>
      <vt:lpstr>Disability Programs Reference Group</vt:lpstr>
      <vt:lpstr>Disability Programs Reference Group</vt:lpstr>
      <vt:lpstr>Principals’ Support Reference Group</vt:lpstr>
      <vt:lpstr>Principals’ Support  Reference Group</vt:lpstr>
      <vt:lpstr>Principals’ Support  Reference Group</vt:lpstr>
      <vt:lpstr>Curriculum  Reference Group</vt:lpstr>
      <vt:lpstr>Curriculum  Reference Group</vt:lpstr>
      <vt:lpstr>Curriculum  Reference Group</vt:lpstr>
      <vt:lpstr>Assessment, Planning and  Accountability  Reference Group</vt:lpstr>
      <vt:lpstr>Assessment, Planning and  Accountability  Reference Group</vt:lpstr>
      <vt:lpstr>Assessment, Planning and  Accountability  Reference Group</vt:lpstr>
      <vt:lpstr>Assessment, Planning and  Accountability  Reference Group</vt:lpstr>
      <vt:lpstr>Technology  Reference Group</vt:lpstr>
      <vt:lpstr>Finance and Administration  Reference Group</vt:lpstr>
      <vt:lpstr>Finance and Administration  Reference Group</vt:lpstr>
      <vt:lpstr>Finance and Administration  Reference Group</vt:lpstr>
      <vt:lpstr>Finance and Administration  Reference Group</vt:lpstr>
      <vt:lpstr>Teaching Principals’   Reference Group</vt:lpstr>
      <vt:lpstr>Teaching Principals’   Reference Group</vt:lpstr>
      <vt:lpstr>NSWPPA Professional Learning Officer</vt:lpstr>
      <vt:lpstr>NSWPPA Professional Learning Officer</vt:lpstr>
      <vt:lpstr>NSWPPA Professional Learning Officer</vt:lpstr>
      <vt:lpstr>NSWPPA Professional Support Officers</vt:lpstr>
      <vt:lpstr>NSWPPA Professional Support Officers</vt:lpstr>
      <vt:lpstr>2019 data follows (no 2020 slide equivalent submitted)</vt:lpstr>
      <vt:lpstr>Leadership  Standing Committee</vt:lpstr>
      <vt:lpstr>Schools for Specific Purposes  Reference Group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our 2019 achievements</dc:title>
  <dc:creator>Lisa Beare</dc:creator>
  <cp:lastModifiedBy>Walker, Rob</cp:lastModifiedBy>
  <cp:revision>33</cp:revision>
  <cp:lastPrinted>2020-03-10T02:09:19Z</cp:lastPrinted>
  <dcterms:created xsi:type="dcterms:W3CDTF">2020-03-10T00:40:48Z</dcterms:created>
  <dcterms:modified xsi:type="dcterms:W3CDTF">2020-11-27T06:16:11Z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0x0101006AC094962A3543448F10C297C09B44E7</vt:lpwstr>
  </property>
</Properties>
</file>